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750" r:id="rId2"/>
    <p:sldId id="751" r:id="rId3"/>
    <p:sldId id="753" r:id="rId4"/>
    <p:sldId id="754" r:id="rId5"/>
    <p:sldId id="755" r:id="rId6"/>
    <p:sldId id="756" r:id="rId7"/>
    <p:sldId id="631" r:id="rId8"/>
    <p:sldId id="761" r:id="rId9"/>
    <p:sldId id="759" r:id="rId10"/>
    <p:sldId id="757" r:id="rId11"/>
    <p:sldId id="760" r:id="rId12"/>
    <p:sldId id="762" r:id="rId13"/>
    <p:sldId id="764" r:id="rId14"/>
    <p:sldId id="763" r:id="rId15"/>
    <p:sldId id="782" r:id="rId16"/>
    <p:sldId id="626" r:id="rId17"/>
    <p:sldId id="781" r:id="rId18"/>
    <p:sldId id="765" r:id="rId19"/>
    <p:sldId id="628" r:id="rId20"/>
    <p:sldId id="771" r:id="rId21"/>
    <p:sldId id="766" r:id="rId22"/>
    <p:sldId id="629" r:id="rId23"/>
    <p:sldId id="767" r:id="rId24"/>
    <p:sldId id="768" r:id="rId25"/>
    <p:sldId id="769" r:id="rId26"/>
    <p:sldId id="630" r:id="rId27"/>
    <p:sldId id="770" r:id="rId28"/>
    <p:sldId id="774" r:id="rId29"/>
    <p:sldId id="632" r:id="rId30"/>
    <p:sldId id="772" r:id="rId31"/>
    <p:sldId id="633" r:id="rId32"/>
    <p:sldId id="773" r:id="rId33"/>
    <p:sldId id="780" r:id="rId34"/>
    <p:sldId id="627" r:id="rId35"/>
    <p:sldId id="634" r:id="rId36"/>
    <p:sldId id="775" r:id="rId37"/>
    <p:sldId id="635" r:id="rId38"/>
    <p:sldId id="776" r:id="rId39"/>
    <p:sldId id="636" r:id="rId40"/>
    <p:sldId id="777" r:id="rId41"/>
    <p:sldId id="779" r:id="rId42"/>
    <p:sldId id="778" r:id="rId43"/>
  </p:sldIdLst>
  <p:sldSz cx="9144000" cy="6858000" type="letter"/>
  <p:notesSz cx="67437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081"/>
    <a:srgbClr val="FF66FF"/>
    <a:srgbClr val="33CC33"/>
    <a:srgbClr val="FF3300"/>
    <a:srgbClr val="FFCC66"/>
    <a:srgbClr val="336699"/>
    <a:srgbClr val="FF33CC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57" autoAdjust="0"/>
    <p:restoredTop sz="57730" autoAdjust="0"/>
  </p:normalViewPr>
  <p:slideViewPr>
    <p:cSldViewPr snapToGrid="0">
      <p:cViewPr varScale="1">
        <p:scale>
          <a:sx n="78" d="100"/>
          <a:sy n="78" d="100"/>
        </p:scale>
        <p:origin x="102" y="4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61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6.xml"/><Relationship Id="rId3" Type="http://schemas.openxmlformats.org/officeDocument/2006/relationships/slide" Target="slides/slide10.xml"/><Relationship Id="rId7" Type="http://schemas.openxmlformats.org/officeDocument/2006/relationships/slide" Target="slides/slide15.xml"/><Relationship Id="rId2" Type="http://schemas.openxmlformats.org/officeDocument/2006/relationships/slide" Target="slides/slide9.xml"/><Relationship Id="rId1" Type="http://schemas.openxmlformats.org/officeDocument/2006/relationships/slide" Target="slides/slide8.xml"/><Relationship Id="rId6" Type="http://schemas.openxmlformats.org/officeDocument/2006/relationships/slide" Target="slides/slide14.xml"/><Relationship Id="rId5" Type="http://schemas.openxmlformats.org/officeDocument/2006/relationships/slide" Target="slides/slide12.xml"/><Relationship Id="rId10" Type="http://schemas.openxmlformats.org/officeDocument/2006/relationships/slide" Target="slides/slide34.xml"/><Relationship Id="rId4" Type="http://schemas.openxmlformats.org/officeDocument/2006/relationships/slide" Target="slides/slide11.xml"/><Relationship Id="rId9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png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pn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068" tIns="48534" rIns="97068" bIns="48534" numCol="1" anchor="t" anchorCtr="0" compatLnSpc="1">
            <a:prstTxWarp prst="textNoShape">
              <a:avLst/>
            </a:prstTxWarp>
          </a:bodyPr>
          <a:lstStyle>
            <a:lvl1pPr defTabSz="971550">
              <a:defRPr sz="13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068" tIns="48534" rIns="97068" bIns="48534" numCol="1" anchor="t" anchorCtr="0" compatLnSpc="1">
            <a:prstTxWarp prst="textNoShape">
              <a:avLst/>
            </a:prstTxWarp>
          </a:bodyPr>
          <a:lstStyle>
            <a:lvl1pPr algn="r" defTabSz="971550">
              <a:defRPr sz="13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92258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068" tIns="48534" rIns="97068" bIns="48534" numCol="1" anchor="b" anchorCtr="0" compatLnSpc="1">
            <a:prstTxWarp prst="textNoShape">
              <a:avLst/>
            </a:prstTxWarp>
          </a:bodyPr>
          <a:lstStyle>
            <a:lvl1pPr defTabSz="971550">
              <a:defRPr sz="13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409113"/>
            <a:ext cx="292258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068" tIns="48534" rIns="97068" bIns="48534" numCol="1" anchor="b" anchorCtr="0" compatLnSpc="1">
            <a:prstTxWarp prst="textNoShape">
              <a:avLst/>
            </a:prstTxWarp>
          </a:bodyPr>
          <a:lstStyle>
            <a:lvl1pPr algn="r" defTabSz="971550">
              <a:defRPr sz="1300" b="0"/>
            </a:lvl1pPr>
          </a:lstStyle>
          <a:p>
            <a:fld id="{041603D9-1C16-4205-996F-DE15EBB8B5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31316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0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defTabSz="957263">
              <a:defRPr sz="13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95713" y="0"/>
            <a:ext cx="29194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0588" y="738188"/>
            <a:ext cx="4932362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4713" y="4684713"/>
            <a:ext cx="4964112" cy="451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50388"/>
            <a:ext cx="29210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defTabSz="957263">
              <a:defRPr sz="13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95713" y="9450388"/>
            <a:ext cx="29194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/>
            </a:lvl1pPr>
          </a:lstStyle>
          <a:p>
            <a:fld id="{42B7C487-73D2-4E0F-B7FC-751108966B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12766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9" name="Rectangle 29"/>
          <p:cNvSpPr>
            <a:spLocks noGrp="1" noChangeArrowheads="1"/>
          </p:cNvSpPr>
          <p:nvPr>
            <p:ph type="subTitle" idx="1"/>
          </p:nvPr>
        </p:nvSpPr>
        <p:spPr>
          <a:xfrm>
            <a:off x="4264025" y="3159125"/>
            <a:ext cx="4194175" cy="688975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  <a:defRPr sz="1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510" name="Rectangle 30"/>
          <p:cNvSpPr>
            <a:spLocks noGrp="1" noChangeArrowheads="1"/>
          </p:cNvSpPr>
          <p:nvPr>
            <p:ph type="ctrTitle"/>
          </p:nvPr>
        </p:nvSpPr>
        <p:spPr>
          <a:xfrm>
            <a:off x="3724275" y="1874838"/>
            <a:ext cx="4702175" cy="1143000"/>
          </a:xfrm>
        </p:spPr>
        <p:txBody>
          <a:bodyPr/>
          <a:lstStyle>
            <a:lvl1pPr>
              <a:defRPr sz="4000">
                <a:solidFill>
                  <a:srgbClr val="F463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249387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2000"/>
            </a:lvl1pPr>
            <a:lvl2pPr>
              <a:lnSpc>
                <a:spcPct val="100000"/>
              </a:lnSpc>
              <a:spcBef>
                <a:spcPts val="600"/>
              </a:spcBef>
              <a:defRPr sz="2000"/>
            </a:lvl2pPr>
            <a:lvl3pPr>
              <a:lnSpc>
                <a:spcPct val="100000"/>
              </a:lnSpc>
              <a:spcBef>
                <a:spcPts val="600"/>
              </a:spcBef>
              <a:defRPr/>
            </a:lvl3pPr>
            <a:lvl4pPr>
              <a:lnSpc>
                <a:spcPct val="100000"/>
              </a:lnSpc>
              <a:spcBef>
                <a:spcPts val="600"/>
              </a:spcBef>
              <a:defRPr/>
            </a:lvl4pPr>
            <a:lvl5pPr>
              <a:lnSpc>
                <a:spcPct val="100000"/>
              </a:lnSpc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181726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Y(J)S   DSP     Slide </a:t>
            </a:r>
            <a:fld id="{41E9CE7A-8875-49B1-A8FE-AC6E33D132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67656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Y(J)S   DSP     Slide </a:t>
            </a:r>
            <a:fld id="{74BCD7AF-3681-414F-9F8B-EBD4C0F4D2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258000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Y(J)S   DSP     Slide </a:t>
            </a:r>
            <a:fld id="{D8265502-EE88-4087-8209-1EFD904E76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7767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Y(J)S   DSP     Slide </a:t>
            </a:r>
            <a:fld id="{4F5CB899-ABB6-4FE7-8AAD-EB5BED8A03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343139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0513" y="165100"/>
            <a:ext cx="1984375" cy="59420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65100"/>
            <a:ext cx="5802313" cy="59420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Y(J)S   DSP     Slide </a:t>
            </a:r>
            <a:fld id="{8332C239-DDA6-44C7-A5A4-6FED9181B3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281508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Freeform 50"/>
          <p:cNvSpPr>
            <a:spLocks/>
          </p:cNvSpPr>
          <p:nvPr/>
        </p:nvSpPr>
        <p:spPr bwMode="auto">
          <a:xfrm>
            <a:off x="7667625" y="6573838"/>
            <a:ext cx="1477963" cy="285750"/>
          </a:xfrm>
          <a:custGeom>
            <a:avLst/>
            <a:gdLst/>
            <a:ahLst/>
            <a:cxnLst>
              <a:cxn ang="0">
                <a:pos x="855" y="2"/>
              </a:cxn>
              <a:cxn ang="0">
                <a:pos x="855" y="198"/>
              </a:cxn>
              <a:cxn ang="0">
                <a:pos x="0" y="198"/>
              </a:cxn>
              <a:cxn ang="0">
                <a:pos x="0" y="98"/>
              </a:cxn>
              <a:cxn ang="0">
                <a:pos x="4" y="68"/>
              </a:cxn>
              <a:cxn ang="0">
                <a:pos x="19" y="41"/>
              </a:cxn>
              <a:cxn ang="0">
                <a:pos x="39" y="21"/>
              </a:cxn>
              <a:cxn ang="0">
                <a:pos x="65" y="6"/>
              </a:cxn>
              <a:cxn ang="0">
                <a:pos x="88" y="0"/>
              </a:cxn>
              <a:cxn ang="0">
                <a:pos x="855" y="2"/>
              </a:cxn>
            </a:cxnLst>
            <a:rect l="0" t="0" r="r" b="b"/>
            <a:pathLst>
              <a:path w="855" h="198">
                <a:moveTo>
                  <a:pt x="855" y="2"/>
                </a:moveTo>
                <a:lnTo>
                  <a:pt x="855" y="198"/>
                </a:lnTo>
                <a:lnTo>
                  <a:pt x="0" y="198"/>
                </a:lnTo>
                <a:lnTo>
                  <a:pt x="0" y="98"/>
                </a:lnTo>
                <a:lnTo>
                  <a:pt x="4" y="68"/>
                </a:lnTo>
                <a:lnTo>
                  <a:pt x="19" y="41"/>
                </a:lnTo>
                <a:lnTo>
                  <a:pt x="39" y="21"/>
                </a:lnTo>
                <a:lnTo>
                  <a:pt x="65" y="6"/>
                </a:lnTo>
                <a:lnTo>
                  <a:pt x="88" y="0"/>
                </a:lnTo>
                <a:lnTo>
                  <a:pt x="855" y="2"/>
                </a:lnTo>
                <a:close/>
              </a:path>
            </a:pathLst>
          </a:custGeom>
          <a:solidFill>
            <a:srgbClr val="B7D5EF"/>
          </a:solidFill>
          <a:ln w="9525" cmpd="sng">
            <a:noFill/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923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85088" y="6618288"/>
            <a:ext cx="1458912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en-US"/>
              <a:t>Y(J)S   DSP     Slide </a:t>
            </a:r>
            <a:fld id="{8AFB6D30-2E83-4478-B9B6-90361BEC74E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38338" y="165100"/>
            <a:ext cx="66865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65" r:id="rId2"/>
    <p:sldLayoutId id="2147483869" r:id="rId3"/>
    <p:sldLayoutId id="2147483870" r:id="rId4"/>
    <p:sldLayoutId id="2147483872" r:id="rId5"/>
    <p:sldLayoutId id="2147483873" r:id="rId6"/>
    <p:sldLayoutId id="2147483874" r:id="rId7"/>
  </p:sldLayoutIdLst>
  <p:transition spd="med"/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46300"/>
        </a:buClr>
        <a:buSzPct val="70000"/>
        <a:buFont typeface="Wingdings" pitchFamily="2" charset="2"/>
        <a:buChar char="n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46300"/>
        </a:buClr>
        <a:buChar char="–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46300"/>
        </a:buClr>
        <a:buSzPct val="50000"/>
        <a:buFont typeface="Wingdings" pitchFamily="2" charset="2"/>
        <a:buChar char="l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46300"/>
        </a:buClr>
        <a:buSzPct val="75000"/>
        <a:buChar char="–"/>
        <a:defRPr sz="22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46300"/>
        </a:buClr>
        <a:buSzPct val="30000"/>
        <a:buFont typeface="Wingdings" pitchFamily="2" charset="2"/>
        <a:buChar char="l"/>
        <a:defRPr sz="22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lr>
          <a:srgbClr val="F46300"/>
        </a:buClr>
        <a:buSzPct val="30000"/>
        <a:buFont typeface="Wingdings" pitchFamily="2" charset="2"/>
        <a:buChar char="l"/>
        <a:defRPr sz="22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lr>
          <a:srgbClr val="F46300"/>
        </a:buClr>
        <a:buSzPct val="30000"/>
        <a:buFont typeface="Wingdings" pitchFamily="2" charset="2"/>
        <a:buChar char="l"/>
        <a:defRPr sz="22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lr>
          <a:srgbClr val="F46300"/>
        </a:buClr>
        <a:buSzPct val="30000"/>
        <a:buFont typeface="Wingdings" pitchFamily="2" charset="2"/>
        <a:buChar char="l"/>
        <a:defRPr sz="22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lr>
          <a:srgbClr val="F46300"/>
        </a:buClr>
        <a:buSzPct val="30000"/>
        <a:buFont typeface="Wingdings" pitchFamily="2" charset="2"/>
        <a:buChar char="l"/>
        <a:defRPr sz="2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9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2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0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2.jpeg"/><Relationship Id="rId4" Type="http://schemas.openxmlformats.org/officeDocument/2006/relationships/image" Target="../media/image21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png"/><Relationship Id="rId5" Type="http://schemas.openxmlformats.org/officeDocument/2006/relationships/image" Target="../media/image22.jpeg"/><Relationship Id="rId4" Type="http://schemas.openxmlformats.org/officeDocument/2006/relationships/image" Target="../media/image21.w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5.png"/><Relationship Id="rId5" Type="http://schemas.openxmlformats.org/officeDocument/2006/relationships/image" Target="../media/image26.wmf"/><Relationship Id="rId4" Type="http://schemas.openxmlformats.org/officeDocument/2006/relationships/oleObject" Target="../embeddings/oleObject9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0.bin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0.png"/><Relationship Id="rId5" Type="http://schemas.openxmlformats.org/officeDocument/2006/relationships/image" Target="../media/image29.jpeg"/><Relationship Id="rId4" Type="http://schemas.openxmlformats.org/officeDocument/2006/relationships/image" Target="../media/image28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32.jpeg"/><Relationship Id="rId4" Type="http://schemas.openxmlformats.org/officeDocument/2006/relationships/image" Target="../media/image31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32.jpeg"/><Relationship Id="rId4" Type="http://schemas.openxmlformats.org/officeDocument/2006/relationships/image" Target="../media/image31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34.jpeg"/><Relationship Id="rId4" Type="http://schemas.openxmlformats.org/officeDocument/2006/relationships/image" Target="../media/image33.w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34.jpeg"/><Relationship Id="rId4" Type="http://schemas.openxmlformats.org/officeDocument/2006/relationships/image" Target="../media/image33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36.jpeg"/><Relationship Id="rId4" Type="http://schemas.openxmlformats.org/officeDocument/2006/relationships/image" Target="../media/image3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>
            <a:stCxn id="7" idx="2"/>
            <a:endCxn id="9" idx="5"/>
          </p:cNvCxnSpPr>
          <p:nvPr/>
        </p:nvCxnSpPr>
        <p:spPr bwMode="auto">
          <a:xfrm flipH="1" flipV="1">
            <a:off x="7776786" y="1830146"/>
            <a:ext cx="369687" cy="28036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 flipV="1">
            <a:off x="7223069" y="1786229"/>
            <a:ext cx="544713" cy="50232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8" idx="2"/>
            <a:endCxn id="9" idx="6"/>
          </p:cNvCxnSpPr>
          <p:nvPr/>
        </p:nvCxnSpPr>
        <p:spPr bwMode="auto">
          <a:xfrm flipV="1">
            <a:off x="7518399" y="1800757"/>
            <a:ext cx="267856" cy="39288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6" idx="3"/>
            <a:endCxn id="8" idx="7"/>
          </p:cNvCxnSpPr>
          <p:nvPr/>
        </p:nvCxnSpPr>
        <p:spPr bwMode="auto">
          <a:xfrm flipV="1">
            <a:off x="7375469" y="2164247"/>
            <a:ext cx="198116" cy="294306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endCxn id="7" idx="2"/>
          </p:cNvCxnSpPr>
          <p:nvPr/>
        </p:nvCxnSpPr>
        <p:spPr bwMode="auto">
          <a:xfrm flipV="1">
            <a:off x="7393818" y="2110510"/>
            <a:ext cx="752655" cy="31913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flipV="1">
            <a:off x="7259947" y="2183656"/>
            <a:ext cx="276981" cy="8360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graph?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42144" y="1512023"/>
                <a:ext cx="6060751" cy="296578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A graph is a collection of </a:t>
                </a:r>
              </a:p>
              <a:p>
                <a:pPr>
                  <a:spcBef>
                    <a:spcPts val="0"/>
                  </a:spcBef>
                </a:pPr>
                <a:r>
                  <a:rPr lang="en-US" i="1" dirty="0"/>
                  <a:t>points</a:t>
                </a:r>
                <a:r>
                  <a:rPr lang="en-US" dirty="0"/>
                  <a:t> (AKA vertices, nodes)</a:t>
                </a:r>
              </a:p>
              <a:p>
                <a:pPr>
                  <a:spcBef>
                    <a:spcPts val="0"/>
                  </a:spcBef>
                </a:pPr>
                <a:r>
                  <a:rPr lang="en-US" i="1" dirty="0"/>
                  <a:t>lines</a:t>
                </a:r>
                <a:r>
                  <a:rPr lang="en-US" dirty="0"/>
                  <a:t> (AKA edges, links) between the points</a:t>
                </a:r>
              </a:p>
              <a:p>
                <a:pPr marL="0" indent="0">
                  <a:spcBef>
                    <a:spcPts val="1200"/>
                  </a:spcBef>
                  <a:buNone/>
                </a:pPr>
                <a:r>
                  <a:rPr lang="en-US" dirty="0"/>
                  <a:t>In DSP we will only use </a:t>
                </a:r>
                <a:r>
                  <a:rPr lang="en-US" i="1" dirty="0"/>
                  <a:t>digraphs</a:t>
                </a:r>
                <a:r>
                  <a:rPr lang="en-US" dirty="0"/>
                  <a:t> = directed graphs</a:t>
                </a:r>
              </a:p>
              <a:p>
                <a:pPr marL="0" indent="0" defTabSz="461963">
                  <a:spcBef>
                    <a:spcPts val="0"/>
                  </a:spcBef>
                  <a:buNone/>
                </a:pPr>
                <a:r>
                  <a:rPr lang="en-US" dirty="0"/>
                  <a:t>	where every line has a direction</a:t>
                </a:r>
              </a:p>
              <a:p>
                <a:pPr marL="0" indent="0" defTabSz="461963">
                  <a:spcBef>
                    <a:spcPts val="1200"/>
                  </a:spcBef>
                  <a:buNone/>
                </a:pPr>
                <a:r>
                  <a:rPr lang="en-US" dirty="0"/>
                  <a:t>Graph theory was invented by Euler to solve </a:t>
                </a:r>
              </a:p>
              <a:p>
                <a:pPr marL="0" indent="0" defTabSz="461963">
                  <a:spcBef>
                    <a:spcPts val="0"/>
                  </a:spcBef>
                  <a:buNone/>
                </a:pPr>
                <a:r>
                  <a:rPr lang="en-US" dirty="0"/>
                  <a:t>	the puzzle of the K</a:t>
                </a:r>
                <a14:m>
                  <m:oMath xmlns:m="http://schemas.openxmlformats.org/officeDocument/2006/math">
                    <m:acc>
                      <m:accPr>
                        <m:chr m:val="̈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o</m:t>
                        </m:r>
                      </m:e>
                    </m:acc>
                  </m:oMath>
                </a14:m>
                <a:r>
                  <a:rPr lang="en-US" dirty="0"/>
                  <a:t>nigsberg bridges</a:t>
                </a:r>
              </a:p>
              <a:p>
                <a:pPr marL="0" indent="0" defTabSz="461963">
                  <a:spcBef>
                    <a:spcPts val="1200"/>
                  </a:spcBef>
                  <a:buNone/>
                </a:pPr>
                <a:r>
                  <a:rPr lang="en-US" dirty="0"/>
                  <a:t>But first he had to invent </a:t>
                </a:r>
                <a:r>
                  <a:rPr lang="en-US" i="1" dirty="0"/>
                  <a:t>topology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42144" y="1512023"/>
                <a:ext cx="6060751" cy="2965788"/>
              </a:xfrm>
              <a:blipFill rotWithShape="0">
                <a:blip r:embed="rId2"/>
                <a:stretch>
                  <a:fillRect l="-1005" t="-821" b="-45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1</a:t>
            </a:fld>
            <a:endParaRPr lang="en-US" altLang="en-US"/>
          </a:p>
        </p:txBody>
      </p:sp>
      <p:sp>
        <p:nvSpPr>
          <p:cNvPr id="5" name="Oval 4"/>
          <p:cNvSpPr/>
          <p:nvPr/>
        </p:nvSpPr>
        <p:spPr bwMode="auto">
          <a:xfrm>
            <a:off x="7213600" y="2235200"/>
            <a:ext cx="64655" cy="83127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7366000" y="2387600"/>
            <a:ext cx="64655" cy="83127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8146473" y="2068946"/>
            <a:ext cx="64655" cy="83127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7518399" y="2152073"/>
            <a:ext cx="64655" cy="83127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7721600" y="1759193"/>
            <a:ext cx="64655" cy="83127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261429" y="4930034"/>
            <a:ext cx="2586299" cy="1574288"/>
            <a:chOff x="314594" y="4930034"/>
            <a:chExt cx="2586299" cy="1574288"/>
          </a:xfrm>
        </p:grpSpPr>
        <p:cxnSp>
          <p:nvCxnSpPr>
            <p:cNvPr id="30" name="Straight Connector 29"/>
            <p:cNvCxnSpPr/>
            <p:nvPr/>
          </p:nvCxnSpPr>
          <p:spPr bwMode="auto">
            <a:xfrm>
              <a:off x="314594" y="5075508"/>
              <a:ext cx="2456873" cy="0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1" name="Rectangle 30"/>
            <p:cNvSpPr/>
            <p:nvPr/>
          </p:nvSpPr>
          <p:spPr bwMode="auto">
            <a:xfrm>
              <a:off x="1018867" y="5075508"/>
              <a:ext cx="1103744" cy="914400"/>
            </a:xfrm>
            <a:prstGeom prst="rect">
              <a:avLst/>
            </a:prstGeom>
            <a:noFill/>
            <a:ln w="76200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Block Arc 31"/>
            <p:cNvSpPr/>
            <p:nvPr/>
          </p:nvSpPr>
          <p:spPr bwMode="auto">
            <a:xfrm rot="5112674">
              <a:off x="984529" y="4835312"/>
              <a:ext cx="290946" cy="480390"/>
            </a:xfrm>
            <a:prstGeom prst="blockArc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Block Arc 32"/>
            <p:cNvSpPr/>
            <p:nvPr/>
          </p:nvSpPr>
          <p:spPr bwMode="auto">
            <a:xfrm rot="5112674">
              <a:off x="1469182" y="4835312"/>
              <a:ext cx="290946" cy="480390"/>
            </a:xfrm>
            <a:prstGeom prst="blockArc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Block Arc 33"/>
            <p:cNvSpPr/>
            <p:nvPr/>
          </p:nvSpPr>
          <p:spPr bwMode="auto">
            <a:xfrm rot="5112674">
              <a:off x="2117504" y="4835312"/>
              <a:ext cx="290946" cy="480390"/>
            </a:xfrm>
            <a:prstGeom prst="blockArc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Block Arc 34"/>
            <p:cNvSpPr/>
            <p:nvPr/>
          </p:nvSpPr>
          <p:spPr bwMode="auto">
            <a:xfrm rot="5112674">
              <a:off x="1035220" y="5749713"/>
              <a:ext cx="290946" cy="480390"/>
            </a:xfrm>
            <a:prstGeom prst="blockArc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Block Arc 35"/>
            <p:cNvSpPr/>
            <p:nvPr/>
          </p:nvSpPr>
          <p:spPr bwMode="auto">
            <a:xfrm rot="5112674">
              <a:off x="1469182" y="5755566"/>
              <a:ext cx="290946" cy="480390"/>
            </a:xfrm>
            <a:prstGeom prst="blockArc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Block Arc 36"/>
            <p:cNvSpPr/>
            <p:nvPr/>
          </p:nvSpPr>
          <p:spPr bwMode="auto">
            <a:xfrm>
              <a:off x="1981267" y="5351832"/>
              <a:ext cx="290946" cy="480390"/>
            </a:xfrm>
            <a:prstGeom prst="blockArc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 flipV="1">
              <a:off x="2122611" y="5604890"/>
              <a:ext cx="233" cy="775854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/>
            <p:nvPr/>
          </p:nvCxnSpPr>
          <p:spPr bwMode="auto">
            <a:xfrm>
              <a:off x="2104139" y="6339182"/>
              <a:ext cx="796754" cy="0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0" name="Block Arc 39"/>
            <p:cNvSpPr/>
            <p:nvPr/>
          </p:nvSpPr>
          <p:spPr bwMode="auto">
            <a:xfrm rot="5112674">
              <a:off x="2117504" y="6118654"/>
              <a:ext cx="290946" cy="480390"/>
            </a:xfrm>
            <a:prstGeom prst="blockArc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586648" y="5191187"/>
            <a:ext cx="2708084" cy="1028912"/>
            <a:chOff x="3395262" y="5318781"/>
            <a:chExt cx="2708084" cy="1028912"/>
          </a:xfrm>
        </p:grpSpPr>
        <p:sp>
          <p:nvSpPr>
            <p:cNvPr id="56" name="Rectangle 55"/>
            <p:cNvSpPr/>
            <p:nvPr/>
          </p:nvSpPr>
          <p:spPr bwMode="auto">
            <a:xfrm>
              <a:off x="3395262" y="5318781"/>
              <a:ext cx="2708084" cy="1028912"/>
            </a:xfrm>
            <a:prstGeom prst="rect">
              <a:avLst/>
            </a:prstGeom>
            <a:solidFill>
              <a:srgbClr val="FFFF00"/>
            </a:solidFill>
            <a:ln w="5715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3423583" y="5841801"/>
              <a:ext cx="2664412" cy="497381"/>
            </a:xfrm>
            <a:prstGeom prst="rect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4953208" y="5626822"/>
              <a:ext cx="1130452" cy="418171"/>
            </a:xfrm>
            <a:prstGeom prst="rect">
              <a:avLst/>
            </a:prstGeom>
            <a:solidFill>
              <a:srgbClr val="FF66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Oval 40"/>
            <p:cNvSpPr/>
            <p:nvPr/>
          </p:nvSpPr>
          <p:spPr bwMode="auto">
            <a:xfrm>
              <a:off x="4084089" y="5516850"/>
              <a:ext cx="988142" cy="638076"/>
            </a:xfrm>
            <a:prstGeom prst="ellipse">
              <a:avLst/>
            </a:prstGeom>
            <a:solidFill>
              <a:srgbClr val="7030A0"/>
            </a:solidFill>
            <a:ln w="76200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4" name="Straight Connector 43"/>
            <p:cNvCxnSpPr/>
            <p:nvPr/>
          </p:nvCxnSpPr>
          <p:spPr bwMode="auto">
            <a:xfrm>
              <a:off x="4959891" y="5646255"/>
              <a:ext cx="1130452" cy="0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>
              <a:off x="4961876" y="6044993"/>
              <a:ext cx="1130452" cy="0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7" name="Block Arc 46"/>
            <p:cNvSpPr/>
            <p:nvPr/>
          </p:nvSpPr>
          <p:spPr bwMode="auto">
            <a:xfrm rot="5112674">
              <a:off x="4131517" y="5329098"/>
              <a:ext cx="290946" cy="480390"/>
            </a:xfrm>
            <a:prstGeom prst="blockArc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Block Arc 47"/>
            <p:cNvSpPr/>
            <p:nvPr/>
          </p:nvSpPr>
          <p:spPr bwMode="auto">
            <a:xfrm rot="5112674">
              <a:off x="4538679" y="5320644"/>
              <a:ext cx="290946" cy="480390"/>
            </a:xfrm>
            <a:prstGeom prst="blockArc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Block Arc 48"/>
            <p:cNvSpPr/>
            <p:nvPr/>
          </p:nvSpPr>
          <p:spPr bwMode="auto">
            <a:xfrm rot="5112674">
              <a:off x="4131517" y="5887950"/>
              <a:ext cx="290946" cy="480390"/>
            </a:xfrm>
            <a:prstGeom prst="blockArc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0" name="Block Arc 49"/>
            <p:cNvSpPr/>
            <p:nvPr/>
          </p:nvSpPr>
          <p:spPr bwMode="auto">
            <a:xfrm rot="5112674">
              <a:off x="4538679" y="5879496"/>
              <a:ext cx="290946" cy="480390"/>
            </a:xfrm>
            <a:prstGeom prst="blockArc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" name="Block Arc 50"/>
            <p:cNvSpPr/>
            <p:nvPr/>
          </p:nvSpPr>
          <p:spPr bwMode="auto">
            <a:xfrm rot="5112674">
              <a:off x="5254308" y="5415968"/>
              <a:ext cx="290946" cy="480390"/>
            </a:xfrm>
            <a:prstGeom prst="blockArc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2" name="Block Arc 51"/>
            <p:cNvSpPr/>
            <p:nvPr/>
          </p:nvSpPr>
          <p:spPr bwMode="auto">
            <a:xfrm rot="5112674">
              <a:off x="5236859" y="5804797"/>
              <a:ext cx="290946" cy="480390"/>
            </a:xfrm>
            <a:prstGeom prst="blockArc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5" name="Block Arc 54"/>
            <p:cNvSpPr/>
            <p:nvPr/>
          </p:nvSpPr>
          <p:spPr bwMode="auto">
            <a:xfrm>
              <a:off x="4922392" y="5713441"/>
              <a:ext cx="290946" cy="480390"/>
            </a:xfrm>
            <a:prstGeom prst="blockArc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2" name="Straight Connector 41"/>
            <p:cNvCxnSpPr/>
            <p:nvPr/>
          </p:nvCxnSpPr>
          <p:spPr bwMode="auto">
            <a:xfrm>
              <a:off x="3421266" y="5833237"/>
              <a:ext cx="679746" cy="8564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84" name="Group 83"/>
          <p:cNvGrpSpPr/>
          <p:nvPr/>
        </p:nvGrpSpPr>
        <p:grpSpPr>
          <a:xfrm>
            <a:off x="7252335" y="5091964"/>
            <a:ext cx="1329218" cy="1288780"/>
            <a:chOff x="6919538" y="3946126"/>
            <a:chExt cx="1329218" cy="1288780"/>
          </a:xfrm>
        </p:grpSpPr>
        <p:cxnSp>
          <p:nvCxnSpPr>
            <p:cNvPr id="76" name="Straight Connector 75"/>
            <p:cNvCxnSpPr/>
            <p:nvPr/>
          </p:nvCxnSpPr>
          <p:spPr bwMode="auto">
            <a:xfrm flipV="1">
              <a:off x="7453416" y="4611405"/>
              <a:ext cx="731138" cy="48799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4" name="Straight Connector 73"/>
            <p:cNvCxnSpPr/>
            <p:nvPr/>
          </p:nvCxnSpPr>
          <p:spPr bwMode="auto">
            <a:xfrm>
              <a:off x="7371387" y="4020681"/>
              <a:ext cx="759450" cy="48041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>
              <a:off x="6976146" y="4569643"/>
              <a:ext cx="1242816" cy="3005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9" name="Block Arc 68"/>
            <p:cNvSpPr/>
            <p:nvPr/>
          </p:nvSpPr>
          <p:spPr bwMode="auto">
            <a:xfrm rot="3757009">
              <a:off x="6932617" y="4767515"/>
              <a:ext cx="638202" cy="186899"/>
            </a:xfrm>
            <a:prstGeom prst="blockArc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8" name="Block Arc 67"/>
            <p:cNvSpPr/>
            <p:nvPr/>
          </p:nvSpPr>
          <p:spPr bwMode="auto">
            <a:xfrm rot="14194054">
              <a:off x="6870495" y="4796148"/>
              <a:ext cx="638202" cy="177247"/>
            </a:xfrm>
            <a:prstGeom prst="blockArc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7" name="Block Arc 66"/>
            <p:cNvSpPr/>
            <p:nvPr/>
          </p:nvSpPr>
          <p:spPr bwMode="auto">
            <a:xfrm rot="7747039">
              <a:off x="6906598" y="4214349"/>
              <a:ext cx="638202" cy="186899"/>
            </a:xfrm>
            <a:prstGeom prst="blockArc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6" name="Block Arc 65"/>
            <p:cNvSpPr/>
            <p:nvPr/>
          </p:nvSpPr>
          <p:spPr bwMode="auto">
            <a:xfrm rot="18669772">
              <a:off x="6885794" y="4176603"/>
              <a:ext cx="638202" cy="177247"/>
            </a:xfrm>
            <a:prstGeom prst="blockArc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2" name="Oval 61"/>
            <p:cNvSpPr/>
            <p:nvPr/>
          </p:nvSpPr>
          <p:spPr bwMode="auto">
            <a:xfrm>
              <a:off x="6919538" y="4477840"/>
              <a:ext cx="217054" cy="205400"/>
            </a:xfrm>
            <a:prstGeom prst="ellipse">
              <a:avLst/>
            </a:prstGeom>
            <a:solidFill>
              <a:srgbClr val="7030A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3" name="Oval 62"/>
            <p:cNvSpPr/>
            <p:nvPr/>
          </p:nvSpPr>
          <p:spPr bwMode="auto">
            <a:xfrm>
              <a:off x="7301345" y="3963378"/>
              <a:ext cx="217054" cy="205400"/>
            </a:xfrm>
            <a:prstGeom prst="ellipse">
              <a:avLst/>
            </a:prstGeom>
            <a:solidFill>
              <a:srgbClr val="FF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4" name="Oval 63"/>
            <p:cNvSpPr/>
            <p:nvPr/>
          </p:nvSpPr>
          <p:spPr bwMode="auto">
            <a:xfrm>
              <a:off x="7278255" y="5029506"/>
              <a:ext cx="217054" cy="2054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5" name="Oval 64"/>
            <p:cNvSpPr/>
            <p:nvPr/>
          </p:nvSpPr>
          <p:spPr bwMode="auto">
            <a:xfrm>
              <a:off x="8031702" y="4473538"/>
              <a:ext cx="217054" cy="205400"/>
            </a:xfrm>
            <a:prstGeom prst="ellipse">
              <a:avLst/>
            </a:prstGeom>
            <a:solidFill>
              <a:srgbClr val="FF66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86" name="Straight Arrow Connector 85"/>
          <p:cNvCxnSpPr/>
          <p:nvPr/>
        </p:nvCxnSpPr>
        <p:spPr bwMode="auto">
          <a:xfrm flipV="1">
            <a:off x="2536677" y="5709826"/>
            <a:ext cx="748643" cy="14486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7" name="Straight Arrow Connector 86"/>
          <p:cNvCxnSpPr/>
          <p:nvPr/>
        </p:nvCxnSpPr>
        <p:spPr bwMode="auto">
          <a:xfrm flipV="1">
            <a:off x="6400686" y="5704915"/>
            <a:ext cx="748643" cy="14486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8" name="TextBox 87"/>
          <p:cNvSpPr txBox="1"/>
          <p:nvPr/>
        </p:nvSpPr>
        <p:spPr>
          <a:xfrm>
            <a:off x="1042539" y="6322288"/>
            <a:ext cx="870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map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179658" y="6324460"/>
            <a:ext cx="4119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topologically equivalent map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7943737" y="6045180"/>
            <a:ext cx="10585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graph</a:t>
            </a:r>
          </a:p>
        </p:txBody>
      </p:sp>
      <p:cxnSp>
        <p:nvCxnSpPr>
          <p:cNvPr id="91" name="Straight Connector 90"/>
          <p:cNvCxnSpPr>
            <a:stCxn id="99" idx="2"/>
            <a:endCxn id="101" idx="5"/>
          </p:cNvCxnSpPr>
          <p:nvPr/>
        </p:nvCxnSpPr>
        <p:spPr bwMode="auto">
          <a:xfrm flipH="1" flipV="1">
            <a:off x="7635303" y="2696346"/>
            <a:ext cx="369687" cy="28036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2" name="Straight Connector 91"/>
          <p:cNvCxnSpPr/>
          <p:nvPr/>
        </p:nvCxnSpPr>
        <p:spPr bwMode="auto">
          <a:xfrm flipV="1">
            <a:off x="7081586" y="2652429"/>
            <a:ext cx="544713" cy="50232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3" name="Straight Connector 92"/>
          <p:cNvCxnSpPr>
            <a:stCxn id="100" idx="2"/>
            <a:endCxn id="101" idx="6"/>
          </p:cNvCxnSpPr>
          <p:nvPr/>
        </p:nvCxnSpPr>
        <p:spPr bwMode="auto">
          <a:xfrm flipV="1">
            <a:off x="7376916" y="2666957"/>
            <a:ext cx="267856" cy="39288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4" name="Straight Connector 93"/>
          <p:cNvCxnSpPr>
            <a:stCxn id="98" idx="3"/>
            <a:endCxn id="100" idx="7"/>
          </p:cNvCxnSpPr>
          <p:nvPr/>
        </p:nvCxnSpPr>
        <p:spPr bwMode="auto">
          <a:xfrm flipV="1">
            <a:off x="7233986" y="3030447"/>
            <a:ext cx="198116" cy="294306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5" name="Straight Connector 94"/>
          <p:cNvCxnSpPr>
            <a:endCxn id="99" idx="2"/>
          </p:cNvCxnSpPr>
          <p:nvPr/>
        </p:nvCxnSpPr>
        <p:spPr bwMode="auto">
          <a:xfrm flipV="1">
            <a:off x="7252335" y="2976710"/>
            <a:ext cx="752655" cy="31913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6" name="Straight Connector 95"/>
          <p:cNvCxnSpPr/>
          <p:nvPr/>
        </p:nvCxnSpPr>
        <p:spPr bwMode="auto">
          <a:xfrm flipV="1">
            <a:off x="7118464" y="3049856"/>
            <a:ext cx="276981" cy="8360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7" name="Oval 96"/>
          <p:cNvSpPr/>
          <p:nvPr/>
        </p:nvSpPr>
        <p:spPr bwMode="auto">
          <a:xfrm>
            <a:off x="7072117" y="3101400"/>
            <a:ext cx="64655" cy="83127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" name="Oval 97"/>
          <p:cNvSpPr/>
          <p:nvPr/>
        </p:nvSpPr>
        <p:spPr bwMode="auto">
          <a:xfrm>
            <a:off x="7224517" y="3253800"/>
            <a:ext cx="64655" cy="83127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Oval 98"/>
          <p:cNvSpPr/>
          <p:nvPr/>
        </p:nvSpPr>
        <p:spPr bwMode="auto">
          <a:xfrm>
            <a:off x="8004990" y="2935146"/>
            <a:ext cx="64655" cy="83127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Oval 99"/>
          <p:cNvSpPr/>
          <p:nvPr/>
        </p:nvSpPr>
        <p:spPr bwMode="auto">
          <a:xfrm>
            <a:off x="7376916" y="3018273"/>
            <a:ext cx="64655" cy="83127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Oval 100"/>
          <p:cNvSpPr/>
          <p:nvPr/>
        </p:nvSpPr>
        <p:spPr bwMode="auto">
          <a:xfrm>
            <a:off x="7580117" y="2625393"/>
            <a:ext cx="64655" cy="83127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3" name="Straight Arrow Connector 102"/>
          <p:cNvCxnSpPr/>
          <p:nvPr/>
        </p:nvCxnSpPr>
        <p:spPr bwMode="auto">
          <a:xfrm flipV="1">
            <a:off x="7336318" y="2842143"/>
            <a:ext cx="64655" cy="4956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5" name="Straight Arrow Connector 104"/>
          <p:cNvCxnSpPr/>
          <p:nvPr/>
        </p:nvCxnSpPr>
        <p:spPr bwMode="auto">
          <a:xfrm flipV="1">
            <a:off x="7639493" y="3079255"/>
            <a:ext cx="80086" cy="4237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0" name="Straight Arrow Connector 109"/>
          <p:cNvCxnSpPr/>
          <p:nvPr/>
        </p:nvCxnSpPr>
        <p:spPr bwMode="auto">
          <a:xfrm flipH="1">
            <a:off x="7421956" y="2891710"/>
            <a:ext cx="76828" cy="10058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2" name="Straight Arrow Connector 111"/>
          <p:cNvCxnSpPr/>
          <p:nvPr/>
        </p:nvCxnSpPr>
        <p:spPr bwMode="auto">
          <a:xfrm>
            <a:off x="7742185" y="2785999"/>
            <a:ext cx="117580" cy="10559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5" name="Straight Arrow Connector 114"/>
          <p:cNvCxnSpPr>
            <a:endCxn id="100" idx="2"/>
          </p:cNvCxnSpPr>
          <p:nvPr/>
        </p:nvCxnSpPr>
        <p:spPr bwMode="auto">
          <a:xfrm flipV="1">
            <a:off x="7220792" y="3059837"/>
            <a:ext cx="156124" cy="2383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7" name="TextBox 116"/>
          <p:cNvSpPr txBox="1"/>
          <p:nvPr/>
        </p:nvSpPr>
        <p:spPr>
          <a:xfrm>
            <a:off x="156902" y="5075507"/>
            <a:ext cx="92919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dirty="0" err="1">
                <a:solidFill>
                  <a:srgbClr val="0070C0"/>
                </a:solidFill>
                <a:latin typeface="+mn-lt"/>
              </a:rPr>
              <a:t>Pregel</a:t>
            </a:r>
            <a:r>
              <a:rPr lang="en-US" sz="1000" b="0" dirty="0">
                <a:solidFill>
                  <a:srgbClr val="0070C0"/>
                </a:solidFill>
                <a:latin typeface="+mn-lt"/>
              </a:rPr>
              <a:t> river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6799375" y="4603076"/>
            <a:ext cx="23245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dirty="0">
                <a:latin typeface="+mn-lt"/>
              </a:rPr>
              <a:t>There is an </a:t>
            </a:r>
            <a:r>
              <a:rPr lang="en-US" sz="1100" b="0" i="1" dirty="0">
                <a:latin typeface="+mn-lt"/>
              </a:rPr>
              <a:t>Euler cycle </a:t>
            </a:r>
          </a:p>
          <a:p>
            <a:r>
              <a:rPr lang="en-US" sz="1100" b="0" dirty="0" err="1">
                <a:latin typeface="+mn-lt"/>
              </a:rPr>
              <a:t>iff</a:t>
            </a:r>
            <a:r>
              <a:rPr lang="en-US" sz="1100" b="0" dirty="0">
                <a:latin typeface="+mn-lt"/>
              </a:rPr>
              <a:t> every point has even </a:t>
            </a:r>
            <a:r>
              <a:rPr lang="en-US" sz="1100" b="0" i="1" dirty="0">
                <a:latin typeface="+mn-lt"/>
              </a:rPr>
              <a:t>degree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5478504" y="3695623"/>
            <a:ext cx="280753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dirty="0"/>
              <a:t>Is it possible to leave your home for a walk, cross all the bridges exactly once, </a:t>
            </a:r>
          </a:p>
          <a:p>
            <a:r>
              <a:rPr lang="en-US" sz="1100" b="0" dirty="0"/>
              <a:t>and return home?  (an </a:t>
            </a:r>
            <a:r>
              <a:rPr lang="en-US" sz="1100" b="0" i="1" dirty="0"/>
              <a:t>Euler cycle</a:t>
            </a:r>
            <a:r>
              <a:rPr lang="en-US" sz="1100" b="0" dirty="0"/>
              <a:t>)</a:t>
            </a:r>
            <a:endParaRPr lang="en-US" sz="1100" b="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65975722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675563" y="6618288"/>
            <a:ext cx="1458912" cy="239712"/>
          </a:xfrm>
        </p:spPr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85376870-5206-4816-957F-1547FD6741EC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10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38338" y="165100"/>
            <a:ext cx="6686550" cy="889000"/>
          </a:xfrm>
        </p:spPr>
        <p:txBody>
          <a:bodyPr/>
          <a:lstStyle/>
          <a:p>
            <a:pPr marL="685800" indent="-685800">
              <a:defRPr/>
            </a:pPr>
            <a:r>
              <a:rPr lang="en-US" dirty="0"/>
              <a:t>What does this mean?</a:t>
            </a:r>
          </a:p>
        </p:txBody>
      </p:sp>
      <p:sp>
        <p:nvSpPr>
          <p:cNvPr id="56337" name="Text Box 73"/>
          <p:cNvSpPr>
            <a:spLocks noGrp="1" noChangeArrowheads="1"/>
          </p:cNvSpPr>
          <p:nvPr>
            <p:ph type="body" idx="1"/>
          </p:nvPr>
        </p:nvSpPr>
        <p:spPr>
          <a:xfrm>
            <a:off x="373981" y="2710780"/>
            <a:ext cx="8291201" cy="3718595"/>
          </a:xfrm>
          <a:noFill/>
        </p:spPr>
        <p:txBody>
          <a:bodyPr/>
          <a:lstStyle/>
          <a:p>
            <a:pPr marL="419100" indent="-419100" eaLnBrk="1" hangingPunct="1">
              <a:buClrTx/>
              <a:buSzTx/>
              <a:buFontTx/>
              <a:buNone/>
            </a:pPr>
            <a:r>
              <a:rPr lang="en-US" altLang="en-US" sz="2000" dirty="0"/>
              <a:t>We can figure this out by naming the unlabeled point w</a:t>
            </a:r>
          </a:p>
          <a:p>
            <a:pPr marL="419100" indent="-419100" eaLnBrk="1" hangingPunct="1">
              <a:spcBef>
                <a:spcPts val="0"/>
              </a:spcBef>
              <a:buClrTx/>
              <a:buSzTx/>
              <a:buFontTx/>
              <a:buNone/>
            </a:pPr>
            <a:r>
              <a:rPr lang="en-US" altLang="en-US" dirty="0"/>
              <a:t>	and breaking the graph down </a:t>
            </a:r>
            <a:r>
              <a:rPr lang="en-US" altLang="en-US" sz="2000" dirty="0"/>
              <a:t>into three parts</a:t>
            </a:r>
          </a:p>
          <a:p>
            <a:pPr marL="419100" indent="-419100" eaLnBrk="1" hangingPunct="1">
              <a:buClrTx/>
              <a:buSzTx/>
              <a:buFontTx/>
              <a:buNone/>
            </a:pPr>
            <a:endParaRPr lang="en-US" altLang="en-US" dirty="0"/>
          </a:p>
          <a:p>
            <a:pPr marL="419100" indent="-419100" eaLnBrk="1" hangingPunct="1">
              <a:buClrTx/>
              <a:buSzTx/>
              <a:buFontTx/>
              <a:buNone/>
            </a:pPr>
            <a:endParaRPr lang="en-US" altLang="en-US" sz="2000" dirty="0"/>
          </a:p>
          <a:p>
            <a:pPr marL="419100" indent="-419100" eaLnBrk="1" hangingPunct="1">
              <a:buClrTx/>
              <a:buSzTx/>
              <a:buFontTx/>
              <a:buNone/>
            </a:pPr>
            <a:r>
              <a:rPr lang="en-US" altLang="en-US" sz="2000" dirty="0"/>
              <a:t>So w = x and y = w = x and also z = w = x</a:t>
            </a:r>
          </a:p>
          <a:p>
            <a:pPr marL="419100" indent="-419100" eaLnBrk="1" hangingPunct="1">
              <a:buClrTx/>
              <a:buSzTx/>
              <a:buFontTx/>
              <a:buNone/>
            </a:pPr>
            <a:r>
              <a:rPr lang="en-US" altLang="en-US" dirty="0">
                <a:solidFill>
                  <a:srgbClr val="7030A0"/>
                </a:solidFill>
              </a:rPr>
              <a:t>WARNING! Do not think of this as electrical currents</a:t>
            </a:r>
          </a:p>
          <a:p>
            <a:pPr marL="419100" indent="-419100" eaLnBrk="1" hangingPunct="1">
              <a:spcBef>
                <a:spcPts val="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rgbClr val="7030A0"/>
                </a:solidFill>
              </a:rPr>
              <a:t>	in which case y=x/2 and z=x/2 !</a:t>
            </a:r>
          </a:p>
          <a:p>
            <a:pPr marL="419100" indent="-419100" eaLnBrk="1" hangingPunct="1">
              <a:spcBef>
                <a:spcPts val="1200"/>
              </a:spcBef>
              <a:buClrTx/>
              <a:buSzTx/>
              <a:buFontTx/>
              <a:buNone/>
            </a:pPr>
            <a:r>
              <a:rPr lang="en-US" altLang="en-US" dirty="0"/>
              <a:t>This graph is called the splitter</a:t>
            </a:r>
          </a:p>
          <a:p>
            <a:pPr marL="419100" indent="-419100" eaLnBrk="1" hangingPunct="1">
              <a:spcBef>
                <a:spcPts val="1200"/>
              </a:spcBef>
              <a:buClrTx/>
              <a:buSzTx/>
              <a:buNone/>
            </a:pPr>
            <a:r>
              <a:rPr lang="en-US" altLang="en-US" dirty="0">
                <a:solidFill>
                  <a:srgbClr val="7030A0"/>
                </a:solidFill>
              </a:rPr>
              <a:t>Note that the splitter always has </a:t>
            </a:r>
          </a:p>
          <a:p>
            <a:pPr marL="419100" indent="-419100" eaLnBrk="1" hangingPunct="1">
              <a:spcBef>
                <a:spcPts val="0"/>
              </a:spcBef>
              <a:buClrTx/>
              <a:buSzTx/>
              <a:buNone/>
            </a:pPr>
            <a:r>
              <a:rPr lang="en-US" altLang="en-US" dirty="0">
                <a:solidFill>
                  <a:srgbClr val="7030A0"/>
                </a:solidFill>
              </a:rPr>
              <a:t>	1 signal going in and 2 signals coming out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248275" y="4263859"/>
            <a:ext cx="3146592" cy="1866900"/>
            <a:chOff x="5200650" y="4949659"/>
            <a:chExt cx="3146592" cy="1866900"/>
          </a:xfrm>
        </p:grpSpPr>
        <p:grpSp>
          <p:nvGrpSpPr>
            <p:cNvPr id="72" name="Group 28"/>
            <p:cNvGrpSpPr>
              <a:grpSpLocks/>
            </p:cNvGrpSpPr>
            <p:nvPr/>
          </p:nvGrpSpPr>
          <p:grpSpPr bwMode="auto">
            <a:xfrm>
              <a:off x="5200650" y="4949659"/>
              <a:ext cx="2298700" cy="1866900"/>
              <a:chOff x="1648" y="1440"/>
              <a:chExt cx="1448" cy="1176"/>
            </a:xfrm>
          </p:grpSpPr>
          <p:sp>
            <p:nvSpPr>
              <p:cNvPr id="73" name="Line 15"/>
              <p:cNvSpPr>
                <a:spLocks noChangeShapeType="1"/>
              </p:cNvSpPr>
              <p:nvPr/>
            </p:nvSpPr>
            <p:spPr bwMode="auto">
              <a:xfrm>
                <a:off x="1832" y="2016"/>
                <a:ext cx="6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Line 16"/>
              <p:cNvSpPr>
                <a:spLocks noChangeShapeType="1"/>
              </p:cNvSpPr>
              <p:nvPr/>
            </p:nvSpPr>
            <p:spPr bwMode="auto">
              <a:xfrm>
                <a:off x="2160" y="2016"/>
                <a:ext cx="5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Text Box 17"/>
              <p:cNvSpPr txBox="1">
                <a:spLocks noChangeArrowheads="1"/>
              </p:cNvSpPr>
              <p:nvPr/>
            </p:nvSpPr>
            <p:spPr bwMode="auto">
              <a:xfrm>
                <a:off x="1648" y="1872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0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</a:p>
            </p:txBody>
          </p:sp>
          <p:sp>
            <p:nvSpPr>
              <p:cNvPr id="76" name="Line 19"/>
              <p:cNvSpPr>
                <a:spLocks noChangeShapeType="1"/>
              </p:cNvSpPr>
              <p:nvPr/>
            </p:nvSpPr>
            <p:spPr bwMode="auto">
              <a:xfrm flipV="1">
                <a:off x="2440" y="1600"/>
                <a:ext cx="416" cy="41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" name="Line 20"/>
              <p:cNvSpPr>
                <a:spLocks noChangeShapeType="1"/>
              </p:cNvSpPr>
              <p:nvPr/>
            </p:nvSpPr>
            <p:spPr bwMode="auto">
              <a:xfrm>
                <a:off x="2440" y="2008"/>
                <a:ext cx="416" cy="41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Line 21"/>
              <p:cNvSpPr>
                <a:spLocks noChangeShapeType="1"/>
              </p:cNvSpPr>
              <p:nvPr/>
            </p:nvSpPr>
            <p:spPr bwMode="auto">
              <a:xfrm flipV="1">
                <a:off x="2648" y="1760"/>
                <a:ext cx="56" cy="56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" name="Line 22"/>
              <p:cNvSpPr>
                <a:spLocks noChangeShapeType="1"/>
              </p:cNvSpPr>
              <p:nvPr/>
            </p:nvSpPr>
            <p:spPr bwMode="auto">
              <a:xfrm>
                <a:off x="2644" y="2201"/>
                <a:ext cx="68" cy="71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Text Box 23"/>
              <p:cNvSpPr txBox="1">
                <a:spLocks noChangeArrowheads="1"/>
              </p:cNvSpPr>
              <p:nvPr/>
            </p:nvSpPr>
            <p:spPr bwMode="auto">
              <a:xfrm>
                <a:off x="2856" y="2328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0">
                    <a:latin typeface="Arial" panose="020B0604020202020204" pitchFamily="34" charset="0"/>
                    <a:cs typeface="Arial" panose="020B0604020202020204" pitchFamily="34" charset="0"/>
                  </a:rPr>
                  <a:t>z</a:t>
                </a:r>
              </a:p>
            </p:txBody>
          </p:sp>
          <p:sp>
            <p:nvSpPr>
              <p:cNvPr id="81" name="Text Box 24"/>
              <p:cNvSpPr txBox="1">
                <a:spLocks noChangeArrowheads="1"/>
              </p:cNvSpPr>
              <p:nvPr/>
            </p:nvSpPr>
            <p:spPr bwMode="auto">
              <a:xfrm>
                <a:off x="2824" y="144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0">
                    <a:latin typeface="Arial" panose="020B0604020202020204" pitchFamily="34" charset="0"/>
                    <a:cs typeface="Arial" panose="020B0604020202020204" pitchFamily="34" charset="0"/>
                  </a:rPr>
                  <a:t>y</a:t>
                </a:r>
              </a:p>
            </p:txBody>
          </p:sp>
        </p:grpSp>
        <p:sp>
          <p:nvSpPr>
            <p:cNvPr id="82" name="Text Box 29"/>
            <p:cNvSpPr txBox="1">
              <a:spLocks noChangeArrowheads="1"/>
            </p:cNvSpPr>
            <p:nvPr/>
          </p:nvSpPr>
          <p:spPr bwMode="auto">
            <a:xfrm>
              <a:off x="7356642" y="5389813"/>
              <a:ext cx="990600" cy="11509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1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y = x   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10000"/>
                </a:spcBef>
              </a:pPr>
              <a:r>
                <a:rPr lang="en-US" altLang="en-US" sz="2000" b="0"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1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z = x</a:t>
              </a:r>
            </a:p>
          </p:txBody>
        </p:sp>
        <p:sp>
          <p:nvSpPr>
            <p:cNvPr id="83" name="Text Box 74"/>
            <p:cNvSpPr txBox="1">
              <a:spLocks noChangeArrowheads="1"/>
            </p:cNvSpPr>
            <p:nvPr/>
          </p:nvSpPr>
          <p:spPr bwMode="auto">
            <a:xfrm>
              <a:off x="5248442" y="6050213"/>
              <a:ext cx="14859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/>
                <a:t>splitter =        tee connector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3246854" y="823660"/>
            <a:ext cx="2344156" cy="1890964"/>
            <a:chOff x="3246854" y="1195135"/>
            <a:chExt cx="2344156" cy="1890964"/>
          </a:xfrm>
        </p:grpSpPr>
        <p:sp>
          <p:nvSpPr>
            <p:cNvPr id="56375" name="Line 15"/>
            <p:cNvSpPr>
              <a:spLocks noChangeShapeType="1"/>
            </p:cNvSpPr>
            <p:nvPr/>
          </p:nvSpPr>
          <p:spPr bwMode="auto">
            <a:xfrm>
              <a:off x="3575050" y="2133599"/>
              <a:ext cx="9525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76" name="Line 16"/>
            <p:cNvSpPr>
              <a:spLocks noChangeShapeType="1"/>
            </p:cNvSpPr>
            <p:nvPr/>
          </p:nvSpPr>
          <p:spPr bwMode="auto">
            <a:xfrm>
              <a:off x="4095750" y="2133599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77" name="Text Box 17"/>
            <p:cNvSpPr txBox="1">
              <a:spLocks noChangeArrowheads="1"/>
            </p:cNvSpPr>
            <p:nvPr/>
          </p:nvSpPr>
          <p:spPr bwMode="auto">
            <a:xfrm>
              <a:off x="3246854" y="1868903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56378" name="Line 19"/>
            <p:cNvSpPr>
              <a:spLocks noChangeShapeType="1"/>
            </p:cNvSpPr>
            <p:nvPr/>
          </p:nvSpPr>
          <p:spPr bwMode="auto">
            <a:xfrm flipV="1">
              <a:off x="4540250" y="1473199"/>
              <a:ext cx="660400" cy="660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79" name="Line 20"/>
            <p:cNvSpPr>
              <a:spLocks noChangeShapeType="1"/>
            </p:cNvSpPr>
            <p:nvPr/>
          </p:nvSpPr>
          <p:spPr bwMode="auto">
            <a:xfrm>
              <a:off x="4540250" y="2120899"/>
              <a:ext cx="660400" cy="660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80" name="Line 21"/>
            <p:cNvSpPr>
              <a:spLocks noChangeShapeType="1"/>
            </p:cNvSpPr>
            <p:nvPr/>
          </p:nvSpPr>
          <p:spPr bwMode="auto">
            <a:xfrm flipV="1">
              <a:off x="4806950" y="1714499"/>
              <a:ext cx="139700" cy="11747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81" name="Line 22"/>
            <p:cNvSpPr>
              <a:spLocks noChangeShapeType="1"/>
            </p:cNvSpPr>
            <p:nvPr/>
          </p:nvSpPr>
          <p:spPr bwMode="auto">
            <a:xfrm>
              <a:off x="4806950" y="2422524"/>
              <a:ext cx="165100" cy="11747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82" name="Text Box 23"/>
            <p:cNvSpPr txBox="1">
              <a:spLocks noChangeArrowheads="1"/>
            </p:cNvSpPr>
            <p:nvPr/>
          </p:nvSpPr>
          <p:spPr bwMode="auto">
            <a:xfrm>
              <a:off x="5200650" y="2628899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</a:p>
          </p:txBody>
        </p:sp>
        <p:sp>
          <p:nvSpPr>
            <p:cNvPr id="56383" name="Text Box 24"/>
            <p:cNvSpPr txBox="1">
              <a:spLocks noChangeArrowheads="1"/>
            </p:cNvSpPr>
            <p:nvPr/>
          </p:nvSpPr>
          <p:spPr bwMode="auto">
            <a:xfrm>
              <a:off x="5210010" y="1195135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4467726" y="2066147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3520239" y="2066147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5104731" y="1426911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5104730" y="2690536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20555" y="3432713"/>
            <a:ext cx="1683086" cy="464951"/>
            <a:chOff x="720555" y="4066880"/>
            <a:chExt cx="1683086" cy="464951"/>
          </a:xfrm>
        </p:grpSpPr>
        <p:sp>
          <p:nvSpPr>
            <p:cNvPr id="89" name="Line 15"/>
            <p:cNvSpPr>
              <a:spLocks noChangeShapeType="1"/>
            </p:cNvSpPr>
            <p:nvPr/>
          </p:nvSpPr>
          <p:spPr bwMode="auto">
            <a:xfrm>
              <a:off x="1048751" y="4331576"/>
              <a:ext cx="9525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Line 16"/>
            <p:cNvSpPr>
              <a:spLocks noChangeShapeType="1"/>
            </p:cNvSpPr>
            <p:nvPr/>
          </p:nvSpPr>
          <p:spPr bwMode="auto">
            <a:xfrm>
              <a:off x="1569451" y="4331576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Text Box 17"/>
            <p:cNvSpPr txBox="1">
              <a:spLocks noChangeArrowheads="1"/>
            </p:cNvSpPr>
            <p:nvPr/>
          </p:nvSpPr>
          <p:spPr bwMode="auto">
            <a:xfrm>
              <a:off x="720555" y="406688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1941427" y="4264124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993940" y="4264124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" name="Text Box 17"/>
            <p:cNvSpPr txBox="1">
              <a:spLocks noChangeArrowheads="1"/>
            </p:cNvSpPr>
            <p:nvPr/>
          </p:nvSpPr>
          <p:spPr bwMode="auto">
            <a:xfrm>
              <a:off x="2022641" y="4074631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w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866689" y="2129225"/>
            <a:ext cx="1803483" cy="1291429"/>
            <a:chOff x="6877050" y="2889185"/>
            <a:chExt cx="1803483" cy="1291429"/>
          </a:xfrm>
        </p:grpSpPr>
        <p:sp>
          <p:nvSpPr>
            <p:cNvPr id="106" name="Line 15"/>
            <p:cNvSpPr>
              <a:spLocks noChangeShapeType="1"/>
            </p:cNvSpPr>
            <p:nvPr/>
          </p:nvSpPr>
          <p:spPr bwMode="auto">
            <a:xfrm>
              <a:off x="7199958" y="3631633"/>
              <a:ext cx="6920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Line 16"/>
            <p:cNvSpPr>
              <a:spLocks noChangeShapeType="1"/>
            </p:cNvSpPr>
            <p:nvPr/>
          </p:nvSpPr>
          <p:spPr bwMode="auto">
            <a:xfrm>
              <a:off x="7578271" y="3631633"/>
              <a:ext cx="6459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Text Box 17"/>
            <p:cNvSpPr txBox="1">
              <a:spLocks noChangeArrowheads="1"/>
            </p:cNvSpPr>
            <p:nvPr/>
          </p:nvSpPr>
          <p:spPr bwMode="auto">
            <a:xfrm>
              <a:off x="6877050" y="3404161"/>
              <a:ext cx="276814" cy="3149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109" name="Line 19"/>
            <p:cNvSpPr>
              <a:spLocks noChangeShapeType="1"/>
            </p:cNvSpPr>
            <p:nvPr/>
          </p:nvSpPr>
          <p:spPr bwMode="auto">
            <a:xfrm flipV="1">
              <a:off x="7901222" y="3176689"/>
              <a:ext cx="479812" cy="4549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Line 20"/>
            <p:cNvSpPr>
              <a:spLocks noChangeShapeType="1"/>
            </p:cNvSpPr>
            <p:nvPr/>
          </p:nvSpPr>
          <p:spPr bwMode="auto">
            <a:xfrm>
              <a:off x="7901222" y="3622884"/>
              <a:ext cx="479812" cy="4549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Line 21"/>
            <p:cNvSpPr>
              <a:spLocks noChangeShapeType="1"/>
            </p:cNvSpPr>
            <p:nvPr/>
          </p:nvSpPr>
          <p:spPr bwMode="auto">
            <a:xfrm flipV="1">
              <a:off x="8094992" y="3342919"/>
              <a:ext cx="101499" cy="809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Line 22"/>
            <p:cNvSpPr>
              <a:spLocks noChangeShapeType="1"/>
            </p:cNvSpPr>
            <p:nvPr/>
          </p:nvSpPr>
          <p:spPr bwMode="auto">
            <a:xfrm>
              <a:off x="8094992" y="3830671"/>
              <a:ext cx="119953" cy="809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Text Box 23"/>
            <p:cNvSpPr txBox="1">
              <a:spLocks noChangeArrowheads="1"/>
            </p:cNvSpPr>
            <p:nvPr/>
          </p:nvSpPr>
          <p:spPr bwMode="auto">
            <a:xfrm>
              <a:off x="8403719" y="3865653"/>
              <a:ext cx="276814" cy="3149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</a:p>
          </p:txBody>
        </p:sp>
        <p:sp>
          <p:nvSpPr>
            <p:cNvPr id="114" name="Text Box 24"/>
            <p:cNvSpPr txBox="1">
              <a:spLocks noChangeArrowheads="1"/>
            </p:cNvSpPr>
            <p:nvPr/>
          </p:nvSpPr>
          <p:spPr bwMode="auto">
            <a:xfrm>
              <a:off x="8398729" y="2889185"/>
              <a:ext cx="276814" cy="3149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848530" y="3585166"/>
              <a:ext cx="104413" cy="9293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6" name="Oval 115"/>
            <p:cNvSpPr/>
            <p:nvPr/>
          </p:nvSpPr>
          <p:spPr bwMode="auto">
            <a:xfrm>
              <a:off x="7160135" y="3585166"/>
              <a:ext cx="104413" cy="9293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7" name="Oval 116"/>
            <p:cNvSpPr/>
            <p:nvPr/>
          </p:nvSpPr>
          <p:spPr bwMode="auto">
            <a:xfrm>
              <a:off x="8311344" y="3144802"/>
              <a:ext cx="104413" cy="9293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8" name="Oval 117"/>
            <p:cNvSpPr/>
            <p:nvPr/>
          </p:nvSpPr>
          <p:spPr bwMode="auto">
            <a:xfrm>
              <a:off x="8311343" y="4015302"/>
              <a:ext cx="104413" cy="9293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9" name="Text Box 23"/>
            <p:cNvSpPr txBox="1">
              <a:spLocks noChangeArrowheads="1"/>
            </p:cNvSpPr>
            <p:nvPr/>
          </p:nvSpPr>
          <p:spPr bwMode="auto">
            <a:xfrm>
              <a:off x="7626523" y="3561468"/>
              <a:ext cx="27681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w</a:t>
              </a:r>
            </a:p>
          </p:txBody>
        </p:sp>
      </p:grpSp>
      <p:grpSp>
        <p:nvGrpSpPr>
          <p:cNvPr id="121" name="Group 120"/>
          <p:cNvGrpSpPr/>
          <p:nvPr/>
        </p:nvGrpSpPr>
        <p:grpSpPr>
          <a:xfrm rot="20577598">
            <a:off x="2525597" y="3440464"/>
            <a:ext cx="1743246" cy="464951"/>
            <a:chOff x="660395" y="4066880"/>
            <a:chExt cx="1743246" cy="464951"/>
          </a:xfrm>
        </p:grpSpPr>
        <p:sp>
          <p:nvSpPr>
            <p:cNvPr id="122" name="Line 15"/>
            <p:cNvSpPr>
              <a:spLocks noChangeShapeType="1"/>
            </p:cNvSpPr>
            <p:nvPr/>
          </p:nvSpPr>
          <p:spPr bwMode="auto">
            <a:xfrm>
              <a:off x="1048751" y="4331576"/>
              <a:ext cx="9525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Line 16"/>
            <p:cNvSpPr>
              <a:spLocks noChangeShapeType="1"/>
            </p:cNvSpPr>
            <p:nvPr/>
          </p:nvSpPr>
          <p:spPr bwMode="auto">
            <a:xfrm>
              <a:off x="1569451" y="4331576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" name="Text Box 17"/>
            <p:cNvSpPr txBox="1">
              <a:spLocks noChangeArrowheads="1"/>
            </p:cNvSpPr>
            <p:nvPr/>
          </p:nvSpPr>
          <p:spPr bwMode="auto">
            <a:xfrm>
              <a:off x="660395" y="406688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w</a:t>
              </a:r>
            </a:p>
          </p:txBody>
        </p:sp>
        <p:sp>
          <p:nvSpPr>
            <p:cNvPr id="125" name="Oval 124"/>
            <p:cNvSpPr/>
            <p:nvPr/>
          </p:nvSpPr>
          <p:spPr bwMode="auto">
            <a:xfrm>
              <a:off x="1941427" y="4264124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6" name="Oval 125"/>
            <p:cNvSpPr/>
            <p:nvPr/>
          </p:nvSpPr>
          <p:spPr bwMode="auto">
            <a:xfrm>
              <a:off x="993940" y="4264124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7" name="Text Box 17"/>
            <p:cNvSpPr txBox="1">
              <a:spLocks noChangeArrowheads="1"/>
            </p:cNvSpPr>
            <p:nvPr/>
          </p:nvSpPr>
          <p:spPr bwMode="auto">
            <a:xfrm>
              <a:off x="2022641" y="4074631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</p:grpSp>
      <p:grpSp>
        <p:nvGrpSpPr>
          <p:cNvPr id="128" name="Group 127"/>
          <p:cNvGrpSpPr/>
          <p:nvPr/>
        </p:nvGrpSpPr>
        <p:grpSpPr>
          <a:xfrm rot="1247525">
            <a:off x="4426261" y="3424962"/>
            <a:ext cx="1743246" cy="464951"/>
            <a:chOff x="660395" y="4066880"/>
            <a:chExt cx="1743246" cy="464951"/>
          </a:xfrm>
        </p:grpSpPr>
        <p:sp>
          <p:nvSpPr>
            <p:cNvPr id="129" name="Line 15"/>
            <p:cNvSpPr>
              <a:spLocks noChangeShapeType="1"/>
            </p:cNvSpPr>
            <p:nvPr/>
          </p:nvSpPr>
          <p:spPr bwMode="auto">
            <a:xfrm>
              <a:off x="1048751" y="4331576"/>
              <a:ext cx="9525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Line 16"/>
            <p:cNvSpPr>
              <a:spLocks noChangeShapeType="1"/>
            </p:cNvSpPr>
            <p:nvPr/>
          </p:nvSpPr>
          <p:spPr bwMode="auto">
            <a:xfrm>
              <a:off x="1569451" y="4331576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" name="Text Box 17"/>
            <p:cNvSpPr txBox="1">
              <a:spLocks noChangeArrowheads="1"/>
            </p:cNvSpPr>
            <p:nvPr/>
          </p:nvSpPr>
          <p:spPr bwMode="auto">
            <a:xfrm>
              <a:off x="660395" y="406688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w</a:t>
              </a:r>
            </a:p>
          </p:txBody>
        </p:sp>
        <p:sp>
          <p:nvSpPr>
            <p:cNvPr id="132" name="Oval 131"/>
            <p:cNvSpPr/>
            <p:nvPr/>
          </p:nvSpPr>
          <p:spPr bwMode="auto">
            <a:xfrm>
              <a:off x="1941427" y="4264124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" name="Oval 132"/>
            <p:cNvSpPr/>
            <p:nvPr/>
          </p:nvSpPr>
          <p:spPr bwMode="auto">
            <a:xfrm>
              <a:off x="993940" y="4264124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" name="Text Box 17"/>
            <p:cNvSpPr txBox="1">
              <a:spLocks noChangeArrowheads="1"/>
            </p:cNvSpPr>
            <p:nvPr/>
          </p:nvSpPr>
          <p:spPr bwMode="auto">
            <a:xfrm>
              <a:off x="2022641" y="4074631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532851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85376870-5206-4816-957F-1547FD6741EC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11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38338" y="165100"/>
            <a:ext cx="6686550" cy="889000"/>
          </a:xfrm>
        </p:spPr>
        <p:txBody>
          <a:bodyPr/>
          <a:lstStyle/>
          <a:p>
            <a:pPr marL="685800" indent="-685800">
              <a:defRPr/>
            </a:pPr>
            <a:r>
              <a:rPr lang="en-US" dirty="0"/>
              <a:t>Gain</a:t>
            </a:r>
          </a:p>
        </p:txBody>
      </p:sp>
      <p:sp>
        <p:nvSpPr>
          <p:cNvPr id="56337" name="Text Box 73"/>
          <p:cNvSpPr>
            <a:spLocks noGrp="1" noChangeArrowheads="1"/>
          </p:cNvSpPr>
          <p:nvPr>
            <p:ph type="body" idx="1"/>
          </p:nvPr>
        </p:nvSpPr>
        <p:spPr>
          <a:xfrm>
            <a:off x="292769" y="1192213"/>
            <a:ext cx="8722895" cy="4787482"/>
          </a:xfrm>
          <a:noFill/>
        </p:spPr>
        <p:txBody>
          <a:bodyPr/>
          <a:lstStyle/>
          <a:p>
            <a:pPr marL="419100" indent="-419100" eaLnBrk="1" hangingPunct="1">
              <a:spcBef>
                <a:spcPct val="10000"/>
              </a:spcBef>
              <a:buClrTx/>
              <a:buSzTx/>
              <a:buFontTx/>
              <a:buNone/>
            </a:pPr>
            <a:r>
              <a:rPr lang="en-US" altLang="en-US" sz="2000" dirty="0"/>
              <a:t>The simplest signal processing is the gain y = g x (</a:t>
            </a:r>
            <a:r>
              <a:rPr lang="en-US" altLang="en-US" dirty="0"/>
              <a:t>Ɐ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n= -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 … +  </a:t>
            </a:r>
            <a:r>
              <a:rPr lang="en-US" altLang="en-US" dirty="0"/>
              <a:t>  </a:t>
            </a:r>
            <a:r>
              <a:rPr lang="en-US" altLang="en-US" dirty="0" err="1"/>
              <a:t>y</a:t>
            </a:r>
            <a:r>
              <a:rPr lang="en-US" altLang="en-US" b="1" baseline="-25000" dirty="0" err="1"/>
              <a:t>n</a:t>
            </a:r>
            <a:r>
              <a:rPr lang="en-US" altLang="en-US" dirty="0"/>
              <a:t> = g </a:t>
            </a:r>
            <a:r>
              <a:rPr lang="en-US" altLang="en-US" dirty="0" err="1"/>
              <a:t>x</a:t>
            </a:r>
            <a:r>
              <a:rPr lang="en-US" altLang="en-US" b="1" baseline="-25000" dirty="0" err="1"/>
              <a:t>n</a:t>
            </a:r>
            <a:r>
              <a:rPr lang="en-US" altLang="en-US" sz="2000" dirty="0"/>
              <a:t>)</a:t>
            </a:r>
          </a:p>
          <a:p>
            <a:pPr marL="419100" indent="-419100" eaLnBrk="1" hangingPunct="1">
              <a:buClrTx/>
              <a:buSzTx/>
              <a:buFontTx/>
              <a:buNone/>
            </a:pPr>
            <a:r>
              <a:rPr lang="en-US" altLang="en-US" dirty="0"/>
              <a:t>We draw this by putting the letter </a:t>
            </a:r>
            <a:r>
              <a:rPr lang="en-US" altLang="en-US" b="1" dirty="0"/>
              <a:t>g</a:t>
            </a:r>
            <a:r>
              <a:rPr lang="en-US" altLang="en-US" dirty="0"/>
              <a:t> next to the arrow</a:t>
            </a:r>
          </a:p>
          <a:p>
            <a:pPr marL="419100" indent="-419100" eaLnBrk="1" hangingPunct="1">
              <a:buClrTx/>
              <a:buSzTx/>
              <a:buFontTx/>
              <a:buNone/>
            </a:pPr>
            <a:endParaRPr lang="en-US" altLang="en-US" sz="2000" dirty="0"/>
          </a:p>
          <a:p>
            <a:pPr marL="419100" indent="-419100" eaLnBrk="1" hangingPunct="1">
              <a:buClrTx/>
              <a:buSzTx/>
              <a:buFontTx/>
              <a:buNone/>
            </a:pPr>
            <a:endParaRPr lang="en-US" altLang="en-US" dirty="0"/>
          </a:p>
          <a:p>
            <a:pPr marL="419100" indent="-419100" eaLnBrk="1" hangingPunct="1">
              <a:buClrTx/>
              <a:buSzTx/>
              <a:buFontTx/>
              <a:buNone/>
            </a:pPr>
            <a:r>
              <a:rPr lang="en-US" altLang="en-US" sz="2000" dirty="0"/>
              <a:t>Note that </a:t>
            </a:r>
            <a:r>
              <a:rPr lang="en-US" altLang="en-US" sz="1600" dirty="0"/>
              <a:t>(for g ≠1) </a:t>
            </a:r>
            <a:r>
              <a:rPr lang="en-US" altLang="en-US" dirty="0"/>
              <a:t>this </a:t>
            </a:r>
            <a:r>
              <a:rPr lang="en-US" altLang="en-US" sz="2000" dirty="0"/>
              <a:t>is very different from</a:t>
            </a:r>
          </a:p>
          <a:p>
            <a:pPr marL="419100" indent="-419100" eaLnBrk="1" hangingPunct="1">
              <a:buClrTx/>
              <a:buSzTx/>
              <a:buFontTx/>
              <a:buNone/>
            </a:pPr>
            <a:endParaRPr lang="en-US" altLang="en-US" dirty="0"/>
          </a:p>
          <a:p>
            <a:pPr marL="419100" indent="-419100" eaLnBrk="1" hangingPunct="1">
              <a:buClrTx/>
              <a:buSzTx/>
              <a:buFontTx/>
              <a:buNone/>
            </a:pPr>
            <a:endParaRPr lang="en-US" altLang="en-US" sz="2000" dirty="0"/>
          </a:p>
          <a:p>
            <a:pPr marL="419100" indent="-419100" eaLnBrk="1" hangingPunct="1">
              <a:buClrTx/>
              <a:buSzTx/>
              <a:buFontTx/>
              <a:buNone/>
            </a:pPr>
            <a:r>
              <a:rPr lang="en-US" altLang="en-US" sz="2000" dirty="0"/>
              <a:t>but the same as</a:t>
            </a:r>
          </a:p>
          <a:p>
            <a:pPr marL="419100" indent="-419100" eaLnBrk="1" hangingPunct="1">
              <a:buClrTx/>
              <a:buSzTx/>
              <a:buFontTx/>
              <a:buNone/>
            </a:pPr>
            <a:endParaRPr lang="en-US" altLang="en-US" dirty="0"/>
          </a:p>
          <a:p>
            <a:pPr marL="419100" indent="-419100" eaLnBrk="1" hangingPunct="1">
              <a:buClrTx/>
              <a:buSzTx/>
              <a:buFontTx/>
              <a:buNone/>
            </a:pPr>
            <a:endParaRPr lang="en-US" altLang="en-US" sz="2000" dirty="0"/>
          </a:p>
          <a:p>
            <a:pPr marL="419100" indent="-419100" eaLnBrk="1" hangingPunct="1">
              <a:spcBef>
                <a:spcPts val="180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rgbClr val="7030A0"/>
                </a:solidFill>
              </a:rPr>
              <a:t>Be careful! </a:t>
            </a:r>
          </a:p>
          <a:p>
            <a:pPr marL="419100" indent="-419100" eaLnBrk="1" hangingPunct="1">
              <a:buClrTx/>
              <a:buSzTx/>
              <a:buFontTx/>
              <a:buNone/>
            </a:pPr>
            <a:r>
              <a:rPr lang="en-US" altLang="en-US" dirty="0">
                <a:solidFill>
                  <a:srgbClr val="7030A0"/>
                </a:solidFill>
              </a:rPr>
              <a:t>A letter near a point tells you the signal’s name</a:t>
            </a:r>
          </a:p>
          <a:p>
            <a:pPr marL="419100" indent="-419100" eaLnBrk="1" hangingPunct="1">
              <a:spcBef>
                <a:spcPts val="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rgbClr val="7030A0"/>
                </a:solidFill>
              </a:rPr>
              <a:t>	but a letter near an arrow represents a gain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336800" y="1830975"/>
            <a:ext cx="3403600" cy="895353"/>
            <a:chOff x="2336800" y="1830975"/>
            <a:chExt cx="3403600" cy="895353"/>
          </a:xfrm>
        </p:grpSpPr>
        <p:sp>
          <p:nvSpPr>
            <p:cNvPr id="56384" name="Line 9"/>
            <p:cNvSpPr>
              <a:spLocks noChangeShapeType="1"/>
            </p:cNvSpPr>
            <p:nvPr/>
          </p:nvSpPr>
          <p:spPr bwMode="auto">
            <a:xfrm>
              <a:off x="2717800" y="2275478"/>
              <a:ext cx="13843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85" name="Line 10"/>
            <p:cNvSpPr>
              <a:spLocks noChangeShapeType="1"/>
            </p:cNvSpPr>
            <p:nvPr/>
          </p:nvSpPr>
          <p:spPr bwMode="auto">
            <a:xfrm>
              <a:off x="3378200" y="2262778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86" name="Text Box 11"/>
            <p:cNvSpPr txBox="1">
              <a:spLocks noChangeArrowheads="1"/>
            </p:cNvSpPr>
            <p:nvPr/>
          </p:nvSpPr>
          <p:spPr bwMode="auto">
            <a:xfrm>
              <a:off x="2336800" y="2021478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56387" name="Text Box 12"/>
            <p:cNvSpPr txBox="1">
              <a:spLocks noChangeArrowheads="1"/>
            </p:cNvSpPr>
            <p:nvPr/>
          </p:nvSpPr>
          <p:spPr bwMode="auto">
            <a:xfrm>
              <a:off x="4127500" y="2059578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56327" name="Text Box 13"/>
            <p:cNvSpPr txBox="1">
              <a:spLocks noChangeArrowheads="1"/>
            </p:cNvSpPr>
            <p:nvPr/>
          </p:nvSpPr>
          <p:spPr bwMode="auto">
            <a:xfrm>
              <a:off x="3003550" y="1830975"/>
              <a:ext cx="736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 b="0" dirty="0">
                  <a:latin typeface="Arial" panose="020B0604020202020204" pitchFamily="34" charset="0"/>
                  <a:cs typeface="Arial" panose="020B0604020202020204" pitchFamily="34" charset="0"/>
                </a:rPr>
                <a:t>g</a:t>
              </a:r>
            </a:p>
          </p:txBody>
        </p:sp>
        <p:sp>
          <p:nvSpPr>
            <p:cNvPr id="56328" name="Text Box 14"/>
            <p:cNvSpPr txBox="1">
              <a:spLocks noChangeArrowheads="1"/>
            </p:cNvSpPr>
            <p:nvPr/>
          </p:nvSpPr>
          <p:spPr bwMode="auto">
            <a:xfrm>
              <a:off x="4597400" y="2059578"/>
              <a:ext cx="1143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y = g x</a:t>
              </a:r>
            </a:p>
          </p:txBody>
        </p:sp>
        <p:sp>
          <p:nvSpPr>
            <p:cNvPr id="56342" name="Text Box 78"/>
            <p:cNvSpPr txBox="1">
              <a:spLocks noChangeArrowheads="1"/>
            </p:cNvSpPr>
            <p:nvPr/>
          </p:nvSpPr>
          <p:spPr bwMode="auto">
            <a:xfrm>
              <a:off x="3048000" y="2389778"/>
              <a:ext cx="6477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/>
                <a:t>gain</a:t>
              </a:r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2690395" y="2208026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3971757" y="2208330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336800" y="3107412"/>
            <a:ext cx="3403600" cy="685803"/>
            <a:chOff x="2336800" y="3107412"/>
            <a:chExt cx="3403600" cy="685803"/>
          </a:xfrm>
        </p:grpSpPr>
        <p:sp>
          <p:nvSpPr>
            <p:cNvPr id="73" name="Line 9"/>
            <p:cNvSpPr>
              <a:spLocks noChangeShapeType="1"/>
            </p:cNvSpPr>
            <p:nvPr/>
          </p:nvSpPr>
          <p:spPr bwMode="auto">
            <a:xfrm>
              <a:off x="2717800" y="3551915"/>
              <a:ext cx="13843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Line 10"/>
            <p:cNvSpPr>
              <a:spLocks noChangeShapeType="1"/>
            </p:cNvSpPr>
            <p:nvPr/>
          </p:nvSpPr>
          <p:spPr bwMode="auto">
            <a:xfrm>
              <a:off x="3378200" y="3566923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Text Box 11"/>
            <p:cNvSpPr txBox="1">
              <a:spLocks noChangeArrowheads="1"/>
            </p:cNvSpPr>
            <p:nvPr/>
          </p:nvSpPr>
          <p:spPr bwMode="auto">
            <a:xfrm>
              <a:off x="2336800" y="3297915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76" name="Text Box 12"/>
            <p:cNvSpPr txBox="1">
              <a:spLocks noChangeArrowheads="1"/>
            </p:cNvSpPr>
            <p:nvPr/>
          </p:nvSpPr>
          <p:spPr bwMode="auto">
            <a:xfrm>
              <a:off x="4127500" y="3336015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77" name="Text Box 13"/>
            <p:cNvSpPr txBox="1">
              <a:spLocks noChangeArrowheads="1"/>
            </p:cNvSpPr>
            <p:nvPr/>
          </p:nvSpPr>
          <p:spPr bwMode="auto">
            <a:xfrm>
              <a:off x="3003550" y="3107412"/>
              <a:ext cx="736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 b="0" dirty="0">
                  <a:latin typeface="Arial" panose="020B0604020202020204" pitchFamily="34" charset="0"/>
                  <a:cs typeface="Arial" panose="020B0604020202020204" pitchFamily="34" charset="0"/>
                </a:rPr>
                <a:t>g</a:t>
              </a:r>
            </a:p>
          </p:txBody>
        </p:sp>
        <p:sp>
          <p:nvSpPr>
            <p:cNvPr id="78" name="Text Box 14"/>
            <p:cNvSpPr txBox="1">
              <a:spLocks noChangeArrowheads="1"/>
            </p:cNvSpPr>
            <p:nvPr/>
          </p:nvSpPr>
          <p:spPr bwMode="auto">
            <a:xfrm>
              <a:off x="4597400" y="3336015"/>
              <a:ext cx="1143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x = g y</a:t>
              </a:r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2645108" y="3484463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3971757" y="3497163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589462" y="4131632"/>
            <a:ext cx="4304632" cy="723629"/>
            <a:chOff x="1783345" y="4131632"/>
            <a:chExt cx="4304632" cy="723629"/>
          </a:xfrm>
        </p:grpSpPr>
        <p:sp>
          <p:nvSpPr>
            <p:cNvPr id="81" name="Line 9"/>
            <p:cNvSpPr>
              <a:spLocks noChangeShapeType="1"/>
            </p:cNvSpPr>
            <p:nvPr/>
          </p:nvSpPr>
          <p:spPr bwMode="auto">
            <a:xfrm>
              <a:off x="2164091" y="4613961"/>
              <a:ext cx="311834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Line 10"/>
            <p:cNvSpPr>
              <a:spLocks noChangeShapeType="1"/>
            </p:cNvSpPr>
            <p:nvPr/>
          </p:nvSpPr>
          <p:spPr bwMode="auto">
            <a:xfrm>
              <a:off x="3582856" y="4619733"/>
              <a:ext cx="176213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Text Box 11"/>
            <p:cNvSpPr txBox="1">
              <a:spLocks noChangeArrowheads="1"/>
            </p:cNvSpPr>
            <p:nvPr/>
          </p:nvSpPr>
          <p:spPr bwMode="auto">
            <a:xfrm>
              <a:off x="1783345" y="4359961"/>
              <a:ext cx="755199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84" name="Text Box 12"/>
            <p:cNvSpPr txBox="1">
              <a:spLocks noChangeArrowheads="1"/>
            </p:cNvSpPr>
            <p:nvPr/>
          </p:nvSpPr>
          <p:spPr bwMode="auto">
            <a:xfrm>
              <a:off x="5332778" y="4398061"/>
              <a:ext cx="755199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85" name="Text Box 13"/>
            <p:cNvSpPr txBox="1">
              <a:spLocks noChangeArrowheads="1"/>
            </p:cNvSpPr>
            <p:nvPr/>
          </p:nvSpPr>
          <p:spPr bwMode="auto">
            <a:xfrm>
              <a:off x="3280282" y="4131632"/>
              <a:ext cx="736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 b="0" dirty="0">
                  <a:latin typeface="Arial" panose="020B0604020202020204" pitchFamily="34" charset="0"/>
                  <a:cs typeface="Arial" panose="020B0604020202020204" pitchFamily="34" charset="0"/>
                </a:rPr>
                <a:t>g</a:t>
              </a:r>
            </a:p>
          </p:txBody>
        </p:sp>
        <p:sp>
          <p:nvSpPr>
            <p:cNvPr id="102" name="Oval 101"/>
            <p:cNvSpPr/>
            <p:nvPr/>
          </p:nvSpPr>
          <p:spPr bwMode="auto">
            <a:xfrm>
              <a:off x="2067063" y="4541801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" name="Oval 102"/>
            <p:cNvSpPr/>
            <p:nvPr/>
          </p:nvSpPr>
          <p:spPr bwMode="auto">
            <a:xfrm>
              <a:off x="5172128" y="4541801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683552" y="3269171"/>
            <a:ext cx="736600" cy="2175723"/>
            <a:chOff x="6876059" y="3666215"/>
            <a:chExt cx="736600" cy="2175723"/>
          </a:xfrm>
        </p:grpSpPr>
        <p:sp>
          <p:nvSpPr>
            <p:cNvPr id="89" name="Line 9"/>
            <p:cNvSpPr>
              <a:spLocks noChangeShapeType="1"/>
            </p:cNvSpPr>
            <p:nvPr/>
          </p:nvSpPr>
          <p:spPr bwMode="auto">
            <a:xfrm rot="5400000">
              <a:off x="6349234" y="4783075"/>
              <a:ext cx="13843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Line 10"/>
            <p:cNvSpPr>
              <a:spLocks noChangeShapeType="1"/>
            </p:cNvSpPr>
            <p:nvPr/>
          </p:nvSpPr>
          <p:spPr bwMode="auto">
            <a:xfrm rot="5400000">
              <a:off x="6996933" y="4772711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Text Box 11"/>
            <p:cNvSpPr txBox="1">
              <a:spLocks noChangeArrowheads="1"/>
            </p:cNvSpPr>
            <p:nvPr/>
          </p:nvSpPr>
          <p:spPr bwMode="auto">
            <a:xfrm>
              <a:off x="6892828" y="3666215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92" name="Text Box 12"/>
            <p:cNvSpPr txBox="1">
              <a:spLocks noChangeArrowheads="1"/>
            </p:cNvSpPr>
            <p:nvPr/>
          </p:nvSpPr>
          <p:spPr bwMode="auto">
            <a:xfrm>
              <a:off x="6892828" y="5384738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93" name="Text Box 13"/>
            <p:cNvSpPr txBox="1">
              <a:spLocks noChangeArrowheads="1"/>
            </p:cNvSpPr>
            <p:nvPr/>
          </p:nvSpPr>
          <p:spPr bwMode="auto">
            <a:xfrm>
              <a:off x="6876059" y="4477477"/>
              <a:ext cx="736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 b="0" dirty="0">
                  <a:latin typeface="Arial" panose="020B0604020202020204" pitchFamily="34" charset="0"/>
                  <a:cs typeface="Arial" panose="020B0604020202020204" pitchFamily="34" charset="0"/>
                </a:rPr>
                <a:t>g</a:t>
              </a:r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6969528" y="4080744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6969528" y="5328417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9" name="Line 9"/>
          <p:cNvSpPr>
            <a:spLocks noChangeShapeType="1"/>
          </p:cNvSpPr>
          <p:nvPr/>
        </p:nvSpPr>
        <p:spPr bwMode="auto">
          <a:xfrm rot="5400000">
            <a:off x="6902238" y="4386031"/>
            <a:ext cx="1384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" name="Line 10"/>
          <p:cNvSpPr>
            <a:spLocks noChangeShapeType="1"/>
          </p:cNvSpPr>
          <p:nvPr/>
        </p:nvSpPr>
        <p:spPr bwMode="auto">
          <a:xfrm rot="16200000" flipV="1">
            <a:off x="7549937" y="4255347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" name="Text Box 11"/>
          <p:cNvSpPr txBox="1">
            <a:spLocks noChangeArrowheads="1"/>
          </p:cNvSpPr>
          <p:nvPr/>
        </p:nvSpPr>
        <p:spPr bwMode="auto">
          <a:xfrm>
            <a:off x="7445832" y="3269171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</a:p>
        </p:txBody>
      </p:sp>
      <p:sp>
        <p:nvSpPr>
          <p:cNvPr id="112" name="Text Box 12"/>
          <p:cNvSpPr txBox="1">
            <a:spLocks noChangeArrowheads="1"/>
          </p:cNvSpPr>
          <p:nvPr/>
        </p:nvSpPr>
        <p:spPr bwMode="auto">
          <a:xfrm>
            <a:off x="7445832" y="4987694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13" name="Text Box 13"/>
          <p:cNvSpPr txBox="1">
            <a:spLocks noChangeArrowheads="1"/>
          </p:cNvSpPr>
          <p:nvPr/>
        </p:nvSpPr>
        <p:spPr bwMode="auto">
          <a:xfrm>
            <a:off x="7485437" y="4080433"/>
            <a:ext cx="73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b="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</a:p>
        </p:txBody>
      </p:sp>
      <p:sp>
        <p:nvSpPr>
          <p:cNvPr id="114" name="Oval 113"/>
          <p:cNvSpPr/>
          <p:nvPr/>
        </p:nvSpPr>
        <p:spPr bwMode="auto">
          <a:xfrm>
            <a:off x="7522532" y="3683700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" name="Oval 114"/>
          <p:cNvSpPr/>
          <p:nvPr/>
        </p:nvSpPr>
        <p:spPr bwMode="auto">
          <a:xfrm>
            <a:off x="7522532" y="4931373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28725" y="4171679"/>
            <a:ext cx="2148275" cy="647703"/>
            <a:chOff x="328725" y="4111519"/>
            <a:chExt cx="2148275" cy="647703"/>
          </a:xfrm>
        </p:grpSpPr>
        <p:sp>
          <p:nvSpPr>
            <p:cNvPr id="125" name="Line 9"/>
            <p:cNvSpPr>
              <a:spLocks noChangeShapeType="1"/>
            </p:cNvSpPr>
            <p:nvPr/>
          </p:nvSpPr>
          <p:spPr bwMode="auto">
            <a:xfrm>
              <a:off x="709725" y="4556022"/>
              <a:ext cx="13843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" name="Line 10"/>
            <p:cNvSpPr>
              <a:spLocks noChangeShapeType="1"/>
            </p:cNvSpPr>
            <p:nvPr/>
          </p:nvSpPr>
          <p:spPr bwMode="auto">
            <a:xfrm flipH="1">
              <a:off x="1237775" y="4561794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Text Box 11"/>
            <p:cNvSpPr txBox="1">
              <a:spLocks noChangeArrowheads="1"/>
            </p:cNvSpPr>
            <p:nvPr/>
          </p:nvSpPr>
          <p:spPr bwMode="auto">
            <a:xfrm>
              <a:off x="328725" y="4302022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128" name="Text Box 12"/>
            <p:cNvSpPr txBox="1">
              <a:spLocks noChangeArrowheads="1"/>
            </p:cNvSpPr>
            <p:nvPr/>
          </p:nvSpPr>
          <p:spPr bwMode="auto">
            <a:xfrm>
              <a:off x="2096000" y="4299907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129" name="Text Box 13"/>
            <p:cNvSpPr txBox="1">
              <a:spLocks noChangeArrowheads="1"/>
            </p:cNvSpPr>
            <p:nvPr/>
          </p:nvSpPr>
          <p:spPr bwMode="auto">
            <a:xfrm>
              <a:off x="995475" y="4111519"/>
              <a:ext cx="736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 b="0" dirty="0">
                  <a:latin typeface="Arial" panose="020B0604020202020204" pitchFamily="34" charset="0"/>
                  <a:cs typeface="Arial" panose="020B0604020202020204" pitchFamily="34" charset="0"/>
                </a:rPr>
                <a:t>g</a:t>
              </a:r>
            </a:p>
          </p:txBody>
        </p:sp>
        <p:sp>
          <p:nvSpPr>
            <p:cNvPr id="132" name="Oval 131"/>
            <p:cNvSpPr/>
            <p:nvPr/>
          </p:nvSpPr>
          <p:spPr bwMode="auto">
            <a:xfrm>
              <a:off x="682320" y="4488570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" name="Oval 132"/>
            <p:cNvSpPr/>
            <p:nvPr/>
          </p:nvSpPr>
          <p:spPr bwMode="auto">
            <a:xfrm>
              <a:off x="1963682" y="4488874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8213468" y="4077154"/>
            <a:ext cx="810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092414788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85376870-5206-4816-957F-1547FD6741EC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12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38338" y="165100"/>
            <a:ext cx="6686550" cy="889000"/>
          </a:xfrm>
        </p:spPr>
        <p:txBody>
          <a:bodyPr/>
          <a:lstStyle/>
          <a:p>
            <a:pPr marL="685800" indent="-685800">
              <a:defRPr/>
            </a:pPr>
            <a:r>
              <a:rPr lang="en-US" dirty="0"/>
              <a:t>Delay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335" name="Text Box 65"/>
              <p:cNvSpPr txBox="1">
                <a:spLocks noChangeArrowheads="1"/>
              </p:cNvSpPr>
              <p:nvPr/>
            </p:nvSpPr>
            <p:spPr bwMode="auto">
              <a:xfrm>
                <a:off x="4170948" y="1974686"/>
                <a:ext cx="4876803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en-US" sz="24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y</m:t>
                    </m:r>
                    <m:r>
                      <a:rPr lang="en-US" altLang="en-US" sz="24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sSup>
                      <m:sSupPr>
                        <m:ctrlPr>
                          <a:rPr lang="en-US" altLang="en-US" sz="2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acc>
                          <m:accPr>
                            <m:chr m:val="̂"/>
                            <m:ctrlPr>
                              <a:rPr lang="en-US" altLang="en-US" sz="2400" b="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n-US" altLang="en-US" sz="2400" b="0" i="0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z</m:t>
                            </m:r>
                          </m:e>
                        </m:acc>
                      </m:e>
                      <m:sup>
                        <m:r>
                          <a:rPr lang="en-US" altLang="en-US" sz="2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sup>
                    </m:sSup>
                    <m:r>
                      <a:rPr lang="en-US" altLang="en-US" sz="2400" b="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en-US" sz="2400" b="0" i="0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x</m:t>
                    </m:r>
                  </m:oMath>
                </a14:m>
                <a:r>
                  <a:rPr lang="en-US" altLang="en-US" sz="24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altLang="en-US" sz="2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altLang="en-US" sz="2000" b="0" dirty="0">
                    <a:latin typeface="+mn-lt"/>
                    <a:cs typeface="+mj-cs"/>
                  </a:rPr>
                  <a:t>Ɐ</a:t>
                </a:r>
                <a:r>
                  <a:rPr lang="en-US" altLang="en-US" sz="2000" b="0" dirty="0">
                    <a:latin typeface="+mn-lt"/>
                    <a:cs typeface="Arial" panose="020B0604020202020204" pitchFamily="34" charset="0"/>
                  </a:rPr>
                  <a:t>n= -</a:t>
                </a:r>
                <a:r>
                  <a:rPr lang="en-US" altLang="en-US" sz="2000" b="0" dirty="0">
                    <a:latin typeface="+mn-lt"/>
                    <a:cs typeface="Arial" panose="020B0604020202020204" pitchFamily="34" charset="0"/>
                    <a:sym typeface="Symbol" panose="05050102010706020507" pitchFamily="18" charset="2"/>
                  </a:rPr>
                  <a:t> … + </a:t>
                </a:r>
                <a:r>
                  <a:rPr lang="en-US" altLang="en-US" sz="2000" b="0" dirty="0">
                    <a:latin typeface="+mn-lt"/>
                  </a:rPr>
                  <a:t>  y</a:t>
                </a:r>
                <a:r>
                  <a:rPr lang="en-US" altLang="en-US" sz="2000" b="0" baseline="-25000" dirty="0">
                    <a:latin typeface="+mn-lt"/>
                  </a:rPr>
                  <a:t>n</a:t>
                </a:r>
                <a:r>
                  <a:rPr lang="en-US" altLang="en-US" sz="2000" b="0" dirty="0">
                    <a:latin typeface="+mn-lt"/>
                  </a:rPr>
                  <a:t> = x</a:t>
                </a:r>
                <a:r>
                  <a:rPr lang="en-US" altLang="en-US" sz="2000" b="0" baseline="-25000" dirty="0">
                    <a:latin typeface="+mn-lt"/>
                  </a:rPr>
                  <a:t>n-1</a:t>
                </a:r>
                <a:r>
                  <a:rPr lang="en-US" altLang="en-US" sz="2000" b="0" dirty="0">
                    <a:latin typeface="+mn-lt"/>
                    <a:cs typeface="Arial" panose="020B0604020202020204" pitchFamily="34" charset="0"/>
                  </a:rPr>
                  <a:t> </a:t>
                </a:r>
                <a:r>
                  <a:rPr lang="en-US" altLang="en-US" sz="2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</p:txBody>
          </p:sp>
        </mc:Choice>
        <mc:Fallback xmlns="">
          <p:sp>
            <p:nvSpPr>
              <p:cNvPr id="56335" name="Text 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70948" y="1974686"/>
                <a:ext cx="4876803" cy="461665"/>
              </a:xfrm>
              <a:prstGeom prst="rect">
                <a:avLst/>
              </a:prstGeom>
              <a:blipFill rotWithShape="0">
                <a:blip r:embed="rId2"/>
                <a:stretch>
                  <a:fillRect l="-375" t="-1316" b="-2105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337" name="Text Box 73"/>
          <p:cNvSpPr>
            <a:spLocks noGrp="1" noChangeArrowheads="1"/>
          </p:cNvSpPr>
          <p:nvPr>
            <p:ph type="body" idx="1"/>
          </p:nvPr>
        </p:nvSpPr>
        <p:spPr>
          <a:xfrm>
            <a:off x="526671" y="1243706"/>
            <a:ext cx="8216275" cy="5374582"/>
          </a:xfrm>
          <a:noFill/>
        </p:spPr>
        <p:txBody>
          <a:bodyPr/>
          <a:lstStyle/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ClrTx/>
              <a:buSzTx/>
              <a:buFontTx/>
              <a:buNone/>
            </a:pPr>
            <a:r>
              <a:rPr lang="en-US" altLang="en-US" sz="2000" dirty="0"/>
              <a:t>We have seen that the unit delay is very important in DSP</a:t>
            </a:r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ClrTx/>
              <a:buSzTx/>
              <a:buFontTx/>
              <a:buNone/>
            </a:pPr>
            <a:r>
              <a:rPr lang="en-US" altLang="en-US" dirty="0"/>
              <a:t>	and so it deserves its own graphical symbol</a:t>
            </a:r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ClrTx/>
              <a:buSzTx/>
              <a:buFontTx/>
              <a:buNone/>
            </a:pPr>
            <a:endParaRPr lang="en-US" altLang="en-US" sz="2000" dirty="0"/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ClrTx/>
              <a:buSzTx/>
              <a:buFontTx/>
              <a:buNone/>
            </a:pPr>
            <a:endParaRPr lang="en-US" altLang="en-US" dirty="0"/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ClrTx/>
              <a:buSzTx/>
              <a:buFontTx/>
              <a:buNone/>
            </a:pPr>
            <a:endParaRPr lang="en-US" altLang="en-US" sz="2000" dirty="0"/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ClrTx/>
              <a:buSzTx/>
              <a:buFontTx/>
              <a:buNone/>
            </a:pPr>
            <a:endParaRPr lang="en-US" altLang="en-US" dirty="0"/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ClrTx/>
              <a:buSzTx/>
              <a:buFontTx/>
              <a:buNone/>
            </a:pPr>
            <a:r>
              <a:rPr lang="en-US" altLang="en-US" sz="2000" dirty="0"/>
              <a:t>and as usual we can draw this in various orientations, such as</a:t>
            </a:r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ClrTx/>
              <a:buSzTx/>
              <a:buFontTx/>
              <a:buNone/>
            </a:pPr>
            <a:endParaRPr lang="en-US" altLang="en-US" dirty="0"/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ClrTx/>
              <a:buSzTx/>
              <a:buFontTx/>
              <a:buNone/>
            </a:pPr>
            <a:endParaRPr lang="en-US" altLang="en-US" sz="2000" dirty="0"/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ClrTx/>
              <a:buSzTx/>
              <a:buFontTx/>
              <a:buNone/>
            </a:pPr>
            <a:endParaRPr lang="en-US" altLang="en-US" dirty="0"/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ClrTx/>
              <a:buSzTx/>
              <a:buFontTx/>
              <a:buNone/>
            </a:pPr>
            <a:endParaRPr lang="en-US" altLang="en-US" sz="2000" dirty="0"/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ClrTx/>
              <a:buSzTx/>
              <a:buFontTx/>
              <a:buNone/>
            </a:pPr>
            <a:endParaRPr lang="en-US" altLang="en-US" dirty="0"/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ClrTx/>
              <a:buSzTx/>
              <a:buFontTx/>
              <a:buNone/>
            </a:pPr>
            <a:endParaRPr lang="en-US" altLang="en-US" sz="2000" dirty="0"/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ClrTx/>
              <a:buSzTx/>
              <a:buFontTx/>
              <a:buNone/>
            </a:pPr>
            <a:endParaRPr lang="en-US" altLang="en-US" dirty="0"/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ClrTx/>
              <a:buSzTx/>
              <a:buFontTx/>
              <a:buNone/>
            </a:pPr>
            <a:endParaRPr lang="en-US" altLang="en-US" sz="2000" dirty="0"/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ClrTx/>
              <a:buSzTx/>
              <a:buFontTx/>
              <a:buNone/>
            </a:pPr>
            <a:endParaRPr lang="en-US" altLang="en-US" dirty="0"/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ClrTx/>
              <a:buSzTx/>
              <a:buFontTx/>
              <a:buNone/>
            </a:pPr>
            <a:endParaRPr lang="en-US" altLang="en-US" sz="2000" dirty="0"/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rgbClr val="002060"/>
                </a:solidFill>
              </a:rPr>
              <a:t>is                                           the same as                                           ?    </a:t>
            </a:r>
            <a:endParaRPr lang="en-US" altLang="en-US" sz="2000" dirty="0">
              <a:solidFill>
                <a:srgbClr val="002060"/>
              </a:solidFill>
            </a:endParaRPr>
          </a:p>
          <a:p>
            <a:pPr marL="419100" indent="-419100" eaLnBrk="1" hangingPunct="1">
              <a:lnSpc>
                <a:spcPct val="80000"/>
              </a:lnSpc>
              <a:spcBef>
                <a:spcPct val="10000"/>
              </a:spcBef>
              <a:buClrTx/>
              <a:buSzTx/>
              <a:buFontTx/>
              <a:buNone/>
            </a:pPr>
            <a:endParaRPr lang="en-US" altLang="en-US" sz="2000" dirty="0"/>
          </a:p>
        </p:txBody>
      </p:sp>
      <p:grpSp>
        <p:nvGrpSpPr>
          <p:cNvPr id="5" name="Group 4"/>
          <p:cNvGrpSpPr/>
          <p:nvPr/>
        </p:nvGrpSpPr>
        <p:grpSpPr>
          <a:xfrm>
            <a:off x="930109" y="1898067"/>
            <a:ext cx="2857500" cy="909638"/>
            <a:chOff x="1860550" y="1898067"/>
            <a:chExt cx="2857500" cy="909638"/>
          </a:xfrm>
        </p:grpSpPr>
        <p:sp>
          <p:nvSpPr>
            <p:cNvPr id="56343" name="Line 61"/>
            <p:cNvSpPr>
              <a:spLocks noChangeShapeType="1"/>
            </p:cNvSpPr>
            <p:nvPr/>
          </p:nvSpPr>
          <p:spPr bwMode="auto">
            <a:xfrm>
              <a:off x="2203450" y="2202867"/>
              <a:ext cx="8636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4" name="Line 62"/>
            <p:cNvSpPr>
              <a:spLocks noChangeShapeType="1"/>
            </p:cNvSpPr>
            <p:nvPr/>
          </p:nvSpPr>
          <p:spPr bwMode="auto">
            <a:xfrm>
              <a:off x="2647950" y="2202199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5" name="Text Box 63"/>
            <p:cNvSpPr txBox="1">
              <a:spLocks noChangeArrowheads="1"/>
            </p:cNvSpPr>
            <p:nvPr/>
          </p:nvSpPr>
          <p:spPr bwMode="auto">
            <a:xfrm>
              <a:off x="1860550" y="1948867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56346" name="Text Box 64"/>
            <p:cNvSpPr txBox="1">
              <a:spLocks noChangeArrowheads="1"/>
            </p:cNvSpPr>
            <p:nvPr/>
          </p:nvSpPr>
          <p:spPr bwMode="auto">
            <a:xfrm>
              <a:off x="4337050" y="1938171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56347" name="Oval 66"/>
            <p:cNvSpPr>
              <a:spLocks noChangeArrowheads="1"/>
            </p:cNvSpPr>
            <p:nvPr/>
          </p:nvSpPr>
          <p:spPr bwMode="auto">
            <a:xfrm>
              <a:off x="3054350" y="1898067"/>
              <a:ext cx="546100" cy="5969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48" name="Text Box 68"/>
            <p:cNvSpPr txBox="1">
              <a:spLocks noChangeArrowheads="1"/>
            </p:cNvSpPr>
            <p:nvPr/>
          </p:nvSpPr>
          <p:spPr bwMode="auto">
            <a:xfrm>
              <a:off x="3105150" y="1986967"/>
              <a:ext cx="533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  <a:r>
                <a:rPr lang="en-US" altLang="en-US" sz="2400" b="0" baseline="3000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-1</a:t>
              </a:r>
            </a:p>
          </p:txBody>
        </p:sp>
        <p:sp>
          <p:nvSpPr>
            <p:cNvPr id="56349" name="Line 69"/>
            <p:cNvSpPr>
              <a:spLocks noChangeShapeType="1"/>
            </p:cNvSpPr>
            <p:nvPr/>
          </p:nvSpPr>
          <p:spPr bwMode="auto">
            <a:xfrm>
              <a:off x="3600450" y="2202867"/>
              <a:ext cx="787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50" name="Line 70"/>
            <p:cNvSpPr>
              <a:spLocks noChangeShapeType="1"/>
            </p:cNvSpPr>
            <p:nvPr/>
          </p:nvSpPr>
          <p:spPr bwMode="auto">
            <a:xfrm>
              <a:off x="3981450" y="2202199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39" name="Text Box 75"/>
            <p:cNvSpPr txBox="1">
              <a:spLocks noChangeArrowheads="1"/>
            </p:cNvSpPr>
            <p:nvPr/>
          </p:nvSpPr>
          <p:spPr bwMode="auto">
            <a:xfrm>
              <a:off x="2844800" y="2471155"/>
              <a:ext cx="10922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/>
                <a:t>unit delay</a:t>
              </a:r>
            </a:p>
          </p:txBody>
        </p:sp>
        <p:sp>
          <p:nvSpPr>
            <p:cNvPr id="70" name="Oval 69"/>
            <p:cNvSpPr/>
            <p:nvPr/>
          </p:nvSpPr>
          <p:spPr bwMode="auto">
            <a:xfrm>
              <a:off x="2165350" y="2136083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" name="Oval 71"/>
            <p:cNvSpPr/>
            <p:nvPr/>
          </p:nvSpPr>
          <p:spPr bwMode="auto">
            <a:xfrm>
              <a:off x="4259178" y="2136083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076491" y="3522121"/>
            <a:ext cx="2880729" cy="596900"/>
            <a:chOff x="1076491" y="3522121"/>
            <a:chExt cx="2880729" cy="596900"/>
          </a:xfrm>
        </p:grpSpPr>
        <p:sp>
          <p:nvSpPr>
            <p:cNvPr id="63" name="Text Box 63"/>
            <p:cNvSpPr txBox="1">
              <a:spLocks noChangeArrowheads="1"/>
            </p:cNvSpPr>
            <p:nvPr/>
          </p:nvSpPr>
          <p:spPr bwMode="auto">
            <a:xfrm>
              <a:off x="1076491" y="3572921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64" name="Text Box 64"/>
            <p:cNvSpPr txBox="1">
              <a:spLocks noChangeArrowheads="1"/>
            </p:cNvSpPr>
            <p:nvPr/>
          </p:nvSpPr>
          <p:spPr bwMode="auto">
            <a:xfrm>
              <a:off x="3576220" y="3572921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61" name="Line 61"/>
            <p:cNvSpPr>
              <a:spLocks noChangeShapeType="1"/>
            </p:cNvSpPr>
            <p:nvPr/>
          </p:nvSpPr>
          <p:spPr bwMode="auto">
            <a:xfrm flipH="1">
              <a:off x="2740191" y="3826921"/>
              <a:ext cx="8636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Line 62"/>
            <p:cNvSpPr>
              <a:spLocks noChangeShapeType="1"/>
            </p:cNvSpPr>
            <p:nvPr/>
          </p:nvSpPr>
          <p:spPr bwMode="auto">
            <a:xfrm flipH="1">
              <a:off x="3070391" y="3833271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Oval 66"/>
            <p:cNvSpPr>
              <a:spLocks noChangeArrowheads="1"/>
            </p:cNvSpPr>
            <p:nvPr/>
          </p:nvSpPr>
          <p:spPr bwMode="auto">
            <a:xfrm flipH="1">
              <a:off x="2206791" y="3522121"/>
              <a:ext cx="546100" cy="5969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6" name="Text Box 68"/>
            <p:cNvSpPr txBox="1">
              <a:spLocks noChangeArrowheads="1"/>
            </p:cNvSpPr>
            <p:nvPr/>
          </p:nvSpPr>
          <p:spPr bwMode="auto">
            <a:xfrm flipH="1">
              <a:off x="2252915" y="3574925"/>
              <a:ext cx="533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  <a:r>
                <a:rPr lang="en-US" altLang="en-US" sz="2400" b="0" baseline="300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-1</a:t>
              </a:r>
            </a:p>
          </p:txBody>
        </p:sp>
        <p:sp>
          <p:nvSpPr>
            <p:cNvPr id="67" name="Line 69"/>
            <p:cNvSpPr>
              <a:spLocks noChangeShapeType="1"/>
            </p:cNvSpPr>
            <p:nvPr/>
          </p:nvSpPr>
          <p:spPr bwMode="auto">
            <a:xfrm flipH="1">
              <a:off x="1419391" y="3826921"/>
              <a:ext cx="787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Line 70"/>
            <p:cNvSpPr>
              <a:spLocks noChangeShapeType="1"/>
            </p:cNvSpPr>
            <p:nvPr/>
          </p:nvSpPr>
          <p:spPr bwMode="auto">
            <a:xfrm flipH="1">
              <a:off x="1736891" y="3833271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Oval 72"/>
            <p:cNvSpPr/>
            <p:nvPr/>
          </p:nvSpPr>
          <p:spPr bwMode="auto">
            <a:xfrm>
              <a:off x="3485148" y="3759469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4" name="Oval 73"/>
            <p:cNvSpPr/>
            <p:nvPr/>
          </p:nvSpPr>
          <p:spPr bwMode="auto">
            <a:xfrm>
              <a:off x="1390651" y="3762601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725693" y="3059965"/>
            <a:ext cx="670789" cy="2512683"/>
            <a:chOff x="5234568" y="3248991"/>
            <a:chExt cx="670789" cy="2512683"/>
          </a:xfrm>
        </p:grpSpPr>
        <p:sp>
          <p:nvSpPr>
            <p:cNvPr id="77" name="Text Box 63"/>
            <p:cNvSpPr txBox="1">
              <a:spLocks noChangeArrowheads="1"/>
            </p:cNvSpPr>
            <p:nvPr/>
          </p:nvSpPr>
          <p:spPr bwMode="auto">
            <a:xfrm>
              <a:off x="5234568" y="5304474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78" name="Text Box 64"/>
            <p:cNvSpPr txBox="1">
              <a:spLocks noChangeArrowheads="1"/>
            </p:cNvSpPr>
            <p:nvPr/>
          </p:nvSpPr>
          <p:spPr bwMode="auto">
            <a:xfrm>
              <a:off x="5255960" y="3248991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82" name="Line 61"/>
            <p:cNvSpPr>
              <a:spLocks noChangeShapeType="1"/>
            </p:cNvSpPr>
            <p:nvPr/>
          </p:nvSpPr>
          <p:spPr bwMode="auto">
            <a:xfrm rot="16200000" flipH="1">
              <a:off x="5172660" y="3883321"/>
              <a:ext cx="8636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Line 62"/>
            <p:cNvSpPr>
              <a:spLocks noChangeShapeType="1"/>
            </p:cNvSpPr>
            <p:nvPr/>
          </p:nvSpPr>
          <p:spPr bwMode="auto">
            <a:xfrm rot="16200000" flipH="1">
              <a:off x="5559342" y="3988599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Oval 66"/>
            <p:cNvSpPr>
              <a:spLocks noChangeArrowheads="1"/>
            </p:cNvSpPr>
            <p:nvPr/>
          </p:nvSpPr>
          <p:spPr bwMode="auto">
            <a:xfrm rot="16200000" flipH="1">
              <a:off x="5325060" y="4277021"/>
              <a:ext cx="546100" cy="5969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5" name="Text Box 68"/>
            <p:cNvSpPr txBox="1">
              <a:spLocks noChangeArrowheads="1"/>
            </p:cNvSpPr>
            <p:nvPr/>
          </p:nvSpPr>
          <p:spPr bwMode="auto">
            <a:xfrm flipH="1">
              <a:off x="5371957" y="4331664"/>
              <a:ext cx="533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  <a:r>
                <a:rPr lang="en-US" altLang="en-US" sz="2400" b="0" baseline="300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-1</a:t>
              </a:r>
            </a:p>
          </p:txBody>
        </p:sp>
        <p:sp>
          <p:nvSpPr>
            <p:cNvPr id="86" name="Line 69"/>
            <p:cNvSpPr>
              <a:spLocks noChangeShapeType="1"/>
            </p:cNvSpPr>
            <p:nvPr/>
          </p:nvSpPr>
          <p:spPr bwMode="auto">
            <a:xfrm rot="16200000" flipH="1">
              <a:off x="5210760" y="5242221"/>
              <a:ext cx="787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Line 70"/>
            <p:cNvSpPr>
              <a:spLocks noChangeShapeType="1"/>
            </p:cNvSpPr>
            <p:nvPr/>
          </p:nvSpPr>
          <p:spPr bwMode="auto">
            <a:xfrm rot="16200000" flipH="1">
              <a:off x="5559342" y="5225843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 rot="16200000">
              <a:off x="5532603" y="3430855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1" name="Oval 80"/>
            <p:cNvSpPr/>
            <p:nvPr/>
          </p:nvSpPr>
          <p:spPr bwMode="auto">
            <a:xfrm rot="16200000">
              <a:off x="5535735" y="5525352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41424" y="5579054"/>
            <a:ext cx="2857500" cy="780909"/>
            <a:chOff x="1073773" y="5547702"/>
            <a:chExt cx="2857500" cy="780909"/>
          </a:xfrm>
        </p:grpSpPr>
        <p:sp>
          <p:nvSpPr>
            <p:cNvPr id="89" name="Line 61"/>
            <p:cNvSpPr>
              <a:spLocks noChangeShapeType="1"/>
            </p:cNvSpPr>
            <p:nvPr/>
          </p:nvSpPr>
          <p:spPr bwMode="auto">
            <a:xfrm>
              <a:off x="1416673" y="6036511"/>
              <a:ext cx="8636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Line 62"/>
            <p:cNvSpPr>
              <a:spLocks noChangeShapeType="1"/>
            </p:cNvSpPr>
            <p:nvPr/>
          </p:nvSpPr>
          <p:spPr bwMode="auto">
            <a:xfrm>
              <a:off x="1861173" y="6035843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Text Box 63"/>
            <p:cNvSpPr txBox="1">
              <a:spLocks noChangeArrowheads="1"/>
            </p:cNvSpPr>
            <p:nvPr/>
          </p:nvSpPr>
          <p:spPr bwMode="auto">
            <a:xfrm>
              <a:off x="1073773" y="5782511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92" name="Text Box 64"/>
            <p:cNvSpPr txBox="1">
              <a:spLocks noChangeArrowheads="1"/>
            </p:cNvSpPr>
            <p:nvPr/>
          </p:nvSpPr>
          <p:spPr bwMode="auto">
            <a:xfrm>
              <a:off x="3550273" y="5771815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93" name="Oval 66"/>
            <p:cNvSpPr>
              <a:spLocks noChangeArrowheads="1"/>
            </p:cNvSpPr>
            <p:nvPr/>
          </p:nvSpPr>
          <p:spPr bwMode="auto">
            <a:xfrm>
              <a:off x="2267573" y="5731711"/>
              <a:ext cx="546100" cy="5969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4" name="Text Box 68"/>
            <p:cNvSpPr txBox="1">
              <a:spLocks noChangeArrowheads="1"/>
            </p:cNvSpPr>
            <p:nvPr/>
          </p:nvSpPr>
          <p:spPr bwMode="auto">
            <a:xfrm>
              <a:off x="2318373" y="5820611"/>
              <a:ext cx="533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  <a:r>
                <a:rPr lang="en-US" altLang="en-US" sz="2400" b="0" baseline="3000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-1</a:t>
              </a:r>
            </a:p>
          </p:txBody>
        </p:sp>
        <p:sp>
          <p:nvSpPr>
            <p:cNvPr id="95" name="Line 69"/>
            <p:cNvSpPr>
              <a:spLocks noChangeShapeType="1"/>
            </p:cNvSpPr>
            <p:nvPr/>
          </p:nvSpPr>
          <p:spPr bwMode="auto">
            <a:xfrm>
              <a:off x="2813673" y="6036511"/>
              <a:ext cx="787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Line 70"/>
            <p:cNvSpPr>
              <a:spLocks noChangeShapeType="1"/>
            </p:cNvSpPr>
            <p:nvPr/>
          </p:nvSpPr>
          <p:spPr bwMode="auto">
            <a:xfrm>
              <a:off x="3194673" y="6035843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1378573" y="5969727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3472401" y="5969727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0" name="Text Box 13"/>
            <p:cNvSpPr txBox="1">
              <a:spLocks noChangeArrowheads="1"/>
            </p:cNvSpPr>
            <p:nvPr/>
          </p:nvSpPr>
          <p:spPr bwMode="auto">
            <a:xfrm>
              <a:off x="1463462" y="5547702"/>
              <a:ext cx="736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 b="0" dirty="0">
                  <a:latin typeface="Arial" panose="020B0604020202020204" pitchFamily="34" charset="0"/>
                  <a:cs typeface="Arial" panose="020B0604020202020204" pitchFamily="34" charset="0"/>
                </a:rPr>
                <a:t>g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259119" y="5560153"/>
            <a:ext cx="2908300" cy="793892"/>
            <a:chOff x="5259119" y="5504737"/>
            <a:chExt cx="2908300" cy="793892"/>
          </a:xfrm>
        </p:grpSpPr>
        <p:sp>
          <p:nvSpPr>
            <p:cNvPr id="105" name="Text Box 64"/>
            <p:cNvSpPr txBox="1">
              <a:spLocks noChangeArrowheads="1"/>
            </p:cNvSpPr>
            <p:nvPr/>
          </p:nvSpPr>
          <p:spPr bwMode="auto">
            <a:xfrm>
              <a:off x="7786419" y="5722075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102" name="Line 61"/>
            <p:cNvSpPr>
              <a:spLocks noChangeShapeType="1"/>
            </p:cNvSpPr>
            <p:nvPr/>
          </p:nvSpPr>
          <p:spPr bwMode="auto">
            <a:xfrm>
              <a:off x="5602019" y="6006529"/>
              <a:ext cx="8636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Line 62"/>
            <p:cNvSpPr>
              <a:spLocks noChangeShapeType="1"/>
            </p:cNvSpPr>
            <p:nvPr/>
          </p:nvSpPr>
          <p:spPr bwMode="auto">
            <a:xfrm>
              <a:off x="6046519" y="6005861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Text Box 63"/>
            <p:cNvSpPr txBox="1">
              <a:spLocks noChangeArrowheads="1"/>
            </p:cNvSpPr>
            <p:nvPr/>
          </p:nvSpPr>
          <p:spPr bwMode="auto">
            <a:xfrm>
              <a:off x="5259119" y="5752529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106" name="Oval 66"/>
            <p:cNvSpPr>
              <a:spLocks noChangeArrowheads="1"/>
            </p:cNvSpPr>
            <p:nvPr/>
          </p:nvSpPr>
          <p:spPr bwMode="auto">
            <a:xfrm>
              <a:off x="6452919" y="5701729"/>
              <a:ext cx="546100" cy="5969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" name="Text Box 68"/>
            <p:cNvSpPr txBox="1">
              <a:spLocks noChangeArrowheads="1"/>
            </p:cNvSpPr>
            <p:nvPr/>
          </p:nvSpPr>
          <p:spPr bwMode="auto">
            <a:xfrm>
              <a:off x="6503719" y="5790629"/>
              <a:ext cx="533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  <a:r>
                <a:rPr lang="en-US" altLang="en-US" sz="2400" b="0" baseline="3000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-1</a:t>
              </a:r>
            </a:p>
          </p:txBody>
        </p:sp>
        <p:sp>
          <p:nvSpPr>
            <p:cNvPr id="108" name="Line 69"/>
            <p:cNvSpPr>
              <a:spLocks noChangeShapeType="1"/>
            </p:cNvSpPr>
            <p:nvPr/>
          </p:nvSpPr>
          <p:spPr bwMode="auto">
            <a:xfrm>
              <a:off x="6999019" y="6006529"/>
              <a:ext cx="787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Line 70"/>
            <p:cNvSpPr>
              <a:spLocks noChangeShapeType="1"/>
            </p:cNvSpPr>
            <p:nvPr/>
          </p:nvSpPr>
          <p:spPr bwMode="auto">
            <a:xfrm>
              <a:off x="7380019" y="6005861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Oval 109"/>
            <p:cNvSpPr/>
            <p:nvPr/>
          </p:nvSpPr>
          <p:spPr bwMode="auto">
            <a:xfrm>
              <a:off x="5563919" y="5939745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657747" y="5939745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" name="Text Box 13"/>
            <p:cNvSpPr txBox="1">
              <a:spLocks noChangeArrowheads="1"/>
            </p:cNvSpPr>
            <p:nvPr/>
          </p:nvSpPr>
          <p:spPr bwMode="auto">
            <a:xfrm>
              <a:off x="6985308" y="5504737"/>
              <a:ext cx="736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 b="0" dirty="0">
                  <a:latin typeface="Arial" panose="020B0604020202020204" pitchFamily="34" charset="0"/>
                  <a:cs typeface="Arial" panose="020B0604020202020204" pitchFamily="34" charset="0"/>
                </a:rPr>
                <a:t>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9915833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points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17384" y="1497552"/>
                <a:ext cx="7907504" cy="494942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We will always explicitly draw the point after a delay element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spcBef>
                    <a:spcPts val="1200"/>
                  </a:spcBef>
                  <a:buNone/>
                </a:pPr>
                <a:r>
                  <a:rPr lang="en-US" dirty="0"/>
                  <a:t>Since this point represents a signal value that must be remembered</a:t>
                </a:r>
              </a:p>
              <a:p>
                <a:pPr marL="0" indent="0" defTabSz="457200">
                  <a:spcBef>
                    <a:spcPts val="0"/>
                  </a:spcBef>
                  <a:buNone/>
                </a:pPr>
                <a:r>
                  <a:rPr lang="en-US" dirty="0"/>
                  <a:t>	that is, a memory location</a:t>
                </a:r>
              </a:p>
              <a:p>
                <a:pPr marL="0" indent="0">
                  <a:spcBef>
                    <a:spcPts val="1200"/>
                  </a:spcBef>
                  <a:buNone/>
                </a:pPr>
                <a:r>
                  <a:rPr lang="en-US" dirty="0"/>
                  <a:t>For this reason we frequently use the term </a:t>
                </a:r>
                <a:r>
                  <a:rPr lang="en-US" i="1" dirty="0"/>
                  <a:t>memory point</a:t>
                </a:r>
              </a:p>
              <a:p>
                <a:pPr marL="0" indent="0">
                  <a:spcBef>
                    <a:spcPts val="1200"/>
                  </a:spcBef>
                  <a:buNone/>
                </a:pPr>
                <a:r>
                  <a:rPr lang="en-US" dirty="0"/>
                  <a:t>Marking memory points </a:t>
                </a:r>
              </a:p>
              <a:p>
                <a:pPr marL="0" indent="0" defTabSz="457200">
                  <a:spcBef>
                    <a:spcPts val="0"/>
                  </a:spcBef>
                  <a:buNone/>
                </a:pPr>
                <a:r>
                  <a:rPr lang="en-US" dirty="0"/>
                  <a:t>	help us count up how much memory is required</a:t>
                </a:r>
              </a:p>
              <a:p>
                <a:pPr marL="0" indent="0" defTabSz="457200">
                  <a:spcBef>
                    <a:spcPts val="1200"/>
                  </a:spcBef>
                  <a:buNone/>
                </a:pPr>
                <a:r>
                  <a:rPr lang="en-US" dirty="0"/>
                  <a:t>For example, we see that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en-US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y</m:t>
                    </m:r>
                    <m:r>
                      <a:rPr lang="en-US" altLang="en-US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sSup>
                      <m:sSupPr>
                        <m:ctrlPr>
                          <a:rPr lang="en-US" altLang="en-US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acc>
                          <m:accPr>
                            <m:chr m:val="̂"/>
                            <m:ctrlPr>
                              <a:rPr lang="en-US" altLang="en-US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n-US" altLang="en-US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z</m:t>
                            </m:r>
                          </m:e>
                        </m:acc>
                      </m:e>
                      <m:sup>
                        <m:r>
                          <a:rPr lang="en-US" altLang="en-US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alt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a:rPr lang="en-US" altLang="en-US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en-US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x</m:t>
                    </m:r>
                  </m:oMath>
                </a14:m>
                <a:r>
                  <a:rPr lang="en-US" dirty="0"/>
                  <a:t> requires 3 memory points </a:t>
                </a:r>
              </a:p>
              <a:p>
                <a:pPr marL="0" indent="0" defTabSz="457200">
                  <a:spcBef>
                    <a:spcPts val="1200"/>
                  </a:spcBef>
                  <a:buNone/>
                </a:pPr>
                <a:endParaRPr lang="en-US" dirty="0"/>
              </a:p>
              <a:p>
                <a:pPr marL="0" indent="0" defTabSz="457200">
                  <a:spcBef>
                    <a:spcPts val="1200"/>
                  </a:spcBef>
                  <a:buNone/>
                </a:pPr>
                <a:endParaRPr lang="en-US" dirty="0"/>
              </a:p>
              <a:p>
                <a:pPr marL="0" indent="0" defTabSz="457200">
                  <a:spcBef>
                    <a:spcPts val="1200"/>
                  </a:spcBef>
                  <a:buNone/>
                </a:pPr>
                <a:r>
                  <a:rPr lang="en-US" dirty="0"/>
                  <a:t>Note: We will sometimes temporarily draw and label points</a:t>
                </a:r>
              </a:p>
              <a:p>
                <a:pPr marL="0" indent="0" defTabSz="457200">
                  <a:spcBef>
                    <a:spcPts val="0"/>
                  </a:spcBef>
                  <a:buNone/>
                </a:pPr>
                <a:r>
                  <a:rPr lang="en-US" dirty="0"/>
                  <a:t>		just in order to understand the graph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7384" y="1497552"/>
                <a:ext cx="7907504" cy="4949429"/>
              </a:xfrm>
              <a:blipFill rotWithShape="0">
                <a:blip r:embed="rId2"/>
                <a:stretch>
                  <a:fillRect l="-848" t="-616" b="-88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13</a:t>
            </a:fld>
            <a:endParaRPr lang="en-US" altLang="en-US"/>
          </a:p>
        </p:txBody>
      </p:sp>
      <p:grpSp>
        <p:nvGrpSpPr>
          <p:cNvPr id="5" name="Group 4"/>
          <p:cNvGrpSpPr/>
          <p:nvPr/>
        </p:nvGrpSpPr>
        <p:grpSpPr>
          <a:xfrm>
            <a:off x="3168484" y="2053807"/>
            <a:ext cx="2199439" cy="596900"/>
            <a:chOff x="2203450" y="1898067"/>
            <a:chExt cx="2199439" cy="596900"/>
          </a:xfrm>
        </p:grpSpPr>
        <p:sp>
          <p:nvSpPr>
            <p:cNvPr id="6" name="Line 61"/>
            <p:cNvSpPr>
              <a:spLocks noChangeShapeType="1"/>
            </p:cNvSpPr>
            <p:nvPr/>
          </p:nvSpPr>
          <p:spPr bwMode="auto">
            <a:xfrm>
              <a:off x="2203450" y="2202867"/>
              <a:ext cx="8636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62"/>
            <p:cNvSpPr>
              <a:spLocks noChangeShapeType="1"/>
            </p:cNvSpPr>
            <p:nvPr/>
          </p:nvSpPr>
          <p:spPr bwMode="auto">
            <a:xfrm>
              <a:off x="2647950" y="2202199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Oval 66"/>
            <p:cNvSpPr>
              <a:spLocks noChangeArrowheads="1"/>
            </p:cNvSpPr>
            <p:nvPr/>
          </p:nvSpPr>
          <p:spPr bwMode="auto">
            <a:xfrm>
              <a:off x="3054350" y="1898067"/>
              <a:ext cx="546100" cy="5969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" name="Text Box 68"/>
            <p:cNvSpPr txBox="1">
              <a:spLocks noChangeArrowheads="1"/>
            </p:cNvSpPr>
            <p:nvPr/>
          </p:nvSpPr>
          <p:spPr bwMode="auto">
            <a:xfrm>
              <a:off x="3105150" y="1986967"/>
              <a:ext cx="533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  <a:r>
                <a:rPr lang="en-US" altLang="en-US" sz="2400" b="0" baseline="3000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-1</a:t>
              </a:r>
            </a:p>
          </p:txBody>
        </p:sp>
        <p:sp>
          <p:nvSpPr>
            <p:cNvPr id="12" name="Line 69"/>
            <p:cNvSpPr>
              <a:spLocks noChangeShapeType="1"/>
            </p:cNvSpPr>
            <p:nvPr/>
          </p:nvSpPr>
          <p:spPr bwMode="auto">
            <a:xfrm>
              <a:off x="3600450" y="2202867"/>
              <a:ext cx="787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70"/>
            <p:cNvSpPr>
              <a:spLocks noChangeShapeType="1"/>
            </p:cNvSpPr>
            <p:nvPr/>
          </p:nvSpPr>
          <p:spPr bwMode="auto">
            <a:xfrm>
              <a:off x="3981450" y="2202199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 bwMode="auto">
            <a:xfrm>
              <a:off x="4259178" y="2136083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192548" y="5315152"/>
            <a:ext cx="6143539" cy="596900"/>
            <a:chOff x="1192548" y="5767722"/>
            <a:chExt cx="6143539" cy="596900"/>
          </a:xfrm>
        </p:grpSpPr>
        <p:sp>
          <p:nvSpPr>
            <p:cNvPr id="18" name="Line 61"/>
            <p:cNvSpPr>
              <a:spLocks noChangeShapeType="1"/>
            </p:cNvSpPr>
            <p:nvPr/>
          </p:nvSpPr>
          <p:spPr bwMode="auto">
            <a:xfrm>
              <a:off x="1457325" y="6072522"/>
              <a:ext cx="55340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62"/>
            <p:cNvSpPr>
              <a:spLocks noChangeShapeType="1"/>
            </p:cNvSpPr>
            <p:nvPr/>
          </p:nvSpPr>
          <p:spPr bwMode="auto">
            <a:xfrm>
              <a:off x="1912020" y="6081379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Oval 66"/>
            <p:cNvSpPr>
              <a:spLocks noChangeArrowheads="1"/>
            </p:cNvSpPr>
            <p:nvPr/>
          </p:nvSpPr>
          <p:spPr bwMode="auto">
            <a:xfrm>
              <a:off x="2166020" y="5767722"/>
              <a:ext cx="546100" cy="5969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" name="Text Box 68"/>
            <p:cNvSpPr txBox="1">
              <a:spLocks noChangeArrowheads="1"/>
            </p:cNvSpPr>
            <p:nvPr/>
          </p:nvSpPr>
          <p:spPr bwMode="auto">
            <a:xfrm>
              <a:off x="2198606" y="5837572"/>
              <a:ext cx="533400" cy="45720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  <a:r>
                <a:rPr lang="en-US" altLang="en-US" sz="2400" b="0" baseline="300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-1</a:t>
              </a:r>
            </a:p>
          </p:txBody>
        </p:sp>
        <p:sp>
          <p:nvSpPr>
            <p:cNvPr id="23" name="Line 70"/>
            <p:cNvSpPr>
              <a:spLocks noChangeShapeType="1"/>
            </p:cNvSpPr>
            <p:nvPr/>
          </p:nvSpPr>
          <p:spPr bwMode="auto">
            <a:xfrm>
              <a:off x="2997870" y="6081379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Oval 23"/>
            <p:cNvSpPr/>
            <p:nvPr/>
          </p:nvSpPr>
          <p:spPr bwMode="auto">
            <a:xfrm>
              <a:off x="3218448" y="6005738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Line 62"/>
            <p:cNvSpPr>
              <a:spLocks noChangeShapeType="1"/>
            </p:cNvSpPr>
            <p:nvPr/>
          </p:nvSpPr>
          <p:spPr bwMode="auto">
            <a:xfrm>
              <a:off x="3612151" y="6081379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Oval 66"/>
            <p:cNvSpPr>
              <a:spLocks noChangeArrowheads="1"/>
            </p:cNvSpPr>
            <p:nvPr/>
          </p:nvSpPr>
          <p:spPr bwMode="auto">
            <a:xfrm>
              <a:off x="3866151" y="5767722"/>
              <a:ext cx="546100" cy="5969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7" name="Text Box 68"/>
            <p:cNvSpPr txBox="1">
              <a:spLocks noChangeArrowheads="1"/>
            </p:cNvSpPr>
            <p:nvPr/>
          </p:nvSpPr>
          <p:spPr bwMode="auto">
            <a:xfrm>
              <a:off x="3898737" y="5837572"/>
              <a:ext cx="533400" cy="45720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  <a:r>
                <a:rPr lang="en-US" altLang="en-US" sz="2400" b="0" baseline="300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-1</a:t>
              </a:r>
            </a:p>
          </p:txBody>
        </p:sp>
        <p:sp>
          <p:nvSpPr>
            <p:cNvPr id="28" name="Line 70"/>
            <p:cNvSpPr>
              <a:spLocks noChangeShapeType="1"/>
            </p:cNvSpPr>
            <p:nvPr/>
          </p:nvSpPr>
          <p:spPr bwMode="auto">
            <a:xfrm>
              <a:off x="4698001" y="6081379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Oval 28"/>
            <p:cNvSpPr/>
            <p:nvPr/>
          </p:nvSpPr>
          <p:spPr bwMode="auto">
            <a:xfrm>
              <a:off x="4918579" y="6005738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Line 62"/>
            <p:cNvSpPr>
              <a:spLocks noChangeShapeType="1"/>
            </p:cNvSpPr>
            <p:nvPr/>
          </p:nvSpPr>
          <p:spPr bwMode="auto">
            <a:xfrm>
              <a:off x="5293895" y="6081379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Oval 66"/>
            <p:cNvSpPr>
              <a:spLocks noChangeArrowheads="1"/>
            </p:cNvSpPr>
            <p:nvPr/>
          </p:nvSpPr>
          <p:spPr bwMode="auto">
            <a:xfrm>
              <a:off x="5547895" y="5767722"/>
              <a:ext cx="546100" cy="59497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2" name="Text Box 68"/>
            <p:cNvSpPr txBox="1">
              <a:spLocks noChangeArrowheads="1"/>
            </p:cNvSpPr>
            <p:nvPr/>
          </p:nvSpPr>
          <p:spPr bwMode="auto">
            <a:xfrm>
              <a:off x="5580481" y="5837572"/>
              <a:ext cx="533400" cy="45720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  <a:r>
                <a:rPr lang="en-US" altLang="en-US" sz="2400" b="0" baseline="300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-1</a:t>
              </a:r>
            </a:p>
          </p:txBody>
        </p:sp>
        <p:sp>
          <p:nvSpPr>
            <p:cNvPr id="33" name="Line 70"/>
            <p:cNvSpPr>
              <a:spLocks noChangeShapeType="1"/>
            </p:cNvSpPr>
            <p:nvPr/>
          </p:nvSpPr>
          <p:spPr bwMode="auto">
            <a:xfrm>
              <a:off x="6379745" y="6081379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Oval 33"/>
            <p:cNvSpPr/>
            <p:nvPr/>
          </p:nvSpPr>
          <p:spPr bwMode="auto">
            <a:xfrm>
              <a:off x="6600323" y="6005738"/>
              <a:ext cx="143711" cy="13447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Text Box 64"/>
            <p:cNvSpPr txBox="1">
              <a:spLocks noChangeArrowheads="1"/>
            </p:cNvSpPr>
            <p:nvPr/>
          </p:nvSpPr>
          <p:spPr bwMode="auto">
            <a:xfrm>
              <a:off x="1192548" y="5815238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36" name="Text Box 64"/>
            <p:cNvSpPr txBox="1">
              <a:spLocks noChangeArrowheads="1"/>
            </p:cNvSpPr>
            <p:nvPr/>
          </p:nvSpPr>
          <p:spPr bwMode="auto">
            <a:xfrm>
              <a:off x="6955087" y="5843922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05616976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85376870-5206-4816-957F-1547FD6741EC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14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38338" y="165100"/>
            <a:ext cx="6686550" cy="889000"/>
          </a:xfrm>
        </p:spPr>
        <p:txBody>
          <a:bodyPr/>
          <a:lstStyle/>
          <a:p>
            <a:pPr marL="685800" indent="-685800">
              <a:defRPr/>
            </a:pPr>
            <a:r>
              <a:rPr lang="en-US" dirty="0"/>
              <a:t>Adder</a:t>
            </a:r>
          </a:p>
        </p:txBody>
      </p:sp>
      <p:grpSp>
        <p:nvGrpSpPr>
          <p:cNvPr id="56331" name="Group 43"/>
          <p:cNvGrpSpPr>
            <a:grpSpLocks/>
          </p:cNvGrpSpPr>
          <p:nvPr/>
        </p:nvGrpSpPr>
        <p:grpSpPr bwMode="auto">
          <a:xfrm>
            <a:off x="4876800" y="1561307"/>
            <a:ext cx="2768600" cy="1549400"/>
            <a:chOff x="3568" y="1360"/>
            <a:chExt cx="1744" cy="976"/>
          </a:xfrm>
        </p:grpSpPr>
        <p:sp>
          <p:nvSpPr>
            <p:cNvPr id="56364" name="Line 31"/>
            <p:cNvSpPr>
              <a:spLocks noChangeShapeType="1"/>
            </p:cNvSpPr>
            <p:nvPr/>
          </p:nvSpPr>
          <p:spPr bwMode="auto">
            <a:xfrm>
              <a:off x="3792" y="1512"/>
              <a:ext cx="12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65" name="Line 32"/>
            <p:cNvSpPr>
              <a:spLocks noChangeShapeType="1"/>
            </p:cNvSpPr>
            <p:nvPr/>
          </p:nvSpPr>
          <p:spPr bwMode="auto">
            <a:xfrm>
              <a:off x="4088" y="1512"/>
              <a:ext cx="5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66" name="Text Box 33"/>
            <p:cNvSpPr txBox="1">
              <a:spLocks noChangeArrowheads="1"/>
            </p:cNvSpPr>
            <p:nvPr/>
          </p:nvSpPr>
          <p:spPr bwMode="auto">
            <a:xfrm>
              <a:off x="3568" y="1360"/>
              <a:ext cx="2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endParaRPr lang="en-US" altLang="en-US" sz="2400" b="0" baseline="-250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56367" name="Text Box 34"/>
            <p:cNvSpPr txBox="1">
              <a:spLocks noChangeArrowheads="1"/>
            </p:cNvSpPr>
            <p:nvPr/>
          </p:nvSpPr>
          <p:spPr bwMode="auto">
            <a:xfrm>
              <a:off x="5072" y="1360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</a:p>
          </p:txBody>
        </p:sp>
        <p:sp>
          <p:nvSpPr>
            <p:cNvPr id="56368" name="Oval 35"/>
            <p:cNvSpPr>
              <a:spLocks noChangeArrowheads="1"/>
            </p:cNvSpPr>
            <p:nvPr/>
          </p:nvSpPr>
          <p:spPr bwMode="auto">
            <a:xfrm>
              <a:off x="4368" y="1392"/>
              <a:ext cx="248" cy="232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69" name="Line 36"/>
            <p:cNvSpPr>
              <a:spLocks noChangeShapeType="1"/>
            </p:cNvSpPr>
            <p:nvPr/>
          </p:nvSpPr>
          <p:spPr bwMode="auto">
            <a:xfrm>
              <a:off x="4496" y="1392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70" name="Line 37"/>
            <p:cNvSpPr>
              <a:spLocks noChangeShapeType="1"/>
            </p:cNvSpPr>
            <p:nvPr/>
          </p:nvSpPr>
          <p:spPr bwMode="auto">
            <a:xfrm rot="5400000">
              <a:off x="4488" y="1392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71" name="Line 39"/>
            <p:cNvSpPr>
              <a:spLocks noChangeShapeType="1"/>
            </p:cNvSpPr>
            <p:nvPr/>
          </p:nvSpPr>
          <p:spPr bwMode="auto">
            <a:xfrm rot="-5400000">
              <a:off x="4248" y="1848"/>
              <a:ext cx="5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72" name="Line 40"/>
            <p:cNvSpPr>
              <a:spLocks noChangeShapeType="1"/>
            </p:cNvSpPr>
            <p:nvPr/>
          </p:nvSpPr>
          <p:spPr bwMode="auto">
            <a:xfrm rot="5400000" flipH="1">
              <a:off x="4452" y="1796"/>
              <a:ext cx="104" cy="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73" name="Text Box 41"/>
            <p:cNvSpPr txBox="1">
              <a:spLocks noChangeArrowheads="1"/>
            </p:cNvSpPr>
            <p:nvPr/>
          </p:nvSpPr>
          <p:spPr bwMode="auto">
            <a:xfrm>
              <a:off x="4376" y="2048"/>
              <a:ext cx="2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endParaRPr lang="en-US" altLang="en-US" sz="2400" b="0" baseline="-250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56374" name="Line 42"/>
            <p:cNvSpPr>
              <a:spLocks noChangeShapeType="1"/>
            </p:cNvSpPr>
            <p:nvPr/>
          </p:nvSpPr>
          <p:spPr bwMode="auto">
            <a:xfrm>
              <a:off x="4856" y="1504"/>
              <a:ext cx="5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332" name="Text Box 44"/>
          <p:cNvSpPr txBox="1">
            <a:spLocks noChangeArrowheads="1"/>
          </p:cNvSpPr>
          <p:nvPr/>
        </p:nvSpPr>
        <p:spPr bwMode="auto">
          <a:xfrm>
            <a:off x="6946900" y="2234407"/>
            <a:ext cx="1511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>
                <a:latin typeface="Arial" panose="020B0604020202020204" pitchFamily="34" charset="0"/>
                <a:cs typeface="Arial" panose="020B0604020202020204" pitchFamily="34" charset="0"/>
              </a:rPr>
              <a:t>z = x + y</a:t>
            </a:r>
          </a:p>
        </p:txBody>
      </p:sp>
      <p:sp>
        <p:nvSpPr>
          <p:cNvPr id="56337" name="Text Box 73"/>
          <p:cNvSpPr>
            <a:spLocks noGrp="1" noChangeArrowheads="1"/>
          </p:cNvSpPr>
          <p:nvPr>
            <p:ph type="body" idx="1"/>
          </p:nvPr>
        </p:nvSpPr>
        <p:spPr>
          <a:xfrm>
            <a:off x="505325" y="1209675"/>
            <a:ext cx="7886199" cy="5476874"/>
          </a:xfrm>
          <a:noFill/>
        </p:spPr>
        <p:txBody>
          <a:bodyPr/>
          <a:lstStyle/>
          <a:p>
            <a:pPr marL="419100" indent="-419100" eaLnBrk="1" hangingPunct="1">
              <a:buClrTx/>
              <a:buSzTx/>
              <a:buFontTx/>
              <a:buNone/>
            </a:pPr>
            <a:r>
              <a:rPr lang="en-US" altLang="en-US" dirty="0"/>
              <a:t>Signal a</a:t>
            </a:r>
            <a:r>
              <a:rPr lang="en-US" altLang="en-US" sz="2000" dirty="0"/>
              <a:t>ddition is very important as well!</a:t>
            </a:r>
          </a:p>
          <a:p>
            <a:pPr marL="419100" indent="-419100" eaLnBrk="1" hangingPunct="1">
              <a:buClrTx/>
              <a:buSzTx/>
              <a:buFontTx/>
              <a:buNone/>
            </a:pPr>
            <a:r>
              <a:rPr lang="en-US" altLang="en-US" dirty="0"/>
              <a:t>We define the two-signal adder</a:t>
            </a:r>
          </a:p>
          <a:p>
            <a:pPr marL="419100" indent="-419100" eaLnBrk="1" hangingPunct="1">
              <a:buClrTx/>
              <a:buSzTx/>
              <a:buFontTx/>
              <a:buNone/>
            </a:pPr>
            <a:r>
              <a:rPr lang="en-US" altLang="en-US" sz="2000" dirty="0"/>
              <a:t>	which of course means</a:t>
            </a:r>
          </a:p>
          <a:p>
            <a:pPr marL="419100" indent="-419100" eaLnBrk="1" hangingPunct="1">
              <a:buClrTx/>
              <a:buSzTx/>
              <a:buNone/>
            </a:pPr>
            <a:r>
              <a:rPr lang="en-US" altLang="en-US" dirty="0"/>
              <a:t>		Ɐ</a:t>
            </a:r>
            <a:r>
              <a:rPr lang="en-US" altLang="en-US" dirty="0">
                <a:cs typeface="Arial" panose="020B0604020202020204" pitchFamily="34" charset="0"/>
              </a:rPr>
              <a:t>n= -</a:t>
            </a:r>
            <a:r>
              <a:rPr lang="en-US" altLang="en-US" dirty="0">
                <a:cs typeface="Arial" panose="020B0604020202020204" pitchFamily="34" charset="0"/>
                <a:sym typeface="Symbol" panose="05050102010706020507" pitchFamily="18" charset="2"/>
              </a:rPr>
              <a:t> … + </a:t>
            </a:r>
            <a:r>
              <a:rPr lang="en-US" altLang="en-US" dirty="0"/>
              <a:t>  </a:t>
            </a:r>
            <a:r>
              <a:rPr lang="en-US" altLang="en-US" dirty="0" err="1"/>
              <a:t>z</a:t>
            </a:r>
            <a:r>
              <a:rPr lang="en-US" altLang="en-US" baseline="-25000" dirty="0" err="1"/>
              <a:t>n</a:t>
            </a:r>
            <a:r>
              <a:rPr lang="en-US" altLang="en-US" dirty="0"/>
              <a:t> = </a:t>
            </a:r>
            <a:r>
              <a:rPr lang="en-US" altLang="en-US" dirty="0" err="1"/>
              <a:t>x</a:t>
            </a:r>
            <a:r>
              <a:rPr lang="en-US" altLang="en-US" baseline="-25000" dirty="0" err="1"/>
              <a:t>n</a:t>
            </a:r>
            <a:r>
              <a:rPr lang="en-US" altLang="en-US" dirty="0">
                <a:cs typeface="Arial" panose="020B0604020202020204" pitchFamily="34" charset="0"/>
              </a:rPr>
              <a:t> + </a:t>
            </a:r>
            <a:r>
              <a:rPr lang="en-US" altLang="en-US" dirty="0" err="1"/>
              <a:t>y</a:t>
            </a:r>
            <a:r>
              <a:rPr lang="en-US" altLang="en-US" baseline="-25000" dirty="0" err="1"/>
              <a:t>n</a:t>
            </a:r>
            <a:r>
              <a:rPr lang="en-US" altLang="en-US" dirty="0"/>
              <a:t> </a:t>
            </a:r>
          </a:p>
          <a:p>
            <a:pPr marL="419100" indent="-419100" eaLnBrk="1" hangingPunct="1">
              <a:buClrTx/>
              <a:buSzTx/>
              <a:buNone/>
            </a:pPr>
            <a:r>
              <a:rPr lang="en-US" altLang="en-US" sz="2000" dirty="0">
                <a:solidFill>
                  <a:srgbClr val="7030A0"/>
                </a:solidFill>
              </a:rPr>
              <a:t>Note that the adder always has </a:t>
            </a:r>
          </a:p>
          <a:p>
            <a:pPr marL="419100" indent="-419100" eaLnBrk="1" hangingPunct="1">
              <a:spcBef>
                <a:spcPts val="0"/>
              </a:spcBef>
              <a:buClrTx/>
              <a:buSzTx/>
              <a:buNone/>
            </a:pPr>
            <a:r>
              <a:rPr lang="en-US" altLang="en-US" dirty="0">
                <a:solidFill>
                  <a:srgbClr val="7030A0"/>
                </a:solidFill>
              </a:rPr>
              <a:t>	2 signals going in and 1 signal coming out</a:t>
            </a:r>
          </a:p>
          <a:p>
            <a:pPr marL="419100" indent="-419100" eaLnBrk="1" hangingPunct="1">
              <a:spcBef>
                <a:spcPts val="1800"/>
              </a:spcBef>
              <a:buClrTx/>
              <a:buSzTx/>
              <a:buNone/>
            </a:pPr>
            <a:r>
              <a:rPr lang="en-US" altLang="en-US" dirty="0">
                <a:solidFill>
                  <a:schemeClr val="bg2"/>
                </a:solidFill>
              </a:rPr>
              <a:t>As usual, we could draw the adder in many ways!</a:t>
            </a:r>
          </a:p>
          <a:p>
            <a:pPr marL="419100" indent="-419100" eaLnBrk="1" hangingPunct="1">
              <a:spcBef>
                <a:spcPts val="1200"/>
              </a:spcBef>
              <a:buClrTx/>
              <a:buSzTx/>
              <a:buNone/>
            </a:pPr>
            <a:endParaRPr lang="en-US" altLang="en-US" sz="2000" dirty="0"/>
          </a:p>
        </p:txBody>
      </p:sp>
      <p:sp>
        <p:nvSpPr>
          <p:cNvPr id="56340" name="Text Box 76"/>
          <p:cNvSpPr txBox="1">
            <a:spLocks noChangeArrowheads="1"/>
          </p:cNvSpPr>
          <p:nvPr/>
        </p:nvSpPr>
        <p:spPr bwMode="auto">
          <a:xfrm>
            <a:off x="5499100" y="1980407"/>
            <a:ext cx="749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/>
              <a:t>adder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354013" y="4453081"/>
            <a:ext cx="2768600" cy="1650999"/>
            <a:chOff x="554038" y="4405456"/>
            <a:chExt cx="2768600" cy="1650999"/>
          </a:xfrm>
        </p:grpSpPr>
        <p:sp>
          <p:nvSpPr>
            <p:cNvPr id="62" name="Line 31"/>
            <p:cNvSpPr>
              <a:spLocks noChangeShapeType="1"/>
            </p:cNvSpPr>
            <p:nvPr/>
          </p:nvSpPr>
          <p:spPr bwMode="auto">
            <a:xfrm>
              <a:off x="909638" y="5840555"/>
              <a:ext cx="20193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Line 32"/>
            <p:cNvSpPr>
              <a:spLocks noChangeShapeType="1"/>
            </p:cNvSpPr>
            <p:nvPr/>
          </p:nvSpPr>
          <p:spPr bwMode="auto">
            <a:xfrm>
              <a:off x="1379538" y="5840555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Text Box 33"/>
            <p:cNvSpPr txBox="1">
              <a:spLocks noChangeArrowheads="1"/>
            </p:cNvSpPr>
            <p:nvPr/>
          </p:nvSpPr>
          <p:spPr bwMode="auto">
            <a:xfrm>
              <a:off x="554038" y="5599255"/>
              <a:ext cx="4191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endParaRPr lang="en-US" altLang="en-US" sz="2400" b="0" baseline="-250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65" name="Text Box 34"/>
            <p:cNvSpPr txBox="1">
              <a:spLocks noChangeArrowheads="1"/>
            </p:cNvSpPr>
            <p:nvPr/>
          </p:nvSpPr>
          <p:spPr bwMode="auto">
            <a:xfrm>
              <a:off x="2941638" y="5599255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</a:p>
          </p:txBody>
        </p:sp>
        <p:sp>
          <p:nvSpPr>
            <p:cNvPr id="66" name="Oval 35"/>
            <p:cNvSpPr>
              <a:spLocks noChangeArrowheads="1"/>
            </p:cNvSpPr>
            <p:nvPr/>
          </p:nvSpPr>
          <p:spPr bwMode="auto">
            <a:xfrm>
              <a:off x="1824038" y="5650055"/>
              <a:ext cx="393700" cy="3683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7" name="Line 36"/>
            <p:cNvSpPr>
              <a:spLocks noChangeShapeType="1"/>
            </p:cNvSpPr>
            <p:nvPr/>
          </p:nvSpPr>
          <p:spPr bwMode="auto">
            <a:xfrm>
              <a:off x="2027238" y="5650055"/>
              <a:ext cx="0" cy="381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Line 37"/>
            <p:cNvSpPr>
              <a:spLocks noChangeShapeType="1"/>
            </p:cNvSpPr>
            <p:nvPr/>
          </p:nvSpPr>
          <p:spPr bwMode="auto">
            <a:xfrm rot="5400000">
              <a:off x="2014538" y="5650055"/>
              <a:ext cx="0" cy="381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Line 39"/>
            <p:cNvSpPr>
              <a:spLocks noChangeShapeType="1"/>
            </p:cNvSpPr>
            <p:nvPr/>
          </p:nvSpPr>
          <p:spPr bwMode="auto">
            <a:xfrm rot="16200000">
              <a:off x="1622426" y="5250005"/>
              <a:ext cx="8001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Line 40"/>
            <p:cNvSpPr>
              <a:spLocks noChangeShapeType="1"/>
            </p:cNvSpPr>
            <p:nvPr/>
          </p:nvSpPr>
          <p:spPr bwMode="auto">
            <a:xfrm rot="16200000" flipH="1">
              <a:off x="1950173" y="5259458"/>
              <a:ext cx="146193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Text Box 41"/>
            <p:cNvSpPr txBox="1">
              <a:spLocks noChangeArrowheads="1"/>
            </p:cNvSpPr>
            <p:nvPr/>
          </p:nvSpPr>
          <p:spPr bwMode="auto">
            <a:xfrm>
              <a:off x="1852613" y="4405456"/>
              <a:ext cx="4191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endParaRPr lang="en-US" altLang="en-US" sz="2400" b="0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73" name="Line 42"/>
            <p:cNvSpPr>
              <a:spLocks noChangeShapeType="1"/>
            </p:cNvSpPr>
            <p:nvPr/>
          </p:nvSpPr>
          <p:spPr bwMode="auto">
            <a:xfrm>
              <a:off x="2598738" y="5827855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 flipH="1">
            <a:off x="3328194" y="4480715"/>
            <a:ext cx="2768600" cy="1634334"/>
            <a:chOff x="4328319" y="4480715"/>
            <a:chExt cx="2768600" cy="1634334"/>
          </a:xfrm>
        </p:grpSpPr>
        <p:sp>
          <p:nvSpPr>
            <p:cNvPr id="76" name="Line 31"/>
            <p:cNvSpPr>
              <a:spLocks noChangeShapeType="1"/>
            </p:cNvSpPr>
            <p:nvPr/>
          </p:nvSpPr>
          <p:spPr bwMode="auto">
            <a:xfrm>
              <a:off x="4683919" y="5899149"/>
              <a:ext cx="20193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Line 32"/>
            <p:cNvSpPr>
              <a:spLocks noChangeShapeType="1"/>
            </p:cNvSpPr>
            <p:nvPr/>
          </p:nvSpPr>
          <p:spPr bwMode="auto">
            <a:xfrm>
              <a:off x="5153819" y="5899149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Text Box 33"/>
            <p:cNvSpPr txBox="1">
              <a:spLocks noChangeArrowheads="1"/>
            </p:cNvSpPr>
            <p:nvPr/>
          </p:nvSpPr>
          <p:spPr bwMode="auto">
            <a:xfrm>
              <a:off x="4328319" y="5657849"/>
              <a:ext cx="4191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endParaRPr lang="en-US" altLang="en-US" sz="2400" b="0" baseline="-250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79" name="Text Box 34"/>
            <p:cNvSpPr txBox="1">
              <a:spLocks noChangeArrowheads="1"/>
            </p:cNvSpPr>
            <p:nvPr/>
          </p:nvSpPr>
          <p:spPr bwMode="auto">
            <a:xfrm>
              <a:off x="6715919" y="5657849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</a:p>
          </p:txBody>
        </p:sp>
        <p:sp>
          <p:nvSpPr>
            <p:cNvPr id="80" name="Oval 35"/>
            <p:cNvSpPr>
              <a:spLocks noChangeArrowheads="1"/>
            </p:cNvSpPr>
            <p:nvPr/>
          </p:nvSpPr>
          <p:spPr bwMode="auto">
            <a:xfrm>
              <a:off x="5598319" y="5708649"/>
              <a:ext cx="393700" cy="3683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1" name="Line 36"/>
            <p:cNvSpPr>
              <a:spLocks noChangeShapeType="1"/>
            </p:cNvSpPr>
            <p:nvPr/>
          </p:nvSpPr>
          <p:spPr bwMode="auto">
            <a:xfrm>
              <a:off x="5801519" y="5708649"/>
              <a:ext cx="0" cy="381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Line 37"/>
            <p:cNvSpPr>
              <a:spLocks noChangeShapeType="1"/>
            </p:cNvSpPr>
            <p:nvPr/>
          </p:nvSpPr>
          <p:spPr bwMode="auto">
            <a:xfrm rot="5400000">
              <a:off x="5788819" y="5708649"/>
              <a:ext cx="0" cy="381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Line 39"/>
            <p:cNvSpPr>
              <a:spLocks noChangeShapeType="1"/>
            </p:cNvSpPr>
            <p:nvPr/>
          </p:nvSpPr>
          <p:spPr bwMode="auto">
            <a:xfrm rot="16200000">
              <a:off x="5406232" y="5308599"/>
              <a:ext cx="8001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Line 40"/>
            <p:cNvSpPr>
              <a:spLocks noChangeShapeType="1"/>
            </p:cNvSpPr>
            <p:nvPr/>
          </p:nvSpPr>
          <p:spPr bwMode="auto">
            <a:xfrm rot="16200000" flipH="1">
              <a:off x="5724454" y="5318052"/>
              <a:ext cx="146193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Text Box 41"/>
            <p:cNvSpPr txBox="1">
              <a:spLocks noChangeArrowheads="1"/>
            </p:cNvSpPr>
            <p:nvPr/>
          </p:nvSpPr>
          <p:spPr bwMode="auto">
            <a:xfrm>
              <a:off x="5551488" y="4480715"/>
              <a:ext cx="4191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endParaRPr lang="en-US" altLang="en-US" sz="2400" b="0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86" name="Line 42"/>
            <p:cNvSpPr>
              <a:spLocks noChangeShapeType="1"/>
            </p:cNvSpPr>
            <p:nvPr/>
          </p:nvSpPr>
          <p:spPr bwMode="auto">
            <a:xfrm>
              <a:off x="6373019" y="5886449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673055" y="3534513"/>
            <a:ext cx="1498600" cy="2726134"/>
            <a:chOff x="7405688" y="3854052"/>
            <a:chExt cx="1498600" cy="2726134"/>
          </a:xfrm>
        </p:grpSpPr>
        <p:sp>
          <p:nvSpPr>
            <p:cNvPr id="88" name="Line 31"/>
            <p:cNvSpPr>
              <a:spLocks noChangeShapeType="1"/>
            </p:cNvSpPr>
            <p:nvPr/>
          </p:nvSpPr>
          <p:spPr bwMode="auto">
            <a:xfrm>
              <a:off x="7454900" y="5288752"/>
              <a:ext cx="1143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Line 32"/>
            <p:cNvSpPr>
              <a:spLocks noChangeShapeType="1"/>
            </p:cNvSpPr>
            <p:nvPr/>
          </p:nvSpPr>
          <p:spPr bwMode="auto">
            <a:xfrm rot="16200000">
              <a:off x="7561263" y="5755876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Text Box 33"/>
            <p:cNvSpPr txBox="1">
              <a:spLocks noChangeArrowheads="1"/>
            </p:cNvSpPr>
            <p:nvPr/>
          </p:nvSpPr>
          <p:spPr bwMode="auto">
            <a:xfrm>
              <a:off x="7454900" y="6122986"/>
              <a:ext cx="4191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endParaRPr lang="en-US" altLang="en-US" sz="2400" b="0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91" name="Text Box 34"/>
            <p:cNvSpPr txBox="1">
              <a:spLocks noChangeArrowheads="1"/>
            </p:cNvSpPr>
            <p:nvPr/>
          </p:nvSpPr>
          <p:spPr bwMode="auto">
            <a:xfrm>
              <a:off x="8523288" y="5047851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</a:p>
          </p:txBody>
        </p:sp>
        <p:sp>
          <p:nvSpPr>
            <p:cNvPr id="92" name="Oval 35"/>
            <p:cNvSpPr>
              <a:spLocks noChangeArrowheads="1"/>
            </p:cNvSpPr>
            <p:nvPr/>
          </p:nvSpPr>
          <p:spPr bwMode="auto">
            <a:xfrm>
              <a:off x="7405688" y="5098651"/>
              <a:ext cx="393700" cy="3683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3" name="Line 36"/>
            <p:cNvSpPr>
              <a:spLocks noChangeShapeType="1"/>
            </p:cNvSpPr>
            <p:nvPr/>
          </p:nvSpPr>
          <p:spPr bwMode="auto">
            <a:xfrm>
              <a:off x="7608888" y="5098651"/>
              <a:ext cx="0" cy="381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Line 37"/>
            <p:cNvSpPr>
              <a:spLocks noChangeShapeType="1"/>
            </p:cNvSpPr>
            <p:nvPr/>
          </p:nvSpPr>
          <p:spPr bwMode="auto">
            <a:xfrm rot="5400000">
              <a:off x="7596188" y="5098651"/>
              <a:ext cx="0" cy="381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Line 39"/>
            <p:cNvSpPr>
              <a:spLocks noChangeShapeType="1"/>
            </p:cNvSpPr>
            <p:nvPr/>
          </p:nvSpPr>
          <p:spPr bwMode="auto">
            <a:xfrm rot="16200000">
              <a:off x="6626822" y="5275855"/>
              <a:ext cx="195460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Line 40"/>
            <p:cNvSpPr>
              <a:spLocks noChangeShapeType="1"/>
            </p:cNvSpPr>
            <p:nvPr/>
          </p:nvSpPr>
          <p:spPr bwMode="auto">
            <a:xfrm rot="16200000" flipH="1">
              <a:off x="7531823" y="4708054"/>
              <a:ext cx="146193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Text Box 41"/>
            <p:cNvSpPr txBox="1">
              <a:spLocks noChangeArrowheads="1"/>
            </p:cNvSpPr>
            <p:nvPr/>
          </p:nvSpPr>
          <p:spPr bwMode="auto">
            <a:xfrm>
              <a:off x="7434263" y="3854052"/>
              <a:ext cx="4191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endParaRPr lang="en-US" altLang="en-US" sz="2400" b="0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98" name="Line 42"/>
            <p:cNvSpPr>
              <a:spLocks noChangeShapeType="1"/>
            </p:cNvSpPr>
            <p:nvPr/>
          </p:nvSpPr>
          <p:spPr bwMode="auto">
            <a:xfrm>
              <a:off x="8180388" y="5276451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3562230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85376870-5206-4816-957F-1547FD6741EC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15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38338" y="165100"/>
            <a:ext cx="6686550" cy="889000"/>
          </a:xfrm>
        </p:spPr>
        <p:txBody>
          <a:bodyPr/>
          <a:lstStyle/>
          <a:p>
            <a:pPr marL="685800" indent="-685800">
              <a:defRPr/>
            </a:pPr>
            <a:r>
              <a:rPr lang="en-US" dirty="0" err="1"/>
              <a:t>Subtractor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2906963" y="1751663"/>
            <a:ext cx="3581400" cy="1549400"/>
            <a:chOff x="330200" y="3985023"/>
            <a:chExt cx="3581400" cy="1549400"/>
          </a:xfrm>
        </p:grpSpPr>
        <p:sp>
          <p:nvSpPr>
            <p:cNvPr id="56333" name="Text Box 57"/>
            <p:cNvSpPr txBox="1">
              <a:spLocks noChangeArrowheads="1"/>
            </p:cNvSpPr>
            <p:nvPr/>
          </p:nvSpPr>
          <p:spPr bwMode="auto">
            <a:xfrm>
              <a:off x="2400300" y="4658123"/>
              <a:ext cx="15113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z = x - y</a:t>
              </a:r>
            </a:p>
          </p:txBody>
        </p:sp>
        <p:sp>
          <p:nvSpPr>
            <p:cNvPr id="56353" name="Line 46"/>
            <p:cNvSpPr>
              <a:spLocks noChangeShapeType="1"/>
            </p:cNvSpPr>
            <p:nvPr/>
          </p:nvSpPr>
          <p:spPr bwMode="auto">
            <a:xfrm>
              <a:off x="685800" y="4226323"/>
              <a:ext cx="20193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54" name="Line 47"/>
            <p:cNvSpPr>
              <a:spLocks noChangeShapeType="1"/>
            </p:cNvSpPr>
            <p:nvPr/>
          </p:nvSpPr>
          <p:spPr bwMode="auto">
            <a:xfrm>
              <a:off x="1155700" y="4226323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55" name="Text Box 48"/>
            <p:cNvSpPr txBox="1">
              <a:spLocks noChangeArrowheads="1"/>
            </p:cNvSpPr>
            <p:nvPr/>
          </p:nvSpPr>
          <p:spPr bwMode="auto">
            <a:xfrm>
              <a:off x="330200" y="3985023"/>
              <a:ext cx="4191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endParaRPr lang="en-US" altLang="en-US" sz="2400" b="0" baseline="-250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56356" name="Text Box 49"/>
            <p:cNvSpPr txBox="1">
              <a:spLocks noChangeArrowheads="1"/>
            </p:cNvSpPr>
            <p:nvPr/>
          </p:nvSpPr>
          <p:spPr bwMode="auto">
            <a:xfrm>
              <a:off x="2717800" y="3985023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</a:p>
          </p:txBody>
        </p:sp>
        <p:sp>
          <p:nvSpPr>
            <p:cNvPr id="56357" name="Oval 50"/>
            <p:cNvSpPr>
              <a:spLocks noChangeArrowheads="1"/>
            </p:cNvSpPr>
            <p:nvPr/>
          </p:nvSpPr>
          <p:spPr bwMode="auto">
            <a:xfrm>
              <a:off x="1600200" y="4035823"/>
              <a:ext cx="393700" cy="3683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58" name="Line 51"/>
            <p:cNvSpPr>
              <a:spLocks noChangeShapeType="1"/>
            </p:cNvSpPr>
            <p:nvPr/>
          </p:nvSpPr>
          <p:spPr bwMode="auto">
            <a:xfrm>
              <a:off x="1803400" y="4035823"/>
              <a:ext cx="0" cy="381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59" name="Line 52"/>
            <p:cNvSpPr>
              <a:spLocks noChangeShapeType="1"/>
            </p:cNvSpPr>
            <p:nvPr/>
          </p:nvSpPr>
          <p:spPr bwMode="auto">
            <a:xfrm rot="5400000">
              <a:off x="1790700" y="4035823"/>
              <a:ext cx="0" cy="381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60" name="Line 53"/>
            <p:cNvSpPr>
              <a:spLocks noChangeShapeType="1"/>
            </p:cNvSpPr>
            <p:nvPr/>
          </p:nvSpPr>
          <p:spPr bwMode="auto">
            <a:xfrm rot="16200000">
              <a:off x="1409700" y="4759723"/>
              <a:ext cx="8001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61" name="Line 54"/>
            <p:cNvSpPr>
              <a:spLocks noChangeShapeType="1"/>
            </p:cNvSpPr>
            <p:nvPr/>
          </p:nvSpPr>
          <p:spPr bwMode="auto">
            <a:xfrm rot="5400000" flipH="1">
              <a:off x="1733550" y="4677173"/>
              <a:ext cx="165100" cy="127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62" name="Text Box 55"/>
            <p:cNvSpPr txBox="1">
              <a:spLocks noChangeArrowheads="1"/>
            </p:cNvSpPr>
            <p:nvPr/>
          </p:nvSpPr>
          <p:spPr bwMode="auto">
            <a:xfrm>
              <a:off x="1612900" y="5077223"/>
              <a:ext cx="4191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endParaRPr lang="en-US" altLang="en-US" sz="2400" b="0" baseline="-250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56363" name="Line 56"/>
            <p:cNvSpPr>
              <a:spLocks noChangeShapeType="1"/>
            </p:cNvSpPr>
            <p:nvPr/>
          </p:nvSpPr>
          <p:spPr bwMode="auto">
            <a:xfrm>
              <a:off x="2374900" y="4232673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52" name="Text Box 58"/>
            <p:cNvSpPr txBox="1">
              <a:spLocks noChangeArrowheads="1"/>
            </p:cNvSpPr>
            <p:nvPr/>
          </p:nvSpPr>
          <p:spPr bwMode="auto">
            <a:xfrm>
              <a:off x="1536700" y="4124723"/>
              <a:ext cx="393700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dirty="0"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</a:p>
          </p:txBody>
        </p:sp>
      </p:grpSp>
      <p:sp>
        <p:nvSpPr>
          <p:cNvPr id="56337" name="Text Box 73"/>
          <p:cNvSpPr>
            <a:spLocks noGrp="1" noChangeArrowheads="1"/>
          </p:cNvSpPr>
          <p:nvPr>
            <p:ph type="body" idx="1"/>
          </p:nvPr>
        </p:nvSpPr>
        <p:spPr>
          <a:xfrm>
            <a:off x="505326" y="1162050"/>
            <a:ext cx="8384674" cy="5524499"/>
          </a:xfrm>
          <a:noFill/>
        </p:spPr>
        <p:txBody>
          <a:bodyPr/>
          <a:lstStyle/>
          <a:p>
            <a:pPr marL="419100" indent="-419100" eaLnBrk="1" hangingPunct="1">
              <a:spcBef>
                <a:spcPts val="1200"/>
              </a:spcBef>
              <a:buClrTx/>
              <a:buSzTx/>
              <a:buNone/>
            </a:pPr>
            <a:r>
              <a:rPr lang="en-US" altLang="en-US" sz="2000" dirty="0"/>
              <a:t>For convenience we also define the 2-signal </a:t>
            </a:r>
            <a:r>
              <a:rPr lang="en-US" altLang="en-US" sz="2000" dirty="0" err="1"/>
              <a:t>subtractor</a:t>
            </a:r>
            <a:endParaRPr lang="en-US" altLang="en-US" sz="2000" dirty="0"/>
          </a:p>
          <a:p>
            <a:pPr marL="419100" indent="-419100" eaLnBrk="1" hangingPunct="1">
              <a:buClrTx/>
              <a:buSzTx/>
              <a:buFontTx/>
              <a:buNone/>
            </a:pPr>
            <a:endParaRPr lang="en-US" altLang="en-US" sz="2000" dirty="0"/>
          </a:p>
          <a:p>
            <a:pPr marL="419100" indent="-419100" eaLnBrk="1" hangingPunct="1">
              <a:buClrTx/>
              <a:buSzTx/>
              <a:buFontTx/>
              <a:buNone/>
            </a:pPr>
            <a:endParaRPr lang="en-US" altLang="en-US" dirty="0"/>
          </a:p>
          <a:p>
            <a:pPr marL="419100" indent="-419100" eaLnBrk="1" hangingPunct="1">
              <a:buClrTx/>
              <a:buSzTx/>
              <a:buFontTx/>
              <a:buNone/>
            </a:pPr>
            <a:endParaRPr lang="en-US" altLang="en-US" sz="2000" dirty="0"/>
          </a:p>
          <a:p>
            <a:pPr marL="419100" indent="-419100" eaLnBrk="1" hangingPunct="1">
              <a:buClrTx/>
              <a:buSzTx/>
              <a:buFontTx/>
              <a:buNone/>
            </a:pPr>
            <a:endParaRPr lang="en-US" altLang="en-US" dirty="0"/>
          </a:p>
          <a:p>
            <a:pPr marL="419100" indent="-419100" eaLnBrk="1" hangingPunct="1">
              <a:buClrTx/>
              <a:buSzTx/>
              <a:buFontTx/>
              <a:buNone/>
            </a:pPr>
            <a:endParaRPr lang="en-US" altLang="en-US" sz="2000" dirty="0"/>
          </a:p>
          <a:p>
            <a:pPr marL="419100" indent="-419100" eaLnBrk="1" hangingPunct="1">
              <a:buClrTx/>
              <a:buSzTx/>
              <a:buFontTx/>
              <a:buNone/>
            </a:pPr>
            <a:endParaRPr lang="en-US" altLang="en-US" dirty="0"/>
          </a:p>
          <a:p>
            <a:pPr marL="419100" indent="-419100" eaLnBrk="1" hangingPunct="1">
              <a:buClrTx/>
              <a:buSzTx/>
              <a:buFontTx/>
              <a:buNone/>
            </a:pPr>
            <a:endParaRPr lang="en-US" altLang="en-US" dirty="0"/>
          </a:p>
          <a:p>
            <a:pPr marL="419100" indent="-419100" eaLnBrk="1" hangingPunct="1">
              <a:buClrTx/>
              <a:buSzTx/>
              <a:buFontTx/>
              <a:buNone/>
            </a:pPr>
            <a:r>
              <a:rPr lang="en-US" altLang="en-US" dirty="0"/>
              <a:t>Although we could have used                                              instead</a:t>
            </a:r>
            <a:endParaRPr lang="en-US" altLang="en-US" sz="2000" dirty="0"/>
          </a:p>
        </p:txBody>
      </p:sp>
      <p:grpSp>
        <p:nvGrpSpPr>
          <p:cNvPr id="47" name="Group 59"/>
          <p:cNvGrpSpPr>
            <a:grpSpLocks/>
          </p:cNvGrpSpPr>
          <p:nvPr/>
        </p:nvGrpSpPr>
        <p:grpSpPr bwMode="auto">
          <a:xfrm>
            <a:off x="4152900" y="4143086"/>
            <a:ext cx="2768600" cy="1549400"/>
            <a:chOff x="2896" y="2200"/>
            <a:chExt cx="1744" cy="976"/>
          </a:xfrm>
        </p:grpSpPr>
        <p:grpSp>
          <p:nvGrpSpPr>
            <p:cNvPr id="48" name="Group 45"/>
            <p:cNvGrpSpPr>
              <a:grpSpLocks/>
            </p:cNvGrpSpPr>
            <p:nvPr/>
          </p:nvGrpSpPr>
          <p:grpSpPr bwMode="auto">
            <a:xfrm>
              <a:off x="2896" y="2200"/>
              <a:ext cx="1744" cy="976"/>
              <a:chOff x="3568" y="1360"/>
              <a:chExt cx="1744" cy="976"/>
            </a:xfrm>
          </p:grpSpPr>
          <p:sp>
            <p:nvSpPr>
              <p:cNvPr id="50" name="Line 46"/>
              <p:cNvSpPr>
                <a:spLocks noChangeShapeType="1"/>
              </p:cNvSpPr>
              <p:nvPr/>
            </p:nvSpPr>
            <p:spPr bwMode="auto">
              <a:xfrm>
                <a:off x="3792" y="1506"/>
                <a:ext cx="127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Line 47"/>
              <p:cNvSpPr>
                <a:spLocks noChangeShapeType="1"/>
              </p:cNvSpPr>
              <p:nvPr/>
            </p:nvSpPr>
            <p:spPr bwMode="auto">
              <a:xfrm>
                <a:off x="4088" y="1512"/>
                <a:ext cx="5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Text Box 48"/>
              <p:cNvSpPr txBox="1">
                <a:spLocks noChangeArrowheads="1"/>
              </p:cNvSpPr>
              <p:nvPr/>
            </p:nvSpPr>
            <p:spPr bwMode="auto">
              <a:xfrm>
                <a:off x="3568" y="1360"/>
                <a:ext cx="26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0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endParaRPr lang="en-US" altLang="en-US" sz="2400" b="0" baseline="-2500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endParaRPr>
              </a:p>
            </p:txBody>
          </p:sp>
          <p:sp>
            <p:nvSpPr>
              <p:cNvPr id="53" name="Text Box 49"/>
              <p:cNvSpPr txBox="1">
                <a:spLocks noChangeArrowheads="1"/>
              </p:cNvSpPr>
              <p:nvPr/>
            </p:nvSpPr>
            <p:spPr bwMode="auto">
              <a:xfrm>
                <a:off x="5072" y="1360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0">
                    <a:latin typeface="Arial" panose="020B0604020202020204" pitchFamily="34" charset="0"/>
                    <a:cs typeface="Arial" panose="020B0604020202020204" pitchFamily="34" charset="0"/>
                  </a:rPr>
                  <a:t>z</a:t>
                </a:r>
              </a:p>
            </p:txBody>
          </p:sp>
          <p:sp>
            <p:nvSpPr>
              <p:cNvPr id="54" name="Oval 50"/>
              <p:cNvSpPr>
                <a:spLocks noChangeArrowheads="1"/>
              </p:cNvSpPr>
              <p:nvPr/>
            </p:nvSpPr>
            <p:spPr bwMode="auto">
              <a:xfrm>
                <a:off x="4368" y="1392"/>
                <a:ext cx="248" cy="232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5" name="Line 51"/>
              <p:cNvSpPr>
                <a:spLocks noChangeShapeType="1"/>
              </p:cNvSpPr>
              <p:nvPr/>
            </p:nvSpPr>
            <p:spPr bwMode="auto">
              <a:xfrm>
                <a:off x="4496" y="1392"/>
                <a:ext cx="0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Line 52"/>
              <p:cNvSpPr>
                <a:spLocks noChangeShapeType="1"/>
              </p:cNvSpPr>
              <p:nvPr/>
            </p:nvSpPr>
            <p:spPr bwMode="auto">
              <a:xfrm rot="5400000">
                <a:off x="4488" y="1392"/>
                <a:ext cx="0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Line 53"/>
              <p:cNvSpPr>
                <a:spLocks noChangeShapeType="1"/>
              </p:cNvSpPr>
              <p:nvPr/>
            </p:nvSpPr>
            <p:spPr bwMode="auto">
              <a:xfrm rot="16200000">
                <a:off x="4242" y="1848"/>
                <a:ext cx="50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Line 54"/>
              <p:cNvSpPr>
                <a:spLocks noChangeShapeType="1"/>
              </p:cNvSpPr>
              <p:nvPr/>
            </p:nvSpPr>
            <p:spPr bwMode="auto">
              <a:xfrm rot="5400000" flipH="1">
                <a:off x="4446" y="1796"/>
                <a:ext cx="104" cy="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Text Box 55"/>
              <p:cNvSpPr txBox="1">
                <a:spLocks noChangeArrowheads="1"/>
              </p:cNvSpPr>
              <p:nvPr/>
            </p:nvSpPr>
            <p:spPr bwMode="auto">
              <a:xfrm>
                <a:off x="4376" y="2048"/>
                <a:ext cx="26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0">
                    <a:latin typeface="Arial" panose="020B0604020202020204" pitchFamily="34" charset="0"/>
                    <a:cs typeface="Arial" panose="020B0604020202020204" pitchFamily="34" charset="0"/>
                  </a:rPr>
                  <a:t>y</a:t>
                </a:r>
                <a:endParaRPr lang="en-US" altLang="en-US" sz="2400" b="0" baseline="-2500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endParaRPr>
              </a:p>
            </p:txBody>
          </p:sp>
          <p:sp>
            <p:nvSpPr>
              <p:cNvPr id="60" name="Line 56"/>
              <p:cNvSpPr>
                <a:spLocks noChangeShapeType="1"/>
              </p:cNvSpPr>
              <p:nvPr/>
            </p:nvSpPr>
            <p:spPr bwMode="auto">
              <a:xfrm>
                <a:off x="4856" y="1504"/>
                <a:ext cx="5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9" name="Text Box 58"/>
            <p:cNvSpPr txBox="1">
              <a:spLocks noChangeArrowheads="1"/>
            </p:cNvSpPr>
            <p:nvPr/>
          </p:nvSpPr>
          <p:spPr bwMode="auto">
            <a:xfrm>
              <a:off x="3866" y="2531"/>
              <a:ext cx="24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 dirty="0">
                  <a:latin typeface="Arial" panose="020B0604020202020204" pitchFamily="34" charset="0"/>
                  <a:cs typeface="Arial" panose="020B0604020202020204" pitchFamily="34" charset="0"/>
                </a:rPr>
                <a:t>-1</a:t>
              </a:r>
              <a:endParaRPr lang="en-US" altLang="en-US" b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866775" y="3269673"/>
            <a:ext cx="498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7030A0"/>
                </a:solidFill>
                <a:latin typeface="+mn-lt"/>
              </a:rPr>
              <a:t>Note the position of the minus sign</a:t>
            </a:r>
          </a:p>
          <a:p>
            <a:r>
              <a:rPr lang="en-US" sz="1600" b="0" dirty="0">
                <a:solidFill>
                  <a:srgbClr val="7030A0"/>
                </a:solidFill>
                <a:latin typeface="+mn-lt"/>
              </a:rPr>
              <a:t>It can be at either (or both) of the adder’s inputs!</a:t>
            </a:r>
          </a:p>
        </p:txBody>
      </p:sp>
    </p:spTree>
    <p:extLst>
      <p:ext uri="{BB962C8B-B14F-4D97-AF65-F5344CB8AC3E}">
        <p14:creationId xmlns:p14="http://schemas.microsoft.com/office/powerpoint/2010/main" val="4140299242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57676871-801C-48D0-A50C-E3CAAF9D138C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16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The finite difference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376" name="Text Box 8"/>
              <p:cNvSpPr txBox="1">
                <a:spLocks noChangeArrowheads="1"/>
              </p:cNvSpPr>
              <p:nvPr/>
            </p:nvSpPr>
            <p:spPr bwMode="auto">
              <a:xfrm>
                <a:off x="504824" y="1466849"/>
                <a:ext cx="8343901" cy="34881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We can now use what we have learned so far to draw a useful graph</a:t>
                </a:r>
              </a:p>
              <a:p>
                <a:pPr defTabSz="457200" eaLnBrk="1" hangingPunct="1">
                  <a:spcBef>
                    <a:spcPts val="0"/>
                  </a:spcBef>
                </a:pPr>
                <a:r>
                  <a:rPr lang="en-US" altLang="en-US" sz="2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	the finite difference  y =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l-GR" altLang="en-US" sz="2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l-GR" altLang="en-US" sz="2000" b="0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Δ</m:t>
                        </m:r>
                      </m:e>
                    </m:acc>
                  </m:oMath>
                </a14:m>
                <a:r>
                  <a:rPr lang="en-US" altLang="en-US" sz="2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x   ( i.e., </a:t>
                </a:r>
                <a:r>
                  <a:rPr lang="en-US" altLang="en-US" sz="2000" b="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</a:t>
                </a:r>
                <a:r>
                  <a:rPr lang="en-US" altLang="en-US" sz="2000" b="0" baseline="-25000" dirty="0" err="1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n</a:t>
                </a:r>
                <a:r>
                  <a:rPr lang="en-US" altLang="en-US" sz="2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altLang="en-US" sz="2000" b="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altLang="en-US" sz="2000" b="0" baseline="-25000" dirty="0" err="1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n</a:t>
                </a:r>
                <a:r>
                  <a:rPr lang="en-US" altLang="en-US" sz="2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-  x</a:t>
                </a:r>
                <a:r>
                  <a:rPr lang="en-US" altLang="en-US" sz="2000" b="0" baseline="-25000" dirty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n-1</a:t>
                </a:r>
                <a:r>
                  <a:rPr lang="en-US" altLang="en-US" sz="2000" b="0" dirty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)</a:t>
                </a:r>
                <a:endParaRPr lang="en-US" altLang="en-US" sz="20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457200" eaLnBrk="1" hangingPunct="1">
                  <a:spcBef>
                    <a:spcPts val="0"/>
                  </a:spcBef>
                </a:pPr>
                <a:endParaRPr lang="en-US" altLang="en-US" sz="20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457200" eaLnBrk="1" hangingPunct="1">
                  <a:spcBef>
                    <a:spcPts val="0"/>
                  </a:spcBef>
                </a:pPr>
                <a:endParaRPr lang="en-US" altLang="en-US" sz="20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457200" eaLnBrk="1" hangingPunct="1">
                  <a:spcBef>
                    <a:spcPts val="0"/>
                  </a:spcBef>
                </a:pPr>
                <a:endParaRPr lang="en-US" altLang="en-US" sz="20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457200" eaLnBrk="1" hangingPunct="1">
                  <a:spcBef>
                    <a:spcPts val="0"/>
                  </a:spcBef>
                </a:pPr>
                <a:endParaRPr lang="en-US" altLang="en-US" sz="20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457200" eaLnBrk="1" hangingPunct="1">
                  <a:spcBef>
                    <a:spcPts val="0"/>
                  </a:spcBef>
                </a:pPr>
                <a:endParaRPr lang="en-US" altLang="en-US" sz="20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457200" eaLnBrk="1" hangingPunct="1">
                  <a:spcBef>
                    <a:spcPts val="0"/>
                  </a:spcBef>
                </a:pPr>
                <a:endParaRPr lang="en-US" altLang="en-US" sz="20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457200" eaLnBrk="1" hangingPunct="1">
                  <a:spcBef>
                    <a:spcPts val="0"/>
                  </a:spcBef>
                </a:pPr>
                <a:endParaRPr lang="en-US" altLang="en-US" sz="20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457200" eaLnBrk="1" hangingPunct="1">
                  <a:spcBef>
                    <a:spcPts val="0"/>
                  </a:spcBef>
                </a:pPr>
                <a:r>
                  <a:rPr lang="en-US" altLang="en-US" sz="2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To see that this is correct label needed points </a:t>
                </a:r>
                <a:r>
                  <a:rPr lang="en-US" altLang="en-US" sz="18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(not just the memory points)</a:t>
                </a:r>
              </a:p>
              <a:p>
                <a:pPr defTabSz="457200" eaLnBrk="1" hangingPunct="1">
                  <a:spcBef>
                    <a:spcPts val="0"/>
                  </a:spcBef>
                </a:pPr>
                <a:r>
                  <a:rPr lang="en-US" altLang="en-US" sz="2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	with their value at time n</a:t>
                </a:r>
                <a:endPara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8376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4824" y="1466849"/>
                <a:ext cx="8343901" cy="3488199"/>
              </a:xfrm>
              <a:prstGeom prst="rect">
                <a:avLst/>
              </a:prstGeom>
              <a:blipFill rotWithShape="0">
                <a:blip r:embed="rId2"/>
                <a:stretch>
                  <a:fillRect l="-804" t="-874" b="-227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1738313" y="2333486"/>
            <a:ext cx="6338887" cy="1847850"/>
            <a:chOff x="1938338" y="2587625"/>
            <a:chExt cx="6338887" cy="1847850"/>
          </a:xfrm>
        </p:grpSpPr>
        <p:pic>
          <p:nvPicPr>
            <p:cNvPr id="58372" name="Picture 4" descr="C:\Documents and Settings\Yaakov_s\Desktop\untitled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8338" y="2587625"/>
              <a:ext cx="4449763" cy="1847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84359" name="Text Box 7"/>
            <p:cNvSpPr txBox="1">
              <a:spLocks noChangeArrowheads="1"/>
            </p:cNvSpPr>
            <p:nvPr/>
          </p:nvSpPr>
          <p:spPr bwMode="auto">
            <a:xfrm>
              <a:off x="6550025" y="3367881"/>
              <a:ext cx="17272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r>
                <a:rPr lang="en-US" altLang="en-US" sz="2000" baseline="-25000" dirty="0" err="1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</a:t>
              </a:r>
              <a:r>
                <a:rPr lang="en-US" alt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en-US" alt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altLang="en-US" sz="2000" baseline="-25000" dirty="0" err="1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</a:t>
              </a:r>
              <a:r>
                <a:rPr lang="en-US" alt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-  x</a:t>
              </a:r>
              <a:r>
                <a:rPr lang="en-US" altLang="en-US" sz="2000" baseline="-250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n-1</a:t>
              </a: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5137902" y="3998803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205038" y="4761341"/>
            <a:ext cx="4449763" cy="2012241"/>
            <a:chOff x="2205038" y="4808966"/>
            <a:chExt cx="4449763" cy="2012241"/>
          </a:xfrm>
        </p:grpSpPr>
        <p:pic>
          <p:nvPicPr>
            <p:cNvPr id="11" name="Picture 4" descr="C:\Documents and Settings\Yaakov_s\Desktop\untitled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5038" y="4973357"/>
              <a:ext cx="4449763" cy="1847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Oval 11"/>
            <p:cNvSpPr/>
            <p:nvPr/>
          </p:nvSpPr>
          <p:spPr bwMode="auto">
            <a:xfrm>
              <a:off x="5404602" y="6402139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3051927" y="5209898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3051926" y="6402139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946401" y="4863425"/>
              <a:ext cx="70167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200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altLang="en-US" sz="2000" baseline="-2500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</a:t>
              </a:r>
              <a:endParaRPr lang="en-US" sz="20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46401" y="6421097"/>
              <a:ext cx="70167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200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altLang="en-US" sz="2000" baseline="-2500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</a:t>
              </a:r>
              <a:endParaRPr lang="en-US" sz="20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548313" y="6269536"/>
              <a:ext cx="70167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altLang="en-US" sz="2000" baseline="-250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n-1</a:t>
              </a:r>
              <a:endParaRPr lang="en-US" sz="20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398044" y="5452107"/>
              <a:ext cx="113029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1600" b="0" dirty="0">
                  <a:latin typeface="Arial" panose="020B0604020202020204" pitchFamily="34" charset="0"/>
                  <a:cs typeface="Arial" panose="020B0604020202020204" pitchFamily="34" charset="0"/>
                </a:rPr>
                <a:t>splitter</a:t>
              </a:r>
              <a:endParaRPr lang="en-US" sz="1600" b="0" dirty="0"/>
            </a:p>
          </p:txBody>
        </p:sp>
        <p:cxnSp>
          <p:nvCxnSpPr>
            <p:cNvPr id="6" name="Straight Arrow Connector 5"/>
            <p:cNvCxnSpPr>
              <a:stCxn id="19" idx="1"/>
            </p:cNvCxnSpPr>
            <p:nvPr/>
          </p:nvCxnSpPr>
          <p:spPr bwMode="auto">
            <a:xfrm flipH="1" flipV="1">
              <a:off x="3195638" y="5348800"/>
              <a:ext cx="202406" cy="27258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4" name="Oval 23"/>
            <p:cNvSpPr/>
            <p:nvPr/>
          </p:nvSpPr>
          <p:spPr bwMode="auto">
            <a:xfrm>
              <a:off x="6089652" y="5208311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947615" y="4808966"/>
              <a:ext cx="70167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r>
                <a:rPr lang="en-US" altLang="en-US" sz="2000" baseline="-25000" dirty="0" err="1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</a:t>
              </a:r>
              <a:endParaRPr lang="en-US" sz="2000" dirty="0"/>
            </a:p>
          </p:txBody>
        </p:sp>
      </p:grp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1306" y="5125244"/>
            <a:ext cx="1347787" cy="149304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0112" y="2614612"/>
            <a:ext cx="4067175" cy="18002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butterfly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33525"/>
            <a:ext cx="7772400" cy="35623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Remember the DFT for N=2 ?</a:t>
            </a:r>
          </a:p>
          <a:p>
            <a:pPr marL="0" indent="0">
              <a:buNone/>
            </a:pPr>
            <a:r>
              <a:rPr lang="en-US" dirty="0"/>
              <a:t>			X</a:t>
            </a:r>
            <a:r>
              <a:rPr lang="en-US" b="1" baseline="-25000" dirty="0"/>
              <a:t>0</a:t>
            </a:r>
            <a:r>
              <a:rPr lang="en-US" dirty="0"/>
              <a:t> = x</a:t>
            </a:r>
            <a:r>
              <a:rPr lang="en-US" b="1" baseline="-25000" dirty="0"/>
              <a:t>0</a:t>
            </a:r>
            <a:r>
              <a:rPr lang="en-US" dirty="0"/>
              <a:t> + x</a:t>
            </a:r>
            <a:r>
              <a:rPr lang="en-US" b="1" baseline="-25000" dirty="0"/>
              <a:t>1</a:t>
            </a:r>
          </a:p>
          <a:p>
            <a:pPr marL="0" indent="0">
              <a:buNone/>
            </a:pPr>
            <a:r>
              <a:rPr lang="en-US" dirty="0"/>
              <a:t>			X</a:t>
            </a:r>
            <a:r>
              <a:rPr lang="en-US" b="1" baseline="-25000" dirty="0"/>
              <a:t>1</a:t>
            </a:r>
            <a:r>
              <a:rPr lang="en-US" dirty="0"/>
              <a:t> = x</a:t>
            </a:r>
            <a:r>
              <a:rPr lang="en-US" b="1" baseline="-25000" dirty="0"/>
              <a:t>0</a:t>
            </a:r>
            <a:r>
              <a:rPr lang="en-US" dirty="0"/>
              <a:t> – x</a:t>
            </a:r>
            <a:r>
              <a:rPr lang="en-US" b="1" baseline="-25000" dirty="0"/>
              <a:t>1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/>
              <a:t>We can draw this as a DSP graph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1800" dirty="0">
                <a:solidFill>
                  <a:srgbClr val="7030A0"/>
                </a:solidFill>
              </a:rPr>
              <a:t>(</a:t>
            </a:r>
            <a:r>
              <a:rPr lang="en-US" sz="1800" i="1" dirty="0">
                <a:solidFill>
                  <a:srgbClr val="7030A0"/>
                </a:solidFill>
              </a:rPr>
              <a:t>it is not really a signal flow graph!</a:t>
            </a:r>
            <a:r>
              <a:rPr lang="en-US" sz="1800" dirty="0">
                <a:solidFill>
                  <a:srgbClr val="7030A0"/>
                </a:solidFill>
              </a:rPr>
              <a:t>)</a:t>
            </a:r>
          </a:p>
          <a:p>
            <a:pPr marL="0" indent="0">
              <a:spcBef>
                <a:spcPts val="1800"/>
              </a:spcBef>
              <a:buNone/>
            </a:pPr>
            <a:endParaRPr lang="en-US" b="1" baseline="-25000" dirty="0"/>
          </a:p>
          <a:p>
            <a:pPr marL="0" indent="0">
              <a:spcBef>
                <a:spcPts val="1800"/>
              </a:spcBef>
              <a:buNone/>
            </a:pPr>
            <a:r>
              <a:rPr lang="en-US" dirty="0"/>
              <a:t>Rotating this 90 degrees and using a lot of imagination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b="1" baseline="-25000" dirty="0"/>
              <a:t>	</a:t>
            </a:r>
            <a:r>
              <a:rPr lang="en-US" dirty="0"/>
              <a:t>one can understand why this is called a butterfly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17</a:t>
            </a:fld>
            <a:endParaRPr lang="en-US" altLang="en-US"/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2895005" y="5213747"/>
            <a:ext cx="238720" cy="140454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rgbClr val="00508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 flipH="1">
            <a:off x="3882729" y="5158780"/>
            <a:ext cx="183157" cy="1459507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rgbClr val="00508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2909194" y="5150842"/>
            <a:ext cx="932161" cy="1467445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rgbClr val="00508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 flipH="1">
            <a:off x="3133725" y="5158780"/>
            <a:ext cx="936179" cy="1459507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rgbClr val="00508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444852155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57676871-801C-48D0-A50C-E3CAAF9D138C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18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The basic MA filter</a:t>
            </a:r>
          </a:p>
        </p:txBody>
      </p:sp>
      <p:pic>
        <p:nvPicPr>
          <p:cNvPr id="484357" name="Picture 5" descr="C:\Documents and Settings\Yaakov_s\Desktop\untitl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7111" y="1905000"/>
            <a:ext cx="4535487" cy="176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4358" name="Text Box 6"/>
          <p:cNvSpPr txBox="1">
            <a:spLocks noChangeArrowheads="1"/>
          </p:cNvSpPr>
          <p:nvPr/>
        </p:nvSpPr>
        <p:spPr bwMode="auto">
          <a:xfrm>
            <a:off x="6159500" y="2589212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altLang="en-US" sz="2000" baseline="-25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= a</a:t>
            </a:r>
            <a:r>
              <a:rPr lang="en-US" altLang="en-US" sz="2000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0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altLang="en-US" sz="2000" baseline="-25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 a</a:t>
            </a:r>
            <a:r>
              <a:rPr lang="en-US" altLang="en-US" sz="2000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x</a:t>
            </a:r>
            <a:r>
              <a:rPr lang="en-US" altLang="en-US" sz="2000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n-1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04824" y="1466849"/>
            <a:ext cx="8120063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0" dirty="0">
                <a:latin typeface="Arial" panose="020B0604020202020204" pitchFamily="34" charset="0"/>
                <a:cs typeface="Arial" panose="020B0604020202020204" pitchFamily="34" charset="0"/>
              </a:rPr>
              <a:t>Let’s draw something even more interesting</a:t>
            </a:r>
          </a:p>
          <a:p>
            <a:pPr defTabSz="457200" eaLnBrk="1" hangingPunct="1">
              <a:spcBef>
                <a:spcPts val="0"/>
              </a:spcBef>
            </a:pPr>
            <a:endParaRPr lang="en-US" altLang="en-US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457200" eaLnBrk="1" hangingPunct="1">
              <a:spcBef>
                <a:spcPts val="0"/>
              </a:spcBef>
            </a:pPr>
            <a:endParaRPr lang="en-US" altLang="en-US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457200" eaLnBrk="1" hangingPunct="1">
              <a:spcBef>
                <a:spcPts val="0"/>
              </a:spcBef>
            </a:pPr>
            <a:endParaRPr lang="en-US" altLang="en-US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457200" eaLnBrk="1" hangingPunct="1">
              <a:spcBef>
                <a:spcPts val="0"/>
              </a:spcBef>
            </a:pPr>
            <a:endParaRPr lang="en-US" altLang="en-US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457200" eaLnBrk="1" hangingPunct="1">
              <a:spcBef>
                <a:spcPts val="0"/>
              </a:spcBef>
            </a:pPr>
            <a:endParaRPr lang="en-US" altLang="en-US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457200" eaLnBrk="1" hangingPunct="1">
              <a:spcBef>
                <a:spcPts val="0"/>
              </a:spcBef>
            </a:pPr>
            <a:endParaRPr lang="en-US" altLang="en-US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457200" eaLnBrk="1" hangingPunct="1">
              <a:spcBef>
                <a:spcPts val="0"/>
              </a:spcBef>
            </a:pPr>
            <a:endParaRPr lang="en-US" altLang="en-US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457200" eaLnBrk="1" hangingPunct="1">
              <a:spcBef>
                <a:spcPts val="0"/>
              </a:spcBef>
            </a:pPr>
            <a:r>
              <a:rPr lang="en-US" altLang="en-US" sz="2000" b="0" dirty="0">
                <a:latin typeface="Arial" panose="020B0604020202020204" pitchFamily="34" charset="0"/>
                <a:cs typeface="Arial" panose="020B0604020202020204" pitchFamily="34" charset="0"/>
              </a:rPr>
              <a:t>To see that this is indeed the MA filter label all these points </a:t>
            </a:r>
            <a:endParaRPr lang="en-US" alt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259011" y="4539351"/>
            <a:ext cx="4535487" cy="1817028"/>
            <a:chOff x="2259011" y="4539351"/>
            <a:chExt cx="4535487" cy="1817028"/>
          </a:xfrm>
        </p:grpSpPr>
        <p:pic>
          <p:nvPicPr>
            <p:cNvPr id="10" name="Picture 5" descr="C:\Documents and Settings\Yaakov_s\Desktop\untitled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9011" y="4591079"/>
              <a:ext cx="4535487" cy="1765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Oval 10"/>
            <p:cNvSpPr/>
            <p:nvPr/>
          </p:nvSpPr>
          <p:spPr bwMode="auto">
            <a:xfrm>
              <a:off x="3304340" y="4893743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198814" y="4547270"/>
              <a:ext cx="4016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altLang="en-US" sz="1600" baseline="-25000" dirty="0" err="1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</a:t>
              </a:r>
              <a:endParaRPr lang="en-US" sz="1600" dirty="0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4751345" y="4893743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496200" y="4598045"/>
              <a:ext cx="68818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r>
                <a:rPr lang="en-US" altLang="en-US" sz="1600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en-US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altLang="en-US" sz="1600" baseline="-25000" dirty="0" err="1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</a:t>
              </a:r>
              <a:endParaRPr lang="en-US" sz="1600" dirty="0"/>
            </a:p>
          </p:txBody>
        </p:sp>
        <p:sp>
          <p:nvSpPr>
            <p:cNvPr id="17" name="Oval 16"/>
            <p:cNvSpPr/>
            <p:nvPr/>
          </p:nvSpPr>
          <p:spPr bwMode="auto">
            <a:xfrm>
              <a:off x="3304339" y="5893868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198814" y="5961320"/>
              <a:ext cx="4016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altLang="en-US" sz="1600" baseline="-25000" dirty="0" err="1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</a:t>
              </a:r>
              <a:endParaRPr lang="en-US" sz="1600" dirty="0"/>
            </a:p>
          </p:txBody>
        </p:sp>
        <p:sp>
          <p:nvSpPr>
            <p:cNvPr id="19" name="Oval 18"/>
            <p:cNvSpPr/>
            <p:nvPr/>
          </p:nvSpPr>
          <p:spPr bwMode="auto">
            <a:xfrm>
              <a:off x="5351420" y="5893868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271295" y="5961320"/>
              <a:ext cx="4913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altLang="en-US" sz="1600" baseline="-250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n-1</a:t>
              </a:r>
              <a:endParaRPr lang="en-US" sz="16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476080" y="5112980"/>
              <a:ext cx="9576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r>
                <a:rPr lang="en-US" altLang="en-US" sz="1600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 x</a:t>
              </a:r>
              <a:r>
                <a:rPr lang="en-US" altLang="en-US" sz="1600" baseline="-250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n-1</a:t>
              </a:r>
              <a:endParaRPr lang="en-US" sz="1600" dirty="0"/>
            </a:p>
          </p:txBody>
        </p:sp>
        <p:sp>
          <p:nvSpPr>
            <p:cNvPr id="22" name="Oval 21"/>
            <p:cNvSpPr/>
            <p:nvPr/>
          </p:nvSpPr>
          <p:spPr bwMode="auto">
            <a:xfrm>
              <a:off x="5332369" y="5237505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Oval 22"/>
            <p:cNvSpPr/>
            <p:nvPr/>
          </p:nvSpPr>
          <p:spPr bwMode="auto">
            <a:xfrm>
              <a:off x="5894147" y="4885824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788621" y="4539351"/>
              <a:ext cx="4016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r>
                <a:rPr lang="en-US" altLang="en-US" sz="1600" baseline="-25000" dirty="0" err="1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42210332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4358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4C86CE6E-DC6A-4975-B1B1-BDE4612EFFCA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19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Basic MA blocks</a:t>
            </a:r>
          </a:p>
        </p:txBody>
      </p:sp>
      <p:graphicFrame>
        <p:nvGraphicFramePr>
          <p:cNvPr id="3074" name="Object 3"/>
          <p:cNvGraphicFramePr>
            <a:graphicFrameLocks noGrp="1" noChangeAspect="1"/>
          </p:cNvGraphicFramePr>
          <p:nvPr>
            <p:ph type="body" idx="1"/>
            <p:extLst>
              <p:ext uri="{D42A27DB-BD31-4B8C-83A1-F6EECF244321}">
                <p14:modId xmlns:p14="http://schemas.microsoft.com/office/powerpoint/2010/main" val="643354105"/>
              </p:ext>
            </p:extLst>
          </p:nvPr>
        </p:nvGraphicFramePr>
        <p:xfrm>
          <a:off x="666750" y="1896269"/>
          <a:ext cx="6432550" cy="484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7" name="Bitmap Image" r:id="rId3" imgW="5200000" imgH="3914286" progId="Paint.Picture">
                  <p:embed/>
                </p:oleObj>
              </mc:Choice>
              <mc:Fallback>
                <p:oleObj name="Bitmap Image" r:id="rId3" imgW="5200000" imgH="3914286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750" y="1896269"/>
                        <a:ext cx="6432550" cy="4841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6503988" y="4248150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altLang="en-US" sz="2000" baseline="-250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</a:t>
            </a:r>
            <a:r>
              <a:rPr lang="en-US" altLang="en-US" sz="2000">
                <a:latin typeface="Arial" panose="020B0604020202020204" pitchFamily="34" charset="0"/>
                <a:cs typeface="Arial" panose="020B0604020202020204" pitchFamily="34" charset="0"/>
              </a:rPr>
              <a:t> = a</a:t>
            </a:r>
            <a:r>
              <a:rPr lang="en-US" altLang="en-US" sz="2000" baseline="-250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0</a:t>
            </a:r>
            <a:r>
              <a:rPr lang="en-US" altLang="en-US" sz="2000">
                <a:latin typeface="Arial" panose="020B0604020202020204" pitchFamily="34" charset="0"/>
                <a:cs typeface="Arial" panose="020B0604020202020204" pitchFamily="34" charset="0"/>
              </a:rPr>
              <a:t> x</a:t>
            </a:r>
            <a:r>
              <a:rPr lang="en-US" altLang="en-US" sz="2000" baseline="-250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</a:t>
            </a:r>
            <a:r>
              <a:rPr lang="en-US" altLang="en-US" sz="2000">
                <a:latin typeface="Arial" panose="020B0604020202020204" pitchFamily="34" charset="0"/>
                <a:cs typeface="Arial" panose="020B0604020202020204" pitchFamily="34" charset="0"/>
              </a:rPr>
              <a:t> + a</a:t>
            </a:r>
            <a:r>
              <a:rPr lang="en-US" altLang="en-US" sz="2000" baseline="-250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  <a:r>
              <a:rPr lang="en-US" altLang="en-US" sz="2000">
                <a:latin typeface="Arial" panose="020B0604020202020204" pitchFamily="34" charset="0"/>
                <a:cs typeface="Arial" panose="020B0604020202020204" pitchFamily="34" charset="0"/>
              </a:rPr>
              <a:t> x</a:t>
            </a:r>
            <a:r>
              <a:rPr lang="en-US" altLang="en-US" sz="2000" baseline="-250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n-1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61975" y="1308100"/>
            <a:ext cx="780097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latin typeface="+mn-lt"/>
              </a:rPr>
              <a:t>Here are 4 interesting ways to draw this same simple MA filter</a:t>
            </a:r>
          </a:p>
          <a:p>
            <a:pPr>
              <a:spcBef>
                <a:spcPts val="600"/>
              </a:spcBef>
            </a:pPr>
            <a:r>
              <a:rPr lang="en-US" sz="2000" b="0" dirty="0">
                <a:solidFill>
                  <a:srgbClr val="002060"/>
                </a:solidFill>
                <a:latin typeface="+mn-lt"/>
              </a:rPr>
              <a:t>What transformations brings us from one to the other?</a:t>
            </a:r>
          </a:p>
        </p:txBody>
      </p:sp>
      <p:cxnSp>
        <p:nvCxnSpPr>
          <p:cNvPr id="4" name="Straight Arrow Connector 3"/>
          <p:cNvCxnSpPr/>
          <p:nvPr/>
        </p:nvCxnSpPr>
        <p:spPr bwMode="auto">
          <a:xfrm flipV="1">
            <a:off x="3115023" y="3194911"/>
            <a:ext cx="837851" cy="1173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3114674" y="2979467"/>
            <a:ext cx="838200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002060"/>
                </a:solidFill>
                <a:latin typeface="+mn-lt"/>
              </a:rPr>
              <a:t>topological</a:t>
            </a:r>
          </a:p>
        </p:txBody>
      </p:sp>
      <p:cxnSp>
        <p:nvCxnSpPr>
          <p:cNvPr id="10" name="Straight Arrow Connector 9"/>
          <p:cNvCxnSpPr/>
          <p:nvPr/>
        </p:nvCxnSpPr>
        <p:spPr bwMode="auto">
          <a:xfrm rot="21448216">
            <a:off x="3114675" y="5734050"/>
            <a:ext cx="714375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" name="TextBox 10"/>
          <p:cNvSpPr txBox="1"/>
          <p:nvPr/>
        </p:nvSpPr>
        <p:spPr>
          <a:xfrm rot="21448216">
            <a:off x="3114675" y="5518606"/>
            <a:ext cx="838200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002060"/>
                </a:solidFill>
                <a:latin typeface="+mn-lt"/>
              </a:rPr>
              <a:t>commute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1634058" y="4021516"/>
            <a:ext cx="10385" cy="70743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" name="TextBox 12"/>
          <p:cNvSpPr txBox="1"/>
          <p:nvPr/>
        </p:nvSpPr>
        <p:spPr>
          <a:xfrm rot="16200000">
            <a:off x="1101306" y="4073977"/>
            <a:ext cx="838200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002060"/>
                </a:solidFill>
                <a:latin typeface="+mn-lt"/>
              </a:rPr>
              <a:t>commute</a:t>
            </a:r>
          </a:p>
        </p:txBody>
      </p:sp>
      <p:cxnSp>
        <p:nvCxnSpPr>
          <p:cNvPr id="15" name="Straight Arrow Connector 14"/>
          <p:cNvCxnSpPr/>
          <p:nvPr/>
        </p:nvCxnSpPr>
        <p:spPr bwMode="auto">
          <a:xfrm flipH="1">
            <a:off x="5460039" y="3895725"/>
            <a:ext cx="11530" cy="83322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" name="TextBox 15"/>
          <p:cNvSpPr txBox="1"/>
          <p:nvPr/>
        </p:nvSpPr>
        <p:spPr>
          <a:xfrm rot="16200000">
            <a:off x="4944747" y="4073977"/>
            <a:ext cx="838200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002060"/>
                </a:solidFill>
                <a:latin typeface="+mn-lt"/>
              </a:rPr>
              <a:t>topological</a:t>
            </a:r>
          </a:p>
        </p:txBody>
      </p:sp>
      <p:cxnSp>
        <p:nvCxnSpPr>
          <p:cNvPr id="22" name="Straight Arrow Connector 21"/>
          <p:cNvCxnSpPr/>
          <p:nvPr/>
        </p:nvCxnSpPr>
        <p:spPr bwMode="auto">
          <a:xfrm rot="21448216">
            <a:off x="3055938" y="3702682"/>
            <a:ext cx="1406524" cy="120662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3" name="TextBox 22"/>
          <p:cNvSpPr txBox="1"/>
          <p:nvPr/>
        </p:nvSpPr>
        <p:spPr>
          <a:xfrm rot="2305556">
            <a:off x="3387509" y="4101684"/>
            <a:ext cx="838200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002060"/>
                </a:solidFill>
                <a:latin typeface="+mn-lt"/>
              </a:rPr>
              <a:t>topological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3" grpId="0"/>
      <p:bldP spid="16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Topology?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69581"/>
            <a:ext cx="7756451" cy="5358810"/>
          </a:xfrm>
        </p:spPr>
        <p:txBody>
          <a:bodyPr/>
          <a:lstStyle/>
          <a:p>
            <a:pPr marL="0" indent="0">
              <a:buNone/>
            </a:pPr>
            <a:r>
              <a:rPr lang="en-US" i="1" dirty="0"/>
              <a:t>Topology</a:t>
            </a:r>
            <a:r>
              <a:rPr lang="en-US" dirty="0"/>
              <a:t> is a generalization of </a:t>
            </a:r>
            <a:r>
              <a:rPr lang="en-US" i="1" dirty="0"/>
              <a:t>geometry</a:t>
            </a:r>
          </a:p>
          <a:p>
            <a:r>
              <a:rPr lang="en-US" dirty="0"/>
              <a:t>in geometry congruence allows </a:t>
            </a:r>
            <a:r>
              <a:rPr lang="en-US" i="1" dirty="0"/>
              <a:t>translation</a:t>
            </a:r>
            <a:r>
              <a:rPr lang="en-US" dirty="0"/>
              <a:t> and </a:t>
            </a:r>
            <a:r>
              <a:rPr lang="en-US" i="1" dirty="0"/>
              <a:t>rotation</a:t>
            </a:r>
          </a:p>
          <a:p>
            <a:endParaRPr lang="en-US" i="1" dirty="0"/>
          </a:p>
          <a:p>
            <a:endParaRPr lang="en-US" i="1" dirty="0"/>
          </a:p>
          <a:p>
            <a:endParaRPr lang="en-US" i="1" dirty="0"/>
          </a:p>
          <a:p>
            <a:r>
              <a:rPr lang="en-US" dirty="0"/>
              <a:t>in</a:t>
            </a:r>
            <a:r>
              <a:rPr lang="en-US" i="1" dirty="0"/>
              <a:t> affine geometry </a:t>
            </a:r>
            <a:r>
              <a:rPr lang="en-US" dirty="0"/>
              <a:t>we also allow scale changes (zoom)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in </a:t>
            </a:r>
            <a:r>
              <a:rPr lang="en-US" i="1" dirty="0"/>
              <a:t>projective geometry </a:t>
            </a:r>
            <a:r>
              <a:rPr lang="en-US" dirty="0"/>
              <a:t>we allow </a:t>
            </a:r>
          </a:p>
          <a:p>
            <a:pPr marL="0" lvl="1" indent="0" defTabSz="457200">
              <a:spcBef>
                <a:spcPts val="0"/>
              </a:spcBef>
              <a:buNone/>
            </a:pPr>
            <a:r>
              <a:rPr lang="en-US" dirty="0"/>
              <a:t>	any transformation from lines to lines (maintains collinearity)</a:t>
            </a:r>
          </a:p>
          <a:p>
            <a:pPr marL="0" lvl="1" indent="0" defTabSz="457200">
              <a:spcBef>
                <a:spcPts val="0"/>
              </a:spcBef>
              <a:buNone/>
            </a:pPr>
            <a:r>
              <a:rPr lang="en-US" dirty="0"/>
              <a:t>		here all triangles are equivalent, but squares are different </a:t>
            </a:r>
          </a:p>
          <a:p>
            <a:pPr marL="339725" indent="-339725"/>
            <a:r>
              <a:rPr lang="en-US" dirty="0"/>
              <a:t>in topology we allow any transformation </a:t>
            </a:r>
          </a:p>
          <a:p>
            <a:pPr marL="57150" indent="0" defTabSz="457200">
              <a:spcBef>
                <a:spcPts val="0"/>
              </a:spcBef>
              <a:buNone/>
            </a:pPr>
            <a:r>
              <a:rPr lang="en-US" dirty="0"/>
              <a:t>	that doesn’t tear or glue together space</a:t>
            </a:r>
          </a:p>
          <a:p>
            <a:pPr marL="57150" indent="0" defTabSz="457200">
              <a:spcBef>
                <a:spcPts val="0"/>
              </a:spcBef>
              <a:buNone/>
            </a:pPr>
            <a:r>
              <a:rPr lang="en-US" dirty="0"/>
              <a:t>		(think of drawing on a rubber sheet)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5" name="Isosceles Triangle 4"/>
          <p:cNvSpPr/>
          <p:nvPr/>
        </p:nvSpPr>
        <p:spPr bwMode="auto">
          <a:xfrm>
            <a:off x="2062717" y="1998918"/>
            <a:ext cx="637953" cy="956930"/>
          </a:xfrm>
          <a:prstGeom prst="triangl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4315" y="2253545"/>
            <a:ext cx="581025" cy="447675"/>
          </a:xfrm>
          <a:prstGeom prst="rect">
            <a:avLst/>
          </a:prstGeom>
        </p:spPr>
      </p:pic>
      <p:sp>
        <p:nvSpPr>
          <p:cNvPr id="9" name="Isosceles Triangle 8"/>
          <p:cNvSpPr/>
          <p:nvPr/>
        </p:nvSpPr>
        <p:spPr bwMode="auto">
          <a:xfrm rot="2699735">
            <a:off x="4093876" y="2026940"/>
            <a:ext cx="637953" cy="956930"/>
          </a:xfrm>
          <a:prstGeom prst="triangl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50459" y="2061605"/>
            <a:ext cx="157362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+mn-lt"/>
              </a:rPr>
              <a:t>S</a:t>
            </a:r>
            <a:r>
              <a:rPr lang="en-US" sz="1100" b="0" dirty="0">
                <a:latin typeface="+mn-lt"/>
              </a:rPr>
              <a:t>ide </a:t>
            </a:r>
            <a:r>
              <a:rPr lang="en-US" sz="1100" dirty="0" err="1">
                <a:latin typeface="+mn-lt"/>
              </a:rPr>
              <a:t>S</a:t>
            </a:r>
            <a:r>
              <a:rPr lang="en-US" sz="1100" b="0" dirty="0" err="1">
                <a:latin typeface="+mn-lt"/>
              </a:rPr>
              <a:t>ide</a:t>
            </a:r>
            <a:r>
              <a:rPr lang="en-US" sz="1100" b="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S</a:t>
            </a:r>
            <a:r>
              <a:rPr lang="en-US" sz="1100" b="0" dirty="0" err="1">
                <a:latin typeface="+mn-lt"/>
              </a:rPr>
              <a:t>ide</a:t>
            </a:r>
            <a:r>
              <a:rPr lang="en-US" sz="1100" b="0" dirty="0">
                <a:latin typeface="+mn-lt"/>
              </a:rPr>
              <a:t> </a:t>
            </a:r>
          </a:p>
          <a:p>
            <a:r>
              <a:rPr lang="en-US" sz="1100" dirty="0">
                <a:latin typeface="+mn-lt"/>
              </a:rPr>
              <a:t>S</a:t>
            </a:r>
            <a:r>
              <a:rPr lang="en-US" sz="1100" b="0" dirty="0">
                <a:latin typeface="+mn-lt"/>
              </a:rPr>
              <a:t>ide </a:t>
            </a:r>
            <a:r>
              <a:rPr lang="en-US" sz="1100" dirty="0">
                <a:latin typeface="+mn-lt"/>
              </a:rPr>
              <a:t>A</a:t>
            </a:r>
            <a:r>
              <a:rPr lang="en-US" sz="1100" b="0" dirty="0">
                <a:latin typeface="+mn-lt"/>
              </a:rPr>
              <a:t>ngle </a:t>
            </a:r>
            <a:r>
              <a:rPr lang="en-US" sz="1100" dirty="0">
                <a:latin typeface="+mn-lt"/>
              </a:rPr>
              <a:t>S</a:t>
            </a:r>
            <a:r>
              <a:rPr lang="en-US" sz="1100" b="0" dirty="0">
                <a:latin typeface="+mn-lt"/>
              </a:rPr>
              <a:t>ide</a:t>
            </a:r>
          </a:p>
          <a:p>
            <a:r>
              <a:rPr lang="en-US" sz="1100" dirty="0">
                <a:latin typeface="+mn-lt"/>
              </a:rPr>
              <a:t>A</a:t>
            </a:r>
            <a:r>
              <a:rPr lang="en-US" sz="1100" b="0" dirty="0">
                <a:latin typeface="+mn-lt"/>
              </a:rPr>
              <a:t>ngle </a:t>
            </a:r>
            <a:r>
              <a:rPr lang="en-US" sz="1100" dirty="0">
                <a:latin typeface="+mn-lt"/>
              </a:rPr>
              <a:t>S</a:t>
            </a:r>
            <a:r>
              <a:rPr lang="en-US" sz="1100" b="0" dirty="0">
                <a:latin typeface="+mn-lt"/>
              </a:rPr>
              <a:t>ide </a:t>
            </a:r>
            <a:r>
              <a:rPr lang="en-US" sz="1100" dirty="0">
                <a:latin typeface="+mn-lt"/>
              </a:rPr>
              <a:t>A</a:t>
            </a:r>
            <a:r>
              <a:rPr lang="en-US" sz="1100" b="0" dirty="0">
                <a:latin typeface="+mn-lt"/>
              </a:rPr>
              <a:t>ngle</a:t>
            </a:r>
          </a:p>
          <a:p>
            <a:pPr>
              <a:tabLst>
                <a:tab pos="287338" algn="l"/>
              </a:tabLst>
            </a:pPr>
            <a:r>
              <a:rPr lang="en-US" sz="1100" b="0" dirty="0">
                <a:latin typeface="+mn-lt"/>
              </a:rPr>
              <a:t>	but not</a:t>
            </a:r>
          </a:p>
          <a:p>
            <a:r>
              <a:rPr lang="en-US" sz="1100" dirty="0">
                <a:latin typeface="+mn-lt"/>
              </a:rPr>
              <a:t>A</a:t>
            </a:r>
            <a:r>
              <a:rPr lang="en-US" sz="1100" b="0" dirty="0">
                <a:latin typeface="+mn-lt"/>
              </a:rPr>
              <a:t>ngle </a:t>
            </a:r>
            <a:r>
              <a:rPr lang="en-US" sz="1100" dirty="0" err="1">
                <a:latin typeface="+mn-lt"/>
              </a:rPr>
              <a:t>A</a:t>
            </a:r>
            <a:r>
              <a:rPr lang="en-US" sz="1100" b="0" dirty="0" err="1">
                <a:latin typeface="+mn-lt"/>
              </a:rPr>
              <a:t>ngle</a:t>
            </a:r>
            <a:r>
              <a:rPr lang="en-US" sz="1100" b="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A</a:t>
            </a:r>
            <a:r>
              <a:rPr lang="en-US" sz="1100" b="0" dirty="0" err="1">
                <a:latin typeface="+mn-lt"/>
              </a:rPr>
              <a:t>ngle</a:t>
            </a:r>
            <a:endParaRPr lang="en-US" dirty="0">
              <a:latin typeface="+mn-l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7467" y="3775728"/>
            <a:ext cx="390525" cy="219075"/>
          </a:xfrm>
          <a:prstGeom prst="rect">
            <a:avLst/>
          </a:prstGeom>
        </p:spPr>
      </p:pic>
      <p:sp>
        <p:nvSpPr>
          <p:cNvPr id="12" name="Isosceles Triangle 11"/>
          <p:cNvSpPr/>
          <p:nvPr/>
        </p:nvSpPr>
        <p:spPr bwMode="auto">
          <a:xfrm>
            <a:off x="2079661" y="3516338"/>
            <a:ext cx="637953" cy="956930"/>
          </a:xfrm>
          <a:prstGeom prst="triangl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Isosceles Triangle 12"/>
          <p:cNvSpPr/>
          <p:nvPr/>
        </p:nvSpPr>
        <p:spPr bwMode="auto">
          <a:xfrm>
            <a:off x="3712820" y="3701624"/>
            <a:ext cx="272327" cy="478465"/>
          </a:xfrm>
          <a:prstGeom prst="triangl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48743" y="3710729"/>
            <a:ext cx="15736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+mn-lt"/>
              </a:rPr>
              <a:t>S</a:t>
            </a:r>
            <a:r>
              <a:rPr lang="en-US" sz="1100" b="0" dirty="0">
                <a:latin typeface="+mn-lt"/>
              </a:rPr>
              <a:t>ide </a:t>
            </a:r>
            <a:r>
              <a:rPr lang="en-US" sz="1100" dirty="0" err="1">
                <a:latin typeface="+mn-lt"/>
              </a:rPr>
              <a:t>S</a:t>
            </a:r>
            <a:r>
              <a:rPr lang="en-US" sz="1100" b="0" dirty="0" err="1">
                <a:latin typeface="+mn-lt"/>
              </a:rPr>
              <a:t>ide</a:t>
            </a:r>
            <a:r>
              <a:rPr lang="en-US" sz="1100" b="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S</a:t>
            </a:r>
            <a:r>
              <a:rPr lang="en-US" sz="1100" b="0" dirty="0" err="1">
                <a:latin typeface="+mn-lt"/>
              </a:rPr>
              <a:t>ide</a:t>
            </a:r>
            <a:r>
              <a:rPr lang="en-US" sz="1100" b="0" dirty="0">
                <a:latin typeface="+mn-lt"/>
              </a:rPr>
              <a:t> </a:t>
            </a:r>
          </a:p>
          <a:p>
            <a:r>
              <a:rPr lang="en-US" sz="1100" dirty="0">
                <a:latin typeface="+mn-lt"/>
              </a:rPr>
              <a:t>S</a:t>
            </a:r>
            <a:r>
              <a:rPr lang="en-US" sz="1100" b="0" dirty="0">
                <a:latin typeface="+mn-lt"/>
              </a:rPr>
              <a:t>ide </a:t>
            </a:r>
            <a:r>
              <a:rPr lang="en-US" sz="1100" dirty="0">
                <a:latin typeface="+mn-lt"/>
              </a:rPr>
              <a:t>A</a:t>
            </a:r>
            <a:r>
              <a:rPr lang="en-US" sz="1100" b="0" dirty="0">
                <a:latin typeface="+mn-lt"/>
              </a:rPr>
              <a:t>ngle </a:t>
            </a:r>
            <a:r>
              <a:rPr lang="en-US" sz="1100" dirty="0">
                <a:latin typeface="+mn-lt"/>
              </a:rPr>
              <a:t>S</a:t>
            </a:r>
            <a:r>
              <a:rPr lang="en-US" sz="1100" b="0" dirty="0">
                <a:latin typeface="+mn-lt"/>
              </a:rPr>
              <a:t>ide</a:t>
            </a:r>
          </a:p>
          <a:p>
            <a:r>
              <a:rPr lang="en-US" sz="1100" dirty="0">
                <a:latin typeface="+mn-lt"/>
              </a:rPr>
              <a:t>A</a:t>
            </a:r>
            <a:r>
              <a:rPr lang="en-US" sz="1100" b="0" dirty="0">
                <a:latin typeface="+mn-lt"/>
              </a:rPr>
              <a:t>ngle </a:t>
            </a:r>
            <a:r>
              <a:rPr lang="en-US" sz="1100" dirty="0">
                <a:latin typeface="+mn-lt"/>
              </a:rPr>
              <a:t>S</a:t>
            </a:r>
            <a:r>
              <a:rPr lang="en-US" sz="1100" b="0" dirty="0">
                <a:latin typeface="+mn-lt"/>
              </a:rPr>
              <a:t>ide </a:t>
            </a:r>
            <a:r>
              <a:rPr lang="en-US" sz="1100" dirty="0">
                <a:latin typeface="+mn-lt"/>
              </a:rPr>
              <a:t>A</a:t>
            </a:r>
            <a:r>
              <a:rPr lang="en-US" sz="1100" b="0" dirty="0">
                <a:latin typeface="+mn-lt"/>
              </a:rPr>
              <a:t>ngle</a:t>
            </a:r>
          </a:p>
          <a:p>
            <a:r>
              <a:rPr lang="en-US" sz="1100" dirty="0">
                <a:latin typeface="+mn-lt"/>
              </a:rPr>
              <a:t>A</a:t>
            </a:r>
            <a:r>
              <a:rPr lang="en-US" sz="1100" b="0" dirty="0">
                <a:latin typeface="+mn-lt"/>
              </a:rPr>
              <a:t>ngle </a:t>
            </a:r>
            <a:r>
              <a:rPr lang="en-US" sz="1100" dirty="0" err="1">
                <a:latin typeface="+mn-lt"/>
              </a:rPr>
              <a:t>A</a:t>
            </a:r>
            <a:r>
              <a:rPr lang="en-US" sz="1100" b="0" dirty="0" err="1">
                <a:latin typeface="+mn-lt"/>
              </a:rPr>
              <a:t>ngle</a:t>
            </a:r>
            <a:r>
              <a:rPr lang="en-US" sz="1100" b="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A</a:t>
            </a:r>
            <a:r>
              <a:rPr lang="en-US" sz="1100" b="0" dirty="0" err="1">
                <a:latin typeface="+mn-lt"/>
              </a:rPr>
              <a:t>ngle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63362813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4C86CE6E-DC6A-4975-B1B1-BDE4612EFFCA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20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Why do we need 4 blocks?</a:t>
            </a:r>
          </a:p>
        </p:txBody>
      </p:sp>
      <p:graphicFrame>
        <p:nvGraphicFramePr>
          <p:cNvPr id="3074" name="Object 3"/>
          <p:cNvGraphicFramePr>
            <a:graphicFrameLocks noGrp="1" noChangeAspect="1"/>
          </p:cNvGraphicFramePr>
          <p:nvPr>
            <p:ph type="body" idx="1"/>
            <p:extLst>
              <p:ext uri="{D42A27DB-BD31-4B8C-83A1-F6EECF244321}">
                <p14:modId xmlns:p14="http://schemas.microsoft.com/office/powerpoint/2010/main" val="2605202110"/>
              </p:ext>
            </p:extLst>
          </p:nvPr>
        </p:nvGraphicFramePr>
        <p:xfrm>
          <a:off x="666750" y="1153319"/>
          <a:ext cx="6432550" cy="484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Bitmap Image" r:id="rId3" imgW="5200000" imgH="3914286" progId="Paint.Picture">
                  <p:embed/>
                </p:oleObj>
              </mc:Choice>
              <mc:Fallback>
                <p:oleObj name="Bitmap Image" r:id="rId3" imgW="5200000" imgH="3914286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750" y="1153319"/>
                        <a:ext cx="6432550" cy="4841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486276" y="2917031"/>
            <a:ext cx="2162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0" dirty="0">
                <a:latin typeface="+mn-lt"/>
              </a:rPr>
              <a:t>Products next to adder –</a:t>
            </a:r>
          </a:p>
          <a:p>
            <a:r>
              <a:rPr lang="en-US" sz="1200" b="0" dirty="0">
                <a:latin typeface="+mn-lt"/>
              </a:rPr>
              <a:t>   can make memoryless chip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5648325" y="1582738"/>
            <a:ext cx="1000125" cy="904875"/>
          </a:xfrm>
          <a:prstGeom prst="rect">
            <a:avLst/>
          </a:prstGeom>
          <a:noFill/>
          <a:ln w="28575" cap="flat" cmpd="sng" algn="ctr">
            <a:solidFill>
              <a:srgbClr val="00508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43400" y="5444927"/>
            <a:ext cx="2628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0" dirty="0">
                <a:latin typeface="+mn-lt"/>
              </a:rPr>
              <a:t>Products all parallel –</a:t>
            </a:r>
          </a:p>
          <a:p>
            <a:r>
              <a:rPr lang="en-US" sz="1200" b="0" dirty="0">
                <a:latin typeface="+mn-lt"/>
              </a:rPr>
              <a:t>   easy to iterate (we’ll see later)</a:t>
            </a:r>
          </a:p>
          <a:p>
            <a:r>
              <a:rPr lang="en-US" sz="1200" b="0" dirty="0">
                <a:latin typeface="+mn-lt"/>
              </a:rPr>
              <a:t>y line is different height from x line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04925" y="3335040"/>
            <a:ext cx="25622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0" dirty="0">
                <a:latin typeface="+mn-lt"/>
              </a:rPr>
              <a:t>Products all parallel –</a:t>
            </a:r>
          </a:p>
          <a:p>
            <a:r>
              <a:rPr lang="en-US" sz="1200" b="0" dirty="0">
                <a:latin typeface="+mn-lt"/>
              </a:rPr>
              <a:t>   easy to iterate (we’ll see later)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23950" y="5978426"/>
            <a:ext cx="2562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0" dirty="0">
                <a:latin typeface="+mn-lt"/>
              </a:rPr>
              <a:t>Delay element adjacent to adder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013529" y="3039324"/>
            <a:ext cx="646545" cy="0"/>
            <a:chOff x="5458693" y="3796705"/>
            <a:chExt cx="646545" cy="0"/>
          </a:xfrm>
        </p:grpSpPr>
        <p:cxnSp>
          <p:nvCxnSpPr>
            <p:cNvPr id="4" name="Straight Arrow Connector 3"/>
            <p:cNvCxnSpPr/>
            <p:nvPr/>
          </p:nvCxnSpPr>
          <p:spPr bwMode="auto">
            <a:xfrm>
              <a:off x="5523344" y="3796705"/>
              <a:ext cx="332509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>
              <a:off x="5458693" y="3796705"/>
              <a:ext cx="646545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5" name="Group 14"/>
          <p:cNvGrpSpPr/>
          <p:nvPr/>
        </p:nvGrpSpPr>
        <p:grpSpPr>
          <a:xfrm>
            <a:off x="2013529" y="1833978"/>
            <a:ext cx="646545" cy="0"/>
            <a:chOff x="5458693" y="3796705"/>
            <a:chExt cx="646545" cy="0"/>
          </a:xfrm>
        </p:grpSpPr>
        <p:cxnSp>
          <p:nvCxnSpPr>
            <p:cNvPr id="16" name="Straight Arrow Connector 15"/>
            <p:cNvCxnSpPr/>
            <p:nvPr/>
          </p:nvCxnSpPr>
          <p:spPr bwMode="auto">
            <a:xfrm>
              <a:off x="5523344" y="3796705"/>
              <a:ext cx="332509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>
              <a:off x="5458693" y="3796705"/>
              <a:ext cx="646545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2" name="Group 21"/>
          <p:cNvGrpSpPr/>
          <p:nvPr/>
        </p:nvGrpSpPr>
        <p:grpSpPr>
          <a:xfrm rot="5400000">
            <a:off x="4444427" y="4881980"/>
            <a:ext cx="646545" cy="0"/>
            <a:chOff x="5458693" y="3796705"/>
            <a:chExt cx="646545" cy="0"/>
          </a:xfrm>
        </p:grpSpPr>
        <p:cxnSp>
          <p:nvCxnSpPr>
            <p:cNvPr id="23" name="Straight Arrow Connector 22"/>
            <p:cNvCxnSpPr/>
            <p:nvPr/>
          </p:nvCxnSpPr>
          <p:spPr bwMode="auto">
            <a:xfrm>
              <a:off x="5523344" y="3796705"/>
              <a:ext cx="332509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4" name="Straight Connector 23"/>
            <p:cNvCxnSpPr/>
            <p:nvPr/>
          </p:nvCxnSpPr>
          <p:spPr bwMode="auto">
            <a:xfrm>
              <a:off x="5458693" y="3796705"/>
              <a:ext cx="646545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5" name="Group 24"/>
          <p:cNvGrpSpPr/>
          <p:nvPr/>
        </p:nvGrpSpPr>
        <p:grpSpPr>
          <a:xfrm rot="5400000">
            <a:off x="5649772" y="4881980"/>
            <a:ext cx="646545" cy="0"/>
            <a:chOff x="5458693" y="3796705"/>
            <a:chExt cx="646545" cy="0"/>
          </a:xfrm>
        </p:grpSpPr>
        <p:cxnSp>
          <p:nvCxnSpPr>
            <p:cNvPr id="26" name="Straight Arrow Connector 25"/>
            <p:cNvCxnSpPr/>
            <p:nvPr/>
          </p:nvCxnSpPr>
          <p:spPr bwMode="auto">
            <a:xfrm>
              <a:off x="5523344" y="3796705"/>
              <a:ext cx="332509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7" name="Straight Connector 26"/>
            <p:cNvCxnSpPr/>
            <p:nvPr/>
          </p:nvCxnSpPr>
          <p:spPr bwMode="auto">
            <a:xfrm>
              <a:off x="5458693" y="3796705"/>
              <a:ext cx="646545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8" name="Rectangle 27"/>
          <p:cNvSpPr/>
          <p:nvPr/>
        </p:nvSpPr>
        <p:spPr bwMode="auto">
          <a:xfrm>
            <a:off x="2483718" y="3792232"/>
            <a:ext cx="448541" cy="1428814"/>
          </a:xfrm>
          <a:prstGeom prst="rect">
            <a:avLst/>
          </a:prstGeom>
          <a:noFill/>
          <a:ln w="28575" cap="flat" cmpd="sng" algn="ctr">
            <a:solidFill>
              <a:srgbClr val="00508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91584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Commutativity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04850" y="1363861"/>
                <a:ext cx="7715250" cy="54274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Note that it is obvious that the gain g and the delay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acc>
                          <m:accPr>
                            <m:chr m:val="̂"/>
                            <m:ctrlPr>
                              <a:rPr lang="en-US" altLang="en-US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n-US" altLang="en-US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z</m:t>
                            </m:r>
                          </m:e>
                        </m:acc>
                      </m:e>
                      <m:sup>
                        <m:r>
                          <a:rPr lang="en-US" altLang="en-US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altLang="en-US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p>
                    </m:sSup>
                  </m:oMath>
                </a14:m>
                <a:r>
                  <a:rPr lang="en-US" dirty="0"/>
                  <a:t> commute</a:t>
                </a:r>
              </a:p>
              <a:p>
                <a:pPr marL="0" indent="0" defTabSz="457200">
                  <a:spcBef>
                    <a:spcPts val="0"/>
                  </a:spcBef>
                  <a:buNone/>
                </a:pPr>
                <a:r>
                  <a:rPr lang="en-US" dirty="0"/>
                  <a:t>	but this is true more generally for any two filters</a:t>
                </a:r>
              </a:p>
              <a:p>
                <a:pPr marL="0" indent="0" defTabSz="457200">
                  <a:buNone/>
                </a:pPr>
                <a:r>
                  <a:rPr lang="en-US" dirty="0"/>
                  <a:t>While somewhat complicated to prove in the time domain</a:t>
                </a:r>
              </a:p>
              <a:p>
                <a:pPr marL="0" indent="0" defTabSz="457200">
                  <a:spcBef>
                    <a:spcPts val="0"/>
                  </a:spcBef>
                  <a:buNone/>
                </a:pPr>
                <a:r>
                  <a:rPr lang="en-US" dirty="0"/>
                  <a:t>	it is simple to see in the frequency (or z) domain</a:t>
                </a:r>
              </a:p>
              <a:p>
                <a:pPr marL="0" indent="0" defTabSz="457200">
                  <a:buNone/>
                </a:pPr>
                <a:r>
                  <a:rPr lang="en-US" dirty="0"/>
                  <a:t>Since filters obey Y(</a:t>
                </a:r>
                <a:r>
                  <a:rPr lang="el-GR" dirty="0"/>
                  <a:t>ω</a:t>
                </a:r>
                <a:r>
                  <a:rPr lang="en-US" dirty="0"/>
                  <a:t>) = H(</a:t>
                </a:r>
                <a:r>
                  <a:rPr lang="el-GR" dirty="0"/>
                  <a:t>ω</a:t>
                </a:r>
                <a:r>
                  <a:rPr lang="en-US" dirty="0"/>
                  <a:t>) X(</a:t>
                </a:r>
                <a:r>
                  <a:rPr lang="el-GR" dirty="0"/>
                  <a:t>ω</a:t>
                </a:r>
                <a:r>
                  <a:rPr lang="en-US" dirty="0"/>
                  <a:t>)</a:t>
                </a:r>
              </a:p>
              <a:p>
                <a:pPr marL="0" indent="0" defTabSz="457200">
                  <a:spcBef>
                    <a:spcPts val="0"/>
                  </a:spcBef>
                  <a:buNone/>
                </a:pPr>
                <a:r>
                  <a:rPr lang="en-US" dirty="0"/>
                  <a:t>	two filters – f and g –  in series obey Y(</a:t>
                </a:r>
                <a:r>
                  <a:rPr lang="el-GR" dirty="0"/>
                  <a:t>ω</a:t>
                </a:r>
                <a:r>
                  <a:rPr lang="en-US" dirty="0"/>
                  <a:t>) = G(</a:t>
                </a:r>
                <a:r>
                  <a:rPr lang="el-GR" dirty="0"/>
                  <a:t>ω</a:t>
                </a:r>
                <a:r>
                  <a:rPr lang="en-US" dirty="0"/>
                  <a:t>) F(</a:t>
                </a:r>
                <a:r>
                  <a:rPr lang="el-GR" dirty="0"/>
                  <a:t>ω</a:t>
                </a:r>
                <a:r>
                  <a:rPr lang="en-US" dirty="0"/>
                  <a:t>)  X(</a:t>
                </a:r>
                <a:r>
                  <a:rPr lang="el-GR" dirty="0"/>
                  <a:t>ω</a:t>
                </a:r>
                <a:r>
                  <a:rPr lang="en-US" dirty="0"/>
                  <a:t>)</a:t>
                </a:r>
              </a:p>
              <a:p>
                <a:pPr marL="0" indent="0" defTabSz="457200">
                  <a:buNone/>
                </a:pPr>
                <a:endParaRPr lang="en-US" dirty="0"/>
              </a:p>
              <a:p>
                <a:pPr marL="0" indent="0" defTabSz="457200">
                  <a:buNone/>
                </a:pPr>
                <a:endParaRPr lang="en-US" dirty="0"/>
              </a:p>
              <a:p>
                <a:pPr marL="0" indent="0" defTabSz="457200">
                  <a:spcBef>
                    <a:spcPts val="2400"/>
                  </a:spcBef>
                  <a:buNone/>
                </a:pPr>
                <a:r>
                  <a:rPr lang="en-US" dirty="0"/>
                  <a:t>	while in the opposite order Y(</a:t>
                </a:r>
                <a:r>
                  <a:rPr lang="el-GR" dirty="0"/>
                  <a:t>ω</a:t>
                </a:r>
                <a:r>
                  <a:rPr lang="en-US" dirty="0"/>
                  <a:t>) = F(</a:t>
                </a:r>
                <a:r>
                  <a:rPr lang="el-GR" dirty="0"/>
                  <a:t>ω</a:t>
                </a:r>
                <a:r>
                  <a:rPr lang="en-US" dirty="0"/>
                  <a:t>) G(</a:t>
                </a:r>
                <a:r>
                  <a:rPr lang="el-GR" dirty="0"/>
                  <a:t>ω</a:t>
                </a:r>
                <a:r>
                  <a:rPr lang="en-US" dirty="0"/>
                  <a:t>)  X(</a:t>
                </a:r>
                <a:r>
                  <a:rPr lang="el-GR" dirty="0"/>
                  <a:t>ω</a:t>
                </a:r>
                <a:r>
                  <a:rPr lang="en-US" dirty="0"/>
                  <a:t>)</a:t>
                </a:r>
              </a:p>
              <a:p>
                <a:pPr marL="0" indent="0" defTabSz="457200">
                  <a:spcBef>
                    <a:spcPts val="2400"/>
                  </a:spcBef>
                  <a:buNone/>
                </a:pPr>
                <a:endParaRPr lang="en-US" dirty="0"/>
              </a:p>
              <a:p>
                <a:pPr marL="0" indent="0" defTabSz="457200">
                  <a:spcBef>
                    <a:spcPts val="2400"/>
                  </a:spcBef>
                  <a:buNone/>
                </a:pPr>
                <a:endParaRPr lang="en-US" dirty="0"/>
              </a:p>
              <a:p>
                <a:pPr marL="0" indent="0" defTabSz="457200">
                  <a:buNone/>
                </a:pPr>
                <a:r>
                  <a:rPr lang="en-US" dirty="0"/>
                  <a:t>which is the same thing since functions commute!</a:t>
                </a:r>
              </a:p>
              <a:p>
                <a:pPr marL="0" indent="0" defTabSz="457200">
                  <a:buNone/>
                </a:pPr>
                <a:r>
                  <a:rPr lang="en-US" dirty="0">
                    <a:solidFill>
                      <a:srgbClr val="002060"/>
                    </a:solidFill>
                  </a:rPr>
                  <a:t>Show 2 systems that do not commute</a:t>
                </a:r>
              </a:p>
              <a:p>
                <a:pPr marL="0" indent="0" defTabSz="457200">
                  <a:buNone/>
                </a:pPr>
                <a:endParaRPr lang="en-US" dirty="0"/>
              </a:p>
              <a:p>
                <a:pPr marL="0" indent="0" defTabSz="45720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04850" y="1363861"/>
                <a:ext cx="7715250" cy="5427463"/>
              </a:xfrm>
              <a:blipFill rotWithShape="0">
                <a:blip r:embed="rId2"/>
                <a:stretch>
                  <a:fillRect l="-870" t="-562" b="-21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21</a:t>
            </a:fld>
            <a:endParaRPr lang="en-US" altLang="en-US"/>
          </a:p>
        </p:txBody>
      </p:sp>
      <p:sp>
        <p:nvSpPr>
          <p:cNvPr id="7" name="Line 61"/>
          <p:cNvSpPr>
            <a:spLocks noChangeShapeType="1"/>
          </p:cNvSpPr>
          <p:nvPr/>
        </p:nvSpPr>
        <p:spPr bwMode="auto">
          <a:xfrm>
            <a:off x="1133475" y="3996072"/>
            <a:ext cx="6915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62"/>
          <p:cNvSpPr>
            <a:spLocks noChangeShapeType="1"/>
          </p:cNvSpPr>
          <p:nvPr/>
        </p:nvSpPr>
        <p:spPr bwMode="auto">
          <a:xfrm>
            <a:off x="1588170" y="4004929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70"/>
          <p:cNvSpPr>
            <a:spLocks noChangeShapeType="1"/>
          </p:cNvSpPr>
          <p:nvPr/>
        </p:nvSpPr>
        <p:spPr bwMode="auto">
          <a:xfrm>
            <a:off x="2674020" y="4004929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Oval 11"/>
          <p:cNvSpPr/>
          <p:nvPr/>
        </p:nvSpPr>
        <p:spPr bwMode="auto">
          <a:xfrm>
            <a:off x="3399423" y="3938813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4269376" y="4004929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70"/>
          <p:cNvSpPr>
            <a:spLocks noChangeShapeType="1"/>
          </p:cNvSpPr>
          <p:nvPr/>
        </p:nvSpPr>
        <p:spPr bwMode="auto">
          <a:xfrm>
            <a:off x="5355226" y="4004929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1785938" y="3691272"/>
            <a:ext cx="642937" cy="59497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5" name="Text Box 68"/>
          <p:cNvSpPr txBox="1">
            <a:spLocks noChangeArrowheads="1"/>
          </p:cNvSpPr>
          <p:nvPr/>
        </p:nvSpPr>
        <p:spPr bwMode="auto">
          <a:xfrm>
            <a:off x="1958851" y="3776329"/>
            <a:ext cx="5334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en-US" altLang="en-US" sz="2400" b="0" baseline="30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444437" y="3669382"/>
            <a:ext cx="642937" cy="59497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8" name="Text Box 68"/>
          <p:cNvSpPr txBox="1">
            <a:spLocks noChangeArrowheads="1"/>
          </p:cNvSpPr>
          <p:nvPr/>
        </p:nvSpPr>
        <p:spPr bwMode="auto">
          <a:xfrm>
            <a:off x="4617350" y="3754439"/>
            <a:ext cx="5334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en-US" altLang="en-US" sz="2400" b="0" baseline="30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827664" y="3558621"/>
            <a:ext cx="1416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+mn-lt"/>
              </a:rPr>
              <a:t>F(</a:t>
            </a:r>
            <a:r>
              <a:rPr lang="el-GR" sz="1800" b="0" dirty="0">
                <a:latin typeface="+mn-lt"/>
              </a:rPr>
              <a:t>ω</a:t>
            </a:r>
            <a:r>
              <a:rPr lang="en-US" sz="1800" b="0" dirty="0">
                <a:latin typeface="+mn-lt"/>
              </a:rPr>
              <a:t>)  X(</a:t>
            </a:r>
            <a:r>
              <a:rPr lang="el-GR" sz="1800" b="0" dirty="0">
                <a:latin typeface="+mn-lt"/>
              </a:rPr>
              <a:t>ω</a:t>
            </a:r>
            <a:r>
              <a:rPr lang="en-US" sz="1800" b="0" dirty="0">
                <a:latin typeface="+mn-lt"/>
              </a:rPr>
              <a:t>)</a:t>
            </a:r>
            <a:endParaRPr lang="en-US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533400" y="3798373"/>
            <a:ext cx="796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+mn-lt"/>
              </a:rPr>
              <a:t>X(</a:t>
            </a:r>
            <a:r>
              <a:rPr lang="el-GR" sz="1800" b="0" dirty="0">
                <a:latin typeface="+mn-lt"/>
              </a:rPr>
              <a:t>ω</a:t>
            </a:r>
            <a:r>
              <a:rPr lang="en-US" sz="1800" b="0" dirty="0">
                <a:latin typeface="+mn-lt"/>
              </a:rPr>
              <a:t>)</a:t>
            </a:r>
            <a:endParaRPr lang="en-US" sz="2800" dirty="0"/>
          </a:p>
        </p:txBody>
      </p:sp>
      <p:sp>
        <p:nvSpPr>
          <p:cNvPr id="31" name="Oval 30"/>
          <p:cNvSpPr/>
          <p:nvPr/>
        </p:nvSpPr>
        <p:spPr bwMode="auto">
          <a:xfrm>
            <a:off x="6395615" y="3938813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99676" y="3524147"/>
            <a:ext cx="1991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+mn-lt"/>
              </a:rPr>
              <a:t>G(</a:t>
            </a:r>
            <a:r>
              <a:rPr lang="el-GR" sz="1800" b="0" dirty="0">
                <a:latin typeface="+mn-lt"/>
              </a:rPr>
              <a:t>ω</a:t>
            </a:r>
            <a:r>
              <a:rPr lang="en-US" sz="1800" b="0" dirty="0">
                <a:latin typeface="+mn-lt"/>
              </a:rPr>
              <a:t>) F(</a:t>
            </a:r>
            <a:r>
              <a:rPr lang="el-GR" sz="1800" b="0" dirty="0">
                <a:latin typeface="+mn-lt"/>
              </a:rPr>
              <a:t>ω</a:t>
            </a:r>
            <a:r>
              <a:rPr lang="en-US" sz="1800" b="0" dirty="0">
                <a:latin typeface="+mn-lt"/>
              </a:rPr>
              <a:t>)  X(</a:t>
            </a:r>
            <a:r>
              <a:rPr lang="el-GR" sz="1800" b="0" dirty="0">
                <a:latin typeface="+mn-lt"/>
              </a:rPr>
              <a:t>ω</a:t>
            </a:r>
            <a:r>
              <a:rPr lang="en-US" sz="1800" b="0" dirty="0">
                <a:latin typeface="+mn-lt"/>
              </a:rPr>
              <a:t>)</a:t>
            </a:r>
            <a:endParaRPr lang="en-US" sz="2800" dirty="0"/>
          </a:p>
        </p:txBody>
      </p:sp>
      <p:sp>
        <p:nvSpPr>
          <p:cNvPr id="33" name="TextBox 32"/>
          <p:cNvSpPr txBox="1"/>
          <p:nvPr/>
        </p:nvSpPr>
        <p:spPr>
          <a:xfrm>
            <a:off x="8058809" y="3796967"/>
            <a:ext cx="738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+mn-lt"/>
              </a:rPr>
              <a:t>Y(</a:t>
            </a:r>
            <a:r>
              <a:rPr lang="el-GR" sz="1800" b="0" dirty="0">
                <a:latin typeface="+mn-lt"/>
              </a:rPr>
              <a:t>ω</a:t>
            </a:r>
            <a:r>
              <a:rPr lang="en-US" sz="1800" b="0" dirty="0">
                <a:latin typeface="+mn-lt"/>
              </a:rPr>
              <a:t>)</a:t>
            </a:r>
            <a:endParaRPr lang="en-US" sz="2800" dirty="0"/>
          </a:p>
        </p:txBody>
      </p:sp>
      <p:sp>
        <p:nvSpPr>
          <p:cNvPr id="34" name="Line 70"/>
          <p:cNvSpPr>
            <a:spLocks noChangeShapeType="1"/>
          </p:cNvSpPr>
          <p:nvPr/>
        </p:nvSpPr>
        <p:spPr bwMode="auto">
          <a:xfrm>
            <a:off x="7488238" y="4004929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61"/>
          <p:cNvSpPr>
            <a:spLocks noChangeShapeType="1"/>
          </p:cNvSpPr>
          <p:nvPr/>
        </p:nvSpPr>
        <p:spPr bwMode="auto">
          <a:xfrm>
            <a:off x="1140725" y="5502159"/>
            <a:ext cx="6915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62"/>
          <p:cNvSpPr>
            <a:spLocks noChangeShapeType="1"/>
          </p:cNvSpPr>
          <p:nvPr/>
        </p:nvSpPr>
        <p:spPr bwMode="auto">
          <a:xfrm>
            <a:off x="1595420" y="5511016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Line 70"/>
          <p:cNvSpPr>
            <a:spLocks noChangeShapeType="1"/>
          </p:cNvSpPr>
          <p:nvPr/>
        </p:nvSpPr>
        <p:spPr bwMode="auto">
          <a:xfrm>
            <a:off x="2681270" y="5511016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Oval 37"/>
          <p:cNvSpPr/>
          <p:nvPr/>
        </p:nvSpPr>
        <p:spPr bwMode="auto">
          <a:xfrm>
            <a:off x="3406673" y="5444900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Line 62"/>
          <p:cNvSpPr>
            <a:spLocks noChangeShapeType="1"/>
          </p:cNvSpPr>
          <p:nvPr/>
        </p:nvSpPr>
        <p:spPr bwMode="auto">
          <a:xfrm>
            <a:off x="4276626" y="5511016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70"/>
          <p:cNvSpPr>
            <a:spLocks noChangeShapeType="1"/>
          </p:cNvSpPr>
          <p:nvPr/>
        </p:nvSpPr>
        <p:spPr bwMode="auto">
          <a:xfrm>
            <a:off x="5362476" y="5511016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1793188" y="5197359"/>
            <a:ext cx="642937" cy="59497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2" name="Text Box 68"/>
          <p:cNvSpPr txBox="1">
            <a:spLocks noChangeArrowheads="1"/>
          </p:cNvSpPr>
          <p:nvPr/>
        </p:nvSpPr>
        <p:spPr bwMode="auto">
          <a:xfrm>
            <a:off x="1966101" y="5282416"/>
            <a:ext cx="5334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en-US" altLang="en-US" sz="2400" b="0" baseline="30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451687" y="5175469"/>
            <a:ext cx="642937" cy="594978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4" name="Text Box 68"/>
          <p:cNvSpPr txBox="1">
            <a:spLocks noChangeArrowheads="1"/>
          </p:cNvSpPr>
          <p:nvPr/>
        </p:nvSpPr>
        <p:spPr bwMode="auto">
          <a:xfrm>
            <a:off x="4624600" y="5260526"/>
            <a:ext cx="5334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en-US" altLang="en-US" sz="2400" b="0" baseline="30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834914" y="5064708"/>
            <a:ext cx="1416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+mn-lt"/>
              </a:rPr>
              <a:t>G(</a:t>
            </a:r>
            <a:r>
              <a:rPr lang="el-GR" sz="1800" b="0" dirty="0">
                <a:latin typeface="+mn-lt"/>
              </a:rPr>
              <a:t>ω</a:t>
            </a:r>
            <a:r>
              <a:rPr lang="en-US" sz="1800" b="0" dirty="0">
                <a:latin typeface="+mn-lt"/>
              </a:rPr>
              <a:t>)  X(</a:t>
            </a:r>
            <a:r>
              <a:rPr lang="el-GR" sz="1800" b="0" dirty="0">
                <a:latin typeface="+mn-lt"/>
              </a:rPr>
              <a:t>ω</a:t>
            </a:r>
            <a:r>
              <a:rPr lang="en-US" sz="1800" b="0" dirty="0">
                <a:latin typeface="+mn-lt"/>
              </a:rPr>
              <a:t>)</a:t>
            </a:r>
            <a:endParaRPr lang="en-US" sz="2800" dirty="0"/>
          </a:p>
        </p:txBody>
      </p:sp>
      <p:sp>
        <p:nvSpPr>
          <p:cNvPr id="46" name="TextBox 45"/>
          <p:cNvSpPr txBox="1"/>
          <p:nvPr/>
        </p:nvSpPr>
        <p:spPr>
          <a:xfrm>
            <a:off x="540650" y="5304460"/>
            <a:ext cx="796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+mn-lt"/>
              </a:rPr>
              <a:t>X(</a:t>
            </a:r>
            <a:r>
              <a:rPr lang="el-GR" sz="1800" b="0" dirty="0">
                <a:latin typeface="+mn-lt"/>
              </a:rPr>
              <a:t>ω</a:t>
            </a:r>
            <a:r>
              <a:rPr lang="en-US" sz="1800" b="0" dirty="0">
                <a:latin typeface="+mn-lt"/>
              </a:rPr>
              <a:t>)</a:t>
            </a:r>
            <a:endParaRPr lang="en-US" sz="2800" dirty="0"/>
          </a:p>
        </p:txBody>
      </p:sp>
      <p:sp>
        <p:nvSpPr>
          <p:cNvPr id="47" name="Oval 46"/>
          <p:cNvSpPr/>
          <p:nvPr/>
        </p:nvSpPr>
        <p:spPr bwMode="auto">
          <a:xfrm>
            <a:off x="6402865" y="5444900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406926" y="5030234"/>
            <a:ext cx="1991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+mn-lt"/>
              </a:rPr>
              <a:t>F(</a:t>
            </a:r>
            <a:r>
              <a:rPr lang="el-GR" sz="1800" b="0" dirty="0">
                <a:latin typeface="+mn-lt"/>
              </a:rPr>
              <a:t>ω</a:t>
            </a:r>
            <a:r>
              <a:rPr lang="en-US" sz="1800" b="0" dirty="0">
                <a:latin typeface="+mn-lt"/>
              </a:rPr>
              <a:t>) G(</a:t>
            </a:r>
            <a:r>
              <a:rPr lang="el-GR" sz="1800" b="0" dirty="0">
                <a:latin typeface="+mn-lt"/>
              </a:rPr>
              <a:t>ω</a:t>
            </a:r>
            <a:r>
              <a:rPr lang="en-US" sz="1800" b="0" dirty="0">
                <a:latin typeface="+mn-lt"/>
              </a:rPr>
              <a:t>)  X(</a:t>
            </a:r>
            <a:r>
              <a:rPr lang="el-GR" sz="1800" b="0" dirty="0">
                <a:latin typeface="+mn-lt"/>
              </a:rPr>
              <a:t>ω</a:t>
            </a:r>
            <a:r>
              <a:rPr lang="en-US" sz="1800" b="0" dirty="0">
                <a:latin typeface="+mn-lt"/>
              </a:rPr>
              <a:t>)</a:t>
            </a:r>
            <a:endParaRPr lang="en-US" sz="2800" dirty="0"/>
          </a:p>
        </p:txBody>
      </p:sp>
      <p:sp>
        <p:nvSpPr>
          <p:cNvPr id="49" name="TextBox 48"/>
          <p:cNvSpPr txBox="1"/>
          <p:nvPr/>
        </p:nvSpPr>
        <p:spPr>
          <a:xfrm>
            <a:off x="8066059" y="5303054"/>
            <a:ext cx="738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+mn-lt"/>
              </a:rPr>
              <a:t>Y(</a:t>
            </a:r>
            <a:r>
              <a:rPr lang="el-GR" sz="1800" b="0" dirty="0">
                <a:latin typeface="+mn-lt"/>
              </a:rPr>
              <a:t>ω</a:t>
            </a:r>
            <a:r>
              <a:rPr lang="en-US" sz="1800" b="0" dirty="0">
                <a:latin typeface="+mn-lt"/>
              </a:rPr>
              <a:t>)</a:t>
            </a:r>
            <a:endParaRPr lang="en-US" sz="2800" dirty="0"/>
          </a:p>
        </p:txBody>
      </p:sp>
      <p:sp>
        <p:nvSpPr>
          <p:cNvPr id="50" name="Line 70"/>
          <p:cNvSpPr>
            <a:spLocks noChangeShapeType="1"/>
          </p:cNvSpPr>
          <p:nvPr/>
        </p:nvSpPr>
        <p:spPr bwMode="auto">
          <a:xfrm>
            <a:off x="7495488" y="5511016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650935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0971122"/>
              </p:ext>
            </p:extLst>
          </p:nvPr>
        </p:nvGraphicFramePr>
        <p:xfrm>
          <a:off x="437933" y="3057345"/>
          <a:ext cx="7958138" cy="298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2" name="Bitmap Image" r:id="rId3" imgW="5485714" imgH="2057143" progId="Paint.Picture">
                  <p:embed/>
                </p:oleObj>
              </mc:Choice>
              <mc:Fallback>
                <p:oleObj name="Bitmap Image" r:id="rId3" imgW="5485714" imgH="2057143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933" y="3057345"/>
                        <a:ext cx="7958138" cy="298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77E116E5-2689-469F-9A1A-6411853005FE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22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>
          <a:xfrm>
            <a:off x="1938338" y="165100"/>
            <a:ext cx="6686550" cy="812800"/>
          </a:xfrm>
        </p:spPr>
        <p:txBody>
          <a:bodyPr/>
          <a:lstStyle/>
          <a:p>
            <a:pPr>
              <a:defRPr/>
            </a:pPr>
            <a:r>
              <a:rPr lang="en-US" dirty="0"/>
              <a:t>General MA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9268" y="1179512"/>
            <a:ext cx="7915275" cy="52212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000" dirty="0"/>
              <a:t>Now we consider the general MA filter with L coefficients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>
              <a:solidFill>
                <a:schemeClr val="accent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/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/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dirty="0"/>
              <a:t>We would like to draw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/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/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>
              <a:solidFill>
                <a:schemeClr val="accent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>
              <a:solidFill>
                <a:schemeClr val="accent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>
              <a:solidFill>
                <a:schemeClr val="accent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dirty="0">
              <a:solidFill>
                <a:schemeClr val="accent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>
              <a:solidFill>
                <a:schemeClr val="accent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/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dirty="0"/>
              <a:t>but we only defined 2-input adders !</a:t>
            </a:r>
          </a:p>
        </p:txBody>
      </p:sp>
      <p:graphicFrame>
        <p:nvGraphicFramePr>
          <p:cNvPr id="409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542755"/>
              </p:ext>
            </p:extLst>
          </p:nvPr>
        </p:nvGraphicFramePr>
        <p:xfrm>
          <a:off x="3362325" y="1537494"/>
          <a:ext cx="222885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3" name="Equation" r:id="rId5" imgW="1143000" imgH="507960" progId="Equation.3">
                  <p:embed/>
                </p:oleObj>
              </mc:Choice>
              <mc:Fallback>
                <p:oleObj name="Equation" r:id="rId5" imgW="1143000" imgH="5079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1537494"/>
                        <a:ext cx="222885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/>
          <p:cNvSpPr/>
          <p:nvPr/>
        </p:nvSpPr>
        <p:spPr bwMode="auto">
          <a:xfrm>
            <a:off x="2900661" y="3495468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4308203" y="3504704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4800884" y="3495468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6151976" y="3495468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1990885"/>
              </p:ext>
            </p:extLst>
          </p:nvPr>
        </p:nvGraphicFramePr>
        <p:xfrm>
          <a:off x="456406" y="3582988"/>
          <a:ext cx="7958138" cy="298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Bitmap Image" r:id="rId3" imgW="5485714" imgH="2057143" progId="Paint.Picture">
                  <p:embed/>
                </p:oleObj>
              </mc:Choice>
              <mc:Fallback>
                <p:oleObj name="Bitmap Image" r:id="rId3" imgW="5485714" imgH="2057143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406" y="3582988"/>
                        <a:ext cx="7958138" cy="298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 dirty="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77E116E5-2689-469F-9A1A-6411853005FE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23</a:t>
            </a:fld>
            <a:endParaRPr lang="en-US" altLang="en-US" sz="800" dirty="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>
          <a:xfrm>
            <a:off x="1938338" y="165100"/>
            <a:ext cx="6686550" cy="812800"/>
          </a:xfrm>
        </p:spPr>
        <p:txBody>
          <a:bodyPr/>
          <a:lstStyle/>
          <a:p>
            <a:pPr>
              <a:defRPr/>
            </a:pPr>
            <a:r>
              <a:rPr lang="en-US" dirty="0"/>
              <a:t>Tapped delay line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9269" y="1179513"/>
            <a:ext cx="7772400" cy="4673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000" dirty="0"/>
              <a:t>Before correcting this, note that top of this diagram 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dirty="0"/>
              <a:t>	</a:t>
            </a:r>
            <a:r>
              <a:rPr lang="en-US" altLang="en-US" sz="2000" dirty="0"/>
              <a:t>has an interesting analog interpretations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/>
              <a:t>Engineers think of this as a </a:t>
            </a:r>
            <a:r>
              <a:rPr lang="en-US" altLang="en-US" i="1" dirty="0"/>
              <a:t>tapped delay line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sz="2000" dirty="0"/>
              <a:t>	similar to a length of cable with finite transmission velocity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1800" dirty="0"/>
              <a:t>But since information travels in (copper or optical) cables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sz="1800" dirty="0"/>
              <a:t>	at 2/3 the speed of light (200 meters per </a:t>
            </a:r>
            <a:r>
              <a:rPr lang="el-GR" altLang="en-US" sz="1800" dirty="0"/>
              <a:t>μ</a:t>
            </a:r>
            <a:r>
              <a:rPr lang="en-US" altLang="en-US" sz="1800" dirty="0"/>
              <a:t>sec)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sz="1800" dirty="0"/>
              <a:t>		you need a long cable for significant delay !</a:t>
            </a:r>
          </a:p>
        </p:txBody>
      </p:sp>
      <p:sp>
        <p:nvSpPr>
          <p:cNvPr id="4103" name="Text Box 5"/>
          <p:cNvSpPr txBox="1">
            <a:spLocks noChangeArrowheads="1"/>
          </p:cNvSpPr>
          <p:nvPr/>
        </p:nvSpPr>
        <p:spPr bwMode="auto">
          <a:xfrm>
            <a:off x="3590925" y="3516313"/>
            <a:ext cx="254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FF33CC"/>
                </a:solidFill>
                <a:cs typeface="Arial" panose="020B0604020202020204" pitchFamily="34" charset="0"/>
              </a:rPr>
              <a:t>tapped delay line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2919133" y="4031171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4326675" y="4040407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4819356" y="4031171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6170448" y="4031171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272879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 dirty="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77E116E5-2689-469F-9A1A-6411853005FE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24</a:t>
            </a:fld>
            <a:endParaRPr lang="en-US" altLang="en-US" sz="800" dirty="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>
          <a:xfrm>
            <a:off x="1938338" y="165100"/>
            <a:ext cx="6686550" cy="812800"/>
          </a:xfrm>
        </p:spPr>
        <p:txBody>
          <a:bodyPr/>
          <a:lstStyle/>
          <a:p>
            <a:pPr>
              <a:defRPr/>
            </a:pPr>
            <a:r>
              <a:rPr lang="en-US" dirty="0"/>
              <a:t>A data structure!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79513"/>
            <a:ext cx="8591549" cy="4673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000" dirty="0"/>
              <a:t>We will think of this differently</a:t>
            </a:r>
            <a:r>
              <a:rPr lang="en-US" altLang="en-US" sz="1600" dirty="0"/>
              <a:t> (and find a data structure in addition to the algorithm)</a:t>
            </a:r>
            <a:endParaRPr lang="en-US" altLang="en-US" sz="2000" dirty="0"/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/>
              <a:t>Considering the memory points from some time</a:t>
            </a:r>
          </a:p>
          <a:p>
            <a:pPr defTabSz="457200"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dirty="0"/>
              <a:t>	we find a data structure (assume L=8)</a:t>
            </a:r>
          </a:p>
          <a:p>
            <a:pPr defTabSz="457200"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dirty="0"/>
              <a:t>		with the following time varying contents 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1800" dirty="0"/>
          </a:p>
          <a:p>
            <a:pPr eaLnBrk="1" hangingPunct="1">
              <a:buFont typeface="Wingdings" pitchFamily="2" charset="2"/>
              <a:buNone/>
            </a:pPr>
            <a:endParaRPr lang="en-US" altLang="en-US" sz="1800" dirty="0"/>
          </a:p>
          <a:p>
            <a:pPr eaLnBrk="1" hangingPunct="1">
              <a:buFont typeface="Wingdings" pitchFamily="2" charset="2"/>
              <a:buNone/>
            </a:pPr>
            <a:endParaRPr lang="en-US" altLang="en-US" sz="1800" dirty="0"/>
          </a:p>
          <a:p>
            <a:pPr eaLnBrk="1" hangingPunct="1">
              <a:buFont typeface="Wingdings" pitchFamily="2" charset="2"/>
              <a:buNone/>
            </a:pPr>
            <a:endParaRPr lang="en-US" altLang="en-US" sz="1800" dirty="0"/>
          </a:p>
          <a:p>
            <a:pPr eaLnBrk="1" hangingPunct="1">
              <a:buFont typeface="Wingdings" pitchFamily="2" charset="2"/>
              <a:buNone/>
            </a:pPr>
            <a:endParaRPr lang="en-US" altLang="en-US" sz="1800" dirty="0"/>
          </a:p>
          <a:p>
            <a:pPr eaLnBrk="1" hangingPunct="1">
              <a:buFont typeface="Wingdings" pitchFamily="2" charset="2"/>
              <a:buNone/>
            </a:pPr>
            <a:endParaRPr lang="en-US" altLang="en-US" sz="1800" dirty="0"/>
          </a:p>
          <a:p>
            <a:pPr eaLnBrk="1" hangingPunct="1">
              <a:buFont typeface="Wingdings" pitchFamily="2" charset="2"/>
              <a:buNone/>
            </a:pPr>
            <a:endParaRPr lang="en-US" altLang="en-US" sz="1800" dirty="0"/>
          </a:p>
          <a:p>
            <a:pPr eaLnBrk="1" hangingPunct="1">
              <a:buFont typeface="Wingdings" pitchFamily="2" charset="2"/>
              <a:buNone/>
            </a:pPr>
            <a:endParaRPr lang="en-US" altLang="en-US" sz="1800" dirty="0"/>
          </a:p>
          <a:p>
            <a:pPr eaLnBrk="1" hangingPunct="1">
              <a:buFont typeface="Wingdings" pitchFamily="2" charset="2"/>
              <a:buNone/>
            </a:pPr>
            <a:endParaRPr lang="en-US" altLang="en-US" sz="1800" dirty="0"/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/>
              <a:t>We see that values that enter first from the left  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dirty="0"/>
              <a:t>	exit (are discarded) first to the right 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dirty="0"/>
              <a:t>		so this is a </a:t>
            </a:r>
            <a:r>
              <a:rPr lang="en-US" altLang="en-US" b="1" dirty="0"/>
              <a:t>FIFO</a:t>
            </a:r>
            <a:r>
              <a:rPr lang="en-US" altLang="en-US" dirty="0"/>
              <a:t> buffer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1543050" y="3810000"/>
            <a:ext cx="5895975" cy="466725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>
            <a:stCxn id="2" idx="0"/>
            <a:endCxn id="2" idx="2"/>
          </p:cNvCxnSpPr>
          <p:nvPr/>
        </p:nvCxnSpPr>
        <p:spPr bwMode="auto">
          <a:xfrm>
            <a:off x="4491038" y="3810000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6015038" y="3810000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6691313" y="3810000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5281613" y="3810000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3066884" y="3810000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3743159" y="3810000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2333459" y="3810000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Rectangle 21"/>
          <p:cNvSpPr/>
          <p:nvPr/>
        </p:nvSpPr>
        <p:spPr bwMode="auto">
          <a:xfrm>
            <a:off x="1543050" y="3214688"/>
            <a:ext cx="5895975" cy="466725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Straight Connector 22"/>
          <p:cNvCxnSpPr>
            <a:stCxn id="22" idx="0"/>
            <a:endCxn id="22" idx="2"/>
          </p:cNvCxnSpPr>
          <p:nvPr/>
        </p:nvCxnSpPr>
        <p:spPr bwMode="auto">
          <a:xfrm>
            <a:off x="4491038" y="3214688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6015038" y="3214688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6691313" y="3214688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5281613" y="3214688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3066884" y="3214688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3743159" y="3214688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2333459" y="3214688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extBox 4"/>
          <p:cNvSpPr txBox="1"/>
          <p:nvPr/>
        </p:nvSpPr>
        <p:spPr>
          <a:xfrm>
            <a:off x="6856413" y="3196580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142038" y="3186113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446713" y="3196580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694239" y="3205163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4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903664" y="3189585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5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189289" y="3179118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6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493964" y="3189585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7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741490" y="3198168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8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875463" y="3743648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180138" y="3754115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3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427664" y="3762698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4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637089" y="3747120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5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922714" y="3736653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6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227389" y="3747120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7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474915" y="3755703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8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749259" y="3773190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9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1543050" y="4994324"/>
            <a:ext cx="5895975" cy="466725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3" name="Straight Connector 52"/>
          <p:cNvCxnSpPr>
            <a:stCxn id="52" idx="0"/>
            <a:endCxn id="52" idx="2"/>
          </p:cNvCxnSpPr>
          <p:nvPr/>
        </p:nvCxnSpPr>
        <p:spPr bwMode="auto">
          <a:xfrm>
            <a:off x="4491038" y="4994324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/>
          <p:nvPr/>
        </p:nvCxnSpPr>
        <p:spPr bwMode="auto">
          <a:xfrm>
            <a:off x="6015038" y="4994324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>
            <a:off x="6691313" y="4994324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/>
          <p:nvPr/>
        </p:nvCxnSpPr>
        <p:spPr bwMode="auto">
          <a:xfrm>
            <a:off x="5281613" y="4994324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/>
          <p:cNvCxnSpPr/>
          <p:nvPr/>
        </p:nvCxnSpPr>
        <p:spPr bwMode="auto">
          <a:xfrm>
            <a:off x="3066884" y="4994324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Straight Connector 57"/>
          <p:cNvCxnSpPr/>
          <p:nvPr/>
        </p:nvCxnSpPr>
        <p:spPr bwMode="auto">
          <a:xfrm>
            <a:off x="3743159" y="4994324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>
            <a:off x="2333459" y="4994324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Rectangle 59"/>
          <p:cNvSpPr/>
          <p:nvPr/>
        </p:nvSpPr>
        <p:spPr bwMode="auto">
          <a:xfrm>
            <a:off x="1543050" y="4399012"/>
            <a:ext cx="5895975" cy="466725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1" name="Straight Connector 60"/>
          <p:cNvCxnSpPr>
            <a:stCxn id="60" idx="0"/>
            <a:endCxn id="60" idx="2"/>
          </p:cNvCxnSpPr>
          <p:nvPr/>
        </p:nvCxnSpPr>
        <p:spPr bwMode="auto">
          <a:xfrm>
            <a:off x="4491038" y="4399012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>
            <a:off x="6015038" y="4399012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>
            <a:off x="6691313" y="4399012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>
            <a:off x="5281613" y="4399012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>
            <a:off x="3066884" y="4399012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>
            <a:off x="3743159" y="4399012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/>
          <p:nvPr/>
        </p:nvCxnSpPr>
        <p:spPr bwMode="auto">
          <a:xfrm>
            <a:off x="2333459" y="4399012"/>
            <a:ext cx="0" cy="4667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8" name="TextBox 67"/>
          <p:cNvSpPr txBox="1"/>
          <p:nvPr/>
        </p:nvSpPr>
        <p:spPr>
          <a:xfrm>
            <a:off x="6856413" y="4380904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3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142038" y="4370437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4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446713" y="4380904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5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694239" y="4389487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6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903664" y="4373909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7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189289" y="4363442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8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2493964" y="4373909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9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1676234" y="4382492"/>
            <a:ext cx="5764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10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875463" y="4927972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4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180138" y="4938439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5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5427664" y="4947022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6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4637089" y="4931444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7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3922714" y="4920977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8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227389" y="4931444"/>
            <a:ext cx="51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9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2420939" y="4940027"/>
            <a:ext cx="565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10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1676235" y="4957514"/>
            <a:ext cx="6032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11</a:t>
            </a:r>
          </a:p>
        </p:txBody>
      </p:sp>
      <p:grpSp>
        <p:nvGrpSpPr>
          <p:cNvPr id="487429" name="Group 487428"/>
          <p:cNvGrpSpPr/>
          <p:nvPr/>
        </p:nvGrpSpPr>
        <p:grpSpPr>
          <a:xfrm>
            <a:off x="1106531" y="2716997"/>
            <a:ext cx="6714206" cy="472289"/>
            <a:chOff x="1106531" y="6098372"/>
            <a:chExt cx="6714206" cy="472289"/>
          </a:xfrm>
        </p:grpSpPr>
        <p:sp>
          <p:nvSpPr>
            <p:cNvPr id="85" name="Line 61"/>
            <p:cNvSpPr>
              <a:spLocks noChangeShapeType="1"/>
            </p:cNvSpPr>
            <p:nvPr/>
          </p:nvSpPr>
          <p:spPr bwMode="auto">
            <a:xfrm>
              <a:off x="1428458" y="6355656"/>
              <a:ext cx="60677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Line 62"/>
            <p:cNvSpPr>
              <a:spLocks noChangeShapeType="1"/>
            </p:cNvSpPr>
            <p:nvPr/>
          </p:nvSpPr>
          <p:spPr bwMode="auto">
            <a:xfrm>
              <a:off x="2045078" y="6354988"/>
              <a:ext cx="889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Oval 66"/>
            <p:cNvSpPr>
              <a:spLocks noChangeArrowheads="1"/>
            </p:cNvSpPr>
            <p:nvPr/>
          </p:nvSpPr>
          <p:spPr bwMode="auto">
            <a:xfrm>
              <a:off x="2172079" y="6186329"/>
              <a:ext cx="302836" cy="31781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8" name="Text Box 68"/>
            <p:cNvSpPr txBox="1">
              <a:spLocks noChangeArrowheads="1"/>
            </p:cNvSpPr>
            <p:nvPr/>
          </p:nvSpPr>
          <p:spPr bwMode="auto">
            <a:xfrm>
              <a:off x="2159088" y="6198155"/>
              <a:ext cx="396368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0" dirty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  <a:r>
                <a:rPr lang="en-US" altLang="en-US" sz="1200" b="0" baseline="300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-1</a:t>
              </a:r>
            </a:p>
          </p:txBody>
        </p:sp>
        <p:sp>
          <p:nvSpPr>
            <p:cNvPr id="101" name="Text Box 64"/>
            <p:cNvSpPr txBox="1">
              <a:spLocks noChangeArrowheads="1"/>
            </p:cNvSpPr>
            <p:nvPr/>
          </p:nvSpPr>
          <p:spPr bwMode="auto">
            <a:xfrm>
              <a:off x="1106531" y="6098372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1770356" y="6288872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" name="Line 62"/>
            <p:cNvSpPr>
              <a:spLocks noChangeShapeType="1"/>
            </p:cNvSpPr>
            <p:nvPr/>
          </p:nvSpPr>
          <p:spPr bwMode="auto">
            <a:xfrm>
              <a:off x="2810167" y="6352458"/>
              <a:ext cx="889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Oval 66"/>
            <p:cNvSpPr>
              <a:spLocks noChangeArrowheads="1"/>
            </p:cNvSpPr>
            <p:nvPr/>
          </p:nvSpPr>
          <p:spPr bwMode="auto">
            <a:xfrm>
              <a:off x="2908593" y="6183799"/>
              <a:ext cx="302836" cy="31781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4" name="Text Box 68"/>
            <p:cNvSpPr txBox="1">
              <a:spLocks noChangeArrowheads="1"/>
            </p:cNvSpPr>
            <p:nvPr/>
          </p:nvSpPr>
          <p:spPr bwMode="auto">
            <a:xfrm>
              <a:off x="2895602" y="6195625"/>
              <a:ext cx="396368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0" dirty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  <a:r>
                <a:rPr lang="en-US" altLang="en-US" sz="1200" b="0" baseline="300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-1</a:t>
              </a:r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2592595" y="6286342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4" name="Line 62"/>
            <p:cNvSpPr>
              <a:spLocks noChangeShapeType="1"/>
            </p:cNvSpPr>
            <p:nvPr/>
          </p:nvSpPr>
          <p:spPr bwMode="auto">
            <a:xfrm>
              <a:off x="3494715" y="6361041"/>
              <a:ext cx="889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" name="Oval 66"/>
            <p:cNvSpPr>
              <a:spLocks noChangeArrowheads="1"/>
            </p:cNvSpPr>
            <p:nvPr/>
          </p:nvSpPr>
          <p:spPr bwMode="auto">
            <a:xfrm>
              <a:off x="3593141" y="6192382"/>
              <a:ext cx="302836" cy="31781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6" name="Text Box 68"/>
            <p:cNvSpPr txBox="1">
              <a:spLocks noChangeArrowheads="1"/>
            </p:cNvSpPr>
            <p:nvPr/>
          </p:nvSpPr>
          <p:spPr bwMode="auto">
            <a:xfrm>
              <a:off x="3580150" y="6204208"/>
              <a:ext cx="396368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0" dirty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  <a:r>
                <a:rPr lang="en-US" altLang="en-US" sz="1200" b="0" baseline="300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-1</a:t>
              </a:r>
            </a:p>
          </p:txBody>
        </p:sp>
        <p:sp>
          <p:nvSpPr>
            <p:cNvPr id="127" name="Oval 126"/>
            <p:cNvSpPr/>
            <p:nvPr/>
          </p:nvSpPr>
          <p:spPr bwMode="auto">
            <a:xfrm>
              <a:off x="3277143" y="6294925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8" name="Line 62"/>
            <p:cNvSpPr>
              <a:spLocks noChangeShapeType="1"/>
            </p:cNvSpPr>
            <p:nvPr/>
          </p:nvSpPr>
          <p:spPr bwMode="auto">
            <a:xfrm>
              <a:off x="4244220" y="6352458"/>
              <a:ext cx="889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" name="Oval 66"/>
            <p:cNvSpPr>
              <a:spLocks noChangeArrowheads="1"/>
            </p:cNvSpPr>
            <p:nvPr/>
          </p:nvSpPr>
          <p:spPr bwMode="auto">
            <a:xfrm>
              <a:off x="4342646" y="6183799"/>
              <a:ext cx="302836" cy="31781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0" name="Text Box 68"/>
            <p:cNvSpPr txBox="1">
              <a:spLocks noChangeArrowheads="1"/>
            </p:cNvSpPr>
            <p:nvPr/>
          </p:nvSpPr>
          <p:spPr bwMode="auto">
            <a:xfrm>
              <a:off x="4329655" y="6195625"/>
              <a:ext cx="396368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0" dirty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  <a:r>
                <a:rPr lang="en-US" altLang="en-US" sz="1200" b="0" baseline="300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-1</a:t>
              </a:r>
            </a:p>
          </p:txBody>
        </p:sp>
        <p:sp>
          <p:nvSpPr>
            <p:cNvPr id="131" name="Oval 130"/>
            <p:cNvSpPr/>
            <p:nvPr/>
          </p:nvSpPr>
          <p:spPr bwMode="auto">
            <a:xfrm>
              <a:off x="4026648" y="6286342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2" name="Line 62"/>
            <p:cNvSpPr>
              <a:spLocks noChangeShapeType="1"/>
            </p:cNvSpPr>
            <p:nvPr/>
          </p:nvSpPr>
          <p:spPr bwMode="auto">
            <a:xfrm>
              <a:off x="5025937" y="6352458"/>
              <a:ext cx="889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" name="Oval 66"/>
            <p:cNvSpPr>
              <a:spLocks noChangeArrowheads="1"/>
            </p:cNvSpPr>
            <p:nvPr/>
          </p:nvSpPr>
          <p:spPr bwMode="auto">
            <a:xfrm>
              <a:off x="5124363" y="6183799"/>
              <a:ext cx="302836" cy="31781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4" name="Text Box 68"/>
            <p:cNvSpPr txBox="1">
              <a:spLocks noChangeArrowheads="1"/>
            </p:cNvSpPr>
            <p:nvPr/>
          </p:nvSpPr>
          <p:spPr bwMode="auto">
            <a:xfrm>
              <a:off x="5111372" y="6195625"/>
              <a:ext cx="396368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0" dirty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  <a:r>
                <a:rPr lang="en-US" altLang="en-US" sz="1200" b="0" baseline="300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-1</a:t>
              </a:r>
            </a:p>
          </p:txBody>
        </p:sp>
        <p:sp>
          <p:nvSpPr>
            <p:cNvPr id="135" name="Oval 134"/>
            <p:cNvSpPr/>
            <p:nvPr/>
          </p:nvSpPr>
          <p:spPr bwMode="auto">
            <a:xfrm>
              <a:off x="4808365" y="6286342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6" name="Line 62"/>
            <p:cNvSpPr>
              <a:spLocks noChangeShapeType="1"/>
            </p:cNvSpPr>
            <p:nvPr/>
          </p:nvSpPr>
          <p:spPr bwMode="auto">
            <a:xfrm>
              <a:off x="5771414" y="6352230"/>
              <a:ext cx="889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" name="Oval 66"/>
            <p:cNvSpPr>
              <a:spLocks noChangeArrowheads="1"/>
            </p:cNvSpPr>
            <p:nvPr/>
          </p:nvSpPr>
          <p:spPr bwMode="auto">
            <a:xfrm>
              <a:off x="5869840" y="6183571"/>
              <a:ext cx="302836" cy="31781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8" name="Text Box 68"/>
            <p:cNvSpPr txBox="1">
              <a:spLocks noChangeArrowheads="1"/>
            </p:cNvSpPr>
            <p:nvPr/>
          </p:nvSpPr>
          <p:spPr bwMode="auto">
            <a:xfrm>
              <a:off x="5856849" y="6195397"/>
              <a:ext cx="396368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0" dirty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  <a:r>
                <a:rPr lang="en-US" altLang="en-US" sz="1200" b="0" baseline="300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-1</a:t>
              </a:r>
            </a:p>
          </p:txBody>
        </p:sp>
        <p:sp>
          <p:nvSpPr>
            <p:cNvPr id="139" name="Oval 138"/>
            <p:cNvSpPr/>
            <p:nvPr/>
          </p:nvSpPr>
          <p:spPr bwMode="auto">
            <a:xfrm>
              <a:off x="5553842" y="6286114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0" name="Line 62"/>
            <p:cNvSpPr>
              <a:spLocks noChangeShapeType="1"/>
            </p:cNvSpPr>
            <p:nvPr/>
          </p:nvSpPr>
          <p:spPr bwMode="auto">
            <a:xfrm>
              <a:off x="6485629" y="6351812"/>
              <a:ext cx="889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" name="Oval 66"/>
            <p:cNvSpPr>
              <a:spLocks noChangeArrowheads="1"/>
            </p:cNvSpPr>
            <p:nvPr/>
          </p:nvSpPr>
          <p:spPr bwMode="auto">
            <a:xfrm>
              <a:off x="6584055" y="6183153"/>
              <a:ext cx="302836" cy="31781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2" name="Text Box 68"/>
            <p:cNvSpPr txBox="1">
              <a:spLocks noChangeArrowheads="1"/>
            </p:cNvSpPr>
            <p:nvPr/>
          </p:nvSpPr>
          <p:spPr bwMode="auto">
            <a:xfrm>
              <a:off x="6571064" y="6194979"/>
              <a:ext cx="396368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0" dirty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  <a:r>
                <a:rPr lang="en-US" altLang="en-US" sz="1200" b="0" baseline="300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-1</a:t>
              </a:r>
            </a:p>
          </p:txBody>
        </p:sp>
        <p:sp>
          <p:nvSpPr>
            <p:cNvPr id="143" name="Oval 142"/>
            <p:cNvSpPr/>
            <p:nvPr/>
          </p:nvSpPr>
          <p:spPr bwMode="auto">
            <a:xfrm>
              <a:off x="6268057" y="6285696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4" name="Oval 143"/>
            <p:cNvSpPr/>
            <p:nvPr/>
          </p:nvSpPr>
          <p:spPr bwMode="auto">
            <a:xfrm>
              <a:off x="7046759" y="6285696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5" name="Text Box 64"/>
            <p:cNvSpPr txBox="1">
              <a:spLocks noChangeArrowheads="1"/>
            </p:cNvSpPr>
            <p:nvPr/>
          </p:nvSpPr>
          <p:spPr bwMode="auto">
            <a:xfrm>
              <a:off x="7439737" y="6113461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81398359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5967416"/>
              </p:ext>
            </p:extLst>
          </p:nvPr>
        </p:nvGraphicFramePr>
        <p:xfrm>
          <a:off x="456406" y="2287588"/>
          <a:ext cx="7958138" cy="298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Bitmap Image" r:id="rId3" imgW="5485714" imgH="2057143" progId="Paint.Picture">
                  <p:embed/>
                </p:oleObj>
              </mc:Choice>
              <mc:Fallback>
                <p:oleObj name="Bitmap Image" r:id="rId3" imgW="5485714" imgH="2057143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406" y="2287588"/>
                        <a:ext cx="7958138" cy="298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 dirty="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77E116E5-2689-469F-9A1A-6411853005FE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25</a:t>
            </a:fld>
            <a:endParaRPr lang="en-US" altLang="en-US" sz="800" dirty="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>
          <a:xfrm>
            <a:off x="1938338" y="165100"/>
            <a:ext cx="6686550" cy="812800"/>
          </a:xfrm>
        </p:spPr>
        <p:txBody>
          <a:bodyPr/>
          <a:lstStyle/>
          <a:p>
            <a:pPr>
              <a:defRPr/>
            </a:pPr>
            <a:r>
              <a:rPr lang="en-US" dirty="0"/>
              <a:t>How do we fix the adders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9269" y="1179513"/>
            <a:ext cx="8216106" cy="4673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000" dirty="0"/>
              <a:t>So, were we to use an N-input adder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/>
              <a:t>	we would have a FIFO, multiplications, and an adder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  <a:p>
            <a:pPr eaLnBrk="1" hangingPunct="1">
              <a:buFont typeface="Wingdings" pitchFamily="2" charset="2"/>
              <a:buNone/>
            </a:pPr>
            <a:endParaRPr lang="en-US" altLang="en-US" sz="1800" dirty="0"/>
          </a:p>
          <a:p>
            <a:pPr eaLnBrk="1" hangingPunct="1">
              <a:buFont typeface="Wingdings" pitchFamily="2" charset="2"/>
              <a:buNone/>
            </a:pPr>
            <a:endParaRPr lang="en-US" altLang="en-US" sz="1800" dirty="0"/>
          </a:p>
          <a:p>
            <a:pPr eaLnBrk="1" hangingPunct="1">
              <a:buFont typeface="Wingdings" pitchFamily="2" charset="2"/>
              <a:buNone/>
            </a:pPr>
            <a:endParaRPr lang="en-US" altLang="en-US" sz="1800" dirty="0"/>
          </a:p>
          <a:p>
            <a:pPr eaLnBrk="1" hangingPunct="1">
              <a:buFont typeface="Wingdings" pitchFamily="2" charset="2"/>
              <a:buNone/>
            </a:pPr>
            <a:endParaRPr lang="en-US" altLang="en-US" sz="1800" dirty="0"/>
          </a:p>
          <a:p>
            <a:pPr eaLnBrk="1" hangingPunct="1">
              <a:buFont typeface="Wingdings" pitchFamily="2" charset="2"/>
              <a:buNone/>
            </a:pPr>
            <a:endParaRPr lang="en-US" altLang="en-US" sz="1800" dirty="0"/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/>
              <a:t>Let’s perform the additions one at a time!</a:t>
            </a:r>
          </a:p>
        </p:txBody>
      </p:sp>
      <p:sp>
        <p:nvSpPr>
          <p:cNvPr id="4103" name="Text Box 5"/>
          <p:cNvSpPr txBox="1">
            <a:spLocks noChangeArrowheads="1"/>
          </p:cNvSpPr>
          <p:nvPr/>
        </p:nvSpPr>
        <p:spPr bwMode="auto">
          <a:xfrm>
            <a:off x="4186238" y="2287588"/>
            <a:ext cx="1095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FF33CC"/>
                </a:solidFill>
                <a:cs typeface="Arial" panose="020B0604020202020204" pitchFamily="34" charset="0"/>
              </a:rPr>
              <a:t>FIFO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1303923" y="2724961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2923173" y="2725772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4313613" y="2724961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4761664" y="2724961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6171198" y="2724995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7790448" y="2724961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807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8325AFB3-B38A-483F-A228-B9B7507E0F93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26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84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38338" y="165100"/>
            <a:ext cx="6686550" cy="812800"/>
          </a:xfrm>
        </p:spPr>
        <p:txBody>
          <a:bodyPr/>
          <a:lstStyle/>
          <a:p>
            <a:pPr>
              <a:defRPr/>
            </a:pPr>
            <a:r>
              <a:rPr lang="en-US" dirty="0"/>
              <a:t>General MA – 1</a:t>
            </a:r>
            <a:r>
              <a:rPr lang="en-US" baseline="30000" dirty="0"/>
              <a:t>st</a:t>
            </a:r>
            <a:r>
              <a:rPr lang="en-US" dirty="0"/>
              <a:t> way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099" y="1674813"/>
            <a:ext cx="8429625" cy="4673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altLang="en-US" sz="2000" dirty="0">
              <a:solidFill>
                <a:schemeClr val="accent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dirty="0">
              <a:solidFill>
                <a:schemeClr val="accent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>
              <a:solidFill>
                <a:schemeClr val="accent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/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/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/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/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 dirty="0"/>
              <a:t>We still have the tapped delay line = FIFO as a data structure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</a:pPr>
            <a:r>
              <a:rPr lang="en-US" altLang="en-US" sz="2000" dirty="0"/>
              <a:t>	but now we perform </a:t>
            </a:r>
            <a:r>
              <a:rPr lang="en-US" altLang="en-US" sz="2000" b="1" dirty="0"/>
              <a:t>M</a:t>
            </a:r>
            <a:r>
              <a:rPr lang="en-US" altLang="en-US" sz="2000" dirty="0"/>
              <a:t>ultiplication + </a:t>
            </a:r>
            <a:r>
              <a:rPr lang="en-US" altLang="en-US" sz="2000" b="1" dirty="0"/>
              <a:t>Ac</a:t>
            </a:r>
            <a:r>
              <a:rPr lang="en-US" altLang="en-US" sz="2000" dirty="0"/>
              <a:t>cumulations (MACs)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dirty="0"/>
              <a:t>We have previously mentioned how important MACs are in DSP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dirty="0"/>
              <a:t>Another way of looking at this is iteration on one of our basic MA blocks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rgbClr val="002060"/>
                </a:solidFill>
              </a:rPr>
              <a:t>Which one ?</a:t>
            </a:r>
          </a:p>
        </p:txBody>
      </p:sp>
      <p:graphicFrame>
        <p:nvGraphicFramePr>
          <p:cNvPr id="5122" name="Object 6"/>
          <p:cNvGraphicFramePr>
            <a:graphicFrameLocks noChangeAspect="1"/>
          </p:cNvGraphicFramePr>
          <p:nvPr/>
        </p:nvGraphicFramePr>
        <p:xfrm>
          <a:off x="3175000" y="952500"/>
          <a:ext cx="222885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5" name="Equation" r:id="rId3" imgW="1143000" imgH="507960" progId="Equation.3">
                  <p:embed/>
                </p:oleObj>
              </mc:Choice>
              <mc:Fallback>
                <p:oleObj name="Equation" r:id="rId3" imgW="1143000" imgH="5079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952500"/>
                        <a:ext cx="222885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6" name="Picture 8" descr="C:\Documents and Settings\Yaakov_s\Desktop\temp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8" y="2017713"/>
            <a:ext cx="8951912" cy="213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Text Box 9"/>
          <p:cNvSpPr txBox="1">
            <a:spLocks noChangeArrowheads="1"/>
          </p:cNvSpPr>
          <p:nvPr/>
        </p:nvSpPr>
        <p:spPr bwMode="auto">
          <a:xfrm>
            <a:off x="3848100" y="3730625"/>
            <a:ext cx="1155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MACs</a:t>
            </a: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8325AFB3-B38A-483F-A228-B9B7507E0F93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27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84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38338" y="165100"/>
            <a:ext cx="6686550" cy="812800"/>
          </a:xfrm>
        </p:spPr>
        <p:txBody>
          <a:bodyPr/>
          <a:lstStyle/>
          <a:p>
            <a:pPr>
              <a:defRPr/>
            </a:pPr>
            <a:r>
              <a:rPr lang="en-US" dirty="0"/>
              <a:t>Iteration – 1</a:t>
            </a:r>
            <a:r>
              <a:rPr lang="en-US" baseline="30000" dirty="0"/>
              <a:t>st</a:t>
            </a:r>
            <a:r>
              <a:rPr lang="en-US" dirty="0"/>
              <a:t> way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674813"/>
            <a:ext cx="7772400" cy="4673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altLang="en-US" sz="2000" dirty="0">
              <a:solidFill>
                <a:schemeClr val="accent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dirty="0">
              <a:solidFill>
                <a:schemeClr val="accent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>
              <a:solidFill>
                <a:schemeClr val="accent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/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/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/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/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 dirty="0"/>
              <a:t>We iterate on basic block D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US" altLang="en-US" dirty="0"/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dirty="0"/>
              <a:t>So this graph tells us</a:t>
            </a:r>
          </a:p>
          <a:p>
            <a:pPr marL="457200" indent="-457200" eaLnBrk="1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AutoNum type="arabicPeriod"/>
            </a:pPr>
            <a:r>
              <a:rPr lang="en-US" altLang="en-US" sz="2000" dirty="0"/>
              <a:t>Data structure = FIFO</a:t>
            </a:r>
          </a:p>
          <a:p>
            <a:pPr marL="457200" indent="-457200" eaLnBrk="1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AutoNum type="arabicPeriod"/>
            </a:pPr>
            <a:r>
              <a:rPr lang="en-US" altLang="en-US" dirty="0"/>
              <a:t>Algorithm = iteration over MA block D</a:t>
            </a:r>
            <a:endParaRPr lang="en-US" altLang="en-US" sz="2000" dirty="0"/>
          </a:p>
        </p:txBody>
      </p:sp>
      <p:graphicFrame>
        <p:nvGraphicFramePr>
          <p:cNvPr id="5122" name="Object 6"/>
          <p:cNvGraphicFramePr>
            <a:graphicFrameLocks noChangeAspect="1"/>
          </p:cNvGraphicFramePr>
          <p:nvPr/>
        </p:nvGraphicFramePr>
        <p:xfrm>
          <a:off x="3175000" y="952500"/>
          <a:ext cx="222885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Equation" r:id="rId3" imgW="1143000" imgH="507960" progId="Equation.3">
                  <p:embed/>
                </p:oleObj>
              </mc:Choice>
              <mc:Fallback>
                <p:oleObj name="Equation" r:id="rId3" imgW="1143000" imgH="507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952500"/>
                        <a:ext cx="222885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6" name="Picture 8" descr="C:\Documents and Settings\Yaakov_s\Desktop\temp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8" y="2017713"/>
            <a:ext cx="8951912" cy="213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Text Box 9"/>
          <p:cNvSpPr txBox="1">
            <a:spLocks noChangeArrowheads="1"/>
          </p:cNvSpPr>
          <p:nvPr/>
        </p:nvSpPr>
        <p:spPr bwMode="auto">
          <a:xfrm>
            <a:off x="3848100" y="3730625"/>
            <a:ext cx="1155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84600" y="4325938"/>
            <a:ext cx="3238500" cy="143827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 bwMode="auto">
          <a:xfrm>
            <a:off x="438150" y="1962150"/>
            <a:ext cx="2514600" cy="2016125"/>
          </a:xfrm>
          <a:prstGeom prst="rect">
            <a:avLst/>
          </a:prstGeom>
          <a:noFill/>
          <a:ln w="28575" cap="flat" cmpd="sng" algn="ctr">
            <a:solidFill>
              <a:srgbClr val="00508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808784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8325AFB3-B38A-483F-A228-B9B7507E0F93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28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84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38338" y="165100"/>
            <a:ext cx="6686550" cy="812800"/>
          </a:xfrm>
        </p:spPr>
        <p:txBody>
          <a:bodyPr/>
          <a:lstStyle/>
          <a:p>
            <a:pPr>
              <a:defRPr/>
            </a:pPr>
            <a:r>
              <a:rPr lang="en-US" dirty="0"/>
              <a:t>The signal’s point of view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571875"/>
            <a:ext cx="8320088" cy="2638425"/>
          </a:xfrm>
        </p:spPr>
        <p:txBody>
          <a:bodyPr/>
          <a:lstStyle/>
          <a:p>
            <a:pPr marL="0" indent="0" eaLnBrk="1" hangingPunct="1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r>
              <a:rPr lang="en-US" altLang="en-US" sz="2000" dirty="0"/>
              <a:t>We saw how to look at this from the processing point of view</a:t>
            </a:r>
          </a:p>
          <a:p>
            <a:pPr marL="0" indent="0" eaLnBrk="1" hangingPunct="1">
              <a:lnSpc>
                <a:spcPct val="100000"/>
              </a:lnSpc>
              <a:spcBef>
                <a:spcPts val="1200"/>
              </a:spcBef>
              <a:buClrTx/>
              <a:buSzTx/>
              <a:buNone/>
            </a:pPr>
            <a:r>
              <a:rPr lang="en-US" altLang="en-US" dirty="0"/>
              <a:t>Sometimes it is useful to look at graphs from the signal’s point of view!</a:t>
            </a:r>
          </a:p>
          <a:p>
            <a:pPr eaLnBrk="1" hangingPunct="1">
              <a:spcBef>
                <a:spcPts val="0"/>
              </a:spcBef>
              <a:buClr>
                <a:srgbClr val="FF3300"/>
              </a:buClr>
              <a:buSzTx/>
              <a:buFont typeface="Arial" panose="020B0604020202020204" pitchFamily="34" charset="0"/>
              <a:buChar char="•"/>
            </a:pPr>
            <a:r>
              <a:rPr lang="en-US" altLang="en-US" dirty="0"/>
              <a:t>the signal enters the filter and is split into 2 replicas : A and B</a:t>
            </a:r>
          </a:p>
          <a:p>
            <a:pPr eaLnBrk="1" hangingPunct="1">
              <a:spcBef>
                <a:spcPts val="0"/>
              </a:spcBef>
              <a:buClr>
                <a:srgbClr val="FF3300"/>
              </a:buClr>
              <a:buSzTx/>
              <a:buFont typeface="Arial" panose="020B0604020202020204" pitchFamily="34" charset="0"/>
              <a:buChar char="•"/>
            </a:pPr>
            <a:r>
              <a:rPr lang="en-US" altLang="en-US" dirty="0"/>
              <a:t>gain is applied to replica A, replica B is delayed</a:t>
            </a:r>
          </a:p>
          <a:p>
            <a:pPr eaLnBrk="1" hangingPunct="1">
              <a:spcBef>
                <a:spcPts val="0"/>
              </a:spcBef>
              <a:buClr>
                <a:srgbClr val="FF3300"/>
              </a:buClr>
              <a:buSzTx/>
              <a:buFont typeface="Arial" panose="020B0604020202020204" pitchFamily="34" charset="0"/>
              <a:buChar char="•"/>
            </a:pPr>
            <a:r>
              <a:rPr lang="en-US" altLang="en-US" dirty="0"/>
              <a:t>replica B is split in two : C and D</a:t>
            </a:r>
          </a:p>
          <a:p>
            <a:pPr eaLnBrk="1" hangingPunct="1">
              <a:spcBef>
                <a:spcPts val="0"/>
              </a:spcBef>
              <a:buClr>
                <a:srgbClr val="FF3300"/>
              </a:buClr>
              <a:buSzTx/>
              <a:buFont typeface="Arial" panose="020B0604020202020204" pitchFamily="34" charset="0"/>
              <a:buChar char="•"/>
            </a:pPr>
            <a:r>
              <a:rPr lang="en-US" altLang="en-US" dirty="0"/>
              <a:t>gain is applied to replica C, which then is added to replica A</a:t>
            </a:r>
          </a:p>
          <a:p>
            <a:pPr eaLnBrk="1" hangingPunct="1">
              <a:spcBef>
                <a:spcPts val="0"/>
              </a:spcBef>
              <a:buClr>
                <a:srgbClr val="FF3300"/>
              </a:buClr>
              <a:buSzTx/>
              <a:buFont typeface="Arial" panose="020B0604020202020204" pitchFamily="34" charset="0"/>
              <a:buChar char="•"/>
            </a:pPr>
            <a:r>
              <a:rPr lang="en-US" altLang="en-US" dirty="0"/>
              <a:t>etc. </a:t>
            </a:r>
          </a:p>
          <a:p>
            <a:pPr eaLnBrk="1" hangingPunct="1">
              <a:spcBef>
                <a:spcPts val="0"/>
              </a:spcBef>
              <a:buClr>
                <a:srgbClr val="FF3300"/>
              </a:buClr>
              <a:buSzTx/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  <p:pic>
        <p:nvPicPr>
          <p:cNvPr id="5126" name="Picture 8" descr="C:\Documents and Settings\Yaakov_s\Desktop\tem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247775"/>
            <a:ext cx="8951912" cy="213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4970144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70E7E055-F343-4D2D-A07D-9C561E4B6597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29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>
          <a:xfrm>
            <a:off x="808038" y="215900"/>
            <a:ext cx="5961062" cy="812800"/>
          </a:xfrm>
        </p:spPr>
        <p:txBody>
          <a:bodyPr/>
          <a:lstStyle/>
          <a:p>
            <a:pPr>
              <a:defRPr/>
            </a:pPr>
            <a:r>
              <a:rPr lang="en-US" dirty="0"/>
              <a:t>General MA – 2</a:t>
            </a:r>
            <a:r>
              <a:rPr lang="en-US" baseline="30000" dirty="0"/>
              <a:t>nd</a:t>
            </a:r>
            <a:r>
              <a:rPr lang="en-US" dirty="0"/>
              <a:t> way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0200" y="1123950"/>
            <a:ext cx="6438900" cy="43481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000" dirty="0"/>
              <a:t>This isn’t the only way to compute a general MA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/>
              <a:t>Here we see an alternative</a:t>
            </a:r>
            <a:endParaRPr lang="en-US" altLang="en-US" sz="2000" dirty="0"/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dirty="0"/>
              <a:t>It still uses a FIFO data structure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/>
              <a:t>	(which is now vertical – but who cares?)</a:t>
            </a:r>
            <a:endParaRPr lang="en-US" altLang="en-US" sz="2000" dirty="0"/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rgbClr val="002060"/>
                </a:solidFill>
              </a:rPr>
              <a:t>Which basic MA block is used here?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000" dirty="0">
              <a:solidFill>
                <a:srgbClr val="002060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000" dirty="0">
              <a:solidFill>
                <a:srgbClr val="002060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US" altLang="en-US" dirty="0">
              <a:solidFill>
                <a:srgbClr val="002060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000" dirty="0">
              <a:solidFill>
                <a:srgbClr val="002060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US" altLang="en-US" dirty="0">
              <a:solidFill>
                <a:srgbClr val="002060"/>
              </a:solidFill>
            </a:endParaRPr>
          </a:p>
          <a:p>
            <a:pPr eaLnBrk="1" hangingPunct="1">
              <a:spcBef>
                <a:spcPct val="50000"/>
              </a:spcBef>
              <a:buClrTx/>
              <a:buSzTx/>
              <a:buNone/>
            </a:pPr>
            <a:r>
              <a:rPr lang="en-US" altLang="en-US" dirty="0"/>
              <a:t>So this graph tells us</a:t>
            </a:r>
          </a:p>
          <a:p>
            <a:pPr marL="457200" indent="-457200" eaLnBrk="1" hangingPunct="1">
              <a:spcBef>
                <a:spcPts val="0"/>
              </a:spcBef>
              <a:buClrTx/>
              <a:buSzTx/>
              <a:buFontTx/>
              <a:buAutoNum type="arabicPeriod"/>
            </a:pPr>
            <a:r>
              <a:rPr lang="en-US" altLang="en-US" dirty="0"/>
              <a:t>Data structure = FIFO</a:t>
            </a:r>
          </a:p>
          <a:p>
            <a:pPr marL="457200" indent="-457200" eaLnBrk="1" hangingPunct="1">
              <a:spcBef>
                <a:spcPts val="0"/>
              </a:spcBef>
              <a:buClrTx/>
              <a:buSzTx/>
              <a:buFontTx/>
              <a:buAutoNum type="arabicPeriod"/>
            </a:pPr>
            <a:r>
              <a:rPr lang="en-US" altLang="en-US" dirty="0"/>
              <a:t>Algorithm = iteration over MA block A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000" dirty="0">
              <a:solidFill>
                <a:srgbClr val="002060"/>
              </a:solidFill>
            </a:endParaRPr>
          </a:p>
        </p:txBody>
      </p:sp>
      <p:pic>
        <p:nvPicPr>
          <p:cNvPr id="6150" name="Picture 8" descr="C:\Documents and Settings\Yaakov_s\Desktop\tem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2863" y="190500"/>
            <a:ext cx="2549525" cy="610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1" name="Text Box 9"/>
          <p:cNvSpPr txBox="1">
            <a:spLocks noChangeArrowheads="1"/>
          </p:cNvSpPr>
          <p:nvPr/>
        </p:nvSpPr>
        <p:spPr bwMode="auto">
          <a:xfrm>
            <a:off x="6337300" y="6007100"/>
            <a:ext cx="977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FIFO</a:t>
            </a:r>
          </a:p>
        </p:txBody>
      </p:sp>
      <p:sp>
        <p:nvSpPr>
          <p:cNvPr id="6152" name="Text Box 6"/>
          <p:cNvSpPr txBox="1">
            <a:spLocks noChangeArrowheads="1"/>
          </p:cNvSpPr>
          <p:nvPr/>
        </p:nvSpPr>
        <p:spPr bwMode="auto">
          <a:xfrm>
            <a:off x="7772400" y="6007100"/>
            <a:ext cx="1155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MACs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75" y="3244056"/>
            <a:ext cx="2324100" cy="20574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auto">
          <a:xfrm>
            <a:off x="6337300" y="215900"/>
            <a:ext cx="2514600" cy="1765301"/>
          </a:xfrm>
          <a:prstGeom prst="rect">
            <a:avLst/>
          </a:prstGeom>
          <a:noFill/>
          <a:ln w="28575" cap="flat" cmpd="sng" algn="ctr">
            <a:solidFill>
              <a:srgbClr val="00508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more topology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08100"/>
            <a:ext cx="7772400" cy="479901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Topology’s equivalence relationship is called </a:t>
            </a:r>
            <a:r>
              <a:rPr lang="en-US" i="1" dirty="0"/>
              <a:t>homeomorphism</a:t>
            </a:r>
          </a:p>
          <a:p>
            <a:pPr marL="0" indent="0" defTabSz="457200">
              <a:spcBef>
                <a:spcPts val="1200"/>
              </a:spcBef>
              <a:buNone/>
            </a:pPr>
            <a:r>
              <a:rPr lang="en-US" dirty="0"/>
              <a:t>A homeomorphism is a continuous function from </a:t>
            </a:r>
            <a:r>
              <a:rPr lang="en-US" i="1" dirty="0"/>
              <a:t>space</a:t>
            </a:r>
            <a:r>
              <a:rPr lang="en-US" dirty="0"/>
              <a:t> to </a:t>
            </a:r>
            <a:r>
              <a:rPr lang="en-US" i="1" dirty="0"/>
              <a:t>space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with a continuous inverse function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/>
              <a:t>In topology distance, angle, and linearity are meaningless</a:t>
            </a:r>
          </a:p>
          <a:p>
            <a:pPr>
              <a:spcBef>
                <a:spcPts val="1200"/>
              </a:spcBef>
            </a:pPr>
            <a:r>
              <a:rPr lang="en-US" dirty="0"/>
              <a:t>triangle = square = polygon = circle</a:t>
            </a:r>
          </a:p>
          <a:p>
            <a:pPr>
              <a:spcBef>
                <a:spcPts val="1200"/>
              </a:spcBef>
            </a:pPr>
            <a:r>
              <a:rPr lang="en-US" dirty="0"/>
              <a:t>all curves that don’t cross themselves are equivalent</a:t>
            </a:r>
          </a:p>
          <a:p>
            <a:pPr>
              <a:spcBef>
                <a:spcPts val="1200"/>
              </a:spcBef>
            </a:pPr>
            <a:r>
              <a:rPr lang="en-US" dirty="0"/>
              <a:t>a figure 8 is not the same as a circle (would require a </a:t>
            </a:r>
            <a:r>
              <a:rPr lang="en-US" i="1" dirty="0"/>
              <a:t>tear</a:t>
            </a:r>
            <a:r>
              <a:rPr lang="en-US" dirty="0"/>
              <a:t>)</a:t>
            </a:r>
          </a:p>
          <a:p>
            <a:pPr marL="0" indent="0" defTabSz="404813">
              <a:spcBef>
                <a:spcPts val="0"/>
              </a:spcBef>
              <a:buNone/>
            </a:pPr>
            <a:r>
              <a:rPr lang="en-US" dirty="0"/>
              <a:t>	(the number of holes is preserved)</a:t>
            </a:r>
          </a:p>
          <a:p>
            <a:pPr defTabSz="404813">
              <a:spcBef>
                <a:spcPts val="1200"/>
              </a:spcBef>
            </a:pPr>
            <a:r>
              <a:rPr lang="en-US" dirty="0"/>
              <a:t>in 3D topology a sphere is equivalent to a cube</a:t>
            </a:r>
          </a:p>
          <a:p>
            <a:pPr marL="457200" lvl="1" indent="0" defTabSz="404813">
              <a:spcBef>
                <a:spcPts val="0"/>
              </a:spcBef>
              <a:buNone/>
            </a:pPr>
            <a:r>
              <a:rPr lang="en-US" dirty="0"/>
              <a:t>but not to a donut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/>
              <a:t>What Euler realized is that the existence of a </a:t>
            </a:r>
            <a:r>
              <a:rPr lang="en-US" i="1" dirty="0"/>
              <a:t>Euler cycle</a:t>
            </a:r>
          </a:p>
          <a:p>
            <a:pPr marL="0" indent="0" defTabSz="400050">
              <a:spcBef>
                <a:spcPts val="0"/>
              </a:spcBef>
              <a:buNone/>
            </a:pPr>
            <a:r>
              <a:rPr lang="en-US" dirty="0"/>
              <a:t>	is independent of the bridge location and orientation  </a:t>
            </a:r>
          </a:p>
          <a:p>
            <a:pPr marL="0" indent="0">
              <a:buNone/>
            </a:pPr>
            <a:r>
              <a:rPr lang="en-US" dirty="0"/>
              <a:t>The bridge puzzle is truly a topological problem</a:t>
            </a:r>
            <a:endParaRPr lang="en-US" i="1" dirty="0"/>
          </a:p>
          <a:p>
            <a:pPr marL="57150" indent="0" defTabSz="404813">
              <a:spcBef>
                <a:spcPts val="0"/>
              </a:spcBef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4115177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70E7E055-F343-4D2D-A07D-9C561E4B6597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30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>
          <a:xfrm>
            <a:off x="808038" y="215900"/>
            <a:ext cx="5961062" cy="812800"/>
          </a:xfrm>
        </p:spPr>
        <p:txBody>
          <a:bodyPr/>
          <a:lstStyle/>
          <a:p>
            <a:pPr>
              <a:defRPr/>
            </a:pPr>
            <a:r>
              <a:rPr lang="en-US" dirty="0"/>
              <a:t>Two ways to MA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0200" y="1123950"/>
            <a:ext cx="6438900" cy="4348163"/>
          </a:xfrm>
        </p:spPr>
        <p:txBody>
          <a:bodyPr/>
          <a:lstStyle/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000" dirty="0"/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US" altLang="en-US" dirty="0"/>
          </a:p>
        </p:txBody>
      </p:sp>
      <p:pic>
        <p:nvPicPr>
          <p:cNvPr id="6150" name="Picture 8" descr="C:\Documents and Settings\Yaakov_s\Desktop\tem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2863" y="190500"/>
            <a:ext cx="2549525" cy="610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C:\Documents and Settings\Yaakov_s\Desktop\tem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13" y="1189038"/>
            <a:ext cx="6506250" cy="15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81000" y="2743200"/>
            <a:ext cx="6455449" cy="394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F46300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F46300"/>
              </a:buClr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F46300"/>
              </a:buClr>
              <a:buSzPct val="50000"/>
              <a:buFont typeface="Wingdings" pitchFamily="2" charset="2"/>
              <a:buChar char="l"/>
              <a:defRPr sz="22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F46300"/>
              </a:buClr>
              <a:buSzPct val="75000"/>
              <a:buChar char="–"/>
              <a:defRPr sz="22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F46300"/>
              </a:buClr>
              <a:buSzPct val="30000"/>
              <a:buFont typeface="Wingdings" pitchFamily="2" charset="2"/>
              <a:buChar char="l"/>
              <a:defRPr sz="22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F46300"/>
              </a:buClr>
              <a:buSzPct val="30000"/>
              <a:buFont typeface="Wingdings" pitchFamily="2" charset="2"/>
              <a:buChar char="l"/>
              <a:defRPr sz="22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F46300"/>
              </a:buClr>
              <a:buSzPct val="30000"/>
              <a:buFont typeface="Wingdings" pitchFamily="2" charset="2"/>
              <a:buChar char="l"/>
              <a:defRPr sz="22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F46300"/>
              </a:buClr>
              <a:buSzPct val="30000"/>
              <a:buFont typeface="Wingdings" pitchFamily="2" charset="2"/>
              <a:buChar char="l"/>
              <a:defRPr sz="22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F46300"/>
              </a:buClr>
              <a:buSzPct val="30000"/>
              <a:buFont typeface="Wingdings" pitchFamily="2" charset="2"/>
              <a:buChar char="l"/>
              <a:defRPr sz="22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en-US" altLang="en-US" b="0" kern="0" dirty="0"/>
              <a:t>Is there any difference between these two ways?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b="0" kern="0" dirty="0"/>
              <a:t>the 1</a:t>
            </a:r>
            <a:r>
              <a:rPr lang="en-US" altLang="en-US" b="0" kern="0" baseline="30000" dirty="0"/>
              <a:t>st</a:t>
            </a:r>
            <a:r>
              <a:rPr lang="en-US" altLang="en-US" b="0" kern="0" dirty="0"/>
              <a:t> way MACs from the new x backward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n-US" b="0" kern="0" dirty="0"/>
              <a:t>	a</a:t>
            </a:r>
            <a:r>
              <a:rPr lang="en-US" altLang="en-US" kern="0" baseline="-25000" dirty="0"/>
              <a:t>0</a:t>
            </a:r>
            <a:r>
              <a:rPr lang="en-US" altLang="en-US" b="0" kern="0" dirty="0"/>
              <a:t> </a:t>
            </a:r>
            <a:r>
              <a:rPr lang="en-US" altLang="en-US" b="0" kern="0" dirty="0" err="1"/>
              <a:t>x</a:t>
            </a:r>
            <a:r>
              <a:rPr lang="en-US" altLang="en-US" kern="0" baseline="-25000" dirty="0" err="1"/>
              <a:t>n</a:t>
            </a:r>
            <a:r>
              <a:rPr lang="en-US" altLang="en-US" b="0" kern="0" dirty="0"/>
              <a:t> + a</a:t>
            </a:r>
            <a:r>
              <a:rPr lang="en-US" altLang="en-US" kern="0" baseline="-25000" dirty="0"/>
              <a:t>1</a:t>
            </a:r>
            <a:r>
              <a:rPr lang="en-US" altLang="en-US" b="0" kern="0" dirty="0"/>
              <a:t> x</a:t>
            </a:r>
            <a:r>
              <a:rPr lang="en-US" altLang="en-US" kern="0" baseline="-25000" dirty="0"/>
              <a:t>n-1</a:t>
            </a:r>
            <a:r>
              <a:rPr lang="en-US" altLang="en-US" b="0" kern="0" dirty="0"/>
              <a:t> + … + </a:t>
            </a:r>
            <a:r>
              <a:rPr lang="en-US" altLang="en-US" b="0" kern="0" dirty="0" err="1"/>
              <a:t>a</a:t>
            </a:r>
            <a:r>
              <a:rPr lang="en-US" altLang="en-US" kern="0" baseline="-25000" dirty="0" err="1"/>
              <a:t>L</a:t>
            </a:r>
            <a:r>
              <a:rPr lang="en-US" altLang="en-US" b="0" kern="0" dirty="0"/>
              <a:t> </a:t>
            </a:r>
            <a:r>
              <a:rPr lang="en-US" altLang="en-US" b="0" kern="0" dirty="0" err="1"/>
              <a:t>x</a:t>
            </a:r>
            <a:r>
              <a:rPr lang="en-US" altLang="en-US" kern="0" baseline="-25000" dirty="0" err="1"/>
              <a:t>n</a:t>
            </a:r>
            <a:r>
              <a:rPr lang="en-US" altLang="en-US" kern="0" baseline="-25000" dirty="0"/>
              <a:t>-L</a:t>
            </a:r>
            <a:r>
              <a:rPr lang="en-US" altLang="en-US" b="0" kern="0" dirty="0"/>
              <a:t> 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b="0" kern="0" dirty="0"/>
              <a:t>the 2</a:t>
            </a:r>
            <a:r>
              <a:rPr lang="en-US" altLang="en-US" b="0" kern="0" baseline="30000" dirty="0"/>
              <a:t>nd</a:t>
            </a:r>
            <a:r>
              <a:rPr lang="en-US" altLang="en-US" b="0" kern="0" dirty="0"/>
              <a:t> way MACs from the earliest x forward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n-US" b="0" kern="0" dirty="0"/>
              <a:t>	 </a:t>
            </a:r>
            <a:r>
              <a:rPr lang="en-US" altLang="en-US" b="0" kern="0" dirty="0" err="1"/>
              <a:t>a</a:t>
            </a:r>
            <a:r>
              <a:rPr lang="en-US" altLang="en-US" kern="0" baseline="-25000" dirty="0" err="1"/>
              <a:t>L</a:t>
            </a:r>
            <a:r>
              <a:rPr lang="en-US" altLang="en-US" b="0" kern="0" dirty="0"/>
              <a:t> </a:t>
            </a:r>
            <a:r>
              <a:rPr lang="en-US" altLang="en-US" b="0" kern="0" dirty="0" err="1"/>
              <a:t>x</a:t>
            </a:r>
            <a:r>
              <a:rPr lang="en-US" altLang="en-US" kern="0" baseline="-25000" dirty="0" err="1"/>
              <a:t>n</a:t>
            </a:r>
            <a:r>
              <a:rPr lang="en-US" altLang="en-US" kern="0" baseline="-25000" dirty="0"/>
              <a:t>-L</a:t>
            </a:r>
            <a:r>
              <a:rPr lang="en-US" altLang="en-US" b="0" kern="0" dirty="0"/>
              <a:t> + … + a</a:t>
            </a:r>
            <a:r>
              <a:rPr lang="en-US" altLang="en-US" kern="0" baseline="-25000" dirty="0"/>
              <a:t>1</a:t>
            </a:r>
            <a:r>
              <a:rPr lang="en-US" altLang="en-US" b="0" kern="0" dirty="0"/>
              <a:t> x</a:t>
            </a:r>
            <a:r>
              <a:rPr lang="en-US" altLang="en-US" kern="0" baseline="-25000" dirty="0"/>
              <a:t>n-1</a:t>
            </a:r>
            <a:r>
              <a:rPr lang="en-US" altLang="en-US" b="0" kern="0" dirty="0"/>
              <a:t> + a</a:t>
            </a:r>
            <a:r>
              <a:rPr lang="en-US" altLang="en-US" kern="0" baseline="-25000" dirty="0"/>
              <a:t>0</a:t>
            </a:r>
            <a:r>
              <a:rPr lang="en-US" altLang="en-US" b="0" kern="0" dirty="0"/>
              <a:t> </a:t>
            </a:r>
            <a:r>
              <a:rPr lang="en-US" altLang="en-US" b="0" kern="0" dirty="0" err="1"/>
              <a:t>x</a:t>
            </a:r>
            <a:r>
              <a:rPr lang="en-US" altLang="en-US" kern="0" baseline="-25000" dirty="0" err="1"/>
              <a:t>n</a:t>
            </a:r>
            <a:r>
              <a:rPr lang="en-US" altLang="en-US" b="0" kern="0" dirty="0"/>
              <a:t> </a:t>
            </a:r>
          </a:p>
          <a:p>
            <a:pPr marL="0" indent="0" eaLnBrk="1" hangingPunct="1">
              <a:spcBef>
                <a:spcPts val="1200"/>
              </a:spcBef>
              <a:buNone/>
            </a:pPr>
            <a:r>
              <a:rPr lang="en-US" altLang="en-US" b="0" kern="0" dirty="0"/>
              <a:t>Theoretically there is no difference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n-US" b="0" kern="0" dirty="0"/>
              <a:t>	(addition is commutative)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n-US" b="0" kern="0" dirty="0"/>
              <a:t>but in practice there may be</a:t>
            </a:r>
          </a:p>
          <a:p>
            <a:pPr marL="0" indent="0" eaLnBrk="1" hangingPunct="1">
              <a:spcBef>
                <a:spcPts val="1200"/>
              </a:spcBef>
              <a:buNone/>
            </a:pPr>
            <a:r>
              <a:rPr lang="en-US" altLang="en-US" b="0" kern="0" dirty="0">
                <a:solidFill>
                  <a:srgbClr val="002060"/>
                </a:solidFill>
              </a:rPr>
              <a:t>Given a list of numbers sorted from smallest to largest</a:t>
            </a:r>
          </a:p>
          <a:p>
            <a:pPr marL="0" indent="0" eaLnBrk="1" hangingPunct="1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altLang="en-US" b="0" kern="0" dirty="0">
                <a:solidFill>
                  <a:srgbClr val="002060"/>
                </a:solidFill>
              </a:rPr>
              <a:t>	which way is most accurate to sum?</a:t>
            </a:r>
          </a:p>
        </p:txBody>
      </p:sp>
    </p:spTree>
    <p:extLst>
      <p:ext uri="{BB962C8B-B14F-4D97-AF65-F5344CB8AC3E}">
        <p14:creationId xmlns:p14="http://schemas.microsoft.com/office/powerpoint/2010/main" val="15663106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96175E78-DA72-402E-8865-9D19B97212DA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31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Basic AR block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3388" y="1568450"/>
            <a:ext cx="777240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dirty="0"/>
              <a:t>What is the graph for the basic AR filter                                ?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/>
              <a:t>Here is one way: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/>
              <a:t>Note that for the first time we see a </a:t>
            </a:r>
            <a:r>
              <a:rPr lang="en-US" altLang="en-US" i="1" dirty="0"/>
              <a:t>loop</a:t>
            </a:r>
            <a:r>
              <a:rPr lang="en-US" altLang="en-US" dirty="0"/>
              <a:t> in the graph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dirty="0"/>
              <a:t>	in none of the MA filters was there a loop!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/>
              <a:t>Whenever there is a loop, there is recursion (AR)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/>
              <a:t>Put another way – loops correspond to poles</a:t>
            </a:r>
          </a:p>
        </p:txBody>
      </p:sp>
      <p:pic>
        <p:nvPicPr>
          <p:cNvPr id="7174" name="Picture 4" descr="C:\Documents and Settings\Yaakov_s\Desktop\tem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463" y="2386012"/>
            <a:ext cx="4630737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17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224835"/>
              </p:ext>
            </p:extLst>
          </p:nvPr>
        </p:nvGraphicFramePr>
        <p:xfrm>
          <a:off x="5063332" y="1533963"/>
          <a:ext cx="1937543" cy="505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3" name="Equation" r:id="rId4" imgW="1168200" imgH="304560" progId="Equation.3">
                  <p:embed/>
                </p:oleObj>
              </mc:Choice>
              <mc:Fallback>
                <p:oleObj name="Equation" r:id="rId4" imgW="1168200" imgH="30456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3332" y="1533963"/>
                        <a:ext cx="1937543" cy="5059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248025" y="2838450"/>
            <a:ext cx="1815306" cy="849312"/>
            <a:chOff x="3248025" y="2838450"/>
            <a:chExt cx="1815306" cy="849312"/>
          </a:xfrm>
        </p:grpSpPr>
        <p:sp>
          <p:nvSpPr>
            <p:cNvPr id="2" name="Curved Down Arrow 1"/>
            <p:cNvSpPr/>
            <p:nvPr/>
          </p:nvSpPr>
          <p:spPr bwMode="auto">
            <a:xfrm>
              <a:off x="3314700" y="2838450"/>
              <a:ext cx="1748631" cy="419100"/>
            </a:xfrm>
            <a:prstGeom prst="curvedDown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Curved Down Arrow 7"/>
            <p:cNvSpPr/>
            <p:nvPr/>
          </p:nvSpPr>
          <p:spPr bwMode="auto">
            <a:xfrm rot="10800000">
              <a:off x="3248025" y="3268662"/>
              <a:ext cx="1739106" cy="419100"/>
            </a:xfrm>
            <a:prstGeom prst="curvedDown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26225" y="3886200"/>
            <a:ext cx="2324100" cy="20574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96175E78-DA72-402E-8865-9D19B97212DA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32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How does it work?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3388" y="1568449"/>
            <a:ext cx="8191500" cy="4784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dirty="0"/>
              <a:t>As usual – let’s label points to see why this works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/>
              <a:t>We don’t worry about signals from the past influencing the output now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/>
              <a:t>	but non-causal loops can be paradoxical (like time travel)</a:t>
            </a:r>
          </a:p>
          <a:p>
            <a:pPr eaLnBrk="1" hangingPunct="1">
              <a:spcBef>
                <a:spcPts val="1800"/>
              </a:spcBef>
              <a:buFont typeface="Wingdings" pitchFamily="2" charset="2"/>
              <a:buNone/>
            </a:pPr>
            <a:r>
              <a:rPr lang="en-US" altLang="en-US" dirty="0"/>
              <a:t>This is just one way the draw the simple AR  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dirty="0"/>
              <a:t>	there are 4 basic blocks here too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>
                <a:solidFill>
                  <a:srgbClr val="002060"/>
                </a:solidFill>
              </a:rPr>
              <a:t>Can you find them?</a:t>
            </a:r>
          </a:p>
        </p:txBody>
      </p:sp>
      <p:pic>
        <p:nvPicPr>
          <p:cNvPr id="7174" name="Picture 4" descr="C:\Documents and Settings\Yaakov_s\Desktop\tem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1" y="2052637"/>
            <a:ext cx="4630737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1969758" y="1970098"/>
            <a:ext cx="6444786" cy="2078663"/>
            <a:chOff x="1969758" y="1970098"/>
            <a:chExt cx="6444786" cy="2078663"/>
          </a:xfrm>
        </p:grpSpPr>
        <p:graphicFrame>
          <p:nvGraphicFramePr>
            <p:cNvPr id="7170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94011835"/>
                </p:ext>
              </p:extLst>
            </p:nvPr>
          </p:nvGraphicFramePr>
          <p:xfrm>
            <a:off x="6477001" y="2589650"/>
            <a:ext cx="1937543" cy="5059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47" name="Equation" r:id="rId4" imgW="1168200" imgH="304560" progId="Equation.3">
                    <p:embed/>
                  </p:oleObj>
                </mc:Choice>
                <mc:Fallback>
                  <p:oleObj name="Equation" r:id="rId4" imgW="1168200" imgH="30456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77001" y="2589650"/>
                          <a:ext cx="1937543" cy="5059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Oval 6"/>
            <p:cNvSpPr/>
            <p:nvPr/>
          </p:nvSpPr>
          <p:spPr bwMode="auto">
            <a:xfrm>
              <a:off x="5259787" y="2316571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154261" y="1970098"/>
              <a:ext cx="4016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r>
                <a:rPr lang="en-US" altLang="en-US" sz="1600" baseline="-25000" dirty="0" err="1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</a:t>
              </a:r>
              <a:endParaRPr lang="en-US" sz="1600" dirty="0"/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5251496" y="3625850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339645" y="3485795"/>
              <a:ext cx="4016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r>
                <a:rPr lang="en-US" altLang="en-US" sz="1600" baseline="-25000" dirty="0" err="1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</a:t>
              </a:r>
              <a:endParaRPr lang="en-US" sz="1600" dirty="0"/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3452089" y="3625850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334877" y="3674016"/>
              <a:ext cx="52184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r>
                <a:rPr lang="en-US" altLang="en-US" sz="1600" baseline="-250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n-1</a:t>
              </a:r>
              <a:endParaRPr lang="en-US" sz="16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434794" y="3710207"/>
              <a:ext cx="68161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b y</a:t>
              </a:r>
              <a:r>
                <a:rPr lang="en-US" altLang="en-US" sz="1600" baseline="-250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n-1</a:t>
              </a:r>
              <a:endParaRPr lang="en-US" sz="1600" dirty="0"/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2629470" y="3625850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2079671" y="2308652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969758" y="1987571"/>
              <a:ext cx="4016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altLang="en-US" sz="1600" baseline="-25000" dirty="0" err="1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</a:t>
              </a:r>
              <a:endParaRPr lang="en-US" sz="1600" dirty="0"/>
            </a:p>
          </p:txBody>
        </p:sp>
        <p:sp>
          <p:nvSpPr>
            <p:cNvPr id="17" name="Oval 16"/>
            <p:cNvSpPr/>
            <p:nvPr/>
          </p:nvSpPr>
          <p:spPr bwMode="auto">
            <a:xfrm>
              <a:off x="3405896" y="2302345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033341" y="2002893"/>
              <a:ext cx="137135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altLang="en-US" sz="1600" baseline="-25000" dirty="0" err="1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</a:t>
              </a:r>
              <a:r>
                <a:rPr lang="en-US" altLang="en-US" sz="1600" baseline="-250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</a:t>
              </a: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+ b y</a:t>
              </a:r>
              <a:r>
                <a:rPr lang="en-US" altLang="en-US" sz="1600" baseline="-250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n-1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1992657679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5100"/>
            <a:ext cx="7939088" cy="1143000"/>
          </a:xfrm>
        </p:spPr>
        <p:txBody>
          <a:bodyPr/>
          <a:lstStyle/>
          <a:p>
            <a:r>
              <a:rPr lang="en-US" dirty="0"/>
              <a:t>A loop with no delay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85800" y="1581150"/>
                <a:ext cx="7791450" cy="482917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It can be useful (but dangerous) to make a loop with no delay</a:t>
                </a:r>
              </a:p>
              <a:p>
                <a:pPr marL="0" indent="0">
                  <a:buNone/>
                </a:pPr>
                <a:r>
                  <a:rPr lang="en-US" dirty="0"/>
                  <a:t>Consider an amplifier </a:t>
                </a:r>
              </a:p>
              <a:p>
                <a:pPr marL="0" indent="0" defTabSz="457200">
                  <a:spcBef>
                    <a:spcPts val="0"/>
                  </a:spcBef>
                  <a:buNone/>
                </a:pPr>
                <a:r>
                  <a:rPr lang="en-US" dirty="0"/>
                  <a:t>	which has some of the output fed back into the input</a:t>
                </a:r>
              </a:p>
              <a:p>
                <a:pPr marL="0" indent="0" defTabSz="457200">
                  <a:buNone/>
                </a:pPr>
                <a:endParaRPr lang="en-US" dirty="0"/>
              </a:p>
              <a:p>
                <a:pPr marL="0" indent="0" defTabSz="457200">
                  <a:buNone/>
                </a:pPr>
                <a:endParaRPr lang="en-US" dirty="0"/>
              </a:p>
              <a:p>
                <a:pPr marL="0" indent="0" defTabSz="457200">
                  <a:buNone/>
                </a:pPr>
                <a:endParaRPr lang="en-US" dirty="0"/>
              </a:p>
              <a:p>
                <a:pPr marL="0" indent="0" defTabSz="457200">
                  <a:buNone/>
                </a:pPr>
                <a:endParaRPr lang="en-US" dirty="0"/>
              </a:p>
              <a:p>
                <a:pPr marL="0" indent="0" defTabSz="457200">
                  <a:buNone/>
                </a:pPr>
                <a:r>
                  <a:rPr lang="en-US" dirty="0"/>
                  <a:t>Then instead of y = g x  we have y = g(</a:t>
                </a:r>
                <a:r>
                  <a:rPr lang="en-US" dirty="0" err="1"/>
                  <a:t>x+by</a:t>
                </a:r>
                <a:r>
                  <a:rPr lang="en-US" dirty="0"/>
                  <a:t>) or y</a:t>
                </a:r>
                <a:r>
                  <a:rPr lang="en-US" b="1" baseline="-25000" dirty="0"/>
                  <a:t> </a:t>
                </a:r>
                <a:r>
                  <a:rPr lang="en-US" dirty="0"/>
                  <a:t>– </a:t>
                </a:r>
                <a:r>
                  <a:rPr lang="en-US" dirty="0" err="1"/>
                  <a:t>bgy</a:t>
                </a:r>
                <a:r>
                  <a:rPr lang="en-US" b="1" baseline="-25000" dirty="0"/>
                  <a:t> </a:t>
                </a:r>
                <a:r>
                  <a:rPr lang="en-US" dirty="0"/>
                  <a:t>= </a:t>
                </a:r>
                <a:r>
                  <a:rPr lang="en-US" dirty="0" err="1"/>
                  <a:t>gx</a:t>
                </a:r>
                <a:endParaRPr lang="en-US" b="1" baseline="-25000" dirty="0"/>
              </a:p>
              <a:p>
                <a:pPr marL="0" indent="0" defTabSz="457200">
                  <a:buNone/>
                </a:pPr>
                <a:r>
                  <a:rPr lang="en-US" dirty="0"/>
                  <a:t>   	and hence   y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g</m:t>
                        </m:r>
                      </m:num>
                      <m:den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bg</m:t>
                        </m:r>
                      </m:den>
                    </m:f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x</a:t>
                </a:r>
                <a:endParaRPr lang="en-US" b="1" baseline="-25000" dirty="0"/>
              </a:p>
              <a:p>
                <a:pPr marL="0" indent="0" defTabSz="457200">
                  <a:buNone/>
                </a:pPr>
                <a:r>
                  <a:rPr lang="en-US" dirty="0"/>
                  <a:t>So the feedback increases the amplifier’s gain when b &lt; 1/g</a:t>
                </a:r>
              </a:p>
              <a:p>
                <a:pPr marL="0" indent="0" defTabSz="457200">
                  <a:spcBef>
                    <a:spcPts val="0"/>
                  </a:spcBef>
                  <a:buNone/>
                </a:pPr>
                <a:r>
                  <a:rPr lang="en-US" dirty="0"/>
                  <a:t>	but explodes as b → 1/g </a:t>
                </a:r>
              </a:p>
              <a:p>
                <a:pPr marL="0" indent="0" defTabSz="457200">
                  <a:buNone/>
                </a:pPr>
                <a:r>
                  <a:rPr lang="en-US" dirty="0"/>
                  <a:t>We see here the connection between loops and poles!</a:t>
                </a:r>
              </a:p>
              <a:p>
                <a:pPr marL="0" indent="0" defTabSz="457200">
                  <a:buNone/>
                </a:pPr>
                <a:r>
                  <a:rPr lang="en-US" dirty="0"/>
                  <a:t>The same thing happens with delay</a:t>
                </a:r>
              </a:p>
              <a:p>
                <a:pPr marL="0" indent="0" defTabSz="457200">
                  <a:spcBef>
                    <a:spcPts val="0"/>
                  </a:spcBef>
                  <a:buNone/>
                </a:pPr>
                <a:r>
                  <a:rPr lang="en-US" dirty="0"/>
                  <a:t>	but only for certain frequencies!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0" y="1581150"/>
                <a:ext cx="7791450" cy="4829175"/>
              </a:xfrm>
              <a:blipFill rotWithShape="0">
                <a:blip r:embed="rId2"/>
                <a:stretch>
                  <a:fillRect l="-861" t="-504" b="-112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33</a:t>
            </a:fld>
            <a:endParaRPr lang="en-US" altLang="en-US"/>
          </a:p>
        </p:txBody>
      </p:sp>
      <p:grpSp>
        <p:nvGrpSpPr>
          <p:cNvPr id="25" name="Group 24"/>
          <p:cNvGrpSpPr/>
          <p:nvPr/>
        </p:nvGrpSpPr>
        <p:grpSpPr>
          <a:xfrm>
            <a:off x="4251899" y="2521745"/>
            <a:ext cx="3463926" cy="1541459"/>
            <a:chOff x="2746375" y="2740820"/>
            <a:chExt cx="3463926" cy="1541459"/>
          </a:xfrm>
        </p:grpSpPr>
        <p:sp>
          <p:nvSpPr>
            <p:cNvPr id="5" name="Line 31"/>
            <p:cNvSpPr>
              <a:spLocks noChangeShapeType="1"/>
            </p:cNvSpPr>
            <p:nvPr/>
          </p:nvSpPr>
          <p:spPr bwMode="auto">
            <a:xfrm>
              <a:off x="3054349" y="3255961"/>
              <a:ext cx="273685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Line 32"/>
            <p:cNvSpPr>
              <a:spLocks noChangeShapeType="1"/>
            </p:cNvSpPr>
            <p:nvPr/>
          </p:nvSpPr>
          <p:spPr bwMode="auto">
            <a:xfrm>
              <a:off x="3295650" y="3255961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 Box 33"/>
            <p:cNvSpPr txBox="1">
              <a:spLocks noChangeArrowheads="1"/>
            </p:cNvSpPr>
            <p:nvPr/>
          </p:nvSpPr>
          <p:spPr bwMode="auto">
            <a:xfrm>
              <a:off x="2746375" y="3014661"/>
              <a:ext cx="4191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endParaRPr lang="en-US" altLang="en-US" sz="2400" b="0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3512426" y="3055936"/>
              <a:ext cx="395121" cy="381000"/>
              <a:chOff x="8070852" y="3393282"/>
              <a:chExt cx="395121" cy="381000"/>
            </a:xfrm>
          </p:grpSpPr>
          <p:sp>
            <p:nvSpPr>
              <p:cNvPr id="9" name="Oval 35"/>
              <p:cNvSpPr>
                <a:spLocks noChangeArrowheads="1"/>
              </p:cNvSpPr>
              <p:nvPr/>
            </p:nvSpPr>
            <p:spPr bwMode="auto">
              <a:xfrm>
                <a:off x="8072273" y="3400028"/>
                <a:ext cx="393700" cy="368300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" name="Line 36"/>
              <p:cNvSpPr>
                <a:spLocks noChangeShapeType="1"/>
              </p:cNvSpPr>
              <p:nvPr/>
            </p:nvSpPr>
            <p:spPr bwMode="auto">
              <a:xfrm>
                <a:off x="8274052" y="3393282"/>
                <a:ext cx="0" cy="3810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Line 37"/>
              <p:cNvSpPr>
                <a:spLocks noChangeShapeType="1"/>
              </p:cNvSpPr>
              <p:nvPr/>
            </p:nvSpPr>
            <p:spPr bwMode="auto">
              <a:xfrm rot="5400000">
                <a:off x="8261352" y="3393282"/>
                <a:ext cx="0" cy="3810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" name="Text Box 41"/>
            <p:cNvSpPr txBox="1">
              <a:spLocks noChangeArrowheads="1"/>
            </p:cNvSpPr>
            <p:nvPr/>
          </p:nvSpPr>
          <p:spPr bwMode="auto">
            <a:xfrm>
              <a:off x="5791201" y="3021011"/>
              <a:ext cx="4191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endParaRPr lang="en-US" altLang="en-US" sz="2400" b="0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3" name="Line 42"/>
            <p:cNvSpPr>
              <a:spLocks noChangeShapeType="1"/>
            </p:cNvSpPr>
            <p:nvPr/>
          </p:nvSpPr>
          <p:spPr bwMode="auto">
            <a:xfrm>
              <a:off x="5419725" y="3262311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31"/>
            <p:cNvSpPr>
              <a:spLocks noChangeShapeType="1"/>
            </p:cNvSpPr>
            <p:nvPr/>
          </p:nvSpPr>
          <p:spPr bwMode="auto">
            <a:xfrm rot="16200000" flipV="1">
              <a:off x="3193652" y="3758006"/>
              <a:ext cx="1045367" cy="317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31"/>
            <p:cNvSpPr>
              <a:spLocks noChangeShapeType="1"/>
            </p:cNvSpPr>
            <p:nvPr/>
          </p:nvSpPr>
          <p:spPr bwMode="auto">
            <a:xfrm>
              <a:off x="3717925" y="4282279"/>
              <a:ext cx="12446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31"/>
            <p:cNvSpPr>
              <a:spLocks noChangeShapeType="1"/>
            </p:cNvSpPr>
            <p:nvPr/>
          </p:nvSpPr>
          <p:spPr bwMode="auto">
            <a:xfrm rot="16200000" flipV="1">
              <a:off x="4449366" y="3762769"/>
              <a:ext cx="1035842" cy="31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32"/>
            <p:cNvSpPr>
              <a:spLocks noChangeShapeType="1"/>
            </p:cNvSpPr>
            <p:nvPr/>
          </p:nvSpPr>
          <p:spPr bwMode="auto">
            <a:xfrm>
              <a:off x="4321175" y="3255961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32"/>
            <p:cNvSpPr>
              <a:spLocks noChangeShapeType="1"/>
            </p:cNvSpPr>
            <p:nvPr/>
          </p:nvSpPr>
          <p:spPr bwMode="auto">
            <a:xfrm flipH="1">
              <a:off x="4205288" y="4282278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 Box 68"/>
            <p:cNvSpPr txBox="1">
              <a:spLocks noChangeArrowheads="1"/>
            </p:cNvSpPr>
            <p:nvPr/>
          </p:nvSpPr>
          <p:spPr bwMode="auto">
            <a:xfrm>
              <a:off x="4136984" y="3771103"/>
              <a:ext cx="431882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altLang="en-US" sz="2400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22" name="Line 32"/>
            <p:cNvSpPr>
              <a:spLocks noChangeShapeType="1"/>
            </p:cNvSpPr>
            <p:nvPr/>
          </p:nvSpPr>
          <p:spPr bwMode="auto">
            <a:xfrm rot="5400000" flipV="1">
              <a:off x="4924425" y="3884611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32"/>
            <p:cNvSpPr>
              <a:spLocks noChangeShapeType="1"/>
            </p:cNvSpPr>
            <p:nvPr/>
          </p:nvSpPr>
          <p:spPr bwMode="auto">
            <a:xfrm rot="16200000">
              <a:off x="3667125" y="3751261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Text Box 68"/>
            <p:cNvSpPr txBox="1">
              <a:spLocks noChangeArrowheads="1"/>
            </p:cNvSpPr>
            <p:nvPr/>
          </p:nvSpPr>
          <p:spPr bwMode="auto">
            <a:xfrm>
              <a:off x="4124284" y="2740820"/>
              <a:ext cx="431882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g</a:t>
              </a:r>
              <a:endParaRPr lang="en-US" altLang="en-US" sz="2400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218607" y="2940847"/>
            <a:ext cx="2170502" cy="724689"/>
            <a:chOff x="1175303" y="2521745"/>
            <a:chExt cx="2170502" cy="724689"/>
          </a:xfrm>
        </p:grpSpPr>
        <p:sp>
          <p:nvSpPr>
            <p:cNvPr id="27" name="Line 31"/>
            <p:cNvSpPr>
              <a:spLocks noChangeShapeType="1"/>
            </p:cNvSpPr>
            <p:nvPr/>
          </p:nvSpPr>
          <p:spPr bwMode="auto">
            <a:xfrm>
              <a:off x="1560945" y="3036886"/>
              <a:ext cx="133927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Text Box 33"/>
            <p:cNvSpPr txBox="1">
              <a:spLocks noChangeArrowheads="1"/>
            </p:cNvSpPr>
            <p:nvPr/>
          </p:nvSpPr>
          <p:spPr bwMode="auto">
            <a:xfrm>
              <a:off x="1175303" y="2754707"/>
              <a:ext cx="4191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endParaRPr lang="en-US" altLang="en-US" sz="2400" b="0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31" name="Text Box 41"/>
            <p:cNvSpPr txBox="1">
              <a:spLocks noChangeArrowheads="1"/>
            </p:cNvSpPr>
            <p:nvPr/>
          </p:nvSpPr>
          <p:spPr bwMode="auto">
            <a:xfrm>
              <a:off x="2926705" y="2789234"/>
              <a:ext cx="4191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endParaRPr lang="en-US" altLang="en-US" sz="2400" b="0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36" name="Line 32"/>
            <p:cNvSpPr>
              <a:spLocks noChangeShapeType="1"/>
            </p:cNvSpPr>
            <p:nvPr/>
          </p:nvSpPr>
          <p:spPr bwMode="auto">
            <a:xfrm>
              <a:off x="2270410" y="3036886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Text Box 68"/>
            <p:cNvSpPr txBox="1">
              <a:spLocks noChangeArrowheads="1"/>
            </p:cNvSpPr>
            <p:nvPr/>
          </p:nvSpPr>
          <p:spPr bwMode="auto">
            <a:xfrm>
              <a:off x="2073519" y="2521745"/>
              <a:ext cx="431882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g</a:t>
              </a:r>
              <a:endParaRPr lang="en-US" altLang="en-US" sz="2400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63361575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5199D526-0453-4FAC-9ADA-7B51F95E549E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34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>
          <a:xfrm>
            <a:off x="757238" y="190500"/>
            <a:ext cx="5416550" cy="977900"/>
          </a:xfrm>
        </p:spPr>
        <p:txBody>
          <a:bodyPr/>
          <a:lstStyle/>
          <a:p>
            <a:pPr>
              <a:defRPr/>
            </a:pPr>
            <a:r>
              <a:rPr lang="en-US" dirty="0"/>
              <a:t>General AR filters</a:t>
            </a:r>
          </a:p>
        </p:txBody>
      </p:sp>
      <p:graphicFrame>
        <p:nvGraphicFramePr>
          <p:cNvPr id="81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960633"/>
              </p:ext>
            </p:extLst>
          </p:nvPr>
        </p:nvGraphicFramePr>
        <p:xfrm>
          <a:off x="1929607" y="2541587"/>
          <a:ext cx="3071812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7" name="Equation" r:id="rId3" imgW="1574640" imgH="507960" progId="Equation.3">
                  <p:embed/>
                </p:oleObj>
              </mc:Choice>
              <mc:Fallback>
                <p:oleObj name="Equation" r:id="rId3" imgW="1574640" imgH="5079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9607" y="2541587"/>
                        <a:ext cx="3071812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246063" y="2070100"/>
            <a:ext cx="6621462" cy="4359275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000" dirty="0"/>
              <a:t>Here are two ways to implement the general AR filter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/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/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/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/>
          </a:p>
          <a:p>
            <a:pPr eaLnBrk="1" hangingPunct="1">
              <a:buNone/>
            </a:pPr>
            <a:r>
              <a:rPr lang="en-US" altLang="en-US" dirty="0">
                <a:solidFill>
                  <a:srgbClr val="002060"/>
                </a:solidFill>
              </a:rPr>
              <a:t>Explain why these indeed implement the AR</a:t>
            </a:r>
          </a:p>
          <a:p>
            <a:pPr eaLnBrk="1" hangingPunct="1">
              <a:buNone/>
            </a:pPr>
            <a:r>
              <a:rPr lang="en-US" altLang="en-US" dirty="0">
                <a:solidFill>
                  <a:srgbClr val="002060"/>
                </a:solidFill>
              </a:rPr>
              <a:t>Is there any difference between these two ways?</a:t>
            </a:r>
          </a:p>
          <a:p>
            <a:pPr eaLnBrk="1" hangingPunct="1">
              <a:buNone/>
            </a:pPr>
            <a:endParaRPr lang="en-US" altLang="en-US" dirty="0"/>
          </a:p>
        </p:txBody>
      </p:sp>
      <p:pic>
        <p:nvPicPr>
          <p:cNvPr id="8198" name="Picture 10" descr="C:\Documents and Settings\Yaakov_s\My Documents\untitled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3765549"/>
            <a:ext cx="6456363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07176" y="290512"/>
            <a:ext cx="2466975" cy="5876925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408CD2D2-A443-4D29-8AF2-13E14E878569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35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25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38338" y="165100"/>
            <a:ext cx="6686550" cy="902038"/>
          </a:xfrm>
        </p:spPr>
        <p:txBody>
          <a:bodyPr/>
          <a:lstStyle/>
          <a:p>
            <a:pPr>
              <a:defRPr/>
            </a:pPr>
            <a:r>
              <a:rPr lang="en-US" dirty="0"/>
              <a:t>ARMA filters – stage 1</a:t>
            </a:r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2352933"/>
              </p:ext>
            </p:extLst>
          </p:nvPr>
        </p:nvGraphicFramePr>
        <p:xfrm>
          <a:off x="5281613" y="1067138"/>
          <a:ext cx="3082925" cy="7473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4" name="Equation" r:id="rId3" imgW="2095200" imgH="507960" progId="Equation.3">
                  <p:embed/>
                </p:oleObj>
              </mc:Choice>
              <mc:Fallback>
                <p:oleObj name="Equation" r:id="rId3" imgW="2095200" imgH="5079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1613" y="1067138"/>
                        <a:ext cx="3082925" cy="7473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09599" y="1308099"/>
            <a:ext cx="8015289" cy="4911725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000" dirty="0"/>
              <a:t>What do we do about ARMA filters?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dirty="0"/>
              <a:t>The straightforward implementation would be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dirty="0"/>
              <a:t>perform the MA portion using one of our MA implementations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sz="2000" dirty="0"/>
              <a:t>perform the AR portion using one of our AR implementations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dirty="0"/>
              <a:t>add the two together</a:t>
            </a:r>
          </a:p>
          <a:p>
            <a:pPr marL="0" indent="0" eaLnBrk="1" hangingPunct="1">
              <a:spcBef>
                <a:spcPts val="0"/>
              </a:spcBef>
              <a:buNone/>
            </a:pPr>
            <a:endParaRPr lang="en-US" altLang="en-US" sz="2000" dirty="0"/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en-US" altLang="en-US" sz="2000" dirty="0"/>
          </a:p>
        </p:txBody>
      </p:sp>
      <p:pic>
        <p:nvPicPr>
          <p:cNvPr id="7" name="Picture 8" descr="C:\Documents and Settings\Yaakov_s\Desktop\temp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562" y="2716552"/>
            <a:ext cx="3462337" cy="4147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164805" y="4410075"/>
            <a:ext cx="7500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+mn-lt"/>
              </a:rPr>
              <a:t>MA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81688" y="4410075"/>
            <a:ext cx="7381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+mn-lt"/>
              </a:rPr>
              <a:t>AR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5556250" y="2682896"/>
            <a:ext cx="444500" cy="428626"/>
          </a:xfrm>
          <a:prstGeom prst="rect">
            <a:avLst/>
          </a:prstGeom>
          <a:noFill/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4170351"/>
              </p:ext>
            </p:extLst>
          </p:nvPr>
        </p:nvGraphicFramePr>
        <p:xfrm>
          <a:off x="442515" y="3924309"/>
          <a:ext cx="3082925" cy="7473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5" name="Equation" r:id="rId6" imgW="2095200" imgH="507960" progId="Equation.3">
                  <p:embed/>
                </p:oleObj>
              </mc:Choice>
              <mc:Fallback>
                <p:oleObj name="Equation" r:id="rId6" imgW="2095200" imgH="507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515" y="3924309"/>
                        <a:ext cx="3082925" cy="7473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1188243" y="4609307"/>
            <a:ext cx="2097684" cy="523220"/>
            <a:chOff x="1188243" y="4609307"/>
            <a:chExt cx="2097684" cy="523220"/>
          </a:xfrm>
        </p:grpSpPr>
        <p:sp>
          <p:nvSpPr>
            <p:cNvPr id="12" name="TextBox 11"/>
            <p:cNvSpPr txBox="1"/>
            <p:nvPr/>
          </p:nvSpPr>
          <p:spPr>
            <a:xfrm>
              <a:off x="1188243" y="4609307"/>
              <a:ext cx="75009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7030A0"/>
                  </a:solidFill>
                  <a:latin typeface="+mn-lt"/>
                </a:rPr>
                <a:t>MA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547740" y="4609307"/>
              <a:ext cx="73818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7030A0"/>
                  </a:solidFill>
                  <a:latin typeface="+mn-lt"/>
                </a:rPr>
                <a:t>AR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979825" y="4609307"/>
              <a:ext cx="47486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7030A0"/>
                  </a:solidFill>
                  <a:latin typeface="+mn-lt"/>
                </a:rPr>
                <a:t>+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408CD2D2-A443-4D29-8AF2-13E14E878569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36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2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How much memory?</a:t>
            </a:r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241300" y="1574800"/>
          <a:ext cx="408622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2" name="Equation" r:id="rId3" imgW="2095200" imgH="507960" progId="Equation.3">
                  <p:embed/>
                </p:oleObj>
              </mc:Choice>
              <mc:Fallback>
                <p:oleObj name="Equation" r:id="rId3" imgW="2095200" imgH="507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" y="1574800"/>
                        <a:ext cx="4086225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52400" y="2843212"/>
            <a:ext cx="4368800" cy="3195637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000" dirty="0"/>
              <a:t>By observing the graph we see</a:t>
            </a:r>
          </a:p>
          <a:p>
            <a:pPr defTabSz="457200"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dirty="0"/>
              <a:t>	that</a:t>
            </a:r>
            <a:r>
              <a:rPr lang="en-US" altLang="en-US" sz="2000" dirty="0"/>
              <a:t> L+M memory points </a:t>
            </a:r>
            <a:r>
              <a:rPr lang="en-US" altLang="en-US" dirty="0"/>
              <a:t>are used</a:t>
            </a:r>
            <a:endParaRPr lang="en-US" altLang="en-US" sz="2000" dirty="0"/>
          </a:p>
          <a:p>
            <a:pPr eaLnBrk="1" hangingPunct="1">
              <a:spcBef>
                <a:spcPts val="1200"/>
              </a:spcBef>
              <a:buFont typeface="Wingdings" pitchFamily="2" charset="2"/>
              <a:buNone/>
            </a:pPr>
            <a:r>
              <a:rPr lang="en-US" altLang="en-US" sz="2000" dirty="0"/>
              <a:t>Without limiting generality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dirty="0"/>
              <a:t>	we can say 2L memory points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dirty="0"/>
              <a:t>		and assume L=M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None/>
            </a:pPr>
            <a:r>
              <a:rPr lang="en-US" altLang="en-US" sz="2000" dirty="0"/>
              <a:t>Why? Take max(L,M)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dirty="0"/>
              <a:t>	</a:t>
            </a:r>
            <a:r>
              <a:rPr lang="en-US" altLang="en-US" sz="2000" dirty="0"/>
              <a:t>and pad the other with zeros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None/>
            </a:pPr>
            <a:r>
              <a:rPr lang="en-US" altLang="en-US" sz="2000" dirty="0"/>
              <a:t>We will now use graph theory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dirty="0"/>
              <a:t>	to reduce the number 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dirty="0"/>
              <a:t>		of needed memory points</a:t>
            </a:r>
            <a:endParaRPr lang="en-US" altLang="en-US" sz="2000" dirty="0"/>
          </a:p>
        </p:txBody>
      </p:sp>
      <p:pic>
        <p:nvPicPr>
          <p:cNvPr id="9222" name="Picture 8" descr="C:\Documents and Settings\Yaakov_s\Desktop\temp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5963" y="1308100"/>
            <a:ext cx="4340225" cy="519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 bwMode="auto">
          <a:xfrm>
            <a:off x="6284740" y="1439896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204613" y="1132057"/>
            <a:ext cx="4095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+mn-lt"/>
              </a:rPr>
              <a:t>u</a:t>
            </a:r>
            <a:endParaRPr lang="en-US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8128415"/>
      </p:ext>
    </p:extLst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CE9DB5D7-98E8-4F35-B1AA-710789616287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37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ARMA filters – stage 2</a:t>
            </a:r>
          </a:p>
        </p:txBody>
      </p:sp>
      <p:graphicFrame>
        <p:nvGraphicFramePr>
          <p:cNvPr id="10242" name="Object 1024"/>
          <p:cNvGraphicFramePr>
            <a:graphicFrameLocks noChangeAspect="1"/>
          </p:cNvGraphicFramePr>
          <p:nvPr/>
        </p:nvGraphicFramePr>
        <p:xfrm>
          <a:off x="241300" y="1574800"/>
          <a:ext cx="408622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4" name="Equation" r:id="rId3" imgW="2095200" imgH="507960" progId="Equation.3">
                  <p:embed/>
                </p:oleObj>
              </mc:Choice>
              <mc:Fallback>
                <p:oleObj name="Equation" r:id="rId3" imgW="2095200" imgH="507960" progId="Equation.3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" y="1574800"/>
                        <a:ext cx="4086225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52400" y="2843213"/>
            <a:ext cx="4800600" cy="3365500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000" dirty="0"/>
              <a:t>The graph has two filters in series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sz="2000" dirty="0"/>
              <a:t>1 MA and 1 AR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None/>
            </a:pPr>
            <a:r>
              <a:rPr lang="en-US" altLang="en-US" sz="2000" dirty="0"/>
              <a:t>Since any 2 filters commute 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dirty="0"/>
              <a:t>	we can exchange their order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None/>
            </a:pPr>
            <a:r>
              <a:rPr lang="en-US" altLang="en-US" sz="2000" dirty="0"/>
              <a:t>We obtain this new graph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None/>
            </a:pPr>
            <a:r>
              <a:rPr lang="en-US" altLang="en-US" dirty="0"/>
              <a:t>Note that the signal w</a:t>
            </a:r>
          </a:p>
          <a:p>
            <a:pPr defTabSz="457200"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dirty="0"/>
              <a:t>	between the 2 filters</a:t>
            </a:r>
          </a:p>
          <a:p>
            <a:pPr defTabSz="457200"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sz="2000" dirty="0"/>
              <a:t>		is different from the signal u !</a:t>
            </a:r>
          </a:p>
        </p:txBody>
      </p:sp>
      <p:pic>
        <p:nvPicPr>
          <p:cNvPr id="10246" name="Picture 8" descr="C:\Documents and Settings\Yaakov_s\Desktop\temp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2325" y="1270000"/>
            <a:ext cx="4300538" cy="513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9"/>
          <p:cNvSpPr/>
          <p:nvPr/>
        </p:nvSpPr>
        <p:spPr bwMode="auto">
          <a:xfrm>
            <a:off x="6370465" y="1382746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0338" y="1074907"/>
            <a:ext cx="4095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+mn-lt"/>
              </a:rPr>
              <a:t>w</a:t>
            </a:r>
            <a:endParaRPr lang="en-US" b="0" dirty="0">
              <a:latin typeface="+mn-lt"/>
            </a:endParaRP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CE9DB5D7-98E8-4F35-B1AA-710789616287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38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ARMA filters – stage 3</a:t>
            </a:r>
          </a:p>
        </p:txBody>
      </p:sp>
      <p:graphicFrame>
        <p:nvGraphicFramePr>
          <p:cNvPr id="10242" name="Object 1024"/>
          <p:cNvGraphicFramePr>
            <a:graphicFrameLocks noChangeAspect="1"/>
          </p:cNvGraphicFramePr>
          <p:nvPr/>
        </p:nvGraphicFramePr>
        <p:xfrm>
          <a:off x="241300" y="1574800"/>
          <a:ext cx="408622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7" name="Equation" r:id="rId3" imgW="2095200" imgH="507960" progId="Equation.3">
                  <p:embed/>
                </p:oleObj>
              </mc:Choice>
              <mc:Fallback>
                <p:oleObj name="Equation" r:id="rId3" imgW="2095200" imgH="507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" y="1574800"/>
                        <a:ext cx="4086225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6" name="Picture 8" descr="C:\Documents and Settings\Yaakov_s\Desktop\temp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2325" y="1270000"/>
            <a:ext cx="4300538" cy="513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al 8"/>
          <p:cNvSpPr/>
          <p:nvPr/>
        </p:nvSpPr>
        <p:spPr bwMode="auto">
          <a:xfrm>
            <a:off x="6151390" y="3583798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7199140" y="3583798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6155734" y="5001824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7199140" y="5001824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6151389" y="6141261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6160915" y="2497948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7199140" y="2497948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367462" y="2562647"/>
            <a:ext cx="757238" cy="422"/>
            <a:chOff x="6367462" y="2581697"/>
            <a:chExt cx="757238" cy="422"/>
          </a:xfrm>
        </p:grpSpPr>
        <p:cxnSp>
          <p:nvCxnSpPr>
            <p:cNvPr id="3" name="Straight Arrow Connector 2"/>
            <p:cNvCxnSpPr/>
            <p:nvPr/>
          </p:nvCxnSpPr>
          <p:spPr bwMode="auto">
            <a:xfrm>
              <a:off x="6619875" y="2581697"/>
              <a:ext cx="504825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 flipH="1">
              <a:off x="6367462" y="2582119"/>
              <a:ext cx="504825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9" name="Group 18"/>
          <p:cNvGrpSpPr/>
          <p:nvPr/>
        </p:nvGrpSpPr>
        <p:grpSpPr>
          <a:xfrm>
            <a:off x="6367462" y="3650828"/>
            <a:ext cx="757238" cy="422"/>
            <a:chOff x="6367462" y="2581697"/>
            <a:chExt cx="757238" cy="422"/>
          </a:xfrm>
        </p:grpSpPr>
        <p:cxnSp>
          <p:nvCxnSpPr>
            <p:cNvPr id="20" name="Straight Arrow Connector 19"/>
            <p:cNvCxnSpPr/>
            <p:nvPr/>
          </p:nvCxnSpPr>
          <p:spPr bwMode="auto">
            <a:xfrm>
              <a:off x="6619875" y="2581697"/>
              <a:ext cx="504825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1" name="Straight Arrow Connector 20"/>
            <p:cNvCxnSpPr/>
            <p:nvPr/>
          </p:nvCxnSpPr>
          <p:spPr bwMode="auto">
            <a:xfrm flipH="1">
              <a:off x="6367462" y="2582119"/>
              <a:ext cx="504825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22" name="Group 21"/>
          <p:cNvGrpSpPr/>
          <p:nvPr/>
        </p:nvGrpSpPr>
        <p:grpSpPr>
          <a:xfrm>
            <a:off x="6367462" y="5069276"/>
            <a:ext cx="757238" cy="422"/>
            <a:chOff x="6367462" y="2581697"/>
            <a:chExt cx="757238" cy="422"/>
          </a:xfrm>
        </p:grpSpPr>
        <p:cxnSp>
          <p:nvCxnSpPr>
            <p:cNvPr id="23" name="Straight Arrow Connector 22"/>
            <p:cNvCxnSpPr/>
            <p:nvPr/>
          </p:nvCxnSpPr>
          <p:spPr bwMode="auto">
            <a:xfrm>
              <a:off x="6619875" y="2581697"/>
              <a:ext cx="504825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4" name="Straight Arrow Connector 23"/>
            <p:cNvCxnSpPr/>
            <p:nvPr/>
          </p:nvCxnSpPr>
          <p:spPr bwMode="auto">
            <a:xfrm flipH="1">
              <a:off x="6367462" y="2582119"/>
              <a:ext cx="504825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25" name="Group 24"/>
          <p:cNvGrpSpPr/>
          <p:nvPr/>
        </p:nvGrpSpPr>
        <p:grpSpPr>
          <a:xfrm>
            <a:off x="6367462" y="6208291"/>
            <a:ext cx="757238" cy="422"/>
            <a:chOff x="6367462" y="2581697"/>
            <a:chExt cx="757238" cy="422"/>
          </a:xfrm>
        </p:grpSpPr>
        <p:cxnSp>
          <p:nvCxnSpPr>
            <p:cNvPr id="26" name="Straight Arrow Connector 25"/>
            <p:cNvCxnSpPr/>
            <p:nvPr/>
          </p:nvCxnSpPr>
          <p:spPr bwMode="auto">
            <a:xfrm>
              <a:off x="6619875" y="2581697"/>
              <a:ext cx="504825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7" name="Straight Arrow Connector 26"/>
            <p:cNvCxnSpPr/>
            <p:nvPr/>
          </p:nvCxnSpPr>
          <p:spPr bwMode="auto">
            <a:xfrm flipH="1">
              <a:off x="6367462" y="2582119"/>
              <a:ext cx="504825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28" name="Oval 27"/>
          <p:cNvSpPr/>
          <p:nvPr/>
        </p:nvSpPr>
        <p:spPr bwMode="auto">
          <a:xfrm>
            <a:off x="7197062" y="6141261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52399" y="2843213"/>
            <a:ext cx="5000625" cy="3365500"/>
          </a:xfrm>
          <a:noFill/>
        </p:spPr>
        <p:txBody>
          <a:bodyPr/>
          <a:lstStyle/>
          <a:p>
            <a:pPr defTabSz="457200" eaLnBrk="1" hangingPunct="1">
              <a:buFont typeface="Wingdings" pitchFamily="2" charset="2"/>
              <a:buNone/>
            </a:pPr>
            <a:r>
              <a:rPr lang="en-US" altLang="en-US" dirty="0"/>
              <a:t>We see </a:t>
            </a:r>
            <a:r>
              <a:rPr lang="en-US" altLang="en-US" sz="2000" dirty="0"/>
              <a:t>that there are points </a:t>
            </a:r>
          </a:p>
          <a:p>
            <a:pPr defTabSz="457200"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dirty="0"/>
              <a:t>	</a:t>
            </a:r>
            <a:r>
              <a:rPr lang="en-US" altLang="en-US" sz="2000" dirty="0"/>
              <a:t>representing the same signal !</a:t>
            </a:r>
          </a:p>
          <a:p>
            <a:pPr defTabSz="457200" eaLnBrk="1" hangingPunct="1">
              <a:spcBef>
                <a:spcPts val="1200"/>
              </a:spcBef>
              <a:buFont typeface="Wingdings" pitchFamily="2" charset="2"/>
              <a:buNone/>
            </a:pPr>
            <a:r>
              <a:rPr lang="en-US" altLang="en-US" sz="2000" dirty="0"/>
              <a:t>All of these are </a:t>
            </a:r>
          </a:p>
          <a:p>
            <a:pPr defTabSz="457200" eaLnBrk="1" hangingPunct="1">
              <a:spcBef>
                <a:spcPts val="1200"/>
              </a:spcBef>
              <a:buFont typeface="Wingdings" pitchFamily="2" charset="2"/>
              <a:buNone/>
            </a:pPr>
            <a:r>
              <a:rPr lang="en-US" altLang="en-US" sz="2000" dirty="0"/>
              <a:t>So we </a:t>
            </a:r>
            <a:r>
              <a:rPr lang="en-US" altLang="en-US" dirty="0"/>
              <a:t>can combine the memory locations</a:t>
            </a:r>
          </a:p>
          <a:p>
            <a:pPr defTabSz="457200"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dirty="0"/>
              <a:t>	and remove un-needed delays</a:t>
            </a:r>
          </a:p>
          <a:p>
            <a:pPr defTabSz="457200" eaLnBrk="1" hangingPunct="1">
              <a:spcBef>
                <a:spcPts val="1200"/>
              </a:spcBef>
              <a:buFont typeface="Wingdings" pitchFamily="2" charset="2"/>
              <a:buNone/>
            </a:pPr>
            <a:r>
              <a:rPr lang="en-US" altLang="en-US" sz="2000" dirty="0"/>
              <a:t>This is a new graph transformation</a:t>
            </a:r>
          </a:p>
        </p:txBody>
      </p:sp>
      <p:sp>
        <p:nvSpPr>
          <p:cNvPr id="29" name="Oval 28"/>
          <p:cNvSpPr/>
          <p:nvPr/>
        </p:nvSpPr>
        <p:spPr bwMode="auto">
          <a:xfrm>
            <a:off x="6367462" y="1360351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268285" y="1052512"/>
            <a:ext cx="5849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err="1">
                <a:latin typeface="+mn-lt"/>
              </a:rPr>
              <a:t>w</a:t>
            </a:r>
            <a:r>
              <a:rPr lang="en-US" sz="1600" baseline="-25000" dirty="0" err="1">
                <a:latin typeface="+mn-lt"/>
              </a:rPr>
              <a:t>n</a:t>
            </a:r>
            <a:endParaRPr lang="en-US" baseline="-25000" dirty="0">
              <a:latin typeface="+mn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514680" y="2206189"/>
            <a:ext cx="5849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+mn-lt"/>
              </a:rPr>
              <a:t>w</a:t>
            </a:r>
            <a:r>
              <a:rPr lang="en-US" sz="1600" baseline="-25000" dirty="0">
                <a:latin typeface="+mn-lt"/>
              </a:rPr>
              <a:t>n-1</a:t>
            </a:r>
            <a:endParaRPr lang="en-US" baseline="-25000" dirty="0">
              <a:latin typeface="+mn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490118" y="3301094"/>
            <a:ext cx="5849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+mn-lt"/>
              </a:rPr>
              <a:t>w</a:t>
            </a:r>
            <a:r>
              <a:rPr lang="en-US" sz="1600" baseline="-25000" dirty="0">
                <a:latin typeface="+mn-lt"/>
              </a:rPr>
              <a:t>n-2</a:t>
            </a:r>
            <a:endParaRPr lang="en-US" baseline="-25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005151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C88D2435-E86D-4182-90C8-5DED1A585D34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39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459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31838" y="203200"/>
            <a:ext cx="457835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ARMA filters </a:t>
            </a:r>
            <a:br>
              <a:rPr lang="en-US" dirty="0"/>
            </a:br>
            <a:r>
              <a:rPr lang="en-US" dirty="0"/>
              <a:t>stage 3</a:t>
            </a:r>
          </a:p>
        </p:txBody>
      </p:sp>
      <p:graphicFrame>
        <p:nvGraphicFramePr>
          <p:cNvPr id="11266" name="Object 1024"/>
          <p:cNvGraphicFramePr>
            <a:graphicFrameLocks noChangeAspect="1"/>
          </p:cNvGraphicFramePr>
          <p:nvPr/>
        </p:nvGraphicFramePr>
        <p:xfrm>
          <a:off x="241300" y="1574800"/>
          <a:ext cx="408622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7" name="Equation" r:id="rId3" imgW="2095200" imgH="507960" progId="Equation.3">
                  <p:embed/>
                </p:oleObj>
              </mc:Choice>
              <mc:Fallback>
                <p:oleObj name="Equation" r:id="rId3" imgW="2095200" imgH="507960" progId="Equation.3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" y="1574800"/>
                        <a:ext cx="4086225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Rectangle 1028"/>
          <p:cNvSpPr>
            <a:spLocks noGrp="1" noChangeArrowheads="1"/>
          </p:cNvSpPr>
          <p:nvPr>
            <p:ph type="body" idx="1"/>
          </p:nvPr>
        </p:nvSpPr>
        <p:spPr>
          <a:xfrm>
            <a:off x="152399" y="2843213"/>
            <a:ext cx="4581525" cy="2743200"/>
          </a:xfrm>
          <a:noFill/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altLang="en-US" sz="2000" dirty="0"/>
              <a:t>We now require only L memory points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US" altLang="en-US" dirty="0"/>
              <a:t>	instead of 2L memory points 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altLang="en-US" sz="2000" dirty="0"/>
              <a:t>A reduction to 50% !</a:t>
            </a:r>
          </a:p>
        </p:txBody>
      </p:sp>
      <p:pic>
        <p:nvPicPr>
          <p:cNvPr id="11270" name="Picture 1030" descr="C:\Documents and Settings\Yaakov_s\Desktop\temp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9063" y="165100"/>
            <a:ext cx="3944937" cy="625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 bwMode="auto">
          <a:xfrm>
            <a:off x="7027820" y="325049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7027819" y="1668074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7027819" y="3011099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7027819" y="3374037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7027818" y="4735052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7027818" y="6076240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Continuous transformations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4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770" y="1870556"/>
            <a:ext cx="1752600" cy="17811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5265" y="1880080"/>
            <a:ext cx="1838632" cy="17811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7792" y="1870556"/>
            <a:ext cx="1876425" cy="18002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8112" y="1856268"/>
            <a:ext cx="1990725" cy="18288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6845" y="4088219"/>
            <a:ext cx="1914525" cy="18288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84597" y="4091874"/>
            <a:ext cx="2019300" cy="18669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77792" y="4149024"/>
            <a:ext cx="1924050" cy="180975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28112" y="4196649"/>
            <a:ext cx="1866900" cy="176212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942975" y="1308100"/>
            <a:ext cx="76819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latin typeface="+mn-lt"/>
              </a:rPr>
              <a:t>Continuously morph a square into a circle (and back again)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42974" y="3781144"/>
            <a:ext cx="76819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latin typeface="+mn-lt"/>
              </a:rPr>
              <a:t>Continuously triangle into a square (and back again)</a:t>
            </a:r>
          </a:p>
        </p:txBody>
      </p:sp>
    </p:spTree>
    <p:extLst>
      <p:ext uri="{BB962C8B-B14F-4D97-AF65-F5344CB8AC3E}">
        <p14:creationId xmlns:p14="http://schemas.microsoft.com/office/powerpoint/2010/main" val="360845793"/>
      </p:ext>
    </p:extLst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transposition theorem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700"/>
            <a:ext cx="7772400" cy="4697413"/>
          </a:xfrm>
        </p:spPr>
        <p:txBody>
          <a:bodyPr/>
          <a:lstStyle/>
          <a:p>
            <a:pPr marL="419100" indent="-419100" eaLnBrk="1" hangingPunct="1">
              <a:lnSpc>
                <a:spcPct val="150000"/>
              </a:lnSpc>
              <a:spcBef>
                <a:spcPct val="10000"/>
              </a:spcBef>
              <a:buClrTx/>
              <a:buSzTx/>
              <a:buFontTx/>
              <a:buNone/>
            </a:pPr>
            <a:r>
              <a:rPr lang="en-US" altLang="en-US" dirty="0"/>
              <a:t>Another transformation that creates a new graph</a:t>
            </a:r>
          </a:p>
          <a:p>
            <a:pPr marL="419100" indent="-419100" eaLnBrk="1" hangingPunct="1">
              <a:spcBef>
                <a:spcPts val="0"/>
              </a:spcBef>
              <a:buClrTx/>
              <a:buSzTx/>
              <a:buFontTx/>
              <a:buNone/>
            </a:pPr>
            <a:r>
              <a:rPr lang="en-US" altLang="en-US" dirty="0"/>
              <a:t>	that is equivalent in functionality to the original one</a:t>
            </a:r>
          </a:p>
          <a:p>
            <a:pPr marL="419100" indent="-419100" eaLnBrk="1" hangingPunct="1">
              <a:spcBef>
                <a:spcPts val="0"/>
              </a:spcBef>
              <a:buClrTx/>
              <a:buSzTx/>
              <a:buFontTx/>
              <a:buNone/>
            </a:pPr>
            <a:r>
              <a:rPr lang="en-US" altLang="en-US" dirty="0"/>
              <a:t>		is given by the </a:t>
            </a:r>
            <a:r>
              <a:rPr lang="en-US" altLang="en-US" i="1" dirty="0"/>
              <a:t>Transposition theorem</a:t>
            </a:r>
          </a:p>
          <a:p>
            <a:pPr marL="419100" indent="-419100" eaLnBrk="1" hangingPunct="1">
              <a:spcBef>
                <a:spcPts val="1200"/>
              </a:spcBef>
              <a:buClrTx/>
              <a:buSzTx/>
              <a:buFontTx/>
              <a:buNone/>
            </a:pPr>
            <a:r>
              <a:rPr lang="en-US" altLang="en-US" dirty="0"/>
              <a:t>This transformation is more complex</a:t>
            </a:r>
          </a:p>
          <a:p>
            <a:pPr marL="419100" indent="-419100" eaLnBrk="1" hangingPunct="1">
              <a:spcBef>
                <a:spcPts val="0"/>
              </a:spcBef>
              <a:buClrTx/>
              <a:buSzTx/>
              <a:buFontTx/>
              <a:buNone/>
            </a:pPr>
            <a:r>
              <a:rPr lang="en-US" altLang="en-US" dirty="0"/>
              <a:t>	since multiple operations are carried out at the same time</a:t>
            </a:r>
          </a:p>
          <a:p>
            <a:pPr marL="476250" indent="-419100" eaLnBrk="1" hangingPunct="1">
              <a:spcBef>
                <a:spcPct val="0"/>
              </a:spcBef>
            </a:pPr>
            <a:r>
              <a:rPr lang="en-US" altLang="en-US" dirty="0"/>
              <a:t>exchange input(s) and output(s)</a:t>
            </a:r>
          </a:p>
          <a:p>
            <a:pPr marL="476250" indent="-419100" eaLnBrk="1" hangingPunct="1">
              <a:spcBef>
                <a:spcPct val="0"/>
              </a:spcBef>
            </a:pPr>
            <a:r>
              <a:rPr lang="en-US" altLang="en-US" dirty="0"/>
              <a:t>reverse direction of all arrows</a:t>
            </a:r>
          </a:p>
          <a:p>
            <a:pPr marL="476250" indent="-419100" eaLnBrk="1" hangingPunct="1">
              <a:spcBef>
                <a:spcPct val="0"/>
              </a:spcBef>
            </a:pPr>
            <a:r>
              <a:rPr lang="en-US" altLang="en-US" dirty="0"/>
              <a:t>replace adders with splitters (since now 1 in - 2 out)</a:t>
            </a:r>
          </a:p>
          <a:p>
            <a:pPr marL="476250" indent="-419100" eaLnBrk="1" hangingPunct="1">
              <a:spcBef>
                <a:spcPct val="0"/>
              </a:spcBef>
            </a:pPr>
            <a:r>
              <a:rPr lang="en-US" altLang="en-US" dirty="0"/>
              <a:t>replace splitters with adders (since now 2 in - 1 out)</a:t>
            </a:r>
          </a:p>
          <a:p>
            <a:pPr marL="419100" indent="-419100" eaLnBrk="1" hangingPunct="1">
              <a:lnSpc>
                <a:spcPct val="150000"/>
              </a:lnSpc>
              <a:spcBef>
                <a:spcPct val="10000"/>
              </a:spcBef>
              <a:buClrTx/>
              <a:buSzTx/>
              <a:buFontTx/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40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7309341"/>
      </p:ext>
    </p:extLst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 simple cases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41</a:t>
            </a:fld>
            <a:endParaRPr lang="en-US" altLang="en-US"/>
          </a:p>
        </p:txBody>
      </p:sp>
      <p:sp>
        <p:nvSpPr>
          <p:cNvPr id="6" name="Line 31"/>
          <p:cNvSpPr>
            <a:spLocks noChangeShapeType="1"/>
          </p:cNvSpPr>
          <p:nvPr/>
        </p:nvSpPr>
        <p:spPr bwMode="auto">
          <a:xfrm>
            <a:off x="1441450" y="2155032"/>
            <a:ext cx="26543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32"/>
          <p:cNvSpPr>
            <a:spLocks noChangeShapeType="1"/>
          </p:cNvSpPr>
          <p:nvPr/>
        </p:nvSpPr>
        <p:spPr bwMode="auto">
          <a:xfrm>
            <a:off x="1806575" y="2155032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Text Box 33"/>
          <p:cNvSpPr txBox="1">
            <a:spLocks noChangeArrowheads="1"/>
          </p:cNvSpPr>
          <p:nvPr/>
        </p:nvSpPr>
        <p:spPr bwMode="auto">
          <a:xfrm>
            <a:off x="1085850" y="1913732"/>
            <a:ext cx="41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US" altLang="en-US" sz="2400" b="0" baseline="-2500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0" name="Oval 35"/>
          <p:cNvSpPr>
            <a:spLocks noChangeArrowheads="1"/>
          </p:cNvSpPr>
          <p:nvPr/>
        </p:nvSpPr>
        <p:spPr bwMode="auto">
          <a:xfrm>
            <a:off x="3108325" y="1964532"/>
            <a:ext cx="393700" cy="3683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" name="Line 36"/>
          <p:cNvSpPr>
            <a:spLocks noChangeShapeType="1"/>
          </p:cNvSpPr>
          <p:nvPr/>
        </p:nvSpPr>
        <p:spPr bwMode="auto">
          <a:xfrm>
            <a:off x="3302000" y="1964532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37"/>
          <p:cNvSpPr>
            <a:spLocks noChangeShapeType="1"/>
          </p:cNvSpPr>
          <p:nvPr/>
        </p:nvSpPr>
        <p:spPr bwMode="auto">
          <a:xfrm rot="5400000">
            <a:off x="3289300" y="1964532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ext Box 41"/>
          <p:cNvSpPr txBox="1">
            <a:spLocks noChangeArrowheads="1"/>
          </p:cNvSpPr>
          <p:nvPr/>
        </p:nvSpPr>
        <p:spPr bwMode="auto">
          <a:xfrm>
            <a:off x="4130676" y="1920082"/>
            <a:ext cx="41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en-US" altLang="en-US" sz="2400" b="0" baseline="-25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6" name="Line 42"/>
          <p:cNvSpPr>
            <a:spLocks noChangeShapeType="1"/>
          </p:cNvSpPr>
          <p:nvPr/>
        </p:nvSpPr>
        <p:spPr bwMode="auto">
          <a:xfrm>
            <a:off x="3873500" y="2142332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31"/>
          <p:cNvSpPr>
            <a:spLocks noChangeShapeType="1"/>
          </p:cNvSpPr>
          <p:nvPr/>
        </p:nvSpPr>
        <p:spPr bwMode="auto">
          <a:xfrm rot="16200000">
            <a:off x="1245790" y="2944416"/>
            <a:ext cx="161686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Oval 66"/>
          <p:cNvSpPr>
            <a:spLocks noChangeArrowheads="1"/>
          </p:cNvSpPr>
          <p:nvPr/>
        </p:nvSpPr>
        <p:spPr bwMode="auto">
          <a:xfrm>
            <a:off x="1790451" y="2748757"/>
            <a:ext cx="546100" cy="54054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" name="Text Box 68"/>
          <p:cNvSpPr txBox="1">
            <a:spLocks noChangeArrowheads="1"/>
          </p:cNvSpPr>
          <p:nvPr/>
        </p:nvSpPr>
        <p:spPr bwMode="auto">
          <a:xfrm>
            <a:off x="1850942" y="2779714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altLang="en-US" sz="2400" b="0" baseline="30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-1</a:t>
            </a:r>
          </a:p>
        </p:txBody>
      </p:sp>
      <p:sp>
        <p:nvSpPr>
          <p:cNvPr id="29" name="Line 31"/>
          <p:cNvSpPr>
            <a:spLocks noChangeShapeType="1"/>
          </p:cNvSpPr>
          <p:nvPr/>
        </p:nvSpPr>
        <p:spPr bwMode="auto">
          <a:xfrm>
            <a:off x="2057400" y="3743325"/>
            <a:ext cx="1244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1"/>
          <p:cNvSpPr>
            <a:spLocks noChangeShapeType="1"/>
          </p:cNvSpPr>
          <p:nvPr/>
        </p:nvSpPr>
        <p:spPr bwMode="auto">
          <a:xfrm rot="16200000">
            <a:off x="2496740" y="2934891"/>
            <a:ext cx="161686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32"/>
          <p:cNvSpPr>
            <a:spLocks noChangeShapeType="1"/>
          </p:cNvSpPr>
          <p:nvPr/>
        </p:nvSpPr>
        <p:spPr bwMode="auto">
          <a:xfrm>
            <a:off x="2717800" y="2155032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68"/>
          <p:cNvSpPr txBox="1">
            <a:spLocks noChangeArrowheads="1"/>
          </p:cNvSpPr>
          <p:nvPr/>
        </p:nvSpPr>
        <p:spPr bwMode="auto">
          <a:xfrm>
            <a:off x="2478004" y="1656558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en-US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altLang="en-US" sz="2400" baseline="-25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>
            <a:off x="2659063" y="3743324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Text Box 68"/>
          <p:cNvSpPr txBox="1">
            <a:spLocks noChangeArrowheads="1"/>
          </p:cNvSpPr>
          <p:nvPr/>
        </p:nvSpPr>
        <p:spPr bwMode="auto">
          <a:xfrm>
            <a:off x="2419267" y="324485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en-US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altLang="en-US" sz="2400" baseline="-25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5" name="Line 32"/>
          <p:cNvSpPr>
            <a:spLocks noChangeShapeType="1"/>
          </p:cNvSpPr>
          <p:nvPr/>
        </p:nvSpPr>
        <p:spPr bwMode="auto">
          <a:xfrm rot="16200000">
            <a:off x="3254375" y="2917032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32"/>
          <p:cNvSpPr>
            <a:spLocks noChangeShapeType="1"/>
          </p:cNvSpPr>
          <p:nvPr/>
        </p:nvSpPr>
        <p:spPr bwMode="auto">
          <a:xfrm rot="5400000" flipV="1">
            <a:off x="2016125" y="2526507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Line 31"/>
          <p:cNvSpPr>
            <a:spLocks noChangeShapeType="1"/>
          </p:cNvSpPr>
          <p:nvPr/>
        </p:nvSpPr>
        <p:spPr bwMode="auto">
          <a:xfrm>
            <a:off x="5270501" y="2164557"/>
            <a:ext cx="2736851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Line 32"/>
          <p:cNvSpPr>
            <a:spLocks noChangeShapeType="1"/>
          </p:cNvSpPr>
          <p:nvPr/>
        </p:nvSpPr>
        <p:spPr bwMode="auto">
          <a:xfrm flipH="1">
            <a:off x="5464177" y="2164557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Text Box 33"/>
          <p:cNvSpPr txBox="1">
            <a:spLocks noChangeArrowheads="1"/>
          </p:cNvSpPr>
          <p:nvPr/>
        </p:nvSpPr>
        <p:spPr bwMode="auto">
          <a:xfrm>
            <a:off x="4962527" y="1923257"/>
            <a:ext cx="41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en-US" altLang="en-US" sz="2400" b="0" baseline="-25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pSp>
        <p:nvGrpSpPr>
          <p:cNvPr id="56" name="Group 55"/>
          <p:cNvGrpSpPr/>
          <p:nvPr/>
        </p:nvGrpSpPr>
        <p:grpSpPr>
          <a:xfrm>
            <a:off x="5728578" y="1974057"/>
            <a:ext cx="395121" cy="381000"/>
            <a:chOff x="8070852" y="3393282"/>
            <a:chExt cx="395121" cy="381000"/>
          </a:xfrm>
        </p:grpSpPr>
        <p:sp>
          <p:nvSpPr>
            <p:cNvPr id="40" name="Oval 35"/>
            <p:cNvSpPr>
              <a:spLocks noChangeArrowheads="1"/>
            </p:cNvSpPr>
            <p:nvPr/>
          </p:nvSpPr>
          <p:spPr bwMode="auto">
            <a:xfrm>
              <a:off x="8072273" y="3400028"/>
              <a:ext cx="393700" cy="3683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" name="Line 36"/>
            <p:cNvSpPr>
              <a:spLocks noChangeShapeType="1"/>
            </p:cNvSpPr>
            <p:nvPr/>
          </p:nvSpPr>
          <p:spPr bwMode="auto">
            <a:xfrm>
              <a:off x="8274052" y="3393282"/>
              <a:ext cx="0" cy="381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37"/>
            <p:cNvSpPr>
              <a:spLocks noChangeShapeType="1"/>
            </p:cNvSpPr>
            <p:nvPr/>
          </p:nvSpPr>
          <p:spPr bwMode="auto">
            <a:xfrm rot="5400000">
              <a:off x="8261352" y="3393282"/>
              <a:ext cx="0" cy="381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8007353" y="1929607"/>
            <a:ext cx="41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US" altLang="en-US" sz="2400" b="0" baseline="-25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4" name="Line 42"/>
          <p:cNvSpPr>
            <a:spLocks noChangeShapeType="1"/>
          </p:cNvSpPr>
          <p:nvPr/>
        </p:nvSpPr>
        <p:spPr bwMode="auto">
          <a:xfrm flipH="1">
            <a:off x="7635877" y="2151857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31"/>
          <p:cNvSpPr>
            <a:spLocks noChangeShapeType="1"/>
          </p:cNvSpPr>
          <p:nvPr/>
        </p:nvSpPr>
        <p:spPr bwMode="auto">
          <a:xfrm rot="16200000">
            <a:off x="5122467" y="2953941"/>
            <a:ext cx="161686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Oval 66"/>
          <p:cNvSpPr>
            <a:spLocks noChangeArrowheads="1"/>
          </p:cNvSpPr>
          <p:nvPr/>
        </p:nvSpPr>
        <p:spPr bwMode="auto">
          <a:xfrm>
            <a:off x="5667128" y="2758282"/>
            <a:ext cx="546100" cy="54054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" name="Text Box 68"/>
          <p:cNvSpPr txBox="1">
            <a:spLocks noChangeArrowheads="1"/>
          </p:cNvSpPr>
          <p:nvPr/>
        </p:nvSpPr>
        <p:spPr bwMode="auto">
          <a:xfrm>
            <a:off x="5727619" y="2789239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altLang="en-US" sz="2400" b="0" baseline="30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-1</a:t>
            </a:r>
          </a:p>
        </p:txBody>
      </p:sp>
      <p:sp>
        <p:nvSpPr>
          <p:cNvPr id="48" name="Line 31"/>
          <p:cNvSpPr>
            <a:spLocks noChangeShapeType="1"/>
          </p:cNvSpPr>
          <p:nvPr/>
        </p:nvSpPr>
        <p:spPr bwMode="auto">
          <a:xfrm>
            <a:off x="5934077" y="3752850"/>
            <a:ext cx="1244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Line 31"/>
          <p:cNvSpPr>
            <a:spLocks noChangeShapeType="1"/>
          </p:cNvSpPr>
          <p:nvPr/>
        </p:nvSpPr>
        <p:spPr bwMode="auto">
          <a:xfrm rot="16200000">
            <a:off x="6373417" y="2963466"/>
            <a:ext cx="161686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Line 32"/>
          <p:cNvSpPr>
            <a:spLocks noChangeShapeType="1"/>
          </p:cNvSpPr>
          <p:nvPr/>
        </p:nvSpPr>
        <p:spPr bwMode="auto">
          <a:xfrm flipH="1">
            <a:off x="6480177" y="2164557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Text Box 68"/>
          <p:cNvSpPr txBox="1">
            <a:spLocks noChangeArrowheads="1"/>
          </p:cNvSpPr>
          <p:nvPr/>
        </p:nvSpPr>
        <p:spPr bwMode="auto">
          <a:xfrm>
            <a:off x="6354681" y="1666083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en-US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altLang="en-US" sz="2400" baseline="-25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2" name="Line 32"/>
          <p:cNvSpPr>
            <a:spLocks noChangeShapeType="1"/>
          </p:cNvSpPr>
          <p:nvPr/>
        </p:nvSpPr>
        <p:spPr bwMode="auto">
          <a:xfrm flipH="1">
            <a:off x="6421440" y="3752849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Text Box 68"/>
          <p:cNvSpPr txBox="1">
            <a:spLocks noChangeArrowheads="1"/>
          </p:cNvSpPr>
          <p:nvPr/>
        </p:nvSpPr>
        <p:spPr bwMode="auto">
          <a:xfrm>
            <a:off x="6295944" y="325437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en-US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altLang="en-US" sz="2400" baseline="-25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4" name="Line 32"/>
          <p:cNvSpPr>
            <a:spLocks noChangeShapeType="1"/>
          </p:cNvSpPr>
          <p:nvPr/>
        </p:nvSpPr>
        <p:spPr bwMode="auto">
          <a:xfrm rot="5400000" flipV="1">
            <a:off x="7140577" y="3050382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" name="Line 32"/>
          <p:cNvSpPr>
            <a:spLocks noChangeShapeType="1"/>
          </p:cNvSpPr>
          <p:nvPr/>
        </p:nvSpPr>
        <p:spPr bwMode="auto">
          <a:xfrm rot="16200000">
            <a:off x="5892802" y="2497932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8" name="Straight Arrow Connector 57"/>
          <p:cNvCxnSpPr/>
          <p:nvPr/>
        </p:nvCxnSpPr>
        <p:spPr bwMode="auto">
          <a:xfrm>
            <a:off x="4095750" y="2871788"/>
            <a:ext cx="1106489" cy="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7030A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5" name="Text Box 68"/>
          <p:cNvSpPr txBox="1">
            <a:spLocks noChangeArrowheads="1"/>
          </p:cNvSpPr>
          <p:nvPr/>
        </p:nvSpPr>
        <p:spPr bwMode="auto">
          <a:xfrm>
            <a:off x="2474828" y="3913981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en-US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altLang="en-US" sz="2400" baseline="-25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80" name="Line 31"/>
          <p:cNvSpPr>
            <a:spLocks noChangeShapeType="1"/>
          </p:cNvSpPr>
          <p:nvPr/>
        </p:nvSpPr>
        <p:spPr bwMode="auto">
          <a:xfrm>
            <a:off x="1396999" y="4875211"/>
            <a:ext cx="2736851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" name="Line 32"/>
          <p:cNvSpPr>
            <a:spLocks noChangeShapeType="1"/>
          </p:cNvSpPr>
          <p:nvPr/>
        </p:nvSpPr>
        <p:spPr bwMode="auto">
          <a:xfrm>
            <a:off x="1638300" y="4875211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" name="Text Box 33"/>
          <p:cNvSpPr txBox="1">
            <a:spLocks noChangeArrowheads="1"/>
          </p:cNvSpPr>
          <p:nvPr/>
        </p:nvSpPr>
        <p:spPr bwMode="auto">
          <a:xfrm>
            <a:off x="1089025" y="4633911"/>
            <a:ext cx="41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US" altLang="en-US" sz="2400" b="0" baseline="-25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pSp>
        <p:nvGrpSpPr>
          <p:cNvPr id="83" name="Group 82"/>
          <p:cNvGrpSpPr/>
          <p:nvPr/>
        </p:nvGrpSpPr>
        <p:grpSpPr>
          <a:xfrm>
            <a:off x="1855076" y="4675186"/>
            <a:ext cx="395121" cy="381000"/>
            <a:chOff x="8070852" y="3393282"/>
            <a:chExt cx="395121" cy="381000"/>
          </a:xfrm>
        </p:grpSpPr>
        <p:sp>
          <p:nvSpPr>
            <p:cNvPr id="84" name="Oval 35"/>
            <p:cNvSpPr>
              <a:spLocks noChangeArrowheads="1"/>
            </p:cNvSpPr>
            <p:nvPr/>
          </p:nvSpPr>
          <p:spPr bwMode="auto">
            <a:xfrm>
              <a:off x="8072273" y="3400028"/>
              <a:ext cx="393700" cy="3683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5" name="Line 36"/>
            <p:cNvSpPr>
              <a:spLocks noChangeShapeType="1"/>
            </p:cNvSpPr>
            <p:nvPr/>
          </p:nvSpPr>
          <p:spPr bwMode="auto">
            <a:xfrm>
              <a:off x="8274052" y="3393282"/>
              <a:ext cx="0" cy="381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Line 37"/>
            <p:cNvSpPr>
              <a:spLocks noChangeShapeType="1"/>
            </p:cNvSpPr>
            <p:nvPr/>
          </p:nvSpPr>
          <p:spPr bwMode="auto">
            <a:xfrm rot="5400000">
              <a:off x="8261352" y="3393282"/>
              <a:ext cx="0" cy="381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7" name="Text Box 41"/>
          <p:cNvSpPr txBox="1">
            <a:spLocks noChangeArrowheads="1"/>
          </p:cNvSpPr>
          <p:nvPr/>
        </p:nvSpPr>
        <p:spPr bwMode="auto">
          <a:xfrm>
            <a:off x="4133851" y="4640261"/>
            <a:ext cx="41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en-US" altLang="en-US" sz="2400" b="0" baseline="-25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88" name="Line 42"/>
          <p:cNvSpPr>
            <a:spLocks noChangeShapeType="1"/>
          </p:cNvSpPr>
          <p:nvPr/>
        </p:nvSpPr>
        <p:spPr bwMode="auto">
          <a:xfrm>
            <a:off x="3762375" y="4881561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" name="Line 31"/>
          <p:cNvSpPr>
            <a:spLocks noChangeShapeType="1"/>
          </p:cNvSpPr>
          <p:nvPr/>
        </p:nvSpPr>
        <p:spPr bwMode="auto">
          <a:xfrm rot="16200000">
            <a:off x="1248965" y="5664595"/>
            <a:ext cx="161686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" name="Oval 66"/>
          <p:cNvSpPr>
            <a:spLocks noChangeArrowheads="1"/>
          </p:cNvSpPr>
          <p:nvPr/>
        </p:nvSpPr>
        <p:spPr bwMode="auto">
          <a:xfrm>
            <a:off x="1793626" y="5468936"/>
            <a:ext cx="546100" cy="54054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1" name="Text Box 68"/>
          <p:cNvSpPr txBox="1">
            <a:spLocks noChangeArrowheads="1"/>
          </p:cNvSpPr>
          <p:nvPr/>
        </p:nvSpPr>
        <p:spPr bwMode="auto">
          <a:xfrm>
            <a:off x="1854117" y="5499893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altLang="en-US" sz="2400" b="0" baseline="30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-1</a:t>
            </a:r>
          </a:p>
        </p:txBody>
      </p:sp>
      <p:sp>
        <p:nvSpPr>
          <p:cNvPr id="92" name="Line 31"/>
          <p:cNvSpPr>
            <a:spLocks noChangeShapeType="1"/>
          </p:cNvSpPr>
          <p:nvPr/>
        </p:nvSpPr>
        <p:spPr bwMode="auto">
          <a:xfrm>
            <a:off x="2060575" y="6463504"/>
            <a:ext cx="1244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" name="Line 31"/>
          <p:cNvSpPr>
            <a:spLocks noChangeShapeType="1"/>
          </p:cNvSpPr>
          <p:nvPr/>
        </p:nvSpPr>
        <p:spPr bwMode="auto">
          <a:xfrm rot="16200000">
            <a:off x="2499915" y="5674120"/>
            <a:ext cx="161686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" name="Line 32"/>
          <p:cNvSpPr>
            <a:spLocks noChangeShapeType="1"/>
          </p:cNvSpPr>
          <p:nvPr/>
        </p:nvSpPr>
        <p:spPr bwMode="auto">
          <a:xfrm>
            <a:off x="2606675" y="4875211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" name="Line 32"/>
          <p:cNvSpPr>
            <a:spLocks noChangeShapeType="1"/>
          </p:cNvSpPr>
          <p:nvPr/>
        </p:nvSpPr>
        <p:spPr bwMode="auto">
          <a:xfrm flipH="1">
            <a:off x="2547938" y="6463503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" name="Text Box 68"/>
          <p:cNvSpPr txBox="1">
            <a:spLocks noChangeArrowheads="1"/>
          </p:cNvSpPr>
          <p:nvPr/>
        </p:nvSpPr>
        <p:spPr bwMode="auto">
          <a:xfrm>
            <a:off x="2422442" y="5965029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altLang="en-US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altLang="en-US" sz="2400" baseline="-25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98" name="Line 32"/>
          <p:cNvSpPr>
            <a:spLocks noChangeShapeType="1"/>
          </p:cNvSpPr>
          <p:nvPr/>
        </p:nvSpPr>
        <p:spPr bwMode="auto">
          <a:xfrm rot="5400000" flipV="1">
            <a:off x="3267075" y="5761036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" name="Line 32"/>
          <p:cNvSpPr>
            <a:spLocks noChangeShapeType="1"/>
          </p:cNvSpPr>
          <p:nvPr/>
        </p:nvSpPr>
        <p:spPr bwMode="auto">
          <a:xfrm rot="16200000">
            <a:off x="2009775" y="5180011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00" name="Straight Arrow Connector 99"/>
          <p:cNvCxnSpPr/>
          <p:nvPr/>
        </p:nvCxnSpPr>
        <p:spPr bwMode="auto">
          <a:xfrm>
            <a:off x="4039394" y="5791199"/>
            <a:ext cx="1106489" cy="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7030A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1" name="Line 31"/>
          <p:cNvSpPr>
            <a:spLocks noChangeShapeType="1"/>
          </p:cNvSpPr>
          <p:nvPr/>
        </p:nvSpPr>
        <p:spPr bwMode="auto">
          <a:xfrm>
            <a:off x="5408696" y="4891881"/>
            <a:ext cx="26543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" name="Line 32"/>
          <p:cNvSpPr>
            <a:spLocks noChangeShapeType="1"/>
          </p:cNvSpPr>
          <p:nvPr/>
        </p:nvSpPr>
        <p:spPr bwMode="auto">
          <a:xfrm flipH="1">
            <a:off x="5621421" y="4891881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" name="Text Box 33"/>
          <p:cNvSpPr txBox="1">
            <a:spLocks noChangeArrowheads="1"/>
          </p:cNvSpPr>
          <p:nvPr/>
        </p:nvSpPr>
        <p:spPr bwMode="auto">
          <a:xfrm>
            <a:off x="5053096" y="4650581"/>
            <a:ext cx="41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en-US" altLang="en-US" sz="2400" b="0" baseline="-25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04" name="Oval 35"/>
          <p:cNvSpPr>
            <a:spLocks noChangeArrowheads="1"/>
          </p:cNvSpPr>
          <p:nvPr/>
        </p:nvSpPr>
        <p:spPr bwMode="auto">
          <a:xfrm>
            <a:off x="7075571" y="4701381"/>
            <a:ext cx="393700" cy="3683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5" name="Line 36"/>
          <p:cNvSpPr>
            <a:spLocks noChangeShapeType="1"/>
          </p:cNvSpPr>
          <p:nvPr/>
        </p:nvSpPr>
        <p:spPr bwMode="auto">
          <a:xfrm>
            <a:off x="7269246" y="4701381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" name="Line 37"/>
          <p:cNvSpPr>
            <a:spLocks noChangeShapeType="1"/>
          </p:cNvSpPr>
          <p:nvPr/>
        </p:nvSpPr>
        <p:spPr bwMode="auto">
          <a:xfrm rot="5400000">
            <a:off x="7256546" y="4701381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" name="Text Box 41"/>
          <p:cNvSpPr txBox="1">
            <a:spLocks noChangeArrowheads="1"/>
          </p:cNvSpPr>
          <p:nvPr/>
        </p:nvSpPr>
        <p:spPr bwMode="auto">
          <a:xfrm>
            <a:off x="8097922" y="4656931"/>
            <a:ext cx="4191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US" altLang="en-US" sz="2400" b="0" baseline="-25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08" name="Line 42"/>
          <p:cNvSpPr>
            <a:spLocks noChangeShapeType="1"/>
          </p:cNvSpPr>
          <p:nvPr/>
        </p:nvSpPr>
        <p:spPr bwMode="auto">
          <a:xfrm flipH="1">
            <a:off x="7688346" y="4888706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" name="Line 31"/>
          <p:cNvSpPr>
            <a:spLocks noChangeShapeType="1"/>
          </p:cNvSpPr>
          <p:nvPr/>
        </p:nvSpPr>
        <p:spPr bwMode="auto">
          <a:xfrm rot="16200000">
            <a:off x="5213036" y="5681265"/>
            <a:ext cx="161686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" name="Oval 66"/>
          <p:cNvSpPr>
            <a:spLocks noChangeArrowheads="1"/>
          </p:cNvSpPr>
          <p:nvPr/>
        </p:nvSpPr>
        <p:spPr bwMode="auto">
          <a:xfrm>
            <a:off x="5757697" y="5485606"/>
            <a:ext cx="546100" cy="54054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1" name="Text Box 68"/>
          <p:cNvSpPr txBox="1">
            <a:spLocks noChangeArrowheads="1"/>
          </p:cNvSpPr>
          <p:nvPr/>
        </p:nvSpPr>
        <p:spPr bwMode="auto">
          <a:xfrm>
            <a:off x="5818188" y="5516563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altLang="en-US" sz="2400" b="0" baseline="30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-1</a:t>
            </a:r>
          </a:p>
        </p:txBody>
      </p:sp>
      <p:sp>
        <p:nvSpPr>
          <p:cNvPr id="112" name="Line 31"/>
          <p:cNvSpPr>
            <a:spLocks noChangeShapeType="1"/>
          </p:cNvSpPr>
          <p:nvPr/>
        </p:nvSpPr>
        <p:spPr bwMode="auto">
          <a:xfrm>
            <a:off x="6024646" y="6480174"/>
            <a:ext cx="1244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" name="Line 31"/>
          <p:cNvSpPr>
            <a:spLocks noChangeShapeType="1"/>
          </p:cNvSpPr>
          <p:nvPr/>
        </p:nvSpPr>
        <p:spPr bwMode="auto">
          <a:xfrm rot="16200000">
            <a:off x="6463986" y="5671740"/>
            <a:ext cx="161686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" name="Line 32"/>
          <p:cNvSpPr>
            <a:spLocks noChangeShapeType="1"/>
          </p:cNvSpPr>
          <p:nvPr/>
        </p:nvSpPr>
        <p:spPr bwMode="auto">
          <a:xfrm flipH="1">
            <a:off x="6532646" y="4891881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" name="Line 32"/>
          <p:cNvSpPr>
            <a:spLocks noChangeShapeType="1"/>
          </p:cNvSpPr>
          <p:nvPr/>
        </p:nvSpPr>
        <p:spPr bwMode="auto">
          <a:xfrm>
            <a:off x="6626309" y="6480173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" name="Text Box 68"/>
          <p:cNvSpPr txBox="1">
            <a:spLocks noChangeArrowheads="1"/>
          </p:cNvSpPr>
          <p:nvPr/>
        </p:nvSpPr>
        <p:spPr bwMode="auto">
          <a:xfrm>
            <a:off x="6386513" y="5981699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altLang="en-US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altLang="en-US" sz="2400" baseline="-25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18" name="Line 32"/>
          <p:cNvSpPr>
            <a:spLocks noChangeShapeType="1"/>
          </p:cNvSpPr>
          <p:nvPr/>
        </p:nvSpPr>
        <p:spPr bwMode="auto">
          <a:xfrm rot="16200000">
            <a:off x="7221621" y="5653881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" name="Line 32"/>
          <p:cNvSpPr>
            <a:spLocks noChangeShapeType="1"/>
          </p:cNvSpPr>
          <p:nvPr/>
        </p:nvSpPr>
        <p:spPr bwMode="auto">
          <a:xfrm rot="5400000" flipV="1">
            <a:off x="5983371" y="5263356"/>
            <a:ext cx="88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46542" y="2580947"/>
            <a:ext cx="1230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Simple</a:t>
            </a:r>
          </a:p>
          <a:p>
            <a:pPr algn="ctr"/>
            <a:r>
              <a:rPr lang="en-US" sz="2000" dirty="0">
                <a:latin typeface="+mn-lt"/>
              </a:rPr>
              <a:t>MA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32834" y="5345329"/>
            <a:ext cx="1230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Simple</a:t>
            </a:r>
          </a:p>
          <a:p>
            <a:pPr algn="ctr"/>
            <a:r>
              <a:rPr lang="en-US" sz="2000" dirty="0">
                <a:latin typeface="+mn-lt"/>
              </a:rPr>
              <a:t>AR</a:t>
            </a:r>
          </a:p>
        </p:txBody>
      </p:sp>
    </p:spTree>
    <p:extLst>
      <p:ext uri="{BB962C8B-B14F-4D97-AF65-F5344CB8AC3E}">
        <p14:creationId xmlns:p14="http://schemas.microsoft.com/office/powerpoint/2010/main" val="1816101373"/>
      </p:ext>
    </p:extLst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7275" y="165100"/>
            <a:ext cx="7567613" cy="1143000"/>
          </a:xfrm>
        </p:spPr>
        <p:txBody>
          <a:bodyPr/>
          <a:lstStyle/>
          <a:p>
            <a:r>
              <a:rPr lang="en-US" dirty="0"/>
              <a:t>Summary – the 4 transformations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7225" y="1466850"/>
            <a:ext cx="7772400" cy="4478338"/>
          </a:xfrm>
        </p:spPr>
        <p:txBody>
          <a:bodyPr/>
          <a:lstStyle/>
          <a:p>
            <a:pPr marL="419100" indent="-419100" eaLnBrk="1" hangingPunct="1">
              <a:buClrTx/>
              <a:buSzTx/>
              <a:buFontTx/>
              <a:buNone/>
            </a:pPr>
            <a:r>
              <a:rPr lang="en-US" altLang="en-US" dirty="0"/>
              <a:t>We have learned 4 basic transformations </a:t>
            </a:r>
          </a:p>
          <a:p>
            <a:pPr marL="419100" indent="-419100" eaLnBrk="1" hangingPunct="1">
              <a:spcBef>
                <a:spcPts val="0"/>
              </a:spcBef>
              <a:buClrTx/>
              <a:buSzTx/>
              <a:buFontTx/>
              <a:buNone/>
            </a:pPr>
            <a:r>
              <a:rPr lang="en-US" altLang="en-US" dirty="0"/>
              <a:t>	that create equivalent signal flow graphs</a:t>
            </a:r>
          </a:p>
          <a:p>
            <a:pPr marL="419100" indent="-419100" eaLnBrk="1" hangingPunct="1">
              <a:buClrTx/>
              <a:buSzTx/>
              <a:buFontTx/>
              <a:buAutoNum type="arabicPeriod"/>
            </a:pPr>
            <a:r>
              <a:rPr lang="en-US" altLang="en-US" dirty="0"/>
              <a:t>transformations that do not change topology</a:t>
            </a:r>
          </a:p>
          <a:p>
            <a:pPr marL="419100" indent="-419100" eaLnBrk="1" hangingPunct="1">
              <a:buClrTx/>
              <a:buSzTx/>
              <a:buFontTx/>
              <a:buAutoNum type="arabicPeriod"/>
            </a:pPr>
            <a:r>
              <a:rPr lang="en-US" altLang="en-US" dirty="0"/>
              <a:t>changing order of filters </a:t>
            </a:r>
          </a:p>
          <a:p>
            <a:pPr marL="419100" indent="-419100" eaLnBrk="1" hangingPunct="1">
              <a:buClrTx/>
              <a:buSzTx/>
              <a:buFontTx/>
              <a:buAutoNum type="arabicPeriod"/>
            </a:pPr>
            <a:r>
              <a:rPr lang="en-US" altLang="en-US" dirty="0"/>
              <a:t>identification of identical signal points</a:t>
            </a:r>
          </a:p>
          <a:p>
            <a:pPr marL="0" indent="0" eaLnBrk="1" hangingPunct="1">
              <a:spcBef>
                <a:spcPts val="0"/>
              </a:spcBef>
              <a:buClrTx/>
              <a:buSzTx/>
              <a:buNone/>
            </a:pPr>
            <a:r>
              <a:rPr lang="en-US" altLang="en-US" dirty="0"/>
              <a:t>	and removal of redundant branches</a:t>
            </a:r>
          </a:p>
          <a:p>
            <a:pPr marL="400050" indent="-400050" eaLnBrk="1" hangingPunct="1">
              <a:buClrTx/>
              <a:buSzTx/>
              <a:buFont typeface="+mj-lt"/>
              <a:buAutoNum type="arabicPeriod" startAt="4"/>
            </a:pPr>
            <a:r>
              <a:rPr lang="en-US" altLang="en-US" dirty="0"/>
              <a:t>the transposition theorem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/>
              <a:t>These transformations can be carried out mechanically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and are used to </a:t>
            </a:r>
          </a:p>
          <a:p>
            <a:pPr defTabSz="457200">
              <a:spcBef>
                <a:spcPts val="0"/>
              </a:spcBef>
            </a:pPr>
            <a:r>
              <a:rPr lang="en-US" dirty="0"/>
              <a:t>reduce the amount of memory needed (we saw such a case!)</a:t>
            </a:r>
          </a:p>
          <a:p>
            <a:pPr defTabSz="457200">
              <a:spcBef>
                <a:spcPts val="0"/>
              </a:spcBef>
            </a:pPr>
            <a:r>
              <a:rPr lang="en-US" dirty="0"/>
              <a:t>reduce the amount of computation needed (we’ll see next time)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/>
              <a:t>This is why graphs are still used in DSP 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42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93275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Topology and graph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08100"/>
            <a:ext cx="6129670" cy="479901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 graph theory all we care about is connectivity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which point is connected to which point</a:t>
            </a:r>
          </a:p>
          <a:p>
            <a:pPr marL="0" indent="0" defTabSz="457200">
              <a:buNone/>
            </a:pPr>
            <a:r>
              <a:rPr lang="en-US" dirty="0"/>
              <a:t>We don’t care about the length or angle of the line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or even if it is a line</a:t>
            </a:r>
          </a:p>
          <a:p>
            <a:pPr marL="0" indent="0" defTabSz="457200">
              <a:buNone/>
            </a:pPr>
            <a:r>
              <a:rPr lang="en-US" dirty="0"/>
              <a:t>The meaning of a graph is purely topological</a:t>
            </a:r>
          </a:p>
          <a:p>
            <a:pPr marL="0" indent="0" defTabSz="457200">
              <a:buNone/>
            </a:pPr>
            <a:r>
              <a:rPr lang="en-US" dirty="0"/>
              <a:t>So all the following digraphs are equivalent:</a:t>
            </a:r>
          </a:p>
          <a:p>
            <a:pPr marL="0" indent="0" defTabSz="457200">
              <a:buNone/>
            </a:pPr>
            <a:endParaRPr lang="en-US" dirty="0"/>
          </a:p>
          <a:p>
            <a:pPr marL="0" indent="0" defTabSz="457200">
              <a:buNone/>
            </a:pPr>
            <a:endParaRPr lang="en-US" dirty="0"/>
          </a:p>
          <a:p>
            <a:pPr marL="0" indent="0" defTabSz="457200">
              <a:buNone/>
            </a:pPr>
            <a:endParaRPr lang="en-US" dirty="0"/>
          </a:p>
          <a:p>
            <a:pPr marL="0" indent="0" defTabSz="457200">
              <a:buNone/>
            </a:pPr>
            <a:endParaRPr lang="en-US" dirty="0"/>
          </a:p>
          <a:p>
            <a:pPr marL="0" indent="0" defTabSz="457200">
              <a:buNone/>
            </a:pPr>
            <a:endParaRPr lang="en-US" dirty="0"/>
          </a:p>
          <a:p>
            <a:pPr marL="0" indent="0" defTabSz="457200">
              <a:buNone/>
            </a:pPr>
            <a:endParaRPr lang="en-US" dirty="0"/>
          </a:p>
          <a:p>
            <a:pPr marL="0" indent="0" defTabSz="457200">
              <a:buNone/>
            </a:pPr>
            <a:endParaRPr lang="en-US" dirty="0"/>
          </a:p>
          <a:p>
            <a:pPr marL="0" indent="0" defTabSz="457200">
              <a:buNone/>
            </a:pPr>
            <a:r>
              <a:rPr lang="en-US" dirty="0"/>
              <a:t>But not                                  or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5" name="Oval 4"/>
          <p:cNvSpPr/>
          <p:nvPr/>
        </p:nvSpPr>
        <p:spPr bwMode="auto">
          <a:xfrm>
            <a:off x="1063256" y="3880884"/>
            <a:ext cx="212651" cy="202018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2119424" y="3880884"/>
            <a:ext cx="212651" cy="202018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15410" y="4082902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+mn-lt"/>
              </a:rPr>
              <a:t>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50312" y="4082902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+mn-lt"/>
              </a:rPr>
              <a:t>y</a:t>
            </a: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1222747" y="3976581"/>
            <a:ext cx="94984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1616152" y="3976576"/>
            <a:ext cx="212652" cy="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Oval 14"/>
          <p:cNvSpPr/>
          <p:nvPr/>
        </p:nvSpPr>
        <p:spPr bwMode="auto">
          <a:xfrm>
            <a:off x="3171164" y="3891519"/>
            <a:ext cx="212651" cy="202018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6204990" y="3891519"/>
            <a:ext cx="212651" cy="202018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123318" y="4093537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+mn-lt"/>
              </a:rPr>
              <a:t>x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135878" y="4093537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+mn-lt"/>
              </a:rPr>
              <a:t>y</a:t>
            </a:r>
          </a:p>
        </p:txBody>
      </p:sp>
      <p:cxnSp>
        <p:nvCxnSpPr>
          <p:cNvPr id="19" name="Straight Connector 18"/>
          <p:cNvCxnSpPr>
            <a:endCxn id="16" idx="6"/>
          </p:cNvCxnSpPr>
          <p:nvPr/>
        </p:nvCxnSpPr>
        <p:spPr bwMode="auto">
          <a:xfrm>
            <a:off x="3330655" y="3987216"/>
            <a:ext cx="3086986" cy="531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4755417" y="3987216"/>
            <a:ext cx="212652" cy="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" name="Oval 21"/>
          <p:cNvSpPr/>
          <p:nvPr/>
        </p:nvSpPr>
        <p:spPr bwMode="auto">
          <a:xfrm>
            <a:off x="1063256" y="4656567"/>
            <a:ext cx="212651" cy="202018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2119424" y="4656567"/>
            <a:ext cx="212651" cy="202018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15410" y="4858585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+mn-lt"/>
              </a:rPr>
              <a:t>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050312" y="4858585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+mn-lt"/>
              </a:rPr>
              <a:t>x</a:t>
            </a:r>
          </a:p>
        </p:txBody>
      </p:sp>
      <p:cxnSp>
        <p:nvCxnSpPr>
          <p:cNvPr id="26" name="Straight Connector 25"/>
          <p:cNvCxnSpPr/>
          <p:nvPr/>
        </p:nvCxnSpPr>
        <p:spPr bwMode="auto">
          <a:xfrm>
            <a:off x="1222747" y="4752264"/>
            <a:ext cx="94984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 flipH="1">
            <a:off x="1573620" y="4752259"/>
            <a:ext cx="212652" cy="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8" name="Oval 27"/>
          <p:cNvSpPr/>
          <p:nvPr/>
        </p:nvSpPr>
        <p:spPr bwMode="auto">
          <a:xfrm>
            <a:off x="7210643" y="3907219"/>
            <a:ext cx="212651" cy="202018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8225708" y="3296266"/>
            <a:ext cx="212651" cy="202018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159530" y="4045784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+mn-lt"/>
              </a:rPr>
              <a:t>x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211315" y="3411009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+mn-lt"/>
              </a:rPr>
              <a:t>y</a:t>
            </a:r>
          </a:p>
        </p:txBody>
      </p:sp>
      <p:cxnSp>
        <p:nvCxnSpPr>
          <p:cNvPr id="32" name="Straight Connector 31"/>
          <p:cNvCxnSpPr/>
          <p:nvPr/>
        </p:nvCxnSpPr>
        <p:spPr bwMode="auto">
          <a:xfrm flipV="1">
            <a:off x="7284401" y="3367711"/>
            <a:ext cx="1102351" cy="67807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V="1">
            <a:off x="7771982" y="3648081"/>
            <a:ext cx="155760" cy="8745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8" name="Oval 47"/>
          <p:cNvSpPr/>
          <p:nvPr/>
        </p:nvSpPr>
        <p:spPr bwMode="auto">
          <a:xfrm>
            <a:off x="3143835" y="4993753"/>
            <a:ext cx="212651" cy="202018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Oval 48"/>
          <p:cNvSpPr/>
          <p:nvPr/>
        </p:nvSpPr>
        <p:spPr bwMode="auto">
          <a:xfrm>
            <a:off x="6177661" y="4993753"/>
            <a:ext cx="212651" cy="202018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095989" y="5195771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+mn-lt"/>
              </a:rPr>
              <a:t>x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156677" y="5147643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+mn-lt"/>
              </a:rPr>
              <a:t>y</a:t>
            </a:r>
          </a:p>
        </p:txBody>
      </p:sp>
      <p:cxnSp>
        <p:nvCxnSpPr>
          <p:cNvPr id="53" name="Straight Arrow Connector 52"/>
          <p:cNvCxnSpPr/>
          <p:nvPr/>
        </p:nvCxnSpPr>
        <p:spPr bwMode="auto">
          <a:xfrm>
            <a:off x="4728088" y="5089450"/>
            <a:ext cx="212652" cy="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5" name="Freeform 54"/>
          <p:cNvSpPr/>
          <p:nvPr/>
        </p:nvSpPr>
        <p:spPr bwMode="auto">
          <a:xfrm>
            <a:off x="3236495" y="4981074"/>
            <a:ext cx="3019926" cy="397042"/>
          </a:xfrm>
          <a:custGeom>
            <a:avLst/>
            <a:gdLst>
              <a:gd name="connsiteX0" fmla="*/ 0 w 3019926"/>
              <a:gd name="connsiteY0" fmla="*/ 84221 h 397042"/>
              <a:gd name="connsiteX1" fmla="*/ 60158 w 3019926"/>
              <a:gd name="connsiteY1" fmla="*/ 108284 h 397042"/>
              <a:gd name="connsiteX2" fmla="*/ 372979 w 3019926"/>
              <a:gd name="connsiteY2" fmla="*/ 108284 h 397042"/>
              <a:gd name="connsiteX3" fmla="*/ 409073 w 3019926"/>
              <a:gd name="connsiteY3" fmla="*/ 84221 h 397042"/>
              <a:gd name="connsiteX4" fmla="*/ 457200 w 3019926"/>
              <a:gd name="connsiteY4" fmla="*/ 36094 h 397042"/>
              <a:gd name="connsiteX5" fmla="*/ 493294 w 3019926"/>
              <a:gd name="connsiteY5" fmla="*/ 24063 h 397042"/>
              <a:gd name="connsiteX6" fmla="*/ 565484 w 3019926"/>
              <a:gd name="connsiteY6" fmla="*/ 48126 h 397042"/>
              <a:gd name="connsiteX7" fmla="*/ 625642 w 3019926"/>
              <a:gd name="connsiteY7" fmla="*/ 108284 h 397042"/>
              <a:gd name="connsiteX8" fmla="*/ 697831 w 3019926"/>
              <a:gd name="connsiteY8" fmla="*/ 204537 h 397042"/>
              <a:gd name="connsiteX9" fmla="*/ 745958 w 3019926"/>
              <a:gd name="connsiteY9" fmla="*/ 264694 h 397042"/>
              <a:gd name="connsiteX10" fmla="*/ 794084 w 3019926"/>
              <a:gd name="connsiteY10" fmla="*/ 312821 h 397042"/>
              <a:gd name="connsiteX11" fmla="*/ 830179 w 3019926"/>
              <a:gd name="connsiteY11" fmla="*/ 348915 h 397042"/>
              <a:gd name="connsiteX12" fmla="*/ 998621 w 3019926"/>
              <a:gd name="connsiteY12" fmla="*/ 324852 h 397042"/>
              <a:gd name="connsiteX13" fmla="*/ 1070810 w 3019926"/>
              <a:gd name="connsiteY13" fmla="*/ 276726 h 397042"/>
              <a:gd name="connsiteX14" fmla="*/ 1106905 w 3019926"/>
              <a:gd name="connsiteY14" fmla="*/ 252663 h 397042"/>
              <a:gd name="connsiteX15" fmla="*/ 1179094 w 3019926"/>
              <a:gd name="connsiteY15" fmla="*/ 180473 h 397042"/>
              <a:gd name="connsiteX16" fmla="*/ 1203158 w 3019926"/>
              <a:gd name="connsiteY16" fmla="*/ 156410 h 397042"/>
              <a:gd name="connsiteX17" fmla="*/ 1768642 w 3019926"/>
              <a:gd name="connsiteY17" fmla="*/ 120315 h 397042"/>
              <a:gd name="connsiteX18" fmla="*/ 1949116 w 3019926"/>
              <a:gd name="connsiteY18" fmla="*/ 60158 h 397042"/>
              <a:gd name="connsiteX19" fmla="*/ 2021305 w 3019926"/>
              <a:gd name="connsiteY19" fmla="*/ 36094 h 397042"/>
              <a:gd name="connsiteX20" fmla="*/ 2069431 w 3019926"/>
              <a:gd name="connsiteY20" fmla="*/ 24063 h 397042"/>
              <a:gd name="connsiteX21" fmla="*/ 2141621 w 3019926"/>
              <a:gd name="connsiteY21" fmla="*/ 0 h 397042"/>
              <a:gd name="connsiteX22" fmla="*/ 2273968 w 3019926"/>
              <a:gd name="connsiteY22" fmla="*/ 12031 h 397042"/>
              <a:gd name="connsiteX23" fmla="*/ 2334126 w 3019926"/>
              <a:gd name="connsiteY23" fmla="*/ 60158 h 397042"/>
              <a:gd name="connsiteX24" fmla="*/ 2370221 w 3019926"/>
              <a:gd name="connsiteY24" fmla="*/ 84221 h 397042"/>
              <a:gd name="connsiteX25" fmla="*/ 2394284 w 3019926"/>
              <a:gd name="connsiteY25" fmla="*/ 120315 h 397042"/>
              <a:gd name="connsiteX26" fmla="*/ 2454442 w 3019926"/>
              <a:gd name="connsiteY26" fmla="*/ 180473 h 397042"/>
              <a:gd name="connsiteX27" fmla="*/ 2478505 w 3019926"/>
              <a:gd name="connsiteY27" fmla="*/ 204537 h 397042"/>
              <a:gd name="connsiteX28" fmla="*/ 2538663 w 3019926"/>
              <a:gd name="connsiteY28" fmla="*/ 276726 h 397042"/>
              <a:gd name="connsiteX29" fmla="*/ 2562726 w 3019926"/>
              <a:gd name="connsiteY29" fmla="*/ 312821 h 397042"/>
              <a:gd name="connsiteX30" fmla="*/ 2707105 w 3019926"/>
              <a:gd name="connsiteY30" fmla="*/ 385010 h 397042"/>
              <a:gd name="connsiteX31" fmla="*/ 2743200 w 3019926"/>
              <a:gd name="connsiteY31" fmla="*/ 397042 h 397042"/>
              <a:gd name="connsiteX32" fmla="*/ 2851484 w 3019926"/>
              <a:gd name="connsiteY32" fmla="*/ 385010 h 397042"/>
              <a:gd name="connsiteX33" fmla="*/ 2923673 w 3019926"/>
              <a:gd name="connsiteY33" fmla="*/ 360947 h 397042"/>
              <a:gd name="connsiteX34" fmla="*/ 2947737 w 3019926"/>
              <a:gd name="connsiteY34" fmla="*/ 324852 h 397042"/>
              <a:gd name="connsiteX35" fmla="*/ 2959768 w 3019926"/>
              <a:gd name="connsiteY35" fmla="*/ 288758 h 397042"/>
              <a:gd name="connsiteX36" fmla="*/ 3019926 w 3019926"/>
              <a:gd name="connsiteY36" fmla="*/ 204537 h 397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019926" h="397042">
                <a:moveTo>
                  <a:pt x="0" y="84221"/>
                </a:moveTo>
                <a:cubicBezTo>
                  <a:pt x="20053" y="92242"/>
                  <a:pt x="39114" y="103428"/>
                  <a:pt x="60158" y="108284"/>
                </a:cubicBezTo>
                <a:cubicBezTo>
                  <a:pt x="166093" y="132730"/>
                  <a:pt x="262898" y="114399"/>
                  <a:pt x="372979" y="108284"/>
                </a:cubicBezTo>
                <a:cubicBezTo>
                  <a:pt x="385010" y="100263"/>
                  <a:pt x="398094" y="93631"/>
                  <a:pt x="409073" y="84221"/>
                </a:cubicBezTo>
                <a:cubicBezTo>
                  <a:pt x="426298" y="69456"/>
                  <a:pt x="435677" y="43268"/>
                  <a:pt x="457200" y="36094"/>
                </a:cubicBezTo>
                <a:lnTo>
                  <a:pt x="493294" y="24063"/>
                </a:lnTo>
                <a:cubicBezTo>
                  <a:pt x="517357" y="32084"/>
                  <a:pt x="551414" y="27021"/>
                  <a:pt x="565484" y="48126"/>
                </a:cubicBezTo>
                <a:cubicBezTo>
                  <a:pt x="597568" y="96253"/>
                  <a:pt x="577515" y="76200"/>
                  <a:pt x="625642" y="108284"/>
                </a:cubicBezTo>
                <a:cubicBezTo>
                  <a:pt x="680060" y="189911"/>
                  <a:pt x="653319" y="160023"/>
                  <a:pt x="697831" y="204537"/>
                </a:cubicBezTo>
                <a:cubicBezTo>
                  <a:pt x="728075" y="295264"/>
                  <a:pt x="683760" y="186945"/>
                  <a:pt x="745958" y="264694"/>
                </a:cubicBezTo>
                <a:cubicBezTo>
                  <a:pt x="792626" y="323030"/>
                  <a:pt x="715330" y="286569"/>
                  <a:pt x="794084" y="312821"/>
                </a:cubicBezTo>
                <a:cubicBezTo>
                  <a:pt x="806116" y="324852"/>
                  <a:pt x="813335" y="346509"/>
                  <a:pt x="830179" y="348915"/>
                </a:cubicBezTo>
                <a:cubicBezTo>
                  <a:pt x="839817" y="350292"/>
                  <a:pt x="959250" y="346725"/>
                  <a:pt x="998621" y="324852"/>
                </a:cubicBezTo>
                <a:cubicBezTo>
                  <a:pt x="1023902" y="310807"/>
                  <a:pt x="1046747" y="292768"/>
                  <a:pt x="1070810" y="276726"/>
                </a:cubicBezTo>
                <a:cubicBezTo>
                  <a:pt x="1082842" y="268705"/>
                  <a:pt x="1096680" y="262888"/>
                  <a:pt x="1106905" y="252663"/>
                </a:cubicBezTo>
                <a:lnTo>
                  <a:pt x="1179094" y="180473"/>
                </a:lnTo>
                <a:cubicBezTo>
                  <a:pt x="1187115" y="172452"/>
                  <a:pt x="1192396" y="159997"/>
                  <a:pt x="1203158" y="156410"/>
                </a:cubicBezTo>
                <a:cubicBezTo>
                  <a:pt x="1431387" y="80334"/>
                  <a:pt x="1249990" y="132965"/>
                  <a:pt x="1768642" y="120315"/>
                </a:cubicBezTo>
                <a:lnTo>
                  <a:pt x="1949116" y="60158"/>
                </a:lnTo>
                <a:lnTo>
                  <a:pt x="2021305" y="36094"/>
                </a:lnTo>
                <a:cubicBezTo>
                  <a:pt x="2037347" y="32084"/>
                  <a:pt x="2053593" y="28814"/>
                  <a:pt x="2069431" y="24063"/>
                </a:cubicBezTo>
                <a:cubicBezTo>
                  <a:pt x="2093726" y="16775"/>
                  <a:pt x="2141621" y="0"/>
                  <a:pt x="2141621" y="0"/>
                </a:cubicBezTo>
                <a:cubicBezTo>
                  <a:pt x="2185737" y="4010"/>
                  <a:pt x="2230654" y="2750"/>
                  <a:pt x="2273968" y="12031"/>
                </a:cubicBezTo>
                <a:cubicBezTo>
                  <a:pt x="2299261" y="17451"/>
                  <a:pt x="2315716" y="45430"/>
                  <a:pt x="2334126" y="60158"/>
                </a:cubicBezTo>
                <a:cubicBezTo>
                  <a:pt x="2345417" y="69191"/>
                  <a:pt x="2358189" y="76200"/>
                  <a:pt x="2370221" y="84221"/>
                </a:cubicBezTo>
                <a:cubicBezTo>
                  <a:pt x="2378242" y="96252"/>
                  <a:pt x="2384762" y="109433"/>
                  <a:pt x="2394284" y="120315"/>
                </a:cubicBezTo>
                <a:cubicBezTo>
                  <a:pt x="2412958" y="141657"/>
                  <a:pt x="2434389" y="160420"/>
                  <a:pt x="2454442" y="180473"/>
                </a:cubicBezTo>
                <a:cubicBezTo>
                  <a:pt x="2462463" y="188494"/>
                  <a:pt x="2472213" y="195099"/>
                  <a:pt x="2478505" y="204537"/>
                </a:cubicBezTo>
                <a:cubicBezTo>
                  <a:pt x="2538252" y="294156"/>
                  <a:pt x="2461460" y="184081"/>
                  <a:pt x="2538663" y="276726"/>
                </a:cubicBezTo>
                <a:cubicBezTo>
                  <a:pt x="2547920" y="287835"/>
                  <a:pt x="2551844" y="303299"/>
                  <a:pt x="2562726" y="312821"/>
                </a:cubicBezTo>
                <a:cubicBezTo>
                  <a:pt x="2620137" y="363056"/>
                  <a:pt x="2638951" y="362292"/>
                  <a:pt x="2707105" y="385010"/>
                </a:cubicBezTo>
                <a:lnTo>
                  <a:pt x="2743200" y="397042"/>
                </a:lnTo>
                <a:cubicBezTo>
                  <a:pt x="2779295" y="393031"/>
                  <a:pt x="2815872" y="392132"/>
                  <a:pt x="2851484" y="385010"/>
                </a:cubicBezTo>
                <a:cubicBezTo>
                  <a:pt x="2876356" y="380036"/>
                  <a:pt x="2923673" y="360947"/>
                  <a:pt x="2923673" y="360947"/>
                </a:cubicBezTo>
                <a:cubicBezTo>
                  <a:pt x="2931694" y="348915"/>
                  <a:pt x="2941270" y="337786"/>
                  <a:pt x="2947737" y="324852"/>
                </a:cubicBezTo>
                <a:cubicBezTo>
                  <a:pt x="2953409" y="313509"/>
                  <a:pt x="2953609" y="299844"/>
                  <a:pt x="2959768" y="288758"/>
                </a:cubicBezTo>
                <a:cubicBezTo>
                  <a:pt x="2991815" y="231072"/>
                  <a:pt x="2991214" y="233247"/>
                  <a:pt x="3019926" y="204537"/>
                </a:cubicBezTo>
              </a:path>
            </a:pathLst>
          </a:cu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Oval 55"/>
          <p:cNvSpPr/>
          <p:nvPr/>
        </p:nvSpPr>
        <p:spPr bwMode="auto">
          <a:xfrm>
            <a:off x="2108933" y="6164644"/>
            <a:ext cx="212651" cy="202018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Oval 56"/>
          <p:cNvSpPr/>
          <p:nvPr/>
        </p:nvSpPr>
        <p:spPr bwMode="auto">
          <a:xfrm>
            <a:off x="3165101" y="6164644"/>
            <a:ext cx="212651" cy="202018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061087" y="6366662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+mn-lt"/>
              </a:rPr>
              <a:t>y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095989" y="6366662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+mn-lt"/>
              </a:rPr>
              <a:t>x</a:t>
            </a:r>
          </a:p>
        </p:txBody>
      </p:sp>
      <p:cxnSp>
        <p:nvCxnSpPr>
          <p:cNvPr id="60" name="Straight Connector 59"/>
          <p:cNvCxnSpPr/>
          <p:nvPr/>
        </p:nvCxnSpPr>
        <p:spPr bwMode="auto">
          <a:xfrm>
            <a:off x="2268424" y="6260341"/>
            <a:ext cx="94984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Arrow Connector 60"/>
          <p:cNvCxnSpPr/>
          <p:nvPr/>
        </p:nvCxnSpPr>
        <p:spPr bwMode="auto">
          <a:xfrm>
            <a:off x="2661829" y="6260336"/>
            <a:ext cx="212652" cy="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2" name="Oval 61"/>
          <p:cNvSpPr/>
          <p:nvPr/>
        </p:nvSpPr>
        <p:spPr bwMode="auto">
          <a:xfrm>
            <a:off x="4818747" y="6164644"/>
            <a:ext cx="212651" cy="202018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Oval 62"/>
          <p:cNvSpPr/>
          <p:nvPr/>
        </p:nvSpPr>
        <p:spPr bwMode="auto">
          <a:xfrm>
            <a:off x="5874915" y="6164644"/>
            <a:ext cx="212651" cy="202018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770901" y="6366662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+mn-lt"/>
              </a:rPr>
              <a:t>x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805803" y="6366662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+mn-lt"/>
              </a:rPr>
              <a:t>w</a:t>
            </a:r>
          </a:p>
        </p:txBody>
      </p:sp>
      <p:cxnSp>
        <p:nvCxnSpPr>
          <p:cNvPr id="66" name="Straight Connector 65"/>
          <p:cNvCxnSpPr/>
          <p:nvPr/>
        </p:nvCxnSpPr>
        <p:spPr bwMode="auto">
          <a:xfrm>
            <a:off x="4978238" y="6260341"/>
            <a:ext cx="94984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Arrow Connector 66"/>
          <p:cNvCxnSpPr/>
          <p:nvPr/>
        </p:nvCxnSpPr>
        <p:spPr bwMode="auto">
          <a:xfrm>
            <a:off x="5371643" y="6260336"/>
            <a:ext cx="212652" cy="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8" name="Oval 67"/>
          <p:cNvSpPr/>
          <p:nvPr/>
        </p:nvSpPr>
        <p:spPr bwMode="auto">
          <a:xfrm>
            <a:off x="6558946" y="6164644"/>
            <a:ext cx="212651" cy="202018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6547512" y="6366662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+mn-lt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199605940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Straight Connector 39"/>
          <p:cNvCxnSpPr/>
          <p:nvPr/>
        </p:nvCxnSpPr>
        <p:spPr bwMode="auto">
          <a:xfrm>
            <a:off x="7170818" y="3844554"/>
            <a:ext cx="160020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theory in 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1189476"/>
            <a:ext cx="8085221" cy="4799013"/>
          </a:xfrm>
        </p:spPr>
        <p:txBody>
          <a:bodyPr/>
          <a:lstStyle/>
          <a:p>
            <a:pPr marL="0" indent="0" defTabSz="457200">
              <a:buNone/>
            </a:pPr>
            <a:r>
              <a:rPr lang="en-US" dirty="0"/>
              <a:t>In the early days of computer science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programs were represented by block diagrams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	which are a kind of graph </a:t>
            </a:r>
          </a:p>
          <a:p>
            <a:pPr marL="0" indent="0" defTabSz="457200">
              <a:spcBef>
                <a:spcPts val="1200"/>
              </a:spcBef>
              <a:buNone/>
            </a:pPr>
            <a:r>
              <a:rPr lang="en-US" dirty="0"/>
              <a:t>This representation has been mostly abandoned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for several reasons:</a:t>
            </a:r>
          </a:p>
          <a:p>
            <a:pPr defTabSz="457200">
              <a:spcBef>
                <a:spcPts val="0"/>
              </a:spcBef>
            </a:pPr>
            <a:r>
              <a:rPr lang="en-US" dirty="0"/>
              <a:t>block diagrams are actually a programming language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so using them in addition to code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	means maintaining 2 code different sets </a:t>
            </a:r>
          </a:p>
          <a:p>
            <a:pPr defTabSz="457200">
              <a:spcBef>
                <a:spcPts val="0"/>
              </a:spcBef>
            </a:pPr>
            <a:r>
              <a:rPr lang="en-US" dirty="0"/>
              <a:t>block diagrams are tightly coupled to</a:t>
            </a:r>
          </a:p>
          <a:p>
            <a:pPr marL="457200" lvl="1" indent="0" defTabSz="457200">
              <a:spcBef>
                <a:spcPts val="0"/>
              </a:spcBef>
              <a:buNone/>
            </a:pPr>
            <a:r>
              <a:rPr lang="en-US" dirty="0"/>
              <a:t>imperative program with </a:t>
            </a:r>
            <a:r>
              <a:rPr lang="en-US" dirty="0" err="1"/>
              <a:t>goto</a:t>
            </a:r>
            <a:r>
              <a:rPr lang="en-US" dirty="0"/>
              <a:t> statements</a:t>
            </a:r>
          </a:p>
          <a:p>
            <a:pPr marL="457200" lvl="1" indent="0" defTabSz="457200">
              <a:spcBef>
                <a:spcPts val="0"/>
              </a:spcBef>
              <a:buNone/>
            </a:pPr>
            <a:r>
              <a:rPr lang="en-US" dirty="0"/>
              <a:t>	which has been disparaged</a:t>
            </a:r>
          </a:p>
          <a:p>
            <a:pPr defTabSz="457200">
              <a:spcBef>
                <a:spcPts val="0"/>
              </a:spcBef>
            </a:pPr>
            <a:r>
              <a:rPr lang="en-US" dirty="0"/>
              <a:t>block diagrams are purely </a:t>
            </a:r>
            <a:r>
              <a:rPr lang="en-US" i="1" dirty="0"/>
              <a:t>documentation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and add nothing positive to the programming process</a:t>
            </a:r>
          </a:p>
          <a:p>
            <a:pPr defTabSz="457200">
              <a:spcBef>
                <a:spcPts val="0"/>
              </a:spcBef>
            </a:pPr>
            <a:r>
              <a:rPr lang="en-US" dirty="0"/>
              <a:t>block diagrams only describe </a:t>
            </a:r>
            <a:r>
              <a:rPr lang="en-US" i="1" dirty="0"/>
              <a:t>algorithms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sz="1800" dirty="0"/>
              <a:t>Wirth’s Law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1800" dirty="0"/>
              <a:t>	</a:t>
            </a:r>
            <a:r>
              <a:rPr lang="en-US" sz="1800" b="1" dirty="0"/>
              <a:t>programs = algorithms + data structures</a:t>
            </a:r>
          </a:p>
          <a:p>
            <a:pPr marL="0" indent="0" defTabSz="457200">
              <a:spcBef>
                <a:spcPts val="1200"/>
              </a:spcBef>
              <a:buNone/>
            </a:pPr>
            <a:r>
              <a:rPr lang="en-US" dirty="0"/>
              <a:t>But in DSP we still use signal flow graphs!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 smtClean="0"/>
              <a:pPr/>
              <a:t>6</a:t>
            </a:fld>
            <a:endParaRPr lang="en-US" altLang="en-US"/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7567864" y="1151690"/>
            <a:ext cx="0" cy="422642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6766219" y="1746555"/>
            <a:ext cx="1648325" cy="1231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endParaRPr lang="en-US" sz="1800" dirty="0">
              <a:latin typeface="+mn-lt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latin typeface="+mn-lt"/>
              </a:rPr>
              <a:t>processing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endParaRPr lang="en-US" sz="1800" dirty="0">
              <a:latin typeface="+mn-lt"/>
            </a:endParaRPr>
          </a:p>
        </p:txBody>
      </p:sp>
      <p:sp>
        <p:nvSpPr>
          <p:cNvPr id="34" name="Diamond 33"/>
          <p:cNvSpPr/>
          <p:nvPr/>
        </p:nvSpPr>
        <p:spPr bwMode="auto">
          <a:xfrm>
            <a:off x="6961814" y="3146723"/>
            <a:ext cx="1212099" cy="1395663"/>
          </a:xfrm>
          <a:prstGeom prst="diamond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7386273" y="3659888"/>
            <a:ext cx="363180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latin typeface="+mn-lt"/>
              </a:rPr>
              <a:t>if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475386" y="4802888"/>
            <a:ext cx="84668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latin typeface="+mn-lt"/>
              </a:rPr>
              <a:t>true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8127674" y="3475222"/>
            <a:ext cx="84668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latin typeface="+mn-lt"/>
              </a:rPr>
              <a:t>false</a:t>
            </a:r>
          </a:p>
        </p:txBody>
      </p:sp>
      <p:sp>
        <p:nvSpPr>
          <p:cNvPr id="41" name="Rounded Rectangle 40"/>
          <p:cNvSpPr/>
          <p:nvPr/>
        </p:nvSpPr>
        <p:spPr bwMode="auto">
          <a:xfrm>
            <a:off x="7098285" y="5384594"/>
            <a:ext cx="950841" cy="619976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006925" y="5518600"/>
            <a:ext cx="112074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latin typeface="+mn-lt"/>
              </a:rPr>
              <a:t>Goto</a:t>
            </a:r>
            <a:r>
              <a:rPr lang="en-US" sz="1800" dirty="0">
                <a:latin typeface="+mn-lt"/>
              </a:rPr>
              <a:t> A</a:t>
            </a:r>
          </a:p>
        </p:txBody>
      </p:sp>
    </p:spTree>
    <p:extLst>
      <p:ext uri="{BB962C8B-B14F-4D97-AF65-F5344CB8AC3E}">
        <p14:creationId xmlns:p14="http://schemas.microsoft.com/office/powerpoint/2010/main" val="4084435228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E5054F15-5891-4448-8868-ED245B245482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7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Signal flow graphs</a:t>
            </a:r>
          </a:p>
        </p:txBody>
      </p:sp>
      <p:sp>
        <p:nvSpPr>
          <p:cNvPr id="57348" name="Text Box 5"/>
          <p:cNvSpPr>
            <a:spLocks noGrp="1" noChangeArrowheads="1"/>
          </p:cNvSpPr>
          <p:nvPr>
            <p:ph type="body" idx="1"/>
          </p:nvPr>
        </p:nvSpPr>
        <p:spPr>
          <a:xfrm>
            <a:off x="431800" y="1389063"/>
            <a:ext cx="8342313" cy="4813300"/>
          </a:xfrm>
          <a:noFill/>
        </p:spPr>
        <p:txBody>
          <a:bodyPr/>
          <a:lstStyle/>
          <a:p>
            <a:pPr marL="419100" indent="-419100" eaLnBrk="1" hangingPunct="1">
              <a:spcBef>
                <a:spcPct val="10000"/>
              </a:spcBef>
              <a:buClrTx/>
              <a:buSzTx/>
              <a:buFontTx/>
              <a:buNone/>
            </a:pPr>
            <a:r>
              <a:rPr lang="en-US" altLang="en-US" sz="2000" dirty="0"/>
              <a:t>Shannon introduced </a:t>
            </a:r>
            <a:r>
              <a:rPr lang="en-US" altLang="en-US" sz="2000" i="1" dirty="0"/>
              <a:t>signal flow graphs </a:t>
            </a:r>
            <a:r>
              <a:rPr lang="en-US" altLang="en-US" sz="2000" dirty="0"/>
              <a:t>in which </a:t>
            </a:r>
          </a:p>
          <a:p>
            <a:pPr defTabSz="457200">
              <a:spcBef>
                <a:spcPts val="0"/>
              </a:spcBef>
            </a:pPr>
            <a:r>
              <a:rPr lang="en-US" dirty="0"/>
              <a:t>the points represent signals</a:t>
            </a:r>
          </a:p>
          <a:p>
            <a:pPr defTabSz="457200">
              <a:spcBef>
                <a:spcPts val="0"/>
              </a:spcBef>
            </a:pPr>
            <a:r>
              <a:rPr lang="en-US" dirty="0"/>
              <a:t>the lines (and things on lines) represent signal processing functions</a:t>
            </a:r>
          </a:p>
          <a:p>
            <a:pPr marL="419100" indent="-419100" eaLnBrk="1" hangingPunct="1">
              <a:spcBef>
                <a:spcPts val="1200"/>
              </a:spcBef>
              <a:buClrTx/>
              <a:buSzTx/>
              <a:buFontTx/>
              <a:buNone/>
            </a:pPr>
            <a:r>
              <a:rPr lang="en-US" altLang="en-US" dirty="0"/>
              <a:t>These graphs </a:t>
            </a:r>
            <a:r>
              <a:rPr lang="en-US" altLang="en-US" sz="2000" dirty="0"/>
              <a:t>capture both</a:t>
            </a:r>
          </a:p>
          <a:p>
            <a:pPr defTabSz="457200">
              <a:spcBef>
                <a:spcPts val="0"/>
              </a:spcBef>
            </a:pPr>
            <a:r>
              <a:rPr lang="en-US" dirty="0"/>
              <a:t>algorithms    and</a:t>
            </a:r>
          </a:p>
          <a:p>
            <a:pPr defTabSz="457200">
              <a:spcBef>
                <a:spcPts val="0"/>
              </a:spcBef>
            </a:pPr>
            <a:r>
              <a:rPr lang="en-US" dirty="0"/>
              <a:t>data structures</a:t>
            </a:r>
          </a:p>
          <a:p>
            <a:pPr marL="419100" indent="-419100" eaLnBrk="1" hangingPunct="1">
              <a:spcBef>
                <a:spcPts val="1200"/>
              </a:spcBef>
              <a:buClrTx/>
              <a:buSzTx/>
              <a:buFontTx/>
              <a:buNone/>
            </a:pPr>
            <a:r>
              <a:rPr lang="en-US" altLang="en-US" sz="2000" dirty="0"/>
              <a:t>In addition to their purely documentary function</a:t>
            </a:r>
          </a:p>
          <a:p>
            <a:pPr marL="419100" indent="-419100" defTabSz="457200" eaLnBrk="1" hangingPunct="1">
              <a:spcBef>
                <a:spcPts val="0"/>
              </a:spcBef>
              <a:buClrTx/>
              <a:buSzTx/>
              <a:buFontTx/>
              <a:buNone/>
            </a:pPr>
            <a:r>
              <a:rPr lang="en-US" altLang="en-US" dirty="0"/>
              <a:t>	signal flow graphs are useful because of g</a:t>
            </a:r>
            <a:r>
              <a:rPr lang="en-US" altLang="en-US" sz="2000" dirty="0"/>
              <a:t>raphical mechanisms </a:t>
            </a:r>
          </a:p>
          <a:p>
            <a:pPr marL="419100" indent="-419100" defTabSz="457200" eaLnBrk="1" hangingPunct="1">
              <a:spcBef>
                <a:spcPts val="0"/>
              </a:spcBef>
              <a:buClrTx/>
              <a:buSzTx/>
              <a:buFontTx/>
              <a:buNone/>
            </a:pPr>
            <a:r>
              <a:rPr lang="en-US" altLang="en-US" dirty="0"/>
              <a:t>			</a:t>
            </a:r>
            <a:r>
              <a:rPr lang="en-US" altLang="en-US" sz="2000" dirty="0"/>
              <a:t>for simplifying graphs </a:t>
            </a:r>
          </a:p>
          <a:p>
            <a:pPr marL="419100" indent="-419100" defTabSz="457200" eaLnBrk="1" hangingPunct="1">
              <a:spcBef>
                <a:spcPts val="0"/>
              </a:spcBef>
              <a:buClrTx/>
              <a:buSzTx/>
              <a:buFontTx/>
              <a:buNone/>
            </a:pPr>
            <a:r>
              <a:rPr lang="en-US" altLang="en-US" dirty="0"/>
              <a:t>				</a:t>
            </a:r>
            <a:r>
              <a:rPr lang="en-US" altLang="en-US" sz="2000" dirty="0"/>
              <a:t>lowering </a:t>
            </a:r>
            <a:r>
              <a:rPr lang="en-US" altLang="en-US" dirty="0"/>
              <a:t>computational power </a:t>
            </a:r>
            <a:r>
              <a:rPr lang="en-US" altLang="en-US" sz="2000" dirty="0"/>
              <a:t>or memory requirements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85376870-5206-4816-957F-1547FD6741EC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8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38338" y="165100"/>
            <a:ext cx="6686550" cy="889000"/>
          </a:xfrm>
        </p:spPr>
        <p:txBody>
          <a:bodyPr/>
          <a:lstStyle/>
          <a:p>
            <a:pPr marL="685800" indent="-685800">
              <a:defRPr/>
            </a:pPr>
            <a:r>
              <a:rPr lang="en-US" dirty="0"/>
              <a:t>The simplest graph</a:t>
            </a:r>
          </a:p>
        </p:txBody>
      </p:sp>
      <p:sp>
        <p:nvSpPr>
          <p:cNvPr id="56337" name="Text Box 73"/>
          <p:cNvSpPr>
            <a:spLocks noGrp="1" noChangeArrowheads="1"/>
          </p:cNvSpPr>
          <p:nvPr>
            <p:ph type="body" idx="1"/>
          </p:nvPr>
        </p:nvSpPr>
        <p:spPr>
          <a:xfrm>
            <a:off x="558800" y="1192213"/>
            <a:ext cx="8236284" cy="4775450"/>
          </a:xfrm>
          <a:noFill/>
        </p:spPr>
        <p:txBody>
          <a:bodyPr/>
          <a:lstStyle/>
          <a:p>
            <a:pPr marL="419100" indent="-419100" eaLnBrk="1" hangingPunct="1">
              <a:spcBef>
                <a:spcPct val="10000"/>
              </a:spcBef>
              <a:buClrTx/>
              <a:buSzTx/>
              <a:buFontTx/>
              <a:buNone/>
            </a:pPr>
            <a:r>
              <a:rPr lang="en-US" altLang="en-US" sz="2000" dirty="0"/>
              <a:t>The simplest signal flow graph has 1 point and represents a signal</a:t>
            </a:r>
          </a:p>
          <a:p>
            <a:pPr marL="419100" indent="-419100" eaLnBrk="1" hangingPunct="1">
              <a:spcBef>
                <a:spcPct val="10000"/>
              </a:spcBef>
              <a:buClrTx/>
              <a:buSzTx/>
              <a:buFontTx/>
              <a:buNone/>
            </a:pPr>
            <a:endParaRPr lang="en-US" altLang="en-US" dirty="0"/>
          </a:p>
          <a:p>
            <a:pPr marL="419100" indent="-419100" eaLnBrk="1" hangingPunct="1">
              <a:spcBef>
                <a:spcPct val="10000"/>
              </a:spcBef>
              <a:buClrTx/>
              <a:buSzTx/>
              <a:buFontTx/>
              <a:buNone/>
            </a:pPr>
            <a:endParaRPr lang="en-US" altLang="en-US" dirty="0"/>
          </a:p>
          <a:p>
            <a:pPr marL="419100" indent="-419100" eaLnBrk="1" hangingPunct="1">
              <a:spcBef>
                <a:spcPct val="10000"/>
              </a:spcBef>
              <a:buClrTx/>
              <a:buSzTx/>
              <a:buFontTx/>
              <a:buNone/>
            </a:pPr>
            <a:r>
              <a:rPr lang="en-US" altLang="en-US" dirty="0"/>
              <a:t>When we write a letter next to a point </a:t>
            </a:r>
            <a:r>
              <a:rPr lang="en-US" altLang="en-US" sz="1600" dirty="0"/>
              <a:t>(below, left, right, above)</a:t>
            </a:r>
            <a:endParaRPr lang="en-US" altLang="en-US" dirty="0"/>
          </a:p>
          <a:p>
            <a:pPr marL="419100" indent="-419100" eaLnBrk="1" hangingPunct="1">
              <a:spcBef>
                <a:spcPct val="10000"/>
              </a:spcBef>
              <a:buClrTx/>
              <a:buSzTx/>
              <a:buFontTx/>
              <a:buNone/>
            </a:pPr>
            <a:r>
              <a:rPr lang="en-US" altLang="en-US" dirty="0"/>
              <a:t>	it represents the name of the signal (here:  x !)</a:t>
            </a:r>
          </a:p>
          <a:p>
            <a:pPr marL="419100" indent="-419100" eaLnBrk="1" hangingPunct="1">
              <a:spcBef>
                <a:spcPts val="1200"/>
              </a:spcBef>
              <a:buClrTx/>
              <a:buSzTx/>
              <a:buFontTx/>
              <a:buNone/>
            </a:pPr>
            <a:r>
              <a:rPr lang="en-US" altLang="en-US" sz="2000" dirty="0"/>
              <a:t>When interpreting signal flow graphs</a:t>
            </a:r>
          </a:p>
          <a:p>
            <a:pPr marL="419100" indent="-419100" eaLnBrk="1" hangingPunct="1">
              <a:spcBef>
                <a:spcPct val="10000"/>
              </a:spcBef>
              <a:buClrTx/>
              <a:buSzTx/>
              <a:buFontTx/>
              <a:buNone/>
            </a:pPr>
            <a:r>
              <a:rPr lang="en-US" altLang="en-US" dirty="0"/>
              <a:t>	it is often useful to ask – what is the value of the signals at time n ?</a:t>
            </a:r>
          </a:p>
          <a:p>
            <a:pPr marL="419100" indent="-419100" eaLnBrk="1" hangingPunct="1">
              <a:spcBef>
                <a:spcPts val="1200"/>
              </a:spcBef>
              <a:buClrTx/>
              <a:buSzTx/>
              <a:buFontTx/>
              <a:buNone/>
            </a:pPr>
            <a:r>
              <a:rPr lang="en-US" altLang="en-US" dirty="0"/>
              <a:t>So we sometime draw</a:t>
            </a:r>
          </a:p>
          <a:p>
            <a:pPr marL="419100" indent="-419100" eaLnBrk="1" hangingPunct="1">
              <a:spcBef>
                <a:spcPts val="1200"/>
              </a:spcBef>
              <a:buClrTx/>
              <a:buSzTx/>
              <a:buFontTx/>
              <a:buNone/>
            </a:pPr>
            <a:r>
              <a:rPr lang="en-US" altLang="en-US" dirty="0"/>
              <a:t>But don’t be confused!</a:t>
            </a:r>
          </a:p>
          <a:p>
            <a:pPr marL="419100" indent="-419100" eaLnBrk="1" hangingPunct="1">
              <a:spcBef>
                <a:spcPts val="1200"/>
              </a:spcBef>
              <a:buClrTx/>
              <a:buSzTx/>
              <a:buFontTx/>
              <a:buNone/>
            </a:pPr>
            <a:r>
              <a:rPr lang="en-US" altLang="en-US" dirty="0"/>
              <a:t>The point represents the signal </a:t>
            </a:r>
            <a:r>
              <a:rPr lang="en-US" altLang="en-US" sz="2400" dirty="0" err="1"/>
              <a:t>x</a:t>
            </a:r>
            <a:r>
              <a:rPr lang="en-US" altLang="en-US" b="1" baseline="-25000" dirty="0" err="1"/>
              <a:t>n</a:t>
            </a:r>
            <a:r>
              <a:rPr lang="en-US" altLang="en-US" b="1" baseline="-25000" dirty="0"/>
              <a:t>   </a:t>
            </a:r>
            <a:r>
              <a:rPr lang="en-US" altLang="en-US" dirty="0"/>
              <a:t>Ɐ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n= -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 … + </a:t>
            </a:r>
          </a:p>
          <a:p>
            <a:pPr marL="419100" indent="-419100" eaLnBrk="1" hangingPunct="1">
              <a:spcBef>
                <a:spcPct val="10000"/>
              </a:spcBef>
              <a:buClrTx/>
              <a:buSzTx/>
              <a:buFontTx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	not a particular value</a:t>
            </a:r>
            <a:endParaRPr lang="en-US" alt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3760260" y="1693217"/>
            <a:ext cx="493295" cy="457200"/>
            <a:chOff x="3760260" y="1825569"/>
            <a:chExt cx="493295" cy="457200"/>
          </a:xfrm>
        </p:grpSpPr>
        <p:sp>
          <p:nvSpPr>
            <p:cNvPr id="47" name="Text Box 6"/>
            <p:cNvSpPr txBox="1">
              <a:spLocks noChangeArrowheads="1"/>
            </p:cNvSpPr>
            <p:nvPr/>
          </p:nvSpPr>
          <p:spPr bwMode="auto">
            <a:xfrm>
              <a:off x="3760260" y="1825569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48" name="Oval 47"/>
            <p:cNvSpPr/>
            <p:nvPr/>
          </p:nvSpPr>
          <p:spPr bwMode="auto">
            <a:xfrm>
              <a:off x="4109844" y="2018073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254150" y="3828207"/>
            <a:ext cx="506110" cy="461665"/>
            <a:chOff x="3254150" y="4396315"/>
            <a:chExt cx="506110" cy="461665"/>
          </a:xfrm>
        </p:grpSpPr>
        <p:sp>
          <p:nvSpPr>
            <p:cNvPr id="49" name="Text Box 6"/>
            <p:cNvSpPr txBox="1">
              <a:spLocks noChangeArrowheads="1"/>
            </p:cNvSpPr>
            <p:nvPr/>
          </p:nvSpPr>
          <p:spPr bwMode="auto">
            <a:xfrm>
              <a:off x="3254150" y="4396315"/>
              <a:ext cx="50611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 err="1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altLang="en-US" sz="2400" baseline="-25000" dirty="0" err="1">
                  <a:latin typeface="Arial" panose="020B0604020202020204" pitchFamily="34" charset="0"/>
                  <a:cs typeface="Arial" panose="020B0604020202020204" pitchFamily="34" charset="0"/>
                </a:rPr>
                <a:t>n</a:t>
              </a:r>
              <a:endParaRPr lang="en-US" altLang="en-US" sz="2400" baseline="-25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Oval 49"/>
            <p:cNvSpPr/>
            <p:nvPr/>
          </p:nvSpPr>
          <p:spPr bwMode="auto">
            <a:xfrm>
              <a:off x="3454123" y="4396315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56017593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Y(J)S   DSP     Slide </a:t>
            </a:r>
            <a:fld id="{85376870-5206-4816-957F-1547FD6741EC}" type="slidenum">
              <a:rPr lang="en-US" altLang="en-US" sz="800">
                <a:solidFill>
                  <a:srgbClr val="0050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1" hangingPunct="1"/>
              <a:t>9</a:t>
            </a:fld>
            <a:endParaRPr lang="en-US" altLang="en-US" sz="800">
              <a:solidFill>
                <a:srgbClr val="0050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38338" y="165100"/>
            <a:ext cx="6686550" cy="889000"/>
          </a:xfrm>
        </p:spPr>
        <p:txBody>
          <a:bodyPr/>
          <a:lstStyle/>
          <a:p>
            <a:pPr marL="685800" indent="-685800">
              <a:defRPr/>
            </a:pPr>
            <a:r>
              <a:rPr lang="en-US" dirty="0"/>
              <a:t>The next simplest graph</a:t>
            </a:r>
          </a:p>
        </p:txBody>
      </p:sp>
      <p:sp>
        <p:nvSpPr>
          <p:cNvPr id="56337" name="Text Box 73"/>
          <p:cNvSpPr>
            <a:spLocks noGrp="1" noChangeArrowheads="1"/>
          </p:cNvSpPr>
          <p:nvPr>
            <p:ph type="body" idx="1"/>
          </p:nvPr>
        </p:nvSpPr>
        <p:spPr>
          <a:xfrm>
            <a:off x="558800" y="1192213"/>
            <a:ext cx="8236284" cy="4775450"/>
          </a:xfrm>
          <a:noFill/>
        </p:spPr>
        <p:txBody>
          <a:bodyPr/>
          <a:lstStyle/>
          <a:p>
            <a:pPr marL="419100" indent="-419100" eaLnBrk="1" hangingPunct="1">
              <a:spcBef>
                <a:spcPct val="10000"/>
              </a:spcBef>
              <a:buClrTx/>
              <a:buSzTx/>
              <a:buFontTx/>
              <a:buNone/>
            </a:pPr>
            <a:r>
              <a:rPr lang="en-US" altLang="en-US" sz="2000" dirty="0"/>
              <a:t>The simplest </a:t>
            </a:r>
            <a:r>
              <a:rPr lang="en-US" altLang="en-US" sz="2000" i="1" dirty="0"/>
              <a:t>nontrivial</a:t>
            </a:r>
            <a:r>
              <a:rPr lang="en-US" altLang="en-US" sz="2000" dirty="0"/>
              <a:t> signal flow graph has 2 points and one line</a:t>
            </a:r>
          </a:p>
          <a:p>
            <a:pPr marL="419100" indent="-419100" eaLnBrk="1" hangingPunct="1">
              <a:spcBef>
                <a:spcPct val="10000"/>
              </a:spcBef>
              <a:buClrTx/>
              <a:buSzTx/>
              <a:buFontTx/>
              <a:buNone/>
            </a:pPr>
            <a:r>
              <a:rPr lang="en-US" altLang="en-US" dirty="0"/>
              <a:t>	and it represents signal identity (y = x, i.e., Ɐ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n= -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 … +  </a:t>
            </a:r>
            <a:r>
              <a:rPr lang="en-US" altLang="en-US" dirty="0"/>
              <a:t>  </a:t>
            </a:r>
            <a:r>
              <a:rPr lang="en-US" altLang="en-US" dirty="0" err="1"/>
              <a:t>y</a:t>
            </a:r>
            <a:r>
              <a:rPr lang="en-US" altLang="en-US" b="1" baseline="-25000" dirty="0" err="1"/>
              <a:t>n</a:t>
            </a:r>
            <a:r>
              <a:rPr lang="en-US" altLang="en-US" dirty="0"/>
              <a:t> = </a:t>
            </a:r>
            <a:r>
              <a:rPr lang="en-US" altLang="en-US" dirty="0" err="1"/>
              <a:t>x</a:t>
            </a:r>
            <a:r>
              <a:rPr lang="en-US" altLang="en-US" b="1" baseline="-25000" dirty="0" err="1"/>
              <a:t>n</a:t>
            </a:r>
            <a:r>
              <a:rPr lang="en-US" altLang="en-US" dirty="0"/>
              <a:t>)</a:t>
            </a:r>
          </a:p>
          <a:p>
            <a:pPr marL="419100" indent="-419100" eaLnBrk="1" hangingPunct="1">
              <a:spcBef>
                <a:spcPct val="10000"/>
              </a:spcBef>
              <a:buClrTx/>
              <a:buSzTx/>
              <a:buFontTx/>
              <a:buNone/>
            </a:pPr>
            <a:endParaRPr lang="en-US" altLang="en-US" dirty="0"/>
          </a:p>
          <a:p>
            <a:pPr marL="419100" indent="-419100" eaLnBrk="1" hangingPunct="1">
              <a:spcBef>
                <a:spcPct val="10000"/>
              </a:spcBef>
              <a:buClrTx/>
              <a:buSzTx/>
              <a:buFontTx/>
              <a:buNone/>
            </a:pPr>
            <a:r>
              <a:rPr lang="en-US" altLang="en-US" sz="2000" dirty="0"/>
              <a:t>  </a:t>
            </a:r>
          </a:p>
          <a:p>
            <a:pPr marL="419100" indent="-419100" eaLnBrk="1" hangingPunct="1">
              <a:spcBef>
                <a:spcPct val="10000"/>
              </a:spcBef>
              <a:buClrTx/>
              <a:buSzTx/>
              <a:buFontTx/>
              <a:buNone/>
            </a:pPr>
            <a:r>
              <a:rPr lang="en-US" altLang="en-US" dirty="0"/>
              <a:t>Of course, due to the topological nature of graphs</a:t>
            </a:r>
          </a:p>
          <a:p>
            <a:pPr marL="419100" indent="-419100" eaLnBrk="1" hangingPunct="1">
              <a:spcBef>
                <a:spcPct val="10000"/>
              </a:spcBef>
              <a:buClrTx/>
              <a:buSzTx/>
              <a:buFontTx/>
              <a:buNone/>
            </a:pPr>
            <a:r>
              <a:rPr lang="en-US" altLang="en-US" sz="2000" dirty="0"/>
              <a:t>	we could have drawn this graph in many other ways</a:t>
            </a:r>
          </a:p>
          <a:p>
            <a:pPr marL="419100" indent="-419100" eaLnBrk="1" hangingPunct="1">
              <a:spcBef>
                <a:spcPct val="10000"/>
              </a:spcBef>
              <a:buClrTx/>
              <a:buSzTx/>
              <a:buFontTx/>
              <a:buNone/>
            </a:pPr>
            <a:endParaRPr lang="en-US" altLang="en-US" dirty="0"/>
          </a:p>
          <a:p>
            <a:pPr marL="419100" indent="-419100" eaLnBrk="1" hangingPunct="1">
              <a:spcBef>
                <a:spcPct val="10000"/>
              </a:spcBef>
              <a:buClrTx/>
              <a:buSzTx/>
              <a:buFontTx/>
              <a:buNone/>
            </a:pPr>
            <a:endParaRPr lang="en-US" altLang="en-US" sz="2000" dirty="0"/>
          </a:p>
          <a:p>
            <a:pPr marL="419100" indent="-419100" eaLnBrk="1" hangingPunct="1">
              <a:spcBef>
                <a:spcPct val="10000"/>
              </a:spcBef>
              <a:buClrTx/>
              <a:buSzTx/>
              <a:buFontTx/>
              <a:buNone/>
            </a:pPr>
            <a:endParaRPr lang="en-US" altLang="en-US" sz="2000" dirty="0"/>
          </a:p>
          <a:p>
            <a:pPr marL="419100" indent="-419100" eaLnBrk="1" hangingPunct="1">
              <a:spcBef>
                <a:spcPct val="10000"/>
              </a:spcBef>
              <a:buClrTx/>
              <a:buSzTx/>
              <a:buFontTx/>
              <a:buNone/>
            </a:pPr>
            <a:r>
              <a:rPr lang="en-US" altLang="en-US" dirty="0"/>
              <a:t>And in this case </a:t>
            </a:r>
            <a:r>
              <a:rPr lang="en-US" altLang="en-US" i="1" dirty="0"/>
              <a:t>only</a:t>
            </a:r>
            <a:r>
              <a:rPr lang="en-US" altLang="en-US" dirty="0"/>
              <a:t> we can also reverse the line direction</a:t>
            </a:r>
          </a:p>
          <a:p>
            <a:pPr marL="419100" indent="-419100" eaLnBrk="1" hangingPunct="1">
              <a:spcBef>
                <a:spcPct val="10000"/>
              </a:spcBef>
              <a:buClrTx/>
              <a:buSzTx/>
              <a:buFontTx/>
              <a:buNone/>
            </a:pPr>
            <a:endParaRPr lang="en-US" altLang="en-US" sz="2000" dirty="0"/>
          </a:p>
          <a:p>
            <a:pPr marL="419100" indent="-419100" eaLnBrk="1" hangingPunct="1">
              <a:spcBef>
                <a:spcPct val="10000"/>
              </a:spcBef>
              <a:buClrTx/>
              <a:buSzTx/>
              <a:buFontTx/>
              <a:buNone/>
            </a:pPr>
            <a:endParaRPr lang="en-US" altLang="en-US" dirty="0"/>
          </a:p>
          <a:p>
            <a:pPr marL="419100" indent="-419100" eaLnBrk="1" hangingPunct="1">
              <a:spcBef>
                <a:spcPct val="10000"/>
              </a:spcBef>
              <a:buClrTx/>
              <a:buSzTx/>
              <a:buFontTx/>
              <a:buNone/>
            </a:pPr>
            <a:endParaRPr lang="en-US" altLang="en-US" dirty="0"/>
          </a:p>
          <a:p>
            <a:pPr marL="419100" indent="-419100" eaLnBrk="1" hangingPunct="1">
              <a:spcBef>
                <a:spcPts val="0"/>
              </a:spcBef>
              <a:buClrTx/>
              <a:buSzTx/>
              <a:buFontTx/>
              <a:buNone/>
            </a:pPr>
            <a:r>
              <a:rPr lang="en-US" altLang="en-US" sz="2000" dirty="0"/>
              <a:t>Note that we will often neglect to draw the point when it is obvious</a:t>
            </a:r>
          </a:p>
          <a:p>
            <a:pPr marL="419100" indent="-419100" eaLnBrk="1" hangingPunct="1">
              <a:spcBef>
                <a:spcPct val="10000"/>
              </a:spcBef>
              <a:buClrTx/>
              <a:buSzTx/>
              <a:buFontTx/>
              <a:buNone/>
            </a:pPr>
            <a:r>
              <a:rPr lang="en-US" altLang="en-US" dirty="0"/>
              <a:t>	(i.e., at the end of a line)</a:t>
            </a:r>
          </a:p>
          <a:p>
            <a:pPr marL="419100" indent="-419100" eaLnBrk="1" hangingPunct="1">
              <a:spcBef>
                <a:spcPct val="10000"/>
              </a:spcBef>
              <a:buClrTx/>
              <a:buSzTx/>
              <a:buFontTx/>
              <a:buNone/>
            </a:pPr>
            <a:r>
              <a:rPr lang="en-US" altLang="en-US" sz="2000" dirty="0"/>
              <a:t>(we will later only draw points in specific places …)</a:t>
            </a:r>
          </a:p>
          <a:p>
            <a:pPr marL="419100" indent="-419100" eaLnBrk="1" hangingPunct="1">
              <a:spcBef>
                <a:spcPct val="10000"/>
              </a:spcBef>
              <a:buClrTx/>
              <a:buSzTx/>
              <a:buFontTx/>
              <a:buNone/>
            </a:pPr>
            <a:endParaRPr lang="en-US" altLang="en-US" sz="2000" dirty="0"/>
          </a:p>
        </p:txBody>
      </p:sp>
      <p:grpSp>
        <p:nvGrpSpPr>
          <p:cNvPr id="72" name="Group 27"/>
          <p:cNvGrpSpPr>
            <a:grpSpLocks/>
          </p:cNvGrpSpPr>
          <p:nvPr/>
        </p:nvGrpSpPr>
        <p:grpSpPr bwMode="auto">
          <a:xfrm>
            <a:off x="981242" y="3278941"/>
            <a:ext cx="2171700" cy="495300"/>
            <a:chOff x="1352" y="848"/>
            <a:chExt cx="1368" cy="312"/>
          </a:xfrm>
        </p:grpSpPr>
        <p:sp>
          <p:nvSpPr>
            <p:cNvPr id="73" name="Line 4"/>
            <p:cNvSpPr>
              <a:spLocks noChangeShapeType="1"/>
            </p:cNvSpPr>
            <p:nvPr/>
          </p:nvSpPr>
          <p:spPr bwMode="auto">
            <a:xfrm>
              <a:off x="1592" y="1008"/>
              <a:ext cx="8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Line 5"/>
            <p:cNvSpPr>
              <a:spLocks noChangeShapeType="1"/>
            </p:cNvSpPr>
            <p:nvPr/>
          </p:nvSpPr>
          <p:spPr bwMode="auto">
            <a:xfrm flipH="1">
              <a:off x="1944" y="1006"/>
              <a:ext cx="5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Text Box 6"/>
            <p:cNvSpPr txBox="1">
              <a:spLocks noChangeArrowheads="1"/>
            </p:cNvSpPr>
            <p:nvPr/>
          </p:nvSpPr>
          <p:spPr bwMode="auto">
            <a:xfrm>
              <a:off x="1352" y="848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76" name="Text Box 7"/>
            <p:cNvSpPr txBox="1">
              <a:spLocks noChangeArrowheads="1"/>
            </p:cNvSpPr>
            <p:nvPr/>
          </p:nvSpPr>
          <p:spPr bwMode="auto">
            <a:xfrm>
              <a:off x="2480" y="87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</p:grpSp>
      <p:grpSp>
        <p:nvGrpSpPr>
          <p:cNvPr id="79" name="Group 27"/>
          <p:cNvGrpSpPr>
            <a:grpSpLocks/>
          </p:cNvGrpSpPr>
          <p:nvPr/>
        </p:nvGrpSpPr>
        <p:grpSpPr bwMode="auto">
          <a:xfrm rot="19395745">
            <a:off x="6132072" y="3044582"/>
            <a:ext cx="2171700" cy="495300"/>
            <a:chOff x="1352" y="848"/>
            <a:chExt cx="1368" cy="312"/>
          </a:xfrm>
        </p:grpSpPr>
        <p:sp>
          <p:nvSpPr>
            <p:cNvPr id="80" name="Line 4"/>
            <p:cNvSpPr>
              <a:spLocks noChangeShapeType="1"/>
            </p:cNvSpPr>
            <p:nvPr/>
          </p:nvSpPr>
          <p:spPr bwMode="auto">
            <a:xfrm>
              <a:off x="1592" y="1008"/>
              <a:ext cx="8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Line 5"/>
            <p:cNvSpPr>
              <a:spLocks noChangeShapeType="1"/>
            </p:cNvSpPr>
            <p:nvPr/>
          </p:nvSpPr>
          <p:spPr bwMode="auto">
            <a:xfrm>
              <a:off x="2008" y="1000"/>
              <a:ext cx="5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Text Box 6"/>
            <p:cNvSpPr txBox="1">
              <a:spLocks noChangeArrowheads="1"/>
            </p:cNvSpPr>
            <p:nvPr/>
          </p:nvSpPr>
          <p:spPr bwMode="auto">
            <a:xfrm rot="2204255">
              <a:off x="1352" y="848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83" name="Text Box 7"/>
            <p:cNvSpPr txBox="1">
              <a:spLocks noChangeArrowheads="1"/>
            </p:cNvSpPr>
            <p:nvPr/>
          </p:nvSpPr>
          <p:spPr bwMode="auto">
            <a:xfrm rot="2204255">
              <a:off x="2480" y="87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803358" y="1897099"/>
            <a:ext cx="3263900" cy="749300"/>
            <a:chOff x="2803358" y="1812875"/>
            <a:chExt cx="3263900" cy="749300"/>
          </a:xfrm>
        </p:grpSpPr>
        <p:sp>
          <p:nvSpPr>
            <p:cNvPr id="56388" name="Line 4"/>
            <p:cNvSpPr>
              <a:spLocks noChangeShapeType="1"/>
            </p:cNvSpPr>
            <p:nvPr/>
          </p:nvSpPr>
          <p:spPr bwMode="auto">
            <a:xfrm>
              <a:off x="3184358" y="2320875"/>
              <a:ext cx="13843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89" name="Line 5"/>
            <p:cNvSpPr>
              <a:spLocks noChangeShapeType="1"/>
            </p:cNvSpPr>
            <p:nvPr/>
          </p:nvSpPr>
          <p:spPr bwMode="auto">
            <a:xfrm>
              <a:off x="3844758" y="2308175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90" name="Text Box 6"/>
            <p:cNvSpPr txBox="1">
              <a:spLocks noChangeArrowheads="1"/>
            </p:cNvSpPr>
            <p:nvPr/>
          </p:nvSpPr>
          <p:spPr bwMode="auto">
            <a:xfrm>
              <a:off x="2803358" y="2066875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56391" name="Text Box 7"/>
            <p:cNvSpPr txBox="1">
              <a:spLocks noChangeArrowheads="1"/>
            </p:cNvSpPr>
            <p:nvPr/>
          </p:nvSpPr>
          <p:spPr bwMode="auto">
            <a:xfrm>
              <a:off x="4594058" y="2104975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56325" name="Text Box 8"/>
            <p:cNvSpPr txBox="1">
              <a:spLocks noChangeArrowheads="1"/>
            </p:cNvSpPr>
            <p:nvPr/>
          </p:nvSpPr>
          <p:spPr bwMode="auto">
            <a:xfrm>
              <a:off x="5038558" y="2104975"/>
              <a:ext cx="10287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y = x</a:t>
              </a:r>
            </a:p>
          </p:txBody>
        </p:sp>
        <p:sp>
          <p:nvSpPr>
            <p:cNvPr id="56341" name="Text Box 77"/>
            <p:cNvSpPr txBox="1">
              <a:spLocks noChangeArrowheads="1"/>
            </p:cNvSpPr>
            <p:nvPr/>
          </p:nvSpPr>
          <p:spPr bwMode="auto">
            <a:xfrm>
              <a:off x="2892258" y="1812875"/>
              <a:ext cx="21463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/>
                <a:t>identity = assignment</a:t>
              </a:r>
            </a:p>
          </p:txBody>
        </p:sp>
        <p:sp>
          <p:nvSpPr>
            <p:cNvPr id="2" name="Oval 1"/>
            <p:cNvSpPr/>
            <p:nvPr/>
          </p:nvSpPr>
          <p:spPr bwMode="auto">
            <a:xfrm>
              <a:off x="3152942" y="2259379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4424947" y="2266741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8" name="Oval 87"/>
          <p:cNvSpPr/>
          <p:nvPr/>
        </p:nvSpPr>
        <p:spPr bwMode="auto">
          <a:xfrm>
            <a:off x="1342189" y="3465490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Oval 88"/>
          <p:cNvSpPr/>
          <p:nvPr/>
        </p:nvSpPr>
        <p:spPr bwMode="auto">
          <a:xfrm>
            <a:off x="2633579" y="3478189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" name="Oval 89"/>
          <p:cNvSpPr/>
          <p:nvPr/>
        </p:nvSpPr>
        <p:spPr bwMode="auto">
          <a:xfrm>
            <a:off x="6569301" y="3651476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Oval 90"/>
          <p:cNvSpPr/>
          <p:nvPr/>
        </p:nvSpPr>
        <p:spPr bwMode="auto">
          <a:xfrm>
            <a:off x="7673727" y="2852666"/>
            <a:ext cx="143711" cy="134904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647965" y="3393632"/>
            <a:ext cx="2171700" cy="495300"/>
            <a:chOff x="4568658" y="5260927"/>
            <a:chExt cx="2171700" cy="495300"/>
          </a:xfrm>
        </p:grpSpPr>
        <p:sp>
          <p:nvSpPr>
            <p:cNvPr id="52" name="Line 5"/>
            <p:cNvSpPr>
              <a:spLocks noChangeShapeType="1"/>
            </p:cNvSpPr>
            <p:nvPr/>
          </p:nvSpPr>
          <p:spPr bwMode="auto">
            <a:xfrm>
              <a:off x="5610058" y="5538323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Text Box 6"/>
            <p:cNvSpPr txBox="1">
              <a:spLocks noChangeArrowheads="1"/>
            </p:cNvSpPr>
            <p:nvPr/>
          </p:nvSpPr>
          <p:spPr bwMode="auto">
            <a:xfrm>
              <a:off x="4568658" y="5260927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54" name="Text Box 7"/>
            <p:cNvSpPr txBox="1">
              <a:spLocks noChangeArrowheads="1"/>
            </p:cNvSpPr>
            <p:nvPr/>
          </p:nvSpPr>
          <p:spPr bwMode="auto">
            <a:xfrm>
              <a:off x="6359358" y="5299027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57" name="Oval 56"/>
            <p:cNvSpPr/>
            <p:nvPr/>
          </p:nvSpPr>
          <p:spPr bwMode="auto">
            <a:xfrm>
              <a:off x="4918242" y="5453431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8" name="Oval 57"/>
            <p:cNvSpPr/>
            <p:nvPr/>
          </p:nvSpPr>
          <p:spPr bwMode="auto">
            <a:xfrm>
              <a:off x="6190247" y="5460793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" name="Freeform 3"/>
            <p:cNvSpPr/>
            <p:nvPr/>
          </p:nvSpPr>
          <p:spPr bwMode="auto">
            <a:xfrm>
              <a:off x="4993105" y="5366084"/>
              <a:ext cx="1239253" cy="240632"/>
            </a:xfrm>
            <a:custGeom>
              <a:avLst/>
              <a:gdLst>
                <a:gd name="connsiteX0" fmla="*/ 0 w 1239253"/>
                <a:gd name="connsiteY0" fmla="*/ 132348 h 240632"/>
                <a:gd name="connsiteX1" fmla="*/ 156411 w 1239253"/>
                <a:gd name="connsiteY1" fmla="*/ 132348 h 240632"/>
                <a:gd name="connsiteX2" fmla="*/ 180474 w 1239253"/>
                <a:gd name="connsiteY2" fmla="*/ 108284 h 240632"/>
                <a:gd name="connsiteX3" fmla="*/ 204537 w 1239253"/>
                <a:gd name="connsiteY3" fmla="*/ 36095 h 240632"/>
                <a:gd name="connsiteX4" fmla="*/ 216569 w 1239253"/>
                <a:gd name="connsiteY4" fmla="*/ 0 h 240632"/>
                <a:gd name="connsiteX5" fmla="*/ 252663 w 1239253"/>
                <a:gd name="connsiteY5" fmla="*/ 12032 h 240632"/>
                <a:gd name="connsiteX6" fmla="*/ 264695 w 1239253"/>
                <a:gd name="connsiteY6" fmla="*/ 48127 h 240632"/>
                <a:gd name="connsiteX7" fmla="*/ 276727 w 1239253"/>
                <a:gd name="connsiteY7" fmla="*/ 96253 h 240632"/>
                <a:gd name="connsiteX8" fmla="*/ 288758 w 1239253"/>
                <a:gd name="connsiteY8" fmla="*/ 132348 h 240632"/>
                <a:gd name="connsiteX9" fmla="*/ 300790 w 1239253"/>
                <a:gd name="connsiteY9" fmla="*/ 180474 h 240632"/>
                <a:gd name="connsiteX10" fmla="*/ 312821 w 1239253"/>
                <a:gd name="connsiteY10" fmla="*/ 216569 h 240632"/>
                <a:gd name="connsiteX11" fmla="*/ 348916 w 1239253"/>
                <a:gd name="connsiteY11" fmla="*/ 228600 h 240632"/>
                <a:gd name="connsiteX12" fmla="*/ 409074 w 1239253"/>
                <a:gd name="connsiteY12" fmla="*/ 120316 h 240632"/>
                <a:gd name="connsiteX13" fmla="*/ 421106 w 1239253"/>
                <a:gd name="connsiteY13" fmla="*/ 60158 h 240632"/>
                <a:gd name="connsiteX14" fmla="*/ 457200 w 1239253"/>
                <a:gd name="connsiteY14" fmla="*/ 72190 h 240632"/>
                <a:gd name="connsiteX15" fmla="*/ 469232 w 1239253"/>
                <a:gd name="connsiteY15" fmla="*/ 108284 h 240632"/>
                <a:gd name="connsiteX16" fmla="*/ 493295 w 1239253"/>
                <a:gd name="connsiteY16" fmla="*/ 144379 h 240632"/>
                <a:gd name="connsiteX17" fmla="*/ 529390 w 1239253"/>
                <a:gd name="connsiteY17" fmla="*/ 168442 h 240632"/>
                <a:gd name="connsiteX18" fmla="*/ 601579 w 1239253"/>
                <a:gd name="connsiteY18" fmla="*/ 192505 h 240632"/>
                <a:gd name="connsiteX19" fmla="*/ 661737 w 1239253"/>
                <a:gd name="connsiteY19" fmla="*/ 180474 h 240632"/>
                <a:gd name="connsiteX20" fmla="*/ 733927 w 1239253"/>
                <a:gd name="connsiteY20" fmla="*/ 156411 h 240632"/>
                <a:gd name="connsiteX21" fmla="*/ 770021 w 1239253"/>
                <a:gd name="connsiteY21" fmla="*/ 132348 h 240632"/>
                <a:gd name="connsiteX22" fmla="*/ 818148 w 1239253"/>
                <a:gd name="connsiteY22" fmla="*/ 84221 h 240632"/>
                <a:gd name="connsiteX23" fmla="*/ 854242 w 1239253"/>
                <a:gd name="connsiteY23" fmla="*/ 96253 h 240632"/>
                <a:gd name="connsiteX24" fmla="*/ 890337 w 1239253"/>
                <a:gd name="connsiteY24" fmla="*/ 168442 h 240632"/>
                <a:gd name="connsiteX25" fmla="*/ 926432 w 1239253"/>
                <a:gd name="connsiteY25" fmla="*/ 240632 h 240632"/>
                <a:gd name="connsiteX26" fmla="*/ 986590 w 1239253"/>
                <a:gd name="connsiteY26" fmla="*/ 228600 h 240632"/>
                <a:gd name="connsiteX27" fmla="*/ 1046748 w 1239253"/>
                <a:gd name="connsiteY27" fmla="*/ 180474 h 240632"/>
                <a:gd name="connsiteX28" fmla="*/ 1106906 w 1239253"/>
                <a:gd name="connsiteY28" fmla="*/ 132348 h 240632"/>
                <a:gd name="connsiteX29" fmla="*/ 1203158 w 1239253"/>
                <a:gd name="connsiteY29" fmla="*/ 168442 h 240632"/>
                <a:gd name="connsiteX30" fmla="*/ 1239253 w 1239253"/>
                <a:gd name="connsiteY30" fmla="*/ 180474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239253" h="240632">
                  <a:moveTo>
                    <a:pt x="0" y="132348"/>
                  </a:moveTo>
                  <a:cubicBezTo>
                    <a:pt x="61526" y="141137"/>
                    <a:pt x="96546" y="154797"/>
                    <a:pt x="156411" y="132348"/>
                  </a:cubicBezTo>
                  <a:cubicBezTo>
                    <a:pt x="167032" y="128365"/>
                    <a:pt x="172453" y="116305"/>
                    <a:pt x="180474" y="108284"/>
                  </a:cubicBezTo>
                  <a:lnTo>
                    <a:pt x="204537" y="36095"/>
                  </a:lnTo>
                  <a:lnTo>
                    <a:pt x="216569" y="0"/>
                  </a:lnTo>
                  <a:cubicBezTo>
                    <a:pt x="228600" y="4011"/>
                    <a:pt x="243695" y="3064"/>
                    <a:pt x="252663" y="12032"/>
                  </a:cubicBezTo>
                  <a:cubicBezTo>
                    <a:pt x="261631" y="21000"/>
                    <a:pt x="261211" y="35932"/>
                    <a:pt x="264695" y="48127"/>
                  </a:cubicBezTo>
                  <a:cubicBezTo>
                    <a:pt x="269238" y="64026"/>
                    <a:pt x="272184" y="80353"/>
                    <a:pt x="276727" y="96253"/>
                  </a:cubicBezTo>
                  <a:cubicBezTo>
                    <a:pt x="280211" y="108447"/>
                    <a:pt x="285274" y="120154"/>
                    <a:pt x="288758" y="132348"/>
                  </a:cubicBezTo>
                  <a:cubicBezTo>
                    <a:pt x="293301" y="148248"/>
                    <a:pt x="296247" y="164574"/>
                    <a:pt x="300790" y="180474"/>
                  </a:cubicBezTo>
                  <a:cubicBezTo>
                    <a:pt x="304274" y="192668"/>
                    <a:pt x="303853" y="207601"/>
                    <a:pt x="312821" y="216569"/>
                  </a:cubicBezTo>
                  <a:cubicBezTo>
                    <a:pt x="321789" y="225537"/>
                    <a:pt x="336884" y="224590"/>
                    <a:pt x="348916" y="228600"/>
                  </a:cubicBezTo>
                  <a:cubicBezTo>
                    <a:pt x="384760" y="174834"/>
                    <a:pt x="396368" y="171140"/>
                    <a:pt x="409074" y="120316"/>
                  </a:cubicBezTo>
                  <a:cubicBezTo>
                    <a:pt x="414034" y="100477"/>
                    <a:pt x="417095" y="80211"/>
                    <a:pt x="421106" y="60158"/>
                  </a:cubicBezTo>
                  <a:cubicBezTo>
                    <a:pt x="433137" y="64169"/>
                    <a:pt x="448232" y="63222"/>
                    <a:pt x="457200" y="72190"/>
                  </a:cubicBezTo>
                  <a:cubicBezTo>
                    <a:pt x="466168" y="81158"/>
                    <a:pt x="463560" y="96941"/>
                    <a:pt x="469232" y="108284"/>
                  </a:cubicBezTo>
                  <a:cubicBezTo>
                    <a:pt x="475699" y="121218"/>
                    <a:pt x="483070" y="134154"/>
                    <a:pt x="493295" y="144379"/>
                  </a:cubicBezTo>
                  <a:cubicBezTo>
                    <a:pt x="503520" y="154604"/>
                    <a:pt x="516176" y="162569"/>
                    <a:pt x="529390" y="168442"/>
                  </a:cubicBezTo>
                  <a:cubicBezTo>
                    <a:pt x="552569" y="178744"/>
                    <a:pt x="601579" y="192505"/>
                    <a:pt x="601579" y="192505"/>
                  </a:cubicBezTo>
                  <a:cubicBezTo>
                    <a:pt x="621632" y="188495"/>
                    <a:pt x="642008" y="185855"/>
                    <a:pt x="661737" y="180474"/>
                  </a:cubicBezTo>
                  <a:cubicBezTo>
                    <a:pt x="686208" y="173800"/>
                    <a:pt x="733927" y="156411"/>
                    <a:pt x="733927" y="156411"/>
                  </a:cubicBezTo>
                  <a:cubicBezTo>
                    <a:pt x="745958" y="148390"/>
                    <a:pt x="759042" y="141758"/>
                    <a:pt x="770021" y="132348"/>
                  </a:cubicBezTo>
                  <a:cubicBezTo>
                    <a:pt x="787246" y="117583"/>
                    <a:pt x="818148" y="84221"/>
                    <a:pt x="818148" y="84221"/>
                  </a:cubicBezTo>
                  <a:cubicBezTo>
                    <a:pt x="830179" y="88232"/>
                    <a:pt x="844339" y="88330"/>
                    <a:pt x="854242" y="96253"/>
                  </a:cubicBezTo>
                  <a:cubicBezTo>
                    <a:pt x="882979" y="119243"/>
                    <a:pt x="875805" y="139378"/>
                    <a:pt x="890337" y="168442"/>
                  </a:cubicBezTo>
                  <a:cubicBezTo>
                    <a:pt x="936986" y="261741"/>
                    <a:pt x="896188" y="149903"/>
                    <a:pt x="926432" y="240632"/>
                  </a:cubicBezTo>
                  <a:cubicBezTo>
                    <a:pt x="946485" y="236621"/>
                    <a:pt x="967442" y="235780"/>
                    <a:pt x="986590" y="228600"/>
                  </a:cubicBezTo>
                  <a:cubicBezTo>
                    <a:pt x="1021439" y="215531"/>
                    <a:pt x="1020840" y="201200"/>
                    <a:pt x="1046748" y="180474"/>
                  </a:cubicBezTo>
                  <a:cubicBezTo>
                    <a:pt x="1122637" y="119763"/>
                    <a:pt x="1048803" y="190449"/>
                    <a:pt x="1106906" y="132348"/>
                  </a:cubicBezTo>
                  <a:cubicBezTo>
                    <a:pt x="1222966" y="155559"/>
                    <a:pt x="1120545" y="127135"/>
                    <a:pt x="1203158" y="168442"/>
                  </a:cubicBezTo>
                  <a:cubicBezTo>
                    <a:pt x="1214502" y="174114"/>
                    <a:pt x="1239253" y="180474"/>
                    <a:pt x="1239253" y="180474"/>
                  </a:cubicBez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801437" y="4735641"/>
            <a:ext cx="2171700" cy="495300"/>
            <a:chOff x="2803358" y="2066875"/>
            <a:chExt cx="2171700" cy="495300"/>
          </a:xfrm>
        </p:grpSpPr>
        <p:sp>
          <p:nvSpPr>
            <p:cNvPr id="62" name="Line 4"/>
            <p:cNvSpPr>
              <a:spLocks noChangeShapeType="1"/>
            </p:cNvSpPr>
            <p:nvPr/>
          </p:nvSpPr>
          <p:spPr bwMode="auto">
            <a:xfrm>
              <a:off x="3184358" y="2320875"/>
              <a:ext cx="13843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Line 5"/>
            <p:cNvSpPr>
              <a:spLocks noChangeShapeType="1"/>
            </p:cNvSpPr>
            <p:nvPr/>
          </p:nvSpPr>
          <p:spPr bwMode="auto">
            <a:xfrm>
              <a:off x="3844758" y="2308175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Text Box 6"/>
            <p:cNvSpPr txBox="1">
              <a:spLocks noChangeArrowheads="1"/>
            </p:cNvSpPr>
            <p:nvPr/>
          </p:nvSpPr>
          <p:spPr bwMode="auto">
            <a:xfrm>
              <a:off x="2803358" y="2066875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65" name="Text Box 7"/>
            <p:cNvSpPr txBox="1">
              <a:spLocks noChangeArrowheads="1"/>
            </p:cNvSpPr>
            <p:nvPr/>
          </p:nvSpPr>
          <p:spPr bwMode="auto">
            <a:xfrm>
              <a:off x="4594058" y="2104975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68" name="Oval 67"/>
            <p:cNvSpPr/>
            <p:nvPr/>
          </p:nvSpPr>
          <p:spPr bwMode="auto">
            <a:xfrm>
              <a:off x="3152942" y="2259379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9" name="Oval 68"/>
            <p:cNvSpPr/>
            <p:nvPr/>
          </p:nvSpPr>
          <p:spPr bwMode="auto">
            <a:xfrm>
              <a:off x="4424947" y="2266741"/>
              <a:ext cx="143711" cy="134904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4986812" y="4770744"/>
            <a:ext cx="2171700" cy="495300"/>
            <a:chOff x="2803358" y="2066875"/>
            <a:chExt cx="2171700" cy="495300"/>
          </a:xfrm>
        </p:grpSpPr>
        <p:sp>
          <p:nvSpPr>
            <p:cNvPr id="77" name="Line 4"/>
            <p:cNvSpPr>
              <a:spLocks noChangeShapeType="1"/>
            </p:cNvSpPr>
            <p:nvPr/>
          </p:nvSpPr>
          <p:spPr bwMode="auto">
            <a:xfrm>
              <a:off x="3184358" y="2320875"/>
              <a:ext cx="13843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Line 5"/>
            <p:cNvSpPr>
              <a:spLocks noChangeShapeType="1"/>
            </p:cNvSpPr>
            <p:nvPr/>
          </p:nvSpPr>
          <p:spPr bwMode="auto">
            <a:xfrm>
              <a:off x="3844758" y="2332239"/>
              <a:ext cx="889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Text Box 6"/>
            <p:cNvSpPr txBox="1">
              <a:spLocks noChangeArrowheads="1"/>
            </p:cNvSpPr>
            <p:nvPr/>
          </p:nvSpPr>
          <p:spPr bwMode="auto">
            <a:xfrm>
              <a:off x="2803358" y="2066875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85" name="Text Box 7"/>
            <p:cNvSpPr txBox="1">
              <a:spLocks noChangeArrowheads="1"/>
            </p:cNvSpPr>
            <p:nvPr/>
          </p:nvSpPr>
          <p:spPr bwMode="auto">
            <a:xfrm>
              <a:off x="4594058" y="2104975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8487539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master-2001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aster-2001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master-2001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-2001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-2001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-2001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-20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-20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-20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Data\Microsoft\Templates\master-2001.pot</Template>
  <TotalTime>22722</TotalTime>
  <Words>3468</Words>
  <Application>Microsoft Office PowerPoint</Application>
  <PresentationFormat>Letter Paper (8.5x11 in)</PresentationFormat>
  <Paragraphs>787</Paragraphs>
  <Slides>42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Arial Unicode MS</vt:lpstr>
      <vt:lpstr>Cambria Math</vt:lpstr>
      <vt:lpstr>Times New Roman</vt:lpstr>
      <vt:lpstr>Wingdings</vt:lpstr>
      <vt:lpstr>master-2001</vt:lpstr>
      <vt:lpstr>Bitmap Image</vt:lpstr>
      <vt:lpstr>Equation</vt:lpstr>
      <vt:lpstr>What is a graph?</vt:lpstr>
      <vt:lpstr>Topology?</vt:lpstr>
      <vt:lpstr>Some more topology</vt:lpstr>
      <vt:lpstr>Continuous transformations</vt:lpstr>
      <vt:lpstr>Topology and graph theory</vt:lpstr>
      <vt:lpstr>Graph theory in CS</vt:lpstr>
      <vt:lpstr>Signal flow graphs</vt:lpstr>
      <vt:lpstr>The simplest graph</vt:lpstr>
      <vt:lpstr>The next simplest graph</vt:lpstr>
      <vt:lpstr>What does this mean?</vt:lpstr>
      <vt:lpstr>Gain</vt:lpstr>
      <vt:lpstr>Delay</vt:lpstr>
      <vt:lpstr>Drawing points</vt:lpstr>
      <vt:lpstr>Adder</vt:lpstr>
      <vt:lpstr>Subtractor</vt:lpstr>
      <vt:lpstr>The finite difference</vt:lpstr>
      <vt:lpstr>The butterfly</vt:lpstr>
      <vt:lpstr>The basic MA filter</vt:lpstr>
      <vt:lpstr>Basic MA blocks</vt:lpstr>
      <vt:lpstr>Why do we need 4 blocks?</vt:lpstr>
      <vt:lpstr>Commutativity</vt:lpstr>
      <vt:lpstr>General MA</vt:lpstr>
      <vt:lpstr>Tapped delay line</vt:lpstr>
      <vt:lpstr>A data structure!</vt:lpstr>
      <vt:lpstr>How do we fix the adders</vt:lpstr>
      <vt:lpstr>General MA – 1st way</vt:lpstr>
      <vt:lpstr>Iteration – 1st way</vt:lpstr>
      <vt:lpstr>The signal’s point of view</vt:lpstr>
      <vt:lpstr>General MA – 2nd way</vt:lpstr>
      <vt:lpstr>Two ways to MA</vt:lpstr>
      <vt:lpstr>Basic AR block</vt:lpstr>
      <vt:lpstr>How does it work?</vt:lpstr>
      <vt:lpstr>A loop with no delay</vt:lpstr>
      <vt:lpstr>General AR filters</vt:lpstr>
      <vt:lpstr>ARMA filters – stage 1</vt:lpstr>
      <vt:lpstr>How much memory?</vt:lpstr>
      <vt:lpstr>ARMA filters – stage 2</vt:lpstr>
      <vt:lpstr>ARMA filters – stage 3</vt:lpstr>
      <vt:lpstr>ARMA filters  stage 3</vt:lpstr>
      <vt:lpstr>The transposition theorem</vt:lpstr>
      <vt:lpstr>2 simple cases</vt:lpstr>
      <vt:lpstr>Summary – the 4 transformations</vt:lpstr>
    </vt:vector>
  </TitlesOfParts>
  <Company>RAD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DSP 2020</dc:title>
  <dc:creator>Yaakov Stein</dc:creator>
  <cp:keywords>DSP, Y(J)S</cp:keywords>
  <cp:lastModifiedBy>Yaakov Stein</cp:lastModifiedBy>
  <cp:revision>770</cp:revision>
  <dcterms:created xsi:type="dcterms:W3CDTF">2001-12-06T08:31:54Z</dcterms:created>
  <dcterms:modified xsi:type="dcterms:W3CDTF">2021-12-25T17:13:25Z</dcterms:modified>
</cp:coreProperties>
</file>