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591" r:id="rId2"/>
    <p:sldId id="669" r:id="rId3"/>
    <p:sldId id="592" r:id="rId4"/>
    <p:sldId id="673" r:id="rId5"/>
    <p:sldId id="672" r:id="rId6"/>
    <p:sldId id="621" r:id="rId7"/>
    <p:sldId id="595" r:id="rId8"/>
    <p:sldId id="607" r:id="rId9"/>
    <p:sldId id="668" r:id="rId10"/>
    <p:sldId id="593" r:id="rId11"/>
    <p:sldId id="665" r:id="rId12"/>
    <p:sldId id="666" r:id="rId13"/>
    <p:sldId id="741" r:id="rId14"/>
    <p:sldId id="742" r:id="rId15"/>
    <p:sldId id="740" r:id="rId16"/>
    <p:sldId id="622" r:id="rId17"/>
    <p:sldId id="739" r:id="rId18"/>
    <p:sldId id="606" r:id="rId19"/>
    <p:sldId id="596" r:id="rId20"/>
    <p:sldId id="620" r:id="rId21"/>
    <p:sldId id="618" r:id="rId22"/>
    <p:sldId id="619" r:id="rId23"/>
    <p:sldId id="609" r:id="rId24"/>
    <p:sldId id="598" r:id="rId25"/>
    <p:sldId id="623" r:id="rId26"/>
    <p:sldId id="683" r:id="rId27"/>
    <p:sldId id="646" r:id="rId28"/>
    <p:sldId id="647" r:id="rId29"/>
    <p:sldId id="648" r:id="rId30"/>
    <p:sldId id="649" r:id="rId31"/>
    <p:sldId id="650" r:id="rId32"/>
    <p:sldId id="651" r:id="rId33"/>
    <p:sldId id="682" r:id="rId34"/>
    <p:sldId id="686" r:id="rId35"/>
    <p:sldId id="685" r:id="rId36"/>
    <p:sldId id="684" r:id="rId37"/>
    <p:sldId id="600" r:id="rId38"/>
    <p:sldId id="631" r:id="rId39"/>
    <p:sldId id="626" r:id="rId40"/>
    <p:sldId id="628" r:id="rId41"/>
    <p:sldId id="629" r:id="rId42"/>
    <p:sldId id="630" r:id="rId43"/>
    <p:sldId id="632" r:id="rId44"/>
    <p:sldId id="633" r:id="rId45"/>
    <p:sldId id="627" r:id="rId46"/>
    <p:sldId id="634" r:id="rId47"/>
    <p:sldId id="635" r:id="rId48"/>
    <p:sldId id="636" r:id="rId49"/>
    <p:sldId id="601" r:id="rId50"/>
    <p:sldId id="641" r:id="rId51"/>
    <p:sldId id="640" r:id="rId52"/>
    <p:sldId id="645" r:id="rId53"/>
    <p:sldId id="643" r:id="rId54"/>
    <p:sldId id="644" r:id="rId55"/>
    <p:sldId id="675" r:id="rId56"/>
    <p:sldId id="676" r:id="rId57"/>
    <p:sldId id="677" r:id="rId58"/>
    <p:sldId id="678" r:id="rId59"/>
    <p:sldId id="679" r:id="rId60"/>
    <p:sldId id="680" r:id="rId61"/>
    <p:sldId id="681" r:id="rId62"/>
    <p:sldId id="615" r:id="rId63"/>
    <p:sldId id="604" r:id="rId64"/>
    <p:sldId id="610" r:id="rId65"/>
    <p:sldId id="611" r:id="rId66"/>
    <p:sldId id="616" r:id="rId67"/>
    <p:sldId id="612" r:id="rId68"/>
    <p:sldId id="613" r:id="rId69"/>
    <p:sldId id="614" r:id="rId70"/>
    <p:sldId id="617" r:id="rId71"/>
    <p:sldId id="743" r:id="rId72"/>
    <p:sldId id="744" r:id="rId73"/>
    <p:sldId id="748" r:id="rId74"/>
    <p:sldId id="746" r:id="rId75"/>
    <p:sldId id="747" r:id="rId76"/>
    <p:sldId id="749" r:id="rId77"/>
    <p:sldId id="688" r:id="rId78"/>
    <p:sldId id="661" r:id="rId79"/>
    <p:sldId id="662" r:id="rId80"/>
    <p:sldId id="654" r:id="rId81"/>
    <p:sldId id="655" r:id="rId82"/>
    <p:sldId id="656" r:id="rId83"/>
    <p:sldId id="657" r:id="rId84"/>
    <p:sldId id="658" r:id="rId85"/>
    <p:sldId id="659" r:id="rId86"/>
    <p:sldId id="663" r:id="rId87"/>
    <p:sldId id="664" r:id="rId88"/>
    <p:sldId id="689" r:id="rId89"/>
    <p:sldId id="674" r:id="rId90"/>
    <p:sldId id="687" r:id="rId91"/>
    <p:sldId id="690" r:id="rId92"/>
    <p:sldId id="693" r:id="rId93"/>
    <p:sldId id="695" r:id="rId94"/>
    <p:sldId id="724" r:id="rId95"/>
    <p:sldId id="697" r:id="rId96"/>
    <p:sldId id="698" r:id="rId97"/>
    <p:sldId id="699" r:id="rId98"/>
    <p:sldId id="700" r:id="rId99"/>
    <p:sldId id="701" r:id="rId100"/>
    <p:sldId id="702" r:id="rId101"/>
    <p:sldId id="703" r:id="rId102"/>
    <p:sldId id="704" r:id="rId103"/>
    <p:sldId id="705" r:id="rId104"/>
    <p:sldId id="706" r:id="rId105"/>
    <p:sldId id="708" r:id="rId106"/>
    <p:sldId id="709" r:id="rId107"/>
    <p:sldId id="711" r:id="rId108"/>
    <p:sldId id="712" r:id="rId109"/>
    <p:sldId id="713" r:id="rId110"/>
    <p:sldId id="735" r:id="rId111"/>
    <p:sldId id="737" r:id="rId112"/>
    <p:sldId id="738" r:id="rId113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00"/>
    <a:srgbClr val="005081"/>
    <a:srgbClr val="FF66FF"/>
    <a:srgbClr val="CCECFF"/>
    <a:srgbClr val="FFCC66"/>
    <a:srgbClr val="33CC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77" d="100"/>
          <a:sy n="77" d="100"/>
        </p:scale>
        <p:origin x="1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5.xml"/><Relationship Id="rId3" Type="http://schemas.openxmlformats.org/officeDocument/2006/relationships/slide" Target="slides/slide20.xml"/><Relationship Id="rId7" Type="http://schemas.openxmlformats.org/officeDocument/2006/relationships/slide" Target="slides/slide39.xml"/><Relationship Id="rId12" Type="http://schemas.openxmlformats.org/officeDocument/2006/relationships/slide" Target="slides/slide66.xml"/><Relationship Id="rId2" Type="http://schemas.openxmlformats.org/officeDocument/2006/relationships/slide" Target="slides/slide10.xml"/><Relationship Id="rId1" Type="http://schemas.openxmlformats.org/officeDocument/2006/relationships/slide" Target="slides/slide3.xml"/><Relationship Id="rId6" Type="http://schemas.openxmlformats.org/officeDocument/2006/relationships/slide" Target="slides/slide37.xml"/><Relationship Id="rId11" Type="http://schemas.openxmlformats.org/officeDocument/2006/relationships/slide" Target="slides/slide60.xml"/><Relationship Id="rId5" Type="http://schemas.openxmlformats.org/officeDocument/2006/relationships/slide" Target="slides/slide22.xml"/><Relationship Id="rId10" Type="http://schemas.openxmlformats.org/officeDocument/2006/relationships/slide" Target="slides/slide53.xml"/><Relationship Id="rId4" Type="http://schemas.openxmlformats.org/officeDocument/2006/relationships/slide" Target="slides/slide21.xml"/><Relationship Id="rId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23D44B2E-449D-40AC-A67A-E110C9340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5946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92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2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25070361-A28D-4625-BEE0-83B4D854B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622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92307DD7-B85B-4380-BA7F-AA4C22808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2484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1B83B70-4ABB-4CC9-8568-AC25FA2F0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918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7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8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9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90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2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4.emf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jpeg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4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2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4.e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E02AAE2-332B-4985-98FA-8F6AD53EEC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96900" y="1382713"/>
            <a:ext cx="8178800" cy="5119687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Signals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Time and frequency domains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/>
              <a:t>Systems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/>
              <a:t>Filters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/>
              <a:t>Convolution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/>
              <a:t>MA, AR, ARMA filters 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/>
              <a:t>System identification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Graph theory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FFT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DSP processors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Correlation and Adaptation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Speech signal processing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Data communications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920756D-B18C-47CD-A455-92BE93986A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Time and frequency domains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55713"/>
            <a:ext cx="8255000" cy="1157287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smtClean="0"/>
              <a:t>Vector spaces of signals have two important bases </a:t>
            </a:r>
            <a:r>
              <a:rPr lang="en-US" altLang="en-US" sz="1600" smtClean="0"/>
              <a:t> (SUIs and sinusoids)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smtClean="0"/>
              <a:t>And the </a:t>
            </a:r>
            <a:r>
              <a:rPr lang="en-US" altLang="en-US" sz="2000" i="1" smtClean="0"/>
              <a:t>representations</a:t>
            </a:r>
            <a:r>
              <a:rPr lang="en-US" altLang="en-US" sz="2000" smtClean="0"/>
              <a:t> (coefficients) of signals in these two bases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smtClean="0"/>
              <a:t>	give us two </a:t>
            </a:r>
            <a:r>
              <a:rPr lang="en-US" altLang="en-US" sz="2000" b="1" smtClean="0"/>
              <a:t>domains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60400" y="2614613"/>
            <a:ext cx="36068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domain (axis)</a:t>
            </a:r>
            <a:endParaRPr lang="en-US" altLang="en-US" sz="24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s(t)          s</a:t>
            </a:r>
            <a:r>
              <a:rPr lang="en-US" altLang="en-US" sz="2400" b="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-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hifted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mpulses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902200" y="2614613"/>
            <a:ext cx="34417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domain (axis)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</a:t>
            </a: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S</a:t>
            </a:r>
            <a:r>
              <a:rPr lang="en-US" altLang="en-US" sz="2400" b="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-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sinusoids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711200" y="4305300"/>
            <a:ext cx="69215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We use the same letter capitalized to stress that these are the same signal, just different representations</a:t>
            </a:r>
          </a:p>
          <a:p>
            <a:pPr eaLnBrk="1" hangingPunct="1">
              <a:spcBef>
                <a:spcPts val="12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between the representations :</a:t>
            </a:r>
          </a:p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analog signals - Fourier transform  FT/iFT</a:t>
            </a:r>
          </a:p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digital signals - Discrete Fourier transform DFT/iDFT</a:t>
            </a: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US" altLang="en-US" sz="1800" b="0" i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 algorithm for the DFT/iDFT called the FFT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Trellis coding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38300"/>
            <a:ext cx="8228463" cy="485803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400" dirty="0"/>
              <a:t>Traditionally, noise robustness is increased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	by </a:t>
            </a:r>
            <a:r>
              <a:rPr lang="en-US" sz="2400" dirty="0"/>
              <a:t>using an Error Correcting Code (ECC)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400" dirty="0"/>
              <a:t>But an ECC separate from the </a:t>
            </a:r>
            <a:r>
              <a:rPr lang="en-US" sz="2400" dirty="0" smtClean="0"/>
              <a:t>modem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	disobeys the </a:t>
            </a:r>
            <a:r>
              <a:rPr lang="en-US" sz="2400" i="1" dirty="0" smtClean="0"/>
              <a:t>separation theorem,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dirty="0"/>
              <a:t>is not optimal !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accent6"/>
                </a:solidFill>
              </a:rPr>
              <a:t>Ungerboeck</a:t>
            </a:r>
            <a:r>
              <a:rPr lang="en-US" sz="2400" dirty="0">
                <a:solidFill>
                  <a:schemeClr val="accent6"/>
                </a:solidFill>
              </a:rPr>
              <a:t> found how to integrate demodulation with ECC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6"/>
                </a:solidFill>
              </a:rPr>
              <a:t>This technique is called </a:t>
            </a:r>
            <a:r>
              <a:rPr lang="en-US" sz="2400" dirty="0" smtClean="0">
                <a:solidFill>
                  <a:schemeClr val="accent6"/>
                </a:solidFill>
              </a:rPr>
              <a:t>Trellis </a:t>
            </a:r>
            <a:r>
              <a:rPr lang="en-US" sz="2400" dirty="0">
                <a:solidFill>
                  <a:schemeClr val="accent6"/>
                </a:solidFill>
              </a:rPr>
              <a:t>Coded PAM (TC-PAM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Basic idea: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 smtClean="0"/>
              <a:t>Once the receiver makes a hard decision it is too late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 smtClean="0"/>
              <a:t>When an error occurs, use the analog information</a:t>
            </a:r>
            <a:endParaRPr lang="en-US" sz="240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8773841-926B-4044-AADC-94F36EC888E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96875" y="1165225"/>
            <a:ext cx="8274050" cy="49514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/>
              <a:t>What can we do about noise?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If we use </a:t>
            </a:r>
            <a:r>
              <a:rPr lang="en-US" altLang="en-US" sz="2000" i="1" smtClean="0"/>
              <a:t>frequency diversity</a:t>
            </a:r>
            <a:r>
              <a:rPr lang="en-US" altLang="en-US" sz="2000" smtClean="0"/>
              <a:t> we can gain 3 dB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Use two independent OOKs with the same information</a:t>
            </a:r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                                                                                               (no DC)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This is FSK - Frequency Shift Keying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Note that sinusoids are orthogonal – but only over long times !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66800" y="2971800"/>
          <a:ext cx="6038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VISIO" r:id="rId3" imgW="7351920" imgH="1865520" progId="Visio.Drawing.5">
                  <p:embed/>
                </p:oleObj>
              </mc:Choice>
              <mc:Fallback>
                <p:oleObj name="VISIO" r:id="rId3" imgW="7351920" imgH="18655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603885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14400" y="3352800"/>
            <a:ext cx="6477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4BB2077-02DE-42F3-9811-48264595327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ASK</a:t>
            </a:r>
          </a:p>
        </p:txBody>
      </p:sp>
      <p:sp>
        <p:nvSpPr>
          <p:cNvPr id="1843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8788" y="1638300"/>
            <a:ext cx="8401050" cy="45418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/>
              <a:t>What about Amplitude Shift Keying  -  ASK ?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								2 bits  / symbol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r>
              <a:rPr lang="en-US" altLang="en-US" sz="2000" smtClean="0"/>
              <a:t>Generalizes OOK like multilevel PAM did to NRZ</a:t>
            </a:r>
            <a:endParaRPr lang="en-US" altLang="en-US" sz="2000" smtClean="0">
              <a:solidFill>
                <a:schemeClr val="accent1"/>
              </a:solidFill>
            </a:endParaRPr>
          </a:p>
          <a:p>
            <a:r>
              <a:rPr lang="en-US" altLang="en-US" sz="2000" smtClean="0"/>
              <a:t>Not widely used since hard to differentiate between levels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Is FSK better?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74642"/>
              </p:ext>
            </p:extLst>
          </p:nvPr>
        </p:nvGraphicFramePr>
        <p:xfrm>
          <a:off x="623243" y="2291688"/>
          <a:ext cx="4965700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VISIO" r:id="rId3" imgW="6437520" imgH="4608720" progId="Visio.Drawing.5">
                  <p:embed/>
                </p:oleObj>
              </mc:Choice>
              <mc:Fallback>
                <p:oleObj name="VISIO" r:id="rId3" imgW="6437520" imgH="46087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43" y="2291688"/>
                        <a:ext cx="4965700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9"/>
          <p:cNvSpPr>
            <a:spLocks noChangeShapeType="1"/>
          </p:cNvSpPr>
          <p:nvPr/>
        </p:nvSpPr>
        <p:spPr bwMode="auto">
          <a:xfrm>
            <a:off x="89843" y="3206088"/>
            <a:ext cx="6096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6FB70C3-063F-4D30-B7C2-E0197100519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FSK</a:t>
            </a:r>
          </a:p>
        </p:txBody>
      </p:sp>
      <p:sp>
        <p:nvSpPr>
          <p:cNvPr id="19460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42950" y="1638300"/>
            <a:ext cx="7658100" cy="43815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/>
              <a:t>FSK is based on orthogonality of sinusoids of different frequencies</a:t>
            </a:r>
          </a:p>
          <a:p>
            <a:r>
              <a:rPr lang="en-US" altLang="en-US" sz="2000" smtClean="0"/>
              <a:t>Make decision only if there </a:t>
            </a:r>
            <a:r>
              <a:rPr lang="en-US" altLang="en-US" sz="2000" i="1" smtClean="0"/>
              <a:t>is</a:t>
            </a:r>
            <a:r>
              <a:rPr lang="en-US" altLang="en-US" sz="2000" smtClean="0"/>
              <a:t> energy at f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but </a:t>
            </a:r>
            <a:r>
              <a:rPr lang="en-US" altLang="en-US" sz="2000" i="1" smtClean="0"/>
              <a:t>not</a:t>
            </a:r>
            <a:r>
              <a:rPr lang="en-US" altLang="en-US" sz="2000" smtClean="0"/>
              <a:t> at f</a:t>
            </a:r>
            <a:r>
              <a:rPr lang="en-US" altLang="en-US" sz="2000" baseline="-25000" smtClean="0"/>
              <a:t>2</a:t>
            </a:r>
            <a:endParaRPr lang="en-US" altLang="en-US" sz="2000" smtClean="0"/>
          </a:p>
          <a:p>
            <a:r>
              <a:rPr lang="en-US" altLang="en-US" sz="2000" smtClean="0"/>
              <a:t>Uncertainty theorem says this requires a long time</a:t>
            </a:r>
          </a:p>
          <a:p>
            <a:r>
              <a:rPr lang="en-US" altLang="en-US" sz="2000" smtClean="0"/>
              <a:t>So FSK is robust but slow  (Shannon strikes again!)</a:t>
            </a:r>
          </a:p>
          <a:p>
            <a:endParaRPr lang="en-US" altLang="en-US" sz="2000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828800" y="3581400"/>
          <a:ext cx="413385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VISIO" r:id="rId3" imgW="5299920" imgH="2779920" progId="Visio.Drawing.5">
                  <p:embed/>
                </p:oleObj>
              </mc:Choice>
              <mc:Fallback>
                <p:oleObj name="VISIO" r:id="rId3" imgW="5299920" imgH="2779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413385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2AE508F-BA70-4CB9-85C0-E57D7AD6E08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PSK</a:t>
            </a:r>
          </a:p>
        </p:txBody>
      </p:sp>
      <p:sp>
        <p:nvSpPr>
          <p:cNvPr id="2048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68288" y="1638300"/>
            <a:ext cx="8655050" cy="44307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What about sinusoids of the same frequency but different phases?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Correlations reliable after a single cycle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So let’s try BPSK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</a:t>
            </a:r>
            <a:r>
              <a:rPr lang="en-US" altLang="en-US" sz="1200" smtClean="0"/>
              <a:t>1 bit / symbol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or QPSK</a:t>
            </a: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z="1200" smtClean="0"/>
              <a:t>                                                                                                                                           2 bits  / symbol</a:t>
            </a:r>
          </a:p>
          <a:p>
            <a:pPr>
              <a:buFont typeface="Wingdings" pitchFamily="2" charset="2"/>
              <a:buNone/>
            </a:pPr>
            <a:r>
              <a:rPr lang="en-US" altLang="en-US" sz="1200" smtClean="0"/>
              <a:t>							           Bell 212 2W 1200 bps</a:t>
            </a:r>
          </a:p>
          <a:p>
            <a:pPr>
              <a:buFont typeface="Wingdings" pitchFamily="2" charset="2"/>
              <a:buNone/>
            </a:pPr>
            <a:r>
              <a:rPr lang="en-US" altLang="en-US" sz="1200" smtClean="0"/>
              <a:t>							           V.22</a:t>
            </a:r>
            <a:endParaRPr lang="en-US" altLang="en-US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14413" y="3200400"/>
          <a:ext cx="48768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VISIO" r:id="rId3" imgW="3694320" imgH="1179720" progId="Visio.Drawing.5">
                  <p:embed/>
                </p:oleObj>
              </mc:Choice>
              <mc:Fallback>
                <p:oleObj name="VISIO" r:id="rId3" imgW="3694320" imgH="11797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00400"/>
                        <a:ext cx="48768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27125" y="5105400"/>
          <a:ext cx="49530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VISIO" r:id="rId5" imgW="6437520" imgH="1636920" progId="Visio.Drawing.5">
                  <p:embed/>
                </p:oleObj>
              </mc:Choice>
              <mc:Fallback>
                <p:oleObj name="VISIO" r:id="rId5" imgW="6437520" imgH="163692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105400"/>
                        <a:ext cx="49530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B408D0C-BF72-4AFB-9076-762E663BD8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QAM</a:t>
            </a:r>
          </a:p>
        </p:txBody>
      </p:sp>
      <p:sp>
        <p:nvSpPr>
          <p:cNvPr id="21508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42950" y="1638300"/>
            <a:ext cx="7658100" cy="43815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/>
              <a:t>Finally, we can combine PSK and ASK (but not FSK)</a:t>
            </a:r>
          </a:p>
          <a:p>
            <a:pPr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							              </a:t>
            </a:r>
            <a:r>
              <a:rPr lang="en-US" altLang="en-US" sz="1000" smtClean="0"/>
              <a:t>2 bits per symbol</a:t>
            </a:r>
            <a:endParaRPr lang="en-US" altLang="en-US" sz="1400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This is getting confusing</a:t>
            </a:r>
          </a:p>
          <a:p>
            <a:endParaRPr lang="en-US" altLang="en-US" smtClean="0"/>
          </a:p>
          <a:p>
            <a:endParaRPr lang="en-US" altLang="en-US" sz="1600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90600" y="2438400"/>
          <a:ext cx="6437313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VISIO" r:id="rId3" imgW="6437520" imgH="2779920" progId="Visio.Drawing.5">
                  <p:embed/>
                </p:oleObj>
              </mc:Choice>
              <mc:Fallback>
                <p:oleObj name="VISIO" r:id="rId3" imgW="6437520" imgH="2779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6437313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E5FAA8F-92CA-4D82-A193-486047B1503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The secret math behind it all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4513" y="1519238"/>
            <a:ext cx="8410575" cy="4849812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 smtClean="0"/>
              <a:t>Remember the instantaneous representation ?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x(t) = A(t) cos </a:t>
            </a:r>
            <a:r>
              <a:rPr lang="en-US" altLang="en-US" sz="2400" smtClean="0"/>
              <a:t>(</a:t>
            </a:r>
            <a:r>
              <a:rPr lang="en-US" altLang="en-US" smtClean="0"/>
              <a:t> 2</a:t>
            </a:r>
            <a:r>
              <a:rPr lang="en-US" altLang="en-US" smtClean="0">
                <a:latin typeface="Symbol" panose="05050102010706020507" pitchFamily="18" charset="2"/>
              </a:rPr>
              <a:t> </a:t>
            </a:r>
            <a:r>
              <a:rPr lang="en-US" altLang="en-US" sz="2400" smtClean="0">
                <a:latin typeface="Symbol" panose="05050102010706020507" pitchFamily="18" charset="2"/>
              </a:rPr>
              <a:t>p</a:t>
            </a:r>
            <a:r>
              <a:rPr lang="en-US" altLang="en-US" smtClean="0"/>
              <a:t> f</a:t>
            </a:r>
            <a:r>
              <a:rPr lang="en-US" altLang="en-US" baseline="-25000" smtClean="0"/>
              <a:t>c</a:t>
            </a:r>
            <a:r>
              <a:rPr lang="en-US" altLang="en-US" smtClean="0"/>
              <a:t> t + </a:t>
            </a:r>
            <a:r>
              <a:rPr lang="en-US" altLang="en-US" smtClean="0">
                <a:latin typeface="Symbol" panose="05050102010706020507" pitchFamily="18" charset="2"/>
              </a:rPr>
              <a:t>f</a:t>
            </a:r>
            <a:r>
              <a:rPr lang="en-US" altLang="en-US" smtClean="0"/>
              <a:t>(t) </a:t>
            </a:r>
            <a:r>
              <a:rPr lang="en-US" altLang="en-US" sz="2400" smtClean="0"/>
              <a:t>)</a:t>
            </a: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A(t) is the </a:t>
            </a:r>
            <a:r>
              <a:rPr lang="en-US" altLang="en-US" i="1" smtClean="0"/>
              <a:t>instantaneous amplitude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Symbol" panose="05050102010706020507" pitchFamily="18" charset="2"/>
              </a:rPr>
              <a:t>f</a:t>
            </a:r>
            <a:r>
              <a:rPr lang="en-US" altLang="en-US" smtClean="0"/>
              <a:t>(t) is the </a:t>
            </a:r>
            <a:r>
              <a:rPr lang="en-US" altLang="en-US" i="1" smtClean="0"/>
              <a:t>instantaneous phase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This obviously includes ASK and PSK as special cases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actually all bandwidth limited signals can be written this way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analog AM, FM and PM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FSK changes the derivative of </a:t>
            </a:r>
            <a:r>
              <a:rPr lang="en-US" altLang="en-US" smtClean="0">
                <a:latin typeface="Symbol" panose="05050102010706020507" pitchFamily="18" charset="2"/>
              </a:rPr>
              <a:t>f</a:t>
            </a:r>
            <a:r>
              <a:rPr lang="en-US" altLang="en-US" smtClean="0"/>
              <a:t>(t)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The way we defined them A(t) and </a:t>
            </a:r>
            <a:r>
              <a:rPr lang="en-US" altLang="en-US" smtClean="0">
                <a:latin typeface="Symbol" panose="05050102010706020507" pitchFamily="18" charset="2"/>
              </a:rPr>
              <a:t>f</a:t>
            </a:r>
            <a:r>
              <a:rPr lang="en-US" altLang="en-US" smtClean="0"/>
              <a:t>(t) are not unique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canonical pair (Hilbert transform)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50A14A6-4C57-49B8-BB6B-34D7E156B1F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Star watching 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2763" y="1519237"/>
            <a:ext cx="7785076" cy="493615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For QAM eye diagrams are not enough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>
                <a:solidFill>
                  <a:srgbClr val="FC0128"/>
                </a:solidFill>
              </a:rPr>
              <a:t>Instead, we can draw a diagram with</a:t>
            </a:r>
            <a:r>
              <a:rPr lang="en-US" altLang="en-US" sz="2400" smtClean="0">
                <a:solidFill>
                  <a:schemeClr val="accent1"/>
                </a:solidFill>
              </a:rPr>
              <a:t> </a:t>
            </a:r>
          </a:p>
          <a:p>
            <a:r>
              <a:rPr lang="en-US" altLang="en-US" sz="1800" smtClean="0">
                <a:solidFill>
                  <a:schemeClr val="accent2"/>
                </a:solidFill>
              </a:rPr>
              <a:t>x and y as axes</a:t>
            </a:r>
          </a:p>
          <a:p>
            <a:r>
              <a:rPr lang="en-US" altLang="en-US" sz="1800" smtClean="0">
                <a:solidFill>
                  <a:schemeClr val="accent2"/>
                </a:solidFill>
              </a:rPr>
              <a:t>A is the radius, </a:t>
            </a:r>
            <a:r>
              <a:rPr lang="en-US" altLang="en-US" sz="1800" smtClean="0">
                <a:solidFill>
                  <a:schemeClr val="accent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1800" smtClean="0">
                <a:solidFill>
                  <a:schemeClr val="accent2"/>
                </a:solidFill>
              </a:rPr>
              <a:t>the angle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For example, QPSK can be drawn </a:t>
            </a:r>
            <a:r>
              <a:rPr lang="en-US" altLang="en-US" sz="1400" smtClean="0"/>
              <a:t>(rotations are time shifts)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140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140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140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140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140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1600" b="1" smtClean="0"/>
              <a:t>			        Each point represents 2 bits!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				</a:t>
            </a:r>
          </a:p>
        </p:txBody>
      </p:sp>
      <p:grpSp>
        <p:nvGrpSpPr>
          <p:cNvPr id="102404" name="Group 1045"/>
          <p:cNvGrpSpPr>
            <a:grpSpLocks/>
          </p:cNvGrpSpPr>
          <p:nvPr/>
        </p:nvGrpSpPr>
        <p:grpSpPr bwMode="auto">
          <a:xfrm>
            <a:off x="1143000" y="3886200"/>
            <a:ext cx="2286000" cy="1981200"/>
            <a:chOff x="1824" y="1968"/>
            <a:chExt cx="1680" cy="1440"/>
          </a:xfrm>
        </p:grpSpPr>
        <p:sp>
          <p:nvSpPr>
            <p:cNvPr id="102412" name="Line 1039"/>
            <p:cNvSpPr>
              <a:spLocks noChangeShapeType="1"/>
            </p:cNvSpPr>
            <p:nvPr/>
          </p:nvSpPr>
          <p:spPr bwMode="auto">
            <a:xfrm>
              <a:off x="1824" y="2688"/>
              <a:ext cx="168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3" name="Line 1040"/>
            <p:cNvSpPr>
              <a:spLocks noChangeShapeType="1"/>
            </p:cNvSpPr>
            <p:nvPr/>
          </p:nvSpPr>
          <p:spPr bwMode="auto">
            <a:xfrm flipV="1">
              <a:off x="2640" y="1968"/>
              <a:ext cx="0" cy="144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5" name="AutoShape 1041"/>
            <p:cNvSpPr>
              <a:spLocks noChangeArrowheads="1"/>
            </p:cNvSpPr>
            <p:nvPr/>
          </p:nvSpPr>
          <p:spPr bwMode="auto">
            <a:xfrm>
              <a:off x="2976" y="2256"/>
              <a:ext cx="126" cy="143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06" name="AutoShape 1042"/>
            <p:cNvSpPr>
              <a:spLocks noChangeArrowheads="1"/>
            </p:cNvSpPr>
            <p:nvPr/>
          </p:nvSpPr>
          <p:spPr bwMode="auto">
            <a:xfrm>
              <a:off x="2208" y="2256"/>
              <a:ext cx="126" cy="143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07" name="AutoShape 1043"/>
            <p:cNvSpPr>
              <a:spLocks noChangeArrowheads="1"/>
            </p:cNvSpPr>
            <p:nvPr/>
          </p:nvSpPr>
          <p:spPr bwMode="auto">
            <a:xfrm>
              <a:off x="2976" y="2880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908" name="AutoShape 1044"/>
            <p:cNvSpPr>
              <a:spLocks noChangeArrowheads="1"/>
            </p:cNvSpPr>
            <p:nvPr/>
          </p:nvSpPr>
          <p:spPr bwMode="auto">
            <a:xfrm>
              <a:off x="2208" y="2880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05" name="Line 1047"/>
          <p:cNvSpPr>
            <a:spLocks noChangeShapeType="1"/>
          </p:cNvSpPr>
          <p:nvPr/>
        </p:nvSpPr>
        <p:spPr bwMode="auto">
          <a:xfrm>
            <a:off x="5345113" y="4765675"/>
            <a:ext cx="2286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Line 1048"/>
          <p:cNvSpPr>
            <a:spLocks noChangeShapeType="1"/>
          </p:cNvSpPr>
          <p:nvPr/>
        </p:nvSpPr>
        <p:spPr bwMode="auto">
          <a:xfrm flipV="1">
            <a:off x="6477000" y="3810000"/>
            <a:ext cx="0" cy="1981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3" name="AutoShape 1049"/>
          <p:cNvSpPr>
            <a:spLocks noChangeArrowheads="1"/>
          </p:cNvSpPr>
          <p:nvPr/>
        </p:nvSpPr>
        <p:spPr bwMode="auto">
          <a:xfrm>
            <a:off x="6400800" y="3886200"/>
            <a:ext cx="171450" cy="196850"/>
          </a:xfrm>
          <a:prstGeom prst="star5">
            <a:avLst/>
          </a:prstGeom>
          <a:solidFill>
            <a:srgbClr val="FC0128"/>
          </a:solidFill>
          <a:ln w="127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14" name="AutoShape 1050"/>
          <p:cNvSpPr>
            <a:spLocks noChangeArrowheads="1"/>
          </p:cNvSpPr>
          <p:nvPr/>
        </p:nvSpPr>
        <p:spPr bwMode="auto">
          <a:xfrm>
            <a:off x="5715000" y="4648200"/>
            <a:ext cx="171450" cy="196850"/>
          </a:xfrm>
          <a:prstGeom prst="star5">
            <a:avLst/>
          </a:prstGeom>
          <a:solidFill>
            <a:srgbClr val="FC0128"/>
          </a:solidFill>
          <a:ln w="127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15" name="AutoShape 1051"/>
          <p:cNvSpPr>
            <a:spLocks noChangeArrowheads="1"/>
          </p:cNvSpPr>
          <p:nvPr/>
        </p:nvSpPr>
        <p:spPr bwMode="auto">
          <a:xfrm>
            <a:off x="7086600" y="4648200"/>
            <a:ext cx="171450" cy="198438"/>
          </a:xfrm>
          <a:prstGeom prst="star5">
            <a:avLst/>
          </a:prstGeom>
          <a:solidFill>
            <a:srgbClr val="FC0128"/>
          </a:solidFill>
          <a:ln w="127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16" name="AutoShape 1052"/>
          <p:cNvSpPr>
            <a:spLocks noChangeArrowheads="1"/>
          </p:cNvSpPr>
          <p:nvPr/>
        </p:nvSpPr>
        <p:spPr bwMode="auto">
          <a:xfrm>
            <a:off x="6400800" y="5410200"/>
            <a:ext cx="171450" cy="198438"/>
          </a:xfrm>
          <a:prstGeom prst="star5">
            <a:avLst/>
          </a:prstGeom>
          <a:solidFill>
            <a:srgbClr val="FC0128"/>
          </a:solidFill>
          <a:ln w="127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41FE639-75CE-49EB-8C92-2E61A17A5C0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QAM constellations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4" y="1487487"/>
            <a:ext cx="7773585" cy="453117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accent1"/>
                </a:solidFill>
              </a:rPr>
              <a:t>16 QAM</a:t>
            </a:r>
            <a:r>
              <a:rPr lang="en-US" altLang="en-US" dirty="0" smtClean="0"/>
              <a:t> 		                         </a:t>
            </a:r>
            <a:r>
              <a:rPr lang="en-US" altLang="en-US" sz="1800" dirty="0" smtClean="0">
                <a:solidFill>
                  <a:schemeClr val="accent1"/>
                </a:solidFill>
              </a:rPr>
              <a:t>V.29</a:t>
            </a:r>
            <a:r>
              <a:rPr lang="en-US" altLang="en-US" sz="1800" dirty="0" smtClean="0"/>
              <a:t> (4W 9600 bps)</a:t>
            </a:r>
            <a:endParaRPr lang="en-US" altLang="en-US" dirty="0" smtClean="0"/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1000" dirty="0" smtClean="0"/>
              <a:t>V.22bis 2400 bps 		                        </a:t>
            </a:r>
            <a:r>
              <a:rPr lang="en-US" altLang="en-US" sz="1200" dirty="0" smtClean="0"/>
              <a:t>Codex 9600 (V.29)</a:t>
            </a:r>
            <a:r>
              <a:rPr lang="en-US" alt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2W</a:t>
            </a:r>
            <a:endParaRPr lang="en-US" altLang="en-US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altLang="en-US" sz="1600" dirty="0" smtClean="0"/>
              <a:t>				              </a:t>
            </a:r>
            <a:r>
              <a:rPr lang="en-US" altLang="en-US" sz="1200" dirty="0" smtClean="0"/>
              <a:t>first non-Bell modem</a:t>
            </a:r>
            <a:r>
              <a:rPr lang="en-US" altLang="en-US" dirty="0" smtClean="0"/>
              <a:t>              </a:t>
            </a:r>
            <a:r>
              <a:rPr lang="en-US" altLang="en-US" sz="1200" dirty="0" smtClean="0"/>
              <a:t>(</a:t>
            </a:r>
            <a:r>
              <a:rPr lang="en-US" altLang="en-US" sz="1200" dirty="0" err="1" smtClean="0"/>
              <a:t>Carterphone</a:t>
            </a:r>
            <a:r>
              <a:rPr lang="en-US" altLang="en-US" sz="1200" dirty="0" smtClean="0"/>
              <a:t> decision)</a:t>
            </a:r>
            <a:endParaRPr lang="en-US" altLang="en-US" sz="1400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altLang="en-US" dirty="0" smtClean="0"/>
              <a:t>                          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altLang="en-US" sz="1800" dirty="0" smtClean="0"/>
              <a:t>				             Adaptive equalizer </a:t>
            </a:r>
          </a:p>
          <a:p>
            <a:pPr>
              <a:buFont typeface="Wingdings" pitchFamily="2" charset="2"/>
              <a:buNone/>
            </a:pPr>
            <a:r>
              <a:rPr lang="en-US" altLang="en-US" sz="1800" dirty="0" smtClean="0"/>
              <a:t>                                                        Reduced PAR constellation</a:t>
            </a:r>
          </a:p>
          <a:p>
            <a:pPr>
              <a:buFont typeface="Wingdings" pitchFamily="2" charset="2"/>
              <a:buNone/>
            </a:pPr>
            <a:r>
              <a:rPr lang="en-US" altLang="en-US" sz="1800" dirty="0" smtClean="0"/>
              <a:t>                                                       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Today - 9600 fax!</a:t>
            </a:r>
          </a:p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accent1"/>
                </a:solidFill>
              </a:rPr>
              <a:t>8PSK</a:t>
            </a: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V.27</a:t>
            </a: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4W</a:t>
            </a: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4800bps</a:t>
            </a:r>
            <a:endParaRPr lang="en-US" altLang="en-US" sz="1800" dirty="0" smtClean="0"/>
          </a:p>
        </p:txBody>
      </p:sp>
      <p:grpSp>
        <p:nvGrpSpPr>
          <p:cNvPr id="103428" name="Group 30"/>
          <p:cNvGrpSpPr>
            <a:grpSpLocks/>
          </p:cNvGrpSpPr>
          <p:nvPr/>
        </p:nvGrpSpPr>
        <p:grpSpPr bwMode="auto">
          <a:xfrm>
            <a:off x="1981200" y="1828800"/>
            <a:ext cx="1752600" cy="1524000"/>
            <a:chOff x="1632" y="1440"/>
            <a:chExt cx="1104" cy="1008"/>
          </a:xfrm>
        </p:grpSpPr>
        <p:sp>
          <p:nvSpPr>
            <p:cNvPr id="103458" name="Line 5"/>
            <p:cNvSpPr>
              <a:spLocks noChangeShapeType="1"/>
            </p:cNvSpPr>
            <p:nvPr/>
          </p:nvSpPr>
          <p:spPr bwMode="auto">
            <a:xfrm>
              <a:off x="1632" y="1968"/>
              <a:ext cx="110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9" name="Line 6"/>
            <p:cNvSpPr>
              <a:spLocks noChangeShapeType="1"/>
            </p:cNvSpPr>
            <p:nvPr/>
          </p:nvSpPr>
          <p:spPr bwMode="auto">
            <a:xfrm flipV="1">
              <a:off x="2160" y="1440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5" name="AutoShape 7"/>
            <p:cNvSpPr>
              <a:spLocks noChangeArrowheads="1"/>
            </p:cNvSpPr>
            <p:nvPr/>
          </p:nvSpPr>
          <p:spPr bwMode="auto">
            <a:xfrm>
              <a:off x="2496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6" name="AutoShape 8"/>
            <p:cNvSpPr>
              <a:spLocks noChangeArrowheads="1"/>
            </p:cNvSpPr>
            <p:nvPr/>
          </p:nvSpPr>
          <p:spPr bwMode="auto">
            <a:xfrm>
              <a:off x="1728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7" name="AutoShape 9"/>
            <p:cNvSpPr>
              <a:spLocks noChangeArrowheads="1"/>
            </p:cNvSpPr>
            <p:nvPr/>
          </p:nvSpPr>
          <p:spPr bwMode="auto">
            <a:xfrm>
              <a:off x="2496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8" name="AutoShape 10"/>
            <p:cNvSpPr>
              <a:spLocks noChangeArrowheads="1"/>
            </p:cNvSpPr>
            <p:nvPr/>
          </p:nvSpPr>
          <p:spPr bwMode="auto">
            <a:xfrm>
              <a:off x="1728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5" name="AutoShape 17"/>
            <p:cNvSpPr>
              <a:spLocks noChangeArrowheads="1"/>
            </p:cNvSpPr>
            <p:nvPr/>
          </p:nvSpPr>
          <p:spPr bwMode="auto">
            <a:xfrm>
              <a:off x="2496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6" name="AutoShape 18"/>
            <p:cNvSpPr>
              <a:spLocks noChangeArrowheads="1"/>
            </p:cNvSpPr>
            <p:nvPr/>
          </p:nvSpPr>
          <p:spPr bwMode="auto">
            <a:xfrm>
              <a:off x="2496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7" name="AutoShape 19"/>
            <p:cNvSpPr>
              <a:spLocks noChangeArrowheads="1"/>
            </p:cNvSpPr>
            <p:nvPr/>
          </p:nvSpPr>
          <p:spPr bwMode="auto">
            <a:xfrm>
              <a:off x="2256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8" name="AutoShape 20"/>
            <p:cNvSpPr>
              <a:spLocks noChangeArrowheads="1"/>
            </p:cNvSpPr>
            <p:nvPr/>
          </p:nvSpPr>
          <p:spPr bwMode="auto">
            <a:xfrm>
              <a:off x="2256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9" name="AutoShape 21"/>
            <p:cNvSpPr>
              <a:spLocks noChangeArrowheads="1"/>
            </p:cNvSpPr>
            <p:nvPr/>
          </p:nvSpPr>
          <p:spPr bwMode="auto">
            <a:xfrm>
              <a:off x="1968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0" name="AutoShape 22"/>
            <p:cNvSpPr>
              <a:spLocks noChangeArrowheads="1"/>
            </p:cNvSpPr>
            <p:nvPr/>
          </p:nvSpPr>
          <p:spPr bwMode="auto">
            <a:xfrm>
              <a:off x="1968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1" name="AutoShape 23"/>
            <p:cNvSpPr>
              <a:spLocks noChangeArrowheads="1"/>
            </p:cNvSpPr>
            <p:nvPr/>
          </p:nvSpPr>
          <p:spPr bwMode="auto">
            <a:xfrm>
              <a:off x="1968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2" name="AutoShape 24"/>
            <p:cNvSpPr>
              <a:spLocks noChangeArrowheads="1"/>
            </p:cNvSpPr>
            <p:nvPr/>
          </p:nvSpPr>
          <p:spPr bwMode="auto">
            <a:xfrm>
              <a:off x="1968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3" name="AutoShape 25"/>
            <p:cNvSpPr>
              <a:spLocks noChangeArrowheads="1"/>
            </p:cNvSpPr>
            <p:nvPr/>
          </p:nvSpPr>
          <p:spPr bwMode="auto">
            <a:xfrm>
              <a:off x="2256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4" name="AutoShape 26"/>
            <p:cNvSpPr>
              <a:spLocks noChangeArrowheads="1"/>
            </p:cNvSpPr>
            <p:nvPr/>
          </p:nvSpPr>
          <p:spPr bwMode="auto">
            <a:xfrm>
              <a:off x="2256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5" name="AutoShape 27"/>
            <p:cNvSpPr>
              <a:spLocks noChangeArrowheads="1"/>
            </p:cNvSpPr>
            <p:nvPr/>
          </p:nvSpPr>
          <p:spPr bwMode="auto">
            <a:xfrm>
              <a:off x="1728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6" name="AutoShape 28"/>
            <p:cNvSpPr>
              <a:spLocks noChangeArrowheads="1"/>
            </p:cNvSpPr>
            <p:nvPr/>
          </p:nvSpPr>
          <p:spPr bwMode="auto">
            <a:xfrm>
              <a:off x="1728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29" name="Group 55"/>
          <p:cNvGrpSpPr>
            <a:grpSpLocks/>
          </p:cNvGrpSpPr>
          <p:nvPr/>
        </p:nvGrpSpPr>
        <p:grpSpPr bwMode="auto">
          <a:xfrm>
            <a:off x="5562600" y="2057400"/>
            <a:ext cx="1524000" cy="1371600"/>
            <a:chOff x="2760" y="2012"/>
            <a:chExt cx="1584" cy="1529"/>
          </a:xfrm>
        </p:grpSpPr>
        <p:sp>
          <p:nvSpPr>
            <p:cNvPr id="103440" name="Line 32"/>
            <p:cNvSpPr>
              <a:spLocks noChangeShapeType="1"/>
            </p:cNvSpPr>
            <p:nvPr/>
          </p:nvSpPr>
          <p:spPr bwMode="auto">
            <a:xfrm>
              <a:off x="2807" y="2802"/>
              <a:ext cx="15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Line 33"/>
            <p:cNvSpPr>
              <a:spLocks noChangeShapeType="1"/>
            </p:cNvSpPr>
            <p:nvPr/>
          </p:nvSpPr>
          <p:spPr bwMode="auto">
            <a:xfrm flipV="1">
              <a:off x="3542" y="2137"/>
              <a:ext cx="0" cy="12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2" name="AutoShape 34"/>
            <p:cNvSpPr>
              <a:spLocks noChangeArrowheads="1"/>
            </p:cNvSpPr>
            <p:nvPr/>
          </p:nvSpPr>
          <p:spPr bwMode="auto">
            <a:xfrm>
              <a:off x="3857" y="2352"/>
              <a:ext cx="177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3" name="AutoShape 35"/>
            <p:cNvSpPr>
              <a:spLocks noChangeArrowheads="1"/>
            </p:cNvSpPr>
            <p:nvPr/>
          </p:nvSpPr>
          <p:spPr bwMode="auto">
            <a:xfrm>
              <a:off x="3054" y="2322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4" name="AutoShape 36"/>
            <p:cNvSpPr>
              <a:spLocks noChangeArrowheads="1"/>
            </p:cNvSpPr>
            <p:nvPr/>
          </p:nvSpPr>
          <p:spPr bwMode="auto">
            <a:xfrm>
              <a:off x="3857" y="3063"/>
              <a:ext cx="177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5" name="AutoShape 37"/>
            <p:cNvSpPr>
              <a:spLocks noChangeArrowheads="1"/>
            </p:cNvSpPr>
            <p:nvPr/>
          </p:nvSpPr>
          <p:spPr bwMode="auto">
            <a:xfrm>
              <a:off x="3054" y="3063"/>
              <a:ext cx="175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7" name="AutoShape 39"/>
            <p:cNvSpPr>
              <a:spLocks noChangeArrowheads="1"/>
            </p:cNvSpPr>
            <p:nvPr/>
          </p:nvSpPr>
          <p:spPr bwMode="auto">
            <a:xfrm>
              <a:off x="3857" y="2693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8" name="AutoShape 40"/>
            <p:cNvSpPr>
              <a:spLocks noChangeArrowheads="1"/>
            </p:cNvSpPr>
            <p:nvPr/>
          </p:nvSpPr>
          <p:spPr bwMode="auto">
            <a:xfrm>
              <a:off x="3602" y="2569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9" name="AutoShape 41"/>
            <p:cNvSpPr>
              <a:spLocks noChangeArrowheads="1"/>
            </p:cNvSpPr>
            <p:nvPr/>
          </p:nvSpPr>
          <p:spPr bwMode="auto">
            <a:xfrm>
              <a:off x="3456" y="2322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1" name="AutoShape 43"/>
            <p:cNvSpPr>
              <a:spLocks noChangeArrowheads="1"/>
            </p:cNvSpPr>
            <p:nvPr/>
          </p:nvSpPr>
          <p:spPr bwMode="auto">
            <a:xfrm>
              <a:off x="3346" y="2569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2" name="AutoShape 44"/>
            <p:cNvSpPr>
              <a:spLocks noChangeArrowheads="1"/>
            </p:cNvSpPr>
            <p:nvPr/>
          </p:nvSpPr>
          <p:spPr bwMode="auto">
            <a:xfrm>
              <a:off x="3456" y="3063"/>
              <a:ext cx="175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3" name="AutoShape 45"/>
            <p:cNvSpPr>
              <a:spLocks noChangeArrowheads="1"/>
            </p:cNvSpPr>
            <p:nvPr/>
          </p:nvSpPr>
          <p:spPr bwMode="auto">
            <a:xfrm>
              <a:off x="3346" y="2817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4" name="AutoShape 46"/>
            <p:cNvSpPr>
              <a:spLocks noChangeArrowheads="1"/>
            </p:cNvSpPr>
            <p:nvPr/>
          </p:nvSpPr>
          <p:spPr bwMode="auto">
            <a:xfrm>
              <a:off x="3602" y="2817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7" name="AutoShape 49"/>
            <p:cNvSpPr>
              <a:spLocks noChangeArrowheads="1"/>
            </p:cNvSpPr>
            <p:nvPr/>
          </p:nvSpPr>
          <p:spPr bwMode="auto">
            <a:xfrm>
              <a:off x="3054" y="2693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8" name="AutoShape 50"/>
            <p:cNvSpPr>
              <a:spLocks noChangeArrowheads="1"/>
            </p:cNvSpPr>
            <p:nvPr/>
          </p:nvSpPr>
          <p:spPr bwMode="auto">
            <a:xfrm>
              <a:off x="3456" y="2012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9" name="AutoShape 51"/>
            <p:cNvSpPr>
              <a:spLocks noChangeArrowheads="1"/>
            </p:cNvSpPr>
            <p:nvPr/>
          </p:nvSpPr>
          <p:spPr bwMode="auto">
            <a:xfrm>
              <a:off x="4151" y="2693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0" name="AutoShape 52"/>
            <p:cNvSpPr>
              <a:spLocks noChangeArrowheads="1"/>
            </p:cNvSpPr>
            <p:nvPr/>
          </p:nvSpPr>
          <p:spPr bwMode="auto">
            <a:xfrm>
              <a:off x="2760" y="2693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1" name="AutoShape 53"/>
            <p:cNvSpPr>
              <a:spLocks noChangeArrowheads="1"/>
            </p:cNvSpPr>
            <p:nvPr/>
          </p:nvSpPr>
          <p:spPr bwMode="auto">
            <a:xfrm>
              <a:off x="3456" y="3360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30" name="Group 65"/>
          <p:cNvGrpSpPr>
            <a:grpSpLocks/>
          </p:cNvGrpSpPr>
          <p:nvPr/>
        </p:nvGrpSpPr>
        <p:grpSpPr bwMode="auto">
          <a:xfrm>
            <a:off x="2057400" y="4343400"/>
            <a:ext cx="1447800" cy="1371600"/>
            <a:chOff x="1056" y="2784"/>
            <a:chExt cx="912" cy="864"/>
          </a:xfrm>
        </p:grpSpPr>
        <p:sp>
          <p:nvSpPr>
            <p:cNvPr id="176185" name="AutoShape 57"/>
            <p:cNvSpPr>
              <a:spLocks noChangeArrowheads="1"/>
            </p:cNvSpPr>
            <p:nvPr/>
          </p:nvSpPr>
          <p:spPr bwMode="auto">
            <a:xfrm>
              <a:off x="1824" y="316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6" name="AutoShape 58"/>
            <p:cNvSpPr>
              <a:spLocks noChangeArrowheads="1"/>
            </p:cNvSpPr>
            <p:nvPr/>
          </p:nvSpPr>
          <p:spPr bwMode="auto">
            <a:xfrm>
              <a:off x="1056" y="316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7" name="AutoShape 59"/>
            <p:cNvSpPr>
              <a:spLocks noChangeArrowheads="1"/>
            </p:cNvSpPr>
            <p:nvPr/>
          </p:nvSpPr>
          <p:spPr bwMode="auto">
            <a:xfrm>
              <a:off x="1440" y="2784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8" name="AutoShape 60"/>
            <p:cNvSpPr>
              <a:spLocks noChangeArrowheads="1"/>
            </p:cNvSpPr>
            <p:nvPr/>
          </p:nvSpPr>
          <p:spPr bwMode="auto">
            <a:xfrm>
              <a:off x="1440" y="3504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9" name="AutoShape 61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90" name="AutoShape 62"/>
            <p:cNvSpPr>
              <a:spLocks noChangeArrowheads="1"/>
            </p:cNvSpPr>
            <p:nvPr/>
          </p:nvSpPr>
          <p:spPr bwMode="auto">
            <a:xfrm>
              <a:off x="1728" y="292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91" name="AutoShape 63"/>
            <p:cNvSpPr>
              <a:spLocks noChangeArrowheads="1"/>
            </p:cNvSpPr>
            <p:nvPr/>
          </p:nvSpPr>
          <p:spPr bwMode="auto">
            <a:xfrm>
              <a:off x="1680" y="340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92" name="AutoShape 64"/>
            <p:cNvSpPr>
              <a:spLocks noChangeArrowheads="1"/>
            </p:cNvSpPr>
            <p:nvPr/>
          </p:nvSpPr>
          <p:spPr bwMode="auto">
            <a:xfrm>
              <a:off x="1200" y="340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02C0728-4310-4C2D-9E6C-FB7BCA9506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6510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Voicegrade</a:t>
            </a:r>
            <a:r>
              <a:rPr lang="en-US" dirty="0">
                <a:solidFill>
                  <a:srgbClr val="FF0000"/>
                </a:solidFill>
              </a:rPr>
              <a:t> modem constellations</a:t>
            </a:r>
          </a:p>
        </p:txBody>
      </p:sp>
      <p:pic>
        <p:nvPicPr>
          <p:cNvPr id="1044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r="36595"/>
          <a:stretch>
            <a:fillRect/>
          </a:stretch>
        </p:blipFill>
        <p:spPr>
          <a:xfrm>
            <a:off x="2971800" y="1066800"/>
            <a:ext cx="2971800" cy="5534025"/>
          </a:xfrm>
        </p:spPr>
      </p:pic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2D49D73-151D-4971-B3F6-90E03E378CC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922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Fourier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087438"/>
            <a:ext cx="8748713" cy="55975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In the demo we saw that many periodic analog signals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can be written as the sum of Harmonically Related Sinusoids (HRSs)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If the period is T, the frequency is f = 1/T, the angular frequency is </a:t>
            </a:r>
            <a:r>
              <a:rPr lang="en-US" sz="1800" dirty="0" smtClean="0">
                <a:latin typeface="Symbol" pitchFamily="18" charset="2"/>
              </a:rPr>
              <a:t>w</a:t>
            </a:r>
            <a:r>
              <a:rPr lang="en-US" sz="1800" dirty="0" smtClean="0"/>
              <a:t> = 2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 f = 2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 / 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		s(t) =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sin(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t) +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sin(2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t) +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sin(3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t) + …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But this can’t be true for </a:t>
            </a:r>
            <a:r>
              <a:rPr lang="en-US" sz="2000" b="1" i="1" dirty="0" smtClean="0"/>
              <a:t>all</a:t>
            </a:r>
            <a:r>
              <a:rPr lang="en-US" sz="2000" dirty="0" smtClean="0"/>
              <a:t> periodic analog signals !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smtClean="0"/>
              <a:t>sum of </a:t>
            </a:r>
            <a:r>
              <a:rPr lang="en-US" sz="1800" dirty="0" err="1" smtClean="0"/>
              <a:t>sines</a:t>
            </a:r>
            <a:r>
              <a:rPr lang="en-US" sz="1800" dirty="0" smtClean="0"/>
              <a:t> is an odd function  s(-t) = -s(t)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smtClean="0"/>
              <a:t>in particular, s(0) must equal 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Similarly, it can’t be true that </a:t>
            </a:r>
            <a:r>
              <a:rPr lang="en-US" sz="2000" b="1" i="1" dirty="0" smtClean="0"/>
              <a:t>all</a:t>
            </a:r>
            <a:r>
              <a:rPr lang="en-US" sz="2000" dirty="0" smtClean="0"/>
              <a:t> periodic analog signals obey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		s(t) = b</a:t>
            </a:r>
            <a:r>
              <a:rPr lang="en-US" sz="2000" baseline="-25000" dirty="0" smtClean="0"/>
              <a:t>0  </a:t>
            </a:r>
            <a:r>
              <a:rPr lang="en-US" sz="2000" dirty="0" smtClean="0"/>
              <a:t>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t) +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cos</a:t>
            </a:r>
            <a:r>
              <a:rPr lang="en-US" sz="2000" dirty="0" smtClean="0"/>
              <a:t>(2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t) + 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cos</a:t>
            </a:r>
            <a:r>
              <a:rPr lang="en-US" sz="2000" dirty="0" smtClean="0"/>
              <a:t>(3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t) + …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Since this would give only even functions  s(-t) = s(t)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We know that any (periodic) function can be written as the sum of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an even (periodic) function and an odd (periodic) function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	s(t) = e(t) + o(t)    </a:t>
            </a:r>
            <a:r>
              <a:rPr lang="en-US" sz="1400" dirty="0" smtClean="0"/>
              <a:t>where  e(t)  =  ( s(t) + s(-t) ) / 2   and   o(t)  =  ( s(t) - s(-t) ) / 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So Fourier claimed that all periodic analog signals can be written 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		s(t)   =            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sin(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t)  +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sin(2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t)  +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sin(3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t) + …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			+ 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0 </a:t>
            </a:r>
            <a:r>
              <a:rPr lang="en-US" sz="2000" dirty="0" smtClean="0">
                <a:solidFill>
                  <a:schemeClr val="accent2"/>
                </a:solidFill>
              </a:rPr>
              <a:t>+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cos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t) + 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cos</a:t>
            </a:r>
            <a:r>
              <a:rPr lang="en-US" sz="2000" dirty="0" smtClean="0">
                <a:solidFill>
                  <a:schemeClr val="accent2"/>
                </a:solidFill>
              </a:rPr>
              <a:t>(2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t) + 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cos</a:t>
            </a:r>
            <a:r>
              <a:rPr lang="en-US" sz="2000" dirty="0" smtClean="0">
                <a:solidFill>
                  <a:schemeClr val="accent2"/>
                </a:solidFill>
              </a:rPr>
              <a:t>(3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t) + …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F690D2E-ECC5-4FED-85DC-F77D05448D7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165100"/>
            <a:ext cx="782161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Multicarrier Modulation </a:t>
            </a:r>
            <a:r>
              <a:rPr lang="en-US" dirty="0" smtClean="0">
                <a:solidFill>
                  <a:srgbClr val="FF0000"/>
                </a:solidFill>
              </a:rPr>
              <a:t>and OFDM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393825"/>
            <a:ext cx="77724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NRZ, RZ, etc. have NO carrier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PSK, QAM have ONE carrier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MCM has MANY carriers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Achieve maximum capacity by direct water pouring!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smtClean="0"/>
              <a:t>PROBLEM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Basic FDM requires guard frequencies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Squanders good bandwidth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smtClean="0"/>
              <a:t>Subsignals are orthogonal if spaced precisely by the baud rate</a:t>
            </a:r>
          </a:p>
          <a:p>
            <a:pPr>
              <a:lnSpc>
                <a:spcPct val="100000"/>
              </a:lnSpc>
            </a:pPr>
            <a:r>
              <a:rPr lang="en-US" altLang="en-US" sz="2000" smtClean="0"/>
              <a:t>No guard frequencies are needed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DB79276-426F-4D77-A0EB-63CF2E6B6AD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682875" y="4719638"/>
          <a:ext cx="30480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VISIO" r:id="rId3" imgW="3715560" imgH="1865520" progId="Visio.Drawing.5">
                  <p:embed/>
                </p:oleObj>
              </mc:Choice>
              <mc:Fallback>
                <p:oleObj name="VISIO" r:id="rId3" imgW="3715560" imgH="18655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719638"/>
                        <a:ext cx="304800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DMT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173163"/>
            <a:ext cx="8096250" cy="4114800"/>
          </a:xfrm>
        </p:spPr>
        <p:txBody>
          <a:bodyPr/>
          <a:lstStyle/>
          <a:p>
            <a:r>
              <a:rPr lang="en-US" altLang="en-US" smtClean="0"/>
              <a:t>Measure SNR(f) during initialization</a:t>
            </a:r>
          </a:p>
          <a:p>
            <a:r>
              <a:rPr lang="en-US" altLang="en-US" smtClean="0"/>
              <a:t>Water pour QAM signals according to SNR</a:t>
            </a:r>
          </a:p>
          <a:p>
            <a:r>
              <a:rPr lang="en-US" altLang="en-US" smtClean="0"/>
              <a:t>Each individual signal narrowband --- no ISI</a:t>
            </a:r>
          </a:p>
          <a:p>
            <a:r>
              <a:rPr lang="en-US" altLang="en-US" smtClean="0"/>
              <a:t>Symbol duration &gt; channel impulse response time --- no ISI</a:t>
            </a:r>
          </a:p>
          <a:p>
            <a:r>
              <a:rPr lang="en-US" altLang="en-US" smtClean="0"/>
              <a:t>No equalization required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617913"/>
            <a:ext cx="40338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7507D34-E45D-4CF3-B9CF-078720CAB0B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Application :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087606"/>
            <a:ext cx="8171597" cy="2530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signal is hard to predict (extrapolate)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/>
              <a:t>self-similar</a:t>
            </a:r>
            <a:r>
              <a:rPr lang="en-US" sz="2000" dirty="0" smtClean="0"/>
              <a:t> and </a:t>
            </a:r>
            <a:r>
              <a:rPr lang="en-US" sz="2000" i="1" dirty="0" smtClean="0"/>
              <a:t>fractal</a:t>
            </a:r>
            <a:r>
              <a:rPr lang="en-US" sz="2000" dirty="0" smtClean="0"/>
              <a:t> dimension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polynomial smoothing leads to </a:t>
            </a:r>
            <a:r>
              <a:rPr lang="en-US" sz="2000" dirty="0" err="1" smtClean="0"/>
              <a:t>overfitting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noncausal</a:t>
            </a:r>
            <a:r>
              <a:rPr lang="en-US" sz="2000" dirty="0" smtClean="0"/>
              <a:t> MA smoothing (e.g., </a:t>
            </a:r>
            <a:r>
              <a:rPr lang="en-US" sz="2000" dirty="0" err="1" smtClean="0"/>
              <a:t>Savitsky</a:t>
            </a:r>
            <a:r>
              <a:rPr lang="en-US" sz="2000" dirty="0" smtClean="0"/>
              <a:t> </a:t>
            </a:r>
            <a:r>
              <a:rPr lang="en-US" sz="2000" dirty="0" err="1" smtClean="0"/>
              <a:t>Golay</a:t>
            </a:r>
            <a:r>
              <a:rPr lang="en-US" sz="2000" dirty="0" smtClean="0"/>
              <a:t>) doesn’t extrapolate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causal MA smoothing leads to significant delay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AR modeling works well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but sometimes need to bet the trend will continue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and sometimes need to bet against the trend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5" y="1308100"/>
            <a:ext cx="8312410" cy="25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57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Fourier rejected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92100" y="1079500"/>
            <a:ext cx="8559800" cy="5027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If Fourier is right, then-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the sinusoids are a basis for vector </a:t>
            </a:r>
            <a:r>
              <a:rPr lang="en-US" altLang="en-US" sz="1800" b="1" i="1" dirty="0" smtClean="0"/>
              <a:t>sub</a:t>
            </a:r>
            <a:r>
              <a:rPr lang="en-US" altLang="en-US" sz="2000" dirty="0" smtClean="0"/>
              <a:t>space of periodic analog signals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Lagrange said that this can’t be true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not all periodic analog signals can be written as sums of sinusoids !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His reason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the sum of continuous functions is continuous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the sum of smooth </a:t>
            </a:r>
            <a:r>
              <a:rPr lang="en-US" altLang="en-US" sz="1800" dirty="0" smtClean="0"/>
              <a:t>(continuous derivative) </a:t>
            </a:r>
            <a:r>
              <a:rPr lang="en-US" altLang="en-US" sz="2000" dirty="0" smtClean="0"/>
              <a:t>functions is smooth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His error –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the sum of a </a:t>
            </a:r>
            <a:r>
              <a:rPr lang="en-US" altLang="en-US" sz="2000" b="1" dirty="0" smtClean="0"/>
              <a:t>finite number </a:t>
            </a:r>
            <a:r>
              <a:rPr lang="en-US" altLang="en-US" sz="2000" dirty="0" smtClean="0"/>
              <a:t>of continuous functions is continuous the sum of a </a:t>
            </a:r>
            <a:r>
              <a:rPr lang="en-US" altLang="en-US" sz="2000" b="1" dirty="0" smtClean="0"/>
              <a:t>finite number </a:t>
            </a:r>
            <a:r>
              <a:rPr lang="en-US" altLang="en-US" sz="2000" dirty="0" smtClean="0"/>
              <a:t>of smooth functions is smooth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err="1" smtClean="0"/>
              <a:t>Dirichlet</a:t>
            </a:r>
            <a:r>
              <a:rPr lang="en-US" altLang="en-US" sz="2000" dirty="0" smtClean="0"/>
              <a:t> came up with exact conditions for Fourier to be right 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finite number of discontinuities in the period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finite number of extrema in the period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bounded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smtClean="0"/>
              <a:t>absolutely </a:t>
            </a:r>
            <a:r>
              <a:rPr lang="en-US" altLang="en-US" sz="1800" dirty="0" err="1" smtClean="0"/>
              <a:t>integratable</a:t>
            </a:r>
            <a:endParaRPr lang="en-US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63B7C7B-23B5-4D79-844B-A81F46A4F67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exponentials Negative frequencies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6663"/>
                <a:ext cx="8349018" cy="4660450"/>
              </a:xfrm>
            </p:spPr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 smtClean="0"/>
                  <a:t>The Fourier series</a:t>
                </a: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s(t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 =            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 +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sin(3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…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+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0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cos(3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has a basis consisting </a:t>
                </a:r>
                <a:r>
                  <a:rPr lang="en-US" sz="2000" dirty="0"/>
                  <a:t>of 2 different kinds of </a:t>
                </a:r>
                <a:r>
                  <a:rPr lang="en-US" sz="2000" dirty="0" smtClean="0"/>
                  <a:t>signal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sin(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2000" dirty="0"/>
                  <a:t>and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cos(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Can we find a series with a single type of basis ?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1200"/>
                  </a:spcBef>
                  <a:buNone/>
                  <a:defRPr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	s(t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 =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0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+ c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+ </a:t>
                </a:r>
                <a:r>
                  <a:rPr lang="el-GR" sz="2000" dirty="0" smtClean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 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sin(2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t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 </a:t>
                </a:r>
                <a:r>
                  <a:rPr lang="el-GR" sz="2000" dirty="0" smtClean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 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… </a:t>
                </a:r>
                <a:endParaRPr lang="en-US" sz="2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 smtClean="0"/>
                  <a:t>		where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√a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+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:r>
                  <a:rPr lang="el-GR" sz="2000" dirty="0" smtClean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arctan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4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/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a</a:t>
                </a:r>
                <a:r>
                  <a:rPr lang="en-US" sz="2000" baseline="-25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smtClean="0"/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 smtClean="0"/>
                  <a:t>works, but isn’t a basis – it contains </a:t>
                </a:r>
                <a:r>
                  <a:rPr lang="en-US" sz="2000" dirty="0" err="1" smtClean="0"/>
                  <a:t>nondenumerable</a:t>
                </a:r>
                <a:r>
                  <a:rPr lang="en-US" sz="2000" dirty="0" smtClean="0"/>
                  <a:t> number of signals!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 smtClean="0"/>
                  <a:t>Substituting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cos(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(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err="1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smtClean="0">
                    <a:solidFill>
                      <a:schemeClr val="accent2"/>
                    </a:solidFill>
                  </a:rPr>
                  <a:t>-</a:t>
                </a:r>
                <a:r>
                  <a:rPr lang="en-US" sz="2000" b="1" baseline="30000" dirty="0" err="1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2000" dirty="0" smtClean="0"/>
                  <a:t>and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(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-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endParaRPr lang="en-US" sz="2000" baseline="30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 smtClean="0"/>
                  <a:t>we find the FS in terms of complex exponentials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		s(t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=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chemeClr val="accent2"/>
                            </a:solidFill>
                            <a:sym typeface="Symbol" panose="05050102010706020507" pitchFamily="18" charset="2"/>
                          </a:rPr>
                          <m:t>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chemeClr val="accent2"/>
                            </a:solidFill>
                            <a:sym typeface="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chemeClr val="accent2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 dirty="0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2800" baseline="30000" dirty="0" smtClean="0">
                    <a:solidFill>
                      <a:schemeClr val="accent2"/>
                    </a:solidFill>
                  </a:rPr>
                  <a:t>k</a:t>
                </a:r>
                <a:r>
                  <a:rPr lang="en-US" sz="2800" baseline="30000" dirty="0" smtClean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800" baseline="30000" dirty="0" smtClean="0">
                    <a:solidFill>
                      <a:schemeClr val="accent2"/>
                    </a:solidFill>
                  </a:rPr>
                  <a:t>t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8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6663"/>
                <a:ext cx="8349018" cy="4660450"/>
              </a:xfrm>
              <a:blipFill rotWithShape="0">
                <a:blip r:embed="rId2"/>
                <a:stretch>
                  <a:fillRect l="-804" t="-523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816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308100"/>
            <a:ext cx="8325135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This is aesthetically pleasing, but raises two problems: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1. the basis functions </a:t>
            </a:r>
            <a:r>
              <a:rPr lang="en-US" sz="2400" dirty="0" err="1" smtClean="0">
                <a:solidFill>
                  <a:schemeClr val="accent2"/>
                </a:solidFill>
              </a:rPr>
              <a:t>e</a:t>
            </a:r>
            <a:r>
              <a:rPr lang="en-US" sz="2400" b="1" baseline="30000" dirty="0" err="1" smtClean="0">
                <a:solidFill>
                  <a:schemeClr val="accent2"/>
                </a:solidFill>
              </a:rPr>
              <a:t>i</a:t>
            </a:r>
            <a:r>
              <a:rPr lang="en-US" sz="2400" baseline="30000" dirty="0" err="1" smtClean="0">
                <a:solidFill>
                  <a:schemeClr val="accent2"/>
                </a:solidFill>
              </a:rPr>
              <a:t>k</a:t>
            </a:r>
            <a:r>
              <a:rPr lang="en-US" sz="2400" baseline="3000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baseline="30000" dirty="0" err="1" smtClean="0">
                <a:solidFill>
                  <a:schemeClr val="accent2"/>
                </a:solidFill>
              </a:rPr>
              <a:t>t</a:t>
            </a:r>
            <a:r>
              <a:rPr lang="en-US" sz="2400" baseline="30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are complex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thus not </a:t>
            </a:r>
            <a:r>
              <a:rPr lang="en-US" i="1" dirty="0" smtClean="0"/>
              <a:t>signals</a:t>
            </a:r>
            <a:r>
              <a:rPr lang="en-US" dirty="0" smtClean="0"/>
              <a:t> at all !</a:t>
            </a:r>
          </a:p>
          <a:p>
            <a:pPr marL="0" indent="0" defTabSz="531813">
              <a:lnSpc>
                <a:spcPct val="100000"/>
              </a:lnSpc>
              <a:buNone/>
            </a:pPr>
            <a:r>
              <a:rPr lang="en-US" dirty="0" smtClean="0"/>
              <a:t>2. the frequencies </a:t>
            </a:r>
            <a:r>
              <a:rPr lang="en-US" sz="2400" dirty="0" smtClean="0">
                <a:solidFill>
                  <a:schemeClr val="accent2"/>
                </a:solidFill>
              </a:rPr>
              <a:t>k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w </a:t>
            </a:r>
            <a:r>
              <a:rPr lang="en-US" dirty="0" smtClean="0"/>
              <a:t>can be negative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what does -2 cycles per second mean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Using complex exponentials and negative frequencies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so simplifies the mathematics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that we will do anything to allow it</a:t>
            </a:r>
          </a:p>
          <a:p>
            <a:pPr marL="0" indent="0" defTabSz="355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1. We are understand that the true signals are real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	– they are simply </a:t>
            </a:r>
            <a:r>
              <a:rPr lang="en-US" sz="2000" b="1" dirty="0" smtClean="0">
                <a:solidFill>
                  <a:schemeClr val="accent2"/>
                </a:solidFill>
              </a:rPr>
              <a:t>Re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err="1" smtClean="0">
                <a:solidFill>
                  <a:schemeClr val="accent2"/>
                </a:solidFill>
              </a:rPr>
              <a:t>e</a:t>
            </a:r>
            <a:r>
              <a:rPr lang="en-US" sz="2000" b="1" baseline="30000" dirty="0" err="1" smtClean="0">
                <a:solidFill>
                  <a:schemeClr val="accent2"/>
                </a:solidFill>
              </a:rPr>
              <a:t>i</a:t>
            </a:r>
            <a:r>
              <a:rPr lang="en-US" sz="2000" baseline="30000" dirty="0" err="1" smtClean="0">
                <a:solidFill>
                  <a:schemeClr val="accent2"/>
                </a:solidFill>
              </a:rPr>
              <a:t>k</a:t>
            </a:r>
            <a:r>
              <a:rPr lang="en-US" sz="2000" baseline="3000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baseline="30000" dirty="0" err="1" smtClean="0">
                <a:solidFill>
                  <a:schemeClr val="accent2"/>
                </a:solidFill>
              </a:rPr>
              <a:t>t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/>
              <a:t>At the end of the calculations we look at the real part</a:t>
            </a:r>
          </a:p>
          <a:p>
            <a:pPr marL="0" indent="0" defTabSz="355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2. The negative frequencies are the same as the positive ones</a:t>
            </a:r>
          </a:p>
          <a:p>
            <a:pPr marL="0" indent="0" defTabSz="6270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only the phase is different (see demo)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5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FS, FT, DFT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4" y="1064524"/>
            <a:ext cx="8541056" cy="555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</a:t>
            </a:r>
            <a:r>
              <a:rPr lang="en-US" dirty="0" smtClean="0"/>
              <a:t>ourier </a:t>
            </a:r>
            <a:r>
              <a:rPr lang="en-US" b="1" dirty="0" smtClean="0"/>
              <a:t>S</a:t>
            </a:r>
            <a:r>
              <a:rPr lang="en-US" dirty="0" smtClean="0"/>
              <a:t>eries (periodic analog signal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he-IL" sz="2800" dirty="0" smtClean="0"/>
              <a:t>א</a:t>
            </a:r>
            <a:r>
              <a:rPr lang="en-US" b="1" baseline="-25000" dirty="0" smtClean="0"/>
              <a:t>0</a:t>
            </a:r>
            <a:r>
              <a:rPr lang="en-US" dirty="0" smtClean="0"/>
              <a:t> coefficients)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F</a:t>
            </a:r>
            <a:r>
              <a:rPr lang="en-US" dirty="0" smtClean="0"/>
              <a:t>ourier </a:t>
            </a:r>
            <a:r>
              <a:rPr lang="en-US" b="1" dirty="0" smtClean="0"/>
              <a:t>T</a:t>
            </a:r>
            <a:r>
              <a:rPr lang="en-US" dirty="0" smtClean="0"/>
              <a:t>ransform (general analog signal → spectrum)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 smtClean="0"/>
              <a:t>D</a:t>
            </a:r>
            <a:r>
              <a:rPr lang="en-US" dirty="0" smtClean="0"/>
              <a:t>iscrete </a:t>
            </a:r>
            <a:r>
              <a:rPr lang="en-US" b="1" dirty="0" smtClean="0"/>
              <a:t>F</a:t>
            </a:r>
            <a:r>
              <a:rPr lang="en-US" dirty="0" smtClean="0"/>
              <a:t>ourier </a:t>
            </a:r>
            <a:r>
              <a:rPr lang="en-US" b="1" dirty="0" smtClean="0"/>
              <a:t>T</a:t>
            </a:r>
            <a:r>
              <a:rPr lang="en-US" dirty="0" smtClean="0"/>
              <a:t>ransform (finite digital signal → digital spectrum)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339" y="4622677"/>
                <a:ext cx="3313921" cy="534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4622677"/>
                <a:ext cx="3313921" cy="534121"/>
              </a:xfrm>
              <a:prstGeom prst="rect">
                <a:avLst/>
              </a:prstGeom>
              <a:blipFill rotWithShape="0">
                <a:blip r:embed="rId2"/>
                <a:stretch>
                  <a:fillRect l="-7537" t="-15909" b="-4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2992" y="5288614"/>
                <a:ext cx="3775072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92" y="5288614"/>
                <a:ext cx="3775072" cy="708977"/>
              </a:xfrm>
              <a:prstGeom prst="rect">
                <a:avLst/>
              </a:prstGeom>
              <a:blipFill rotWithShape="0">
                <a:blip r:embed="rId3"/>
                <a:stretch>
                  <a:fillRect l="-6624"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8900" y="2586978"/>
                <a:ext cx="4435573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S(</a:t>
                </a:r>
                <a:r>
                  <a:rPr lang="el-GR" dirty="0" smtClean="0"/>
                  <a:t>ω</a:t>
                </a:r>
                <a:r>
                  <a:rPr lang="en-US" dirty="0" smtClean="0"/>
                  <a:t>) 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00" y="2586978"/>
                <a:ext cx="4435573" cy="624017"/>
              </a:xfrm>
              <a:prstGeom prst="rect">
                <a:avLst/>
              </a:prstGeom>
              <a:blipFill rotWithShape="0">
                <a:blip r:embed="rId4"/>
                <a:stretch>
                  <a:fillRect l="-5632" t="-10680" b="-26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0706" y="1575089"/>
                <a:ext cx="4922457" cy="1016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s(t)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06" y="1575089"/>
                <a:ext cx="4922457" cy="1016240"/>
              </a:xfrm>
              <a:prstGeom prst="rect">
                <a:avLst/>
              </a:prstGeom>
              <a:blipFill rotWithShape="0">
                <a:blip r:embed="rId5"/>
                <a:stretch>
                  <a:fillRect l="-5081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1165" y="3330237"/>
                <a:ext cx="4721998" cy="711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s(t)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65" y="3330237"/>
                <a:ext cx="4721998" cy="711349"/>
              </a:xfrm>
              <a:prstGeom prst="rect">
                <a:avLst/>
              </a:prstGeom>
              <a:blipFill rotWithShape="0">
                <a:blip r:embed="rId6"/>
                <a:stretch>
                  <a:fillRect l="-5297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834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3891" cy="241590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ABCD631-E998-4252-BD83-ECBB1F0DDFF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099"/>
            <a:ext cx="6663538" cy="9959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Hilbert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255712"/>
                <a:ext cx="6627125" cy="5267918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The instantaneous (analytical) representation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 smtClean="0"/>
                  <a:t>x(t) = A(t) cos </a:t>
                </a:r>
                <a:r>
                  <a:rPr lang="en-US" altLang="en-US" sz="2600" dirty="0" smtClean="0"/>
                  <a:t>(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 smtClean="0"/>
                  <a:t>(t) </a:t>
                </a:r>
                <a:r>
                  <a:rPr lang="en-US" altLang="en-US" sz="2600" dirty="0" smtClean="0"/>
                  <a:t>) = </a:t>
                </a:r>
                <a:r>
                  <a:rPr lang="en-US" altLang="en-US" dirty="0" smtClean="0"/>
                  <a:t>A(t) cos </a:t>
                </a:r>
                <a:r>
                  <a:rPr lang="en-US" altLang="en-US" sz="2600" dirty="0" smtClean="0"/>
                  <a:t>(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 smtClean="0"/>
                  <a:t>c</a:t>
                </a:r>
                <a:r>
                  <a:rPr lang="en-US" altLang="en-US" dirty="0" smtClean="0"/>
                  <a:t> t + </a:t>
                </a:r>
                <a:r>
                  <a:rPr lang="en-US" altLang="en-US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dirty="0" smtClean="0"/>
                  <a:t>(t) </a:t>
                </a:r>
                <a:r>
                  <a:rPr lang="en-US" altLang="en-US" sz="2600" dirty="0" smtClean="0"/>
                  <a:t>)</a:t>
                </a:r>
                <a:endParaRPr lang="en-US" altLang="en-US" dirty="0" smtClean="0"/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 smtClean="0"/>
                  <a:t>A(t) is the </a:t>
                </a:r>
                <a:r>
                  <a:rPr lang="en-US" altLang="en-US" i="1" dirty="0" smtClean="0"/>
                  <a:t>instantaneous amplitude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dirty="0" smtClean="0"/>
                  <a:t>(t) is the </a:t>
                </a:r>
                <a:r>
                  <a:rPr lang="en-US" altLang="en-US" i="1" dirty="0" smtClean="0"/>
                  <a:t>instantaneous phase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The Hilbert transform is a 90 degree phase shifter</a:t>
                </a:r>
                <a:br>
                  <a:rPr lang="en-US" altLang="en-US" sz="2000" dirty="0" smtClean="0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chemeClr val="tx1"/>
                    </a:solidFill>
                  </a:rPr>
                  <a:t>cos</a:t>
                </a:r>
                <a:r>
                  <a:rPr lang="en-US" altLang="en-US" sz="2400" dirty="0" smtClean="0"/>
                  <a:t>(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sz="2400" dirty="0" smtClean="0"/>
                  <a:t>(t) ) = sin(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sz="2400" dirty="0" smtClean="0"/>
                  <a:t>(t) 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Hence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dirty="0" smtClean="0"/>
                  <a:t>x(t) = A(t) cos (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 smtClean="0"/>
                  <a:t>(t) )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dirty="0" smtClean="0"/>
                  <a:t>y(t)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0" dirty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acc>
                  </m:oMath>
                </a14:m>
                <a:r>
                  <a:rPr lang="en-US" altLang="en-US" dirty="0" smtClean="0"/>
                  <a:t> x(t) = A(t) sin (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 smtClean="0"/>
                  <a:t>(t) )</a:t>
                </a:r>
              </a:p>
              <a:p>
                <a:pPr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en-US" dirty="0" smtClean="0"/>
              </a:p>
              <a:p>
                <a:pPr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 smtClean="0"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r>
                  <a:rPr lang="en-US" altLang="en-US" dirty="0" smtClean="0"/>
                  <a:t>(t) = arctan</a:t>
                </a:r>
                <a:r>
                  <a:rPr lang="en-US" altLang="en-US" baseline="-25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  <a:r>
                  <a:rPr lang="en-US" altLang="en-US" dirty="0" smtClean="0"/>
                  <a:t> </a:t>
                </a:r>
                <a:r>
                  <a:rPr lang="en-US" altLang="en-US" sz="2600" dirty="0" smtClean="0"/>
                  <a:t>(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600" dirty="0" smtClean="0"/>
                  <a:t> )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55712"/>
                <a:ext cx="6627125" cy="5267918"/>
              </a:xfrm>
              <a:blipFill rotWithShape="0">
                <a:blip r:embed="rId2"/>
                <a:stretch>
                  <a:fillRect l="-1012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1308100"/>
            <a:ext cx="8407021" cy="5310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you see a sinusoid for a long time 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it is easy to measure its frequency :  </a:t>
            </a:r>
            <a:r>
              <a:rPr lang="en-US" dirty="0" err="1" smtClean="0"/>
              <a:t>N</a:t>
            </a:r>
            <a:r>
              <a:rPr lang="en-US" b="1" baseline="-25000" dirty="0" err="1" smtClean="0"/>
              <a:t>cycles</a:t>
            </a:r>
            <a:r>
              <a:rPr lang="en-US" dirty="0" smtClean="0"/>
              <a:t> / </a:t>
            </a:r>
            <a:r>
              <a:rPr lang="el-GR" dirty="0"/>
              <a:t>Δ</a:t>
            </a:r>
            <a:r>
              <a:rPr lang="en-US" dirty="0"/>
              <a:t>t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smtClean="0"/>
              <a:t>But when you only see it for a short time                  or even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the uncertainty in frequency </a:t>
            </a:r>
            <a:r>
              <a:rPr lang="el-GR" dirty="0" smtClean="0"/>
              <a:t>Δ</a:t>
            </a:r>
            <a:r>
              <a:rPr lang="en-US" dirty="0" smtClean="0"/>
              <a:t>ω is large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uncertainty theorem (well-known in quantum mechanics) says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l-GR" dirty="0" smtClean="0"/>
              <a:t>Δ</a:t>
            </a:r>
            <a:r>
              <a:rPr lang="en-US" dirty="0" smtClean="0"/>
              <a:t>ω </a:t>
            </a:r>
            <a:r>
              <a:rPr lang="el-GR" dirty="0"/>
              <a:t>Δ</a:t>
            </a:r>
            <a:r>
              <a:rPr lang="en-US" dirty="0" smtClean="0"/>
              <a:t>t  &gt; 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3183450"/>
            <a:ext cx="4837815" cy="24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04CF0A-ADFD-455F-9D04-0A3C32E43A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01600"/>
            <a:ext cx="66865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Systems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17900"/>
            <a:ext cx="8077200" cy="31496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A </a:t>
            </a:r>
            <a:r>
              <a:rPr lang="en-US" altLang="en-US" sz="2000" b="1" smtClean="0">
                <a:solidFill>
                  <a:schemeClr val="accent2"/>
                </a:solidFill>
              </a:rPr>
              <a:t>signal processing system</a:t>
            </a:r>
            <a:r>
              <a:rPr lang="en-US" altLang="en-US" sz="2000" smtClean="0">
                <a:solidFill>
                  <a:schemeClr val="accent2"/>
                </a:solidFill>
              </a:rPr>
              <a:t> has signals as inputs and outputs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most common type of system has a single input and output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/>
              <a:t>A system is called </a:t>
            </a:r>
            <a:r>
              <a:rPr lang="en-US" altLang="en-US" sz="2000" b="1" i="1" smtClean="0"/>
              <a:t>causal</a:t>
            </a:r>
            <a:r>
              <a:rPr lang="en-US" altLang="en-US" sz="2000" smtClean="0"/>
              <a:t>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000" smtClean="0"/>
              <a:t>if </a:t>
            </a:r>
            <a:r>
              <a:rPr lang="en-US" altLang="en-US" sz="1800" smtClean="0"/>
              <a:t>y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2000" smtClean="0"/>
              <a:t>depends on </a:t>
            </a:r>
            <a:r>
              <a:rPr lang="en-US" altLang="en-US" sz="1800" smtClean="0"/>
              <a:t>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n-m</a:t>
            </a:r>
            <a:r>
              <a:rPr lang="en-US" altLang="en-US" sz="2000" smtClean="0"/>
              <a:t> for m</a:t>
            </a:r>
            <a:r>
              <a:rPr lang="en-US" altLang="en-US" sz="2000" smtClean="0">
                <a:sym typeface="Symbol" panose="05050102010706020507" pitchFamily="18" charset="2"/>
              </a:rPr>
              <a:t></a:t>
            </a:r>
            <a:r>
              <a:rPr lang="en-US" altLang="en-US" sz="2000" smtClean="0"/>
              <a:t> 0 but not on </a:t>
            </a:r>
            <a:r>
              <a:rPr lang="en-US" altLang="en-US" sz="1800" smtClean="0"/>
              <a:t>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n+m</a:t>
            </a:r>
            <a:endParaRPr lang="en-US" altLang="en-US" sz="2000" smtClean="0"/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/>
              <a:t>A system is called </a:t>
            </a:r>
            <a:r>
              <a:rPr lang="en-US" altLang="en-US" sz="2000" b="1" i="1" smtClean="0"/>
              <a:t>linear</a:t>
            </a:r>
            <a:r>
              <a:rPr lang="en-US" altLang="en-US" sz="2000" smtClean="0"/>
              <a:t>    </a:t>
            </a:r>
            <a:r>
              <a:rPr lang="en-US" altLang="en-US" sz="1800" smtClean="0"/>
              <a:t>(note - does </a:t>
            </a:r>
            <a:r>
              <a:rPr lang="en-US" altLang="en-US" sz="1800" i="1" smtClean="0"/>
              <a:t>not</a:t>
            </a:r>
            <a:r>
              <a:rPr lang="en-US" altLang="en-US" sz="1800" smtClean="0"/>
              <a:t> mean y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1800" smtClean="0"/>
              <a:t> = ax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1800" smtClean="0"/>
              <a:t> + b !)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/>
              <a:t>        if 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1800" smtClean="0"/>
              <a:t> </a:t>
            </a:r>
            <a:r>
              <a:rPr lang="en-US" altLang="en-US" sz="1800" smtClean="0">
                <a:sym typeface="Symbol" panose="05050102010706020507" pitchFamily="18" charset="2"/>
              </a:rPr>
              <a:t> y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1 </a:t>
            </a:r>
            <a:r>
              <a:rPr lang="en-US" altLang="en-US" sz="1800" smtClean="0">
                <a:sym typeface="Symbol" panose="05050102010706020507" pitchFamily="18" charset="2"/>
              </a:rPr>
              <a:t> and </a:t>
            </a:r>
            <a:r>
              <a:rPr lang="en-US" altLang="en-US" sz="1800" smtClean="0"/>
              <a:t>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1800" smtClean="0"/>
              <a:t> </a:t>
            </a:r>
            <a:r>
              <a:rPr lang="en-US" altLang="en-US" sz="1800" smtClean="0">
                <a:sym typeface="Symbol" panose="05050102010706020507" pitchFamily="18" charset="2"/>
              </a:rPr>
              <a:t> y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2  </a:t>
            </a:r>
            <a:r>
              <a:rPr lang="en-US" altLang="en-US" sz="2000" smtClean="0"/>
              <a:t>then</a:t>
            </a:r>
            <a:r>
              <a:rPr lang="en-US" altLang="en-US" sz="1800" smtClean="0">
                <a:sym typeface="Symbol" panose="05050102010706020507" pitchFamily="18" charset="2"/>
              </a:rPr>
              <a:t> (a</a:t>
            </a:r>
            <a:r>
              <a:rPr lang="en-US" altLang="en-US" sz="1800" smtClean="0"/>
              <a:t>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1800" smtClean="0">
                <a:sym typeface="Symbol" panose="05050102010706020507" pitchFamily="18" charset="2"/>
              </a:rPr>
              <a:t>+ b</a:t>
            </a:r>
            <a:r>
              <a:rPr lang="en-US" altLang="en-US" sz="1800" smtClean="0"/>
              <a:t>x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18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1800" smtClean="0">
                <a:sym typeface="Symbol" panose="05050102010706020507" pitchFamily="18" charset="2"/>
              </a:rPr>
              <a:t> (a</a:t>
            </a:r>
            <a:r>
              <a:rPr lang="en-US" altLang="en-US" sz="1800" smtClean="0"/>
              <a:t>y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1800" smtClean="0">
                <a:sym typeface="Symbol" panose="05050102010706020507" pitchFamily="18" charset="2"/>
              </a:rPr>
              <a:t>+ b</a:t>
            </a:r>
            <a:r>
              <a:rPr lang="en-US" altLang="en-US" sz="1800" smtClean="0"/>
              <a:t>y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18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/>
              <a:t>A system is called </a:t>
            </a:r>
            <a:r>
              <a:rPr lang="en-US" altLang="en-US" sz="2000" b="1" i="1" smtClean="0"/>
              <a:t>time invariant</a:t>
            </a:r>
            <a:r>
              <a:rPr lang="en-US" altLang="en-US" sz="2000" smtClean="0"/>
              <a:t>     </a:t>
            </a:r>
            <a:endParaRPr lang="en-US" altLang="en-US" sz="1800" smtClean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/>
              <a:t>        if x </a:t>
            </a:r>
            <a:r>
              <a:rPr lang="en-US" altLang="en-US" sz="1800" smtClean="0">
                <a:sym typeface="Symbol" panose="05050102010706020507" pitchFamily="18" charset="2"/>
              </a:rPr>
              <a:t> y   </a:t>
            </a:r>
            <a:r>
              <a:rPr lang="en-US" altLang="en-US" sz="18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 </a:t>
            </a:r>
            <a:r>
              <a:rPr lang="en-US" altLang="en-US" sz="2000" smtClean="0"/>
              <a:t>then</a:t>
            </a:r>
            <a:r>
              <a:rPr lang="en-US" altLang="en-US" sz="1800" smtClean="0">
                <a:sym typeface="Symbol" panose="05050102010706020507" pitchFamily="18" charset="2"/>
              </a:rPr>
              <a:t>  z</a:t>
            </a:r>
            <a:r>
              <a:rPr lang="en-US" altLang="en-US" sz="1800" baseline="3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z="1800" smtClean="0">
                <a:sym typeface="Symbol" panose="05050102010706020507" pitchFamily="18" charset="2"/>
              </a:rPr>
              <a:t> </a:t>
            </a:r>
            <a:r>
              <a:rPr lang="en-US" altLang="en-US" sz="1800" smtClean="0"/>
              <a:t>x  </a:t>
            </a:r>
            <a:r>
              <a:rPr lang="en-US" altLang="en-US" sz="1800" smtClean="0">
                <a:sym typeface="Symbol" panose="05050102010706020507" pitchFamily="18" charset="2"/>
              </a:rPr>
              <a:t> z</a:t>
            </a:r>
            <a:r>
              <a:rPr lang="en-US" altLang="en-US" sz="1800" baseline="3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n </a:t>
            </a:r>
            <a:r>
              <a:rPr lang="en-US" altLang="en-US" sz="1800" smtClean="0"/>
              <a:t>y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/>
              <a:t>A system that is both </a:t>
            </a:r>
            <a:r>
              <a:rPr lang="en-US" altLang="en-US" sz="1800" b="1" smtClean="0"/>
              <a:t>linear</a:t>
            </a:r>
            <a:r>
              <a:rPr lang="en-US" altLang="en-US" sz="1800" smtClean="0"/>
              <a:t> and </a:t>
            </a:r>
            <a:r>
              <a:rPr lang="en-US" altLang="en-US" sz="1800" b="1" smtClean="0"/>
              <a:t>time invariant</a:t>
            </a:r>
            <a:r>
              <a:rPr lang="en-US" altLang="en-US" sz="1800" smtClean="0"/>
              <a:t> is called a </a:t>
            </a:r>
            <a:r>
              <a:rPr lang="en-US" altLang="en-US" sz="1800" b="1" i="1" smtClean="0">
                <a:solidFill>
                  <a:schemeClr val="accent2"/>
                </a:solidFill>
              </a:rPr>
              <a:t>filter</a:t>
            </a:r>
          </a:p>
        </p:txBody>
      </p:sp>
      <p:grpSp>
        <p:nvGrpSpPr>
          <p:cNvPr id="38917" name="Group 79"/>
          <p:cNvGrpSpPr>
            <a:grpSpLocks/>
          </p:cNvGrpSpPr>
          <p:nvPr/>
        </p:nvGrpSpPr>
        <p:grpSpPr bwMode="auto">
          <a:xfrm>
            <a:off x="241300" y="927100"/>
            <a:ext cx="8128000" cy="1104900"/>
            <a:chOff x="152" y="1056"/>
            <a:chExt cx="5120" cy="696"/>
          </a:xfrm>
        </p:grpSpPr>
        <p:sp>
          <p:nvSpPr>
            <p:cNvPr id="38928" name="Rectangle 4"/>
            <p:cNvSpPr>
              <a:spLocks noChangeArrowheads="1"/>
            </p:cNvSpPr>
            <p:nvPr/>
          </p:nvSpPr>
          <p:spPr bwMode="auto">
            <a:xfrm>
              <a:off x="2200" y="105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9" name="Group 13"/>
            <p:cNvGrpSpPr>
              <a:grpSpLocks/>
            </p:cNvGrpSpPr>
            <p:nvPr/>
          </p:nvGrpSpPr>
          <p:grpSpPr bwMode="auto">
            <a:xfrm>
              <a:off x="1952" y="1219"/>
              <a:ext cx="248" cy="5"/>
              <a:chOff x="776" y="1331"/>
              <a:chExt cx="248" cy="5"/>
            </a:xfrm>
          </p:grpSpPr>
          <p:sp>
            <p:nvSpPr>
              <p:cNvPr id="38959" name="Line 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" name="Line 1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0" name="Group 14"/>
            <p:cNvGrpSpPr>
              <a:grpSpLocks/>
            </p:cNvGrpSpPr>
            <p:nvPr/>
          </p:nvGrpSpPr>
          <p:grpSpPr bwMode="auto">
            <a:xfrm>
              <a:off x="1952" y="1339"/>
              <a:ext cx="248" cy="5"/>
              <a:chOff x="776" y="1331"/>
              <a:chExt cx="248" cy="5"/>
            </a:xfrm>
          </p:grpSpPr>
          <p:sp>
            <p:nvSpPr>
              <p:cNvPr id="38957" name="Line 15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" name="Line 16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1" name="Group 17"/>
            <p:cNvGrpSpPr>
              <a:grpSpLocks/>
            </p:cNvGrpSpPr>
            <p:nvPr/>
          </p:nvGrpSpPr>
          <p:grpSpPr bwMode="auto">
            <a:xfrm>
              <a:off x="1952" y="1451"/>
              <a:ext cx="248" cy="5"/>
              <a:chOff x="776" y="1331"/>
              <a:chExt cx="248" cy="5"/>
            </a:xfrm>
          </p:grpSpPr>
          <p:sp>
            <p:nvSpPr>
              <p:cNvPr id="38955" name="Line 1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" name="Line 19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2" name="Group 20"/>
            <p:cNvGrpSpPr>
              <a:grpSpLocks/>
            </p:cNvGrpSpPr>
            <p:nvPr/>
          </p:nvGrpSpPr>
          <p:grpSpPr bwMode="auto">
            <a:xfrm>
              <a:off x="1952" y="1571"/>
              <a:ext cx="248" cy="5"/>
              <a:chOff x="776" y="1331"/>
              <a:chExt cx="248" cy="5"/>
            </a:xfrm>
          </p:grpSpPr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" name="Line 2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3" name="Group 24"/>
            <p:cNvGrpSpPr>
              <a:grpSpLocks/>
            </p:cNvGrpSpPr>
            <p:nvPr/>
          </p:nvGrpSpPr>
          <p:grpSpPr bwMode="auto">
            <a:xfrm>
              <a:off x="3120" y="1219"/>
              <a:ext cx="248" cy="5"/>
              <a:chOff x="776" y="1331"/>
              <a:chExt cx="248" cy="5"/>
            </a:xfrm>
          </p:grpSpPr>
          <p:sp>
            <p:nvSpPr>
              <p:cNvPr id="38951" name="Line 25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" name="Line 26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4" name="Group 27"/>
            <p:cNvGrpSpPr>
              <a:grpSpLocks/>
            </p:cNvGrpSpPr>
            <p:nvPr/>
          </p:nvGrpSpPr>
          <p:grpSpPr bwMode="auto">
            <a:xfrm>
              <a:off x="3120" y="1339"/>
              <a:ext cx="248" cy="5"/>
              <a:chOff x="776" y="1331"/>
              <a:chExt cx="248" cy="5"/>
            </a:xfrm>
          </p:grpSpPr>
          <p:sp>
            <p:nvSpPr>
              <p:cNvPr id="38949" name="Line 2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Line 29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5" name="Group 30"/>
            <p:cNvGrpSpPr>
              <a:grpSpLocks/>
            </p:cNvGrpSpPr>
            <p:nvPr/>
          </p:nvGrpSpPr>
          <p:grpSpPr bwMode="auto">
            <a:xfrm>
              <a:off x="3120" y="1451"/>
              <a:ext cx="248" cy="5"/>
              <a:chOff x="776" y="1331"/>
              <a:chExt cx="248" cy="5"/>
            </a:xfrm>
          </p:grpSpPr>
          <p:sp>
            <p:nvSpPr>
              <p:cNvPr id="38947" name="Line 3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6" name="Group 33"/>
            <p:cNvGrpSpPr>
              <a:grpSpLocks/>
            </p:cNvGrpSpPr>
            <p:nvPr/>
          </p:nvGrpSpPr>
          <p:grpSpPr bwMode="auto">
            <a:xfrm>
              <a:off x="3120" y="1571"/>
              <a:ext cx="248" cy="5"/>
              <a:chOff x="776" y="1331"/>
              <a:chExt cx="248" cy="5"/>
            </a:xfrm>
          </p:grpSpPr>
          <p:sp>
            <p:nvSpPr>
              <p:cNvPr id="38945" name="Line 34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Line 35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7" name="Group 37"/>
            <p:cNvGrpSpPr>
              <a:grpSpLocks/>
            </p:cNvGrpSpPr>
            <p:nvPr/>
          </p:nvGrpSpPr>
          <p:grpSpPr bwMode="auto">
            <a:xfrm>
              <a:off x="3120" y="1667"/>
              <a:ext cx="248" cy="5"/>
              <a:chOff x="776" y="1331"/>
              <a:chExt cx="248" cy="5"/>
            </a:xfrm>
          </p:grpSpPr>
          <p:sp>
            <p:nvSpPr>
              <p:cNvPr id="38943" name="Line 3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Line 39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8" name="Group 40"/>
            <p:cNvGrpSpPr>
              <a:grpSpLocks/>
            </p:cNvGrpSpPr>
            <p:nvPr/>
          </p:nvGrpSpPr>
          <p:grpSpPr bwMode="auto">
            <a:xfrm>
              <a:off x="3120" y="1115"/>
              <a:ext cx="248" cy="5"/>
              <a:chOff x="776" y="1331"/>
              <a:chExt cx="248" cy="5"/>
            </a:xfrm>
          </p:grpSpPr>
          <p:sp>
            <p:nvSpPr>
              <p:cNvPr id="38941" name="Line 4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Line 4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9" name="Text Box 43"/>
            <p:cNvSpPr txBox="1">
              <a:spLocks noChangeArrowheads="1"/>
            </p:cNvSpPr>
            <p:nvPr/>
          </p:nvSpPr>
          <p:spPr bwMode="auto">
            <a:xfrm>
              <a:off x="152" y="1272"/>
              <a:ext cx="1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 or more signals as inputs</a:t>
              </a:r>
            </a:p>
          </p:txBody>
        </p:sp>
        <p:sp>
          <p:nvSpPr>
            <p:cNvPr id="38940" name="Text Box 44"/>
            <p:cNvSpPr txBox="1">
              <a:spLocks noChangeArrowheads="1"/>
            </p:cNvSpPr>
            <p:nvPr/>
          </p:nvSpPr>
          <p:spPr bwMode="auto">
            <a:xfrm>
              <a:off x="3336" y="1272"/>
              <a:ext cx="19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or more signals as outputs</a:t>
              </a:r>
            </a:p>
          </p:txBody>
        </p:sp>
      </p:grpSp>
      <p:grpSp>
        <p:nvGrpSpPr>
          <p:cNvPr id="38918" name="Group 80"/>
          <p:cNvGrpSpPr>
            <a:grpSpLocks/>
          </p:cNvGrpSpPr>
          <p:nvPr/>
        </p:nvGrpSpPr>
        <p:grpSpPr bwMode="auto">
          <a:xfrm>
            <a:off x="1219200" y="2222500"/>
            <a:ext cx="6121400" cy="1104900"/>
            <a:chOff x="768" y="1928"/>
            <a:chExt cx="3856" cy="696"/>
          </a:xfrm>
        </p:grpSpPr>
        <p:sp>
          <p:nvSpPr>
            <p:cNvPr id="38919" name="Rectangle 45"/>
            <p:cNvSpPr>
              <a:spLocks noChangeArrowheads="1"/>
            </p:cNvSpPr>
            <p:nvPr/>
          </p:nvSpPr>
          <p:spPr bwMode="auto">
            <a:xfrm>
              <a:off x="2200" y="1928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0" name="Group 49"/>
            <p:cNvGrpSpPr>
              <a:grpSpLocks/>
            </p:cNvGrpSpPr>
            <p:nvPr/>
          </p:nvGrpSpPr>
          <p:grpSpPr bwMode="auto">
            <a:xfrm>
              <a:off x="1952" y="2259"/>
              <a:ext cx="248" cy="5"/>
              <a:chOff x="776" y="1331"/>
              <a:chExt cx="248" cy="5"/>
            </a:xfrm>
          </p:grpSpPr>
          <p:sp>
            <p:nvSpPr>
              <p:cNvPr id="38926" name="Line 5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Line 5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1" name="Group 61"/>
            <p:cNvGrpSpPr>
              <a:grpSpLocks/>
            </p:cNvGrpSpPr>
            <p:nvPr/>
          </p:nvGrpSpPr>
          <p:grpSpPr bwMode="auto">
            <a:xfrm>
              <a:off x="3120" y="2259"/>
              <a:ext cx="248" cy="5"/>
              <a:chOff x="776" y="1331"/>
              <a:chExt cx="248" cy="5"/>
            </a:xfrm>
          </p:grpSpPr>
          <p:sp>
            <p:nvSpPr>
              <p:cNvPr id="38924" name="Line 62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Line 63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22" name="Text Box 76"/>
            <p:cNvSpPr txBox="1">
              <a:spLocks noChangeArrowheads="1"/>
            </p:cNvSpPr>
            <p:nvPr/>
          </p:nvSpPr>
          <p:spPr bwMode="auto">
            <a:xfrm>
              <a:off x="768" y="2144"/>
              <a:ext cx="1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signal as input</a:t>
              </a:r>
            </a:p>
          </p:txBody>
        </p:sp>
        <p:sp>
          <p:nvSpPr>
            <p:cNvPr id="38923" name="Text Box 77"/>
            <p:cNvSpPr txBox="1">
              <a:spLocks noChangeArrowheads="1"/>
            </p:cNvSpPr>
            <p:nvPr/>
          </p:nvSpPr>
          <p:spPr bwMode="auto">
            <a:xfrm>
              <a:off x="3336" y="2144"/>
              <a:ext cx="1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signal as output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B5EA818-5AFF-4D01-AA4E-F59277C85ED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Filters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68413"/>
            <a:ext cx="8153400" cy="47117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Filters have an important property</a:t>
            </a:r>
          </a:p>
          <a:p>
            <a:pPr marL="419100" indent="-4191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              </a:t>
            </a:r>
            <a:r>
              <a:rPr lang="en-US" altLang="en-US" sz="2400" b="1" smtClean="0"/>
              <a:t>Y(</a:t>
            </a:r>
            <a:r>
              <a:rPr lang="en-US" altLang="en-US" sz="2400" b="1" smtClean="0">
                <a:sym typeface="Symbol" panose="05050102010706020507" pitchFamily="18" charset="2"/>
              </a:rPr>
              <a:t></a:t>
            </a:r>
            <a:r>
              <a:rPr lang="en-US" altLang="en-US" sz="2400" b="1" smtClean="0"/>
              <a:t>) = H(</a:t>
            </a:r>
            <a:r>
              <a:rPr lang="en-US" altLang="en-US" sz="2400" b="1" smtClean="0">
                <a:sym typeface="Symbol" panose="05050102010706020507" pitchFamily="18" charset="2"/>
              </a:rPr>
              <a:t></a:t>
            </a:r>
            <a:r>
              <a:rPr lang="en-US" altLang="en-US" sz="2400" b="1" smtClean="0"/>
              <a:t>) X(</a:t>
            </a:r>
            <a:r>
              <a:rPr lang="en-US" altLang="en-US" sz="2400" b="1" smtClean="0">
                <a:sym typeface="Symbol" panose="05050102010706020507" pitchFamily="18" charset="2"/>
              </a:rPr>
              <a:t></a:t>
            </a:r>
            <a:r>
              <a:rPr lang="en-US" altLang="en-US" sz="2400" b="1" smtClean="0"/>
              <a:t>)            Y</a:t>
            </a:r>
            <a:r>
              <a:rPr lang="en-US" altLang="en-US" sz="2400" b="1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 </a:t>
            </a:r>
            <a:r>
              <a:rPr lang="en-US" altLang="en-US" sz="2400" b="1" smtClean="0"/>
              <a:t>= H</a:t>
            </a:r>
            <a:r>
              <a:rPr lang="en-US" altLang="en-US" sz="2400" b="1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smtClean="0"/>
              <a:t> X</a:t>
            </a:r>
            <a:r>
              <a:rPr lang="en-US" altLang="en-US" sz="2400" b="1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="1" smtClean="0"/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In particular, if the input has no energy at frequency f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then the output also has no energy at frequency f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(what you get out of it depends on what you put into it)</a:t>
            </a:r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This is the reason to call it a </a:t>
            </a:r>
            <a:r>
              <a:rPr lang="en-US" altLang="en-US" sz="2400" b="1" smtClean="0">
                <a:solidFill>
                  <a:schemeClr val="accent2"/>
                </a:solidFill>
              </a:rPr>
              <a:t>filter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just like a colored light filter (or a coffee filter …)</a:t>
            </a:r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smtClean="0"/>
              <a:t>Filters are used for many purposes, for example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/>
              <a:t>filtering out noise or narrowband interference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/>
              <a:t>separating two signals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/>
              <a:t>integrating and differentiating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/>
              <a:t>emphasizing or de-emphasizing frequency ranges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endParaRPr lang="en-US" alt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DSP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5600" y="1270000"/>
            <a:ext cx="8509000" cy="5232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Digital  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Signal Processing    </a:t>
            </a:r>
            <a:r>
              <a:rPr lang="en-US" altLang="en-US" sz="2000" dirty="0" smtClean="0">
                <a:solidFill>
                  <a:schemeClr val="accent2"/>
                </a:solidFill>
              </a:rPr>
              <a:t>vs. 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  Digital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Signal   </a:t>
            </a:r>
            <a:r>
              <a:rPr lang="en-US" altLang="en-US" sz="2000" dirty="0" smtClean="0">
                <a:solidFill>
                  <a:schemeClr val="accent2"/>
                </a:solidFill>
              </a:rPr>
              <a:t>Processing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Why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D</a:t>
            </a:r>
            <a:r>
              <a:rPr lang="en-US" altLang="en-US" sz="2000" dirty="0" smtClean="0">
                <a:solidFill>
                  <a:schemeClr val="accent2"/>
                </a:solidFill>
              </a:rPr>
              <a:t>SP ?  use (digital) computer instead of (analog) electronics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more flexible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new functionality requires code changes, not component changes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more accurate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even simple amplification can not be done exactly in electronics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more stable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code performs consistently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more sophisticated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can perform more complex algorithms (e.g., SW receiver)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However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digital computers only process sequences of numbers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not analog signals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requires converting analog signals to digital domain for processing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and digital signals back to analog domain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C66F1A5-9F51-4729-AEEE-CBB2465B4F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B1576CC-FBB6-400B-A9FE-B4752F9C347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Filter design</a:t>
            </a:r>
          </a:p>
        </p:txBody>
      </p:sp>
      <p:grpSp>
        <p:nvGrpSpPr>
          <p:cNvPr id="40964" name="Group 1056"/>
          <p:cNvGrpSpPr>
            <a:grpSpLocks/>
          </p:cNvGrpSpPr>
          <p:nvPr/>
        </p:nvGrpSpPr>
        <p:grpSpPr bwMode="auto">
          <a:xfrm>
            <a:off x="749300" y="1943100"/>
            <a:ext cx="1358900" cy="1362075"/>
            <a:chOff x="584" y="1504"/>
            <a:chExt cx="856" cy="858"/>
          </a:xfrm>
        </p:grpSpPr>
        <p:sp>
          <p:nvSpPr>
            <p:cNvPr id="41014" name="Line 1029"/>
            <p:cNvSpPr>
              <a:spLocks noChangeShapeType="1"/>
            </p:cNvSpPr>
            <p:nvPr/>
          </p:nvSpPr>
          <p:spPr bwMode="auto">
            <a:xfrm flipV="1">
              <a:off x="69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Line 1030"/>
            <p:cNvSpPr>
              <a:spLocks noChangeShapeType="1"/>
            </p:cNvSpPr>
            <p:nvPr/>
          </p:nvSpPr>
          <p:spPr bwMode="auto">
            <a:xfrm>
              <a:off x="69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Line 1031"/>
            <p:cNvSpPr>
              <a:spLocks noChangeShapeType="1"/>
            </p:cNvSpPr>
            <p:nvPr/>
          </p:nvSpPr>
          <p:spPr bwMode="auto">
            <a:xfrm>
              <a:off x="696" y="1720"/>
              <a:ext cx="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Line 1032"/>
            <p:cNvSpPr>
              <a:spLocks noChangeShapeType="1"/>
            </p:cNvSpPr>
            <p:nvPr/>
          </p:nvSpPr>
          <p:spPr bwMode="auto">
            <a:xfrm>
              <a:off x="90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Text Box 1033"/>
            <p:cNvSpPr txBox="1">
              <a:spLocks noChangeArrowheads="1"/>
            </p:cNvSpPr>
            <p:nvPr/>
          </p:nvSpPr>
          <p:spPr bwMode="auto">
            <a:xfrm>
              <a:off x="58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low pass</a:t>
              </a:r>
            </a:p>
          </p:txBody>
        </p:sp>
        <p:sp>
          <p:nvSpPr>
            <p:cNvPr id="41019" name="Text Box 1034"/>
            <p:cNvSpPr txBox="1">
              <a:spLocks noChangeArrowheads="1"/>
            </p:cNvSpPr>
            <p:nvPr/>
          </p:nvSpPr>
          <p:spPr bwMode="auto">
            <a:xfrm>
              <a:off x="126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0965" name="Group 1057"/>
          <p:cNvGrpSpPr>
            <a:grpSpLocks/>
          </p:cNvGrpSpPr>
          <p:nvPr/>
        </p:nvGrpSpPr>
        <p:grpSpPr bwMode="auto">
          <a:xfrm>
            <a:off x="2273300" y="1943100"/>
            <a:ext cx="1346200" cy="1362075"/>
            <a:chOff x="1544" y="1504"/>
            <a:chExt cx="848" cy="858"/>
          </a:xfrm>
        </p:grpSpPr>
        <p:sp>
          <p:nvSpPr>
            <p:cNvPr id="41008" name="Line 1035"/>
            <p:cNvSpPr>
              <a:spLocks noChangeShapeType="1"/>
            </p:cNvSpPr>
            <p:nvPr/>
          </p:nvSpPr>
          <p:spPr bwMode="auto">
            <a:xfrm flipV="1">
              <a:off x="165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1036"/>
            <p:cNvSpPr>
              <a:spLocks noChangeShapeType="1"/>
            </p:cNvSpPr>
            <p:nvPr/>
          </p:nvSpPr>
          <p:spPr bwMode="auto">
            <a:xfrm>
              <a:off x="165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1037"/>
            <p:cNvSpPr>
              <a:spLocks noChangeShapeType="1"/>
            </p:cNvSpPr>
            <p:nvPr/>
          </p:nvSpPr>
          <p:spPr bwMode="auto">
            <a:xfrm>
              <a:off x="1856" y="1720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1038"/>
            <p:cNvSpPr>
              <a:spLocks noChangeShapeType="1"/>
            </p:cNvSpPr>
            <p:nvPr/>
          </p:nvSpPr>
          <p:spPr bwMode="auto">
            <a:xfrm>
              <a:off x="186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Text Box 1039"/>
            <p:cNvSpPr txBox="1">
              <a:spLocks noChangeArrowheads="1"/>
            </p:cNvSpPr>
            <p:nvPr/>
          </p:nvSpPr>
          <p:spPr bwMode="auto">
            <a:xfrm>
              <a:off x="154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high pass</a:t>
              </a:r>
            </a:p>
          </p:txBody>
        </p:sp>
        <p:sp>
          <p:nvSpPr>
            <p:cNvPr id="41013" name="Text Box 1040"/>
            <p:cNvSpPr txBox="1">
              <a:spLocks noChangeArrowheads="1"/>
            </p:cNvSpPr>
            <p:nvPr/>
          </p:nvSpPr>
          <p:spPr bwMode="auto">
            <a:xfrm>
              <a:off x="2216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0966" name="Group 1058"/>
          <p:cNvGrpSpPr>
            <a:grpSpLocks/>
          </p:cNvGrpSpPr>
          <p:nvPr/>
        </p:nvGrpSpPr>
        <p:grpSpPr bwMode="auto">
          <a:xfrm>
            <a:off x="3810000" y="1943100"/>
            <a:ext cx="1447800" cy="1362075"/>
            <a:chOff x="2512" y="1504"/>
            <a:chExt cx="912" cy="858"/>
          </a:xfrm>
        </p:grpSpPr>
        <p:sp>
          <p:nvSpPr>
            <p:cNvPr id="41001" name="Line 1041"/>
            <p:cNvSpPr>
              <a:spLocks noChangeShapeType="1"/>
            </p:cNvSpPr>
            <p:nvPr/>
          </p:nvSpPr>
          <p:spPr bwMode="auto">
            <a:xfrm flipV="1">
              <a:off x="2624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1042"/>
            <p:cNvSpPr>
              <a:spLocks noChangeShapeType="1"/>
            </p:cNvSpPr>
            <p:nvPr/>
          </p:nvSpPr>
          <p:spPr bwMode="auto">
            <a:xfrm>
              <a:off x="2624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1043"/>
            <p:cNvSpPr>
              <a:spLocks noChangeShapeType="1"/>
            </p:cNvSpPr>
            <p:nvPr/>
          </p:nvSpPr>
          <p:spPr bwMode="auto">
            <a:xfrm>
              <a:off x="2824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1044"/>
            <p:cNvSpPr>
              <a:spLocks noChangeShapeType="1"/>
            </p:cNvSpPr>
            <p:nvPr/>
          </p:nvSpPr>
          <p:spPr bwMode="auto">
            <a:xfrm>
              <a:off x="2832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Text Box 1045"/>
            <p:cNvSpPr txBox="1">
              <a:spLocks noChangeArrowheads="1"/>
            </p:cNvSpPr>
            <p:nvPr/>
          </p:nvSpPr>
          <p:spPr bwMode="auto">
            <a:xfrm>
              <a:off x="2512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pass</a:t>
              </a:r>
            </a:p>
          </p:txBody>
        </p:sp>
        <p:sp>
          <p:nvSpPr>
            <p:cNvPr id="41006" name="Text Box 1046"/>
            <p:cNvSpPr txBox="1">
              <a:spLocks noChangeArrowheads="1"/>
            </p:cNvSpPr>
            <p:nvPr/>
          </p:nvSpPr>
          <p:spPr bwMode="auto">
            <a:xfrm>
              <a:off x="318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1007" name="Line 1047"/>
            <p:cNvSpPr>
              <a:spLocks noChangeShapeType="1"/>
            </p:cNvSpPr>
            <p:nvPr/>
          </p:nvSpPr>
          <p:spPr bwMode="auto">
            <a:xfrm>
              <a:off x="304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7" name="Group 1059"/>
          <p:cNvGrpSpPr>
            <a:grpSpLocks/>
          </p:cNvGrpSpPr>
          <p:nvPr/>
        </p:nvGrpSpPr>
        <p:grpSpPr bwMode="auto">
          <a:xfrm>
            <a:off x="5359400" y="1943100"/>
            <a:ext cx="1447800" cy="1362075"/>
            <a:chOff x="3536" y="1504"/>
            <a:chExt cx="912" cy="858"/>
          </a:xfrm>
        </p:grpSpPr>
        <p:sp>
          <p:nvSpPr>
            <p:cNvPr id="40993" name="Line 1048"/>
            <p:cNvSpPr>
              <a:spLocks noChangeShapeType="1"/>
            </p:cNvSpPr>
            <p:nvPr/>
          </p:nvSpPr>
          <p:spPr bwMode="auto">
            <a:xfrm flipV="1">
              <a:off x="364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1049"/>
            <p:cNvSpPr>
              <a:spLocks noChangeShapeType="1"/>
            </p:cNvSpPr>
            <p:nvPr/>
          </p:nvSpPr>
          <p:spPr bwMode="auto">
            <a:xfrm>
              <a:off x="364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1050"/>
            <p:cNvSpPr>
              <a:spLocks noChangeShapeType="1"/>
            </p:cNvSpPr>
            <p:nvPr/>
          </p:nvSpPr>
          <p:spPr bwMode="auto">
            <a:xfrm>
              <a:off x="364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1051"/>
            <p:cNvSpPr>
              <a:spLocks noChangeShapeType="1"/>
            </p:cNvSpPr>
            <p:nvPr/>
          </p:nvSpPr>
          <p:spPr bwMode="auto">
            <a:xfrm>
              <a:off x="385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Text Box 1052"/>
            <p:cNvSpPr txBox="1">
              <a:spLocks noChangeArrowheads="1"/>
            </p:cNvSpPr>
            <p:nvPr/>
          </p:nvSpPr>
          <p:spPr bwMode="auto">
            <a:xfrm>
              <a:off x="3536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40998" name="Text Box 1053"/>
            <p:cNvSpPr txBox="1">
              <a:spLocks noChangeArrowheads="1"/>
            </p:cNvSpPr>
            <p:nvPr/>
          </p:nvSpPr>
          <p:spPr bwMode="auto">
            <a:xfrm>
              <a:off x="420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999" name="Line 1054"/>
            <p:cNvSpPr>
              <a:spLocks noChangeShapeType="1"/>
            </p:cNvSpPr>
            <p:nvPr/>
          </p:nvSpPr>
          <p:spPr bwMode="auto">
            <a:xfrm>
              <a:off x="396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1055"/>
            <p:cNvSpPr>
              <a:spLocks noChangeShapeType="1"/>
            </p:cNvSpPr>
            <p:nvPr/>
          </p:nvSpPr>
          <p:spPr bwMode="auto">
            <a:xfrm>
              <a:off x="3952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" name="Group 1070"/>
          <p:cNvGrpSpPr>
            <a:grpSpLocks/>
          </p:cNvGrpSpPr>
          <p:nvPr/>
        </p:nvGrpSpPr>
        <p:grpSpPr bwMode="auto">
          <a:xfrm>
            <a:off x="7048500" y="1943100"/>
            <a:ext cx="1181100" cy="1362075"/>
            <a:chOff x="4560" y="1504"/>
            <a:chExt cx="744" cy="858"/>
          </a:xfrm>
        </p:grpSpPr>
        <p:sp>
          <p:nvSpPr>
            <p:cNvPr id="40985" name="Line 1061"/>
            <p:cNvSpPr>
              <a:spLocks noChangeShapeType="1"/>
            </p:cNvSpPr>
            <p:nvPr/>
          </p:nvSpPr>
          <p:spPr bwMode="auto">
            <a:xfrm flipV="1">
              <a:off x="456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1062"/>
            <p:cNvSpPr>
              <a:spLocks noChangeShapeType="1"/>
            </p:cNvSpPr>
            <p:nvPr/>
          </p:nvSpPr>
          <p:spPr bwMode="auto">
            <a:xfrm>
              <a:off x="456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1063"/>
            <p:cNvSpPr>
              <a:spLocks noChangeShapeType="1"/>
            </p:cNvSpPr>
            <p:nvPr/>
          </p:nvSpPr>
          <p:spPr bwMode="auto">
            <a:xfrm>
              <a:off x="456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1064"/>
            <p:cNvSpPr>
              <a:spLocks noChangeShapeType="1"/>
            </p:cNvSpPr>
            <p:nvPr/>
          </p:nvSpPr>
          <p:spPr bwMode="auto">
            <a:xfrm>
              <a:off x="477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Text Box 1065"/>
            <p:cNvSpPr txBox="1">
              <a:spLocks noChangeArrowheads="1"/>
            </p:cNvSpPr>
            <p:nvPr/>
          </p:nvSpPr>
          <p:spPr bwMode="auto">
            <a:xfrm>
              <a:off x="4624" y="211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40990" name="Text Box 1066"/>
            <p:cNvSpPr txBox="1">
              <a:spLocks noChangeArrowheads="1"/>
            </p:cNvSpPr>
            <p:nvPr/>
          </p:nvSpPr>
          <p:spPr bwMode="auto">
            <a:xfrm>
              <a:off x="512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991" name="Line 1067"/>
            <p:cNvSpPr>
              <a:spLocks noChangeShapeType="1"/>
            </p:cNvSpPr>
            <p:nvPr/>
          </p:nvSpPr>
          <p:spPr bwMode="auto">
            <a:xfrm>
              <a:off x="4808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1068"/>
            <p:cNvSpPr>
              <a:spLocks noChangeShapeType="1"/>
            </p:cNvSpPr>
            <p:nvPr/>
          </p:nvSpPr>
          <p:spPr bwMode="auto">
            <a:xfrm>
              <a:off x="4800" y="1720"/>
              <a:ext cx="2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1079"/>
          <p:cNvSpPr>
            <a:spLocks noChangeShapeType="1"/>
          </p:cNvSpPr>
          <p:nvPr/>
        </p:nvSpPr>
        <p:spPr bwMode="auto">
          <a:xfrm flipV="1">
            <a:off x="927100" y="3644900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80"/>
          <p:cNvSpPr>
            <a:spLocks noChangeShapeType="1"/>
          </p:cNvSpPr>
          <p:nvPr/>
        </p:nvSpPr>
        <p:spPr bwMode="auto">
          <a:xfrm>
            <a:off x="927100" y="4546600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81"/>
          <p:cNvSpPr>
            <a:spLocks noChangeShapeType="1"/>
          </p:cNvSpPr>
          <p:nvPr/>
        </p:nvSpPr>
        <p:spPr bwMode="auto">
          <a:xfrm>
            <a:off x="1028700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082"/>
          <p:cNvSpPr>
            <a:spLocks noChangeShapeType="1"/>
          </p:cNvSpPr>
          <p:nvPr/>
        </p:nvSpPr>
        <p:spPr bwMode="auto">
          <a:xfrm>
            <a:off x="10287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083"/>
          <p:cNvSpPr txBox="1">
            <a:spLocks noChangeArrowheads="1"/>
          </p:cNvSpPr>
          <p:nvPr/>
        </p:nvSpPr>
        <p:spPr bwMode="auto">
          <a:xfrm>
            <a:off x="749300" y="46101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multiband</a:t>
            </a:r>
          </a:p>
        </p:txBody>
      </p:sp>
      <p:sp>
        <p:nvSpPr>
          <p:cNvPr id="40974" name="Text Box 1084"/>
          <p:cNvSpPr txBox="1">
            <a:spLocks noChangeArrowheads="1"/>
          </p:cNvSpPr>
          <p:nvPr/>
        </p:nvSpPr>
        <p:spPr bwMode="auto">
          <a:xfrm>
            <a:off x="1816100" y="43942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0975" name="Line 1085"/>
          <p:cNvSpPr>
            <a:spLocks noChangeShapeType="1"/>
          </p:cNvSpPr>
          <p:nvPr/>
        </p:nvSpPr>
        <p:spPr bwMode="auto">
          <a:xfrm>
            <a:off x="11811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086"/>
          <p:cNvSpPr>
            <a:spLocks noChangeShapeType="1"/>
          </p:cNvSpPr>
          <p:nvPr/>
        </p:nvSpPr>
        <p:spPr bwMode="auto">
          <a:xfrm>
            <a:off x="1320800" y="3987800"/>
            <a:ext cx="88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087"/>
          <p:cNvSpPr>
            <a:spLocks noChangeShapeType="1"/>
          </p:cNvSpPr>
          <p:nvPr/>
        </p:nvSpPr>
        <p:spPr bwMode="auto">
          <a:xfrm>
            <a:off x="13208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088"/>
          <p:cNvSpPr>
            <a:spLocks noChangeShapeType="1"/>
          </p:cNvSpPr>
          <p:nvPr/>
        </p:nvSpPr>
        <p:spPr bwMode="auto">
          <a:xfrm>
            <a:off x="14097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089"/>
          <p:cNvSpPr>
            <a:spLocks noChangeShapeType="1"/>
          </p:cNvSpPr>
          <p:nvPr/>
        </p:nvSpPr>
        <p:spPr bwMode="auto">
          <a:xfrm>
            <a:off x="1524000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1090"/>
          <p:cNvSpPr>
            <a:spLocks noChangeShapeType="1"/>
          </p:cNvSpPr>
          <p:nvPr/>
        </p:nvSpPr>
        <p:spPr bwMode="auto">
          <a:xfrm>
            <a:off x="15240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1091"/>
          <p:cNvSpPr>
            <a:spLocks noChangeShapeType="1"/>
          </p:cNvSpPr>
          <p:nvPr/>
        </p:nvSpPr>
        <p:spPr bwMode="auto">
          <a:xfrm>
            <a:off x="16764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82" name="Picture 1107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14738"/>
            <a:ext cx="18256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Text Box 1108"/>
          <p:cNvSpPr txBox="1">
            <a:spLocks noChangeArrowheads="1"/>
          </p:cNvSpPr>
          <p:nvPr/>
        </p:nvSpPr>
        <p:spPr bwMode="auto">
          <a:xfrm>
            <a:off x="2540000" y="47879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realizable LP</a:t>
            </a:r>
          </a:p>
        </p:txBody>
      </p:sp>
      <p:sp>
        <p:nvSpPr>
          <p:cNvPr id="40984" name="Text Box 1110"/>
          <p:cNvSpPr txBox="1">
            <a:spLocks noChangeArrowheads="1"/>
          </p:cNvSpPr>
          <p:nvPr/>
        </p:nvSpPr>
        <p:spPr bwMode="auto">
          <a:xfrm>
            <a:off x="4610100" y="3759200"/>
            <a:ext cx="43434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designing filters, we specify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 frequencies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 widths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ripple in pass and stop bands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linear phase </a:t>
            </a:r>
            <a:r>
              <a:rPr lang="en-US" altLang="en-US"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(yes/no/approximate)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computational complexity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 restrictions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Convolution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635500"/>
            <a:ext cx="7683500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Note that the indexes of a and x 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Such that the sum of the indexes equals the output index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3" name="Group 209"/>
          <p:cNvGrpSpPr>
            <a:grpSpLocks/>
          </p:cNvGrpSpPr>
          <p:nvPr/>
        </p:nvGrpSpPr>
        <p:grpSpPr bwMode="auto">
          <a:xfrm>
            <a:off x="1308100" y="1905000"/>
            <a:ext cx="2095500" cy="2206625"/>
            <a:chOff x="4152" y="968"/>
            <a:chExt cx="1320" cy="1390"/>
          </a:xfrm>
        </p:grpSpPr>
        <p:sp>
          <p:nvSpPr>
            <p:cNvPr id="1124" name="Text Box 23"/>
            <p:cNvSpPr txBox="1">
              <a:spLocks noChangeArrowheads="1"/>
            </p:cNvSpPr>
            <p:nvPr/>
          </p:nvSpPr>
          <p:spPr bwMode="auto">
            <a:xfrm>
              <a:off x="415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25" name="Text Box 33"/>
            <p:cNvSpPr txBox="1">
              <a:spLocks noChangeArrowheads="1"/>
            </p:cNvSpPr>
            <p:nvPr/>
          </p:nvSpPr>
          <p:spPr bwMode="auto">
            <a:xfrm>
              <a:off x="459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26" name="Text Box 44"/>
            <p:cNvSpPr txBox="1">
              <a:spLocks noChangeArrowheads="1"/>
            </p:cNvSpPr>
            <p:nvPr/>
          </p:nvSpPr>
          <p:spPr bwMode="auto">
            <a:xfrm>
              <a:off x="503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27" name="Text Box 46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8" name="Text Box 57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9" name="Text Box 60"/>
            <p:cNvSpPr txBox="1">
              <a:spLocks noChangeArrowheads="1"/>
            </p:cNvSpPr>
            <p:nvPr/>
          </p:nvSpPr>
          <p:spPr bwMode="auto">
            <a:xfrm>
              <a:off x="5032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0" name="Line 61"/>
            <p:cNvSpPr>
              <a:spLocks noChangeShapeType="1"/>
            </p:cNvSpPr>
            <p:nvPr/>
          </p:nvSpPr>
          <p:spPr bwMode="auto">
            <a:xfrm>
              <a:off x="5256" y="1848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Text Box 72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grpSp>
        <p:nvGrpSpPr>
          <p:cNvPr id="4" name="Group 208"/>
          <p:cNvGrpSpPr>
            <a:grpSpLocks/>
          </p:cNvGrpSpPr>
          <p:nvPr/>
        </p:nvGrpSpPr>
        <p:grpSpPr bwMode="auto">
          <a:xfrm>
            <a:off x="2006600" y="1905000"/>
            <a:ext cx="2095500" cy="2206625"/>
            <a:chOff x="784" y="2544"/>
            <a:chExt cx="1320" cy="1390"/>
          </a:xfrm>
        </p:grpSpPr>
        <p:sp>
          <p:nvSpPr>
            <p:cNvPr id="1112" name="Text Box 82"/>
            <p:cNvSpPr txBox="1">
              <a:spLocks noChangeArrowheads="1"/>
            </p:cNvSpPr>
            <p:nvPr/>
          </p:nvSpPr>
          <p:spPr bwMode="auto">
            <a:xfrm>
              <a:off x="78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13" name="Text Box 84"/>
            <p:cNvSpPr txBox="1">
              <a:spLocks noChangeArrowheads="1"/>
            </p:cNvSpPr>
            <p:nvPr/>
          </p:nvSpPr>
          <p:spPr bwMode="auto">
            <a:xfrm>
              <a:off x="122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14" name="Text Box 86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15" name="Text Box 89"/>
            <p:cNvSpPr txBox="1">
              <a:spLocks noChangeArrowheads="1"/>
            </p:cNvSpPr>
            <p:nvPr/>
          </p:nvSpPr>
          <p:spPr bwMode="auto">
            <a:xfrm>
              <a:off x="166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16" name="Text Box 90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17" name="Text Box 91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18" name="Text Box 93"/>
            <p:cNvSpPr txBox="1">
              <a:spLocks noChangeArrowheads="1"/>
            </p:cNvSpPr>
            <p:nvPr/>
          </p:nvSpPr>
          <p:spPr bwMode="auto">
            <a:xfrm>
              <a:off x="1224" y="364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19" name="Text Box 96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0" name="Text Box 97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1" name="Text Box 98"/>
            <p:cNvSpPr txBox="1">
              <a:spLocks noChangeArrowheads="1"/>
            </p:cNvSpPr>
            <p:nvPr/>
          </p:nvSpPr>
          <p:spPr bwMode="auto">
            <a:xfrm>
              <a:off x="1664" y="364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22" name="Line 99"/>
            <p:cNvSpPr>
              <a:spLocks noChangeShapeType="1"/>
            </p:cNvSpPr>
            <p:nvPr/>
          </p:nvSpPr>
          <p:spPr bwMode="auto">
            <a:xfrm>
              <a:off x="1888" y="3424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Text Box 102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grpSp>
        <p:nvGrpSpPr>
          <p:cNvPr id="5" name="Group 210"/>
          <p:cNvGrpSpPr>
            <a:grpSpLocks/>
          </p:cNvGrpSpPr>
          <p:nvPr/>
        </p:nvGrpSpPr>
        <p:grpSpPr bwMode="auto">
          <a:xfrm>
            <a:off x="2705100" y="1905000"/>
            <a:ext cx="2095500" cy="2206625"/>
            <a:chOff x="4160" y="968"/>
            <a:chExt cx="1320" cy="1390"/>
          </a:xfrm>
        </p:grpSpPr>
        <p:sp>
          <p:nvSpPr>
            <p:cNvPr id="1096" name="Text Box 132"/>
            <p:cNvSpPr txBox="1">
              <a:spLocks noChangeArrowheads="1"/>
            </p:cNvSpPr>
            <p:nvPr/>
          </p:nvSpPr>
          <p:spPr bwMode="auto">
            <a:xfrm>
              <a:off x="416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97" name="Text Box 133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98" name="Text Box 134"/>
            <p:cNvSpPr txBox="1">
              <a:spLocks noChangeArrowheads="1"/>
            </p:cNvSpPr>
            <p:nvPr/>
          </p:nvSpPr>
          <p:spPr bwMode="auto">
            <a:xfrm>
              <a:off x="460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99" name="Text Box 135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0" name="Text Box 136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1" name="Text Box 137"/>
            <p:cNvSpPr txBox="1">
              <a:spLocks noChangeArrowheads="1"/>
            </p:cNvSpPr>
            <p:nvPr/>
          </p:nvSpPr>
          <p:spPr bwMode="auto">
            <a:xfrm>
              <a:off x="416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02" name="Text Box 139"/>
            <p:cNvSpPr txBox="1">
              <a:spLocks noChangeArrowheads="1"/>
            </p:cNvSpPr>
            <p:nvPr/>
          </p:nvSpPr>
          <p:spPr bwMode="auto">
            <a:xfrm>
              <a:off x="504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03" name="Text Box 140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4" name="Text Box 141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5" name="Text Box 142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6" name="Text Box 143"/>
            <p:cNvSpPr txBox="1">
              <a:spLocks noChangeArrowheads="1"/>
            </p:cNvSpPr>
            <p:nvPr/>
          </p:nvSpPr>
          <p:spPr bwMode="auto">
            <a:xfrm>
              <a:off x="460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07" name="Text Box 146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8" name="Text Box 147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09" name="Text Box 148"/>
            <p:cNvSpPr txBox="1">
              <a:spLocks noChangeArrowheads="1"/>
            </p:cNvSpPr>
            <p:nvPr/>
          </p:nvSpPr>
          <p:spPr bwMode="auto">
            <a:xfrm>
              <a:off x="504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10" name="Line 149"/>
            <p:cNvSpPr>
              <a:spLocks noChangeShapeType="1"/>
            </p:cNvSpPr>
            <p:nvPr/>
          </p:nvSpPr>
          <p:spPr bwMode="auto">
            <a:xfrm>
              <a:off x="5264" y="1848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Text Box 152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sp>
        <p:nvSpPr>
          <p:cNvPr id="1034" name="Rectangle 262"/>
          <p:cNvSpPr>
            <a:spLocks noChangeArrowheads="1"/>
          </p:cNvSpPr>
          <p:nvPr/>
        </p:nvSpPr>
        <p:spPr bwMode="auto">
          <a:xfrm>
            <a:off x="685800" y="1130300"/>
            <a:ext cx="7683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simplest filter types are amplification and delay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simplest is the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average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263"/>
          <p:cNvGraphicFramePr>
            <a:graphicFrameLocks noChangeAspect="1"/>
          </p:cNvGraphicFramePr>
          <p:nvPr/>
        </p:nvGraphicFramePr>
        <p:xfrm>
          <a:off x="3352800" y="5562600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3" imgW="1143000" imgH="507960" progId="Equation.3">
                  <p:embed/>
                </p:oleObj>
              </mc:Choice>
              <mc:Fallback>
                <p:oleObj name="Equation" r:id="rId3" imgW="1143000" imgH="507960" progId="Equation.3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73"/>
          <p:cNvGrpSpPr>
            <a:grpSpLocks/>
          </p:cNvGrpSpPr>
          <p:nvPr/>
        </p:nvGrpSpPr>
        <p:grpSpPr bwMode="auto">
          <a:xfrm>
            <a:off x="2705100" y="1905000"/>
            <a:ext cx="3492500" cy="2206625"/>
            <a:chOff x="1704" y="1200"/>
            <a:chExt cx="2200" cy="1390"/>
          </a:xfrm>
        </p:grpSpPr>
        <p:grpSp>
          <p:nvGrpSpPr>
            <p:cNvPr id="1076" name="Group 228"/>
            <p:cNvGrpSpPr>
              <a:grpSpLocks/>
            </p:cNvGrpSpPr>
            <p:nvPr/>
          </p:nvGrpSpPr>
          <p:grpSpPr bwMode="auto">
            <a:xfrm>
              <a:off x="2584" y="1200"/>
              <a:ext cx="1320" cy="1390"/>
              <a:chOff x="4160" y="968"/>
              <a:chExt cx="1320" cy="1390"/>
            </a:xfrm>
          </p:grpSpPr>
          <p:sp>
            <p:nvSpPr>
              <p:cNvPr id="1080" name="Text Box 229"/>
              <p:cNvSpPr txBox="1">
                <a:spLocks noChangeArrowheads="1"/>
              </p:cNvSpPr>
              <p:nvPr/>
            </p:nvSpPr>
            <p:spPr bwMode="auto">
              <a:xfrm>
                <a:off x="416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81" name="Text Box 230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2" name="Text Box 231"/>
              <p:cNvSpPr txBox="1">
                <a:spLocks noChangeArrowheads="1"/>
              </p:cNvSpPr>
              <p:nvPr/>
            </p:nvSpPr>
            <p:spPr bwMode="auto">
              <a:xfrm>
                <a:off x="460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83" name="Text Box 232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4" name="Text Box 233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5" name="Text Box 234"/>
              <p:cNvSpPr txBox="1">
                <a:spLocks noChangeArrowheads="1"/>
              </p:cNvSpPr>
              <p:nvPr/>
            </p:nvSpPr>
            <p:spPr bwMode="auto">
              <a:xfrm>
                <a:off x="416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86" name="Text Box 235"/>
              <p:cNvSpPr txBox="1">
                <a:spLocks noChangeArrowheads="1"/>
              </p:cNvSpPr>
              <p:nvPr/>
            </p:nvSpPr>
            <p:spPr bwMode="auto">
              <a:xfrm>
                <a:off x="504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87" name="Text Box 236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8" name="Text Box 237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89" name="Text Box 238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90" name="Text Box 239"/>
              <p:cNvSpPr txBox="1">
                <a:spLocks noChangeArrowheads="1"/>
              </p:cNvSpPr>
              <p:nvPr/>
            </p:nvSpPr>
            <p:spPr bwMode="auto">
              <a:xfrm>
                <a:off x="460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091" name="Text Box 240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92" name="Text Box 241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93" name="Text Box 24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094" name="Line 243"/>
              <p:cNvSpPr>
                <a:spLocks noChangeShapeType="1"/>
              </p:cNvSpPr>
              <p:nvPr/>
            </p:nvSpPr>
            <p:spPr bwMode="auto">
              <a:xfrm>
                <a:off x="5264" y="1848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Text Box 244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</p:grpSp>
        <p:grpSp>
          <p:nvGrpSpPr>
            <p:cNvPr id="1077" name="Group 272"/>
            <p:cNvGrpSpPr>
              <a:grpSpLocks/>
            </p:cNvGrpSpPr>
            <p:nvPr/>
          </p:nvGrpSpPr>
          <p:grpSpPr bwMode="auto">
            <a:xfrm>
              <a:off x="1704" y="2296"/>
              <a:ext cx="880" cy="294"/>
              <a:chOff x="1720" y="2592"/>
              <a:chExt cx="880" cy="294"/>
            </a:xfrm>
          </p:grpSpPr>
          <p:sp>
            <p:nvSpPr>
              <p:cNvPr id="1078" name="Text Box 268"/>
              <p:cNvSpPr txBox="1">
                <a:spLocks noChangeArrowheads="1"/>
              </p:cNvSpPr>
              <p:nvPr/>
            </p:nvSpPr>
            <p:spPr bwMode="auto">
              <a:xfrm>
                <a:off x="1720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79" name="Text Box 269"/>
              <p:cNvSpPr txBox="1">
                <a:spLocks noChangeArrowheads="1"/>
              </p:cNvSpPr>
              <p:nvPr/>
            </p:nvSpPr>
            <p:spPr bwMode="auto">
              <a:xfrm>
                <a:off x="2160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</p:grpSp>
      </p:grpSp>
      <p:grpSp>
        <p:nvGrpSpPr>
          <p:cNvPr id="9" name="Group 271"/>
          <p:cNvGrpSpPr>
            <a:grpSpLocks/>
          </p:cNvGrpSpPr>
          <p:nvPr/>
        </p:nvGrpSpPr>
        <p:grpSpPr bwMode="auto">
          <a:xfrm>
            <a:off x="2705100" y="1905000"/>
            <a:ext cx="2794000" cy="2206625"/>
            <a:chOff x="1704" y="1200"/>
            <a:chExt cx="1760" cy="1390"/>
          </a:xfrm>
        </p:grpSpPr>
        <p:sp>
          <p:nvSpPr>
            <p:cNvPr id="1059" name="Text Box 212"/>
            <p:cNvSpPr txBox="1">
              <a:spLocks noChangeArrowheads="1"/>
            </p:cNvSpPr>
            <p:nvPr/>
          </p:nvSpPr>
          <p:spPr bwMode="auto">
            <a:xfrm>
              <a:off x="214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60" name="Text Box 213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1" name="Text Box 214"/>
            <p:cNvSpPr txBox="1">
              <a:spLocks noChangeArrowheads="1"/>
            </p:cNvSpPr>
            <p:nvPr/>
          </p:nvSpPr>
          <p:spPr bwMode="auto">
            <a:xfrm>
              <a:off x="258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62" name="Text Box 215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3" name="Text Box 216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4" name="Text Box 217"/>
            <p:cNvSpPr txBox="1">
              <a:spLocks noChangeArrowheads="1"/>
            </p:cNvSpPr>
            <p:nvPr/>
          </p:nvSpPr>
          <p:spPr bwMode="auto">
            <a:xfrm>
              <a:off x="214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65" name="Text Box 218"/>
            <p:cNvSpPr txBox="1">
              <a:spLocks noChangeArrowheads="1"/>
            </p:cNvSpPr>
            <p:nvPr/>
          </p:nvSpPr>
          <p:spPr bwMode="auto">
            <a:xfrm>
              <a:off x="302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066" name="Text Box 219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7" name="Text Box 220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8" name="Text Box 221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69" name="Text Box 222"/>
            <p:cNvSpPr txBox="1">
              <a:spLocks noChangeArrowheads="1"/>
            </p:cNvSpPr>
            <p:nvPr/>
          </p:nvSpPr>
          <p:spPr bwMode="auto">
            <a:xfrm>
              <a:off x="258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70" name="Text Box 223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71" name="Text Box 224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72" name="Text Box 225"/>
            <p:cNvSpPr txBox="1">
              <a:spLocks noChangeArrowheads="1"/>
            </p:cNvSpPr>
            <p:nvPr/>
          </p:nvSpPr>
          <p:spPr bwMode="auto">
            <a:xfrm>
              <a:off x="302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073" name="Line 226"/>
            <p:cNvSpPr>
              <a:spLocks noChangeShapeType="1"/>
            </p:cNvSpPr>
            <p:nvPr/>
          </p:nvSpPr>
          <p:spPr bwMode="auto">
            <a:xfrm>
              <a:off x="3248" y="2080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Text Box 227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075" name="Text Box 270"/>
            <p:cNvSpPr txBox="1">
              <a:spLocks noChangeArrowheads="1"/>
            </p:cNvSpPr>
            <p:nvPr/>
          </p:nvSpPr>
          <p:spPr bwMode="auto">
            <a:xfrm>
              <a:off x="170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</p:grpSp>
      <p:grpSp>
        <p:nvGrpSpPr>
          <p:cNvPr id="10" name="Group 276"/>
          <p:cNvGrpSpPr>
            <a:grpSpLocks/>
          </p:cNvGrpSpPr>
          <p:nvPr/>
        </p:nvGrpSpPr>
        <p:grpSpPr bwMode="auto">
          <a:xfrm>
            <a:off x="2705100" y="1905000"/>
            <a:ext cx="4191000" cy="2206625"/>
            <a:chOff x="1704" y="1200"/>
            <a:chExt cx="2640" cy="1390"/>
          </a:xfrm>
        </p:grpSpPr>
        <p:grpSp>
          <p:nvGrpSpPr>
            <p:cNvPr id="1038" name="Group 245"/>
            <p:cNvGrpSpPr>
              <a:grpSpLocks/>
            </p:cNvGrpSpPr>
            <p:nvPr/>
          </p:nvGrpSpPr>
          <p:grpSpPr bwMode="auto">
            <a:xfrm>
              <a:off x="3024" y="1200"/>
              <a:ext cx="1320" cy="1390"/>
              <a:chOff x="4160" y="968"/>
              <a:chExt cx="1320" cy="1390"/>
            </a:xfrm>
          </p:grpSpPr>
          <p:sp>
            <p:nvSpPr>
              <p:cNvPr id="1043" name="Text Box 246"/>
              <p:cNvSpPr txBox="1">
                <a:spLocks noChangeArrowheads="1"/>
              </p:cNvSpPr>
              <p:nvPr/>
            </p:nvSpPr>
            <p:spPr bwMode="auto">
              <a:xfrm>
                <a:off x="416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44" name="Text Box 247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45" name="Text Box 248"/>
              <p:cNvSpPr txBox="1">
                <a:spLocks noChangeArrowheads="1"/>
              </p:cNvSpPr>
              <p:nvPr/>
            </p:nvSpPr>
            <p:spPr bwMode="auto">
              <a:xfrm>
                <a:off x="460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46" name="Text Box 249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47" name="Text Box 250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48" name="Text Box 251"/>
              <p:cNvSpPr txBox="1">
                <a:spLocks noChangeArrowheads="1"/>
              </p:cNvSpPr>
              <p:nvPr/>
            </p:nvSpPr>
            <p:spPr bwMode="auto">
              <a:xfrm>
                <a:off x="416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049" name="Text Box 252"/>
              <p:cNvSpPr txBox="1">
                <a:spLocks noChangeArrowheads="1"/>
              </p:cNvSpPr>
              <p:nvPr/>
            </p:nvSpPr>
            <p:spPr bwMode="auto">
              <a:xfrm>
                <a:off x="504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50" name="Text Box 253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1" name="Text Box 254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2" name="Text Box 255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3" name="Text Box 256"/>
              <p:cNvSpPr txBox="1">
                <a:spLocks noChangeArrowheads="1"/>
              </p:cNvSpPr>
              <p:nvPr/>
            </p:nvSpPr>
            <p:spPr bwMode="auto">
              <a:xfrm>
                <a:off x="460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054" name="Text Box 257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5" name="Text Box 258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  <p:sp>
            <p:nvSpPr>
              <p:cNvPr id="1056" name="Text Box 259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</a:t>
                </a:r>
              </a:p>
            </p:txBody>
          </p:sp>
          <p:sp>
            <p:nvSpPr>
              <p:cNvPr id="1057" name="Line 260"/>
              <p:cNvSpPr>
                <a:spLocks noChangeShapeType="1"/>
              </p:cNvSpPr>
              <p:nvPr/>
            </p:nvSpPr>
            <p:spPr bwMode="auto">
              <a:xfrm>
                <a:off x="5264" y="1848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Text Box 261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altLang="en-US" b="0" baseline="-10000"/>
                  <a:t>*</a:t>
                </a:r>
              </a:p>
            </p:txBody>
          </p:sp>
        </p:grpSp>
        <p:grpSp>
          <p:nvGrpSpPr>
            <p:cNvPr id="1039" name="Group 275"/>
            <p:cNvGrpSpPr>
              <a:grpSpLocks/>
            </p:cNvGrpSpPr>
            <p:nvPr/>
          </p:nvGrpSpPr>
          <p:grpSpPr bwMode="auto">
            <a:xfrm>
              <a:off x="1704" y="2296"/>
              <a:ext cx="1320" cy="294"/>
              <a:chOff x="328" y="2592"/>
              <a:chExt cx="1320" cy="294"/>
            </a:xfrm>
          </p:grpSpPr>
          <p:sp>
            <p:nvSpPr>
              <p:cNvPr id="1040" name="Text Box 265"/>
              <p:cNvSpPr txBox="1">
                <a:spLocks noChangeArrowheads="1"/>
              </p:cNvSpPr>
              <p:nvPr/>
            </p:nvSpPr>
            <p:spPr bwMode="auto">
              <a:xfrm>
                <a:off x="32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41" name="Text Box 267"/>
              <p:cNvSpPr txBox="1">
                <a:spLocks noChangeArrowheads="1"/>
              </p:cNvSpPr>
              <p:nvPr/>
            </p:nvSpPr>
            <p:spPr bwMode="auto">
              <a:xfrm>
                <a:off x="76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42" name="Text Box 274"/>
              <p:cNvSpPr txBox="1">
                <a:spLocks noChangeArrowheads="1"/>
              </p:cNvSpPr>
              <p:nvPr/>
            </p:nvSpPr>
            <p:spPr bwMode="auto">
              <a:xfrm>
                <a:off x="120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400" b="0" baseline="-25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0FFF701-49A9-4C35-A906-FE28F3B8413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Convolution</a:t>
            </a:r>
          </a:p>
        </p:txBody>
      </p:sp>
      <p:sp>
        <p:nvSpPr>
          <p:cNvPr id="41988" name="Rectangle 1125"/>
          <p:cNvSpPr>
            <a:spLocks noChangeArrowheads="1"/>
          </p:cNvSpPr>
          <p:nvPr/>
        </p:nvSpPr>
        <p:spPr bwMode="auto">
          <a:xfrm>
            <a:off x="190500" y="1079500"/>
            <a:ext cx="7683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all about convolution !</a:t>
            </a:r>
            <a:endParaRPr lang="en-US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Rectangle 1127"/>
          <p:cNvSpPr>
            <a:spLocks noGrp="1" noChangeArrowheads="1"/>
          </p:cNvSpPr>
          <p:nvPr>
            <p:ph type="body" idx="1"/>
          </p:nvPr>
        </p:nvSpPr>
        <p:spPr>
          <a:xfrm>
            <a:off x="241300" y="1446213"/>
            <a:ext cx="5549900" cy="375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400" b="1" smtClean="0"/>
              <a:t>LONG MULTIPLICATION</a:t>
            </a:r>
            <a:r>
              <a:rPr lang="en-US" altLang="en-US" sz="1400" smtClean="0"/>
              <a:t> </a:t>
            </a:r>
            <a:r>
              <a:rPr lang="en-US" altLang="en-US" smtClean="0"/>
              <a:t>    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</a:t>
            </a:r>
            <a:r>
              <a:rPr lang="en-US" altLang="en-US" smtClean="0"/>
              <a:t>    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   </a:t>
            </a:r>
            <a:r>
              <a:rPr lang="en-US" altLang="en-US" smtClean="0"/>
              <a:t>   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mtClean="0"/>
              <a:t>      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 	               </a:t>
            </a:r>
            <a:r>
              <a:rPr lang="en-US" altLang="en-US" sz="3200" baseline="-1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  </a:t>
            </a:r>
            <a:r>
              <a:rPr lang="en-US" altLang="en-US" smtClean="0"/>
              <a:t>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   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  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mtClean="0"/>
              <a:t>   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-----------------------------------------------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                     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</a:t>
            </a:r>
            <a:r>
              <a:rPr lang="en-US" altLang="en-US" smtClean="0"/>
              <a:t>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          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</a:t>
            </a:r>
            <a:r>
              <a:rPr lang="en-US" altLang="en-US" smtClean="0"/>
              <a:t>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 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 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</a:t>
            </a:r>
            <a:r>
              <a:rPr lang="en-US" altLang="en-US" smtClean="0"/>
              <a:t>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mtClean="0"/>
              <a:t>  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</a:t>
            </a:r>
            <a:r>
              <a:rPr lang="en-US" altLang="en-US" smtClean="0"/>
              <a:t>A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mtClean="0"/>
              <a:t>B</a:t>
            </a: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------------------------------------------------------------------------------------</a:t>
            </a:r>
          </a:p>
        </p:txBody>
      </p:sp>
      <p:sp>
        <p:nvSpPr>
          <p:cNvPr id="41990" name="Rectangle 1128"/>
          <p:cNvSpPr>
            <a:spLocks noChangeArrowheads="1"/>
          </p:cNvSpPr>
          <p:nvPr/>
        </p:nvSpPr>
        <p:spPr bwMode="auto">
          <a:xfrm>
            <a:off x="203200" y="4926013"/>
            <a:ext cx="8610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MULTIPLICATION</a:t>
            </a:r>
            <a:r>
              <a:rPr lang="en-US" altLang="en-US" sz="1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22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22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2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altLang="en-US" sz="22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0" baseline="-1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(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30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b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0" baseline="-2500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>
              <a:solidFill>
                <a:srgbClr val="FF33C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4A0B22D-62B7-47B0-8E64-0E2906A56C1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165100"/>
            <a:ext cx="737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Multiply and Accumulate (MAC)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60713"/>
            <a:ext cx="7772400" cy="294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When computing a convolution we repeat a basic operation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  <a:sym typeface="Symbol" panose="05050102010706020507" pitchFamily="18" charset="2"/>
              </a:rPr>
              <a:t>	y  y + a * x</a:t>
            </a:r>
            <a:r>
              <a:rPr lang="en-US" altLang="en-US" sz="200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Since this multiplies a times x and then accumulates the answers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it is called a </a:t>
            </a:r>
            <a:r>
              <a:rPr lang="en-US" altLang="en-US" sz="2000" b="1" smtClean="0">
                <a:solidFill>
                  <a:schemeClr val="accent2"/>
                </a:solidFill>
              </a:rPr>
              <a:t>MAC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MAC is the most basic computational block in DSP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It is so important that a processor optimized to compute MACs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is called a DSP processor</a:t>
            </a:r>
          </a:p>
        </p:txBody>
      </p:sp>
      <p:pic>
        <p:nvPicPr>
          <p:cNvPr id="43013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497013"/>
            <a:ext cx="53816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E31138-81E1-4833-8A5A-CBB89A189CF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AR filters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7962900" cy="50165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Computation of convolution is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iteration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In CS there is a more general form of 'loop' -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recursion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/>
              <a:t>Example: let's average values of input signal up to present time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smtClean="0"/>
              <a:t>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 smtClean="0"/>
              <a:t> =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                                                     </a:t>
            </a:r>
            <a:r>
              <a:rPr lang="en-US" altLang="en-US" sz="2400" dirty="0" smtClean="0"/>
              <a:t>=       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dirty="0" smtClean="0"/>
              <a:t>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smtClean="0"/>
              <a:t>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 smtClean="0"/>
              <a:t> = (x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 smtClean="0"/>
              <a:t> +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 smtClean="0"/>
              <a:t>) / 2                      =  1/2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 smtClean="0"/>
              <a:t> + 1/2 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smtClean="0"/>
              <a:t>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dirty="0" smtClean="0"/>
              <a:t> = (x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 smtClean="0"/>
              <a:t> +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 smtClean="0"/>
              <a:t>+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dirty="0" smtClean="0"/>
              <a:t>) / 3               =  1/3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 smtClean="0"/>
              <a:t> + 2/3 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smtClean="0"/>
              <a:t>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 smtClean="0"/>
              <a:t> = (x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 smtClean="0"/>
              <a:t> +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 smtClean="0"/>
              <a:t>+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 smtClean="0"/>
              <a:t>+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 smtClean="0"/>
              <a:t>) / 4        =  1/4 x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dirty="0" smtClean="0"/>
              <a:t> + 3/4 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err="1" smtClean="0"/>
              <a:t>y</a:t>
            </a:r>
            <a:r>
              <a:rPr lang="en-US" altLang="en-US" sz="2400" baseline="-25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 smtClean="0"/>
              <a:t> = </a:t>
            </a:r>
            <a:r>
              <a:rPr lang="en-US" altLang="en-US" sz="2000" dirty="0" smtClean="0"/>
              <a:t>1/(n+1)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x</a:t>
            </a:r>
            <a:r>
              <a:rPr lang="en-US" altLang="en-US" sz="2400" baseline="-25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smtClean="0"/>
              <a:t> + </a:t>
            </a:r>
            <a:r>
              <a:rPr lang="en-US" altLang="en-US" sz="2000" dirty="0" smtClean="0"/>
              <a:t>n/(n+1)</a:t>
            </a:r>
            <a:r>
              <a:rPr lang="en-US" altLang="en-US" sz="2400" dirty="0" smtClean="0"/>
              <a:t> 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       </a:t>
            </a:r>
            <a:r>
              <a:rPr lang="en-US" altLang="en-US" sz="2400" dirty="0" smtClean="0"/>
              <a:t>=  (1-</a:t>
            </a:r>
            <a:r>
              <a:rPr lang="en-US" altLang="en-US" sz="2400" dirty="0" smtClean="0">
                <a:latin typeface="Symbol" panose="05050102010706020507" pitchFamily="18" charset="2"/>
              </a:rPr>
              <a:t>b</a:t>
            </a:r>
            <a:r>
              <a:rPr lang="en-US" altLang="en-US" sz="2400" dirty="0" smtClean="0"/>
              <a:t>) </a:t>
            </a:r>
            <a:r>
              <a:rPr lang="en-US" altLang="en-US" sz="2400" dirty="0" err="1" smtClean="0"/>
              <a:t>x</a:t>
            </a:r>
            <a:r>
              <a:rPr lang="en-US" altLang="en-US" sz="2400" baseline="-25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smtClean="0"/>
              <a:t> + </a:t>
            </a:r>
            <a:r>
              <a:rPr lang="en-US" altLang="en-US" sz="2400" dirty="0" smtClean="0">
                <a:latin typeface="Symbol" panose="05050102010706020507" pitchFamily="18" charset="2"/>
              </a:rPr>
              <a:t>b</a:t>
            </a:r>
            <a:r>
              <a:rPr lang="en-US" altLang="en-US" sz="2400" dirty="0" smtClean="0"/>
              <a:t> y</a:t>
            </a:r>
            <a:r>
              <a:rPr lang="en-US" altLang="en-US" sz="2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altLang="en-US" sz="2400" baseline="-25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So the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present</a:t>
            </a:r>
            <a:r>
              <a:rPr lang="en-US" altLang="en-US" sz="2000" dirty="0" smtClean="0">
                <a:solidFill>
                  <a:schemeClr val="accent2"/>
                </a:solidFill>
              </a:rPr>
              <a:t> output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depends on the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present input</a:t>
            </a:r>
            <a:r>
              <a:rPr lang="en-US" altLang="en-US" sz="2000" dirty="0" smtClean="0">
                <a:solidFill>
                  <a:schemeClr val="accent2"/>
                </a:solidFill>
              </a:rPr>
              <a:t> and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previous outputs</a:t>
            </a:r>
          </a:p>
          <a:p>
            <a:pPr marL="419100" indent="-419100" eaLnBrk="1" hangingPunct="1">
              <a:lnSpc>
                <a:spcPct val="13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This is called an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AR</a:t>
            </a:r>
            <a:r>
              <a:rPr lang="en-US" altLang="en-US" sz="2000" dirty="0" smtClean="0">
                <a:solidFill>
                  <a:schemeClr val="accent2"/>
                </a:solidFill>
              </a:rPr>
              <a:t> (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A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uto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R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egressive</a:t>
            </a:r>
            <a:r>
              <a:rPr lang="en-US" altLang="en-US" sz="2000" dirty="0" smtClean="0">
                <a:solidFill>
                  <a:schemeClr val="accent2"/>
                </a:solidFill>
              </a:rPr>
              <a:t>) filter  </a:t>
            </a:r>
            <a:r>
              <a:rPr lang="en-US" altLang="en-US" sz="1800" dirty="0" smtClean="0">
                <a:solidFill>
                  <a:schemeClr val="accent2"/>
                </a:solidFill>
              </a:rPr>
              <a:t>(</a:t>
            </a:r>
            <a:r>
              <a:rPr lang="en-US" altLang="en-US" sz="1800" dirty="0" err="1" smtClean="0">
                <a:solidFill>
                  <a:schemeClr val="accent2"/>
                </a:solidFill>
              </a:rPr>
              <a:t>Udny</a:t>
            </a:r>
            <a:r>
              <a:rPr lang="en-US" altLang="en-US" sz="1800" dirty="0" smtClean="0">
                <a:solidFill>
                  <a:schemeClr val="accent2"/>
                </a:solidFill>
              </a:rPr>
              <a:t> Yule)</a:t>
            </a:r>
          </a:p>
          <a:p>
            <a:pPr marL="419100" indent="-419100" eaLnBrk="1" hangingPunct="1">
              <a:lnSpc>
                <a:spcPct val="130000"/>
              </a:lnSpc>
              <a:spcBef>
                <a:spcPct val="10000"/>
              </a:spcBef>
              <a:buNone/>
            </a:pPr>
            <a:r>
              <a:rPr lang="en-US" altLang="en-US" sz="1600" dirty="0" smtClean="0"/>
              <a:t>Note: to be time-invariant, </a:t>
            </a:r>
            <a:r>
              <a:rPr lang="en-US" altLang="en-US" sz="1600" b="1" dirty="0" smtClean="0">
                <a:latin typeface="Symbol" panose="05050102010706020507" pitchFamily="18" charset="2"/>
              </a:rPr>
              <a:t>b</a:t>
            </a:r>
            <a:r>
              <a:rPr lang="en-US" altLang="en-US" sz="1600" dirty="0" smtClean="0">
                <a:latin typeface="Symbol" panose="05050102010706020507" pitchFamily="18" charset="2"/>
              </a:rPr>
              <a:t> </a:t>
            </a:r>
            <a:r>
              <a:rPr lang="en-US" altLang="en-US" sz="1600" dirty="0" smtClean="0"/>
              <a:t>must be non-time-dependent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BEDF44-4726-4291-A83B-34AABA076E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MA, AR and ARMA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7125"/>
            <a:ext cx="7962900" cy="5399088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General recursive causal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system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        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 = f (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 , x</a:t>
            </a:r>
            <a:r>
              <a:rPr lang="en-US" altLang="en-US" sz="24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  <a:r>
              <a:rPr lang="en-US" altLang="en-US" sz="2400" dirty="0" smtClean="0">
                <a:solidFill>
                  <a:schemeClr val="accent2"/>
                </a:solidFill>
              </a:rPr>
              <a:t> …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-l </a:t>
            </a:r>
            <a:r>
              <a:rPr lang="en-US" altLang="en-US" sz="2400" dirty="0" smtClean="0">
                <a:solidFill>
                  <a:schemeClr val="accent2"/>
                </a:solidFill>
              </a:rPr>
              <a:t>; y</a:t>
            </a:r>
            <a:r>
              <a:rPr lang="en-US" altLang="en-US" sz="24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dirty="0" smtClean="0">
                <a:solidFill>
                  <a:schemeClr val="accent2"/>
                </a:solidFill>
              </a:rPr>
              <a:t>, y</a:t>
            </a:r>
            <a:r>
              <a:rPr lang="en-US" altLang="en-US" sz="24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 </a:t>
            </a:r>
            <a:r>
              <a:rPr lang="en-US" altLang="en-US" sz="2400" dirty="0" smtClean="0">
                <a:solidFill>
                  <a:schemeClr val="accent2"/>
                </a:solidFill>
              </a:rPr>
              <a:t>, …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 </a:t>
            </a:r>
            <a:r>
              <a:rPr lang="en-US" altLang="en-US" sz="2400" dirty="0" smtClean="0">
                <a:solidFill>
                  <a:schemeClr val="accent2"/>
                </a:solidFill>
              </a:rPr>
              <a:t> ; n 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General recursive causal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filter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This is called ARMA (for obvious reasons)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if 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b</a:t>
            </a:r>
            <a:r>
              <a:rPr lang="en-US" altLang="en-US" sz="2000" baseline="-25000" dirty="0" err="1" smtClean="0">
                <a:solidFill>
                  <a:schemeClr val="accent2"/>
                </a:solidFill>
              </a:rPr>
              <a:t>m</a:t>
            </a:r>
            <a:r>
              <a:rPr lang="en-US" altLang="en-US" sz="2000" dirty="0" smtClean="0">
                <a:solidFill>
                  <a:schemeClr val="accent2"/>
                </a:solidFill>
              </a:rPr>
              <a:t>=0 then MA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if a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0</a:t>
            </a:r>
            <a:r>
              <a:rPr lang="en-US" altLang="en-US" sz="2000" dirty="0" smtClean="0">
                <a:solidFill>
                  <a:schemeClr val="accent2"/>
                </a:solidFill>
              </a:rPr>
              <a:t>=0 and a</a:t>
            </a:r>
            <a:r>
              <a:rPr lang="en-US" altLang="en-US" sz="2000" baseline="-25000" dirty="0" smtClean="0">
                <a:solidFill>
                  <a:schemeClr val="accent2"/>
                </a:solidFill>
                <a:latin typeface="Script MT Bold" panose="03040602040607080904" pitchFamily="66" charset="0"/>
              </a:rPr>
              <a:t>l 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&gt;0</a:t>
            </a:r>
            <a:r>
              <a:rPr lang="en-US" altLang="en-US" sz="2000" dirty="0" smtClean="0">
                <a:solidFill>
                  <a:schemeClr val="accent2"/>
                </a:solidFill>
              </a:rPr>
              <a:t>=0 but b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m</a:t>
            </a:r>
            <a:r>
              <a:rPr lang="en-US" altLang="en-US" sz="2000" dirty="0">
                <a:solidFill>
                  <a:schemeClr val="accent2"/>
                </a:solidFill>
              </a:rPr>
              <a:t>≠</a:t>
            </a:r>
            <a:r>
              <a:rPr lang="en-US" altLang="en-US" sz="2000" dirty="0" smtClean="0">
                <a:solidFill>
                  <a:schemeClr val="accent2"/>
                </a:solidFill>
              </a:rPr>
              <a:t>0 then AR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Symmetric form (difference equation)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        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45061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381250"/>
            <a:ext cx="35877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5048250"/>
            <a:ext cx="36099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Infinite convolutions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14300" y="1285875"/>
            <a:ext cx="8877300" cy="5368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By recursive substitution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	AR(MA) filters can also be written as infinite convolutions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Example: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	 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	 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400" smtClean="0">
                <a:solidFill>
                  <a:schemeClr val="accent2"/>
                </a:solidFill>
              </a:rPr>
              <a:t>= 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¼ </a:t>
            </a: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</a:t>
            </a:r>
            <a:endParaRPr lang="en-US" altLang="en-US" sz="2400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	 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¼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n-3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400" smtClean="0">
                <a:solidFill>
                  <a:schemeClr val="accent2"/>
                </a:solidFill>
              </a:rPr>
              <a:t>= 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¼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1/8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n-3</a:t>
            </a:r>
            <a:endParaRPr lang="en-US" altLang="en-US" sz="2400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	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	</a:t>
            </a:r>
            <a:r>
              <a:rPr lang="en-US" altLang="en-US" sz="2000" smtClean="0">
                <a:solidFill>
                  <a:schemeClr val="accent2"/>
                </a:solidFill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½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¼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1/8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n-3  </a:t>
            </a: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…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General form</a:t>
            </a:r>
            <a:endParaRPr lang="en-US" altLang="en-US" sz="24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Note: h</a:t>
            </a:r>
            <a:r>
              <a:rPr lang="en-US" altLang="en-US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mtClean="0">
                <a:solidFill>
                  <a:schemeClr val="accent2"/>
                </a:solidFill>
              </a:rPr>
              <a:t> is the impulse response (even for AR</a:t>
            </a:r>
            <a:r>
              <a:rPr lang="en-US" altLang="en-US" b="1" smtClean="0">
                <a:solidFill>
                  <a:schemeClr val="accent2"/>
                </a:solidFill>
              </a:rPr>
              <a:t>MA</a:t>
            </a:r>
            <a:r>
              <a:rPr lang="en-US" altLang="en-US" smtClean="0">
                <a:solidFill>
                  <a:schemeClr val="accent2"/>
                </a:solidFill>
              </a:rPr>
              <a:t> filters)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71567CA-3F00-4A54-8CD9-4A18D389FF9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878388"/>
            <a:ext cx="3124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System identification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576513"/>
            <a:ext cx="8039100" cy="40005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are given an unknown system - how can we figure out what it is ?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What do we mean by "what it is" ?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Need to be able to predict output for any input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For example, if we know L, all a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US" altLang="en-US" sz="2000" smtClean="0">
                <a:solidFill>
                  <a:schemeClr val="accent2"/>
                </a:solidFill>
              </a:rPr>
              <a:t>, M, all b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 </a:t>
            </a:r>
            <a:r>
              <a:rPr lang="en-US" altLang="en-US" sz="2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  H(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for all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endParaRPr lang="en-US" altLang="en-US" sz="2000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Easy system identification problem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We can input any </a:t>
            </a:r>
            <a:r>
              <a:rPr lang="en-US" altLang="en-US" sz="2000" b="1" smtClean="0">
                <a:solidFill>
                  <a:schemeClr val="accent2"/>
                </a:solidFill>
              </a:rPr>
              <a:t>x</a:t>
            </a:r>
            <a:r>
              <a:rPr lang="en-US" altLang="en-US" sz="2000" smtClean="0">
                <a:solidFill>
                  <a:schemeClr val="accent2"/>
                </a:solidFill>
              </a:rPr>
              <a:t> we want and observe </a:t>
            </a:r>
            <a:r>
              <a:rPr lang="en-US" altLang="en-US" sz="2000" b="1" smtClean="0">
                <a:solidFill>
                  <a:schemeClr val="accent2"/>
                </a:solidFill>
              </a:rPr>
              <a:t>y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Difficult system identification problem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The system is "hooked up" - we can only observe </a:t>
            </a:r>
            <a:r>
              <a:rPr lang="en-US" altLang="en-US" sz="2000" b="1" smtClean="0">
                <a:solidFill>
                  <a:schemeClr val="accent2"/>
                </a:solidFill>
              </a:rPr>
              <a:t>x</a:t>
            </a:r>
            <a:r>
              <a:rPr lang="en-US" altLang="en-US" sz="2000" smtClean="0">
                <a:solidFill>
                  <a:schemeClr val="accent2"/>
                </a:solidFill>
              </a:rPr>
              <a:t>  and  </a:t>
            </a:r>
            <a:r>
              <a:rPr lang="en-US" altLang="en-US" sz="2000" b="1" smtClean="0">
                <a:solidFill>
                  <a:schemeClr val="accent2"/>
                </a:solidFill>
              </a:rPr>
              <a:t>y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3060700" y="1422400"/>
            <a:ext cx="2870200" cy="1104900"/>
            <a:chOff x="1928" y="896"/>
            <a:chExt cx="1808" cy="696"/>
          </a:xfrm>
        </p:grpSpPr>
        <p:sp>
          <p:nvSpPr>
            <p:cNvPr id="47120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21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47128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2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47126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47125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  <p:sp>
        <p:nvSpPr>
          <p:cNvPr id="47110" name="Rectangle 15"/>
          <p:cNvSpPr>
            <a:spLocks noChangeArrowheads="1"/>
          </p:cNvSpPr>
          <p:nvPr/>
        </p:nvSpPr>
        <p:spPr bwMode="auto">
          <a:xfrm>
            <a:off x="3263900" y="5549900"/>
            <a:ext cx="1473200" cy="110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7111" name="Group 16"/>
          <p:cNvGrpSpPr>
            <a:grpSpLocks/>
          </p:cNvGrpSpPr>
          <p:nvPr/>
        </p:nvGrpSpPr>
        <p:grpSpPr bwMode="auto">
          <a:xfrm>
            <a:off x="2870200" y="6075363"/>
            <a:ext cx="393700" cy="7937"/>
            <a:chOff x="776" y="1331"/>
            <a:chExt cx="248" cy="5"/>
          </a:xfrm>
        </p:grpSpPr>
        <p:sp>
          <p:nvSpPr>
            <p:cNvPr id="47118" name="Line 17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18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2" name="Group 19"/>
          <p:cNvGrpSpPr>
            <a:grpSpLocks/>
          </p:cNvGrpSpPr>
          <p:nvPr/>
        </p:nvGrpSpPr>
        <p:grpSpPr bwMode="auto">
          <a:xfrm>
            <a:off x="4724400" y="6075363"/>
            <a:ext cx="393700" cy="7937"/>
            <a:chOff x="776" y="1331"/>
            <a:chExt cx="248" cy="5"/>
          </a:xfrm>
        </p:grpSpPr>
        <p:sp>
          <p:nvSpPr>
            <p:cNvPr id="47116" name="Line 20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21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3" name="Text Box 22"/>
          <p:cNvSpPr txBox="1">
            <a:spLocks noChangeArrowheads="1"/>
          </p:cNvSpPr>
          <p:nvPr/>
        </p:nvSpPr>
        <p:spPr bwMode="auto">
          <a:xfrm>
            <a:off x="3403600" y="5753100"/>
            <a:ext cx="1193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47114" name="Rectangle 23"/>
          <p:cNvSpPr>
            <a:spLocks noChangeArrowheads="1"/>
          </p:cNvSpPr>
          <p:nvPr/>
        </p:nvSpPr>
        <p:spPr bwMode="auto">
          <a:xfrm>
            <a:off x="1384300" y="5549900"/>
            <a:ext cx="1473200" cy="11049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5" name="Rectangle 24"/>
          <p:cNvSpPr>
            <a:spLocks noChangeArrowheads="1"/>
          </p:cNvSpPr>
          <p:nvPr/>
        </p:nvSpPr>
        <p:spPr bwMode="auto">
          <a:xfrm>
            <a:off x="5143500" y="5549900"/>
            <a:ext cx="1473200" cy="11049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051F8A0-6BDE-4DE0-8213-1976D38F33C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Filter identification</a:t>
            </a:r>
          </a:p>
        </p:txBody>
      </p:sp>
      <p:sp>
        <p:nvSpPr>
          <p:cNvPr id="205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95413"/>
            <a:ext cx="8166100" cy="45974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Is the system identification problem always </a:t>
            </a:r>
            <a:r>
              <a:rPr lang="en-US" altLang="en-US" sz="2000" i="1" smtClean="0">
                <a:solidFill>
                  <a:schemeClr val="accent2"/>
                </a:solidFill>
              </a:rPr>
              <a:t>solvable</a:t>
            </a:r>
            <a:r>
              <a:rPr lang="en-US" altLang="en-US" sz="2000" smtClean="0">
                <a:solidFill>
                  <a:schemeClr val="accent2"/>
                </a:solidFill>
              </a:rPr>
              <a:t> ?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Not if the system characteristics can change over time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Since you can't predict what it will do next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only solvable if system is </a:t>
            </a:r>
            <a:r>
              <a:rPr lang="en-US" altLang="en-US" sz="2000" b="1" smtClean="0">
                <a:solidFill>
                  <a:schemeClr val="accent2"/>
                </a:solidFill>
              </a:rPr>
              <a:t>time invariant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b="1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Not if system can have a hidden </a:t>
            </a:r>
            <a:r>
              <a:rPr lang="en-US" altLang="en-US" sz="2000" i="1" smtClean="0">
                <a:solidFill>
                  <a:schemeClr val="accent2"/>
                </a:solidFill>
              </a:rPr>
              <a:t>trigger</a:t>
            </a:r>
            <a:r>
              <a:rPr lang="en-US" altLang="en-US" sz="2000" smtClean="0">
                <a:solidFill>
                  <a:schemeClr val="accent2"/>
                </a:solidFill>
              </a:rPr>
              <a:t> signal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only solvable if system is </a:t>
            </a:r>
            <a:r>
              <a:rPr lang="en-US" altLang="en-US" sz="2000" b="1" smtClean="0">
                <a:solidFill>
                  <a:schemeClr val="accent2"/>
                </a:solidFill>
              </a:rPr>
              <a:t>linear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Since for linear systems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small changes in input lead to bounded changes in output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only solvable if system is a </a:t>
            </a:r>
            <a:r>
              <a:rPr lang="en-US" altLang="en-US" sz="2000" b="1" smtClean="0">
                <a:solidFill>
                  <a:schemeClr val="accent2"/>
                </a:solidFill>
              </a:rPr>
              <a:t>filter !</a:t>
            </a:r>
          </a:p>
        </p:txBody>
      </p:sp>
      <p:grpSp>
        <p:nvGrpSpPr>
          <p:cNvPr id="2054" name="Group 1028"/>
          <p:cNvGrpSpPr>
            <a:grpSpLocks/>
          </p:cNvGrpSpPr>
          <p:nvPr/>
        </p:nvGrpSpPr>
        <p:grpSpPr bwMode="auto">
          <a:xfrm>
            <a:off x="6527800" y="1778000"/>
            <a:ext cx="2247900" cy="1104900"/>
            <a:chOff x="2248" y="1528"/>
            <a:chExt cx="1416" cy="696"/>
          </a:xfrm>
        </p:grpSpPr>
        <p:sp>
          <p:nvSpPr>
            <p:cNvPr id="2065" name="Rectangle 1029"/>
            <p:cNvSpPr>
              <a:spLocks noChangeArrowheads="1"/>
            </p:cNvSpPr>
            <p:nvPr/>
          </p:nvSpPr>
          <p:spPr bwMode="auto">
            <a:xfrm>
              <a:off x="2496" y="1528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66" name="Group 1030"/>
            <p:cNvGrpSpPr>
              <a:grpSpLocks/>
            </p:cNvGrpSpPr>
            <p:nvPr/>
          </p:nvGrpSpPr>
          <p:grpSpPr bwMode="auto">
            <a:xfrm>
              <a:off x="2248" y="1859"/>
              <a:ext cx="248" cy="5"/>
              <a:chOff x="776" y="1331"/>
              <a:chExt cx="248" cy="5"/>
            </a:xfrm>
          </p:grpSpPr>
          <p:sp>
            <p:nvSpPr>
              <p:cNvPr id="2070" name="Line 103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103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" name="Group 1033"/>
            <p:cNvGrpSpPr>
              <a:grpSpLocks/>
            </p:cNvGrpSpPr>
            <p:nvPr/>
          </p:nvGrpSpPr>
          <p:grpSpPr bwMode="auto">
            <a:xfrm>
              <a:off x="3416" y="1859"/>
              <a:ext cx="248" cy="5"/>
              <a:chOff x="776" y="1331"/>
              <a:chExt cx="248" cy="5"/>
            </a:xfrm>
          </p:grpSpPr>
          <p:sp>
            <p:nvSpPr>
              <p:cNvPr id="2068" name="Line 1034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1035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50" name="Object 1036"/>
            <p:cNvGraphicFramePr>
              <a:graphicFrameLocks noChangeAspect="1"/>
            </p:cNvGraphicFramePr>
            <p:nvPr/>
          </p:nvGraphicFramePr>
          <p:xfrm>
            <a:off x="2565" y="1866"/>
            <a:ext cx="314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Clip" r:id="rId3" imgW="1822320" imgH="1821240" progId="MS_ClipArt_Gallery.5">
                    <p:embed/>
                  </p:oleObj>
                </mc:Choice>
                <mc:Fallback>
                  <p:oleObj name="Clip" r:id="rId3" imgW="1822320" imgH="1821240" progId="MS_ClipArt_Gallery.5">
                    <p:embed/>
                    <p:pic>
                      <p:nvPicPr>
                        <p:cNvPr id="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" y="1866"/>
                          <a:ext cx="314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5" name="Group 1037"/>
          <p:cNvGrpSpPr>
            <a:grpSpLocks/>
          </p:cNvGrpSpPr>
          <p:nvPr/>
        </p:nvGrpSpPr>
        <p:grpSpPr bwMode="auto">
          <a:xfrm>
            <a:off x="6527800" y="3124200"/>
            <a:ext cx="2247900" cy="1104900"/>
            <a:chOff x="4112" y="1968"/>
            <a:chExt cx="1416" cy="696"/>
          </a:xfrm>
        </p:grpSpPr>
        <p:sp>
          <p:nvSpPr>
            <p:cNvPr id="2056" name="Rectangle 1038"/>
            <p:cNvSpPr>
              <a:spLocks noChangeArrowheads="1"/>
            </p:cNvSpPr>
            <p:nvPr/>
          </p:nvSpPr>
          <p:spPr bwMode="auto">
            <a:xfrm>
              <a:off x="4360" y="1968"/>
              <a:ext cx="928" cy="6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7" name="Group 1039"/>
            <p:cNvGrpSpPr>
              <a:grpSpLocks/>
            </p:cNvGrpSpPr>
            <p:nvPr/>
          </p:nvGrpSpPr>
          <p:grpSpPr bwMode="auto">
            <a:xfrm>
              <a:off x="4112" y="2299"/>
              <a:ext cx="248" cy="5"/>
              <a:chOff x="776" y="1331"/>
              <a:chExt cx="248" cy="5"/>
            </a:xfrm>
          </p:grpSpPr>
          <p:sp>
            <p:nvSpPr>
              <p:cNvPr id="2063" name="Line 104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104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" name="Group 1042"/>
            <p:cNvGrpSpPr>
              <a:grpSpLocks/>
            </p:cNvGrpSpPr>
            <p:nvPr/>
          </p:nvGrpSpPr>
          <p:grpSpPr bwMode="auto">
            <a:xfrm>
              <a:off x="5280" y="2299"/>
              <a:ext cx="248" cy="5"/>
              <a:chOff x="776" y="1331"/>
              <a:chExt cx="248" cy="5"/>
            </a:xfrm>
          </p:grpSpPr>
          <p:sp>
            <p:nvSpPr>
              <p:cNvPr id="2061" name="Line 1043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044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59" name="Picture 1045" descr="C:\Documents and Settings\Yaakov_s\Application Data\Microsoft\Media Catalog\Downloaded Clips\cla9\j0424246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2033"/>
              <a:ext cx="38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Freeform 1046"/>
            <p:cNvSpPr>
              <a:spLocks/>
            </p:cNvSpPr>
            <p:nvPr/>
          </p:nvSpPr>
          <p:spPr bwMode="auto">
            <a:xfrm>
              <a:off x="4404" y="2318"/>
              <a:ext cx="443" cy="182"/>
            </a:xfrm>
            <a:custGeom>
              <a:avLst/>
              <a:gdLst>
                <a:gd name="T0" fmla="*/ 0 w 987"/>
                <a:gd name="T1" fmla="*/ 0 h 414"/>
                <a:gd name="T2" fmla="*/ 0 w 987"/>
                <a:gd name="T3" fmla="*/ 0 h 414"/>
                <a:gd name="T4" fmla="*/ 0 w 987"/>
                <a:gd name="T5" fmla="*/ 0 h 414"/>
                <a:gd name="T6" fmla="*/ 0 w 987"/>
                <a:gd name="T7" fmla="*/ 0 h 414"/>
                <a:gd name="T8" fmla="*/ 0 w 987"/>
                <a:gd name="T9" fmla="*/ 0 h 414"/>
                <a:gd name="T10" fmla="*/ 0 w 987"/>
                <a:gd name="T11" fmla="*/ 0 h 414"/>
                <a:gd name="T12" fmla="*/ 0 w 987"/>
                <a:gd name="T13" fmla="*/ 0 h 414"/>
                <a:gd name="T14" fmla="*/ 0 w 987"/>
                <a:gd name="T15" fmla="*/ 0 h 414"/>
                <a:gd name="T16" fmla="*/ 0 w 987"/>
                <a:gd name="T17" fmla="*/ 0 h 414"/>
                <a:gd name="T18" fmla="*/ 0 w 987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7"/>
                <a:gd name="T31" fmla="*/ 0 h 414"/>
                <a:gd name="T32" fmla="*/ 987 w 987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7" h="414">
                  <a:moveTo>
                    <a:pt x="0" y="414"/>
                  </a:moveTo>
                  <a:lnTo>
                    <a:pt x="243" y="414"/>
                  </a:lnTo>
                  <a:lnTo>
                    <a:pt x="243" y="210"/>
                  </a:lnTo>
                  <a:lnTo>
                    <a:pt x="453" y="210"/>
                  </a:lnTo>
                  <a:lnTo>
                    <a:pt x="453" y="0"/>
                  </a:lnTo>
                  <a:lnTo>
                    <a:pt x="639" y="0"/>
                  </a:lnTo>
                  <a:lnTo>
                    <a:pt x="639" y="309"/>
                  </a:lnTo>
                  <a:lnTo>
                    <a:pt x="831" y="309"/>
                  </a:lnTo>
                  <a:lnTo>
                    <a:pt x="831" y="111"/>
                  </a:lnTo>
                  <a:lnTo>
                    <a:pt x="987" y="11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419FA5-A0D8-4C33-A6C4-003F5B93BB5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8338" y="889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Easy problem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Impulse Response (IR)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9055100" cy="52959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To solve the easy problem we need to decide which x signal to use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One common choice is the </a:t>
            </a:r>
            <a:r>
              <a:rPr lang="en-US" altLang="en-US" i="1" smtClean="0">
                <a:solidFill>
                  <a:schemeClr val="accent2"/>
                </a:solidFill>
              </a:rPr>
              <a:t>unit impulse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 a signal which is zero everywhere except at a particular time </a:t>
            </a:r>
            <a:r>
              <a:rPr lang="en-US" altLang="en-US" sz="1800" smtClean="0">
                <a:solidFill>
                  <a:schemeClr val="accent2"/>
                </a:solidFill>
              </a:rPr>
              <a:t>(time zero)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 response of the filter to an impulse at time zero (UI)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is called the </a:t>
            </a:r>
            <a:r>
              <a:rPr lang="en-US" altLang="en-US" b="1" smtClean="0">
                <a:solidFill>
                  <a:schemeClr val="accent2"/>
                </a:solidFill>
              </a:rPr>
              <a:t>impulse response</a:t>
            </a:r>
            <a:r>
              <a:rPr lang="en-US" altLang="en-US" smtClean="0">
                <a:solidFill>
                  <a:schemeClr val="accent2"/>
                </a:solidFill>
              </a:rPr>
              <a:t> IR </a:t>
            </a:r>
            <a:r>
              <a:rPr lang="en-US" altLang="en-US" sz="1800" smtClean="0">
                <a:solidFill>
                  <a:schemeClr val="accent2"/>
                </a:solidFill>
              </a:rPr>
              <a:t>(surprising name !)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solidFill>
                  <a:schemeClr val="accent2"/>
                </a:solidFill>
              </a:rPr>
              <a:t>Since a filter is time invariant, we know the response for impulses at any time (SUI)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solidFill>
                  <a:schemeClr val="accent2"/>
                </a:solidFill>
              </a:rPr>
              <a:t>Since a filter is linear, we know the response for the weighted sum of shifted impulses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solidFill>
                  <a:schemeClr val="accent2"/>
                </a:solidFill>
              </a:rPr>
              <a:t>But all signals can be expressed as weighted sum of SUIs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solidFill>
                  <a:schemeClr val="accent2"/>
                </a:solidFill>
              </a:rPr>
              <a:t>SUIs are a </a:t>
            </a:r>
            <a:r>
              <a:rPr lang="en-US" altLang="en-US" sz="1800" i="1" smtClean="0">
                <a:solidFill>
                  <a:schemeClr val="accent2"/>
                </a:solidFill>
              </a:rPr>
              <a:t>basis </a:t>
            </a:r>
            <a:r>
              <a:rPr lang="en-US" altLang="en-US" sz="1800" smtClean="0">
                <a:solidFill>
                  <a:schemeClr val="accent2"/>
                </a:solidFill>
              </a:rPr>
              <a:t>that induces the </a:t>
            </a:r>
            <a:r>
              <a:rPr lang="en-US" altLang="en-US" sz="1800" i="1" smtClean="0">
                <a:solidFill>
                  <a:schemeClr val="accent2"/>
                </a:solidFill>
              </a:rPr>
              <a:t>time representation</a:t>
            </a:r>
            <a:endParaRPr lang="en-US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solidFill>
                  <a:schemeClr val="accent2"/>
                </a:solidFill>
              </a:rPr>
              <a:t>So knowing the IR is sufficient to predict the output of a filter for </a:t>
            </a:r>
            <a:r>
              <a:rPr lang="en-US" altLang="en-US" sz="1800" i="1" smtClean="0">
                <a:solidFill>
                  <a:schemeClr val="accent2"/>
                </a:solidFill>
              </a:rPr>
              <a:t>any</a:t>
            </a:r>
            <a:r>
              <a:rPr lang="en-US" altLang="en-US" sz="1800" smtClean="0">
                <a:solidFill>
                  <a:schemeClr val="accent2"/>
                </a:solidFill>
              </a:rPr>
              <a:t> input signal x</a:t>
            </a:r>
          </a:p>
        </p:txBody>
      </p:sp>
      <p:sp>
        <p:nvSpPr>
          <p:cNvPr id="48133" name="Rectangle 1028"/>
          <p:cNvSpPr>
            <a:spLocks noChangeArrowheads="1"/>
          </p:cNvSpPr>
          <p:nvPr/>
        </p:nvSpPr>
        <p:spPr bwMode="auto">
          <a:xfrm>
            <a:off x="3098800" y="3263900"/>
            <a:ext cx="1473200" cy="110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8134" name="Group 1029"/>
          <p:cNvGrpSpPr>
            <a:grpSpLocks/>
          </p:cNvGrpSpPr>
          <p:nvPr/>
        </p:nvGrpSpPr>
        <p:grpSpPr bwMode="auto">
          <a:xfrm>
            <a:off x="2705100" y="3789363"/>
            <a:ext cx="393700" cy="7937"/>
            <a:chOff x="776" y="1331"/>
            <a:chExt cx="248" cy="5"/>
          </a:xfrm>
        </p:grpSpPr>
        <p:sp>
          <p:nvSpPr>
            <p:cNvPr id="48146" name="Line 1030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031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5" name="Group 1032"/>
          <p:cNvGrpSpPr>
            <a:grpSpLocks/>
          </p:cNvGrpSpPr>
          <p:nvPr/>
        </p:nvGrpSpPr>
        <p:grpSpPr bwMode="auto">
          <a:xfrm>
            <a:off x="4559300" y="3789363"/>
            <a:ext cx="393700" cy="7937"/>
            <a:chOff x="776" y="1331"/>
            <a:chExt cx="248" cy="5"/>
          </a:xfrm>
        </p:grpSpPr>
        <p:sp>
          <p:nvSpPr>
            <p:cNvPr id="48144" name="Line 1033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034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6" name="Group 1035"/>
          <p:cNvGrpSpPr>
            <a:grpSpLocks/>
          </p:cNvGrpSpPr>
          <p:nvPr/>
        </p:nvGrpSpPr>
        <p:grpSpPr bwMode="auto">
          <a:xfrm>
            <a:off x="685800" y="3289300"/>
            <a:ext cx="1879600" cy="757238"/>
            <a:chOff x="928" y="3096"/>
            <a:chExt cx="1184" cy="477"/>
          </a:xfrm>
        </p:grpSpPr>
        <p:sp>
          <p:nvSpPr>
            <p:cNvPr id="48141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0</a:t>
              </a:r>
            </a:p>
          </p:txBody>
        </p:sp>
      </p:grpSp>
      <p:sp>
        <p:nvSpPr>
          <p:cNvPr id="48137" name="Line 1039"/>
          <p:cNvSpPr>
            <a:spLocks noChangeShapeType="1"/>
          </p:cNvSpPr>
          <p:nvPr/>
        </p:nvSpPr>
        <p:spPr bwMode="auto">
          <a:xfrm>
            <a:off x="5308600" y="3797300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40"/>
          <p:cNvSpPr>
            <a:spLocks noChangeShapeType="1"/>
          </p:cNvSpPr>
          <p:nvPr/>
        </p:nvSpPr>
        <p:spPr bwMode="auto">
          <a:xfrm flipV="1">
            <a:off x="6146800" y="3289300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Text Box 1041"/>
          <p:cNvSpPr txBox="1">
            <a:spLocks noChangeArrowheads="1"/>
          </p:cNvSpPr>
          <p:nvPr/>
        </p:nvSpPr>
        <p:spPr bwMode="auto">
          <a:xfrm>
            <a:off x="6019800" y="37719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48140" name="Freeform 1042"/>
          <p:cNvSpPr>
            <a:spLocks/>
          </p:cNvSpPr>
          <p:nvPr/>
        </p:nvSpPr>
        <p:spPr bwMode="auto">
          <a:xfrm>
            <a:off x="6134100" y="3255963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100472C-5BC1-418A-99D3-5B2DEAAF8C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268413"/>
            <a:ext cx="3149600" cy="17399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Analog signal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1" dirty="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         s(t)  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continuous time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- </a:t>
            </a:r>
            <a:r>
              <a:rPr lang="en-US" altLang="en-US" sz="2400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 &lt; t &lt; +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118100" y="1268413"/>
            <a:ext cx="2413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signal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400" b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0" baseline="-25000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time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24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… +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762000" y="3211513"/>
            <a:ext cx="4648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Physicality requirements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values are real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values defined for all times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Finite energy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Finite bandwidth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Mathematical usage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may be complex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may be singular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Infinite energy allowed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Infinite bandwidth allowed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140200" y="4267200"/>
            <a:ext cx="4762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Energy = how "big" the signal 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Bandwidth = how "fast" the signal 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1F4AF5E-2F55-4680-AF6B-26AD7F3DDFF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889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Easy problem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Frequency Response (FR)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8902700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To solve the easy problem we need to decide which x signal to use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One common choice is the </a:t>
            </a:r>
            <a:r>
              <a:rPr lang="en-US" altLang="en-US" sz="2000" i="1" smtClean="0">
                <a:solidFill>
                  <a:schemeClr val="accent2"/>
                </a:solidFill>
              </a:rPr>
              <a:t>sinusoid   </a:t>
            </a:r>
            <a:r>
              <a:rPr lang="en-US" altLang="en-US" sz="2000" smtClean="0">
                <a:solidFill>
                  <a:schemeClr val="accent2"/>
                </a:solidFill>
              </a:rPr>
              <a:t>x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</a:rPr>
              <a:t> = sin (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000" smtClean="0">
                <a:solidFill>
                  <a:schemeClr val="accent2"/>
                </a:solidFill>
              </a:rPr>
              <a:t> n )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Since filters do not create new frequencies </a:t>
            </a:r>
            <a:r>
              <a:rPr lang="en-US" altLang="en-US" sz="1800" smtClean="0">
                <a:solidFill>
                  <a:schemeClr val="accent2"/>
                </a:solidFill>
              </a:rPr>
              <a:t>(sinusoids are </a:t>
            </a:r>
            <a:r>
              <a:rPr lang="en-US" altLang="en-US" sz="1800" i="1" smtClean="0">
                <a:solidFill>
                  <a:schemeClr val="accent2"/>
                </a:solidFill>
              </a:rPr>
              <a:t>eigensignals</a:t>
            </a:r>
            <a:r>
              <a:rPr lang="en-US" altLang="en-US" sz="1800" smtClean="0">
                <a:solidFill>
                  <a:schemeClr val="accent2"/>
                </a:solidFill>
              </a:rPr>
              <a:t> of filters)</a:t>
            </a:r>
            <a:endParaRPr lang="en-US" altLang="en-US" sz="20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response of the filter to a a sinusoid of frequency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is a sinusoid of frequency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000" smtClean="0">
                <a:solidFill>
                  <a:schemeClr val="accent2"/>
                </a:solidFill>
              </a:rPr>
              <a:t> (or zero)  y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</a:rPr>
              <a:t> = A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000" smtClean="0">
                <a:solidFill>
                  <a:schemeClr val="accent2"/>
                </a:solidFill>
              </a:rPr>
              <a:t> sin (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000" smtClean="0">
                <a:solidFill>
                  <a:schemeClr val="accent2"/>
                </a:solidFill>
              </a:rPr>
              <a:t> n  +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000" smtClean="0">
                <a:solidFill>
                  <a:schemeClr val="accent2"/>
                </a:solidFill>
              </a:rPr>
              <a:t>)</a:t>
            </a:r>
            <a:endParaRPr lang="en-US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we input all possible sinusoids 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but remember only the </a:t>
            </a:r>
            <a:r>
              <a:rPr lang="en-US" altLang="en-US" sz="2000" b="1" smtClean="0">
                <a:solidFill>
                  <a:schemeClr val="accent2"/>
                </a:solidFill>
              </a:rPr>
              <a:t>frequency response</a:t>
            </a:r>
            <a:r>
              <a:rPr lang="en-US" altLang="en-US" sz="1800" b="1" smtClean="0">
                <a:solidFill>
                  <a:schemeClr val="accent2"/>
                </a:solidFill>
              </a:rPr>
              <a:t> </a:t>
            </a:r>
            <a:r>
              <a:rPr lang="en-US" altLang="en-US" sz="1800" smtClean="0">
                <a:solidFill>
                  <a:schemeClr val="accent2"/>
                </a:solidFill>
              </a:rPr>
              <a:t>FR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the gain A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 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phase shift </a:t>
            </a:r>
            <a:r>
              <a:rPr lang="en-US" altLang="en-US" sz="2000" smtClean="0">
                <a:solidFill>
                  <a:schemeClr val="accent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b="1" baseline="-25000" smtClean="0">
                <a:solidFill>
                  <a:schemeClr val="accent2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endParaRPr lang="en-US" altLang="en-US" sz="2000" b="1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2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900" smtClean="0">
                <a:solidFill>
                  <a:schemeClr val="accent2"/>
                </a:solidFill>
              </a:rPr>
              <a:t>But all signals can be expressed as weighted sum of sinsuoids 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900" i="1" smtClean="0">
                <a:solidFill>
                  <a:schemeClr val="accent2"/>
                </a:solidFill>
              </a:rPr>
              <a:t>Fourier</a:t>
            </a:r>
            <a:r>
              <a:rPr lang="en-US" altLang="en-US" sz="1900" smtClean="0">
                <a:solidFill>
                  <a:schemeClr val="accent2"/>
                </a:solidFill>
              </a:rPr>
              <a:t> </a:t>
            </a:r>
            <a:r>
              <a:rPr lang="en-US" altLang="en-US" sz="1900" i="1" smtClean="0">
                <a:solidFill>
                  <a:schemeClr val="accent2"/>
                </a:solidFill>
              </a:rPr>
              <a:t>basis </a:t>
            </a:r>
            <a:r>
              <a:rPr lang="en-US" altLang="en-US" sz="1900" smtClean="0">
                <a:solidFill>
                  <a:schemeClr val="accent2"/>
                </a:solidFill>
              </a:rPr>
              <a:t>induces the </a:t>
            </a:r>
            <a:r>
              <a:rPr lang="en-US" altLang="en-US" sz="1900" i="1" smtClean="0">
                <a:solidFill>
                  <a:schemeClr val="accent2"/>
                </a:solidFill>
              </a:rPr>
              <a:t>frequency representation</a:t>
            </a:r>
            <a:endParaRPr lang="en-US" altLang="en-US" sz="19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900" smtClean="0">
                <a:solidFill>
                  <a:schemeClr val="accent2"/>
                </a:solidFill>
              </a:rPr>
              <a:t>So knowing the FR is sufficient to predict the output of a filter for </a:t>
            </a:r>
            <a:r>
              <a:rPr lang="en-US" altLang="en-US" sz="1900" i="1" smtClean="0">
                <a:solidFill>
                  <a:schemeClr val="accent2"/>
                </a:solidFill>
              </a:rPr>
              <a:t>any</a:t>
            </a:r>
            <a:r>
              <a:rPr lang="en-US" altLang="en-US" sz="1900" smtClean="0">
                <a:solidFill>
                  <a:schemeClr val="accent2"/>
                </a:solidFill>
              </a:rPr>
              <a:t> input x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023100" y="2832100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49158" name="Group 5"/>
          <p:cNvGrpSpPr>
            <a:grpSpLocks/>
          </p:cNvGrpSpPr>
          <p:nvPr/>
        </p:nvGrpSpPr>
        <p:grpSpPr bwMode="auto">
          <a:xfrm>
            <a:off x="6527800" y="3371850"/>
            <a:ext cx="1511300" cy="1530350"/>
            <a:chOff x="4152" y="2164"/>
            <a:chExt cx="952" cy="964"/>
          </a:xfrm>
        </p:grpSpPr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4168" y="2464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7"/>
            <p:cNvSpPr>
              <a:spLocks noChangeShapeType="1"/>
            </p:cNvSpPr>
            <p:nvPr/>
          </p:nvSpPr>
          <p:spPr bwMode="auto">
            <a:xfrm>
              <a:off x="4424" y="2328"/>
              <a:ext cx="0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8"/>
            <p:cNvSpPr>
              <a:spLocks noChangeShapeType="1"/>
            </p:cNvSpPr>
            <p:nvPr/>
          </p:nvSpPr>
          <p:spPr bwMode="auto">
            <a:xfrm>
              <a:off x="4768" y="2328"/>
              <a:ext cx="0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4152" y="2184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Symbol" panose="05050102010706020507" pitchFamily="18" charset="2"/>
                </a:rPr>
                <a:t>w</a:t>
              </a:r>
            </a:p>
          </p:txBody>
        </p:sp>
        <p:sp>
          <p:nvSpPr>
            <p:cNvPr id="49164" name="Text Box 10"/>
            <p:cNvSpPr txBox="1">
              <a:spLocks noChangeArrowheads="1"/>
            </p:cNvSpPr>
            <p:nvPr/>
          </p:nvSpPr>
          <p:spPr bwMode="auto">
            <a:xfrm>
              <a:off x="4510" y="2164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Text Box 11"/>
            <p:cNvSpPr txBox="1">
              <a:spLocks noChangeArrowheads="1"/>
            </p:cNvSpPr>
            <p:nvPr/>
          </p:nvSpPr>
          <p:spPr bwMode="auto">
            <a:xfrm>
              <a:off x="4448" y="2224"/>
              <a:ext cx="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aseline="-25000">
                  <a:latin typeface="Symbol" panose="05050102010706020507" pitchFamily="18" charset="2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</a:p>
          </p:txBody>
        </p:sp>
        <p:sp>
          <p:nvSpPr>
            <p:cNvPr id="49166" name="Text Box 12"/>
            <p:cNvSpPr txBox="1">
              <a:spLocks noChangeArrowheads="1"/>
            </p:cNvSpPr>
            <p:nvPr/>
          </p:nvSpPr>
          <p:spPr bwMode="auto">
            <a:xfrm>
              <a:off x="4760" y="2200"/>
              <a:ext cx="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lang="en-US" altLang="en-US" sz="2400" baseline="-25000">
                  <a:latin typeface="Symbol" panose="05050102010706020507" pitchFamily="18" charset="2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</a:p>
          </p:txBody>
        </p:sp>
      </p:grpSp>
      <p:pic>
        <p:nvPicPr>
          <p:cNvPr id="49159" name="Picture 13" descr="C:\Documents and Settings\Yaakov_s\My Documents\My Pictures\Fou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505325"/>
            <a:ext cx="11699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5C3007-8810-4AE0-B348-F564ED57E31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938" y="1016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Hard problem               Wiener-</a:t>
            </a:r>
            <a:r>
              <a:rPr lang="en-US" dirty="0" err="1" smtClean="0">
                <a:solidFill>
                  <a:schemeClr val="tx1"/>
                </a:solidFill>
              </a:rPr>
              <a:t>Hopf</a:t>
            </a:r>
            <a:r>
              <a:rPr lang="en-US" dirty="0" smtClean="0">
                <a:solidFill>
                  <a:schemeClr val="tx1"/>
                </a:solidFill>
              </a:rPr>
              <a:t> equations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66813"/>
            <a:ext cx="8699500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Assume that the unknown system is an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MA</a:t>
            </a:r>
            <a:r>
              <a:rPr lang="en-US" altLang="en-US" sz="2000" dirty="0" smtClean="0">
                <a:solidFill>
                  <a:schemeClr val="accent2"/>
                </a:solidFill>
              </a:rPr>
              <a:t> with 3 coefficients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Then we can write three equations for three unknown coefficients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(note - we need to observe 5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x</a:t>
            </a:r>
            <a:r>
              <a:rPr lang="en-US" altLang="en-US" sz="2000" dirty="0" smtClean="0">
                <a:solidFill>
                  <a:schemeClr val="accent2"/>
                </a:solidFill>
              </a:rPr>
              <a:t> and 3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y</a:t>
            </a:r>
            <a:r>
              <a:rPr lang="en-US" altLang="en-US" sz="2000" dirty="0" smtClean="0">
                <a:solidFill>
                  <a:schemeClr val="accent2"/>
                </a:solidFill>
              </a:rPr>
              <a:t> 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in matrix form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 matrix has 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Toeplitz</a:t>
            </a:r>
            <a:r>
              <a:rPr lang="en-US" altLang="en-US" sz="2000" dirty="0" smtClean="0">
                <a:solidFill>
                  <a:schemeClr val="accent2"/>
                </a:solidFill>
              </a:rPr>
              <a:t> form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 smtClean="0">
                <a:solidFill>
                  <a:schemeClr val="accent2"/>
                </a:solidFill>
              </a:rPr>
              <a:t>which means it can be readily inverted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FF33CC"/>
                </a:solidFill>
              </a:rPr>
              <a:t>Note - WH equations are never written this way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 smtClean="0">
                <a:solidFill>
                  <a:srgbClr val="FF33CC"/>
                </a:solidFill>
              </a:rPr>
              <a:t>instead use correlations</a:t>
            </a:r>
          </a:p>
        </p:txBody>
      </p:sp>
      <p:pic>
        <p:nvPicPr>
          <p:cNvPr id="50181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892300"/>
            <a:ext cx="40846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002088"/>
            <a:ext cx="483711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C:\Documents and Settings\Yaakov_s\My Documents\lectures\DSP\Toepli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10013"/>
            <a:ext cx="15367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7" descr="C:\Documents and Settings\Yaakov_s\My Documents\lectures\DSP\Norbert_Wie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946275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8605" y="5522155"/>
            <a:ext cx="128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solidFill>
                  <a:schemeClr val="bg1"/>
                </a:solidFill>
              </a:rPr>
              <a:t>Otto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Toeplitz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725" y="3069629"/>
            <a:ext cx="15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solidFill>
                  <a:schemeClr val="bg1"/>
                </a:solidFill>
              </a:rPr>
              <a:t>Norbert Wiener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AE145BF-2F4C-4D6B-A596-636D6D48B49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635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Hard problem                      Yule-Walker equations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77308"/>
            <a:ext cx="8509000" cy="54409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Assume that the unknown system is an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AR</a:t>
            </a:r>
            <a:r>
              <a:rPr lang="en-US" altLang="en-US" sz="2000" dirty="0" smtClean="0">
                <a:solidFill>
                  <a:schemeClr val="accent2"/>
                </a:solidFill>
              </a:rPr>
              <a:t> with 3 coefficients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Then we can write three equations for three unknown coefficients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(note - need to observe 3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x</a:t>
            </a:r>
            <a:r>
              <a:rPr lang="en-US" altLang="en-US" sz="2000" dirty="0" smtClean="0">
                <a:solidFill>
                  <a:schemeClr val="accent2"/>
                </a:solidFill>
              </a:rPr>
              <a:t> and 5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y</a:t>
            </a:r>
            <a:r>
              <a:rPr lang="en-US" altLang="en-US" sz="2000" dirty="0" smtClean="0">
                <a:solidFill>
                  <a:schemeClr val="accent2"/>
                </a:solidFill>
              </a:rPr>
              <a:t>) 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in matrix form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 matrix also has 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Toeplitz</a:t>
            </a:r>
            <a:r>
              <a:rPr lang="en-US" altLang="en-US" sz="2000" dirty="0" smtClean="0">
                <a:solidFill>
                  <a:schemeClr val="accent2"/>
                </a:solidFill>
              </a:rPr>
              <a:t> form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Can be solved by Levinson-Durbin algorithm</a:t>
            </a:r>
          </a:p>
          <a:p>
            <a:pPr eaLnBrk="1" hangingPunct="1">
              <a:lnSpc>
                <a:spcPct val="14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FF33CC"/>
                </a:solidFill>
              </a:rPr>
              <a:t>Note - YW equations are never really written this way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 smtClean="0">
                <a:solidFill>
                  <a:srgbClr val="FF33CC"/>
                </a:solidFill>
              </a:rPr>
              <a:t>instead use correlations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1800" i="1" dirty="0" smtClean="0"/>
              <a:t>Your cellphone solves YW equations thousands of times per second !</a:t>
            </a:r>
          </a:p>
        </p:txBody>
      </p:sp>
      <p:pic>
        <p:nvPicPr>
          <p:cNvPr id="51205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798638"/>
            <a:ext cx="4473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829050"/>
            <a:ext cx="5489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C:\Documents and Settings\Yaakov_s\My Documents\lectures\DSP\Y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824154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0583" y="3217550"/>
            <a:ext cx="103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Udny</a:t>
            </a:r>
            <a:r>
              <a:rPr lang="en-US" sz="1400" dirty="0">
                <a:solidFill>
                  <a:schemeClr val="bg1"/>
                </a:solidFill>
              </a:rPr>
              <a:t> Yule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29" y="3829050"/>
            <a:ext cx="1482330" cy="1773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6689" y="5284419"/>
            <a:ext cx="1623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Sir Gilbert Walker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Hard Problem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using z 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31788" y="1497013"/>
            <a:ext cx="8496300" cy="4762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H(z) is the transfer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H(z) is the zT of the </a:t>
            </a:r>
            <a:r>
              <a:rPr lang="en-US" altLang="en-US" i="1" smtClean="0">
                <a:solidFill>
                  <a:schemeClr val="accent2"/>
                </a:solidFill>
              </a:rPr>
              <a:t>impulse function </a:t>
            </a:r>
            <a:r>
              <a:rPr lang="en-US" altLang="en-US" b="1" smtClean="0">
                <a:solidFill>
                  <a:schemeClr val="accent2"/>
                </a:solidFill>
              </a:rPr>
              <a:t>h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On the unit circle H(z) becomes the </a:t>
            </a:r>
            <a:r>
              <a:rPr lang="en-US" altLang="en-US" i="1" smtClean="0">
                <a:solidFill>
                  <a:schemeClr val="accent2"/>
                </a:solidFill>
              </a:rPr>
              <a:t>frequency response </a:t>
            </a:r>
            <a:r>
              <a:rPr lang="en-US" altLang="en-US" b="1" smtClean="0">
                <a:solidFill>
                  <a:schemeClr val="accent2"/>
                </a:solidFill>
              </a:rPr>
              <a:t>H(</a:t>
            </a:r>
            <a:r>
              <a:rPr lang="en-US" altLang="en-US" b="1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Thus the frequency response is the FT of the impulse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FCFCFC-E942-479A-942F-12493E4DEB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25588"/>
            <a:ext cx="4248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H(z) is a rational function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F368309-708D-4EAA-BC8A-90B46051416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374775"/>
            <a:ext cx="2619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279650"/>
            <a:ext cx="4171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Content Placeholder 7"/>
          <p:cNvSpPr>
            <a:spLocks noGrp="1"/>
          </p:cNvSpPr>
          <p:nvPr>
            <p:ph idx="1"/>
          </p:nvPr>
        </p:nvSpPr>
        <p:spPr>
          <a:xfrm>
            <a:off x="685800" y="3225800"/>
            <a:ext cx="8204200" cy="3289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			B(z) Y(z)            =   A(z) X(z)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			Y(z) 		   =   A(z) / B(z)  X(z)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but		Y(z) = H(z) X(z)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so			H(z) = A(z)  /  B(z)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the ratio of two polynomials is called a </a:t>
            </a:r>
            <a:r>
              <a:rPr lang="en-US" altLang="en-US" sz="2400" b="1" smtClean="0">
                <a:solidFill>
                  <a:schemeClr val="accent2"/>
                </a:solidFill>
              </a:rPr>
              <a:t>rational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roots of the numerator are called </a:t>
            </a:r>
            <a:r>
              <a:rPr lang="en-US" altLang="en-US" sz="2400" b="1" i="1" smtClean="0">
                <a:solidFill>
                  <a:schemeClr val="accent2"/>
                </a:solidFill>
              </a:rPr>
              <a:t>zeros</a:t>
            </a:r>
            <a:r>
              <a:rPr lang="en-US" altLang="en-US" sz="2400" smtClean="0">
                <a:solidFill>
                  <a:schemeClr val="accent2"/>
                </a:solidFill>
              </a:rPr>
              <a:t> of H(z)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roots of the denominator are called </a:t>
            </a:r>
            <a:r>
              <a:rPr lang="en-US" altLang="en-US" sz="2400" b="1" i="1" smtClean="0">
                <a:solidFill>
                  <a:schemeClr val="accent2"/>
                </a:solidFill>
              </a:rPr>
              <a:t>poles</a:t>
            </a:r>
            <a:r>
              <a:rPr lang="en-US" altLang="en-US" sz="2400" smtClean="0">
                <a:solidFill>
                  <a:schemeClr val="accent2"/>
                </a:solidFill>
              </a:rPr>
              <a:t> of H(z)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Summary -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58800" y="1306513"/>
            <a:ext cx="7772400" cy="52974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FIR	= MA	= all zero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IIR	   AR	= all pole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		ARMA	= zeros and poles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The following contain everything about the filter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	(are can predict the output given the input)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smtClean="0">
                <a:solidFill>
                  <a:schemeClr val="accent2"/>
                </a:solidFill>
              </a:rPr>
              <a:t>a</a:t>
            </a:r>
            <a:r>
              <a:rPr lang="en-US" altLang="en-US" sz="2400" smtClean="0">
                <a:solidFill>
                  <a:schemeClr val="accent2"/>
                </a:solidFill>
              </a:rPr>
              <a:t> and </a:t>
            </a:r>
            <a:r>
              <a:rPr lang="en-US" altLang="en-US" sz="2400" b="1" smtClean="0">
                <a:solidFill>
                  <a:schemeClr val="accent2"/>
                </a:solidFill>
              </a:rPr>
              <a:t>b</a:t>
            </a:r>
            <a:r>
              <a:rPr lang="en-US" altLang="en-US" sz="2400" smtClean="0">
                <a:solidFill>
                  <a:schemeClr val="accent2"/>
                </a:solidFill>
              </a:rPr>
              <a:t> coefficients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smtClean="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 smtClean="0">
                <a:solidFill>
                  <a:schemeClr val="accent2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 smtClean="0">
                <a:solidFill>
                  <a:schemeClr val="accent2"/>
                </a:solidFill>
              </a:rPr>
              <a:t>and </a:t>
            </a:r>
            <a:r>
              <a:rPr lang="en-US" altLang="en-US" sz="2400" b="1" smtClean="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 smtClean="0">
                <a:solidFill>
                  <a:schemeClr val="accent2"/>
                </a:solidFill>
              </a:rPr>
              <a:t> coefficients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impulse response </a:t>
            </a:r>
            <a:r>
              <a:rPr lang="en-US" altLang="en-US" sz="2400" b="1" smtClean="0">
                <a:solidFill>
                  <a:schemeClr val="accent2"/>
                </a:solidFill>
              </a:rPr>
              <a:t>h</a:t>
            </a:r>
            <a:r>
              <a:rPr lang="en-US" altLang="en-US" sz="2400" b="1" baseline="-25000" smtClean="0">
                <a:solidFill>
                  <a:schemeClr val="accent2"/>
                </a:solidFill>
              </a:rPr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frequency response </a:t>
            </a:r>
            <a:r>
              <a:rPr lang="en-US" altLang="en-US" sz="2400" b="1" smtClean="0">
                <a:solidFill>
                  <a:schemeClr val="accent2"/>
                </a:solidFill>
              </a:rPr>
              <a:t>H(</a:t>
            </a:r>
            <a:r>
              <a:rPr lang="en-US" altLang="en-US" sz="2400" b="1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b="1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transfer function </a:t>
            </a:r>
            <a:r>
              <a:rPr lang="en-US" altLang="en-US" sz="2400" b="1" smtClean="0">
                <a:solidFill>
                  <a:schemeClr val="accent2"/>
                </a:solidFill>
              </a:rPr>
              <a:t>H(z)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pole-zero diagram + overall gain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How do we convert between them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AB054C9-4369-4386-B13B-E9F8E594E55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Exercises -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92100" y="1346200"/>
            <a:ext cx="8407400" cy="47609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Try these: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analog differentiator and integrator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+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n-1  </a:t>
            </a:r>
            <a:r>
              <a:rPr lang="en-US" altLang="en-US" sz="2400" smtClean="0">
                <a:solidFill>
                  <a:schemeClr val="accent2"/>
                </a:solidFill>
              </a:rPr>
              <a:t>causal, MA, LP   find h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, H(</a:t>
            </a:r>
            <a:r>
              <a:rPr lang="en-US" altLang="en-US" sz="24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smtClean="0">
                <a:solidFill>
                  <a:schemeClr val="accent2"/>
                </a:solidFill>
              </a:rPr>
              <a:t>), H(z), zero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-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n-1   </a:t>
            </a:r>
            <a:r>
              <a:rPr lang="en-US" altLang="en-US" sz="2400" smtClean="0">
                <a:solidFill>
                  <a:schemeClr val="accent2"/>
                </a:solidFill>
              </a:rPr>
              <a:t>causal, MA, HP   find h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, H(</a:t>
            </a:r>
            <a:r>
              <a:rPr lang="en-US" altLang="en-US" sz="24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smtClean="0">
                <a:solidFill>
                  <a:schemeClr val="accent2"/>
                </a:solidFill>
              </a:rPr>
              <a:t>), H(z), zero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smtClean="0">
                <a:solidFill>
                  <a:schemeClr val="accent2"/>
                </a:solidFill>
              </a:rPr>
              <a:t>y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+ ½ y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n-1 </a:t>
            </a:r>
            <a:r>
              <a:rPr lang="en-US" altLang="en-US" sz="2400" smtClean="0">
                <a:solidFill>
                  <a:schemeClr val="accent2"/>
                </a:solidFill>
              </a:rPr>
              <a:t>causal, AR, LP   find h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, H(</a:t>
            </a:r>
            <a:r>
              <a:rPr lang="en-US" altLang="en-US" sz="24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smtClean="0">
                <a:solidFill>
                  <a:schemeClr val="accent2"/>
                </a:solidFill>
              </a:rPr>
              <a:t>), H(z), pole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Tricks: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H(</a:t>
            </a:r>
            <a:r>
              <a:rPr lang="en-US" altLang="en-US" sz="24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smtClean="0">
                <a:solidFill>
                  <a:schemeClr val="accent2"/>
                </a:solidFill>
              </a:rPr>
              <a:t>=DC)   	  substitute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1 1 1 1 …    y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y y y y 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H(</a:t>
            </a:r>
            <a:r>
              <a:rPr lang="en-US" altLang="en-US" sz="2400" smtClean="0">
                <a:solidFill>
                  <a:schemeClr val="accent2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400" smtClean="0">
                <a:solidFill>
                  <a:schemeClr val="accent2"/>
                </a:solidFill>
              </a:rPr>
              <a:t>=Nyquist)  substitute x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1 -1 1 -1 …  y</a:t>
            </a:r>
            <a:r>
              <a:rPr lang="en-US" altLang="en-US" sz="2400" baseline="-25000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 = y -y y -y 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To find H(z) :  write </a:t>
            </a:r>
            <a:r>
              <a:rPr lang="en-US" altLang="en-US" sz="2400" i="1" smtClean="0">
                <a:solidFill>
                  <a:schemeClr val="accent2"/>
                </a:solidFill>
              </a:rPr>
              <a:t>signal equation </a:t>
            </a:r>
            <a:r>
              <a:rPr lang="en-US" altLang="en-US" sz="2400" smtClean="0">
                <a:solidFill>
                  <a:schemeClr val="accent2"/>
                </a:solidFill>
              </a:rPr>
              <a:t>and take zT of both sides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baseline="-2500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035010F-C6ED-430C-BF8E-659BD8E1491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Graph theory</a:t>
            </a:r>
          </a:p>
        </p:txBody>
      </p: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228600" y="1346200"/>
            <a:ext cx="2171700" cy="495300"/>
            <a:chOff x="1352" y="848"/>
            <a:chExt cx="1368" cy="312"/>
          </a:xfrm>
        </p:grpSpPr>
        <p:sp>
          <p:nvSpPr>
            <p:cNvPr id="56388" name="Line 4"/>
            <p:cNvSpPr>
              <a:spLocks noChangeShapeType="1"/>
            </p:cNvSpPr>
            <p:nvPr/>
          </p:nvSpPr>
          <p:spPr bwMode="auto">
            <a:xfrm>
              <a:off x="1592" y="1008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Line 5"/>
            <p:cNvSpPr>
              <a:spLocks noChangeShapeType="1"/>
            </p:cNvSpPr>
            <p:nvPr/>
          </p:nvSpPr>
          <p:spPr bwMode="auto">
            <a:xfrm>
              <a:off x="2008" y="1000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Text Box 6"/>
            <p:cNvSpPr txBox="1">
              <a:spLocks noChangeArrowheads="1"/>
            </p:cNvSpPr>
            <p:nvPr/>
          </p:nvSpPr>
          <p:spPr bwMode="auto">
            <a:xfrm>
              <a:off x="1352" y="84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91" name="Text Box 7"/>
            <p:cNvSpPr txBox="1">
              <a:spLocks noChangeArrowheads="1"/>
            </p:cNvSpPr>
            <p:nvPr/>
          </p:nvSpPr>
          <p:spPr bwMode="auto">
            <a:xfrm>
              <a:off x="2480" y="8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2463800" y="13843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 = x</a:t>
            </a:r>
          </a:p>
        </p:txBody>
      </p:sp>
      <p:grpSp>
        <p:nvGrpSpPr>
          <p:cNvPr id="56326" name="Group 26"/>
          <p:cNvGrpSpPr>
            <a:grpSpLocks/>
          </p:cNvGrpSpPr>
          <p:nvPr/>
        </p:nvGrpSpPr>
        <p:grpSpPr bwMode="auto">
          <a:xfrm>
            <a:off x="215900" y="2082800"/>
            <a:ext cx="2171700" cy="495300"/>
            <a:chOff x="1344" y="1312"/>
            <a:chExt cx="1368" cy="312"/>
          </a:xfrm>
        </p:grpSpPr>
        <p:sp>
          <p:nvSpPr>
            <p:cNvPr id="56384" name="Line 9"/>
            <p:cNvSpPr>
              <a:spLocks noChangeShapeType="1"/>
            </p:cNvSpPr>
            <p:nvPr/>
          </p:nvSpPr>
          <p:spPr bwMode="auto">
            <a:xfrm>
              <a:off x="1584" y="1472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10"/>
            <p:cNvSpPr>
              <a:spLocks noChangeShapeType="1"/>
            </p:cNvSpPr>
            <p:nvPr/>
          </p:nvSpPr>
          <p:spPr bwMode="auto">
            <a:xfrm>
              <a:off x="2000" y="1464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Text Box 11"/>
            <p:cNvSpPr txBox="1">
              <a:spLocks noChangeArrowheads="1"/>
            </p:cNvSpPr>
            <p:nvPr/>
          </p:nvSpPr>
          <p:spPr bwMode="auto">
            <a:xfrm>
              <a:off x="1344" y="13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87" name="Text Box 12"/>
            <p:cNvSpPr txBox="1">
              <a:spLocks noChangeArrowheads="1"/>
            </p:cNvSpPr>
            <p:nvPr/>
          </p:nvSpPr>
          <p:spPr bwMode="auto">
            <a:xfrm>
              <a:off x="2472" y="13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56327" name="Text Box 13"/>
          <p:cNvSpPr txBox="1">
            <a:spLocks noChangeArrowheads="1"/>
          </p:cNvSpPr>
          <p:nvPr/>
        </p:nvSpPr>
        <p:spPr bwMode="auto">
          <a:xfrm>
            <a:off x="825500" y="19050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6328" name="Text Box 14"/>
          <p:cNvSpPr txBox="1">
            <a:spLocks noChangeArrowheads="1"/>
          </p:cNvSpPr>
          <p:nvPr/>
        </p:nvSpPr>
        <p:spPr bwMode="auto">
          <a:xfrm>
            <a:off x="2476500" y="21209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 = a x</a:t>
            </a:r>
          </a:p>
        </p:txBody>
      </p:sp>
      <p:grpSp>
        <p:nvGrpSpPr>
          <p:cNvPr id="56329" name="Group 28"/>
          <p:cNvGrpSpPr>
            <a:grpSpLocks/>
          </p:cNvGrpSpPr>
          <p:nvPr/>
        </p:nvGrpSpPr>
        <p:grpSpPr bwMode="auto">
          <a:xfrm>
            <a:off x="266700" y="2819400"/>
            <a:ext cx="2298700" cy="1866900"/>
            <a:chOff x="1648" y="1440"/>
            <a:chExt cx="1448" cy="1176"/>
          </a:xfrm>
        </p:grpSpPr>
        <p:sp>
          <p:nvSpPr>
            <p:cNvPr id="56375" name="Line 15"/>
            <p:cNvSpPr>
              <a:spLocks noChangeShapeType="1"/>
            </p:cNvSpPr>
            <p:nvPr/>
          </p:nvSpPr>
          <p:spPr bwMode="auto">
            <a:xfrm>
              <a:off x="1832" y="2016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Line 16"/>
            <p:cNvSpPr>
              <a:spLocks noChangeShapeType="1"/>
            </p:cNvSpPr>
            <p:nvPr/>
          </p:nvSpPr>
          <p:spPr bwMode="auto">
            <a:xfrm>
              <a:off x="2160" y="2016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17"/>
            <p:cNvSpPr txBox="1">
              <a:spLocks noChangeArrowheads="1"/>
            </p:cNvSpPr>
            <p:nvPr/>
          </p:nvSpPr>
          <p:spPr bwMode="auto">
            <a:xfrm>
              <a:off x="1648" y="18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78" name="Line 19"/>
            <p:cNvSpPr>
              <a:spLocks noChangeShapeType="1"/>
            </p:cNvSpPr>
            <p:nvPr/>
          </p:nvSpPr>
          <p:spPr bwMode="auto">
            <a:xfrm flipV="1">
              <a:off x="2440" y="1600"/>
              <a:ext cx="416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Line 20"/>
            <p:cNvSpPr>
              <a:spLocks noChangeShapeType="1"/>
            </p:cNvSpPr>
            <p:nvPr/>
          </p:nvSpPr>
          <p:spPr bwMode="auto">
            <a:xfrm>
              <a:off x="2440" y="2008"/>
              <a:ext cx="416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Line 21"/>
            <p:cNvSpPr>
              <a:spLocks noChangeShapeType="1"/>
            </p:cNvSpPr>
            <p:nvPr/>
          </p:nvSpPr>
          <p:spPr bwMode="auto">
            <a:xfrm flipV="1">
              <a:off x="2600" y="1760"/>
              <a:ext cx="10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Line 22"/>
            <p:cNvSpPr>
              <a:spLocks noChangeShapeType="1"/>
            </p:cNvSpPr>
            <p:nvPr/>
          </p:nvSpPr>
          <p:spPr bwMode="auto">
            <a:xfrm>
              <a:off x="2608" y="2176"/>
              <a:ext cx="10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Text Box 23"/>
            <p:cNvSpPr txBox="1">
              <a:spLocks noChangeArrowheads="1"/>
            </p:cNvSpPr>
            <p:nvPr/>
          </p:nvSpPr>
          <p:spPr bwMode="auto">
            <a:xfrm>
              <a:off x="2856" y="23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56383" name="Text Box 24"/>
            <p:cNvSpPr txBox="1">
              <a:spLocks noChangeArrowheads="1"/>
            </p:cNvSpPr>
            <p:nvPr/>
          </p:nvSpPr>
          <p:spPr bwMode="auto">
            <a:xfrm>
              <a:off x="2824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56330" name="Text Box 29"/>
          <p:cNvSpPr txBox="1">
            <a:spLocks noChangeArrowheads="1"/>
          </p:cNvSpPr>
          <p:nvPr/>
        </p:nvSpPr>
        <p:spPr bwMode="auto">
          <a:xfrm>
            <a:off x="2463800" y="3238500"/>
            <a:ext cx="9906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 = x   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z = x</a:t>
            </a:r>
          </a:p>
        </p:txBody>
      </p:sp>
      <p:grpSp>
        <p:nvGrpSpPr>
          <p:cNvPr id="56331" name="Group 43"/>
          <p:cNvGrpSpPr>
            <a:grpSpLocks/>
          </p:cNvGrpSpPr>
          <p:nvPr/>
        </p:nvGrpSpPr>
        <p:grpSpPr bwMode="auto">
          <a:xfrm>
            <a:off x="4508500" y="3200400"/>
            <a:ext cx="2768600" cy="1549400"/>
            <a:chOff x="3568" y="1360"/>
            <a:chExt cx="1744" cy="976"/>
          </a:xfrm>
        </p:grpSpPr>
        <p:sp>
          <p:nvSpPr>
            <p:cNvPr id="56364" name="Line 31"/>
            <p:cNvSpPr>
              <a:spLocks noChangeShapeType="1"/>
            </p:cNvSpPr>
            <p:nvPr/>
          </p:nvSpPr>
          <p:spPr bwMode="auto">
            <a:xfrm>
              <a:off x="3792" y="1512"/>
              <a:ext cx="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Line 32"/>
            <p:cNvSpPr>
              <a:spLocks noChangeShapeType="1"/>
            </p:cNvSpPr>
            <p:nvPr/>
          </p:nvSpPr>
          <p:spPr bwMode="auto">
            <a:xfrm>
              <a:off x="4088" y="1512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Text Box 33"/>
            <p:cNvSpPr txBox="1">
              <a:spLocks noChangeArrowheads="1"/>
            </p:cNvSpPr>
            <p:nvPr/>
          </p:nvSpPr>
          <p:spPr bwMode="auto">
            <a:xfrm>
              <a:off x="3568" y="1360"/>
              <a:ext cx="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367" name="Text Box 34"/>
            <p:cNvSpPr txBox="1">
              <a:spLocks noChangeArrowheads="1"/>
            </p:cNvSpPr>
            <p:nvPr/>
          </p:nvSpPr>
          <p:spPr bwMode="auto">
            <a:xfrm>
              <a:off x="5072" y="13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56368" name="Oval 35"/>
            <p:cNvSpPr>
              <a:spLocks noChangeArrowheads="1"/>
            </p:cNvSpPr>
            <p:nvPr/>
          </p:nvSpPr>
          <p:spPr bwMode="auto">
            <a:xfrm>
              <a:off x="4368" y="1392"/>
              <a:ext cx="248" cy="2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69" name="Line 36"/>
            <p:cNvSpPr>
              <a:spLocks noChangeShapeType="1"/>
            </p:cNvSpPr>
            <p:nvPr/>
          </p:nvSpPr>
          <p:spPr bwMode="auto">
            <a:xfrm>
              <a:off x="4496" y="13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Line 37"/>
            <p:cNvSpPr>
              <a:spLocks noChangeShapeType="1"/>
            </p:cNvSpPr>
            <p:nvPr/>
          </p:nvSpPr>
          <p:spPr bwMode="auto">
            <a:xfrm rot="5400000">
              <a:off x="4488" y="13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Line 39"/>
            <p:cNvSpPr>
              <a:spLocks noChangeShapeType="1"/>
            </p:cNvSpPr>
            <p:nvPr/>
          </p:nvSpPr>
          <p:spPr bwMode="auto">
            <a:xfrm rot="-5400000">
              <a:off x="4248" y="1848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Line 40"/>
            <p:cNvSpPr>
              <a:spLocks noChangeShapeType="1"/>
            </p:cNvSpPr>
            <p:nvPr/>
          </p:nvSpPr>
          <p:spPr bwMode="auto">
            <a:xfrm rot="5400000" flipH="1">
              <a:off x="4452" y="1796"/>
              <a:ext cx="104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Text Box 41"/>
            <p:cNvSpPr txBox="1">
              <a:spLocks noChangeArrowheads="1"/>
            </p:cNvSpPr>
            <p:nvPr/>
          </p:nvSpPr>
          <p:spPr bwMode="auto">
            <a:xfrm>
              <a:off x="4376" y="2048"/>
              <a:ext cx="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374" name="Line 42"/>
            <p:cNvSpPr>
              <a:spLocks noChangeShapeType="1"/>
            </p:cNvSpPr>
            <p:nvPr/>
          </p:nvSpPr>
          <p:spPr bwMode="auto">
            <a:xfrm>
              <a:off x="4856" y="1504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2" name="Text Box 44"/>
          <p:cNvSpPr txBox="1">
            <a:spLocks noChangeArrowheads="1"/>
          </p:cNvSpPr>
          <p:nvPr/>
        </p:nvSpPr>
        <p:spPr bwMode="auto">
          <a:xfrm>
            <a:off x="6578600" y="38735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z = x + y</a:t>
            </a:r>
          </a:p>
        </p:txBody>
      </p:sp>
      <p:sp>
        <p:nvSpPr>
          <p:cNvPr id="56333" name="Text Box 57"/>
          <p:cNvSpPr txBox="1">
            <a:spLocks noChangeArrowheads="1"/>
          </p:cNvSpPr>
          <p:nvPr/>
        </p:nvSpPr>
        <p:spPr bwMode="auto">
          <a:xfrm>
            <a:off x="6667500" y="57785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z = x - y</a:t>
            </a:r>
          </a:p>
        </p:txBody>
      </p:sp>
      <p:grpSp>
        <p:nvGrpSpPr>
          <p:cNvPr id="56334" name="Group 59"/>
          <p:cNvGrpSpPr>
            <a:grpSpLocks/>
          </p:cNvGrpSpPr>
          <p:nvPr/>
        </p:nvGrpSpPr>
        <p:grpSpPr bwMode="auto">
          <a:xfrm>
            <a:off x="4597400" y="5105400"/>
            <a:ext cx="2768600" cy="1549400"/>
            <a:chOff x="2896" y="2200"/>
            <a:chExt cx="1744" cy="976"/>
          </a:xfrm>
        </p:grpSpPr>
        <p:grpSp>
          <p:nvGrpSpPr>
            <p:cNvPr id="56351" name="Group 45"/>
            <p:cNvGrpSpPr>
              <a:grpSpLocks/>
            </p:cNvGrpSpPr>
            <p:nvPr/>
          </p:nvGrpSpPr>
          <p:grpSpPr bwMode="auto">
            <a:xfrm>
              <a:off x="2896" y="2200"/>
              <a:ext cx="1744" cy="976"/>
              <a:chOff x="3568" y="1360"/>
              <a:chExt cx="1744" cy="976"/>
            </a:xfrm>
          </p:grpSpPr>
          <p:sp>
            <p:nvSpPr>
              <p:cNvPr id="56353" name="Line 46"/>
              <p:cNvSpPr>
                <a:spLocks noChangeShapeType="1"/>
              </p:cNvSpPr>
              <p:nvPr/>
            </p:nvSpPr>
            <p:spPr bwMode="auto">
              <a:xfrm>
                <a:off x="3792" y="151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4" name="Line 47"/>
              <p:cNvSpPr>
                <a:spLocks noChangeShapeType="1"/>
              </p:cNvSpPr>
              <p:nvPr/>
            </p:nvSpPr>
            <p:spPr bwMode="auto">
              <a:xfrm>
                <a:off x="4088" y="1512"/>
                <a:ext cx="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5" name="Text Box 48"/>
              <p:cNvSpPr txBox="1">
                <a:spLocks noChangeArrowheads="1"/>
              </p:cNvSpPr>
              <p:nvPr/>
            </p:nvSpPr>
            <p:spPr bwMode="auto">
              <a:xfrm>
                <a:off x="3568" y="1360"/>
                <a:ext cx="2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56356" name="Text Box 49"/>
              <p:cNvSpPr txBox="1">
                <a:spLocks noChangeArrowheads="1"/>
              </p:cNvSpPr>
              <p:nvPr/>
            </p:nvSpPr>
            <p:spPr bwMode="auto">
              <a:xfrm>
                <a:off x="5072" y="136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56357" name="Oval 50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248" cy="23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358" name="Line 51"/>
              <p:cNvSpPr>
                <a:spLocks noChangeShapeType="1"/>
              </p:cNvSpPr>
              <p:nvPr/>
            </p:nvSpPr>
            <p:spPr bwMode="auto">
              <a:xfrm>
                <a:off x="4496" y="139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9" name="Line 52"/>
              <p:cNvSpPr>
                <a:spLocks noChangeShapeType="1"/>
              </p:cNvSpPr>
              <p:nvPr/>
            </p:nvSpPr>
            <p:spPr bwMode="auto">
              <a:xfrm rot="5400000">
                <a:off x="4488" y="139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0" name="Line 53"/>
              <p:cNvSpPr>
                <a:spLocks noChangeShapeType="1"/>
              </p:cNvSpPr>
              <p:nvPr/>
            </p:nvSpPr>
            <p:spPr bwMode="auto">
              <a:xfrm rot="-5400000">
                <a:off x="4248" y="1848"/>
                <a:ext cx="5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1" name="Line 54"/>
              <p:cNvSpPr>
                <a:spLocks noChangeShapeType="1"/>
              </p:cNvSpPr>
              <p:nvPr/>
            </p:nvSpPr>
            <p:spPr bwMode="auto">
              <a:xfrm rot="5400000" flipH="1">
                <a:off x="4452" y="1796"/>
                <a:ext cx="104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2" name="Text Box 55"/>
              <p:cNvSpPr txBox="1">
                <a:spLocks noChangeArrowheads="1"/>
              </p:cNvSpPr>
              <p:nvPr/>
            </p:nvSpPr>
            <p:spPr bwMode="auto">
              <a:xfrm>
                <a:off x="4376" y="2048"/>
                <a:ext cx="2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56363" name="Line 56"/>
              <p:cNvSpPr>
                <a:spLocks noChangeShapeType="1"/>
              </p:cNvSpPr>
              <p:nvPr/>
            </p:nvSpPr>
            <p:spPr bwMode="auto">
              <a:xfrm>
                <a:off x="4856" y="1504"/>
                <a:ext cx="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52" name="Text Box 58"/>
            <p:cNvSpPr txBox="1">
              <a:spLocks noChangeArrowheads="1"/>
            </p:cNvSpPr>
            <p:nvPr/>
          </p:nvSpPr>
          <p:spPr bwMode="auto">
            <a:xfrm>
              <a:off x="3656" y="2288"/>
              <a:ext cx="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56335" name="Text Box 65"/>
          <p:cNvSpPr txBox="1">
            <a:spLocks noChangeArrowheads="1"/>
          </p:cNvSpPr>
          <p:nvPr/>
        </p:nvSpPr>
        <p:spPr bwMode="auto">
          <a:xfrm>
            <a:off x="1841500" y="5753100"/>
            <a:ext cx="149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 = z</a:t>
            </a:r>
            <a:r>
              <a:rPr lang="en-US" altLang="en-US" sz="2400" b="0" baseline="30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grpSp>
        <p:nvGrpSpPr>
          <p:cNvPr id="56336" name="Group 71"/>
          <p:cNvGrpSpPr>
            <a:grpSpLocks/>
          </p:cNvGrpSpPr>
          <p:nvPr/>
        </p:nvGrpSpPr>
        <p:grpSpPr bwMode="auto">
          <a:xfrm>
            <a:off x="1041400" y="5118100"/>
            <a:ext cx="2857500" cy="596900"/>
            <a:chOff x="656" y="3224"/>
            <a:chExt cx="1800" cy="376"/>
          </a:xfrm>
        </p:grpSpPr>
        <p:sp>
          <p:nvSpPr>
            <p:cNvPr id="56343" name="Line 61"/>
            <p:cNvSpPr>
              <a:spLocks noChangeShapeType="1"/>
            </p:cNvSpPr>
            <p:nvPr/>
          </p:nvSpPr>
          <p:spPr bwMode="auto">
            <a:xfrm>
              <a:off x="872" y="341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Line 62"/>
            <p:cNvSpPr>
              <a:spLocks noChangeShapeType="1"/>
            </p:cNvSpPr>
            <p:nvPr/>
          </p:nvSpPr>
          <p:spPr bwMode="auto">
            <a:xfrm>
              <a:off x="1152" y="3408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Text Box 63"/>
            <p:cNvSpPr txBox="1">
              <a:spLocks noChangeArrowheads="1"/>
            </p:cNvSpPr>
            <p:nvPr/>
          </p:nvSpPr>
          <p:spPr bwMode="auto">
            <a:xfrm>
              <a:off x="656" y="32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46" name="Text Box 64"/>
            <p:cNvSpPr txBox="1">
              <a:spLocks noChangeArrowheads="1"/>
            </p:cNvSpPr>
            <p:nvPr/>
          </p:nvSpPr>
          <p:spPr bwMode="auto">
            <a:xfrm>
              <a:off x="2216" y="32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6347" name="Oval 66"/>
            <p:cNvSpPr>
              <a:spLocks noChangeArrowheads="1"/>
            </p:cNvSpPr>
            <p:nvPr/>
          </p:nvSpPr>
          <p:spPr bwMode="auto">
            <a:xfrm>
              <a:off x="1408" y="3224"/>
              <a:ext cx="344" cy="3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48" name="Text Box 68"/>
            <p:cNvSpPr txBox="1">
              <a:spLocks noChangeArrowheads="1"/>
            </p:cNvSpPr>
            <p:nvPr/>
          </p:nvSpPr>
          <p:spPr bwMode="auto">
            <a:xfrm>
              <a:off x="1440" y="32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56349" name="Line 69"/>
            <p:cNvSpPr>
              <a:spLocks noChangeShapeType="1"/>
            </p:cNvSpPr>
            <p:nvPr/>
          </p:nvSpPr>
          <p:spPr bwMode="auto">
            <a:xfrm>
              <a:off x="1752" y="3416"/>
              <a:ext cx="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Line 70"/>
            <p:cNvSpPr>
              <a:spLocks noChangeShapeType="1"/>
            </p:cNvSpPr>
            <p:nvPr/>
          </p:nvSpPr>
          <p:spPr bwMode="auto">
            <a:xfrm>
              <a:off x="1992" y="3408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4038600" y="1192213"/>
            <a:ext cx="4851400" cy="1663700"/>
          </a:xfrm>
          <a:noFill/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DSP graphs are made up of </a:t>
            </a:r>
          </a:p>
          <a:p>
            <a:pPr marL="419100" indent="-419100" eaLnBrk="1" hangingPunct="1">
              <a:lnSpc>
                <a:spcPct val="7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n-US" altLang="en-US" sz="2000" smtClean="0">
                <a:solidFill>
                  <a:schemeClr val="accent2"/>
                </a:solidFill>
              </a:rPr>
              <a:t>points </a:t>
            </a:r>
          </a:p>
          <a:p>
            <a:pPr marL="419100" indent="-419100" eaLnBrk="1" hangingPunct="1">
              <a:lnSpc>
                <a:spcPct val="7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n-US" altLang="en-US" sz="2000" smtClean="0">
                <a:solidFill>
                  <a:schemeClr val="accent2"/>
                </a:solidFill>
              </a:rPr>
              <a:t>directed lines</a:t>
            </a:r>
          </a:p>
          <a:p>
            <a:pPr marL="419100" indent="-419100" eaLnBrk="1" hangingPunct="1">
              <a:lnSpc>
                <a:spcPct val="7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n-US" altLang="en-US" sz="2000" smtClean="0">
                <a:solidFill>
                  <a:schemeClr val="accent2"/>
                </a:solidFill>
              </a:rPr>
              <a:t>special symbols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points = signals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all the rest = signal processing systems</a:t>
            </a:r>
          </a:p>
        </p:txBody>
      </p:sp>
      <p:sp>
        <p:nvSpPr>
          <p:cNvPr id="56338" name="Text Box 74"/>
          <p:cNvSpPr txBox="1">
            <a:spLocks noChangeArrowheads="1"/>
          </p:cNvSpPr>
          <p:nvPr/>
        </p:nvSpPr>
        <p:spPr bwMode="auto">
          <a:xfrm>
            <a:off x="355600" y="3898900"/>
            <a:ext cx="148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splitter =        tee connector</a:t>
            </a:r>
          </a:p>
        </p:txBody>
      </p:sp>
      <p:sp>
        <p:nvSpPr>
          <p:cNvPr id="56339" name="Text Box 75"/>
          <p:cNvSpPr txBox="1">
            <a:spLocks noChangeArrowheads="1"/>
          </p:cNvSpPr>
          <p:nvPr/>
        </p:nvSpPr>
        <p:spPr bwMode="auto">
          <a:xfrm>
            <a:off x="850900" y="5575300"/>
            <a:ext cx="109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unit delay</a:t>
            </a:r>
          </a:p>
        </p:txBody>
      </p:sp>
      <p:sp>
        <p:nvSpPr>
          <p:cNvPr id="56340" name="Text Box 76"/>
          <p:cNvSpPr txBox="1">
            <a:spLocks noChangeArrowheads="1"/>
          </p:cNvSpPr>
          <p:nvPr/>
        </p:nvSpPr>
        <p:spPr bwMode="auto">
          <a:xfrm>
            <a:off x="5130800" y="36195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adder</a:t>
            </a:r>
          </a:p>
        </p:txBody>
      </p:sp>
      <p:sp>
        <p:nvSpPr>
          <p:cNvPr id="56341" name="Text Box 77"/>
          <p:cNvSpPr txBox="1">
            <a:spLocks noChangeArrowheads="1"/>
          </p:cNvSpPr>
          <p:nvPr/>
        </p:nvSpPr>
        <p:spPr bwMode="auto">
          <a:xfrm>
            <a:off x="317500" y="10922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identity = assignment</a:t>
            </a:r>
          </a:p>
        </p:txBody>
      </p:sp>
      <p:sp>
        <p:nvSpPr>
          <p:cNvPr id="56342" name="Text Box 78"/>
          <p:cNvSpPr txBox="1">
            <a:spLocks noChangeArrowheads="1"/>
          </p:cNvSpPr>
          <p:nvPr/>
        </p:nvSpPr>
        <p:spPr bwMode="auto">
          <a:xfrm>
            <a:off x="927100" y="24511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gain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5054F15-5891-4448-8868-ED245B24548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Why is graph theory useful ?</a:t>
            </a:r>
          </a:p>
        </p:txBody>
      </p:sp>
      <p:sp>
        <p:nvSpPr>
          <p:cNvPr id="57348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508000" y="1674813"/>
            <a:ext cx="8342313" cy="4813300"/>
          </a:xfrm>
          <a:noFill/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DSP graphs capture both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n-US" altLang="en-US" sz="2000" smtClean="0">
                <a:solidFill>
                  <a:schemeClr val="accent2"/>
                </a:solidFill>
              </a:rPr>
              <a:t> algorithms    and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Char char="•"/>
            </a:pPr>
            <a:r>
              <a:rPr lang="en-US" altLang="en-US" sz="2000" smtClean="0">
                <a:solidFill>
                  <a:schemeClr val="accent2"/>
                </a:solidFill>
              </a:rPr>
              <a:t> data structures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Their meaning is purely topological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Graphical mechanisms for simplifying (lowering MIPS or memory)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 smtClean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800" smtClean="0">
                <a:solidFill>
                  <a:srgbClr val="FF33CC"/>
                </a:solidFill>
              </a:rPr>
              <a:t>Four basic transformations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AutoNum type="arabicPeriod"/>
            </a:pPr>
            <a:r>
              <a:rPr lang="en-US" altLang="en-US" sz="1800" smtClean="0">
                <a:solidFill>
                  <a:srgbClr val="FF33CC"/>
                </a:solidFill>
              </a:rPr>
              <a:t>Topological (move points around)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AutoNum type="arabicPeriod"/>
            </a:pPr>
            <a:r>
              <a:rPr lang="en-US" altLang="en-US" sz="1800" smtClean="0">
                <a:solidFill>
                  <a:srgbClr val="FF33CC"/>
                </a:solidFill>
              </a:rPr>
              <a:t>Commutation of filters (any two filters commute!)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AutoNum type="arabicPeriod"/>
            </a:pPr>
            <a:r>
              <a:rPr lang="en-US" altLang="en-US" sz="1800" smtClean="0">
                <a:solidFill>
                  <a:srgbClr val="FF33CC"/>
                </a:solidFill>
              </a:rPr>
              <a:t>Identification of identical signals (points)  / removal of redundant branches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AutoNum type="arabicPeriod"/>
            </a:pPr>
            <a:r>
              <a:rPr lang="en-US" altLang="en-US" sz="1800" smtClean="0">
                <a:solidFill>
                  <a:srgbClr val="FF33CC"/>
                </a:solidFill>
              </a:rPr>
              <a:t>Transposition theorem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en-US" sz="1400" smtClean="0">
                <a:solidFill>
                  <a:srgbClr val="FF33CC"/>
                </a:solidFill>
              </a:rPr>
              <a:t>exchange input and output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en-US" sz="1400" smtClean="0">
                <a:solidFill>
                  <a:srgbClr val="FF33CC"/>
                </a:solidFill>
              </a:rPr>
              <a:t>reverse all arrows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en-US" sz="1400" smtClean="0">
                <a:solidFill>
                  <a:srgbClr val="FF33CC"/>
                </a:solidFill>
              </a:rPr>
              <a:t>replace adders with splitters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en-US" sz="1400" smtClean="0">
                <a:solidFill>
                  <a:srgbClr val="FF33CC"/>
                </a:solidFill>
              </a:rPr>
              <a:t>replace splitters with adders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676871-801C-48D0-A50C-E3CAAF9D138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Basic blocks</a:t>
            </a:r>
          </a:p>
        </p:txBody>
      </p:sp>
      <p:pic>
        <p:nvPicPr>
          <p:cNvPr id="58372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36675"/>
            <a:ext cx="44497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7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19500"/>
            <a:ext cx="45354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6464300" y="44577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</p:txBody>
      </p:sp>
      <p:sp>
        <p:nvSpPr>
          <p:cNvPr id="484359" name="Text Box 7"/>
          <p:cNvSpPr txBox="1">
            <a:spLocks noChangeArrowheads="1"/>
          </p:cNvSpPr>
          <p:nvPr/>
        </p:nvSpPr>
        <p:spPr bwMode="auto">
          <a:xfrm>
            <a:off x="6578600" y="204470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- 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764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Explicitly draw point only when need to store value (memory point)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autoUpdateAnimBg="0"/>
      <p:bldP spid="48435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63" y="1651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digital “signals”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689100"/>
            <a:ext cx="3656012" cy="4916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Zero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Constant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( </a:t>
            </a:r>
            <a:r>
              <a:rPr lang="en-US" sz="1600" b="1" dirty="0" smtClean="0">
                <a:solidFill>
                  <a:srgbClr val="FF3300"/>
                </a:solidFill>
                <a:sym typeface="Symbol"/>
              </a:rPr>
              <a:t></a:t>
            </a:r>
            <a:r>
              <a:rPr lang="en-US" sz="1600" b="1" dirty="0" smtClean="0">
                <a:solidFill>
                  <a:srgbClr val="FF3300"/>
                </a:solidFill>
              </a:rPr>
              <a:t> energy!)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Unit Impulse (UI)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Shifted Unit Impulse (SUI)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Step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( </a:t>
            </a:r>
            <a:r>
              <a:rPr lang="en-US" sz="1600" b="1" dirty="0" smtClean="0">
                <a:solidFill>
                  <a:srgbClr val="FF3300"/>
                </a:solidFill>
                <a:sym typeface="Symbol"/>
              </a:rPr>
              <a:t></a:t>
            </a:r>
            <a:r>
              <a:rPr lang="en-US" sz="1600" b="1" dirty="0" smtClean="0">
                <a:solidFill>
                  <a:srgbClr val="FF3300"/>
                </a:solidFill>
              </a:rPr>
              <a:t> energy!)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C28A7E8-54A7-4FCE-84D3-3713CB34B58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77" name="Group 268"/>
          <p:cNvGrpSpPr>
            <a:grpSpLocks/>
          </p:cNvGrpSpPr>
          <p:nvPr/>
        </p:nvGrpSpPr>
        <p:grpSpPr bwMode="auto">
          <a:xfrm>
            <a:off x="2928938" y="1512888"/>
            <a:ext cx="4914900" cy="650875"/>
            <a:chOff x="3038475" y="1581150"/>
            <a:chExt cx="4914900" cy="65087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111500" y="1936750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856" name="Straight Connector 9"/>
            <p:cNvCxnSpPr>
              <a:cxnSpLocks noChangeShapeType="1"/>
            </p:cNvCxnSpPr>
            <p:nvPr/>
          </p:nvCxnSpPr>
          <p:spPr bwMode="auto">
            <a:xfrm rot="5400000">
              <a:off x="33274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7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4798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8" name="Straight Connector 11"/>
            <p:cNvCxnSpPr>
              <a:cxnSpLocks noChangeShapeType="1"/>
            </p:cNvCxnSpPr>
            <p:nvPr/>
          </p:nvCxnSpPr>
          <p:spPr bwMode="auto">
            <a:xfrm rot="5400000">
              <a:off x="36322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9" name="Straight Connector 12"/>
            <p:cNvCxnSpPr>
              <a:cxnSpLocks noChangeShapeType="1"/>
            </p:cNvCxnSpPr>
            <p:nvPr/>
          </p:nvCxnSpPr>
          <p:spPr bwMode="auto">
            <a:xfrm rot="5400000">
              <a:off x="37846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0" name="Straight Connector 13"/>
            <p:cNvCxnSpPr>
              <a:cxnSpLocks noChangeShapeType="1"/>
            </p:cNvCxnSpPr>
            <p:nvPr/>
          </p:nvCxnSpPr>
          <p:spPr bwMode="auto">
            <a:xfrm rot="5400000">
              <a:off x="39370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1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0861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2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2385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3" name="Straight Connector 38"/>
            <p:cNvCxnSpPr>
              <a:cxnSpLocks noChangeShapeType="1"/>
            </p:cNvCxnSpPr>
            <p:nvPr/>
          </p:nvCxnSpPr>
          <p:spPr bwMode="auto">
            <a:xfrm rot="5400000">
              <a:off x="43909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4" name="Straight Connector 39"/>
            <p:cNvCxnSpPr>
              <a:cxnSpLocks noChangeShapeType="1"/>
            </p:cNvCxnSpPr>
            <p:nvPr/>
          </p:nvCxnSpPr>
          <p:spPr bwMode="auto">
            <a:xfrm rot="5400000">
              <a:off x="45433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5" name="Straight Connector 41"/>
            <p:cNvCxnSpPr>
              <a:cxnSpLocks noChangeShapeType="1"/>
            </p:cNvCxnSpPr>
            <p:nvPr/>
          </p:nvCxnSpPr>
          <p:spPr bwMode="auto">
            <a:xfrm rot="5400000">
              <a:off x="46896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6" name="Straight Connector 42"/>
            <p:cNvCxnSpPr>
              <a:cxnSpLocks noChangeShapeType="1"/>
            </p:cNvCxnSpPr>
            <p:nvPr/>
          </p:nvCxnSpPr>
          <p:spPr bwMode="auto">
            <a:xfrm rot="5400000">
              <a:off x="48420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7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9944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8" name="Straight Connector 44"/>
            <p:cNvCxnSpPr>
              <a:cxnSpLocks noChangeShapeType="1"/>
            </p:cNvCxnSpPr>
            <p:nvPr/>
          </p:nvCxnSpPr>
          <p:spPr bwMode="auto">
            <a:xfrm rot="5400000">
              <a:off x="51468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9" name="Straight Connector 45"/>
            <p:cNvCxnSpPr>
              <a:cxnSpLocks noChangeShapeType="1"/>
            </p:cNvCxnSpPr>
            <p:nvPr/>
          </p:nvCxnSpPr>
          <p:spPr bwMode="auto">
            <a:xfrm rot="5400000">
              <a:off x="52960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0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4484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1" name="Straight Connector 47"/>
            <p:cNvCxnSpPr>
              <a:cxnSpLocks noChangeShapeType="1"/>
            </p:cNvCxnSpPr>
            <p:nvPr/>
          </p:nvCxnSpPr>
          <p:spPr bwMode="auto">
            <a:xfrm rot="5400000">
              <a:off x="56008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2" name="Straight Connector 48"/>
            <p:cNvCxnSpPr>
              <a:cxnSpLocks noChangeShapeType="1"/>
            </p:cNvCxnSpPr>
            <p:nvPr/>
          </p:nvCxnSpPr>
          <p:spPr bwMode="auto">
            <a:xfrm rot="5400000">
              <a:off x="57532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3" name="Straight Connector 55"/>
            <p:cNvCxnSpPr>
              <a:cxnSpLocks noChangeShapeType="1"/>
            </p:cNvCxnSpPr>
            <p:nvPr/>
          </p:nvCxnSpPr>
          <p:spPr bwMode="auto">
            <a:xfrm rot="5400000">
              <a:off x="59016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4" name="Straight Connector 56"/>
            <p:cNvCxnSpPr>
              <a:cxnSpLocks noChangeShapeType="1"/>
            </p:cNvCxnSpPr>
            <p:nvPr/>
          </p:nvCxnSpPr>
          <p:spPr bwMode="auto">
            <a:xfrm rot="5400000">
              <a:off x="60540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5" name="Straight Connector 57"/>
            <p:cNvCxnSpPr>
              <a:cxnSpLocks noChangeShapeType="1"/>
            </p:cNvCxnSpPr>
            <p:nvPr/>
          </p:nvCxnSpPr>
          <p:spPr bwMode="auto">
            <a:xfrm rot="5400000">
              <a:off x="62064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6" name="Straight Connector 58"/>
            <p:cNvCxnSpPr>
              <a:cxnSpLocks noChangeShapeType="1"/>
            </p:cNvCxnSpPr>
            <p:nvPr/>
          </p:nvCxnSpPr>
          <p:spPr bwMode="auto">
            <a:xfrm rot="5400000">
              <a:off x="63527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7" name="Straight Connector 59"/>
            <p:cNvCxnSpPr>
              <a:cxnSpLocks noChangeShapeType="1"/>
            </p:cNvCxnSpPr>
            <p:nvPr/>
          </p:nvCxnSpPr>
          <p:spPr bwMode="auto">
            <a:xfrm rot="5400000">
              <a:off x="65051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8" name="Straight Connector 60"/>
            <p:cNvCxnSpPr>
              <a:cxnSpLocks noChangeShapeType="1"/>
            </p:cNvCxnSpPr>
            <p:nvPr/>
          </p:nvCxnSpPr>
          <p:spPr bwMode="auto">
            <a:xfrm rot="5400000">
              <a:off x="66575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9" name="Straight Connector 61"/>
            <p:cNvCxnSpPr>
              <a:cxnSpLocks noChangeShapeType="1"/>
            </p:cNvCxnSpPr>
            <p:nvPr/>
          </p:nvCxnSpPr>
          <p:spPr bwMode="auto">
            <a:xfrm rot="5400000">
              <a:off x="68099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0" name="Straight Connector 62"/>
            <p:cNvCxnSpPr>
              <a:cxnSpLocks noChangeShapeType="1"/>
            </p:cNvCxnSpPr>
            <p:nvPr/>
          </p:nvCxnSpPr>
          <p:spPr bwMode="auto">
            <a:xfrm rot="5400000">
              <a:off x="69591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1" name="Straight Connector 63"/>
            <p:cNvCxnSpPr>
              <a:cxnSpLocks noChangeShapeType="1"/>
            </p:cNvCxnSpPr>
            <p:nvPr/>
          </p:nvCxnSpPr>
          <p:spPr bwMode="auto">
            <a:xfrm rot="5400000">
              <a:off x="71115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2" name="Straight Connector 64"/>
            <p:cNvCxnSpPr>
              <a:cxnSpLocks noChangeShapeType="1"/>
            </p:cNvCxnSpPr>
            <p:nvPr/>
          </p:nvCxnSpPr>
          <p:spPr bwMode="auto">
            <a:xfrm rot="5400000">
              <a:off x="72639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3" name="Straight Connector 65"/>
            <p:cNvCxnSpPr>
              <a:cxnSpLocks noChangeShapeType="1"/>
            </p:cNvCxnSpPr>
            <p:nvPr/>
          </p:nvCxnSpPr>
          <p:spPr bwMode="auto">
            <a:xfrm rot="5400000">
              <a:off x="74163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84" name="Oval 66"/>
            <p:cNvSpPr>
              <a:spLocks noChangeArrowheads="1"/>
            </p:cNvSpPr>
            <p:nvPr/>
          </p:nvSpPr>
          <p:spPr bwMode="auto">
            <a:xfrm>
              <a:off x="5176299" y="190221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72050" y="1919287"/>
              <a:ext cx="454025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886" name="Rectangle 221"/>
            <p:cNvSpPr>
              <a:spLocks noChangeArrowheads="1"/>
            </p:cNvSpPr>
            <p:nvPr/>
          </p:nvSpPr>
          <p:spPr bwMode="auto">
            <a:xfrm>
              <a:off x="3038475" y="1581150"/>
              <a:ext cx="4914900" cy="6508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7" name="Oval 186"/>
            <p:cNvSpPr>
              <a:spLocks noChangeArrowheads="1"/>
            </p:cNvSpPr>
            <p:nvPr/>
          </p:nvSpPr>
          <p:spPr bwMode="auto">
            <a:xfrm>
              <a:off x="5328699" y="190354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8" name="Oval 220"/>
            <p:cNvSpPr>
              <a:spLocks noChangeArrowheads="1"/>
            </p:cNvSpPr>
            <p:nvPr/>
          </p:nvSpPr>
          <p:spPr bwMode="auto">
            <a:xfrm>
              <a:off x="5481099" y="19048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9" name="Oval 223"/>
            <p:cNvSpPr>
              <a:spLocks noChangeArrowheads="1"/>
            </p:cNvSpPr>
            <p:nvPr/>
          </p:nvSpPr>
          <p:spPr bwMode="auto">
            <a:xfrm>
              <a:off x="5633499" y="189709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0" name="Oval 225"/>
            <p:cNvSpPr>
              <a:spLocks noChangeArrowheads="1"/>
            </p:cNvSpPr>
            <p:nvPr/>
          </p:nvSpPr>
          <p:spPr bwMode="auto">
            <a:xfrm>
              <a:off x="578589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1" name="Oval 227"/>
            <p:cNvSpPr>
              <a:spLocks noChangeArrowheads="1"/>
            </p:cNvSpPr>
            <p:nvPr/>
          </p:nvSpPr>
          <p:spPr bwMode="auto">
            <a:xfrm>
              <a:off x="593829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2" name="Oval 228"/>
            <p:cNvSpPr>
              <a:spLocks noChangeArrowheads="1"/>
            </p:cNvSpPr>
            <p:nvPr/>
          </p:nvSpPr>
          <p:spPr bwMode="auto">
            <a:xfrm>
              <a:off x="608434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3" name="Oval 232"/>
            <p:cNvSpPr>
              <a:spLocks noChangeArrowheads="1"/>
            </p:cNvSpPr>
            <p:nvPr/>
          </p:nvSpPr>
          <p:spPr bwMode="auto">
            <a:xfrm>
              <a:off x="623728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4" name="Oval 233"/>
            <p:cNvSpPr>
              <a:spLocks noChangeArrowheads="1"/>
            </p:cNvSpPr>
            <p:nvPr/>
          </p:nvSpPr>
          <p:spPr bwMode="auto">
            <a:xfrm>
              <a:off x="638968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5" name="Oval 234"/>
            <p:cNvSpPr>
              <a:spLocks noChangeArrowheads="1"/>
            </p:cNvSpPr>
            <p:nvPr/>
          </p:nvSpPr>
          <p:spPr bwMode="auto">
            <a:xfrm>
              <a:off x="653573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6" name="Oval 236"/>
            <p:cNvSpPr>
              <a:spLocks noChangeArrowheads="1"/>
            </p:cNvSpPr>
            <p:nvPr/>
          </p:nvSpPr>
          <p:spPr bwMode="auto">
            <a:xfrm>
              <a:off x="668759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7" name="Oval 237"/>
            <p:cNvSpPr>
              <a:spLocks noChangeArrowheads="1"/>
            </p:cNvSpPr>
            <p:nvPr/>
          </p:nvSpPr>
          <p:spPr bwMode="auto">
            <a:xfrm>
              <a:off x="683999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8" name="Oval 238"/>
            <p:cNvSpPr>
              <a:spLocks noChangeArrowheads="1"/>
            </p:cNvSpPr>
            <p:nvPr/>
          </p:nvSpPr>
          <p:spPr bwMode="auto">
            <a:xfrm>
              <a:off x="699239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9" name="Oval 239"/>
            <p:cNvSpPr>
              <a:spLocks noChangeArrowheads="1"/>
            </p:cNvSpPr>
            <p:nvPr/>
          </p:nvSpPr>
          <p:spPr bwMode="auto">
            <a:xfrm>
              <a:off x="715168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0" name="Oval 240"/>
            <p:cNvSpPr>
              <a:spLocks noChangeArrowheads="1"/>
            </p:cNvSpPr>
            <p:nvPr/>
          </p:nvSpPr>
          <p:spPr bwMode="auto">
            <a:xfrm>
              <a:off x="729773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1" name="Oval 241"/>
            <p:cNvSpPr>
              <a:spLocks noChangeArrowheads="1"/>
            </p:cNvSpPr>
            <p:nvPr/>
          </p:nvSpPr>
          <p:spPr bwMode="auto">
            <a:xfrm>
              <a:off x="745013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2" name="Oval 256"/>
            <p:cNvSpPr>
              <a:spLocks noChangeArrowheads="1"/>
            </p:cNvSpPr>
            <p:nvPr/>
          </p:nvSpPr>
          <p:spPr bwMode="auto">
            <a:xfrm>
              <a:off x="336019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3" name="Oval 257"/>
            <p:cNvSpPr>
              <a:spLocks noChangeArrowheads="1"/>
            </p:cNvSpPr>
            <p:nvPr/>
          </p:nvSpPr>
          <p:spPr bwMode="auto">
            <a:xfrm>
              <a:off x="351259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4" name="Oval 258"/>
            <p:cNvSpPr>
              <a:spLocks noChangeArrowheads="1"/>
            </p:cNvSpPr>
            <p:nvPr/>
          </p:nvSpPr>
          <p:spPr bwMode="auto">
            <a:xfrm>
              <a:off x="365864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5" name="Oval 259"/>
            <p:cNvSpPr>
              <a:spLocks noChangeArrowheads="1"/>
            </p:cNvSpPr>
            <p:nvPr/>
          </p:nvSpPr>
          <p:spPr bwMode="auto">
            <a:xfrm>
              <a:off x="381158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6" name="Oval 260"/>
            <p:cNvSpPr>
              <a:spLocks noChangeArrowheads="1"/>
            </p:cNvSpPr>
            <p:nvPr/>
          </p:nvSpPr>
          <p:spPr bwMode="auto">
            <a:xfrm>
              <a:off x="396398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7" name="Oval 261"/>
            <p:cNvSpPr>
              <a:spLocks noChangeArrowheads="1"/>
            </p:cNvSpPr>
            <p:nvPr/>
          </p:nvSpPr>
          <p:spPr bwMode="auto">
            <a:xfrm>
              <a:off x="411003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8" name="Oval 262"/>
            <p:cNvSpPr>
              <a:spLocks noChangeArrowheads="1"/>
            </p:cNvSpPr>
            <p:nvPr/>
          </p:nvSpPr>
          <p:spPr bwMode="auto">
            <a:xfrm>
              <a:off x="426189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9" name="Oval 263"/>
            <p:cNvSpPr>
              <a:spLocks noChangeArrowheads="1"/>
            </p:cNvSpPr>
            <p:nvPr/>
          </p:nvSpPr>
          <p:spPr bwMode="auto">
            <a:xfrm>
              <a:off x="441429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0" name="Oval 264"/>
            <p:cNvSpPr>
              <a:spLocks noChangeArrowheads="1"/>
            </p:cNvSpPr>
            <p:nvPr/>
          </p:nvSpPr>
          <p:spPr bwMode="auto">
            <a:xfrm>
              <a:off x="456669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1" name="Oval 265"/>
            <p:cNvSpPr>
              <a:spLocks noChangeArrowheads="1"/>
            </p:cNvSpPr>
            <p:nvPr/>
          </p:nvSpPr>
          <p:spPr bwMode="auto">
            <a:xfrm>
              <a:off x="472598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2" name="Oval 266"/>
            <p:cNvSpPr>
              <a:spLocks noChangeArrowheads="1"/>
            </p:cNvSpPr>
            <p:nvPr/>
          </p:nvSpPr>
          <p:spPr bwMode="auto">
            <a:xfrm>
              <a:off x="487203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3" name="Oval 267"/>
            <p:cNvSpPr>
              <a:spLocks noChangeArrowheads="1"/>
            </p:cNvSpPr>
            <p:nvPr/>
          </p:nvSpPr>
          <p:spPr bwMode="auto">
            <a:xfrm>
              <a:off x="502443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78" name="Group 329"/>
          <p:cNvGrpSpPr>
            <a:grpSpLocks/>
          </p:cNvGrpSpPr>
          <p:nvPr/>
        </p:nvGrpSpPr>
        <p:grpSpPr bwMode="auto">
          <a:xfrm>
            <a:off x="2936875" y="2468563"/>
            <a:ext cx="4914900" cy="650875"/>
            <a:chOff x="3018346" y="2509927"/>
            <a:chExt cx="4914900" cy="650875"/>
          </a:xfrm>
        </p:grpSpPr>
        <p:cxnSp>
          <p:nvCxnSpPr>
            <p:cNvPr id="271" name="Straight Arrow Connector 270"/>
            <p:cNvCxnSpPr/>
            <p:nvPr/>
          </p:nvCxnSpPr>
          <p:spPr bwMode="auto">
            <a:xfrm>
              <a:off x="3091371" y="2865527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97" name="Straight Connector 271"/>
            <p:cNvCxnSpPr>
              <a:cxnSpLocks noChangeShapeType="1"/>
            </p:cNvCxnSpPr>
            <p:nvPr/>
          </p:nvCxnSpPr>
          <p:spPr bwMode="auto">
            <a:xfrm rot="5400000">
              <a:off x="33072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8" name="Straight Connector 272"/>
            <p:cNvCxnSpPr>
              <a:cxnSpLocks noChangeShapeType="1"/>
            </p:cNvCxnSpPr>
            <p:nvPr/>
          </p:nvCxnSpPr>
          <p:spPr bwMode="auto">
            <a:xfrm rot="5400000">
              <a:off x="34596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9" name="Straight Connector 273"/>
            <p:cNvCxnSpPr>
              <a:cxnSpLocks noChangeShapeType="1"/>
            </p:cNvCxnSpPr>
            <p:nvPr/>
          </p:nvCxnSpPr>
          <p:spPr bwMode="auto">
            <a:xfrm rot="5400000">
              <a:off x="36120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0" name="Straight Connector 274"/>
            <p:cNvCxnSpPr>
              <a:cxnSpLocks noChangeShapeType="1"/>
            </p:cNvCxnSpPr>
            <p:nvPr/>
          </p:nvCxnSpPr>
          <p:spPr bwMode="auto">
            <a:xfrm rot="5400000">
              <a:off x="37644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1" name="Straight Connector 275"/>
            <p:cNvCxnSpPr>
              <a:cxnSpLocks noChangeShapeType="1"/>
            </p:cNvCxnSpPr>
            <p:nvPr/>
          </p:nvCxnSpPr>
          <p:spPr bwMode="auto">
            <a:xfrm rot="5400000">
              <a:off x="39168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2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0660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3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2184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4" name="Straight Connector 278"/>
            <p:cNvCxnSpPr>
              <a:cxnSpLocks noChangeShapeType="1"/>
            </p:cNvCxnSpPr>
            <p:nvPr/>
          </p:nvCxnSpPr>
          <p:spPr bwMode="auto">
            <a:xfrm rot="5400000">
              <a:off x="43708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5" name="Straight Connector 279"/>
            <p:cNvCxnSpPr>
              <a:cxnSpLocks noChangeShapeType="1"/>
            </p:cNvCxnSpPr>
            <p:nvPr/>
          </p:nvCxnSpPr>
          <p:spPr bwMode="auto">
            <a:xfrm rot="5400000">
              <a:off x="45232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6" name="Straight Connector 280"/>
            <p:cNvCxnSpPr>
              <a:cxnSpLocks noChangeShapeType="1"/>
            </p:cNvCxnSpPr>
            <p:nvPr/>
          </p:nvCxnSpPr>
          <p:spPr bwMode="auto">
            <a:xfrm rot="5400000">
              <a:off x="46695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7" name="Straight Connector 281"/>
            <p:cNvCxnSpPr>
              <a:cxnSpLocks noChangeShapeType="1"/>
            </p:cNvCxnSpPr>
            <p:nvPr/>
          </p:nvCxnSpPr>
          <p:spPr bwMode="auto">
            <a:xfrm rot="5400000">
              <a:off x="48219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8" name="Straight Connector 282"/>
            <p:cNvCxnSpPr>
              <a:cxnSpLocks noChangeShapeType="1"/>
            </p:cNvCxnSpPr>
            <p:nvPr/>
          </p:nvCxnSpPr>
          <p:spPr bwMode="auto">
            <a:xfrm rot="5400000">
              <a:off x="49743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9" name="Straight Connector 283"/>
            <p:cNvCxnSpPr>
              <a:cxnSpLocks noChangeShapeType="1"/>
            </p:cNvCxnSpPr>
            <p:nvPr/>
          </p:nvCxnSpPr>
          <p:spPr bwMode="auto">
            <a:xfrm rot="5400000">
              <a:off x="51267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2759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4283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2" name="Straight Connector 286"/>
            <p:cNvCxnSpPr>
              <a:cxnSpLocks noChangeShapeType="1"/>
            </p:cNvCxnSpPr>
            <p:nvPr/>
          </p:nvCxnSpPr>
          <p:spPr bwMode="auto">
            <a:xfrm rot="5400000">
              <a:off x="55807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3" name="Straight Connector 287"/>
            <p:cNvCxnSpPr>
              <a:cxnSpLocks noChangeShapeType="1"/>
            </p:cNvCxnSpPr>
            <p:nvPr/>
          </p:nvCxnSpPr>
          <p:spPr bwMode="auto">
            <a:xfrm rot="5400000">
              <a:off x="57331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4" name="Straight Connector 288"/>
            <p:cNvCxnSpPr>
              <a:cxnSpLocks noChangeShapeType="1"/>
            </p:cNvCxnSpPr>
            <p:nvPr/>
          </p:nvCxnSpPr>
          <p:spPr bwMode="auto">
            <a:xfrm rot="5400000">
              <a:off x="58815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5" name="Straight Connector 289"/>
            <p:cNvCxnSpPr>
              <a:cxnSpLocks noChangeShapeType="1"/>
            </p:cNvCxnSpPr>
            <p:nvPr/>
          </p:nvCxnSpPr>
          <p:spPr bwMode="auto">
            <a:xfrm rot="5400000">
              <a:off x="60339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6" name="Straight Connector 290"/>
            <p:cNvCxnSpPr>
              <a:cxnSpLocks noChangeShapeType="1"/>
            </p:cNvCxnSpPr>
            <p:nvPr/>
          </p:nvCxnSpPr>
          <p:spPr bwMode="auto">
            <a:xfrm rot="5400000">
              <a:off x="61863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7" name="Straight Connector 291"/>
            <p:cNvCxnSpPr>
              <a:cxnSpLocks noChangeShapeType="1"/>
            </p:cNvCxnSpPr>
            <p:nvPr/>
          </p:nvCxnSpPr>
          <p:spPr bwMode="auto">
            <a:xfrm rot="5400000">
              <a:off x="63326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8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4850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9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6374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0" name="Straight Connector 294"/>
            <p:cNvCxnSpPr>
              <a:cxnSpLocks noChangeShapeType="1"/>
            </p:cNvCxnSpPr>
            <p:nvPr/>
          </p:nvCxnSpPr>
          <p:spPr bwMode="auto">
            <a:xfrm rot="5400000">
              <a:off x="67898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1" name="Straight Connector 295"/>
            <p:cNvCxnSpPr>
              <a:cxnSpLocks noChangeShapeType="1"/>
            </p:cNvCxnSpPr>
            <p:nvPr/>
          </p:nvCxnSpPr>
          <p:spPr bwMode="auto">
            <a:xfrm rot="5400000">
              <a:off x="69390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2" name="Straight Connector 296"/>
            <p:cNvCxnSpPr>
              <a:cxnSpLocks noChangeShapeType="1"/>
            </p:cNvCxnSpPr>
            <p:nvPr/>
          </p:nvCxnSpPr>
          <p:spPr bwMode="auto">
            <a:xfrm rot="5400000">
              <a:off x="70914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3" name="Straight Connector 297"/>
            <p:cNvCxnSpPr>
              <a:cxnSpLocks noChangeShapeType="1"/>
            </p:cNvCxnSpPr>
            <p:nvPr/>
          </p:nvCxnSpPr>
          <p:spPr bwMode="auto">
            <a:xfrm rot="5400000">
              <a:off x="72438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4" name="Straight Connector 298"/>
            <p:cNvCxnSpPr>
              <a:cxnSpLocks noChangeShapeType="1"/>
            </p:cNvCxnSpPr>
            <p:nvPr/>
          </p:nvCxnSpPr>
          <p:spPr bwMode="auto">
            <a:xfrm rot="5400000">
              <a:off x="73962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25" name="Oval 299"/>
            <p:cNvSpPr>
              <a:spLocks noChangeArrowheads="1"/>
            </p:cNvSpPr>
            <p:nvPr/>
          </p:nvSpPr>
          <p:spPr bwMode="auto">
            <a:xfrm>
              <a:off x="5156170" y="264121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961446" y="2848064"/>
              <a:ext cx="452438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827" name="Rectangle 301"/>
            <p:cNvSpPr>
              <a:spLocks noChangeArrowheads="1"/>
            </p:cNvSpPr>
            <p:nvPr/>
          </p:nvSpPr>
          <p:spPr bwMode="auto">
            <a:xfrm>
              <a:off x="3018346" y="2509927"/>
              <a:ext cx="4914900" cy="6508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28" name="Oval 302"/>
            <p:cNvSpPr>
              <a:spLocks noChangeArrowheads="1"/>
            </p:cNvSpPr>
            <p:nvPr/>
          </p:nvSpPr>
          <p:spPr bwMode="auto">
            <a:xfrm>
              <a:off x="5308570" y="263392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29" name="Oval 303"/>
            <p:cNvSpPr>
              <a:spLocks noChangeArrowheads="1"/>
            </p:cNvSpPr>
            <p:nvPr/>
          </p:nvSpPr>
          <p:spPr bwMode="auto">
            <a:xfrm>
              <a:off x="5460970" y="263525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0" name="Oval 304"/>
            <p:cNvSpPr>
              <a:spLocks noChangeArrowheads="1"/>
            </p:cNvSpPr>
            <p:nvPr/>
          </p:nvSpPr>
          <p:spPr bwMode="auto">
            <a:xfrm>
              <a:off x="5613370" y="262747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1" name="Oval 305"/>
            <p:cNvSpPr>
              <a:spLocks noChangeArrowheads="1"/>
            </p:cNvSpPr>
            <p:nvPr/>
          </p:nvSpPr>
          <p:spPr bwMode="auto">
            <a:xfrm>
              <a:off x="576577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2" name="Oval 306"/>
            <p:cNvSpPr>
              <a:spLocks noChangeArrowheads="1"/>
            </p:cNvSpPr>
            <p:nvPr/>
          </p:nvSpPr>
          <p:spPr bwMode="auto">
            <a:xfrm>
              <a:off x="591817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3" name="Oval 307"/>
            <p:cNvSpPr>
              <a:spLocks noChangeArrowheads="1"/>
            </p:cNvSpPr>
            <p:nvPr/>
          </p:nvSpPr>
          <p:spPr bwMode="auto">
            <a:xfrm>
              <a:off x="606422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4" name="Oval 308"/>
            <p:cNvSpPr>
              <a:spLocks noChangeArrowheads="1"/>
            </p:cNvSpPr>
            <p:nvPr/>
          </p:nvSpPr>
          <p:spPr bwMode="auto">
            <a:xfrm>
              <a:off x="621716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5" name="Oval 309"/>
            <p:cNvSpPr>
              <a:spLocks noChangeArrowheads="1"/>
            </p:cNvSpPr>
            <p:nvPr/>
          </p:nvSpPr>
          <p:spPr bwMode="auto">
            <a:xfrm>
              <a:off x="636956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6" name="Oval 310"/>
            <p:cNvSpPr>
              <a:spLocks noChangeArrowheads="1"/>
            </p:cNvSpPr>
            <p:nvPr/>
          </p:nvSpPr>
          <p:spPr bwMode="auto">
            <a:xfrm>
              <a:off x="651561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7" name="Oval 311"/>
            <p:cNvSpPr>
              <a:spLocks noChangeArrowheads="1"/>
            </p:cNvSpPr>
            <p:nvPr/>
          </p:nvSpPr>
          <p:spPr bwMode="auto">
            <a:xfrm>
              <a:off x="666747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8" name="Oval 312"/>
            <p:cNvSpPr>
              <a:spLocks noChangeArrowheads="1"/>
            </p:cNvSpPr>
            <p:nvPr/>
          </p:nvSpPr>
          <p:spPr bwMode="auto">
            <a:xfrm>
              <a:off x="681987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9" name="Oval 313"/>
            <p:cNvSpPr>
              <a:spLocks noChangeArrowheads="1"/>
            </p:cNvSpPr>
            <p:nvPr/>
          </p:nvSpPr>
          <p:spPr bwMode="auto">
            <a:xfrm>
              <a:off x="697227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0" name="Oval 314"/>
            <p:cNvSpPr>
              <a:spLocks noChangeArrowheads="1"/>
            </p:cNvSpPr>
            <p:nvPr/>
          </p:nvSpPr>
          <p:spPr bwMode="auto">
            <a:xfrm>
              <a:off x="713156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1" name="Oval 315"/>
            <p:cNvSpPr>
              <a:spLocks noChangeArrowheads="1"/>
            </p:cNvSpPr>
            <p:nvPr/>
          </p:nvSpPr>
          <p:spPr bwMode="auto">
            <a:xfrm>
              <a:off x="727761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2" name="Oval 316"/>
            <p:cNvSpPr>
              <a:spLocks noChangeArrowheads="1"/>
            </p:cNvSpPr>
            <p:nvPr/>
          </p:nvSpPr>
          <p:spPr bwMode="auto">
            <a:xfrm>
              <a:off x="743001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3" name="Oval 317"/>
            <p:cNvSpPr>
              <a:spLocks noChangeArrowheads="1"/>
            </p:cNvSpPr>
            <p:nvPr/>
          </p:nvSpPr>
          <p:spPr bwMode="auto">
            <a:xfrm>
              <a:off x="334007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4" name="Oval 318"/>
            <p:cNvSpPr>
              <a:spLocks noChangeArrowheads="1"/>
            </p:cNvSpPr>
            <p:nvPr/>
          </p:nvSpPr>
          <p:spPr bwMode="auto">
            <a:xfrm>
              <a:off x="349247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5" name="Oval 319"/>
            <p:cNvSpPr>
              <a:spLocks noChangeArrowheads="1"/>
            </p:cNvSpPr>
            <p:nvPr/>
          </p:nvSpPr>
          <p:spPr bwMode="auto">
            <a:xfrm>
              <a:off x="363852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6" name="Oval 320"/>
            <p:cNvSpPr>
              <a:spLocks noChangeArrowheads="1"/>
            </p:cNvSpPr>
            <p:nvPr/>
          </p:nvSpPr>
          <p:spPr bwMode="auto">
            <a:xfrm>
              <a:off x="379146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7" name="Oval 321"/>
            <p:cNvSpPr>
              <a:spLocks noChangeArrowheads="1"/>
            </p:cNvSpPr>
            <p:nvPr/>
          </p:nvSpPr>
          <p:spPr bwMode="auto">
            <a:xfrm>
              <a:off x="394386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8" name="Oval 322"/>
            <p:cNvSpPr>
              <a:spLocks noChangeArrowheads="1"/>
            </p:cNvSpPr>
            <p:nvPr/>
          </p:nvSpPr>
          <p:spPr bwMode="auto">
            <a:xfrm>
              <a:off x="408991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9" name="Oval 323"/>
            <p:cNvSpPr>
              <a:spLocks noChangeArrowheads="1"/>
            </p:cNvSpPr>
            <p:nvPr/>
          </p:nvSpPr>
          <p:spPr bwMode="auto">
            <a:xfrm>
              <a:off x="424177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0" name="Oval 324"/>
            <p:cNvSpPr>
              <a:spLocks noChangeArrowheads="1"/>
            </p:cNvSpPr>
            <p:nvPr/>
          </p:nvSpPr>
          <p:spPr bwMode="auto">
            <a:xfrm>
              <a:off x="439417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1" name="Oval 325"/>
            <p:cNvSpPr>
              <a:spLocks noChangeArrowheads="1"/>
            </p:cNvSpPr>
            <p:nvPr/>
          </p:nvSpPr>
          <p:spPr bwMode="auto">
            <a:xfrm>
              <a:off x="454657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2" name="Oval 326"/>
            <p:cNvSpPr>
              <a:spLocks noChangeArrowheads="1"/>
            </p:cNvSpPr>
            <p:nvPr/>
          </p:nvSpPr>
          <p:spPr bwMode="auto">
            <a:xfrm>
              <a:off x="470586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3" name="Oval 327"/>
            <p:cNvSpPr>
              <a:spLocks noChangeArrowheads="1"/>
            </p:cNvSpPr>
            <p:nvPr/>
          </p:nvSpPr>
          <p:spPr bwMode="auto">
            <a:xfrm>
              <a:off x="485191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4" name="Oval 328"/>
            <p:cNvSpPr>
              <a:spLocks noChangeArrowheads="1"/>
            </p:cNvSpPr>
            <p:nvPr/>
          </p:nvSpPr>
          <p:spPr bwMode="auto">
            <a:xfrm>
              <a:off x="500431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79" name="Group 330"/>
          <p:cNvGrpSpPr>
            <a:grpSpLocks/>
          </p:cNvGrpSpPr>
          <p:nvPr/>
        </p:nvGrpSpPr>
        <p:grpSpPr bwMode="auto">
          <a:xfrm>
            <a:off x="2928938" y="3354388"/>
            <a:ext cx="4914900" cy="944562"/>
            <a:chOff x="3038475" y="1252593"/>
            <a:chExt cx="4914900" cy="944912"/>
          </a:xfrm>
        </p:grpSpPr>
        <p:cxnSp>
          <p:nvCxnSpPr>
            <p:cNvPr id="332" name="Straight Arrow Connector 331"/>
            <p:cNvCxnSpPr/>
            <p:nvPr/>
          </p:nvCxnSpPr>
          <p:spPr bwMode="auto">
            <a:xfrm>
              <a:off x="3111500" y="1937059"/>
              <a:ext cx="4749800" cy="15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64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33274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5" name="Straight Connector 333"/>
            <p:cNvCxnSpPr>
              <a:cxnSpLocks noChangeShapeType="1"/>
            </p:cNvCxnSpPr>
            <p:nvPr/>
          </p:nvCxnSpPr>
          <p:spPr bwMode="auto">
            <a:xfrm rot="5400000">
              <a:off x="34798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6" name="Straight Connector 334"/>
            <p:cNvCxnSpPr>
              <a:cxnSpLocks noChangeShapeType="1"/>
            </p:cNvCxnSpPr>
            <p:nvPr/>
          </p:nvCxnSpPr>
          <p:spPr bwMode="auto">
            <a:xfrm rot="5400000">
              <a:off x="36322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7" name="Straight Connector 335"/>
            <p:cNvCxnSpPr>
              <a:cxnSpLocks noChangeShapeType="1"/>
            </p:cNvCxnSpPr>
            <p:nvPr/>
          </p:nvCxnSpPr>
          <p:spPr bwMode="auto">
            <a:xfrm rot="5400000">
              <a:off x="37846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8" name="Straight Connector 336"/>
            <p:cNvCxnSpPr>
              <a:cxnSpLocks noChangeShapeType="1"/>
            </p:cNvCxnSpPr>
            <p:nvPr/>
          </p:nvCxnSpPr>
          <p:spPr bwMode="auto">
            <a:xfrm rot="5400000">
              <a:off x="39370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9" name="Straight Connector 337"/>
            <p:cNvCxnSpPr>
              <a:cxnSpLocks noChangeShapeType="1"/>
            </p:cNvCxnSpPr>
            <p:nvPr/>
          </p:nvCxnSpPr>
          <p:spPr bwMode="auto">
            <a:xfrm rot="5400000">
              <a:off x="40861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0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42385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1" name="Straight Connector 339"/>
            <p:cNvCxnSpPr>
              <a:cxnSpLocks noChangeShapeType="1"/>
            </p:cNvCxnSpPr>
            <p:nvPr/>
          </p:nvCxnSpPr>
          <p:spPr bwMode="auto">
            <a:xfrm rot="5400000">
              <a:off x="43909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2" name="Straight Connector 340"/>
            <p:cNvCxnSpPr>
              <a:cxnSpLocks noChangeShapeType="1"/>
            </p:cNvCxnSpPr>
            <p:nvPr/>
          </p:nvCxnSpPr>
          <p:spPr bwMode="auto">
            <a:xfrm rot="5400000">
              <a:off x="45433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3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46896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4" name="Straight Connector 342"/>
            <p:cNvCxnSpPr>
              <a:cxnSpLocks noChangeShapeType="1"/>
            </p:cNvCxnSpPr>
            <p:nvPr/>
          </p:nvCxnSpPr>
          <p:spPr bwMode="auto">
            <a:xfrm rot="5400000">
              <a:off x="48420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5" name="Straight Connector 343"/>
            <p:cNvCxnSpPr>
              <a:cxnSpLocks noChangeShapeType="1"/>
            </p:cNvCxnSpPr>
            <p:nvPr/>
          </p:nvCxnSpPr>
          <p:spPr bwMode="auto">
            <a:xfrm rot="5400000">
              <a:off x="49944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6" name="Straight Connector 344"/>
            <p:cNvCxnSpPr>
              <a:cxnSpLocks noChangeShapeType="1"/>
            </p:cNvCxnSpPr>
            <p:nvPr/>
          </p:nvCxnSpPr>
          <p:spPr bwMode="auto">
            <a:xfrm rot="5400000">
              <a:off x="51468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7" name="Straight Connector 345"/>
            <p:cNvCxnSpPr>
              <a:cxnSpLocks noChangeShapeType="1"/>
            </p:cNvCxnSpPr>
            <p:nvPr/>
          </p:nvCxnSpPr>
          <p:spPr bwMode="auto">
            <a:xfrm rot="5400000">
              <a:off x="52960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8" name="Straight Connector 346"/>
            <p:cNvCxnSpPr>
              <a:cxnSpLocks noChangeShapeType="1"/>
            </p:cNvCxnSpPr>
            <p:nvPr/>
          </p:nvCxnSpPr>
          <p:spPr bwMode="auto">
            <a:xfrm rot="5400000">
              <a:off x="54484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9" name="Straight Connector 347"/>
            <p:cNvCxnSpPr>
              <a:cxnSpLocks noChangeShapeType="1"/>
            </p:cNvCxnSpPr>
            <p:nvPr/>
          </p:nvCxnSpPr>
          <p:spPr bwMode="auto">
            <a:xfrm rot="5400000">
              <a:off x="56008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0" name="Straight Connector 348"/>
            <p:cNvCxnSpPr>
              <a:cxnSpLocks noChangeShapeType="1"/>
            </p:cNvCxnSpPr>
            <p:nvPr/>
          </p:nvCxnSpPr>
          <p:spPr bwMode="auto">
            <a:xfrm rot="5400000">
              <a:off x="57532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1" name="Straight Connector 349"/>
            <p:cNvCxnSpPr>
              <a:cxnSpLocks noChangeShapeType="1"/>
            </p:cNvCxnSpPr>
            <p:nvPr/>
          </p:nvCxnSpPr>
          <p:spPr bwMode="auto">
            <a:xfrm rot="5400000">
              <a:off x="59016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2" name="Straight Connector 350"/>
            <p:cNvCxnSpPr>
              <a:cxnSpLocks noChangeShapeType="1"/>
            </p:cNvCxnSpPr>
            <p:nvPr/>
          </p:nvCxnSpPr>
          <p:spPr bwMode="auto">
            <a:xfrm rot="5400000">
              <a:off x="60540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3" name="Straight Connector 351"/>
            <p:cNvCxnSpPr>
              <a:cxnSpLocks noChangeShapeType="1"/>
            </p:cNvCxnSpPr>
            <p:nvPr/>
          </p:nvCxnSpPr>
          <p:spPr bwMode="auto">
            <a:xfrm rot="5400000">
              <a:off x="62064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4" name="Straight Connector 352"/>
            <p:cNvCxnSpPr>
              <a:cxnSpLocks noChangeShapeType="1"/>
            </p:cNvCxnSpPr>
            <p:nvPr/>
          </p:nvCxnSpPr>
          <p:spPr bwMode="auto">
            <a:xfrm rot="5400000">
              <a:off x="63527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5" name="Straight Connector 353"/>
            <p:cNvCxnSpPr>
              <a:cxnSpLocks noChangeShapeType="1"/>
            </p:cNvCxnSpPr>
            <p:nvPr/>
          </p:nvCxnSpPr>
          <p:spPr bwMode="auto">
            <a:xfrm rot="5400000">
              <a:off x="65051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6" name="Straight Connector 354"/>
            <p:cNvCxnSpPr>
              <a:cxnSpLocks noChangeShapeType="1"/>
            </p:cNvCxnSpPr>
            <p:nvPr/>
          </p:nvCxnSpPr>
          <p:spPr bwMode="auto">
            <a:xfrm rot="5400000">
              <a:off x="66575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7" name="Straight Connector 355"/>
            <p:cNvCxnSpPr>
              <a:cxnSpLocks noChangeShapeType="1"/>
            </p:cNvCxnSpPr>
            <p:nvPr/>
          </p:nvCxnSpPr>
          <p:spPr bwMode="auto">
            <a:xfrm rot="5400000">
              <a:off x="68099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8" name="Straight Connector 356"/>
            <p:cNvCxnSpPr>
              <a:cxnSpLocks noChangeShapeType="1"/>
            </p:cNvCxnSpPr>
            <p:nvPr/>
          </p:nvCxnSpPr>
          <p:spPr bwMode="auto">
            <a:xfrm rot="5400000">
              <a:off x="69591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9" name="Straight Connector 357"/>
            <p:cNvCxnSpPr>
              <a:cxnSpLocks noChangeShapeType="1"/>
            </p:cNvCxnSpPr>
            <p:nvPr/>
          </p:nvCxnSpPr>
          <p:spPr bwMode="auto">
            <a:xfrm rot="5400000">
              <a:off x="71115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0" name="Straight Connector 358"/>
            <p:cNvCxnSpPr>
              <a:cxnSpLocks noChangeShapeType="1"/>
            </p:cNvCxnSpPr>
            <p:nvPr/>
          </p:nvCxnSpPr>
          <p:spPr bwMode="auto">
            <a:xfrm rot="5400000">
              <a:off x="72639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1" name="Straight Connector 359"/>
            <p:cNvCxnSpPr>
              <a:cxnSpLocks noChangeShapeType="1"/>
            </p:cNvCxnSpPr>
            <p:nvPr/>
          </p:nvCxnSpPr>
          <p:spPr bwMode="auto">
            <a:xfrm rot="5400000">
              <a:off x="74163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92" name="Oval 360"/>
            <p:cNvSpPr>
              <a:spLocks noChangeArrowheads="1"/>
            </p:cNvSpPr>
            <p:nvPr/>
          </p:nvSpPr>
          <p:spPr bwMode="auto">
            <a:xfrm>
              <a:off x="5168348" y="135596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4960937" y="1252593"/>
              <a:ext cx="319088" cy="262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4984750" y="1921178"/>
              <a:ext cx="454025" cy="276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795" name="Rectangle 363"/>
            <p:cNvSpPr>
              <a:spLocks noChangeArrowheads="1"/>
            </p:cNvSpPr>
            <p:nvPr/>
          </p:nvSpPr>
          <p:spPr bwMode="auto">
            <a:xfrm>
              <a:off x="3038475" y="1276350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0" name="Group 364"/>
          <p:cNvGrpSpPr>
            <a:grpSpLocks/>
          </p:cNvGrpSpPr>
          <p:nvPr/>
        </p:nvGrpSpPr>
        <p:grpSpPr bwMode="auto">
          <a:xfrm>
            <a:off x="2928938" y="4467225"/>
            <a:ext cx="4914900" cy="946150"/>
            <a:chOff x="3038475" y="2243193"/>
            <a:chExt cx="4914900" cy="944912"/>
          </a:xfrm>
        </p:grpSpPr>
        <p:cxnSp>
          <p:nvCxnSpPr>
            <p:cNvPr id="366" name="Straight Arrow Connector 365"/>
            <p:cNvCxnSpPr/>
            <p:nvPr/>
          </p:nvCxnSpPr>
          <p:spPr bwMode="auto">
            <a:xfrm>
              <a:off x="3111500" y="2928096"/>
              <a:ext cx="4749800" cy="15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31" name="Straight Connector 366"/>
            <p:cNvCxnSpPr>
              <a:cxnSpLocks noChangeShapeType="1"/>
            </p:cNvCxnSpPr>
            <p:nvPr/>
          </p:nvCxnSpPr>
          <p:spPr bwMode="auto">
            <a:xfrm rot="5400000">
              <a:off x="33274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2" name="Straight Connector 367"/>
            <p:cNvCxnSpPr>
              <a:cxnSpLocks noChangeShapeType="1"/>
            </p:cNvCxnSpPr>
            <p:nvPr/>
          </p:nvCxnSpPr>
          <p:spPr bwMode="auto">
            <a:xfrm rot="5400000">
              <a:off x="34798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3" name="Straight Connector 368"/>
            <p:cNvCxnSpPr>
              <a:cxnSpLocks noChangeShapeType="1"/>
            </p:cNvCxnSpPr>
            <p:nvPr/>
          </p:nvCxnSpPr>
          <p:spPr bwMode="auto">
            <a:xfrm rot="5400000">
              <a:off x="36322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Straight Connector 369"/>
            <p:cNvCxnSpPr>
              <a:cxnSpLocks noChangeShapeType="1"/>
            </p:cNvCxnSpPr>
            <p:nvPr/>
          </p:nvCxnSpPr>
          <p:spPr bwMode="auto">
            <a:xfrm rot="5400000">
              <a:off x="37846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Straight Connector 370"/>
            <p:cNvCxnSpPr>
              <a:cxnSpLocks noChangeShapeType="1"/>
            </p:cNvCxnSpPr>
            <p:nvPr/>
          </p:nvCxnSpPr>
          <p:spPr bwMode="auto">
            <a:xfrm rot="5400000">
              <a:off x="39370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Straight Connector 371"/>
            <p:cNvCxnSpPr>
              <a:cxnSpLocks noChangeShapeType="1"/>
            </p:cNvCxnSpPr>
            <p:nvPr/>
          </p:nvCxnSpPr>
          <p:spPr bwMode="auto">
            <a:xfrm rot="5400000">
              <a:off x="40861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7" name="Straight Connector 372"/>
            <p:cNvCxnSpPr>
              <a:cxnSpLocks noChangeShapeType="1"/>
            </p:cNvCxnSpPr>
            <p:nvPr/>
          </p:nvCxnSpPr>
          <p:spPr bwMode="auto">
            <a:xfrm rot="5400000">
              <a:off x="42385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8" name="Straight Connector 373"/>
            <p:cNvCxnSpPr>
              <a:cxnSpLocks noChangeShapeType="1"/>
            </p:cNvCxnSpPr>
            <p:nvPr/>
          </p:nvCxnSpPr>
          <p:spPr bwMode="auto">
            <a:xfrm rot="5400000">
              <a:off x="43909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9" name="Straight Connector 374"/>
            <p:cNvCxnSpPr>
              <a:cxnSpLocks noChangeShapeType="1"/>
            </p:cNvCxnSpPr>
            <p:nvPr/>
          </p:nvCxnSpPr>
          <p:spPr bwMode="auto">
            <a:xfrm rot="5400000">
              <a:off x="45433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0" name="Straight Connector 375"/>
            <p:cNvCxnSpPr>
              <a:cxnSpLocks noChangeShapeType="1"/>
            </p:cNvCxnSpPr>
            <p:nvPr/>
          </p:nvCxnSpPr>
          <p:spPr bwMode="auto">
            <a:xfrm rot="5400000">
              <a:off x="46896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1" name="Straight Connector 376"/>
            <p:cNvCxnSpPr>
              <a:cxnSpLocks noChangeShapeType="1"/>
            </p:cNvCxnSpPr>
            <p:nvPr/>
          </p:nvCxnSpPr>
          <p:spPr bwMode="auto">
            <a:xfrm rot="5400000">
              <a:off x="48420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2" name="Straight Connector 377"/>
            <p:cNvCxnSpPr>
              <a:cxnSpLocks noChangeShapeType="1"/>
            </p:cNvCxnSpPr>
            <p:nvPr/>
          </p:nvCxnSpPr>
          <p:spPr bwMode="auto">
            <a:xfrm rot="5400000">
              <a:off x="49944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3" name="Straight Connector 378"/>
            <p:cNvCxnSpPr>
              <a:cxnSpLocks noChangeShapeType="1"/>
            </p:cNvCxnSpPr>
            <p:nvPr/>
          </p:nvCxnSpPr>
          <p:spPr bwMode="auto">
            <a:xfrm rot="5400000">
              <a:off x="51468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4" name="Straight Connector 379"/>
            <p:cNvCxnSpPr>
              <a:cxnSpLocks noChangeShapeType="1"/>
            </p:cNvCxnSpPr>
            <p:nvPr/>
          </p:nvCxnSpPr>
          <p:spPr bwMode="auto">
            <a:xfrm rot="5400000">
              <a:off x="52960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5" name="Straight Connector 380"/>
            <p:cNvCxnSpPr>
              <a:cxnSpLocks noChangeShapeType="1"/>
            </p:cNvCxnSpPr>
            <p:nvPr/>
          </p:nvCxnSpPr>
          <p:spPr bwMode="auto">
            <a:xfrm rot="5400000">
              <a:off x="54484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6" name="Straight Connector 381"/>
            <p:cNvCxnSpPr>
              <a:cxnSpLocks noChangeShapeType="1"/>
            </p:cNvCxnSpPr>
            <p:nvPr/>
          </p:nvCxnSpPr>
          <p:spPr bwMode="auto">
            <a:xfrm rot="5400000">
              <a:off x="56008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7" name="Straight Connector 382"/>
            <p:cNvCxnSpPr>
              <a:cxnSpLocks noChangeShapeType="1"/>
            </p:cNvCxnSpPr>
            <p:nvPr/>
          </p:nvCxnSpPr>
          <p:spPr bwMode="auto">
            <a:xfrm rot="5400000">
              <a:off x="57532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8" name="Straight Connector 383"/>
            <p:cNvCxnSpPr>
              <a:cxnSpLocks noChangeShapeType="1"/>
            </p:cNvCxnSpPr>
            <p:nvPr/>
          </p:nvCxnSpPr>
          <p:spPr bwMode="auto">
            <a:xfrm rot="5400000">
              <a:off x="59016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9" name="Straight Connector 384"/>
            <p:cNvCxnSpPr>
              <a:cxnSpLocks noChangeShapeType="1"/>
            </p:cNvCxnSpPr>
            <p:nvPr/>
          </p:nvCxnSpPr>
          <p:spPr bwMode="auto">
            <a:xfrm rot="5400000">
              <a:off x="60540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0" name="Straight Connector 385"/>
            <p:cNvCxnSpPr>
              <a:cxnSpLocks noChangeShapeType="1"/>
            </p:cNvCxnSpPr>
            <p:nvPr/>
          </p:nvCxnSpPr>
          <p:spPr bwMode="auto">
            <a:xfrm rot="5400000">
              <a:off x="62064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1" name="Straight Connector 386"/>
            <p:cNvCxnSpPr>
              <a:cxnSpLocks noChangeShapeType="1"/>
            </p:cNvCxnSpPr>
            <p:nvPr/>
          </p:nvCxnSpPr>
          <p:spPr bwMode="auto">
            <a:xfrm rot="5400000">
              <a:off x="63527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2" name="Straight Connector 387"/>
            <p:cNvCxnSpPr>
              <a:cxnSpLocks noChangeShapeType="1"/>
            </p:cNvCxnSpPr>
            <p:nvPr/>
          </p:nvCxnSpPr>
          <p:spPr bwMode="auto">
            <a:xfrm rot="5400000">
              <a:off x="65051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3" name="Straight Connector 388"/>
            <p:cNvCxnSpPr>
              <a:cxnSpLocks noChangeShapeType="1"/>
            </p:cNvCxnSpPr>
            <p:nvPr/>
          </p:nvCxnSpPr>
          <p:spPr bwMode="auto">
            <a:xfrm rot="5400000">
              <a:off x="66575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4" name="Straight Connector 389"/>
            <p:cNvCxnSpPr>
              <a:cxnSpLocks noChangeShapeType="1"/>
            </p:cNvCxnSpPr>
            <p:nvPr/>
          </p:nvCxnSpPr>
          <p:spPr bwMode="auto">
            <a:xfrm rot="5400000">
              <a:off x="68099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5" name="Straight Connector 390"/>
            <p:cNvCxnSpPr>
              <a:cxnSpLocks noChangeShapeType="1"/>
            </p:cNvCxnSpPr>
            <p:nvPr/>
          </p:nvCxnSpPr>
          <p:spPr bwMode="auto">
            <a:xfrm rot="5400000">
              <a:off x="69591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6" name="Straight Connector 391"/>
            <p:cNvCxnSpPr>
              <a:cxnSpLocks noChangeShapeType="1"/>
            </p:cNvCxnSpPr>
            <p:nvPr/>
          </p:nvCxnSpPr>
          <p:spPr bwMode="auto">
            <a:xfrm rot="5400000">
              <a:off x="71115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7" name="Straight Connector 392"/>
            <p:cNvCxnSpPr>
              <a:cxnSpLocks noChangeShapeType="1"/>
            </p:cNvCxnSpPr>
            <p:nvPr/>
          </p:nvCxnSpPr>
          <p:spPr bwMode="auto">
            <a:xfrm rot="5400000">
              <a:off x="72639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8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74163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9" name="Oval 394"/>
            <p:cNvSpPr>
              <a:spLocks noChangeArrowheads="1"/>
            </p:cNvSpPr>
            <p:nvPr/>
          </p:nvSpPr>
          <p:spPr bwMode="auto">
            <a:xfrm>
              <a:off x="5320748" y="234656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5113337" y="2243193"/>
              <a:ext cx="319088" cy="261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5127625" y="2910657"/>
              <a:ext cx="454025" cy="2774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n=1</a:t>
              </a:r>
            </a:p>
          </p:txBody>
        </p:sp>
        <p:sp>
          <p:nvSpPr>
            <p:cNvPr id="28762" name="Rectangle 397"/>
            <p:cNvSpPr>
              <a:spLocks noChangeArrowheads="1"/>
            </p:cNvSpPr>
            <p:nvPr/>
          </p:nvSpPr>
          <p:spPr bwMode="auto">
            <a:xfrm>
              <a:off x="3038475" y="2276475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1" name="Group 398"/>
          <p:cNvGrpSpPr>
            <a:grpSpLocks/>
          </p:cNvGrpSpPr>
          <p:nvPr/>
        </p:nvGrpSpPr>
        <p:grpSpPr bwMode="auto">
          <a:xfrm>
            <a:off x="2921000" y="5592763"/>
            <a:ext cx="4914900" cy="938212"/>
            <a:chOff x="3057525" y="3436525"/>
            <a:chExt cx="4914900" cy="937597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3114675" y="4113943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683" name="Straight Connector 400"/>
            <p:cNvCxnSpPr>
              <a:cxnSpLocks noChangeShapeType="1"/>
            </p:cNvCxnSpPr>
            <p:nvPr/>
          </p:nvCxnSpPr>
          <p:spPr bwMode="auto">
            <a:xfrm rot="5400000">
              <a:off x="33309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4" name="Straight Connector 401"/>
            <p:cNvCxnSpPr>
              <a:cxnSpLocks noChangeShapeType="1"/>
            </p:cNvCxnSpPr>
            <p:nvPr/>
          </p:nvCxnSpPr>
          <p:spPr bwMode="auto">
            <a:xfrm rot="5400000">
              <a:off x="34833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6357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7881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39405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Straight Connector 405"/>
            <p:cNvCxnSpPr>
              <a:cxnSpLocks noChangeShapeType="1"/>
            </p:cNvCxnSpPr>
            <p:nvPr/>
          </p:nvCxnSpPr>
          <p:spPr bwMode="auto">
            <a:xfrm rot="5400000">
              <a:off x="40897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Straight Connector 406"/>
            <p:cNvCxnSpPr>
              <a:cxnSpLocks noChangeShapeType="1"/>
            </p:cNvCxnSpPr>
            <p:nvPr/>
          </p:nvCxnSpPr>
          <p:spPr bwMode="auto">
            <a:xfrm rot="5400000">
              <a:off x="42421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Straight Connector 407"/>
            <p:cNvCxnSpPr>
              <a:cxnSpLocks noChangeShapeType="1"/>
            </p:cNvCxnSpPr>
            <p:nvPr/>
          </p:nvCxnSpPr>
          <p:spPr bwMode="auto">
            <a:xfrm rot="5400000">
              <a:off x="43945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Straight Connector 408"/>
            <p:cNvCxnSpPr>
              <a:cxnSpLocks noChangeShapeType="1"/>
            </p:cNvCxnSpPr>
            <p:nvPr/>
          </p:nvCxnSpPr>
          <p:spPr bwMode="auto">
            <a:xfrm rot="5400000">
              <a:off x="45469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Straight Connector 409"/>
            <p:cNvCxnSpPr>
              <a:cxnSpLocks noChangeShapeType="1"/>
            </p:cNvCxnSpPr>
            <p:nvPr/>
          </p:nvCxnSpPr>
          <p:spPr bwMode="auto">
            <a:xfrm rot="5400000">
              <a:off x="46932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Straight Connector 410"/>
            <p:cNvCxnSpPr>
              <a:cxnSpLocks noChangeShapeType="1"/>
            </p:cNvCxnSpPr>
            <p:nvPr/>
          </p:nvCxnSpPr>
          <p:spPr bwMode="auto">
            <a:xfrm rot="5400000">
              <a:off x="48456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Straight Connector 411"/>
            <p:cNvCxnSpPr>
              <a:cxnSpLocks noChangeShapeType="1"/>
            </p:cNvCxnSpPr>
            <p:nvPr/>
          </p:nvCxnSpPr>
          <p:spPr bwMode="auto">
            <a:xfrm rot="5400000">
              <a:off x="49980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51504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Straight Connector 413"/>
            <p:cNvCxnSpPr>
              <a:cxnSpLocks noChangeShapeType="1"/>
            </p:cNvCxnSpPr>
            <p:nvPr/>
          </p:nvCxnSpPr>
          <p:spPr bwMode="auto">
            <a:xfrm rot="5400000">
              <a:off x="52996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Straight Connector 414"/>
            <p:cNvCxnSpPr>
              <a:cxnSpLocks noChangeShapeType="1"/>
            </p:cNvCxnSpPr>
            <p:nvPr/>
          </p:nvCxnSpPr>
          <p:spPr bwMode="auto">
            <a:xfrm rot="5400000">
              <a:off x="54520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56044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Straight Connector 416"/>
            <p:cNvCxnSpPr>
              <a:cxnSpLocks noChangeShapeType="1"/>
            </p:cNvCxnSpPr>
            <p:nvPr/>
          </p:nvCxnSpPr>
          <p:spPr bwMode="auto">
            <a:xfrm rot="5400000">
              <a:off x="57568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59052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60576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Straight Connector 419"/>
            <p:cNvCxnSpPr>
              <a:cxnSpLocks noChangeShapeType="1"/>
            </p:cNvCxnSpPr>
            <p:nvPr/>
          </p:nvCxnSpPr>
          <p:spPr bwMode="auto">
            <a:xfrm rot="5400000">
              <a:off x="62100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3" name="Straight Connector 420"/>
            <p:cNvCxnSpPr>
              <a:cxnSpLocks noChangeShapeType="1"/>
            </p:cNvCxnSpPr>
            <p:nvPr/>
          </p:nvCxnSpPr>
          <p:spPr bwMode="auto">
            <a:xfrm rot="5400000">
              <a:off x="63563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4" name="Straight Connector 421"/>
            <p:cNvCxnSpPr>
              <a:cxnSpLocks noChangeShapeType="1"/>
            </p:cNvCxnSpPr>
            <p:nvPr/>
          </p:nvCxnSpPr>
          <p:spPr bwMode="auto">
            <a:xfrm rot="5400000">
              <a:off x="65087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5" name="Straight Connector 422"/>
            <p:cNvCxnSpPr>
              <a:cxnSpLocks noChangeShapeType="1"/>
            </p:cNvCxnSpPr>
            <p:nvPr/>
          </p:nvCxnSpPr>
          <p:spPr bwMode="auto">
            <a:xfrm rot="5400000">
              <a:off x="66611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6" name="Straight Connector 423"/>
            <p:cNvCxnSpPr>
              <a:cxnSpLocks noChangeShapeType="1"/>
            </p:cNvCxnSpPr>
            <p:nvPr/>
          </p:nvCxnSpPr>
          <p:spPr bwMode="auto">
            <a:xfrm rot="5400000">
              <a:off x="68135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7" name="Straight Connector 424"/>
            <p:cNvCxnSpPr>
              <a:cxnSpLocks noChangeShapeType="1"/>
            </p:cNvCxnSpPr>
            <p:nvPr/>
          </p:nvCxnSpPr>
          <p:spPr bwMode="auto">
            <a:xfrm rot="5400000">
              <a:off x="69627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8" name="Straight Connector 425"/>
            <p:cNvCxnSpPr>
              <a:cxnSpLocks noChangeShapeType="1"/>
            </p:cNvCxnSpPr>
            <p:nvPr/>
          </p:nvCxnSpPr>
          <p:spPr bwMode="auto">
            <a:xfrm rot="5400000">
              <a:off x="71151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Straight Connector 426"/>
            <p:cNvCxnSpPr>
              <a:cxnSpLocks noChangeShapeType="1"/>
            </p:cNvCxnSpPr>
            <p:nvPr/>
          </p:nvCxnSpPr>
          <p:spPr bwMode="auto">
            <a:xfrm rot="5400000">
              <a:off x="72675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Straight Connector 427"/>
            <p:cNvCxnSpPr>
              <a:cxnSpLocks noChangeShapeType="1"/>
            </p:cNvCxnSpPr>
            <p:nvPr/>
          </p:nvCxnSpPr>
          <p:spPr bwMode="auto">
            <a:xfrm rot="5400000">
              <a:off x="74199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11" name="Oval 428"/>
            <p:cNvSpPr>
              <a:spLocks noChangeArrowheads="1"/>
            </p:cNvSpPr>
            <p:nvPr/>
          </p:nvSpPr>
          <p:spPr bwMode="auto">
            <a:xfrm>
              <a:off x="5171892" y="35325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4892675" y="3436525"/>
              <a:ext cx="317500" cy="261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4989513" y="4096492"/>
              <a:ext cx="452437" cy="277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714" name="Oval 431"/>
            <p:cNvSpPr>
              <a:spLocks noChangeArrowheads="1"/>
            </p:cNvSpPr>
            <p:nvPr/>
          </p:nvSpPr>
          <p:spPr bwMode="auto">
            <a:xfrm>
              <a:off x="5324292" y="35288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5" name="Oval 432"/>
            <p:cNvSpPr>
              <a:spLocks noChangeArrowheads="1"/>
            </p:cNvSpPr>
            <p:nvPr/>
          </p:nvSpPr>
          <p:spPr bwMode="auto">
            <a:xfrm>
              <a:off x="5476692" y="352902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6" name="Oval 433"/>
            <p:cNvSpPr>
              <a:spLocks noChangeArrowheads="1"/>
            </p:cNvSpPr>
            <p:nvPr/>
          </p:nvSpPr>
          <p:spPr bwMode="auto">
            <a:xfrm>
              <a:off x="5629092" y="35292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7" name="Oval 434"/>
            <p:cNvSpPr>
              <a:spLocks noChangeArrowheads="1"/>
            </p:cNvSpPr>
            <p:nvPr/>
          </p:nvSpPr>
          <p:spPr bwMode="auto">
            <a:xfrm>
              <a:off x="5781492" y="352771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8" name="Oval 435"/>
            <p:cNvSpPr>
              <a:spLocks noChangeArrowheads="1"/>
            </p:cNvSpPr>
            <p:nvPr/>
          </p:nvSpPr>
          <p:spPr bwMode="auto">
            <a:xfrm>
              <a:off x="5933892" y="35265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9" name="Oval 436"/>
            <p:cNvSpPr>
              <a:spLocks noChangeArrowheads="1"/>
            </p:cNvSpPr>
            <p:nvPr/>
          </p:nvSpPr>
          <p:spPr bwMode="auto">
            <a:xfrm>
              <a:off x="6086292" y="352528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0" name="Oval 437"/>
            <p:cNvSpPr>
              <a:spLocks noChangeArrowheads="1"/>
            </p:cNvSpPr>
            <p:nvPr/>
          </p:nvSpPr>
          <p:spPr bwMode="auto">
            <a:xfrm>
              <a:off x="6238692" y="35240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1" name="Oval 438"/>
            <p:cNvSpPr>
              <a:spLocks noChangeArrowheads="1"/>
            </p:cNvSpPr>
            <p:nvPr/>
          </p:nvSpPr>
          <p:spPr bwMode="auto">
            <a:xfrm>
              <a:off x="6392282" y="353136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2" name="Oval 439"/>
            <p:cNvSpPr>
              <a:spLocks noChangeArrowheads="1"/>
            </p:cNvSpPr>
            <p:nvPr/>
          </p:nvSpPr>
          <p:spPr bwMode="auto">
            <a:xfrm>
              <a:off x="6544682" y="352758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3" name="Oval 440"/>
            <p:cNvSpPr>
              <a:spLocks noChangeArrowheads="1"/>
            </p:cNvSpPr>
            <p:nvPr/>
          </p:nvSpPr>
          <p:spPr bwMode="auto">
            <a:xfrm>
              <a:off x="6697082" y="352780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4" name="Oval 441"/>
            <p:cNvSpPr>
              <a:spLocks noChangeArrowheads="1"/>
            </p:cNvSpPr>
            <p:nvPr/>
          </p:nvSpPr>
          <p:spPr bwMode="auto">
            <a:xfrm>
              <a:off x="6849482" y="35280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5" name="Oval 442"/>
            <p:cNvSpPr>
              <a:spLocks noChangeArrowheads="1"/>
            </p:cNvSpPr>
            <p:nvPr/>
          </p:nvSpPr>
          <p:spPr bwMode="auto">
            <a:xfrm>
              <a:off x="7001882" y="35265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6" name="Oval 443"/>
            <p:cNvSpPr>
              <a:spLocks noChangeArrowheads="1"/>
            </p:cNvSpPr>
            <p:nvPr/>
          </p:nvSpPr>
          <p:spPr bwMode="auto">
            <a:xfrm>
              <a:off x="7154282" y="352528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7" name="Oval 444"/>
            <p:cNvSpPr>
              <a:spLocks noChangeArrowheads="1"/>
            </p:cNvSpPr>
            <p:nvPr/>
          </p:nvSpPr>
          <p:spPr bwMode="auto">
            <a:xfrm>
              <a:off x="7306682" y="35240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8" name="Oval 445"/>
            <p:cNvSpPr>
              <a:spLocks noChangeArrowheads="1"/>
            </p:cNvSpPr>
            <p:nvPr/>
          </p:nvSpPr>
          <p:spPr bwMode="auto">
            <a:xfrm>
              <a:off x="7459082" y="35228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9" name="Rectangle 446"/>
            <p:cNvSpPr>
              <a:spLocks noChangeArrowheads="1"/>
            </p:cNvSpPr>
            <p:nvPr/>
          </p:nvSpPr>
          <p:spPr bwMode="auto">
            <a:xfrm>
              <a:off x="3057525" y="3438525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C86CE6E-DC6A-4975-B1B1-BDE4612EFFC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Basic MA blocks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57175" y="1331913"/>
          <a:ext cx="6432550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Bitmap Image" r:id="rId3" imgW="5200000" imgH="3914286" progId="Paint.Picture">
                  <p:embed/>
                </p:oleObj>
              </mc:Choice>
              <mc:Fallback>
                <p:oleObj name="Bitmap Image" r:id="rId3" imgW="5200000" imgH="39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331913"/>
                        <a:ext cx="6432550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705600" y="28448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7E116E5-2689-469F-9A1A-6411853005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General MA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74813"/>
            <a:ext cx="7772400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would </a:t>
            </a:r>
            <a:r>
              <a:rPr lang="en-US" altLang="en-US" sz="2000" i="1" smtClean="0">
                <a:solidFill>
                  <a:schemeClr val="accent2"/>
                </a:solidFill>
              </a:rPr>
              <a:t>like</a:t>
            </a:r>
            <a:r>
              <a:rPr lang="en-US" altLang="en-US" sz="2000" smtClean="0">
                <a:solidFill>
                  <a:schemeClr val="accent2"/>
                </a:solidFill>
              </a:rPr>
              <a:t> to build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but we only have 2-input adders !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06400" y="2476500"/>
          <a:ext cx="7958138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Bitmap Image" r:id="rId3" imgW="5485714" imgH="2057143" progId="Paint.Picture">
                  <p:embed/>
                </p:oleObj>
              </mc:Choice>
              <mc:Fallback>
                <p:oleObj name="Bitmap Image" r:id="rId3" imgW="5485714" imgH="20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476500"/>
                        <a:ext cx="7958138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971800" y="2362200"/>
            <a:ext cx="346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cs typeface="Arial" panose="020B0604020202020204" pitchFamily="34" charset="0"/>
              </a:rPr>
              <a:t>tapped delay line = FIFO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98380"/>
              </p:ext>
            </p:extLst>
          </p:nvPr>
        </p:nvGraphicFramePr>
        <p:xfrm>
          <a:off x="3434309" y="952500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5" imgW="1143000" imgH="507960" progId="Equation.3">
                  <p:embed/>
                </p:oleObj>
              </mc:Choice>
              <mc:Fallback>
                <p:oleObj name="Equation" r:id="rId5" imgW="11430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309" y="952500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325AFB3-B38A-483F-A228-B9B7507E0F9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General MA (cont.)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74813"/>
            <a:ext cx="7772400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Instead we can build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still have tapped delay line = FIFO (data structure)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But now iteratively use basic block D (algorithm)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75000" y="952500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1143000" imgH="507960" progId="Equation.3">
                  <p:embed/>
                </p:oleObj>
              </mc:Choice>
              <mc:Fallback>
                <p:oleObj name="Equation" r:id="rId3" imgW="11430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952500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389188"/>
            <a:ext cx="89519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848100" y="41021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0E7E055-F343-4D2D-A07D-9C561E4B659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215900"/>
            <a:ext cx="66865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General MA (cont.)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63813"/>
            <a:ext cx="6438900" cy="2908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There are other ways to implement the same 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still have same FIFO (data structure)</a:t>
            </a:r>
          </a:p>
          <a:p>
            <a:pPr lvl="1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but now basic block is A (algorithm)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Computation is performed in </a:t>
            </a:r>
            <a:r>
              <a:rPr lang="en-US" altLang="en-US" sz="2000" i="1" smtClean="0">
                <a:solidFill>
                  <a:schemeClr val="accent2"/>
                </a:solidFill>
              </a:rPr>
              <a:t>reverse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There are yet other ways (based on other blocks)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124200" y="1409700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1143000" imgH="507960" progId="Equation.3">
                  <p:embed/>
                </p:oleObj>
              </mc:Choice>
              <mc:Fallback>
                <p:oleObj name="Equation" r:id="rId3" imgW="11430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09700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90500"/>
            <a:ext cx="2549525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337300" y="6007100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FIFO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7772400" y="60071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6175E78-DA72-402E-8865-9D19B97212D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Basic AR block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21193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One way to implement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Note the feedback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Whenever there is a loop, there is recursion (AR)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There are 4 basic blocks here too</a:t>
            </a:r>
          </a:p>
        </p:txBody>
      </p:sp>
      <p:pic>
        <p:nvPicPr>
          <p:cNvPr id="7174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201863"/>
            <a:ext cx="46307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181600" y="1568450"/>
          <a:ext cx="22796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1168200" imgH="304560" progId="Equation.3">
                  <p:embed/>
                </p:oleObj>
              </mc:Choice>
              <mc:Fallback>
                <p:oleObj name="Equation" r:id="rId4" imgW="116820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68450"/>
                        <a:ext cx="22796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99D526-0453-4FAC-9ADA-7B51F95E54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90500"/>
            <a:ext cx="5416550" cy="977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General AR filters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186113" y="1079500"/>
          <a:ext cx="3071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1574640" imgH="507960" progId="Equation.3">
                  <p:embed/>
                </p:oleObj>
              </mc:Choice>
              <mc:Fallback>
                <p:oleObj name="Equation" r:id="rId3" imgW="157464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1079500"/>
                        <a:ext cx="3071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5100" y="2487613"/>
            <a:ext cx="6438900" cy="1397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There are many ways to implement the general 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Note the FIFO on outputs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ClrTx/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and iteration on basic blocks</a:t>
            </a:r>
          </a:p>
        </p:txBody>
      </p:sp>
      <p:pic>
        <p:nvPicPr>
          <p:cNvPr id="8198" name="Picture 10" descr="C:\Documents and Settings\Yaakov_s\My Documents\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325"/>
            <a:ext cx="64563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C:\Documents and Settings\Yaakov_s\My Documents\untit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201613"/>
            <a:ext cx="2466975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08CD2D2-A443-4D29-8AF2-13E14E87856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ARMA filters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2095200" imgH="507960" progId="Equation.3">
                  <p:embed/>
                </p:oleObj>
              </mc:Choice>
              <mc:Fallback>
                <p:oleObj name="Equation" r:id="rId3" imgW="20952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43213"/>
            <a:ext cx="4368800" cy="24638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straightforward implementation 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Note L+M memory points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Now we can demonstrate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how to use graph theory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to save memory</a:t>
            </a:r>
          </a:p>
        </p:txBody>
      </p:sp>
      <p:pic>
        <p:nvPicPr>
          <p:cNvPr id="9222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374775"/>
            <a:ext cx="434022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E9DB5D7-98E8-4F35-B1AA-71078961628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ARMA filters (cont.)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2095200" imgH="507960" progId="Equation.3">
                  <p:embed/>
                </p:oleObj>
              </mc:Choice>
              <mc:Fallback>
                <p:oleObj name="Equation" r:id="rId3" imgW="2095200" imgH="5079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843213"/>
            <a:ext cx="4800600" cy="33655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can commute </a:t>
            </a: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MA and AR filters</a:t>
            </a: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(any 2 filters commute)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Now that there are points representing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the same signal 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Assume that L=M (w.o.l.g.)</a:t>
            </a:r>
          </a:p>
        </p:txBody>
      </p:sp>
      <p:pic>
        <p:nvPicPr>
          <p:cNvPr id="1024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70000"/>
            <a:ext cx="4300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88D2435-E86D-4182-90C8-5DED1A585D3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31838" y="203200"/>
            <a:ext cx="4578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ARMA filters </a:t>
            </a:r>
            <a:r>
              <a:rPr lang="en-US" sz="2800" dirty="0" smtClean="0">
                <a:solidFill>
                  <a:srgbClr val="7030A0"/>
                </a:solidFill>
              </a:rPr>
              <a:t>(cont.)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3" imgW="2095200" imgH="507960" progId="Equation.3">
                  <p:embed/>
                </p:oleObj>
              </mc:Choice>
              <mc:Fallback>
                <p:oleObj name="Equation" r:id="rId3" imgW="2095200" imgH="5079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52400" y="2843213"/>
            <a:ext cx="4140200" cy="27432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So we can use only one point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And eliminate redundant branches</a:t>
            </a:r>
          </a:p>
        </p:txBody>
      </p:sp>
      <p:pic>
        <p:nvPicPr>
          <p:cNvPr id="11270" name="Picture 1030" descr="C:\Documents and Settings\Yaakov_s\Desktop\te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5100"/>
            <a:ext cx="3944937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Real-time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1500" y="2424113"/>
                <a:ext cx="5295900" cy="3924300"/>
              </a:xfrm>
            </p:spPr>
            <p:txBody>
              <a:bodyPr/>
              <a:lstStyle/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For hard real-time </a:t>
                </a:r>
              </a:p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We really need algorithms that are O(N)</a:t>
                </a:r>
              </a:p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DFT is O(N</a:t>
                </a:r>
                <a:r>
                  <a:rPr lang="en-US" altLang="en-US" sz="20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)</a:t>
                </a:r>
              </a:p>
              <a:p>
                <a:pPr marL="876300" lvl="1" indent="-419100" eaLnBrk="1" hangingPunct="1">
                  <a:spcBef>
                    <a:spcPct val="10000"/>
                  </a:spcBef>
                  <a:buFontTx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but FFT reduces it to O(N log N)</a:t>
                </a:r>
              </a:p>
              <a:p>
                <a:pPr marL="876300" lvl="1" indent="-419100" eaLnBrk="1" hangingPunct="1">
                  <a:spcBef>
                    <a:spcPct val="1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ctrlPr>
                            <a:rPr lang="en-US" alt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p>
                          </m:sSubSup>
                          <m:r>
                            <a:rPr lang="en-US" alt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altLang="en-US" sz="2000" dirty="0" smtClean="0">
                  <a:solidFill>
                    <a:schemeClr val="accent2"/>
                  </a:solidFill>
                </a:endParaRPr>
              </a:p>
              <a:p>
                <a:pPr marL="419100" indent="-419100" eaLnBrk="1" hangingPunct="1">
                  <a:lnSpc>
                    <a:spcPct val="15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to compute N values  (k = 0 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…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N-1)</a:t>
                </a:r>
              </a:p>
              <a:p>
                <a:pPr marL="419100" indent="-419100" eaLnBrk="1" hangingPunct="1">
                  <a:lnSpc>
                    <a:spcPct val="9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each with N products (n = 0 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…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N-1)</a:t>
                </a:r>
              </a:p>
              <a:p>
                <a:pPr marL="419100" indent="-419100" eaLnBrk="1" hangingPunct="1">
                  <a:lnSpc>
                    <a:spcPct val="9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takes N</a:t>
                </a:r>
                <a:r>
                  <a:rPr lang="en-US" altLang="en-US" sz="2000" b="1" baseline="30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products</a:t>
                </a:r>
              </a:p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000" dirty="0" smtClean="0">
                  <a:solidFill>
                    <a:schemeClr val="accent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593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500" y="2424113"/>
                <a:ext cx="5295900" cy="3924300"/>
              </a:xfrm>
              <a:blipFill rotWithShape="0">
                <a:blip r:embed="rId2"/>
                <a:stretch>
                  <a:fillRect l="-1266" t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397" name="Group 21"/>
          <p:cNvGrpSpPr>
            <a:grpSpLocks/>
          </p:cNvGrpSpPr>
          <p:nvPr/>
        </p:nvGrpSpPr>
        <p:grpSpPr bwMode="auto">
          <a:xfrm>
            <a:off x="6299200" y="2451100"/>
            <a:ext cx="2438400" cy="469900"/>
            <a:chOff x="3968" y="1544"/>
            <a:chExt cx="1536" cy="296"/>
          </a:xfrm>
        </p:grpSpPr>
        <p:sp>
          <p:nvSpPr>
            <p:cNvPr id="59416" name="Rectangle 4"/>
            <p:cNvSpPr>
              <a:spLocks noChangeArrowheads="1"/>
            </p:cNvSpPr>
            <p:nvPr/>
          </p:nvSpPr>
          <p:spPr bwMode="auto">
            <a:xfrm>
              <a:off x="3968" y="1544"/>
              <a:ext cx="1536" cy="2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17" name="Line 6"/>
            <p:cNvSpPr>
              <a:spLocks noChangeShapeType="1"/>
            </p:cNvSpPr>
            <p:nvPr/>
          </p:nvSpPr>
          <p:spPr bwMode="auto">
            <a:xfrm>
              <a:off x="4064" y="1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7"/>
            <p:cNvSpPr>
              <a:spLocks noChangeShapeType="1"/>
            </p:cNvSpPr>
            <p:nvPr/>
          </p:nvSpPr>
          <p:spPr bwMode="auto">
            <a:xfrm>
              <a:off x="4160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8"/>
            <p:cNvSpPr>
              <a:spLocks noChangeShapeType="1"/>
            </p:cNvSpPr>
            <p:nvPr/>
          </p:nvSpPr>
          <p:spPr bwMode="auto">
            <a:xfrm>
              <a:off x="4256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Line 9"/>
            <p:cNvSpPr>
              <a:spLocks noChangeShapeType="1"/>
            </p:cNvSpPr>
            <p:nvPr/>
          </p:nvSpPr>
          <p:spPr bwMode="auto">
            <a:xfrm>
              <a:off x="4352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Line 10"/>
            <p:cNvSpPr>
              <a:spLocks noChangeShapeType="1"/>
            </p:cNvSpPr>
            <p:nvPr/>
          </p:nvSpPr>
          <p:spPr bwMode="auto">
            <a:xfrm>
              <a:off x="4448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11"/>
            <p:cNvSpPr>
              <a:spLocks noChangeShapeType="1"/>
            </p:cNvSpPr>
            <p:nvPr/>
          </p:nvSpPr>
          <p:spPr bwMode="auto">
            <a:xfrm>
              <a:off x="4544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Line 12"/>
            <p:cNvSpPr>
              <a:spLocks noChangeShapeType="1"/>
            </p:cNvSpPr>
            <p:nvPr/>
          </p:nvSpPr>
          <p:spPr bwMode="auto">
            <a:xfrm>
              <a:off x="4640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13"/>
            <p:cNvSpPr>
              <a:spLocks noChangeShapeType="1"/>
            </p:cNvSpPr>
            <p:nvPr/>
          </p:nvSpPr>
          <p:spPr bwMode="auto">
            <a:xfrm>
              <a:off x="4736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14"/>
            <p:cNvSpPr>
              <a:spLocks noChangeShapeType="1"/>
            </p:cNvSpPr>
            <p:nvPr/>
          </p:nvSpPr>
          <p:spPr bwMode="auto">
            <a:xfrm>
              <a:off x="4832" y="1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Line 15"/>
            <p:cNvSpPr>
              <a:spLocks noChangeShapeType="1"/>
            </p:cNvSpPr>
            <p:nvPr/>
          </p:nvSpPr>
          <p:spPr bwMode="auto">
            <a:xfrm>
              <a:off x="4928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16"/>
            <p:cNvSpPr>
              <a:spLocks noChangeShapeType="1"/>
            </p:cNvSpPr>
            <p:nvPr/>
          </p:nvSpPr>
          <p:spPr bwMode="auto">
            <a:xfrm>
              <a:off x="5024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17"/>
            <p:cNvSpPr>
              <a:spLocks noChangeShapeType="1"/>
            </p:cNvSpPr>
            <p:nvPr/>
          </p:nvSpPr>
          <p:spPr bwMode="auto">
            <a:xfrm>
              <a:off x="5120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18"/>
            <p:cNvSpPr>
              <a:spLocks noChangeShapeType="1"/>
            </p:cNvSpPr>
            <p:nvPr/>
          </p:nvSpPr>
          <p:spPr bwMode="auto">
            <a:xfrm>
              <a:off x="5216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19"/>
            <p:cNvSpPr>
              <a:spLocks noChangeShapeType="1"/>
            </p:cNvSpPr>
            <p:nvPr/>
          </p:nvSpPr>
          <p:spPr bwMode="auto">
            <a:xfrm>
              <a:off x="5312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Line 20"/>
            <p:cNvSpPr>
              <a:spLocks noChangeShapeType="1"/>
            </p:cNvSpPr>
            <p:nvPr/>
          </p:nvSpPr>
          <p:spPr bwMode="auto">
            <a:xfrm>
              <a:off x="5408" y="1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398" name="Group 22"/>
          <p:cNvGrpSpPr>
            <a:grpSpLocks/>
          </p:cNvGrpSpPr>
          <p:nvPr/>
        </p:nvGrpSpPr>
        <p:grpSpPr bwMode="auto">
          <a:xfrm>
            <a:off x="6299200" y="3175000"/>
            <a:ext cx="2438400" cy="469900"/>
            <a:chOff x="3968" y="1544"/>
            <a:chExt cx="1536" cy="296"/>
          </a:xfrm>
        </p:grpSpPr>
        <p:sp>
          <p:nvSpPr>
            <p:cNvPr id="59400" name="Rectangle 23"/>
            <p:cNvSpPr>
              <a:spLocks noChangeArrowheads="1"/>
            </p:cNvSpPr>
            <p:nvPr/>
          </p:nvSpPr>
          <p:spPr bwMode="auto">
            <a:xfrm>
              <a:off x="3968" y="1544"/>
              <a:ext cx="1536" cy="2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1" name="Line 24"/>
            <p:cNvSpPr>
              <a:spLocks noChangeShapeType="1"/>
            </p:cNvSpPr>
            <p:nvPr/>
          </p:nvSpPr>
          <p:spPr bwMode="auto">
            <a:xfrm>
              <a:off x="4064" y="1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Line 25"/>
            <p:cNvSpPr>
              <a:spLocks noChangeShapeType="1"/>
            </p:cNvSpPr>
            <p:nvPr/>
          </p:nvSpPr>
          <p:spPr bwMode="auto">
            <a:xfrm>
              <a:off x="4160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Line 26"/>
            <p:cNvSpPr>
              <a:spLocks noChangeShapeType="1"/>
            </p:cNvSpPr>
            <p:nvPr/>
          </p:nvSpPr>
          <p:spPr bwMode="auto">
            <a:xfrm>
              <a:off x="4256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27"/>
            <p:cNvSpPr>
              <a:spLocks noChangeShapeType="1"/>
            </p:cNvSpPr>
            <p:nvPr/>
          </p:nvSpPr>
          <p:spPr bwMode="auto">
            <a:xfrm>
              <a:off x="4352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Line 28"/>
            <p:cNvSpPr>
              <a:spLocks noChangeShapeType="1"/>
            </p:cNvSpPr>
            <p:nvPr/>
          </p:nvSpPr>
          <p:spPr bwMode="auto">
            <a:xfrm>
              <a:off x="4448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Line 29"/>
            <p:cNvSpPr>
              <a:spLocks noChangeShapeType="1"/>
            </p:cNvSpPr>
            <p:nvPr/>
          </p:nvSpPr>
          <p:spPr bwMode="auto">
            <a:xfrm>
              <a:off x="4544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Line 30"/>
            <p:cNvSpPr>
              <a:spLocks noChangeShapeType="1"/>
            </p:cNvSpPr>
            <p:nvPr/>
          </p:nvSpPr>
          <p:spPr bwMode="auto">
            <a:xfrm>
              <a:off x="4640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31"/>
            <p:cNvSpPr>
              <a:spLocks noChangeShapeType="1"/>
            </p:cNvSpPr>
            <p:nvPr/>
          </p:nvSpPr>
          <p:spPr bwMode="auto">
            <a:xfrm>
              <a:off x="4736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Line 32"/>
            <p:cNvSpPr>
              <a:spLocks noChangeShapeType="1"/>
            </p:cNvSpPr>
            <p:nvPr/>
          </p:nvSpPr>
          <p:spPr bwMode="auto">
            <a:xfrm>
              <a:off x="4832" y="1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33"/>
            <p:cNvSpPr>
              <a:spLocks noChangeShapeType="1"/>
            </p:cNvSpPr>
            <p:nvPr/>
          </p:nvSpPr>
          <p:spPr bwMode="auto">
            <a:xfrm>
              <a:off x="4928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Line 34"/>
            <p:cNvSpPr>
              <a:spLocks noChangeShapeType="1"/>
            </p:cNvSpPr>
            <p:nvPr/>
          </p:nvSpPr>
          <p:spPr bwMode="auto">
            <a:xfrm>
              <a:off x="5024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35"/>
            <p:cNvSpPr>
              <a:spLocks noChangeShapeType="1"/>
            </p:cNvSpPr>
            <p:nvPr/>
          </p:nvSpPr>
          <p:spPr bwMode="auto">
            <a:xfrm>
              <a:off x="5120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36"/>
            <p:cNvSpPr>
              <a:spLocks noChangeShapeType="1"/>
            </p:cNvSpPr>
            <p:nvPr/>
          </p:nvSpPr>
          <p:spPr bwMode="auto">
            <a:xfrm>
              <a:off x="5216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37"/>
            <p:cNvSpPr>
              <a:spLocks noChangeShapeType="1"/>
            </p:cNvSpPr>
            <p:nvPr/>
          </p:nvSpPr>
          <p:spPr bwMode="auto">
            <a:xfrm>
              <a:off x="5312" y="15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38"/>
            <p:cNvSpPr>
              <a:spLocks noChangeShapeType="1"/>
            </p:cNvSpPr>
            <p:nvPr/>
          </p:nvSpPr>
          <p:spPr bwMode="auto">
            <a:xfrm>
              <a:off x="5408" y="1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9" name="Text Box 39"/>
          <p:cNvSpPr txBox="1">
            <a:spLocks noChangeArrowheads="1"/>
          </p:cNvSpPr>
          <p:nvPr/>
        </p:nvSpPr>
        <p:spPr bwMode="auto">
          <a:xfrm>
            <a:off x="6337300" y="1892300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double buffer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165100"/>
            <a:ext cx="7669213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periodic digital “signals”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317625"/>
            <a:ext cx="2460625" cy="5159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Square wave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Triangle wave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Saw tooth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3300"/>
                </a:solidFill>
              </a:rPr>
              <a:t>Sinusoid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3300"/>
                </a:solidFill>
              </a:rPr>
              <a:t>(not always periodic!)</a:t>
            </a:r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F5FB056-7942-48F4-AEC0-D9DD934368A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1" name="Group 228"/>
          <p:cNvGrpSpPr>
            <a:grpSpLocks/>
          </p:cNvGrpSpPr>
          <p:nvPr/>
        </p:nvGrpSpPr>
        <p:grpSpPr bwMode="auto">
          <a:xfrm>
            <a:off x="2795588" y="1062038"/>
            <a:ext cx="5033962" cy="1355725"/>
            <a:chOff x="2920641" y="5379625"/>
            <a:chExt cx="5032734" cy="1354550"/>
          </a:xfrm>
        </p:grpSpPr>
        <p:grpSp>
          <p:nvGrpSpPr>
            <p:cNvPr id="29885" name="Group 186"/>
            <p:cNvGrpSpPr>
              <a:grpSpLocks/>
            </p:cNvGrpSpPr>
            <p:nvPr/>
          </p:nvGrpSpPr>
          <p:grpSpPr bwMode="auto">
            <a:xfrm>
              <a:off x="2920641" y="5379625"/>
              <a:ext cx="4944203" cy="1347460"/>
              <a:chOff x="2920641" y="4122325"/>
              <a:chExt cx="4944203" cy="1347460"/>
            </a:xfrm>
          </p:grpSpPr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3114269" y="4799599"/>
                <a:ext cx="4750228" cy="15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888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33309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89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34833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6357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37881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2" name="Straight Connector 125"/>
              <p:cNvCxnSpPr>
                <a:cxnSpLocks noChangeShapeType="1"/>
              </p:cNvCxnSpPr>
              <p:nvPr/>
            </p:nvCxnSpPr>
            <p:spPr bwMode="auto">
              <a:xfrm rot="5400000">
                <a:off x="39405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3" name="Straight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40897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4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42421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5" name="Straight Connector 128"/>
              <p:cNvCxnSpPr>
                <a:cxnSpLocks noChangeShapeType="1"/>
              </p:cNvCxnSpPr>
              <p:nvPr/>
            </p:nvCxnSpPr>
            <p:spPr bwMode="auto">
              <a:xfrm rot="5400000">
                <a:off x="43945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6" name="Straight Connector 129"/>
              <p:cNvCxnSpPr>
                <a:cxnSpLocks noChangeShapeType="1"/>
              </p:cNvCxnSpPr>
              <p:nvPr/>
            </p:nvCxnSpPr>
            <p:spPr bwMode="auto">
              <a:xfrm rot="5400000">
                <a:off x="45469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7" name="Straight Connector 130"/>
              <p:cNvCxnSpPr>
                <a:cxnSpLocks noChangeShapeType="1"/>
              </p:cNvCxnSpPr>
              <p:nvPr/>
            </p:nvCxnSpPr>
            <p:spPr bwMode="auto">
              <a:xfrm rot="5400000">
                <a:off x="46932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8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8456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9" name="Straight Connector 132"/>
              <p:cNvCxnSpPr>
                <a:cxnSpLocks noChangeShapeType="1"/>
              </p:cNvCxnSpPr>
              <p:nvPr/>
            </p:nvCxnSpPr>
            <p:spPr bwMode="auto">
              <a:xfrm rot="5400000">
                <a:off x="49980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0" name="Straight Connector 133"/>
              <p:cNvCxnSpPr>
                <a:cxnSpLocks noChangeShapeType="1"/>
              </p:cNvCxnSpPr>
              <p:nvPr/>
            </p:nvCxnSpPr>
            <p:spPr bwMode="auto">
              <a:xfrm rot="5400000">
                <a:off x="51504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1" name="Straight Connector 134"/>
              <p:cNvCxnSpPr>
                <a:cxnSpLocks noChangeShapeType="1"/>
              </p:cNvCxnSpPr>
              <p:nvPr/>
            </p:nvCxnSpPr>
            <p:spPr bwMode="auto">
              <a:xfrm rot="5400000">
                <a:off x="52996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2" name="Straight Connector 135"/>
              <p:cNvCxnSpPr>
                <a:cxnSpLocks noChangeShapeType="1"/>
              </p:cNvCxnSpPr>
              <p:nvPr/>
            </p:nvCxnSpPr>
            <p:spPr bwMode="auto">
              <a:xfrm rot="5400000">
                <a:off x="54520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3" name="Straight Connector 136"/>
              <p:cNvCxnSpPr>
                <a:cxnSpLocks noChangeShapeType="1"/>
              </p:cNvCxnSpPr>
              <p:nvPr/>
            </p:nvCxnSpPr>
            <p:spPr bwMode="auto">
              <a:xfrm rot="5400000">
                <a:off x="56044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4" name="Straight Connector 137"/>
              <p:cNvCxnSpPr>
                <a:cxnSpLocks noChangeShapeType="1"/>
              </p:cNvCxnSpPr>
              <p:nvPr/>
            </p:nvCxnSpPr>
            <p:spPr bwMode="auto">
              <a:xfrm rot="5400000">
                <a:off x="57568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5" name="Straight Connector 138"/>
              <p:cNvCxnSpPr>
                <a:cxnSpLocks noChangeShapeType="1"/>
              </p:cNvCxnSpPr>
              <p:nvPr/>
            </p:nvCxnSpPr>
            <p:spPr bwMode="auto">
              <a:xfrm rot="5400000">
                <a:off x="59052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6" name="Straight Connector 139"/>
              <p:cNvCxnSpPr>
                <a:cxnSpLocks noChangeShapeType="1"/>
              </p:cNvCxnSpPr>
              <p:nvPr/>
            </p:nvCxnSpPr>
            <p:spPr bwMode="auto">
              <a:xfrm rot="5400000">
                <a:off x="60576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7" name="Straight Connector 140"/>
              <p:cNvCxnSpPr>
                <a:cxnSpLocks noChangeShapeType="1"/>
              </p:cNvCxnSpPr>
              <p:nvPr/>
            </p:nvCxnSpPr>
            <p:spPr bwMode="auto">
              <a:xfrm rot="5400000">
                <a:off x="62100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8" name="Straight Connector 141"/>
              <p:cNvCxnSpPr>
                <a:cxnSpLocks noChangeShapeType="1"/>
              </p:cNvCxnSpPr>
              <p:nvPr/>
            </p:nvCxnSpPr>
            <p:spPr bwMode="auto">
              <a:xfrm rot="5400000">
                <a:off x="63563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9" name="Straight Connector 142"/>
              <p:cNvCxnSpPr>
                <a:cxnSpLocks noChangeShapeType="1"/>
              </p:cNvCxnSpPr>
              <p:nvPr/>
            </p:nvCxnSpPr>
            <p:spPr bwMode="auto">
              <a:xfrm rot="5400000">
                <a:off x="65087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0" name="Straight Connector 143"/>
              <p:cNvCxnSpPr>
                <a:cxnSpLocks noChangeShapeType="1"/>
              </p:cNvCxnSpPr>
              <p:nvPr/>
            </p:nvCxnSpPr>
            <p:spPr bwMode="auto">
              <a:xfrm rot="5400000">
                <a:off x="66611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1" name="Straight Connector 144"/>
              <p:cNvCxnSpPr>
                <a:cxnSpLocks noChangeShapeType="1"/>
              </p:cNvCxnSpPr>
              <p:nvPr/>
            </p:nvCxnSpPr>
            <p:spPr bwMode="auto">
              <a:xfrm rot="5400000">
                <a:off x="68135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2" name="Straight Connector 145"/>
              <p:cNvCxnSpPr>
                <a:cxnSpLocks noChangeShapeType="1"/>
              </p:cNvCxnSpPr>
              <p:nvPr/>
            </p:nvCxnSpPr>
            <p:spPr bwMode="auto">
              <a:xfrm rot="5400000">
                <a:off x="69627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3" name="Straight Connector 146"/>
              <p:cNvCxnSpPr>
                <a:cxnSpLocks noChangeShapeType="1"/>
              </p:cNvCxnSpPr>
              <p:nvPr/>
            </p:nvCxnSpPr>
            <p:spPr bwMode="auto">
              <a:xfrm rot="5400000">
                <a:off x="71151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4" name="Straight Connector 147"/>
              <p:cNvCxnSpPr>
                <a:cxnSpLocks noChangeShapeType="1"/>
              </p:cNvCxnSpPr>
              <p:nvPr/>
            </p:nvCxnSpPr>
            <p:spPr bwMode="auto">
              <a:xfrm rot="5400000">
                <a:off x="72675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5" name="Straight Connector 148"/>
              <p:cNvCxnSpPr>
                <a:cxnSpLocks noChangeShapeType="1"/>
              </p:cNvCxnSpPr>
              <p:nvPr/>
            </p:nvCxnSpPr>
            <p:spPr bwMode="auto">
              <a:xfrm rot="5400000">
                <a:off x="74199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916" name="Oval 149"/>
              <p:cNvSpPr>
                <a:spLocks noChangeArrowheads="1"/>
              </p:cNvSpPr>
              <p:nvPr/>
            </p:nvSpPr>
            <p:spPr bwMode="auto">
              <a:xfrm>
                <a:off x="5171892" y="421837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606274" y="4122325"/>
                <a:ext cx="317423" cy="2617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cs typeface="+mn-cs"/>
                  </a:rPr>
                  <a:t>1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988649" y="4783738"/>
                <a:ext cx="453914" cy="2759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n=0</a:t>
                </a:r>
              </a:p>
            </p:txBody>
          </p:sp>
          <p:sp>
            <p:nvSpPr>
              <p:cNvPr id="29919" name="Oval 152"/>
              <p:cNvSpPr>
                <a:spLocks noChangeArrowheads="1"/>
              </p:cNvSpPr>
              <p:nvPr/>
            </p:nvSpPr>
            <p:spPr bwMode="auto">
              <a:xfrm>
                <a:off x="5324292" y="421460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0" name="Oval 153"/>
              <p:cNvSpPr>
                <a:spLocks noChangeArrowheads="1"/>
              </p:cNvSpPr>
              <p:nvPr/>
            </p:nvSpPr>
            <p:spPr bwMode="auto">
              <a:xfrm>
                <a:off x="5476692" y="421482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1" name="Oval 154"/>
              <p:cNvSpPr>
                <a:spLocks noChangeArrowheads="1"/>
              </p:cNvSpPr>
              <p:nvPr/>
            </p:nvSpPr>
            <p:spPr bwMode="auto">
              <a:xfrm>
                <a:off x="5629092" y="421504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2" name="Oval 155"/>
              <p:cNvSpPr>
                <a:spLocks noChangeArrowheads="1"/>
              </p:cNvSpPr>
              <p:nvPr/>
            </p:nvSpPr>
            <p:spPr bwMode="auto">
              <a:xfrm>
                <a:off x="5781492" y="531841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3" name="Oval 156"/>
              <p:cNvSpPr>
                <a:spLocks noChangeArrowheads="1"/>
              </p:cNvSpPr>
              <p:nvPr/>
            </p:nvSpPr>
            <p:spPr bwMode="auto">
              <a:xfrm>
                <a:off x="593389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4" name="Oval 157"/>
              <p:cNvSpPr>
                <a:spLocks noChangeArrowheads="1"/>
              </p:cNvSpPr>
              <p:nvPr/>
            </p:nvSpPr>
            <p:spPr bwMode="auto">
              <a:xfrm>
                <a:off x="608629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5" name="Oval 158"/>
              <p:cNvSpPr>
                <a:spLocks noChangeArrowheads="1"/>
              </p:cNvSpPr>
              <p:nvPr/>
            </p:nvSpPr>
            <p:spPr bwMode="auto">
              <a:xfrm>
                <a:off x="623869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6" name="Oval 159"/>
              <p:cNvSpPr>
                <a:spLocks noChangeArrowheads="1"/>
              </p:cNvSpPr>
              <p:nvPr/>
            </p:nvSpPr>
            <p:spPr bwMode="auto">
              <a:xfrm>
                <a:off x="6392282" y="421716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7" name="Oval 160"/>
              <p:cNvSpPr>
                <a:spLocks noChangeArrowheads="1"/>
              </p:cNvSpPr>
              <p:nvPr/>
            </p:nvSpPr>
            <p:spPr bwMode="auto">
              <a:xfrm>
                <a:off x="6544682" y="421338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8" name="Oval 161"/>
              <p:cNvSpPr>
                <a:spLocks noChangeArrowheads="1"/>
              </p:cNvSpPr>
              <p:nvPr/>
            </p:nvSpPr>
            <p:spPr bwMode="auto">
              <a:xfrm>
                <a:off x="6697082" y="421360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9" name="Oval 162"/>
              <p:cNvSpPr>
                <a:spLocks noChangeArrowheads="1"/>
              </p:cNvSpPr>
              <p:nvPr/>
            </p:nvSpPr>
            <p:spPr bwMode="auto">
              <a:xfrm>
                <a:off x="6849482" y="421382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0" name="Oval 163"/>
              <p:cNvSpPr>
                <a:spLocks noChangeArrowheads="1"/>
              </p:cNvSpPr>
              <p:nvPr/>
            </p:nvSpPr>
            <p:spPr bwMode="auto">
              <a:xfrm>
                <a:off x="700188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1" name="Oval 164"/>
              <p:cNvSpPr>
                <a:spLocks noChangeArrowheads="1"/>
              </p:cNvSpPr>
              <p:nvPr/>
            </p:nvSpPr>
            <p:spPr bwMode="auto">
              <a:xfrm>
                <a:off x="715428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2" name="Oval 165"/>
              <p:cNvSpPr>
                <a:spLocks noChangeArrowheads="1"/>
              </p:cNvSpPr>
              <p:nvPr/>
            </p:nvSpPr>
            <p:spPr bwMode="auto">
              <a:xfrm>
                <a:off x="730668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3" name="Oval 166"/>
              <p:cNvSpPr>
                <a:spLocks noChangeArrowheads="1"/>
              </p:cNvSpPr>
              <p:nvPr/>
            </p:nvSpPr>
            <p:spPr bwMode="auto">
              <a:xfrm>
                <a:off x="7459082" y="531355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4" name="Oval 167"/>
              <p:cNvSpPr>
                <a:spLocks noChangeArrowheads="1"/>
              </p:cNvSpPr>
              <p:nvPr/>
            </p:nvSpPr>
            <p:spPr bwMode="auto">
              <a:xfrm>
                <a:off x="3190692" y="531841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5" name="Oval 168"/>
              <p:cNvSpPr>
                <a:spLocks noChangeArrowheads="1"/>
              </p:cNvSpPr>
              <p:nvPr/>
            </p:nvSpPr>
            <p:spPr bwMode="auto">
              <a:xfrm>
                <a:off x="334309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6" name="Oval 169"/>
              <p:cNvSpPr>
                <a:spLocks noChangeArrowheads="1"/>
              </p:cNvSpPr>
              <p:nvPr/>
            </p:nvSpPr>
            <p:spPr bwMode="auto">
              <a:xfrm>
                <a:off x="349549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7" name="Oval 170"/>
              <p:cNvSpPr>
                <a:spLocks noChangeArrowheads="1"/>
              </p:cNvSpPr>
              <p:nvPr/>
            </p:nvSpPr>
            <p:spPr bwMode="auto">
              <a:xfrm>
                <a:off x="364789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8" name="Oval 171"/>
              <p:cNvSpPr>
                <a:spLocks noChangeArrowheads="1"/>
              </p:cNvSpPr>
              <p:nvPr/>
            </p:nvSpPr>
            <p:spPr bwMode="auto">
              <a:xfrm>
                <a:off x="441108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9" name="Oval 172"/>
              <p:cNvSpPr>
                <a:spLocks noChangeArrowheads="1"/>
              </p:cNvSpPr>
              <p:nvPr/>
            </p:nvSpPr>
            <p:spPr bwMode="auto">
              <a:xfrm>
                <a:off x="456348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0" name="Oval 173"/>
              <p:cNvSpPr>
                <a:spLocks noChangeArrowheads="1"/>
              </p:cNvSpPr>
              <p:nvPr/>
            </p:nvSpPr>
            <p:spPr bwMode="auto">
              <a:xfrm>
                <a:off x="471588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1" name="Oval 174"/>
              <p:cNvSpPr>
                <a:spLocks noChangeArrowheads="1"/>
              </p:cNvSpPr>
              <p:nvPr/>
            </p:nvSpPr>
            <p:spPr bwMode="auto">
              <a:xfrm>
                <a:off x="4868282" y="531355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2" name="Oval 179"/>
              <p:cNvSpPr>
                <a:spLocks noChangeArrowheads="1"/>
              </p:cNvSpPr>
              <p:nvPr/>
            </p:nvSpPr>
            <p:spPr bwMode="auto">
              <a:xfrm>
                <a:off x="3839582" y="42266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3" name="Oval 180"/>
              <p:cNvSpPr>
                <a:spLocks noChangeArrowheads="1"/>
              </p:cNvSpPr>
              <p:nvPr/>
            </p:nvSpPr>
            <p:spPr bwMode="auto">
              <a:xfrm>
                <a:off x="3991982" y="422291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4" name="Oval 181"/>
              <p:cNvSpPr>
                <a:spLocks noChangeArrowheads="1"/>
              </p:cNvSpPr>
              <p:nvPr/>
            </p:nvSpPr>
            <p:spPr bwMode="auto">
              <a:xfrm>
                <a:off x="4144382" y="422313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5" name="Oval 182"/>
              <p:cNvSpPr>
                <a:spLocks noChangeArrowheads="1"/>
              </p:cNvSpPr>
              <p:nvPr/>
            </p:nvSpPr>
            <p:spPr bwMode="auto">
              <a:xfrm>
                <a:off x="4296782" y="422335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29946" name="Straight Connector 183"/>
              <p:cNvCxnSpPr>
                <a:cxnSpLocks noChangeShapeType="1"/>
              </p:cNvCxnSpPr>
              <p:nvPr/>
            </p:nvCxnSpPr>
            <p:spPr bwMode="auto">
              <a:xfrm rot="5400000">
                <a:off x="3169019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" name="TextBox 185"/>
              <p:cNvSpPr txBox="1"/>
              <p:nvPr/>
            </p:nvSpPr>
            <p:spPr>
              <a:xfrm>
                <a:off x="2920641" y="5208819"/>
                <a:ext cx="317423" cy="2617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cs typeface="+mn-cs"/>
                  </a:rPr>
                  <a:t>-1</a:t>
                </a:r>
              </a:p>
            </p:txBody>
          </p:sp>
        </p:grpSp>
        <p:sp>
          <p:nvSpPr>
            <p:cNvPr id="29886" name="Rectangle 226"/>
            <p:cNvSpPr>
              <a:spLocks noChangeArrowheads="1"/>
            </p:cNvSpPr>
            <p:nvPr/>
          </p:nvSpPr>
          <p:spPr bwMode="auto">
            <a:xfrm>
              <a:off x="2981325" y="5391150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2" name="Group 322"/>
          <p:cNvGrpSpPr>
            <a:grpSpLocks/>
          </p:cNvGrpSpPr>
          <p:nvPr/>
        </p:nvGrpSpPr>
        <p:grpSpPr bwMode="auto">
          <a:xfrm>
            <a:off x="2871788" y="2579688"/>
            <a:ext cx="4972050" cy="1343025"/>
            <a:chOff x="2850961" y="3069325"/>
            <a:chExt cx="4972050" cy="1343025"/>
          </a:xfrm>
        </p:grpSpPr>
        <p:cxnSp>
          <p:nvCxnSpPr>
            <p:cNvPr id="224" name="Straight Arrow Connector 223"/>
            <p:cNvCxnSpPr/>
            <p:nvPr/>
          </p:nvCxnSpPr>
          <p:spPr bwMode="auto">
            <a:xfrm>
              <a:off x="2965261" y="3715437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826" name="Straight Connector 225"/>
            <p:cNvCxnSpPr>
              <a:cxnSpLocks noChangeShapeType="1"/>
            </p:cNvCxnSpPr>
            <p:nvPr/>
          </p:nvCxnSpPr>
          <p:spPr bwMode="auto">
            <a:xfrm rot="5400000">
              <a:off x="31815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7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33339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8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34863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9" name="Straight Connector 229"/>
            <p:cNvCxnSpPr>
              <a:cxnSpLocks noChangeShapeType="1"/>
            </p:cNvCxnSpPr>
            <p:nvPr/>
          </p:nvCxnSpPr>
          <p:spPr bwMode="auto">
            <a:xfrm rot="5400000">
              <a:off x="36387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0" name="Straight Connector 230"/>
            <p:cNvCxnSpPr>
              <a:cxnSpLocks noChangeShapeType="1"/>
            </p:cNvCxnSpPr>
            <p:nvPr/>
          </p:nvCxnSpPr>
          <p:spPr bwMode="auto">
            <a:xfrm rot="5400000">
              <a:off x="37911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1" name="Straight Connector 231"/>
            <p:cNvCxnSpPr>
              <a:cxnSpLocks noChangeShapeType="1"/>
            </p:cNvCxnSpPr>
            <p:nvPr/>
          </p:nvCxnSpPr>
          <p:spPr bwMode="auto">
            <a:xfrm rot="5400000">
              <a:off x="39403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2" name="Straight Connector 232"/>
            <p:cNvCxnSpPr>
              <a:cxnSpLocks noChangeShapeType="1"/>
            </p:cNvCxnSpPr>
            <p:nvPr/>
          </p:nvCxnSpPr>
          <p:spPr bwMode="auto">
            <a:xfrm rot="5400000">
              <a:off x="40927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3" name="Straight Connector 233"/>
            <p:cNvCxnSpPr>
              <a:cxnSpLocks noChangeShapeType="1"/>
            </p:cNvCxnSpPr>
            <p:nvPr/>
          </p:nvCxnSpPr>
          <p:spPr bwMode="auto">
            <a:xfrm rot="5400000">
              <a:off x="42451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4" name="Straight Connector 234"/>
            <p:cNvCxnSpPr>
              <a:cxnSpLocks noChangeShapeType="1"/>
            </p:cNvCxnSpPr>
            <p:nvPr/>
          </p:nvCxnSpPr>
          <p:spPr bwMode="auto">
            <a:xfrm rot="5400000">
              <a:off x="43975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5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45438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6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46962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7" name="Straight Connector 237"/>
            <p:cNvCxnSpPr>
              <a:cxnSpLocks noChangeShapeType="1"/>
            </p:cNvCxnSpPr>
            <p:nvPr/>
          </p:nvCxnSpPr>
          <p:spPr bwMode="auto">
            <a:xfrm rot="5400000">
              <a:off x="48486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8" name="Straight Connector 238"/>
            <p:cNvCxnSpPr>
              <a:cxnSpLocks noChangeShapeType="1"/>
            </p:cNvCxnSpPr>
            <p:nvPr/>
          </p:nvCxnSpPr>
          <p:spPr bwMode="auto">
            <a:xfrm rot="5400000">
              <a:off x="50010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9" name="Straight Connector 239"/>
            <p:cNvCxnSpPr>
              <a:cxnSpLocks noChangeShapeType="1"/>
            </p:cNvCxnSpPr>
            <p:nvPr/>
          </p:nvCxnSpPr>
          <p:spPr bwMode="auto">
            <a:xfrm rot="5400000">
              <a:off x="51502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0" name="Straight Connector 240"/>
            <p:cNvCxnSpPr>
              <a:cxnSpLocks noChangeShapeType="1"/>
            </p:cNvCxnSpPr>
            <p:nvPr/>
          </p:nvCxnSpPr>
          <p:spPr bwMode="auto">
            <a:xfrm rot="5400000">
              <a:off x="53026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1" name="Straight Connector 241"/>
            <p:cNvCxnSpPr>
              <a:cxnSpLocks noChangeShapeType="1"/>
            </p:cNvCxnSpPr>
            <p:nvPr/>
          </p:nvCxnSpPr>
          <p:spPr bwMode="auto">
            <a:xfrm rot="5400000">
              <a:off x="54550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2" name="Straight Connector 242"/>
            <p:cNvCxnSpPr>
              <a:cxnSpLocks noChangeShapeType="1"/>
            </p:cNvCxnSpPr>
            <p:nvPr/>
          </p:nvCxnSpPr>
          <p:spPr bwMode="auto">
            <a:xfrm rot="5400000">
              <a:off x="56074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3" name="Straight Connector 243"/>
            <p:cNvCxnSpPr>
              <a:cxnSpLocks noChangeShapeType="1"/>
            </p:cNvCxnSpPr>
            <p:nvPr/>
          </p:nvCxnSpPr>
          <p:spPr bwMode="auto">
            <a:xfrm rot="5400000">
              <a:off x="57558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4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59082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5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60606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6" name="Straight Connector 246"/>
            <p:cNvCxnSpPr>
              <a:cxnSpLocks noChangeShapeType="1"/>
            </p:cNvCxnSpPr>
            <p:nvPr/>
          </p:nvCxnSpPr>
          <p:spPr bwMode="auto">
            <a:xfrm rot="5400000">
              <a:off x="62069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7" name="Straight Connector 247"/>
            <p:cNvCxnSpPr>
              <a:cxnSpLocks noChangeShapeType="1"/>
            </p:cNvCxnSpPr>
            <p:nvPr/>
          </p:nvCxnSpPr>
          <p:spPr bwMode="auto">
            <a:xfrm rot="5400000">
              <a:off x="63593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8" name="Straight Connector 248"/>
            <p:cNvCxnSpPr>
              <a:cxnSpLocks noChangeShapeType="1"/>
            </p:cNvCxnSpPr>
            <p:nvPr/>
          </p:nvCxnSpPr>
          <p:spPr bwMode="auto">
            <a:xfrm rot="5400000">
              <a:off x="65117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9" name="Straight Connector 249"/>
            <p:cNvCxnSpPr>
              <a:cxnSpLocks noChangeShapeType="1"/>
            </p:cNvCxnSpPr>
            <p:nvPr/>
          </p:nvCxnSpPr>
          <p:spPr bwMode="auto">
            <a:xfrm rot="5400000">
              <a:off x="66641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0" name="Straight Connector 250"/>
            <p:cNvCxnSpPr>
              <a:cxnSpLocks noChangeShapeType="1"/>
            </p:cNvCxnSpPr>
            <p:nvPr/>
          </p:nvCxnSpPr>
          <p:spPr bwMode="auto">
            <a:xfrm rot="5400000">
              <a:off x="68133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1" name="Straight Connector 251"/>
            <p:cNvCxnSpPr>
              <a:cxnSpLocks noChangeShapeType="1"/>
            </p:cNvCxnSpPr>
            <p:nvPr/>
          </p:nvCxnSpPr>
          <p:spPr bwMode="auto">
            <a:xfrm rot="5400000">
              <a:off x="69657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2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71181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3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72705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54" name="Oval 254"/>
            <p:cNvSpPr>
              <a:spLocks noChangeArrowheads="1"/>
            </p:cNvSpPr>
            <p:nvPr/>
          </p:nvSpPr>
          <p:spPr bwMode="auto">
            <a:xfrm>
              <a:off x="504152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5" name="Oval 257"/>
            <p:cNvSpPr>
              <a:spLocks noChangeArrowheads="1"/>
            </p:cNvSpPr>
            <p:nvPr/>
          </p:nvSpPr>
          <p:spPr bwMode="auto">
            <a:xfrm>
              <a:off x="5174878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6" name="Oval 278"/>
            <p:cNvSpPr>
              <a:spLocks noChangeArrowheads="1"/>
            </p:cNvSpPr>
            <p:nvPr/>
          </p:nvSpPr>
          <p:spPr bwMode="auto">
            <a:xfrm>
              <a:off x="4756968" y="394544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7" name="Oval 279"/>
            <p:cNvSpPr>
              <a:spLocks noChangeArrowheads="1"/>
            </p:cNvSpPr>
            <p:nvPr/>
          </p:nvSpPr>
          <p:spPr bwMode="auto">
            <a:xfrm>
              <a:off x="489031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858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3019605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59" name="Rectangle 220"/>
            <p:cNvSpPr>
              <a:spLocks noChangeArrowheads="1"/>
            </p:cNvSpPr>
            <p:nvPr/>
          </p:nvSpPr>
          <p:spPr bwMode="auto">
            <a:xfrm>
              <a:off x="2850961" y="3069325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0" name="Oval 292"/>
            <p:cNvSpPr>
              <a:spLocks noChangeArrowheads="1"/>
            </p:cNvSpPr>
            <p:nvPr/>
          </p:nvSpPr>
          <p:spPr bwMode="auto">
            <a:xfrm>
              <a:off x="532846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1" name="Oval 294"/>
            <p:cNvSpPr>
              <a:spLocks noChangeArrowheads="1"/>
            </p:cNvSpPr>
            <p:nvPr/>
          </p:nvSpPr>
          <p:spPr bwMode="auto">
            <a:xfrm>
              <a:off x="5622553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2" name="Oval 295"/>
            <p:cNvSpPr>
              <a:spLocks noChangeArrowheads="1"/>
            </p:cNvSpPr>
            <p:nvPr/>
          </p:nvSpPr>
          <p:spPr bwMode="auto">
            <a:xfrm>
              <a:off x="547967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3" name="Oval 297"/>
            <p:cNvSpPr>
              <a:spLocks noChangeArrowheads="1"/>
            </p:cNvSpPr>
            <p:nvPr/>
          </p:nvSpPr>
          <p:spPr bwMode="auto">
            <a:xfrm>
              <a:off x="5946403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4" name="Oval 298"/>
            <p:cNvSpPr>
              <a:spLocks noChangeArrowheads="1"/>
            </p:cNvSpPr>
            <p:nvPr/>
          </p:nvSpPr>
          <p:spPr bwMode="auto">
            <a:xfrm>
              <a:off x="6079753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5" name="Oval 300"/>
            <p:cNvSpPr>
              <a:spLocks noChangeArrowheads="1"/>
            </p:cNvSpPr>
            <p:nvPr/>
          </p:nvSpPr>
          <p:spPr bwMode="auto">
            <a:xfrm>
              <a:off x="579519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6" name="Oval 301"/>
            <p:cNvSpPr>
              <a:spLocks noChangeArrowheads="1"/>
            </p:cNvSpPr>
            <p:nvPr/>
          </p:nvSpPr>
          <p:spPr bwMode="auto">
            <a:xfrm>
              <a:off x="6233343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7" name="Oval 302"/>
            <p:cNvSpPr>
              <a:spLocks noChangeArrowheads="1"/>
            </p:cNvSpPr>
            <p:nvPr/>
          </p:nvSpPr>
          <p:spPr bwMode="auto">
            <a:xfrm>
              <a:off x="6527428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8" name="Oval 303"/>
            <p:cNvSpPr>
              <a:spLocks noChangeArrowheads="1"/>
            </p:cNvSpPr>
            <p:nvPr/>
          </p:nvSpPr>
          <p:spPr bwMode="auto">
            <a:xfrm>
              <a:off x="638455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9" name="Oval 304"/>
            <p:cNvSpPr>
              <a:spLocks noChangeArrowheads="1"/>
            </p:cNvSpPr>
            <p:nvPr/>
          </p:nvSpPr>
          <p:spPr bwMode="auto">
            <a:xfrm>
              <a:off x="68512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0" name="Oval 305"/>
            <p:cNvSpPr>
              <a:spLocks noChangeArrowheads="1"/>
            </p:cNvSpPr>
            <p:nvPr/>
          </p:nvSpPr>
          <p:spPr bwMode="auto">
            <a:xfrm>
              <a:off x="6984628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1" name="Oval 306"/>
            <p:cNvSpPr>
              <a:spLocks noChangeArrowheads="1"/>
            </p:cNvSpPr>
            <p:nvPr/>
          </p:nvSpPr>
          <p:spPr bwMode="auto">
            <a:xfrm>
              <a:off x="670006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2" name="Oval 307"/>
            <p:cNvSpPr>
              <a:spLocks noChangeArrowheads="1"/>
            </p:cNvSpPr>
            <p:nvPr/>
          </p:nvSpPr>
          <p:spPr bwMode="auto">
            <a:xfrm>
              <a:off x="713821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3" name="Oval 309"/>
            <p:cNvSpPr>
              <a:spLocks noChangeArrowheads="1"/>
            </p:cNvSpPr>
            <p:nvPr/>
          </p:nvSpPr>
          <p:spPr bwMode="auto">
            <a:xfrm>
              <a:off x="728942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4" name="Oval 310"/>
            <p:cNvSpPr>
              <a:spLocks noChangeArrowheads="1"/>
            </p:cNvSpPr>
            <p:nvPr/>
          </p:nvSpPr>
          <p:spPr bwMode="auto">
            <a:xfrm>
              <a:off x="32317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5" name="Oval 311"/>
            <p:cNvSpPr>
              <a:spLocks noChangeArrowheads="1"/>
            </p:cNvSpPr>
            <p:nvPr/>
          </p:nvSpPr>
          <p:spPr bwMode="auto">
            <a:xfrm>
              <a:off x="3374653" y="33977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6" name="Oval 313"/>
            <p:cNvSpPr>
              <a:spLocks noChangeArrowheads="1"/>
            </p:cNvSpPr>
            <p:nvPr/>
          </p:nvSpPr>
          <p:spPr bwMode="auto">
            <a:xfrm>
              <a:off x="3071043" y="38108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7" name="Oval 314"/>
            <p:cNvSpPr>
              <a:spLocks noChangeArrowheads="1"/>
            </p:cNvSpPr>
            <p:nvPr/>
          </p:nvSpPr>
          <p:spPr bwMode="auto">
            <a:xfrm>
              <a:off x="3528243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8" name="Oval 315"/>
            <p:cNvSpPr>
              <a:spLocks noChangeArrowheads="1"/>
            </p:cNvSpPr>
            <p:nvPr/>
          </p:nvSpPr>
          <p:spPr bwMode="auto">
            <a:xfrm>
              <a:off x="3831853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9" name="Oval 316"/>
            <p:cNvSpPr>
              <a:spLocks noChangeArrowheads="1"/>
            </p:cNvSpPr>
            <p:nvPr/>
          </p:nvSpPr>
          <p:spPr bwMode="auto">
            <a:xfrm>
              <a:off x="3679453" y="38108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0" name="Oval 317"/>
            <p:cNvSpPr>
              <a:spLocks noChangeArrowheads="1"/>
            </p:cNvSpPr>
            <p:nvPr/>
          </p:nvSpPr>
          <p:spPr bwMode="auto">
            <a:xfrm>
              <a:off x="41461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1" name="Oval 318"/>
            <p:cNvSpPr>
              <a:spLocks noChangeArrowheads="1"/>
            </p:cNvSpPr>
            <p:nvPr/>
          </p:nvSpPr>
          <p:spPr bwMode="auto">
            <a:xfrm>
              <a:off x="4279528" y="33977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2" name="Oval 319"/>
            <p:cNvSpPr>
              <a:spLocks noChangeArrowheads="1"/>
            </p:cNvSpPr>
            <p:nvPr/>
          </p:nvSpPr>
          <p:spPr bwMode="auto">
            <a:xfrm>
              <a:off x="398544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3" name="Oval 320"/>
            <p:cNvSpPr>
              <a:spLocks noChangeArrowheads="1"/>
            </p:cNvSpPr>
            <p:nvPr/>
          </p:nvSpPr>
          <p:spPr bwMode="auto">
            <a:xfrm>
              <a:off x="443311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4" name="Oval 321"/>
            <p:cNvSpPr>
              <a:spLocks noChangeArrowheads="1"/>
            </p:cNvSpPr>
            <p:nvPr/>
          </p:nvSpPr>
          <p:spPr bwMode="auto">
            <a:xfrm>
              <a:off x="458432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3" name="Group 397"/>
          <p:cNvGrpSpPr>
            <a:grpSpLocks/>
          </p:cNvGrpSpPr>
          <p:nvPr/>
        </p:nvGrpSpPr>
        <p:grpSpPr bwMode="auto">
          <a:xfrm>
            <a:off x="2882900" y="4052888"/>
            <a:ext cx="4972050" cy="896937"/>
            <a:chOff x="2850961" y="4829175"/>
            <a:chExt cx="4972050" cy="897625"/>
          </a:xfrm>
        </p:grpSpPr>
        <p:cxnSp>
          <p:nvCxnSpPr>
            <p:cNvPr id="325" name="Straight Arrow Connector 324"/>
            <p:cNvCxnSpPr/>
            <p:nvPr/>
          </p:nvCxnSpPr>
          <p:spPr bwMode="auto">
            <a:xfrm>
              <a:off x="2946211" y="5572695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66" name="Straight Connector 325"/>
            <p:cNvCxnSpPr>
              <a:cxnSpLocks noChangeShapeType="1"/>
            </p:cNvCxnSpPr>
            <p:nvPr/>
          </p:nvCxnSpPr>
          <p:spPr bwMode="auto">
            <a:xfrm rot="5400000">
              <a:off x="31624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7" name="Straight Connector 326"/>
            <p:cNvCxnSpPr>
              <a:cxnSpLocks noChangeShapeType="1"/>
            </p:cNvCxnSpPr>
            <p:nvPr/>
          </p:nvCxnSpPr>
          <p:spPr bwMode="auto">
            <a:xfrm rot="5400000">
              <a:off x="33148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8" name="Straight Connector 327"/>
            <p:cNvCxnSpPr>
              <a:cxnSpLocks noChangeShapeType="1"/>
            </p:cNvCxnSpPr>
            <p:nvPr/>
          </p:nvCxnSpPr>
          <p:spPr bwMode="auto">
            <a:xfrm rot="5400000">
              <a:off x="34672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9" name="Straight Connector 328"/>
            <p:cNvCxnSpPr>
              <a:cxnSpLocks noChangeShapeType="1"/>
            </p:cNvCxnSpPr>
            <p:nvPr/>
          </p:nvCxnSpPr>
          <p:spPr bwMode="auto">
            <a:xfrm rot="5400000">
              <a:off x="36196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0" name="Straight Connector 329"/>
            <p:cNvCxnSpPr>
              <a:cxnSpLocks noChangeShapeType="1"/>
            </p:cNvCxnSpPr>
            <p:nvPr/>
          </p:nvCxnSpPr>
          <p:spPr bwMode="auto">
            <a:xfrm rot="5400000">
              <a:off x="37720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1" name="Straight Connector 330"/>
            <p:cNvCxnSpPr>
              <a:cxnSpLocks noChangeShapeType="1"/>
            </p:cNvCxnSpPr>
            <p:nvPr/>
          </p:nvCxnSpPr>
          <p:spPr bwMode="auto">
            <a:xfrm rot="5400000">
              <a:off x="39212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2" name="Straight Connector 331"/>
            <p:cNvCxnSpPr>
              <a:cxnSpLocks noChangeShapeType="1"/>
            </p:cNvCxnSpPr>
            <p:nvPr/>
          </p:nvCxnSpPr>
          <p:spPr bwMode="auto">
            <a:xfrm rot="5400000">
              <a:off x="40736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3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42260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4" name="Straight Connector 333"/>
            <p:cNvCxnSpPr>
              <a:cxnSpLocks noChangeShapeType="1"/>
            </p:cNvCxnSpPr>
            <p:nvPr/>
          </p:nvCxnSpPr>
          <p:spPr bwMode="auto">
            <a:xfrm rot="5400000">
              <a:off x="43784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5" name="Straight Connector 334"/>
            <p:cNvCxnSpPr>
              <a:cxnSpLocks noChangeShapeType="1"/>
            </p:cNvCxnSpPr>
            <p:nvPr/>
          </p:nvCxnSpPr>
          <p:spPr bwMode="auto">
            <a:xfrm rot="5400000">
              <a:off x="45247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6" name="Straight Connector 335"/>
            <p:cNvCxnSpPr>
              <a:cxnSpLocks noChangeShapeType="1"/>
            </p:cNvCxnSpPr>
            <p:nvPr/>
          </p:nvCxnSpPr>
          <p:spPr bwMode="auto">
            <a:xfrm rot="5400000">
              <a:off x="46771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7" name="Straight Connector 336"/>
            <p:cNvCxnSpPr>
              <a:cxnSpLocks noChangeShapeType="1"/>
            </p:cNvCxnSpPr>
            <p:nvPr/>
          </p:nvCxnSpPr>
          <p:spPr bwMode="auto">
            <a:xfrm rot="5400000">
              <a:off x="48295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8" name="Straight Connector 337"/>
            <p:cNvCxnSpPr>
              <a:cxnSpLocks noChangeShapeType="1"/>
            </p:cNvCxnSpPr>
            <p:nvPr/>
          </p:nvCxnSpPr>
          <p:spPr bwMode="auto">
            <a:xfrm rot="5400000">
              <a:off x="49819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9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51311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0" name="Straight Connector 339"/>
            <p:cNvCxnSpPr>
              <a:cxnSpLocks noChangeShapeType="1"/>
            </p:cNvCxnSpPr>
            <p:nvPr/>
          </p:nvCxnSpPr>
          <p:spPr bwMode="auto">
            <a:xfrm rot="5400000">
              <a:off x="52835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1" name="Straight Connector 340"/>
            <p:cNvCxnSpPr>
              <a:cxnSpLocks noChangeShapeType="1"/>
            </p:cNvCxnSpPr>
            <p:nvPr/>
          </p:nvCxnSpPr>
          <p:spPr bwMode="auto">
            <a:xfrm rot="5400000">
              <a:off x="54359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2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55883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3" name="Straight Connector 342"/>
            <p:cNvCxnSpPr>
              <a:cxnSpLocks noChangeShapeType="1"/>
            </p:cNvCxnSpPr>
            <p:nvPr/>
          </p:nvCxnSpPr>
          <p:spPr bwMode="auto">
            <a:xfrm rot="5400000">
              <a:off x="57367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4" name="Straight Connector 343"/>
            <p:cNvCxnSpPr>
              <a:cxnSpLocks noChangeShapeType="1"/>
            </p:cNvCxnSpPr>
            <p:nvPr/>
          </p:nvCxnSpPr>
          <p:spPr bwMode="auto">
            <a:xfrm rot="5400000">
              <a:off x="58891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5" name="Straight Connector 344"/>
            <p:cNvCxnSpPr>
              <a:cxnSpLocks noChangeShapeType="1"/>
            </p:cNvCxnSpPr>
            <p:nvPr/>
          </p:nvCxnSpPr>
          <p:spPr bwMode="auto">
            <a:xfrm rot="5400000">
              <a:off x="60415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6" name="Straight Connector 345"/>
            <p:cNvCxnSpPr>
              <a:cxnSpLocks noChangeShapeType="1"/>
            </p:cNvCxnSpPr>
            <p:nvPr/>
          </p:nvCxnSpPr>
          <p:spPr bwMode="auto">
            <a:xfrm rot="5400000">
              <a:off x="61878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7" name="Straight Connector 346"/>
            <p:cNvCxnSpPr>
              <a:cxnSpLocks noChangeShapeType="1"/>
            </p:cNvCxnSpPr>
            <p:nvPr/>
          </p:nvCxnSpPr>
          <p:spPr bwMode="auto">
            <a:xfrm rot="5400000">
              <a:off x="63402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8" name="Straight Connector 347"/>
            <p:cNvCxnSpPr>
              <a:cxnSpLocks noChangeShapeType="1"/>
            </p:cNvCxnSpPr>
            <p:nvPr/>
          </p:nvCxnSpPr>
          <p:spPr bwMode="auto">
            <a:xfrm rot="5400000">
              <a:off x="64926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9" name="Straight Connector 348"/>
            <p:cNvCxnSpPr>
              <a:cxnSpLocks noChangeShapeType="1"/>
            </p:cNvCxnSpPr>
            <p:nvPr/>
          </p:nvCxnSpPr>
          <p:spPr bwMode="auto">
            <a:xfrm rot="5400000">
              <a:off x="66450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0" name="Straight Connector 349"/>
            <p:cNvCxnSpPr>
              <a:cxnSpLocks noChangeShapeType="1"/>
            </p:cNvCxnSpPr>
            <p:nvPr/>
          </p:nvCxnSpPr>
          <p:spPr bwMode="auto">
            <a:xfrm rot="5400000">
              <a:off x="67942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1" name="Straight Connector 350"/>
            <p:cNvCxnSpPr>
              <a:cxnSpLocks noChangeShapeType="1"/>
            </p:cNvCxnSpPr>
            <p:nvPr/>
          </p:nvCxnSpPr>
          <p:spPr bwMode="auto">
            <a:xfrm rot="5400000">
              <a:off x="69466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2" name="Straight Connector 351"/>
            <p:cNvCxnSpPr>
              <a:cxnSpLocks noChangeShapeType="1"/>
            </p:cNvCxnSpPr>
            <p:nvPr/>
          </p:nvCxnSpPr>
          <p:spPr bwMode="auto">
            <a:xfrm rot="5400000">
              <a:off x="70990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3" name="Straight Connector 352"/>
            <p:cNvCxnSpPr>
              <a:cxnSpLocks noChangeShapeType="1"/>
            </p:cNvCxnSpPr>
            <p:nvPr/>
          </p:nvCxnSpPr>
          <p:spPr bwMode="auto">
            <a:xfrm rot="5400000">
              <a:off x="72514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94" name="Oval 353"/>
            <p:cNvSpPr>
              <a:spLocks noChangeArrowheads="1"/>
            </p:cNvSpPr>
            <p:nvPr/>
          </p:nvSpPr>
          <p:spPr bwMode="auto">
            <a:xfrm>
              <a:off x="3955678" y="516362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5" name="Oval 354"/>
            <p:cNvSpPr>
              <a:spLocks noChangeArrowheads="1"/>
            </p:cNvSpPr>
            <p:nvPr/>
          </p:nvSpPr>
          <p:spPr bwMode="auto">
            <a:xfrm>
              <a:off x="4089028" y="49693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6" name="Oval 355"/>
            <p:cNvSpPr>
              <a:spLocks noChangeArrowheads="1"/>
            </p:cNvSpPr>
            <p:nvPr/>
          </p:nvSpPr>
          <p:spPr bwMode="auto">
            <a:xfrm>
              <a:off x="3661593" y="55265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7" name="Oval 356"/>
            <p:cNvSpPr>
              <a:spLocks noChangeArrowheads="1"/>
            </p:cNvSpPr>
            <p:nvPr/>
          </p:nvSpPr>
          <p:spPr bwMode="auto">
            <a:xfrm>
              <a:off x="3804468" y="538250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798" name="Straight Connector 357"/>
            <p:cNvCxnSpPr>
              <a:cxnSpLocks noChangeShapeType="1"/>
            </p:cNvCxnSpPr>
            <p:nvPr/>
          </p:nvCxnSpPr>
          <p:spPr bwMode="auto">
            <a:xfrm rot="5400000">
              <a:off x="3000555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99" name="Rectangle 358"/>
            <p:cNvSpPr>
              <a:spLocks noChangeArrowheads="1"/>
            </p:cNvSpPr>
            <p:nvPr/>
          </p:nvSpPr>
          <p:spPr bwMode="auto">
            <a:xfrm>
              <a:off x="2850961" y="4829175"/>
              <a:ext cx="4972050" cy="8976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0" name="Oval 360"/>
            <p:cNvSpPr>
              <a:spLocks noChangeArrowheads="1"/>
            </p:cNvSpPr>
            <p:nvPr/>
          </p:nvSpPr>
          <p:spPr bwMode="auto">
            <a:xfrm>
              <a:off x="42604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1" name="Oval 362"/>
            <p:cNvSpPr>
              <a:spLocks noChangeArrowheads="1"/>
            </p:cNvSpPr>
            <p:nvPr/>
          </p:nvSpPr>
          <p:spPr bwMode="auto">
            <a:xfrm>
              <a:off x="4584328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2" name="Oval 363"/>
            <p:cNvSpPr>
              <a:spLocks noChangeArrowheads="1"/>
            </p:cNvSpPr>
            <p:nvPr/>
          </p:nvSpPr>
          <p:spPr bwMode="auto">
            <a:xfrm>
              <a:off x="4717678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3" name="Oval 364"/>
            <p:cNvSpPr>
              <a:spLocks noChangeArrowheads="1"/>
            </p:cNvSpPr>
            <p:nvPr/>
          </p:nvSpPr>
          <p:spPr bwMode="auto">
            <a:xfrm>
              <a:off x="443311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4" name="Oval 366"/>
            <p:cNvSpPr>
              <a:spLocks noChangeArrowheads="1"/>
            </p:cNvSpPr>
            <p:nvPr/>
          </p:nvSpPr>
          <p:spPr bwMode="auto">
            <a:xfrm>
              <a:off x="48700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5" name="Oval 368"/>
            <p:cNvSpPr>
              <a:spLocks noChangeArrowheads="1"/>
            </p:cNvSpPr>
            <p:nvPr/>
          </p:nvSpPr>
          <p:spPr bwMode="auto">
            <a:xfrm>
              <a:off x="5193928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6" name="Oval 369"/>
            <p:cNvSpPr>
              <a:spLocks noChangeArrowheads="1"/>
            </p:cNvSpPr>
            <p:nvPr/>
          </p:nvSpPr>
          <p:spPr bwMode="auto">
            <a:xfrm>
              <a:off x="5327278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7" name="Oval 370"/>
            <p:cNvSpPr>
              <a:spLocks noChangeArrowheads="1"/>
            </p:cNvSpPr>
            <p:nvPr/>
          </p:nvSpPr>
          <p:spPr bwMode="auto">
            <a:xfrm>
              <a:off x="504271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8" name="Oval 377"/>
            <p:cNvSpPr>
              <a:spLocks noChangeArrowheads="1"/>
            </p:cNvSpPr>
            <p:nvPr/>
          </p:nvSpPr>
          <p:spPr bwMode="auto">
            <a:xfrm>
              <a:off x="30412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9" name="Oval 379"/>
            <p:cNvSpPr>
              <a:spLocks noChangeArrowheads="1"/>
            </p:cNvSpPr>
            <p:nvPr/>
          </p:nvSpPr>
          <p:spPr bwMode="auto">
            <a:xfrm>
              <a:off x="33556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0" name="Oval 380"/>
            <p:cNvSpPr>
              <a:spLocks noChangeArrowheads="1"/>
            </p:cNvSpPr>
            <p:nvPr/>
          </p:nvSpPr>
          <p:spPr bwMode="auto">
            <a:xfrm>
              <a:off x="3488953" y="49693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1" name="Oval 381"/>
            <p:cNvSpPr>
              <a:spLocks noChangeArrowheads="1"/>
            </p:cNvSpPr>
            <p:nvPr/>
          </p:nvSpPr>
          <p:spPr bwMode="auto">
            <a:xfrm>
              <a:off x="319486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2" name="Oval 384"/>
            <p:cNvSpPr>
              <a:spLocks noChangeArrowheads="1"/>
            </p:cNvSpPr>
            <p:nvPr/>
          </p:nvSpPr>
          <p:spPr bwMode="auto">
            <a:xfrm>
              <a:off x="54701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3" name="Oval 385"/>
            <p:cNvSpPr>
              <a:spLocks noChangeArrowheads="1"/>
            </p:cNvSpPr>
            <p:nvPr/>
          </p:nvSpPr>
          <p:spPr bwMode="auto">
            <a:xfrm>
              <a:off x="57940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4" name="Oval 386"/>
            <p:cNvSpPr>
              <a:spLocks noChangeArrowheads="1"/>
            </p:cNvSpPr>
            <p:nvPr/>
          </p:nvSpPr>
          <p:spPr bwMode="auto">
            <a:xfrm>
              <a:off x="59273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5" name="Oval 387"/>
            <p:cNvSpPr>
              <a:spLocks noChangeArrowheads="1"/>
            </p:cNvSpPr>
            <p:nvPr/>
          </p:nvSpPr>
          <p:spPr bwMode="auto">
            <a:xfrm>
              <a:off x="56427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6" name="Oval 388"/>
            <p:cNvSpPr>
              <a:spLocks noChangeArrowheads="1"/>
            </p:cNvSpPr>
            <p:nvPr/>
          </p:nvSpPr>
          <p:spPr bwMode="auto">
            <a:xfrm>
              <a:off x="60797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7" name="Oval 389"/>
            <p:cNvSpPr>
              <a:spLocks noChangeArrowheads="1"/>
            </p:cNvSpPr>
            <p:nvPr/>
          </p:nvSpPr>
          <p:spPr bwMode="auto">
            <a:xfrm>
              <a:off x="64036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8" name="Oval 390"/>
            <p:cNvSpPr>
              <a:spLocks noChangeArrowheads="1"/>
            </p:cNvSpPr>
            <p:nvPr/>
          </p:nvSpPr>
          <p:spPr bwMode="auto">
            <a:xfrm>
              <a:off x="65369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9" name="Oval 391"/>
            <p:cNvSpPr>
              <a:spLocks noChangeArrowheads="1"/>
            </p:cNvSpPr>
            <p:nvPr/>
          </p:nvSpPr>
          <p:spPr bwMode="auto">
            <a:xfrm>
              <a:off x="62523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0" name="Oval 392"/>
            <p:cNvSpPr>
              <a:spLocks noChangeArrowheads="1"/>
            </p:cNvSpPr>
            <p:nvPr/>
          </p:nvSpPr>
          <p:spPr bwMode="auto">
            <a:xfrm>
              <a:off x="66893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1" name="Oval 393"/>
            <p:cNvSpPr>
              <a:spLocks noChangeArrowheads="1"/>
            </p:cNvSpPr>
            <p:nvPr/>
          </p:nvSpPr>
          <p:spPr bwMode="auto">
            <a:xfrm>
              <a:off x="70132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2" name="Oval 394"/>
            <p:cNvSpPr>
              <a:spLocks noChangeArrowheads="1"/>
            </p:cNvSpPr>
            <p:nvPr/>
          </p:nvSpPr>
          <p:spPr bwMode="auto">
            <a:xfrm>
              <a:off x="71465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3" name="Oval 395"/>
            <p:cNvSpPr>
              <a:spLocks noChangeArrowheads="1"/>
            </p:cNvSpPr>
            <p:nvPr/>
          </p:nvSpPr>
          <p:spPr bwMode="auto">
            <a:xfrm>
              <a:off x="68619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4" name="Oval 396"/>
            <p:cNvSpPr>
              <a:spLocks noChangeArrowheads="1"/>
            </p:cNvSpPr>
            <p:nvPr/>
          </p:nvSpPr>
          <p:spPr bwMode="auto">
            <a:xfrm>
              <a:off x="7298953" y="55408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4" name="Group 459"/>
          <p:cNvGrpSpPr>
            <a:grpSpLocks/>
          </p:cNvGrpSpPr>
          <p:nvPr/>
        </p:nvGrpSpPr>
        <p:grpSpPr bwMode="auto">
          <a:xfrm>
            <a:off x="2889250" y="5164138"/>
            <a:ext cx="4972050" cy="1343025"/>
            <a:chOff x="2889724" y="5164086"/>
            <a:chExt cx="4972050" cy="1343025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3004024" y="5810198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06" name="Straight Connector 400"/>
            <p:cNvCxnSpPr>
              <a:cxnSpLocks noChangeShapeType="1"/>
            </p:cNvCxnSpPr>
            <p:nvPr/>
          </p:nvCxnSpPr>
          <p:spPr bwMode="auto">
            <a:xfrm rot="5400000">
              <a:off x="32202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7" name="Straight Connector 401"/>
            <p:cNvCxnSpPr>
              <a:cxnSpLocks noChangeShapeType="1"/>
            </p:cNvCxnSpPr>
            <p:nvPr/>
          </p:nvCxnSpPr>
          <p:spPr bwMode="auto">
            <a:xfrm rot="5400000">
              <a:off x="33726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8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5250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9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6774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38298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405"/>
            <p:cNvCxnSpPr>
              <a:cxnSpLocks noChangeShapeType="1"/>
            </p:cNvCxnSpPr>
            <p:nvPr/>
          </p:nvCxnSpPr>
          <p:spPr bwMode="auto">
            <a:xfrm rot="5400000">
              <a:off x="39790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406"/>
            <p:cNvCxnSpPr>
              <a:cxnSpLocks noChangeShapeType="1"/>
            </p:cNvCxnSpPr>
            <p:nvPr/>
          </p:nvCxnSpPr>
          <p:spPr bwMode="auto">
            <a:xfrm rot="5400000">
              <a:off x="41314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Straight Connector 407"/>
            <p:cNvCxnSpPr>
              <a:cxnSpLocks noChangeShapeType="1"/>
            </p:cNvCxnSpPr>
            <p:nvPr/>
          </p:nvCxnSpPr>
          <p:spPr bwMode="auto">
            <a:xfrm rot="5400000">
              <a:off x="42838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408"/>
            <p:cNvCxnSpPr>
              <a:cxnSpLocks noChangeShapeType="1"/>
            </p:cNvCxnSpPr>
            <p:nvPr/>
          </p:nvCxnSpPr>
          <p:spPr bwMode="auto">
            <a:xfrm rot="5400000">
              <a:off x="44362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409"/>
            <p:cNvCxnSpPr>
              <a:cxnSpLocks noChangeShapeType="1"/>
            </p:cNvCxnSpPr>
            <p:nvPr/>
          </p:nvCxnSpPr>
          <p:spPr bwMode="auto">
            <a:xfrm rot="5400000">
              <a:off x="45825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Straight Connector 410"/>
            <p:cNvCxnSpPr>
              <a:cxnSpLocks noChangeShapeType="1"/>
            </p:cNvCxnSpPr>
            <p:nvPr/>
          </p:nvCxnSpPr>
          <p:spPr bwMode="auto">
            <a:xfrm rot="5400000">
              <a:off x="47349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411"/>
            <p:cNvCxnSpPr>
              <a:cxnSpLocks noChangeShapeType="1"/>
            </p:cNvCxnSpPr>
            <p:nvPr/>
          </p:nvCxnSpPr>
          <p:spPr bwMode="auto">
            <a:xfrm rot="5400000">
              <a:off x="48873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50397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Straight Connector 413"/>
            <p:cNvCxnSpPr>
              <a:cxnSpLocks noChangeShapeType="1"/>
            </p:cNvCxnSpPr>
            <p:nvPr/>
          </p:nvCxnSpPr>
          <p:spPr bwMode="auto">
            <a:xfrm rot="5400000">
              <a:off x="51889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Straight Connector 414"/>
            <p:cNvCxnSpPr>
              <a:cxnSpLocks noChangeShapeType="1"/>
            </p:cNvCxnSpPr>
            <p:nvPr/>
          </p:nvCxnSpPr>
          <p:spPr bwMode="auto">
            <a:xfrm rot="5400000">
              <a:off x="53413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54937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416"/>
            <p:cNvCxnSpPr>
              <a:cxnSpLocks noChangeShapeType="1"/>
            </p:cNvCxnSpPr>
            <p:nvPr/>
          </p:nvCxnSpPr>
          <p:spPr bwMode="auto">
            <a:xfrm rot="5400000">
              <a:off x="56461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57945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59469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Connector 419"/>
            <p:cNvCxnSpPr>
              <a:cxnSpLocks noChangeShapeType="1"/>
            </p:cNvCxnSpPr>
            <p:nvPr/>
          </p:nvCxnSpPr>
          <p:spPr bwMode="auto">
            <a:xfrm rot="5400000">
              <a:off x="60993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Connector 420"/>
            <p:cNvCxnSpPr>
              <a:cxnSpLocks noChangeShapeType="1"/>
            </p:cNvCxnSpPr>
            <p:nvPr/>
          </p:nvCxnSpPr>
          <p:spPr bwMode="auto">
            <a:xfrm rot="5400000">
              <a:off x="62456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Straight Connector 421"/>
            <p:cNvCxnSpPr>
              <a:cxnSpLocks noChangeShapeType="1"/>
            </p:cNvCxnSpPr>
            <p:nvPr/>
          </p:nvCxnSpPr>
          <p:spPr bwMode="auto">
            <a:xfrm rot="5400000">
              <a:off x="63980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8" name="Straight Connector 422"/>
            <p:cNvCxnSpPr>
              <a:cxnSpLocks noChangeShapeType="1"/>
            </p:cNvCxnSpPr>
            <p:nvPr/>
          </p:nvCxnSpPr>
          <p:spPr bwMode="auto">
            <a:xfrm rot="5400000">
              <a:off x="65504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Connector 423"/>
            <p:cNvCxnSpPr>
              <a:cxnSpLocks noChangeShapeType="1"/>
            </p:cNvCxnSpPr>
            <p:nvPr/>
          </p:nvCxnSpPr>
          <p:spPr bwMode="auto">
            <a:xfrm rot="5400000">
              <a:off x="67028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Connector 424"/>
            <p:cNvCxnSpPr>
              <a:cxnSpLocks noChangeShapeType="1"/>
            </p:cNvCxnSpPr>
            <p:nvPr/>
          </p:nvCxnSpPr>
          <p:spPr bwMode="auto">
            <a:xfrm rot="5400000">
              <a:off x="68520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Connector 425"/>
            <p:cNvCxnSpPr>
              <a:cxnSpLocks noChangeShapeType="1"/>
            </p:cNvCxnSpPr>
            <p:nvPr/>
          </p:nvCxnSpPr>
          <p:spPr bwMode="auto">
            <a:xfrm rot="5400000">
              <a:off x="70044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2" name="Straight Connector 426"/>
            <p:cNvCxnSpPr>
              <a:cxnSpLocks noChangeShapeType="1"/>
            </p:cNvCxnSpPr>
            <p:nvPr/>
          </p:nvCxnSpPr>
          <p:spPr bwMode="auto">
            <a:xfrm rot="5400000">
              <a:off x="71568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3" name="Straight Connector 427"/>
            <p:cNvCxnSpPr>
              <a:cxnSpLocks noChangeShapeType="1"/>
            </p:cNvCxnSpPr>
            <p:nvPr/>
          </p:nvCxnSpPr>
          <p:spPr bwMode="auto">
            <a:xfrm rot="5400000">
              <a:off x="73092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4" name="Oval 428"/>
            <p:cNvSpPr>
              <a:spLocks noChangeArrowheads="1"/>
            </p:cNvSpPr>
            <p:nvPr/>
          </p:nvSpPr>
          <p:spPr bwMode="auto">
            <a:xfrm>
              <a:off x="508029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5" name="Oval 429"/>
            <p:cNvSpPr>
              <a:spLocks noChangeArrowheads="1"/>
            </p:cNvSpPr>
            <p:nvPr/>
          </p:nvSpPr>
          <p:spPr bwMode="auto">
            <a:xfrm>
              <a:off x="5213641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6" name="Oval 430"/>
            <p:cNvSpPr>
              <a:spLocks noChangeArrowheads="1"/>
            </p:cNvSpPr>
            <p:nvPr/>
          </p:nvSpPr>
          <p:spPr bwMode="auto">
            <a:xfrm>
              <a:off x="4795731" y="604020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7" name="Oval 431"/>
            <p:cNvSpPr>
              <a:spLocks noChangeArrowheads="1"/>
            </p:cNvSpPr>
            <p:nvPr/>
          </p:nvSpPr>
          <p:spPr bwMode="auto">
            <a:xfrm>
              <a:off x="4929081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738" name="Straight Connector 432"/>
            <p:cNvCxnSpPr>
              <a:cxnSpLocks noChangeShapeType="1"/>
            </p:cNvCxnSpPr>
            <p:nvPr/>
          </p:nvCxnSpPr>
          <p:spPr bwMode="auto">
            <a:xfrm rot="5400000">
              <a:off x="3058368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9" name="Rectangle 433"/>
            <p:cNvSpPr>
              <a:spLocks noChangeArrowheads="1"/>
            </p:cNvSpPr>
            <p:nvPr/>
          </p:nvSpPr>
          <p:spPr bwMode="auto">
            <a:xfrm>
              <a:off x="2889724" y="5164086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0" name="Oval 434"/>
            <p:cNvSpPr>
              <a:spLocks noChangeArrowheads="1"/>
            </p:cNvSpPr>
            <p:nvPr/>
          </p:nvSpPr>
          <p:spPr bwMode="auto">
            <a:xfrm>
              <a:off x="536723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1" name="Oval 435"/>
            <p:cNvSpPr>
              <a:spLocks noChangeArrowheads="1"/>
            </p:cNvSpPr>
            <p:nvPr/>
          </p:nvSpPr>
          <p:spPr bwMode="auto">
            <a:xfrm>
              <a:off x="5661316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2" name="Oval 436"/>
            <p:cNvSpPr>
              <a:spLocks noChangeArrowheads="1"/>
            </p:cNvSpPr>
            <p:nvPr/>
          </p:nvSpPr>
          <p:spPr bwMode="auto">
            <a:xfrm>
              <a:off x="551844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3" name="Oval 437"/>
            <p:cNvSpPr>
              <a:spLocks noChangeArrowheads="1"/>
            </p:cNvSpPr>
            <p:nvPr/>
          </p:nvSpPr>
          <p:spPr bwMode="auto">
            <a:xfrm>
              <a:off x="5985166" y="562008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4" name="Oval 438"/>
            <p:cNvSpPr>
              <a:spLocks noChangeArrowheads="1"/>
            </p:cNvSpPr>
            <p:nvPr/>
          </p:nvSpPr>
          <p:spPr bwMode="auto">
            <a:xfrm>
              <a:off x="6118516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5" name="Oval 439"/>
            <p:cNvSpPr>
              <a:spLocks noChangeArrowheads="1"/>
            </p:cNvSpPr>
            <p:nvPr/>
          </p:nvSpPr>
          <p:spPr bwMode="auto">
            <a:xfrm>
              <a:off x="5833956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6" name="Oval 440"/>
            <p:cNvSpPr>
              <a:spLocks noChangeArrowheads="1"/>
            </p:cNvSpPr>
            <p:nvPr/>
          </p:nvSpPr>
          <p:spPr bwMode="auto">
            <a:xfrm>
              <a:off x="6272106" y="561056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7" name="Oval 441"/>
            <p:cNvSpPr>
              <a:spLocks noChangeArrowheads="1"/>
            </p:cNvSpPr>
            <p:nvPr/>
          </p:nvSpPr>
          <p:spPr bwMode="auto">
            <a:xfrm>
              <a:off x="6566191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8" name="Oval 442"/>
            <p:cNvSpPr>
              <a:spLocks noChangeArrowheads="1"/>
            </p:cNvSpPr>
            <p:nvPr/>
          </p:nvSpPr>
          <p:spPr bwMode="auto">
            <a:xfrm>
              <a:off x="6423316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9" name="Oval 443"/>
            <p:cNvSpPr>
              <a:spLocks noChangeArrowheads="1"/>
            </p:cNvSpPr>
            <p:nvPr/>
          </p:nvSpPr>
          <p:spPr bwMode="auto">
            <a:xfrm>
              <a:off x="6890041" y="562008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0" name="Oval 444"/>
            <p:cNvSpPr>
              <a:spLocks noChangeArrowheads="1"/>
            </p:cNvSpPr>
            <p:nvPr/>
          </p:nvSpPr>
          <p:spPr bwMode="auto">
            <a:xfrm>
              <a:off x="7023391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1" name="Oval 445"/>
            <p:cNvSpPr>
              <a:spLocks noChangeArrowheads="1"/>
            </p:cNvSpPr>
            <p:nvPr/>
          </p:nvSpPr>
          <p:spPr bwMode="auto">
            <a:xfrm>
              <a:off x="673883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2" name="Oval 446"/>
            <p:cNvSpPr>
              <a:spLocks noChangeArrowheads="1"/>
            </p:cNvSpPr>
            <p:nvPr/>
          </p:nvSpPr>
          <p:spPr bwMode="auto">
            <a:xfrm>
              <a:off x="7176981" y="561056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3" name="Oval 447"/>
            <p:cNvSpPr>
              <a:spLocks noChangeArrowheads="1"/>
            </p:cNvSpPr>
            <p:nvPr/>
          </p:nvSpPr>
          <p:spPr bwMode="auto">
            <a:xfrm>
              <a:off x="732819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4" name="Oval 448"/>
            <p:cNvSpPr>
              <a:spLocks noChangeArrowheads="1"/>
            </p:cNvSpPr>
            <p:nvPr/>
          </p:nvSpPr>
          <p:spPr bwMode="auto">
            <a:xfrm>
              <a:off x="327054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5" name="Oval 449"/>
            <p:cNvSpPr>
              <a:spLocks noChangeArrowheads="1"/>
            </p:cNvSpPr>
            <p:nvPr/>
          </p:nvSpPr>
          <p:spPr bwMode="auto">
            <a:xfrm>
              <a:off x="3413416" y="5492486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6" name="Oval 450"/>
            <p:cNvSpPr>
              <a:spLocks noChangeArrowheads="1"/>
            </p:cNvSpPr>
            <p:nvPr/>
          </p:nvSpPr>
          <p:spPr bwMode="auto">
            <a:xfrm>
              <a:off x="3109806" y="59056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7" name="Oval 451"/>
            <p:cNvSpPr>
              <a:spLocks noChangeArrowheads="1"/>
            </p:cNvSpPr>
            <p:nvPr/>
          </p:nvSpPr>
          <p:spPr bwMode="auto">
            <a:xfrm>
              <a:off x="3567006" y="562961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8" name="Oval 452"/>
            <p:cNvSpPr>
              <a:spLocks noChangeArrowheads="1"/>
            </p:cNvSpPr>
            <p:nvPr/>
          </p:nvSpPr>
          <p:spPr bwMode="auto">
            <a:xfrm>
              <a:off x="3870616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9" name="Oval 453"/>
            <p:cNvSpPr>
              <a:spLocks noChangeArrowheads="1"/>
            </p:cNvSpPr>
            <p:nvPr/>
          </p:nvSpPr>
          <p:spPr bwMode="auto">
            <a:xfrm>
              <a:off x="3718216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0" name="Oval 454"/>
            <p:cNvSpPr>
              <a:spLocks noChangeArrowheads="1"/>
            </p:cNvSpPr>
            <p:nvPr/>
          </p:nvSpPr>
          <p:spPr bwMode="auto">
            <a:xfrm>
              <a:off x="4175416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1" name="Oval 455"/>
            <p:cNvSpPr>
              <a:spLocks noChangeArrowheads="1"/>
            </p:cNvSpPr>
            <p:nvPr/>
          </p:nvSpPr>
          <p:spPr bwMode="auto">
            <a:xfrm>
              <a:off x="4318291" y="5492486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2" name="Oval 456"/>
            <p:cNvSpPr>
              <a:spLocks noChangeArrowheads="1"/>
            </p:cNvSpPr>
            <p:nvPr/>
          </p:nvSpPr>
          <p:spPr bwMode="auto">
            <a:xfrm>
              <a:off x="4024206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3" name="Oval 457"/>
            <p:cNvSpPr>
              <a:spLocks noChangeArrowheads="1"/>
            </p:cNvSpPr>
            <p:nvPr/>
          </p:nvSpPr>
          <p:spPr bwMode="auto">
            <a:xfrm>
              <a:off x="4471881" y="562961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4" name="Oval 458"/>
            <p:cNvSpPr>
              <a:spLocks noChangeArrowheads="1"/>
            </p:cNvSpPr>
            <p:nvPr/>
          </p:nvSpPr>
          <p:spPr bwMode="auto">
            <a:xfrm>
              <a:off x="4623091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9A0E64A-C3B8-4C4D-93B7-6DCEEDF72D4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2 warm-up problems</a:t>
            </a:r>
          </a:p>
        </p:txBody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1300" y="1319213"/>
            <a:ext cx="7874000" cy="500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Find minimum and maximum of N numbers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minimum alone takes N comparisons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maximum alone takes N comparisons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minimum </a:t>
            </a:r>
            <a:r>
              <a:rPr lang="en-US" altLang="en-US" sz="2000" i="1" smtClean="0">
                <a:solidFill>
                  <a:schemeClr val="accent2"/>
                </a:solidFill>
              </a:rPr>
              <a:t>and</a:t>
            </a:r>
            <a:r>
              <a:rPr lang="en-US" altLang="en-US" sz="2000" smtClean="0">
                <a:solidFill>
                  <a:schemeClr val="accent2"/>
                </a:solidFill>
              </a:rPr>
              <a:t> maximum takes 1 1/2 N comparisons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use decimation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Multiply two N digit numbers (w.o.l.g. N binary digits)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Long multiplication takes N</a:t>
            </a:r>
            <a:r>
              <a:rPr lang="en-US" altLang="en-US" sz="2000" baseline="30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1-digit multiplications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Partitioning factors reduces to 3/4 N</a:t>
            </a:r>
            <a:r>
              <a:rPr lang="en-US" altLang="en-US" sz="2000" baseline="30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Can recursively continue to reduce to O( N </a:t>
            </a:r>
            <a:r>
              <a:rPr lang="en-US" altLang="en-US" sz="2000" baseline="30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600" b="1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000" baseline="30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</a:t>
            </a:r>
            <a:r>
              <a:rPr lang="en-US" altLang="en-US" sz="2000" smtClean="0">
                <a:solidFill>
                  <a:schemeClr val="accent2"/>
                </a:solidFill>
              </a:rPr>
              <a:t>) </a:t>
            </a:r>
            <a:r>
              <a:rPr lang="en-US" altLang="en-US" sz="2000" smtClean="0">
                <a:solidFill>
                  <a:schemeClr val="accent2"/>
                </a:solidFill>
                <a:sym typeface="Symbol" panose="05050102010706020507" pitchFamily="18" charset="2"/>
              </a:rPr>
              <a:t> </a:t>
            </a:r>
            <a:r>
              <a:rPr lang="en-US" altLang="en-US" sz="2000" smtClean="0">
                <a:solidFill>
                  <a:schemeClr val="accent2"/>
                </a:solidFill>
              </a:rPr>
              <a:t>O( N</a:t>
            </a:r>
            <a:r>
              <a:rPr lang="en-US" altLang="en-US" sz="2000" baseline="30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1.585</a:t>
            </a:r>
            <a:r>
              <a:rPr lang="en-US" altLang="en-US" sz="200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smtClean="0">
                <a:solidFill>
                  <a:schemeClr val="accent2"/>
                </a:solidFill>
              </a:rPr>
              <a:t>Toom-Cook</a:t>
            </a:r>
            <a:r>
              <a:rPr lang="en-US" altLang="en-US" sz="2000" smtClean="0">
                <a:solidFill>
                  <a:schemeClr val="accent2"/>
                </a:solidFill>
              </a:rPr>
              <a:t> algorithm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</p:txBody>
      </p:sp>
      <p:pic>
        <p:nvPicPr>
          <p:cNvPr id="60421" name="Picture 102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308475"/>
            <a:ext cx="56086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ECC5097-0950-43C5-B496-2C08757F61A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Decimation and Partition</a:t>
            </a:r>
          </a:p>
        </p:txBody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0400" y="2525713"/>
            <a:ext cx="3187700" cy="2222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Decimation (LSB sort)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3200" smtClean="0"/>
              <a:t> 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3200" smtClean="0"/>
              <a:t> 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sz="3200" smtClean="0"/>
              <a:t> 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3200" smtClean="0"/>
              <a:t> </a:t>
            </a:r>
            <a:r>
              <a:rPr lang="en-US" altLang="en-US" sz="3200" smtClean="0">
                <a:solidFill>
                  <a:schemeClr val="accent2"/>
                </a:solidFill>
              </a:rPr>
              <a:t>EVEN</a:t>
            </a:r>
            <a:endParaRPr lang="en-US" altLang="en-US" sz="3200" baseline="-25000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3200" smtClean="0"/>
              <a:t>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</a:t>
            </a:r>
            <a:r>
              <a:rPr lang="en-US" altLang="en-US" sz="3200" smtClean="0"/>
              <a:t>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 </a:t>
            </a:r>
            <a:r>
              <a:rPr lang="en-US" altLang="en-US" sz="3200" smtClean="0"/>
              <a:t>x</a:t>
            </a:r>
            <a:r>
              <a:rPr lang="en-US" altLang="en-US" sz="32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lang="en-US" altLang="en-US" sz="3200" smtClean="0"/>
              <a:t> </a:t>
            </a:r>
            <a:r>
              <a:rPr lang="en-US" altLang="en-US" sz="3200" smtClean="0">
                <a:solidFill>
                  <a:schemeClr val="accent2"/>
                </a:solidFill>
              </a:rPr>
              <a:t>ODD</a:t>
            </a:r>
            <a:endParaRPr lang="en-US" altLang="en-US" sz="3200" baseline="-25000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61445" name="Rectangle 1028"/>
          <p:cNvSpPr>
            <a:spLocks noChangeArrowheads="1"/>
          </p:cNvSpPr>
          <p:nvPr/>
        </p:nvSpPr>
        <p:spPr bwMode="auto">
          <a:xfrm>
            <a:off x="5168900" y="2513013"/>
            <a:ext cx="3492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(MSB sort)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 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lang="en-US" altLang="en-US" b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RIGHT</a:t>
            </a:r>
          </a:p>
        </p:txBody>
      </p:sp>
      <p:sp>
        <p:nvSpPr>
          <p:cNvPr id="61446" name="Rectangle 1029"/>
          <p:cNvSpPr>
            <a:spLocks noChangeArrowheads="1"/>
          </p:cNvSpPr>
          <p:nvPr/>
        </p:nvSpPr>
        <p:spPr bwMode="auto">
          <a:xfrm>
            <a:off x="2260600" y="1446213"/>
            <a:ext cx="4216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en-US" altLang="en-US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7" name="Rectangle 1030"/>
          <p:cNvSpPr>
            <a:spLocks noChangeArrowheads="1"/>
          </p:cNvSpPr>
          <p:nvPr/>
        </p:nvSpPr>
        <p:spPr bwMode="auto">
          <a:xfrm>
            <a:off x="1168400" y="5003800"/>
            <a:ext cx="6705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Decimation in Time </a:t>
            </a:r>
            <a:r>
              <a:rPr lang="en-US" altLang="en-US" sz="24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Partition in Frequency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in Time </a:t>
            </a:r>
            <a:r>
              <a:rPr lang="en-US" altLang="en-US" sz="24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Decimation in Frequency</a:t>
            </a:r>
            <a:endParaRPr lang="en-US" altLang="en-US" sz="2200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27B4A1E-A138-4D90-AF7A-1501D9C8286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DIT </a:t>
            </a:r>
            <a:r>
              <a:rPr lang="en-US" sz="2400" dirty="0" smtClean="0">
                <a:solidFill>
                  <a:srgbClr val="7030A0"/>
                </a:solidFill>
              </a:rPr>
              <a:t>(Cooley-</a:t>
            </a:r>
            <a:r>
              <a:rPr lang="en-US" sz="2400" dirty="0" err="1" smtClean="0">
                <a:solidFill>
                  <a:srgbClr val="7030A0"/>
                </a:solidFill>
              </a:rPr>
              <a:t>Tukey</a:t>
            </a:r>
            <a:r>
              <a:rPr lang="en-US" sz="2400" dirty="0" smtClean="0">
                <a:solidFill>
                  <a:srgbClr val="7030A0"/>
                </a:solidFill>
              </a:rPr>
              <a:t>) </a:t>
            </a:r>
            <a:r>
              <a:rPr lang="en-US" dirty="0" smtClean="0">
                <a:solidFill>
                  <a:srgbClr val="7030A0"/>
                </a:solidFill>
              </a:rPr>
              <a:t>FFT</a:t>
            </a:r>
          </a:p>
        </p:txBody>
      </p:sp>
      <p:pic>
        <p:nvPicPr>
          <p:cNvPr id="62468" name="Picture 4" descr="C:\Documents and Settings\Yaakov_s\My Documents\lectures\DSP\D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0200"/>
            <a:ext cx="5553090" cy="17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52400" y="3200400"/>
            <a:ext cx="27178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separate sum in DFT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by decimation of x values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342900" y="4851400"/>
            <a:ext cx="632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we recognize the DFT of the even and odd sub-sequences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we have thus made one big DFT into 2 little ones </a:t>
            </a:r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393700" y="1536700"/>
            <a:ext cx="7937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If DFT is O(N</a:t>
            </a:r>
            <a:r>
              <a:rPr lang="en-US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) then DFT of half-length signal takes only 1/4 the time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thus two half sequences take half the time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Can we combine 2 half-DFTs into one big DFT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306DBC1-9239-4120-BC20-1DA70BB2F8C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DIT is PIF</a:t>
            </a:r>
          </a:p>
        </p:txBody>
      </p:sp>
      <p:pic>
        <p:nvPicPr>
          <p:cNvPr id="63492" name="Picture 4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49450"/>
            <a:ext cx="27305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406400" y="2527300"/>
            <a:ext cx="2463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comparing frequency values in 2 partitions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5588000" y="2489200"/>
            <a:ext cx="3098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Note that same products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just different signs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Symbol" panose="05050102010706020507" pitchFamily="18" charset="2"/>
                <a:cs typeface="Arial" panose="020B0604020202020204" pitchFamily="34" charset="0"/>
              </a:rPr>
              <a:t>         + - + - + - + -</a:t>
            </a:r>
          </a:p>
        </p:txBody>
      </p:sp>
      <p:pic>
        <p:nvPicPr>
          <p:cNvPr id="63495" name="Picture 10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673600"/>
            <a:ext cx="4016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635000" y="1257300"/>
            <a:ext cx="7416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We get savings by exploiting the relationship between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decimation in time and partition in frequency</a:t>
            </a:r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508000" y="4203700"/>
            <a:ext cx="801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Using the results of the decimation, we see that the odd terms all have - sign !</a:t>
            </a:r>
          </a:p>
        </p:txBody>
      </p:sp>
      <p:sp>
        <p:nvSpPr>
          <p:cNvPr id="63498" name="Text Box 13"/>
          <p:cNvSpPr txBox="1">
            <a:spLocks noChangeArrowheads="1"/>
          </p:cNvSpPr>
          <p:nvPr/>
        </p:nvSpPr>
        <p:spPr bwMode="auto">
          <a:xfrm>
            <a:off x="152400" y="6045200"/>
            <a:ext cx="473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combining the two we get the basic "butterfly"</a:t>
            </a:r>
          </a:p>
        </p:txBody>
      </p:sp>
      <p:pic>
        <p:nvPicPr>
          <p:cNvPr id="63499" name="Picture 14" descr="C:\Documents and Settings\Yaakov_s\My Documents\lectures\DSP\DI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5692775"/>
            <a:ext cx="2940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602288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05D5810-2FBA-4171-B0F2-8568776304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DIT all the way</a:t>
            </a:r>
          </a:p>
        </p:txBody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0700" y="1852613"/>
            <a:ext cx="8204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We have already saved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but we needn't stop after splitting the original sequence in two 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Each half-length sub-sequence can be decimated too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Assuming that N is a power of 2, we continue decimating until we get to the basic N=2 butterfly</a:t>
            </a:r>
          </a:p>
        </p:txBody>
      </p:sp>
      <p:pic>
        <p:nvPicPr>
          <p:cNvPr id="64517" name="Picture 1028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340100"/>
            <a:ext cx="33115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Bit reversal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2300" y="1547813"/>
            <a:ext cx="7772400" cy="3238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input needs to be applied in a strange order !</a:t>
            </a:r>
          </a:p>
          <a:p>
            <a:pPr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</p:txBody>
      </p:sp>
      <p:pic>
        <p:nvPicPr>
          <p:cNvPr id="65540" name="Picture 102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00250"/>
            <a:ext cx="84693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4572000"/>
            <a:ext cx="7858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</a:rPr>
              <a:t>So abcd 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000">
                <a:solidFill>
                  <a:schemeClr val="accent2"/>
                </a:solidFill>
              </a:rPr>
              <a:t>bcda 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000">
                <a:solidFill>
                  <a:schemeClr val="accent2"/>
                </a:solidFill>
              </a:rPr>
              <a:t>cdba </a:t>
            </a:r>
            <a:r>
              <a:rPr lang="en-US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 d</a:t>
            </a:r>
            <a:r>
              <a:rPr lang="en-US" altLang="en-US" sz="2000">
                <a:solidFill>
                  <a:schemeClr val="accent2"/>
                </a:solidFill>
              </a:rPr>
              <a:t>cba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2"/>
                </a:solidFill>
              </a:rPr>
              <a:t>The bits of the index have been reversed !</a:t>
            </a:r>
          </a:p>
          <a:p>
            <a:pPr lvl="1" eaLnBrk="1" hangingPunct="1"/>
            <a:r>
              <a:rPr lang="en-US" altLang="en-US" sz="2000">
                <a:solidFill>
                  <a:schemeClr val="accent2"/>
                </a:solidFill>
              </a:rPr>
              <a:t>(DSP processors have a special addressing mode for this)</a:t>
            </a:r>
            <a:endParaRPr lang="en-US" altLang="en-US" sz="200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eaLnBrk="1" hangingPunct="1"/>
            <a:endParaRPr lang="en-US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4EAFA84-71DB-47D1-9048-11BBAB7C9F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DIT N=8 - step 0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1497"/>
            <a:ext cx="48244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B1B1312-625F-425C-ADA3-33D6F70E3F1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DIT N=8 - step 1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73933"/>
            <a:ext cx="71739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D49E293-2987-449F-9692-51B21175C93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DIT N=8 - step 2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57393"/>
            <a:ext cx="66436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68A5EF7-774E-4457-98C6-15D4907807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DIT N=8 - step 3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4" y="1217613"/>
            <a:ext cx="7242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2299098-1DF7-40CD-832F-545C5C9F87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types and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01713"/>
                <a:ext cx="8001000" cy="5702300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altLang="en-US" sz="2000" dirty="0" smtClean="0"/>
                  <a:t>Signals (analog or digital) can be: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deterministic or stochastic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if stochastic : white noise or colored noise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if deterministic :  periodic or aperiodic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finite or infinite time duration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000" dirty="0" smtClean="0"/>
                  <a:t>Signals are more than their representation(s)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we can invert a signal  y = - x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we can time-shift a signal 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000" baseline="30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altLang="en-US" sz="2000" dirty="0" smtClean="0"/>
                  <a:t> x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we can add two signals z = x + y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we can compare two signals (correlation)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various other operations on signals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first finite difference y 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dirty="0" smtClean="0"/>
                  <a:t> x  means </a:t>
                </a:r>
                <a:r>
                  <a:rPr lang="en-US" altLang="en-US" sz="2000" dirty="0" err="1" smtClean="0"/>
                  <a:t>y</a:t>
                </a:r>
                <a:r>
                  <a:rPr lang="en-US" altLang="en-US" sz="2000" baseline="-25000" dirty="0" err="1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000" dirty="0" smtClean="0"/>
                  <a:t> = </a:t>
                </a:r>
                <a:r>
                  <a:rPr lang="en-US" altLang="en-US" sz="2000" dirty="0" err="1" smtClean="0"/>
                  <a:t>x</a:t>
                </a:r>
                <a:r>
                  <a:rPr lang="en-US" altLang="en-US" sz="2000" baseline="-25000" dirty="0" err="1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000" dirty="0" smtClean="0"/>
                  <a:t> - x</a:t>
                </a:r>
                <a:r>
                  <a:rPr lang="en-US" altLang="en-US" sz="2000" baseline="-25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</a:p>
              <a:p>
                <a:pPr lvl="2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Note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Symbol" panose="05050102010706020507" pitchFamily="18" charset="2"/>
                  </a:rPr>
                  <a:t> </a:t>
                </a:r>
                <a:r>
                  <a:rPr lang="en-US" altLang="en-US" sz="2000" dirty="0" smtClean="0"/>
                  <a:t>= 1 -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000" b="1" baseline="30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-1</a:t>
                </a:r>
                <a:r>
                  <a:rPr lang="en-US" altLang="en-US" sz="2400" b="1" dirty="0" smtClean="0"/>
                  <a:t> </a:t>
                </a:r>
                <a:endParaRPr lang="en-US" altLang="en-US" sz="2400" b="1" baseline="30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higher order finite differences </a:t>
                </a:r>
                <a:r>
                  <a:rPr lang="en-US" altLang="en-US" sz="2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baseline="30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altLang="en-US" sz="2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x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accumulator y 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x  means </a:t>
                </a:r>
                <a:r>
                  <a:rPr lang="en-US" altLang="en-US" sz="2000" dirty="0" err="1" smtClean="0"/>
                  <a:t>y</a:t>
                </a:r>
                <a:r>
                  <a:rPr lang="en-US" altLang="en-US" sz="2000" baseline="-25000" dirty="0" err="1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0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altLang="en-US" sz="20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0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=−</m:t>
                        </m:r>
                        <m:r>
                          <a:rPr lang="en-US" sz="3200" i="1" baseline="-1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00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0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0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000" dirty="0" smtClean="0"/>
                  <a:t>      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/>
                  <a:t>Note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Symbol" panose="05050102010706020507" pitchFamily="18" charset="2"/>
                  </a:rPr>
                  <a:t> 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i="0" dirty="0" smtClean="0">
                            <a:latin typeface="Symbol" panose="05050102010706020507" pitchFamily="18" charset="2"/>
                          </a:rPr>
                          <m:t>1</m:t>
                        </m:r>
                      </m:e>
                    </m:acc>
                  </m:oMath>
                </a14:m>
                <a:endPara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0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Hilbert transform (see later)</a:t>
                </a: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01713"/>
                <a:ext cx="8001000" cy="5702300"/>
              </a:xfrm>
              <a:blipFill rotWithShape="0">
                <a:blip r:embed="rId2"/>
                <a:stretch>
                  <a:fillRect l="-838" t="-42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DIT N=8 with bit reversal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04950"/>
            <a:ext cx="885666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429F4E0-253D-4AC4-855A-B8F12F71F0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DIF N=8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419225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541963"/>
            <a:ext cx="2676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4429125" y="6059488"/>
            <a:ext cx="1500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DIF butterfly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A4536D5-FC24-4A9B-AE53-3B076F8D109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636C-E818-44C9-BA3A-EEF2EC9306A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DSP Processors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090613"/>
            <a:ext cx="8750300" cy="5422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have seen that the Multiply and Accumulate (MAC) operation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is very prevalent in DSP computation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computation of energy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MA filters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AR filters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correlation of two signals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FFT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A Digital Signal Processor (DSP) is a CPU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 that can compute each MAC tap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 in 1 clock cycle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Thus the entire L coefficient MAC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 takes (about) L clock cycles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For in real-time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 the time between input of 2 x values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 must be more than L clock cycles</a:t>
            </a:r>
          </a:p>
        </p:txBody>
      </p:sp>
      <p:grpSp>
        <p:nvGrpSpPr>
          <p:cNvPr id="72709" name="Group 24"/>
          <p:cNvGrpSpPr>
            <a:grpSpLocks/>
          </p:cNvGrpSpPr>
          <p:nvPr/>
        </p:nvGrpSpPr>
        <p:grpSpPr bwMode="auto">
          <a:xfrm>
            <a:off x="4483100" y="2349500"/>
            <a:ext cx="4254500" cy="2393950"/>
            <a:chOff x="1952" y="2624"/>
            <a:chExt cx="2680" cy="1508"/>
          </a:xfrm>
        </p:grpSpPr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>
              <a:off x="2104" y="310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Text Box 4"/>
            <p:cNvSpPr txBox="1">
              <a:spLocks noChangeArrowheads="1"/>
            </p:cNvSpPr>
            <p:nvPr/>
          </p:nvSpPr>
          <p:spPr bwMode="auto">
            <a:xfrm>
              <a:off x="2848" y="2624"/>
              <a:ext cx="808" cy="9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en-US" altLang="en-US" sz="2800" b="0"/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2800" b="0"/>
                <a:t>DSP</a:t>
              </a:r>
            </a:p>
            <a:p>
              <a:pPr algn="ctr" eaLnBrk="1" hangingPunct="1">
                <a:spcBef>
                  <a:spcPct val="10000"/>
                </a:spcBef>
              </a:pPr>
              <a:endParaRPr lang="en-US" altLang="en-US" sz="2800" b="0"/>
            </a:p>
          </p:txBody>
        </p:sp>
        <p:sp>
          <p:nvSpPr>
            <p:cNvPr id="72724" name="Text Box 5"/>
            <p:cNvSpPr txBox="1">
              <a:spLocks noChangeArrowheads="1"/>
            </p:cNvSpPr>
            <p:nvPr/>
          </p:nvSpPr>
          <p:spPr bwMode="auto">
            <a:xfrm>
              <a:off x="2424" y="3864"/>
              <a:ext cx="632" cy="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XTAL</a:t>
              </a:r>
            </a:p>
          </p:txBody>
        </p:sp>
        <p:sp>
          <p:nvSpPr>
            <p:cNvPr id="72725" name="Line 6"/>
            <p:cNvSpPr>
              <a:spLocks noChangeShapeType="1"/>
            </p:cNvSpPr>
            <p:nvPr/>
          </p:nvSpPr>
          <p:spPr bwMode="auto">
            <a:xfrm>
              <a:off x="3056" y="4000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7"/>
            <p:cNvSpPr>
              <a:spLocks noChangeShapeType="1"/>
            </p:cNvSpPr>
            <p:nvPr/>
          </p:nvSpPr>
          <p:spPr bwMode="auto">
            <a:xfrm flipV="1">
              <a:off x="3256" y="3576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8"/>
            <p:cNvSpPr>
              <a:spLocks noChangeShapeType="1"/>
            </p:cNvSpPr>
            <p:nvPr/>
          </p:nvSpPr>
          <p:spPr bwMode="auto">
            <a:xfrm>
              <a:off x="3312" y="4000"/>
              <a:ext cx="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Rectangle 9"/>
            <p:cNvSpPr>
              <a:spLocks noChangeArrowheads="1"/>
            </p:cNvSpPr>
            <p:nvPr/>
          </p:nvSpPr>
          <p:spPr bwMode="auto">
            <a:xfrm>
              <a:off x="340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29" name="Rectangle 10"/>
            <p:cNvSpPr>
              <a:spLocks noChangeArrowheads="1"/>
            </p:cNvSpPr>
            <p:nvPr/>
          </p:nvSpPr>
          <p:spPr bwMode="auto">
            <a:xfrm>
              <a:off x="352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30" name="Rectangle 12"/>
            <p:cNvSpPr>
              <a:spLocks noChangeArrowheads="1"/>
            </p:cNvSpPr>
            <p:nvPr/>
          </p:nvSpPr>
          <p:spPr bwMode="auto">
            <a:xfrm>
              <a:off x="364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31" name="Rectangle 13"/>
            <p:cNvSpPr>
              <a:spLocks noChangeArrowheads="1"/>
            </p:cNvSpPr>
            <p:nvPr/>
          </p:nvSpPr>
          <p:spPr bwMode="auto">
            <a:xfrm>
              <a:off x="376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32" name="Rectangle 14"/>
            <p:cNvSpPr>
              <a:spLocks noChangeArrowheads="1"/>
            </p:cNvSpPr>
            <p:nvPr/>
          </p:nvSpPr>
          <p:spPr bwMode="auto">
            <a:xfrm>
              <a:off x="388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33" name="Rectangle 15"/>
            <p:cNvSpPr>
              <a:spLocks noChangeArrowheads="1"/>
            </p:cNvSpPr>
            <p:nvPr/>
          </p:nvSpPr>
          <p:spPr bwMode="auto">
            <a:xfrm>
              <a:off x="400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34" name="Rectangle 16"/>
            <p:cNvSpPr>
              <a:spLocks noChangeArrowheads="1"/>
            </p:cNvSpPr>
            <p:nvPr/>
          </p:nvSpPr>
          <p:spPr bwMode="auto">
            <a:xfrm>
              <a:off x="412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35" name="Text Box 17"/>
            <p:cNvSpPr txBox="1">
              <a:spLocks noChangeArrowheads="1"/>
            </p:cNvSpPr>
            <p:nvPr/>
          </p:nvSpPr>
          <p:spPr bwMode="auto">
            <a:xfrm>
              <a:off x="4280" y="3880"/>
              <a:ext cx="1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0"/>
                <a:t>t</a:t>
              </a:r>
            </a:p>
          </p:txBody>
        </p:sp>
        <p:sp>
          <p:nvSpPr>
            <p:cNvPr id="72736" name="Line 20"/>
            <p:cNvSpPr>
              <a:spLocks noChangeShapeType="1"/>
            </p:cNvSpPr>
            <p:nvPr/>
          </p:nvSpPr>
          <p:spPr bwMode="auto">
            <a:xfrm>
              <a:off x="2432" y="3096"/>
              <a:ext cx="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Line 21"/>
            <p:cNvSpPr>
              <a:spLocks noChangeShapeType="1"/>
            </p:cNvSpPr>
            <p:nvPr/>
          </p:nvSpPr>
          <p:spPr bwMode="auto">
            <a:xfrm>
              <a:off x="3944" y="3096"/>
              <a:ext cx="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Text Box 22"/>
            <p:cNvSpPr txBox="1">
              <a:spLocks noChangeArrowheads="1"/>
            </p:cNvSpPr>
            <p:nvPr/>
          </p:nvSpPr>
          <p:spPr bwMode="auto">
            <a:xfrm>
              <a:off x="1952" y="2976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/>
                <a:t>x</a:t>
              </a:r>
            </a:p>
          </p:txBody>
        </p:sp>
        <p:sp>
          <p:nvSpPr>
            <p:cNvPr id="72739" name="Text Box 23"/>
            <p:cNvSpPr txBox="1">
              <a:spLocks noChangeArrowheads="1"/>
            </p:cNvSpPr>
            <p:nvPr/>
          </p:nvSpPr>
          <p:spPr bwMode="auto">
            <a:xfrm>
              <a:off x="4448" y="2968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/>
                <a:t>y</a:t>
              </a:r>
            </a:p>
          </p:txBody>
        </p:sp>
      </p:grpSp>
      <p:grpSp>
        <p:nvGrpSpPr>
          <p:cNvPr id="72710" name="Group 39"/>
          <p:cNvGrpSpPr>
            <a:grpSpLocks/>
          </p:cNvGrpSpPr>
          <p:nvPr/>
        </p:nvGrpSpPr>
        <p:grpSpPr bwMode="auto">
          <a:xfrm>
            <a:off x="5473700" y="4914900"/>
            <a:ext cx="3479800" cy="1790700"/>
            <a:chOff x="3448" y="3096"/>
            <a:chExt cx="2192" cy="1128"/>
          </a:xfrm>
        </p:grpSpPr>
        <p:sp>
          <p:nvSpPr>
            <p:cNvPr id="72711" name="Rectangle 25"/>
            <p:cNvSpPr>
              <a:spLocks noChangeArrowheads="1"/>
            </p:cNvSpPr>
            <p:nvPr/>
          </p:nvSpPr>
          <p:spPr bwMode="auto">
            <a:xfrm>
              <a:off x="3448" y="3096"/>
              <a:ext cx="1008" cy="1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712" name="Line 26"/>
            <p:cNvSpPr>
              <a:spLocks noChangeShapeType="1"/>
            </p:cNvSpPr>
            <p:nvPr/>
          </p:nvSpPr>
          <p:spPr bwMode="auto">
            <a:xfrm>
              <a:off x="4464" y="3560"/>
              <a:ext cx="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Text Box 28"/>
            <p:cNvSpPr txBox="1">
              <a:spLocks noChangeArrowheads="1"/>
            </p:cNvSpPr>
            <p:nvPr/>
          </p:nvSpPr>
          <p:spPr bwMode="auto">
            <a:xfrm>
              <a:off x="4968" y="3432"/>
              <a:ext cx="67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72714" name="Text Box 29"/>
            <p:cNvSpPr txBox="1">
              <a:spLocks noChangeArrowheads="1"/>
            </p:cNvSpPr>
            <p:nvPr/>
          </p:nvSpPr>
          <p:spPr bwMode="auto">
            <a:xfrm>
              <a:off x="4552" y="3344"/>
              <a:ext cx="4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2715" name="Text Box 30"/>
            <p:cNvSpPr txBox="1">
              <a:spLocks noChangeArrowheads="1"/>
            </p:cNvSpPr>
            <p:nvPr/>
          </p:nvSpPr>
          <p:spPr bwMode="auto">
            <a:xfrm>
              <a:off x="3552" y="3184"/>
              <a:ext cx="760" cy="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ALU with</a:t>
              </a:r>
            </a:p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ADD, MULT, etc</a:t>
              </a:r>
            </a:p>
          </p:txBody>
        </p:sp>
        <p:sp>
          <p:nvSpPr>
            <p:cNvPr id="72716" name="Text Box 31"/>
            <p:cNvSpPr txBox="1">
              <a:spLocks noChangeArrowheads="1"/>
            </p:cNvSpPr>
            <p:nvPr/>
          </p:nvSpPr>
          <p:spPr bwMode="auto">
            <a:xfrm>
              <a:off x="3528" y="3768"/>
              <a:ext cx="28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PC</a:t>
              </a:r>
            </a:p>
          </p:txBody>
        </p:sp>
        <p:sp>
          <p:nvSpPr>
            <p:cNvPr id="72717" name="Text Box 32"/>
            <p:cNvSpPr txBox="1">
              <a:spLocks noChangeArrowheads="1"/>
            </p:cNvSpPr>
            <p:nvPr/>
          </p:nvSpPr>
          <p:spPr bwMode="auto">
            <a:xfrm>
              <a:off x="3856" y="3768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a</a:t>
              </a:r>
            </a:p>
          </p:txBody>
        </p:sp>
        <p:sp>
          <p:nvSpPr>
            <p:cNvPr id="72718" name="Text Box 33"/>
            <p:cNvSpPr txBox="1">
              <a:spLocks noChangeArrowheads="1"/>
            </p:cNvSpPr>
            <p:nvPr/>
          </p:nvSpPr>
          <p:spPr bwMode="auto">
            <a:xfrm>
              <a:off x="3848" y="3624"/>
              <a:ext cx="5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72719" name="Text Box 34"/>
            <p:cNvSpPr txBox="1">
              <a:spLocks noChangeArrowheads="1"/>
            </p:cNvSpPr>
            <p:nvPr/>
          </p:nvSpPr>
          <p:spPr bwMode="auto">
            <a:xfrm>
              <a:off x="4096" y="3768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x</a:t>
              </a:r>
            </a:p>
          </p:txBody>
        </p:sp>
        <p:sp>
          <p:nvSpPr>
            <p:cNvPr id="72720" name="Text Box 35"/>
            <p:cNvSpPr txBox="1">
              <a:spLocks noChangeArrowheads="1"/>
            </p:cNvSpPr>
            <p:nvPr/>
          </p:nvSpPr>
          <p:spPr bwMode="auto">
            <a:xfrm>
              <a:off x="3856" y="3992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y</a:t>
              </a:r>
            </a:p>
          </p:txBody>
        </p:sp>
        <p:sp>
          <p:nvSpPr>
            <p:cNvPr id="72721" name="Text Box 38"/>
            <p:cNvSpPr txBox="1">
              <a:spLocks noChangeArrowheads="1"/>
            </p:cNvSpPr>
            <p:nvPr/>
          </p:nvSpPr>
          <p:spPr bwMode="auto">
            <a:xfrm>
              <a:off x="4096" y="3992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z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33B0-D54B-4EAF-84C7-A1ADEFC7497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MACs</a:t>
            </a:r>
          </a:p>
        </p:txBody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3200" y="963613"/>
            <a:ext cx="8674100" cy="57277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basic MAC loop is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loop over all times n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initialize y</a:t>
            </a:r>
            <a:r>
              <a:rPr lang="en-US" altLang="en-US" sz="1800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loop over i from 1 to number of coefficients</a:t>
            </a:r>
          </a:p>
          <a:p>
            <a:pPr marL="1333500" lvl="2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800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 y</a:t>
            </a:r>
            <a:r>
              <a:rPr lang="en-US" altLang="en-US" sz="1800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+ a</a:t>
            </a:r>
            <a:r>
              <a:rPr lang="en-US" altLang="en-US" sz="18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* x</a:t>
            </a:r>
            <a:r>
              <a:rPr lang="en-US" altLang="en-US" sz="18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(j related to i)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output y</a:t>
            </a:r>
            <a:r>
              <a:rPr lang="en-US" altLang="en-US" sz="1800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baseline="-25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in order to implement in low-level programming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for real-time we need to update the static buffer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from now on, we'll assume that x values in pre-prepared vector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for efficiency we don't use array indexing, rather pointers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we must explicitly increment the pointers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we must place values into registers in order to do arithmetic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loop over all times n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clear y register</a:t>
            </a:r>
            <a:endParaRPr lang="en-US" altLang="en-US" sz="1800" smtClean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set number of iterations to n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loop</a:t>
            </a:r>
          </a:p>
          <a:p>
            <a:pPr marL="1333500" lvl="2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a pointer</a:t>
            </a:r>
          </a:p>
          <a:p>
            <a:pPr marL="1333500" lvl="2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x pointer</a:t>
            </a:r>
          </a:p>
          <a:p>
            <a:pPr marL="1333500" lvl="2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multiply z  a * x </a:t>
            </a: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(indirect addressing)</a:t>
            </a:r>
          </a:p>
          <a:p>
            <a:pPr marL="1333500" lvl="2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increment y  y + z </a:t>
            </a: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(register operations)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output y</a:t>
            </a:r>
            <a:endParaRPr lang="en-US" altLang="en-US" sz="1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E89E028-1AC3-4431-AE18-36E2981843E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Cycle counting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43013"/>
            <a:ext cx="8623300" cy="52451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still can’t count cycles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need to take fetch and decode into account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need to take loading and storing of registers into account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we need to know number of cycles for each arithmetic operation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let's assume each takes 1 cycle </a:t>
            </a:r>
            <a:r>
              <a:rPr lang="en-US" altLang="en-US" sz="1800" smtClean="0">
                <a:solidFill>
                  <a:schemeClr val="accent2"/>
                </a:solidFill>
              </a:rPr>
              <a:t>(multiplication typically takes more)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solidFill>
                  <a:schemeClr val="accent2"/>
                </a:solidFill>
              </a:rPr>
              <a:t>assume </a:t>
            </a:r>
            <a:r>
              <a:rPr lang="en-US" altLang="en-US" sz="2000" b="1" i="1" smtClean="0">
                <a:solidFill>
                  <a:schemeClr val="accent2"/>
                </a:solidFill>
              </a:rPr>
              <a:t>zero-overhead</a:t>
            </a:r>
            <a:r>
              <a:rPr lang="en-US" altLang="en-US" sz="2000" smtClean="0">
                <a:solidFill>
                  <a:schemeClr val="accent2"/>
                </a:solidFill>
              </a:rPr>
              <a:t> loop </a:t>
            </a:r>
            <a:r>
              <a:rPr lang="en-US" altLang="en-US" sz="1800" smtClean="0">
                <a:solidFill>
                  <a:schemeClr val="accent2"/>
                </a:solidFill>
              </a:rPr>
              <a:t>(clears y register, sets loop counter, etc.)</a:t>
            </a:r>
          </a:p>
          <a:p>
            <a:pPr marL="419100" indent="-419100"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Then the operations inside the outer loop look something like this: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x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a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a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x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x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(MULT)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(MULT)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 a*x with result in register z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(INC)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(INC)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INC register y by contents of register z</a:t>
            </a:r>
          </a:p>
          <a:p>
            <a:pPr marL="419100" indent="-419100"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  <a:sym typeface="Symbol" panose="05050102010706020507" pitchFamily="18" charset="2"/>
              </a:rPr>
              <a:t>So it takes at least 10 cycles to perform each MAC using a </a:t>
            </a:r>
            <a:r>
              <a:rPr lang="en-US" altLang="en-US" sz="2000" b="1" i="1" smtClean="0">
                <a:solidFill>
                  <a:schemeClr val="accent2"/>
                </a:solidFill>
                <a:sym typeface="Symbol" panose="05050102010706020507" pitchFamily="18" charset="2"/>
              </a:rPr>
              <a:t>regular</a:t>
            </a:r>
            <a:r>
              <a:rPr lang="en-US" altLang="en-US" sz="2000" smtClean="0">
                <a:solidFill>
                  <a:schemeClr val="accent2"/>
                </a:solidFill>
                <a:sym typeface="Symbol" panose="05050102010706020507" pitchFamily="18" charset="2"/>
              </a:rPr>
              <a:t> CPU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7DCAC4B-8CAA-4C78-AD2A-924487EA151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Step 1 - new </a:t>
            </a:r>
            <a:r>
              <a:rPr lang="en-US" dirty="0" err="1" smtClean="0">
                <a:solidFill>
                  <a:srgbClr val="7030A0"/>
                </a:solidFill>
              </a:rPr>
              <a:t>opcode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16013"/>
            <a:ext cx="8483600" cy="55880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To build a DSP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	we need to enhance the basic CPU with new hardware (silicon)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 easiest step is to define a new opcode called MAC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accent2"/>
                </a:solidFill>
              </a:rPr>
              <a:t>Note that the result needs a special register</a:t>
            </a:r>
          </a:p>
          <a:p>
            <a:pPr marL="419100" indent="-4191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 smtClean="0">
                <a:solidFill>
                  <a:schemeClr val="accent2"/>
                </a:solidFill>
              </a:rPr>
              <a:t>Example: if registers are 16 bit </a:t>
            </a:r>
          </a:p>
          <a:p>
            <a:pPr marL="419100" indent="-4191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 smtClean="0">
                <a:solidFill>
                  <a:schemeClr val="accent2"/>
                </a:solidFill>
              </a:rPr>
              <a:t>product needs 32 bits</a:t>
            </a:r>
          </a:p>
          <a:p>
            <a:pPr marL="419100" indent="-4191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 smtClean="0">
                <a:solidFill>
                  <a:schemeClr val="accent2"/>
                </a:solidFill>
              </a:rPr>
              <a:t>And when summing many need </a:t>
            </a:r>
            <a:r>
              <a:rPr lang="en-US" altLang="en-US" sz="16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1600" dirty="0" smtClean="0">
                <a:solidFill>
                  <a:schemeClr val="accent2"/>
                </a:solidFill>
              </a:rPr>
              <a:t>40 bits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 code now looks like this:</a:t>
            </a:r>
          </a:p>
          <a:p>
            <a:pPr marL="419100" indent="-419100" eaLnBrk="1" hangingPunct="1"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endParaRPr lang="en-US" altLang="en-US" sz="2000" baseline="-25000" dirty="0" smtClean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aseline="-25000" dirty="0" smtClean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a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x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 smtClean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However 7 &gt; 1, so this is still NOT a DSP !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219700" y="2552700"/>
            <a:ext cx="18034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7035800" y="32893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835900" y="30861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175500" y="29464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346700" y="2641600"/>
            <a:ext cx="134620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ALU with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ADD, MULT, MAC, etc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308600" y="3505200"/>
            <a:ext cx="4445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PC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146800" y="40894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a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146800" y="3860800"/>
            <a:ext cx="82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591300" y="40894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x</a:t>
            </a:r>
          </a:p>
        </p:txBody>
      </p:sp>
      <p:sp>
        <p:nvSpPr>
          <p:cNvPr id="75790" name="Text Box 15"/>
          <p:cNvSpPr txBox="1">
            <a:spLocks noChangeArrowheads="1"/>
          </p:cNvSpPr>
          <p:nvPr/>
        </p:nvSpPr>
        <p:spPr bwMode="auto">
          <a:xfrm>
            <a:off x="5156200" y="3848100"/>
            <a:ext cx="1130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accumulator</a:t>
            </a:r>
          </a:p>
        </p:txBody>
      </p:sp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5384800" y="40767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y</a:t>
            </a:r>
          </a:p>
        </p:txBody>
      </p:sp>
      <p:sp>
        <p:nvSpPr>
          <p:cNvPr id="75792" name="Text Box 21"/>
          <p:cNvSpPr txBox="1">
            <a:spLocks noChangeArrowheads="1"/>
          </p:cNvSpPr>
          <p:nvPr/>
        </p:nvSpPr>
        <p:spPr bwMode="auto">
          <a:xfrm>
            <a:off x="6134100" y="3505200"/>
            <a:ext cx="381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pa</a:t>
            </a:r>
          </a:p>
        </p:txBody>
      </p:sp>
      <p:sp>
        <p:nvSpPr>
          <p:cNvPr id="75793" name="Text Box 22"/>
          <p:cNvSpPr txBox="1">
            <a:spLocks noChangeArrowheads="1"/>
          </p:cNvSpPr>
          <p:nvPr/>
        </p:nvSpPr>
        <p:spPr bwMode="auto">
          <a:xfrm>
            <a:off x="6146800" y="3276600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p-registers</a:t>
            </a:r>
          </a:p>
        </p:txBody>
      </p:sp>
      <p:sp>
        <p:nvSpPr>
          <p:cNvPr id="75794" name="Text Box 23"/>
          <p:cNvSpPr txBox="1">
            <a:spLocks noChangeArrowheads="1"/>
          </p:cNvSpPr>
          <p:nvPr/>
        </p:nvSpPr>
        <p:spPr bwMode="auto">
          <a:xfrm>
            <a:off x="6578600" y="3505200"/>
            <a:ext cx="3937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6CB2E37-48A8-4A7E-A26E-BC4832BAA40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0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Step 2 - register arithmetic</a:t>
            </a:r>
          </a:p>
        </p:txBody>
      </p:sp>
      <p:sp>
        <p:nvSpPr>
          <p:cNvPr id="7680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3200" y="1077913"/>
            <a:ext cx="4483100" cy="35941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The two operations</a:t>
            </a:r>
          </a:p>
          <a:p>
            <a:pPr marL="419100" indent="-419100" eaLnBrk="1" hangingPunct="1"/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x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could be performed in parallel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but both performed by the ALU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we add pointer arithmetic units 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one for each register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Special sign || used in assembler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to mean operations in parallel</a:t>
            </a:r>
          </a:p>
        </p:txBody>
      </p:sp>
      <p:sp>
        <p:nvSpPr>
          <p:cNvPr id="76805" name="Rectangle 2053"/>
          <p:cNvSpPr>
            <a:spLocks noChangeArrowheads="1"/>
          </p:cNvSpPr>
          <p:nvPr/>
        </p:nvSpPr>
        <p:spPr bwMode="auto">
          <a:xfrm>
            <a:off x="4800600" y="1663700"/>
            <a:ext cx="19812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Line 2054"/>
          <p:cNvSpPr>
            <a:spLocks noChangeShapeType="1"/>
          </p:cNvSpPr>
          <p:nvPr/>
        </p:nvSpPr>
        <p:spPr bwMode="auto">
          <a:xfrm>
            <a:off x="6794500" y="24003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Text Box 2055"/>
          <p:cNvSpPr txBox="1">
            <a:spLocks noChangeArrowheads="1"/>
          </p:cNvSpPr>
          <p:nvPr/>
        </p:nvSpPr>
        <p:spPr bwMode="auto">
          <a:xfrm>
            <a:off x="7594600" y="21971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76808" name="Text Box 2056"/>
          <p:cNvSpPr txBox="1">
            <a:spLocks noChangeArrowheads="1"/>
          </p:cNvSpPr>
          <p:nvPr/>
        </p:nvSpPr>
        <p:spPr bwMode="auto">
          <a:xfrm>
            <a:off x="6934200" y="20574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6809" name="Text Box 2057"/>
          <p:cNvSpPr txBox="1">
            <a:spLocks noChangeArrowheads="1"/>
          </p:cNvSpPr>
          <p:nvPr/>
        </p:nvSpPr>
        <p:spPr bwMode="auto">
          <a:xfrm>
            <a:off x="5105400" y="1752600"/>
            <a:ext cx="134620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ALU with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ADD, MULT, MAC, etc</a:t>
            </a:r>
          </a:p>
        </p:txBody>
      </p:sp>
      <p:sp>
        <p:nvSpPr>
          <p:cNvPr id="76810" name="Text Box 2058"/>
          <p:cNvSpPr txBox="1">
            <a:spLocks noChangeArrowheads="1"/>
          </p:cNvSpPr>
          <p:nvPr/>
        </p:nvSpPr>
        <p:spPr bwMode="auto">
          <a:xfrm>
            <a:off x="4876800" y="2616200"/>
            <a:ext cx="4445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PC</a:t>
            </a:r>
          </a:p>
        </p:txBody>
      </p:sp>
      <p:sp>
        <p:nvSpPr>
          <p:cNvPr id="76811" name="Text Box 2062"/>
          <p:cNvSpPr txBox="1">
            <a:spLocks noChangeArrowheads="1"/>
          </p:cNvSpPr>
          <p:nvPr/>
        </p:nvSpPr>
        <p:spPr bwMode="auto">
          <a:xfrm>
            <a:off x="4813300" y="3289300"/>
            <a:ext cx="1130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accumulator</a:t>
            </a:r>
          </a:p>
        </p:txBody>
      </p:sp>
      <p:sp>
        <p:nvSpPr>
          <p:cNvPr id="76812" name="Text Box 2063"/>
          <p:cNvSpPr txBox="1">
            <a:spLocks noChangeArrowheads="1"/>
          </p:cNvSpPr>
          <p:nvPr/>
        </p:nvSpPr>
        <p:spPr bwMode="auto">
          <a:xfrm>
            <a:off x="4953000" y="35687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y</a:t>
            </a:r>
          </a:p>
        </p:txBody>
      </p:sp>
      <p:sp>
        <p:nvSpPr>
          <p:cNvPr id="76813" name="Line 2066"/>
          <p:cNvSpPr>
            <a:spLocks noChangeShapeType="1"/>
          </p:cNvSpPr>
          <p:nvPr/>
        </p:nvSpPr>
        <p:spPr bwMode="auto">
          <a:xfrm flipV="1">
            <a:off x="6083300" y="293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Line 2067"/>
          <p:cNvSpPr>
            <a:spLocks noChangeShapeType="1"/>
          </p:cNvSpPr>
          <p:nvPr/>
        </p:nvSpPr>
        <p:spPr bwMode="auto">
          <a:xfrm flipV="1">
            <a:off x="6527800" y="293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Rectangle 2065"/>
          <p:cNvSpPr>
            <a:spLocks noChangeArrowheads="1"/>
          </p:cNvSpPr>
          <p:nvPr/>
        </p:nvSpPr>
        <p:spPr bwMode="auto">
          <a:xfrm>
            <a:off x="6464300" y="3022600"/>
            <a:ext cx="127000" cy="1397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6" name="Rectangle 2064"/>
          <p:cNvSpPr>
            <a:spLocks noChangeArrowheads="1"/>
          </p:cNvSpPr>
          <p:nvPr/>
        </p:nvSpPr>
        <p:spPr bwMode="auto">
          <a:xfrm>
            <a:off x="6019800" y="3022600"/>
            <a:ext cx="127000" cy="1397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7" name="Text Box 2069"/>
          <p:cNvSpPr txBox="1">
            <a:spLocks noChangeArrowheads="1"/>
          </p:cNvSpPr>
          <p:nvPr/>
        </p:nvSpPr>
        <p:spPr bwMode="auto">
          <a:xfrm>
            <a:off x="5283200" y="297180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INC/DEC</a:t>
            </a:r>
          </a:p>
        </p:txBody>
      </p:sp>
      <p:sp>
        <p:nvSpPr>
          <p:cNvPr id="76818" name="Text Box 2075"/>
          <p:cNvSpPr txBox="1">
            <a:spLocks noChangeArrowheads="1"/>
          </p:cNvSpPr>
          <p:nvPr/>
        </p:nvSpPr>
        <p:spPr bwMode="auto">
          <a:xfrm>
            <a:off x="228600" y="4470400"/>
            <a:ext cx="7747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x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a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x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(MAC)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(MAC)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However 6 &gt; 1, so this is still NOT a DSP !</a:t>
            </a:r>
          </a:p>
        </p:txBody>
      </p:sp>
      <p:sp>
        <p:nvSpPr>
          <p:cNvPr id="76819" name="Text Box 2077"/>
          <p:cNvSpPr txBox="1">
            <a:spLocks noChangeArrowheads="1"/>
          </p:cNvSpPr>
          <p:nvPr/>
        </p:nvSpPr>
        <p:spPr bwMode="auto">
          <a:xfrm>
            <a:off x="6032500" y="35560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x</a:t>
            </a:r>
          </a:p>
        </p:txBody>
      </p:sp>
      <p:sp>
        <p:nvSpPr>
          <p:cNvPr id="76820" name="Text Box 2078"/>
          <p:cNvSpPr txBox="1">
            <a:spLocks noChangeArrowheads="1"/>
          </p:cNvSpPr>
          <p:nvPr/>
        </p:nvSpPr>
        <p:spPr bwMode="auto">
          <a:xfrm>
            <a:off x="5943600" y="3289300"/>
            <a:ext cx="82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</a:p>
        </p:txBody>
      </p:sp>
      <p:sp>
        <p:nvSpPr>
          <p:cNvPr id="76821" name="Text Box 2079"/>
          <p:cNvSpPr txBox="1">
            <a:spLocks noChangeArrowheads="1"/>
          </p:cNvSpPr>
          <p:nvPr/>
        </p:nvSpPr>
        <p:spPr bwMode="auto">
          <a:xfrm>
            <a:off x="6400800" y="35560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z</a:t>
            </a:r>
          </a:p>
        </p:txBody>
      </p:sp>
      <p:sp>
        <p:nvSpPr>
          <p:cNvPr id="76822" name="Text Box 2080"/>
          <p:cNvSpPr txBox="1">
            <a:spLocks noChangeArrowheads="1"/>
          </p:cNvSpPr>
          <p:nvPr/>
        </p:nvSpPr>
        <p:spPr bwMode="auto">
          <a:xfrm>
            <a:off x="5892800" y="2616200"/>
            <a:ext cx="381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pa</a:t>
            </a:r>
          </a:p>
        </p:txBody>
      </p:sp>
      <p:sp>
        <p:nvSpPr>
          <p:cNvPr id="76823" name="Text Box 2081"/>
          <p:cNvSpPr txBox="1">
            <a:spLocks noChangeArrowheads="1"/>
          </p:cNvSpPr>
          <p:nvPr/>
        </p:nvSpPr>
        <p:spPr bwMode="auto">
          <a:xfrm>
            <a:off x="5905500" y="2374900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p-registers</a:t>
            </a:r>
          </a:p>
        </p:txBody>
      </p:sp>
      <p:sp>
        <p:nvSpPr>
          <p:cNvPr id="76824" name="Text Box 2082"/>
          <p:cNvSpPr txBox="1">
            <a:spLocks noChangeArrowheads="1"/>
          </p:cNvSpPr>
          <p:nvPr/>
        </p:nvSpPr>
        <p:spPr bwMode="auto">
          <a:xfrm>
            <a:off x="6337300" y="2616200"/>
            <a:ext cx="3937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px</a:t>
            </a:r>
          </a:p>
        </p:txBody>
      </p:sp>
      <p:sp>
        <p:nvSpPr>
          <p:cNvPr id="76825" name="Text Box 2077"/>
          <p:cNvSpPr txBox="1">
            <a:spLocks noChangeArrowheads="1"/>
          </p:cNvSpPr>
          <p:nvPr/>
        </p:nvSpPr>
        <p:spPr bwMode="auto">
          <a:xfrm>
            <a:off x="5664200" y="35560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430DB6A-4D9A-4ED0-BAAE-38C4F65BFC3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5100"/>
            <a:ext cx="796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Step 3 - memory banks and buses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55713"/>
            <a:ext cx="7975600" cy="4940300"/>
          </a:xfrm>
        </p:spPr>
        <p:txBody>
          <a:bodyPr/>
          <a:lstStyle/>
          <a:p>
            <a:pPr marL="419100" indent="-4191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We would like to perform the loads in parallel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but we can't since they both have to go over the same bus</a:t>
            </a:r>
          </a:p>
          <a:p>
            <a:pPr marL="419100" indent="-4191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we add another bus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and we need to define memory banks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so that no contention !</a:t>
            </a:r>
          </a:p>
          <a:p>
            <a:pPr marL="419100" indent="-4191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chemeClr val="accent2"/>
                </a:solidFill>
              </a:rPr>
              <a:t>There is dual-port memory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chemeClr val="accent2"/>
                </a:solidFill>
              </a:rPr>
              <a:t>but it has an arbitrator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chemeClr val="accent2"/>
                </a:solidFill>
              </a:rPr>
              <a:t>which adds delay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  </a:t>
            </a:r>
            <a:r>
              <a:rPr lang="en-US" altLang="en-US" sz="2000" b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x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a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a </a:t>
            </a:r>
            <a:r>
              <a:rPr lang="en-US" altLang="en-US" sz="2000" b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 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x</a:t>
            </a:r>
            <a:r>
              <a:rPr lang="en-US" altLang="en-US" sz="2000" baseline="-25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x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marL="419100" indent="-419100"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  <a:sym typeface="Symbol" panose="05050102010706020507" pitchFamily="18" charset="2"/>
              </a:rPr>
              <a:t>However 5 &gt; 1, so this is still NOT a DSP !</a:t>
            </a:r>
            <a:endParaRPr lang="en-US" altLang="en-US" sz="2000" smtClean="0">
              <a:solidFill>
                <a:schemeClr val="accent2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46700" y="2082800"/>
            <a:ext cx="18034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7162800" y="29210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962900" y="27178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bank 1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302500" y="25781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473700" y="2171700"/>
            <a:ext cx="134620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ALU with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ADD, MULT, MAC, etc</a:t>
            </a:r>
          </a:p>
        </p:txBody>
      </p:sp>
      <p:sp>
        <p:nvSpPr>
          <p:cNvPr id="77834" name="Line 21"/>
          <p:cNvSpPr>
            <a:spLocks noChangeShapeType="1"/>
          </p:cNvSpPr>
          <p:nvPr/>
        </p:nvSpPr>
        <p:spPr bwMode="auto">
          <a:xfrm>
            <a:off x="7150100" y="36703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Text Box 22"/>
          <p:cNvSpPr txBox="1">
            <a:spLocks noChangeArrowheads="1"/>
          </p:cNvSpPr>
          <p:nvPr/>
        </p:nvSpPr>
        <p:spPr bwMode="auto">
          <a:xfrm>
            <a:off x="7950200" y="34671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bank 2</a:t>
            </a:r>
          </a:p>
        </p:txBody>
      </p:sp>
      <p:sp>
        <p:nvSpPr>
          <p:cNvPr id="77836" name="Text Box 23"/>
          <p:cNvSpPr txBox="1">
            <a:spLocks noChangeArrowheads="1"/>
          </p:cNvSpPr>
          <p:nvPr/>
        </p:nvSpPr>
        <p:spPr bwMode="auto">
          <a:xfrm>
            <a:off x="7289800" y="33274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7837" name="Text Box 25"/>
          <p:cNvSpPr txBox="1">
            <a:spLocks noChangeArrowheads="1"/>
          </p:cNvSpPr>
          <p:nvPr/>
        </p:nvSpPr>
        <p:spPr bwMode="auto">
          <a:xfrm>
            <a:off x="5397500" y="3060700"/>
            <a:ext cx="4445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PC</a:t>
            </a:r>
          </a:p>
        </p:txBody>
      </p:sp>
      <p:sp>
        <p:nvSpPr>
          <p:cNvPr id="77838" name="Text Box 26"/>
          <p:cNvSpPr txBox="1">
            <a:spLocks noChangeArrowheads="1"/>
          </p:cNvSpPr>
          <p:nvPr/>
        </p:nvSpPr>
        <p:spPr bwMode="auto">
          <a:xfrm>
            <a:off x="5308600" y="3733800"/>
            <a:ext cx="1130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accumulator</a:t>
            </a:r>
          </a:p>
        </p:txBody>
      </p:sp>
      <p:sp>
        <p:nvSpPr>
          <p:cNvPr id="77839" name="Text Box 27"/>
          <p:cNvSpPr txBox="1">
            <a:spLocks noChangeArrowheads="1"/>
          </p:cNvSpPr>
          <p:nvPr/>
        </p:nvSpPr>
        <p:spPr bwMode="auto">
          <a:xfrm>
            <a:off x="5473700" y="40132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y</a:t>
            </a:r>
          </a:p>
        </p:txBody>
      </p:sp>
      <p:sp>
        <p:nvSpPr>
          <p:cNvPr id="77840" name="Line 28"/>
          <p:cNvSpPr>
            <a:spLocks noChangeShapeType="1"/>
          </p:cNvSpPr>
          <p:nvPr/>
        </p:nvSpPr>
        <p:spPr bwMode="auto">
          <a:xfrm flipV="1">
            <a:off x="6413500" y="337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Line 29"/>
          <p:cNvSpPr>
            <a:spLocks noChangeShapeType="1"/>
          </p:cNvSpPr>
          <p:nvPr/>
        </p:nvSpPr>
        <p:spPr bwMode="auto">
          <a:xfrm flipV="1">
            <a:off x="6858000" y="337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Rectangle 30"/>
          <p:cNvSpPr>
            <a:spLocks noChangeArrowheads="1"/>
          </p:cNvSpPr>
          <p:nvPr/>
        </p:nvSpPr>
        <p:spPr bwMode="auto">
          <a:xfrm>
            <a:off x="6794500" y="3467100"/>
            <a:ext cx="127000" cy="1397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3" name="Rectangle 31"/>
          <p:cNvSpPr>
            <a:spLocks noChangeArrowheads="1"/>
          </p:cNvSpPr>
          <p:nvPr/>
        </p:nvSpPr>
        <p:spPr bwMode="auto">
          <a:xfrm>
            <a:off x="6350000" y="3467100"/>
            <a:ext cx="127000" cy="1397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4" name="Text Box 32"/>
          <p:cNvSpPr txBox="1">
            <a:spLocks noChangeArrowheads="1"/>
          </p:cNvSpPr>
          <p:nvPr/>
        </p:nvSpPr>
        <p:spPr bwMode="auto">
          <a:xfrm>
            <a:off x="5613400" y="341630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INC/DEC</a:t>
            </a:r>
          </a:p>
        </p:txBody>
      </p:sp>
      <p:sp>
        <p:nvSpPr>
          <p:cNvPr id="77845" name="Text Box 33"/>
          <p:cNvSpPr txBox="1">
            <a:spLocks noChangeArrowheads="1"/>
          </p:cNvSpPr>
          <p:nvPr/>
        </p:nvSpPr>
        <p:spPr bwMode="auto">
          <a:xfrm>
            <a:off x="6273800" y="40005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a</a:t>
            </a:r>
          </a:p>
        </p:txBody>
      </p:sp>
      <p:sp>
        <p:nvSpPr>
          <p:cNvPr id="77846" name="Text Box 34"/>
          <p:cNvSpPr txBox="1">
            <a:spLocks noChangeArrowheads="1"/>
          </p:cNvSpPr>
          <p:nvPr/>
        </p:nvSpPr>
        <p:spPr bwMode="auto">
          <a:xfrm>
            <a:off x="6273800" y="3733800"/>
            <a:ext cx="82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</a:p>
        </p:txBody>
      </p:sp>
      <p:sp>
        <p:nvSpPr>
          <p:cNvPr id="77847" name="Text Box 35"/>
          <p:cNvSpPr txBox="1">
            <a:spLocks noChangeArrowheads="1"/>
          </p:cNvSpPr>
          <p:nvPr/>
        </p:nvSpPr>
        <p:spPr bwMode="auto">
          <a:xfrm>
            <a:off x="6718300" y="40005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x</a:t>
            </a:r>
          </a:p>
        </p:txBody>
      </p:sp>
      <p:sp>
        <p:nvSpPr>
          <p:cNvPr id="77848" name="Text Box 36"/>
          <p:cNvSpPr txBox="1">
            <a:spLocks noChangeArrowheads="1"/>
          </p:cNvSpPr>
          <p:nvPr/>
        </p:nvSpPr>
        <p:spPr bwMode="auto">
          <a:xfrm>
            <a:off x="6223000" y="3060700"/>
            <a:ext cx="381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pa</a:t>
            </a:r>
          </a:p>
        </p:txBody>
      </p:sp>
      <p:sp>
        <p:nvSpPr>
          <p:cNvPr id="77849" name="Text Box 37"/>
          <p:cNvSpPr txBox="1">
            <a:spLocks noChangeArrowheads="1"/>
          </p:cNvSpPr>
          <p:nvPr/>
        </p:nvSpPr>
        <p:spPr bwMode="auto">
          <a:xfrm>
            <a:off x="6235700" y="2819400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p-registers</a:t>
            </a:r>
          </a:p>
        </p:txBody>
      </p:sp>
      <p:sp>
        <p:nvSpPr>
          <p:cNvPr id="77850" name="Text Box 38"/>
          <p:cNvSpPr txBox="1">
            <a:spLocks noChangeArrowheads="1"/>
          </p:cNvSpPr>
          <p:nvPr/>
        </p:nvSpPr>
        <p:spPr bwMode="auto">
          <a:xfrm>
            <a:off x="6667500" y="3060700"/>
            <a:ext cx="3937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DDC22CB-BB9B-489C-88B7-E76E7FFD781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5100"/>
            <a:ext cx="796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Step 4 - Harvard architecture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992313"/>
            <a:ext cx="4914900" cy="2730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Van Neumann architecture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one memory for data and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can change program during run-time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Harvard architecture (predates VN)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one memory for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one memory (or more) for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rgbClr val="336699"/>
                </a:solidFill>
              </a:rPr>
              <a:t>needn't count fetch since in parallel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rgbClr val="336699"/>
                </a:solidFill>
              </a:rPr>
              <a:t>we can remove decode as well (see later)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397500" y="2184400"/>
            <a:ext cx="1803400" cy="2273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7213600" y="25654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8013700" y="23622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data 1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7353300" y="22225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524500" y="2273300"/>
            <a:ext cx="134620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ALU with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1400" b="0"/>
              <a:t>ADD, MULT, MAC, etc</a:t>
            </a:r>
          </a:p>
        </p:txBody>
      </p:sp>
      <p:sp>
        <p:nvSpPr>
          <p:cNvPr id="78858" name="Line 21"/>
          <p:cNvSpPr>
            <a:spLocks noChangeShapeType="1"/>
          </p:cNvSpPr>
          <p:nvPr/>
        </p:nvSpPr>
        <p:spPr bwMode="auto">
          <a:xfrm>
            <a:off x="7200900" y="33147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Text Box 22"/>
          <p:cNvSpPr txBox="1">
            <a:spLocks noChangeArrowheads="1"/>
          </p:cNvSpPr>
          <p:nvPr/>
        </p:nvSpPr>
        <p:spPr bwMode="auto">
          <a:xfrm>
            <a:off x="8001000" y="31115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data 2</a:t>
            </a:r>
          </a:p>
        </p:txBody>
      </p:sp>
      <p:sp>
        <p:nvSpPr>
          <p:cNvPr id="78860" name="Text Box 23"/>
          <p:cNvSpPr txBox="1">
            <a:spLocks noChangeArrowheads="1"/>
          </p:cNvSpPr>
          <p:nvPr/>
        </p:nvSpPr>
        <p:spPr bwMode="auto">
          <a:xfrm>
            <a:off x="7340600" y="29718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8861" name="Line 24"/>
          <p:cNvSpPr>
            <a:spLocks noChangeShapeType="1"/>
          </p:cNvSpPr>
          <p:nvPr/>
        </p:nvSpPr>
        <p:spPr bwMode="auto">
          <a:xfrm>
            <a:off x="7213600" y="40386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Text Box 25"/>
          <p:cNvSpPr txBox="1">
            <a:spLocks noChangeArrowheads="1"/>
          </p:cNvSpPr>
          <p:nvPr/>
        </p:nvSpPr>
        <p:spPr bwMode="auto">
          <a:xfrm>
            <a:off x="8001000" y="3848100"/>
            <a:ext cx="1066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78863" name="Text Box 26"/>
          <p:cNvSpPr txBox="1">
            <a:spLocks noChangeArrowheads="1"/>
          </p:cNvSpPr>
          <p:nvPr/>
        </p:nvSpPr>
        <p:spPr bwMode="auto">
          <a:xfrm>
            <a:off x="7340600" y="370840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8864" name="Text Box 28"/>
          <p:cNvSpPr txBox="1">
            <a:spLocks noChangeArrowheads="1"/>
          </p:cNvSpPr>
          <p:nvPr/>
        </p:nvSpPr>
        <p:spPr bwMode="auto">
          <a:xfrm>
            <a:off x="304800" y="4870450"/>
            <a:ext cx="8382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 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x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a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a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x</a:t>
            </a:r>
            <a:r>
              <a:rPr lang="en-US" altLang="en-US" sz="2000" b="0" baseline="-250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However 3 &gt; 1, so this is still NOT a DSP !</a:t>
            </a:r>
            <a:endParaRPr lang="en-US" altLang="en-US" b="0"/>
          </a:p>
        </p:txBody>
      </p:sp>
      <p:sp>
        <p:nvSpPr>
          <p:cNvPr id="78865" name="Text Box 29"/>
          <p:cNvSpPr txBox="1">
            <a:spLocks noChangeArrowheads="1"/>
          </p:cNvSpPr>
          <p:nvPr/>
        </p:nvSpPr>
        <p:spPr bwMode="auto">
          <a:xfrm>
            <a:off x="5461000" y="3124200"/>
            <a:ext cx="4445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PC</a:t>
            </a:r>
          </a:p>
        </p:txBody>
      </p:sp>
      <p:sp>
        <p:nvSpPr>
          <p:cNvPr id="78866" name="Text Box 30"/>
          <p:cNvSpPr txBox="1">
            <a:spLocks noChangeArrowheads="1"/>
          </p:cNvSpPr>
          <p:nvPr/>
        </p:nvSpPr>
        <p:spPr bwMode="auto">
          <a:xfrm>
            <a:off x="5308600" y="3797300"/>
            <a:ext cx="1130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accumulator</a:t>
            </a:r>
          </a:p>
        </p:txBody>
      </p:sp>
      <p:sp>
        <p:nvSpPr>
          <p:cNvPr id="78867" name="Text Box 31"/>
          <p:cNvSpPr txBox="1">
            <a:spLocks noChangeArrowheads="1"/>
          </p:cNvSpPr>
          <p:nvPr/>
        </p:nvSpPr>
        <p:spPr bwMode="auto">
          <a:xfrm>
            <a:off x="5524500" y="40767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y</a:t>
            </a:r>
          </a:p>
        </p:txBody>
      </p:sp>
      <p:sp>
        <p:nvSpPr>
          <p:cNvPr id="78868" name="Line 32"/>
          <p:cNvSpPr>
            <a:spLocks noChangeShapeType="1"/>
          </p:cNvSpPr>
          <p:nvPr/>
        </p:nvSpPr>
        <p:spPr bwMode="auto">
          <a:xfrm flipV="1">
            <a:off x="6413500" y="3441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33"/>
          <p:cNvSpPr>
            <a:spLocks noChangeShapeType="1"/>
          </p:cNvSpPr>
          <p:nvPr/>
        </p:nvSpPr>
        <p:spPr bwMode="auto">
          <a:xfrm flipV="1">
            <a:off x="6858000" y="3441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Rectangle 34"/>
          <p:cNvSpPr>
            <a:spLocks noChangeArrowheads="1"/>
          </p:cNvSpPr>
          <p:nvPr/>
        </p:nvSpPr>
        <p:spPr bwMode="auto">
          <a:xfrm>
            <a:off x="6794500" y="3530600"/>
            <a:ext cx="127000" cy="1397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1" name="Rectangle 35"/>
          <p:cNvSpPr>
            <a:spLocks noChangeArrowheads="1"/>
          </p:cNvSpPr>
          <p:nvPr/>
        </p:nvSpPr>
        <p:spPr bwMode="auto">
          <a:xfrm>
            <a:off x="6350000" y="3530600"/>
            <a:ext cx="127000" cy="1397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2" name="Text Box 36"/>
          <p:cNvSpPr txBox="1">
            <a:spLocks noChangeArrowheads="1"/>
          </p:cNvSpPr>
          <p:nvPr/>
        </p:nvSpPr>
        <p:spPr bwMode="auto">
          <a:xfrm>
            <a:off x="5613400" y="347980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INC/DEC</a:t>
            </a:r>
          </a:p>
        </p:txBody>
      </p:sp>
      <p:sp>
        <p:nvSpPr>
          <p:cNvPr id="78873" name="Text Box 37"/>
          <p:cNvSpPr txBox="1">
            <a:spLocks noChangeArrowheads="1"/>
          </p:cNvSpPr>
          <p:nvPr/>
        </p:nvSpPr>
        <p:spPr bwMode="auto">
          <a:xfrm>
            <a:off x="6273800" y="40640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a</a:t>
            </a:r>
          </a:p>
        </p:txBody>
      </p:sp>
      <p:sp>
        <p:nvSpPr>
          <p:cNvPr id="78874" name="Text Box 38"/>
          <p:cNvSpPr txBox="1">
            <a:spLocks noChangeArrowheads="1"/>
          </p:cNvSpPr>
          <p:nvPr/>
        </p:nvSpPr>
        <p:spPr bwMode="auto">
          <a:xfrm>
            <a:off x="6273800" y="3797300"/>
            <a:ext cx="82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</a:p>
        </p:txBody>
      </p:sp>
      <p:sp>
        <p:nvSpPr>
          <p:cNvPr id="78875" name="Text Box 39"/>
          <p:cNvSpPr txBox="1">
            <a:spLocks noChangeArrowheads="1"/>
          </p:cNvSpPr>
          <p:nvPr/>
        </p:nvSpPr>
        <p:spPr bwMode="auto">
          <a:xfrm>
            <a:off x="6718300" y="4064000"/>
            <a:ext cx="3429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x</a:t>
            </a:r>
          </a:p>
        </p:txBody>
      </p:sp>
      <p:sp>
        <p:nvSpPr>
          <p:cNvPr id="78876" name="Text Box 40"/>
          <p:cNvSpPr txBox="1">
            <a:spLocks noChangeArrowheads="1"/>
          </p:cNvSpPr>
          <p:nvPr/>
        </p:nvSpPr>
        <p:spPr bwMode="auto">
          <a:xfrm>
            <a:off x="6223000" y="3124200"/>
            <a:ext cx="381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pa</a:t>
            </a:r>
          </a:p>
        </p:txBody>
      </p:sp>
      <p:sp>
        <p:nvSpPr>
          <p:cNvPr id="78877" name="Text Box 41"/>
          <p:cNvSpPr txBox="1">
            <a:spLocks noChangeArrowheads="1"/>
          </p:cNvSpPr>
          <p:nvPr/>
        </p:nvSpPr>
        <p:spPr bwMode="auto">
          <a:xfrm>
            <a:off x="6235700" y="2882900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>
                <a:latin typeface="Arial" panose="020B0604020202020204" pitchFamily="34" charset="0"/>
                <a:cs typeface="Arial" panose="020B0604020202020204" pitchFamily="34" charset="0"/>
              </a:rPr>
              <a:t>p-registers</a:t>
            </a:r>
          </a:p>
        </p:txBody>
      </p:sp>
      <p:sp>
        <p:nvSpPr>
          <p:cNvPr id="78878" name="Text Box 42"/>
          <p:cNvSpPr txBox="1">
            <a:spLocks noChangeArrowheads="1"/>
          </p:cNvSpPr>
          <p:nvPr/>
        </p:nvSpPr>
        <p:spPr bwMode="auto">
          <a:xfrm>
            <a:off x="6667500" y="3124200"/>
            <a:ext cx="3937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/>
              <a:t>px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B039359-853E-4A0C-B6A3-21DB81D3CCE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5100"/>
            <a:ext cx="796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Step 5 - pipelines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41413"/>
            <a:ext cx="8305800" cy="2654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We seem to be stuck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accent2"/>
                </a:solidFill>
              </a:rPr>
              <a:t>Update MUST be before Load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accent2"/>
                </a:solidFill>
              </a:rPr>
              <a:t>Load MUST be before MAC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But we can use a pipelined approach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Then, on average, it takes 1 tick per tap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actually, if pipeline depth is D, N taps take N+D-1 ticks</a:t>
            </a:r>
          </a:p>
        </p:txBody>
      </p:sp>
      <p:graphicFrame>
        <p:nvGraphicFramePr>
          <p:cNvPr id="471078" name="Group 38"/>
          <p:cNvGraphicFramePr>
            <a:graphicFrameLocks noGrp="1"/>
          </p:cNvGraphicFramePr>
          <p:nvPr/>
        </p:nvGraphicFramePr>
        <p:xfrm>
          <a:off x="1130300" y="4610100"/>
          <a:ext cx="6096000" cy="1397001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863600" y="6134100"/>
            <a:ext cx="684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7670800" y="58928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t</a:t>
            </a: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 flipV="1">
            <a:off x="863600" y="455930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647700" y="41656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op</a:t>
            </a:r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15367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13589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1</a:t>
            </a:r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24130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22352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2</a:t>
            </a:r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33020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31242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3</a:t>
            </a:r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41656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39878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4</a:t>
            </a:r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>
            <a:off x="50546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48768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5</a:t>
            </a:r>
          </a:p>
        </p:txBody>
      </p:sp>
      <p:sp>
        <p:nvSpPr>
          <p:cNvPr id="79925" name="Line 53"/>
          <p:cNvSpPr>
            <a:spLocks noChangeShapeType="1"/>
          </p:cNvSpPr>
          <p:nvPr/>
        </p:nvSpPr>
        <p:spPr bwMode="auto">
          <a:xfrm>
            <a:off x="5930900" y="6057900"/>
            <a:ext cx="1588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5753100" y="61849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6</a:t>
            </a:r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>
            <a:off x="6781800" y="6057900"/>
            <a:ext cx="1588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6604000" y="61849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D78A48A-9BB5-4959-9A6F-E8E80A2AF7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Sampling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08113"/>
            <a:ext cx="8318500" cy="50927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From an analog signal we can create a digital signal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by </a:t>
            </a:r>
            <a:r>
              <a:rPr lang="en-US" altLang="en-US" sz="2400" b="1" smtClean="0">
                <a:solidFill>
                  <a:schemeClr val="accent2"/>
                </a:solidFill>
              </a:rPr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FF33CC"/>
                </a:solidFill>
              </a:rPr>
              <a:t>Under certain conditions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smtClean="0">
                <a:solidFill>
                  <a:srgbClr val="FF33CC"/>
                </a:solidFill>
              </a:rPr>
              <a:t>we can uniquely return to the analog signal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smtClean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Nyquist (Low pass) Sampling Theorem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i="1" smtClean="0"/>
              <a:t>	if</a:t>
            </a:r>
            <a:r>
              <a:rPr lang="en-US" altLang="en-US" sz="2000" smtClean="0"/>
              <a:t> the analog signal is BW limited and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/>
              <a:t>	has no frequencies in its spectrum above F</a:t>
            </a:r>
            <a:r>
              <a:rPr lang="en-US" altLang="en-US" sz="2000" baseline="-25000" smtClean="0"/>
              <a:t>Nyquist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i="1" smtClean="0"/>
              <a:t>	then</a:t>
            </a:r>
            <a:r>
              <a:rPr lang="en-US" altLang="en-US" sz="2000" smtClean="0"/>
              <a:t> sampling at above 2F</a:t>
            </a:r>
            <a:r>
              <a:rPr lang="en-US" altLang="en-US" sz="2000" baseline="-25000" smtClean="0"/>
              <a:t>Nyquist</a:t>
            </a:r>
            <a:r>
              <a:rPr lang="en-US" altLang="en-US" sz="2000" smtClean="0"/>
              <a:t> causes no information loss</a:t>
            </a:r>
          </a:p>
        </p:txBody>
      </p:sp>
      <p:pic>
        <p:nvPicPr>
          <p:cNvPr id="31749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66913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3B4318C-CF03-44B5-B693-8D8EA6A5212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Fixed point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1113"/>
            <a:ext cx="8623300" cy="513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Most DSPs are fixed point, i.e. handle integer </a:t>
            </a:r>
            <a:r>
              <a:rPr lang="en-US" altLang="en-US" sz="1600" dirty="0" smtClean="0">
                <a:solidFill>
                  <a:schemeClr val="accent2"/>
                </a:solidFill>
              </a:rPr>
              <a:t>(2s complement)</a:t>
            </a:r>
            <a:r>
              <a:rPr lang="en-US" altLang="en-US" sz="2000" dirty="0" smtClean="0">
                <a:solidFill>
                  <a:schemeClr val="accent2"/>
                </a:solidFill>
              </a:rPr>
              <a:t> numbers only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Floating point is more expensive and slower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Floating point numbers can underflow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Fixed point numbers can overflow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We saw that accumulators have guard bits to protect against overflow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When regular fixed point CPUs overflow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numbers greater than MAXINT become negative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numbers smaller than -MAXINT become positive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Most fixed point DSPs have a saturation arithmetic mode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numbers larger than MAXINT become MAXINT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numbers smaller than -MAXINT become -MAXINT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this is still an error, but a smaller error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There is a tradeoff between safety from overflow and SNR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Correlation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We often need to know how similar two signals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are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We can compute the difference signal </a:t>
                </a:r>
                <a:r>
                  <a:rPr lang="el-GR" sz="2000" b="1" dirty="0" smtClean="0">
                    <a:solidFill>
                      <a:schemeClr val="accent2"/>
                    </a:solidFill>
                  </a:rPr>
                  <a:t>δ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=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–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y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and define similarity as its energy E</a:t>
                </a:r>
                <a:r>
                  <a:rPr lang="el-GR" sz="2000" b="1" baseline="-25000" dirty="0" smtClean="0">
                    <a:solidFill>
                      <a:schemeClr val="accent2"/>
                    </a:solidFill>
                  </a:rPr>
                  <a:t>δ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being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small </a:t>
                </a:r>
              </a:p>
              <a:p>
                <a:pPr marL="0" indent="0" defTabSz="358775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But that doesn’t work if (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with respect to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b="1" i="1" dirty="0">
                    <a:solidFill>
                      <a:schemeClr val="accent2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has some gain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b="1" i="1" dirty="0">
                    <a:solidFill>
                      <a:schemeClr val="accent2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is shifted in time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		E</a:t>
                </a:r>
                <a:r>
                  <a:rPr lang="el-GR" sz="2000" b="1" baseline="-25000" dirty="0" smtClean="0">
                    <a:solidFill>
                      <a:schemeClr val="accent2"/>
                    </a:solidFill>
                  </a:rPr>
                  <a:t>δ</a:t>
                </a:r>
                <a:r>
                  <a:rPr lang="en-US" sz="2000" b="1" baseline="-25000" dirty="0" smtClean="0">
                    <a:solidFill>
                      <a:schemeClr val="accent2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=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2400" b="1" baseline="30000" dirty="0" smtClean="0">
                    <a:solidFill>
                      <a:schemeClr val="accent2"/>
                    </a:solidFill>
                  </a:rPr>
                  <a:t>2 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baseline="30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400" b="1" baseline="30000" dirty="0" smtClean="0">
                    <a:solidFill>
                      <a:schemeClr val="accent2"/>
                    </a:solidFill>
                  </a:rPr>
                  <a:t>      	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– 2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aseline="30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       	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= E</a:t>
                </a:r>
                <a:r>
                  <a:rPr lang="en-US" sz="2000" b="1" baseline="-25000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– 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+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accent2"/>
                    </a:solidFill>
                  </a:rPr>
                  <a:t>y</a:t>
                </a:r>
                <a:endParaRPr lang="en-US" sz="2000" b="1" baseline="-25000" dirty="0" smtClean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is the (cross)correlation between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y</a:t>
                </a:r>
              </a:p>
              <a:p>
                <a:pPr defTabSz="358775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is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positive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large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then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y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are correlated (similar)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accent2"/>
                    </a:solidFill>
                  </a:rPr>
                  <a:t>If 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is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negative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large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then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y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are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anticorrelated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accent2"/>
                    </a:solidFill>
                  </a:rPr>
                  <a:t>If 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is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zero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(or close to it) then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and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y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are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uncorrelated (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unsimilar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18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is large even if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y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has some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gain with respect to </a:t>
                </a:r>
                <a:r>
                  <a:rPr lang="en-US" sz="2000" b="1" i="1" dirty="0" smtClean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574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98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Correlation with lags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To take care of time shifts with define  (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m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is called the correlation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lag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					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400" b="1" baseline="-25000" dirty="0" err="1" smtClean="0">
                    <a:solidFill>
                      <a:schemeClr val="accent2"/>
                    </a:solidFill>
                  </a:rPr>
                  <a:t>xy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(m)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and look for its maximum (peak)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Note the difference between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correlation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and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convolution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	in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correlation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both indexes increase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in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convolution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one increases one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decreases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400" b="1" baseline="-25000" dirty="0" err="1" smtClean="0">
                    <a:solidFill>
                      <a:schemeClr val="accent2"/>
                    </a:solidFill>
                  </a:rPr>
                  <a:t>xy</a:t>
                </a:r>
                <a:r>
                  <a:rPr lang="en-US" sz="2000" b="1" baseline="-25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is positive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and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large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then x and y are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correlated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(similar)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b="1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is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negative and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large 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then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x and y are </a:t>
                </a:r>
                <a:r>
                  <a:rPr lang="en-US" sz="2000" i="1" dirty="0" err="1" smtClean="0">
                    <a:solidFill>
                      <a:schemeClr val="accent2"/>
                    </a:solidFill>
                  </a:rPr>
                  <a:t>anticorrelated</a:t>
                </a:r>
                <a:endParaRPr lang="en-US" sz="2000" i="1" dirty="0" smtClean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i="1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chemeClr val="accent2"/>
                    </a:solidFill>
                  </a:rPr>
                  <a:t>xy</a:t>
                </a:r>
                <a:r>
                  <a:rPr lang="en-US" sz="2000" b="1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is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zero (or very small)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then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x and y are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uncorrelated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(different)</a:t>
                </a: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10" y="1631093"/>
            <a:ext cx="2929580" cy="964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187" y="3738445"/>
            <a:ext cx="2604901" cy="796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46" y="4709845"/>
            <a:ext cx="2604900" cy="832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583" y="5717156"/>
            <a:ext cx="2487549" cy="8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5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Autocorrelation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We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can define the autocorrelation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err="1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400" b="1" baseline="-25000" dirty="0" err="1" smtClean="0">
                    <a:solidFill>
                      <a:schemeClr val="accent2"/>
                    </a:solidFill>
                  </a:rPr>
                  <a:t>xx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(m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which tells us how similar the signal is to itself shifted in time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A periodic signal has peaks at lags that are multiples of the period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Since |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xx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(m)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| ≤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indent="0" defTabSz="36353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	it is useful to define the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normalized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autocorrelation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	c</a:t>
                </a:r>
                <a:r>
                  <a:rPr lang="en-US" baseline="-25000" dirty="0" smtClean="0">
                    <a:solidFill>
                      <a:schemeClr val="accent2"/>
                    </a:solidFill>
                  </a:rPr>
                  <a:t>xx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(m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chemeClr val="accent2"/>
                    </a:solidFill>
                  </a:rPr>
                  <a:t>xx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(m)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/ E</a:t>
                </a:r>
                <a:r>
                  <a:rPr lang="en-US" sz="2800" baseline="-25000" dirty="0">
                    <a:solidFill>
                      <a:schemeClr val="accent2"/>
                    </a:solidFill>
                  </a:rPr>
                  <a:t>x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endParaRPr lang="en-US" sz="2000" dirty="0"/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where |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chemeClr val="accent2"/>
                    </a:solidFill>
                  </a:rPr>
                  <a:t>xx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| ≤ 1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026" y="2882646"/>
            <a:ext cx="5039240" cy="11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1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28249" y="4905246"/>
            <a:ext cx="2820945" cy="130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Wiener filter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Pulse radars transmit a short </a:t>
            </a:r>
            <a:r>
              <a:rPr lang="en-US" sz="1800" dirty="0" smtClean="0">
                <a:solidFill>
                  <a:schemeClr val="accent2"/>
                </a:solidFill>
              </a:rPr>
              <a:t>(and thus low energy) </a:t>
            </a:r>
            <a:r>
              <a:rPr lang="en-US" sz="2000" i="1" dirty="0" smtClean="0">
                <a:solidFill>
                  <a:schemeClr val="accent2"/>
                </a:solidFill>
              </a:rPr>
              <a:t>distinctive</a:t>
            </a:r>
            <a:r>
              <a:rPr lang="en-US" sz="2000" dirty="0" smtClean="0">
                <a:solidFill>
                  <a:schemeClr val="accent2"/>
                </a:solidFill>
              </a:rPr>
              <a:t> pulse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and received a delayed, weak, noisy copy after time  t =  2 </a:t>
            </a:r>
            <a:r>
              <a:rPr lang="en-US" sz="3200" baseline="-16000" dirty="0" smtClean="0">
                <a:solidFill>
                  <a:schemeClr val="accent2"/>
                </a:solidFill>
              </a:rPr>
              <a:t>*</a:t>
            </a:r>
            <a:r>
              <a:rPr lang="en-US" sz="2000" dirty="0" smtClean="0">
                <a:solidFill>
                  <a:schemeClr val="accent2"/>
                </a:solidFill>
              </a:rPr>
              <a:t> c </a:t>
            </a:r>
            <a:r>
              <a:rPr lang="en-US" sz="2000" baseline="-16000" dirty="0">
                <a:solidFill>
                  <a:schemeClr val="accent2"/>
                </a:solidFill>
              </a:rPr>
              <a:t>*</a:t>
            </a:r>
            <a:r>
              <a:rPr lang="en-US" sz="2000" dirty="0" smtClean="0">
                <a:solidFill>
                  <a:schemeClr val="accent2"/>
                </a:solidFill>
              </a:rPr>
              <a:t> 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The Wiener filter finds t by building an MA filter 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with coefficients equal to the time reversed signal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The MA’s </a:t>
            </a:r>
            <a:r>
              <a:rPr lang="en-US" sz="2000" i="1" dirty="0" smtClean="0">
                <a:solidFill>
                  <a:schemeClr val="accent2"/>
                </a:solidFill>
              </a:rPr>
              <a:t>convolution</a:t>
            </a:r>
            <a:r>
              <a:rPr lang="en-US" sz="2000" dirty="0" smtClean="0">
                <a:solidFill>
                  <a:schemeClr val="accent2"/>
                </a:solidFill>
              </a:rPr>
              <a:t> performs a </a:t>
            </a:r>
            <a:r>
              <a:rPr lang="en-US" sz="2000" i="1" dirty="0" smtClean="0">
                <a:solidFill>
                  <a:schemeClr val="accent2"/>
                </a:solidFill>
              </a:rPr>
              <a:t>correlation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58" y="1624939"/>
            <a:ext cx="2820945" cy="1302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71" y="3525902"/>
            <a:ext cx="5353050" cy="1326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767914" y="3525902"/>
            <a:ext cx="233542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713205" y="3409581"/>
            <a:ext cx="44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7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Prediction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Wiener’s famous paper was named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 smtClean="0"/>
                  <a:t>	Interpolation</a:t>
                </a:r>
                <a:r>
                  <a:rPr lang="en-US" sz="2000" dirty="0"/>
                  <a:t>, extrapolation and smoothing of stationary time </a:t>
                </a:r>
                <a:r>
                  <a:rPr lang="en-US" sz="2000" dirty="0" smtClean="0"/>
                  <a:t>series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where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smoothing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low-pass filtering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	interpolation = resampling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extrapolation = prediction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We previously saw how Yule predicted sun-spots via an AR process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where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is the estimate of </a:t>
                </a:r>
                <a:r>
                  <a:rPr lang="en-US" sz="2000" i="1" dirty="0" smtClean="0">
                    <a:solidFill>
                      <a:schemeClr val="accent2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1" baseline="-25000" dirty="0" smtClean="0">
                    <a:solidFill>
                      <a:schemeClr val="accent2"/>
                    </a:solidFill>
                  </a:rPr>
                  <a:t> </a:t>
                </a:r>
                <a:endParaRPr lang="en-US" sz="2400" dirty="0" smtClean="0">
                  <a:solidFill>
                    <a:schemeClr val="accent2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Let’s directly derive the coefficient b for the simplest case (M=1)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We want to minimize the energy of the error signal e = y*-y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1400" dirty="0" smtClean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chemeClr val="accent2"/>
                                </a:solidFill>
                              </a:rPr>
                              <m:t>e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chemeClr val="accent2"/>
                                </a:solidFill>
                              </a:rPr>
                              <m:t>s</m:t>
                            </m:r>
                            <m:r>
                              <a:rPr lang="en-US" sz="1800" i="1" baseline="-25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1800" i="1" dirty="0">
                                    <a:solidFill>
                                      <a:schemeClr val="accent2"/>
                                    </a:solidFill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800" baseline="30000" dirty="0" smtClean="0">
                    <a:solidFill>
                      <a:schemeClr val="accent2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accent2"/>
                            </a:solidFill>
                          </a:rPr>
                          <m:t>s</m:t>
                        </m:r>
                        <m:r>
                          <a:rPr lang="en-US" sz="1600" i="1" baseline="-25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1600" baseline="30000" dirty="0">
                        <a:solidFill>
                          <a:schemeClr val="accent2"/>
                        </a:solidFill>
                      </a:rPr>
                      <m:t>2</m:t>
                    </m:r>
                  </m:oMath>
                </a14:m>
                <a:r>
                  <a:rPr lang="en-US" sz="1800" dirty="0" smtClean="0">
                    <a:solidFill>
                      <a:schemeClr val="accent2"/>
                    </a:solidFill>
                  </a:rPr>
                  <a:t> = (1+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baseline="30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1800" dirty="0" err="1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– 2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(1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Differentiating and setting equal to zero we find b =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accent2"/>
                    </a:solidFill>
                  </a:rPr>
                  <a:t>s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(1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) / </a:t>
                </a:r>
                <a:r>
                  <a:rPr lang="en-US" sz="1800" dirty="0" err="1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2000" b="1" baseline="-25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= </a:t>
                </a:r>
                <a:r>
                  <a:rPr lang="en-US" sz="1800" dirty="0" err="1" smtClean="0">
                    <a:solidFill>
                      <a:schemeClr val="accent2"/>
                    </a:solidFill>
                  </a:rPr>
                  <a:t>c</a:t>
                </a:r>
                <a:r>
                  <a:rPr lang="en-US" sz="2000" b="1" baseline="-25000" dirty="0" err="1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(1)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More generally, the coefficients are given by Yule Walker equations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22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Adaptation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We often would like to remove noise from a noisy signal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This can be accomplished 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when we have a signal that is highly correlated to the noise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For example, assume 2 microphones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1. air conditioner noise   </a:t>
            </a:r>
            <a:r>
              <a:rPr lang="en-US" sz="2000" dirty="0" err="1" smtClean="0">
                <a:solidFill>
                  <a:schemeClr val="accent2"/>
                </a:solidFill>
              </a:rPr>
              <a:t>q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endParaRPr lang="en-US" sz="2000" b="1" baseline="-25000" dirty="0" smtClean="0">
              <a:solidFill>
                <a:schemeClr val="accent2"/>
              </a:solidFill>
            </a:endParaRP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2. speech </a:t>
            </a:r>
            <a:r>
              <a:rPr lang="en-US" sz="2000" dirty="0" err="1" smtClean="0">
                <a:solidFill>
                  <a:schemeClr val="accent2"/>
                </a:solidFill>
              </a:rPr>
              <a:t>x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000" b="1" baseline="-25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+ filtered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air conditioner noise</a:t>
            </a: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In the simplest case the filtering is a </a:t>
            </a:r>
            <a:r>
              <a:rPr lang="en-US" sz="2000" i="1" dirty="0" smtClean="0">
                <a:solidFill>
                  <a:schemeClr val="accent2"/>
                </a:solidFill>
              </a:rPr>
              <a:t>single-tap</a:t>
            </a:r>
            <a:r>
              <a:rPr lang="en-US" sz="2000" dirty="0" smtClean="0">
                <a:solidFill>
                  <a:schemeClr val="accent2"/>
                </a:solidFill>
              </a:rPr>
              <a:t> MA filter, a </a:t>
            </a:r>
            <a:r>
              <a:rPr lang="en-US" sz="2000" dirty="0" err="1" smtClean="0">
                <a:solidFill>
                  <a:schemeClr val="accent2"/>
                </a:solidFill>
              </a:rPr>
              <a:t>q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-m</a:t>
            </a:r>
            <a:endParaRPr lang="en-US" sz="2000" b="1" baseline="-25000" dirty="0">
              <a:solidFill>
                <a:schemeClr val="accent2"/>
              </a:solidFill>
            </a:endParaRP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	so </a:t>
            </a:r>
            <a:r>
              <a:rPr lang="en-US" sz="2000" dirty="0" err="1" smtClean="0">
                <a:solidFill>
                  <a:schemeClr val="accent2"/>
                </a:solidFill>
              </a:rPr>
              <a:t>y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x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2000" dirty="0" smtClean="0">
                <a:solidFill>
                  <a:schemeClr val="accent2"/>
                </a:solidFill>
              </a:rPr>
              <a:t> + </a:t>
            </a:r>
            <a:r>
              <a:rPr lang="en-US" sz="2000" i="1" dirty="0" smtClean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q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-</a:t>
            </a:r>
            <a:r>
              <a:rPr lang="en-US" sz="2400" b="1" i="1" baseline="-25000" dirty="0" smtClean="0">
                <a:solidFill>
                  <a:schemeClr val="accent2"/>
                </a:solidFill>
              </a:rPr>
              <a:t>m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where a and m are unknown</a:t>
            </a: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By finding the maximum cross-correlation 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we can determine </a:t>
            </a:r>
            <a:r>
              <a:rPr lang="en-US" sz="2000" i="1" dirty="0" smtClean="0">
                <a:solidFill>
                  <a:schemeClr val="accent2"/>
                </a:solidFill>
              </a:rPr>
              <a:t>m </a:t>
            </a:r>
            <a:r>
              <a:rPr lang="en-US" sz="2000" dirty="0" smtClean="0">
                <a:solidFill>
                  <a:schemeClr val="accent2"/>
                </a:solidFill>
              </a:rPr>
              <a:t>and thus </a:t>
            </a:r>
            <a:r>
              <a:rPr lang="en-US" sz="2000" dirty="0" err="1">
                <a:solidFill>
                  <a:schemeClr val="accent2"/>
                </a:solidFill>
              </a:rPr>
              <a:t>q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2400" b="1" baseline="-25000" dirty="0">
                <a:solidFill>
                  <a:schemeClr val="accent2"/>
                </a:solidFill>
              </a:rPr>
              <a:t>-m</a:t>
            </a:r>
            <a:endParaRPr lang="en-US" sz="2000" b="1" baseline="-25000" dirty="0">
              <a:solidFill>
                <a:schemeClr val="accent2"/>
              </a:solidFill>
            </a:endParaRP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But how do we find </a:t>
            </a:r>
            <a:r>
              <a:rPr lang="en-US" sz="2000" i="1" dirty="0" smtClean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 ?</a:t>
            </a: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Estimate   x*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n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y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000" dirty="0" smtClean="0">
                <a:solidFill>
                  <a:schemeClr val="accent2"/>
                </a:solidFill>
              </a:rPr>
              <a:t> - </a:t>
            </a:r>
            <a:r>
              <a:rPr lang="en-US" sz="2000" i="1" dirty="0" smtClean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q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2400" b="1" baseline="-25000" dirty="0">
                <a:solidFill>
                  <a:schemeClr val="accent2"/>
                </a:solidFill>
              </a:rPr>
              <a:t>-</a:t>
            </a:r>
            <a:r>
              <a:rPr lang="en-US" sz="2400" b="1" i="1" baseline="-25000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   </a:t>
            </a:r>
            <a:r>
              <a:rPr lang="en-US" sz="2000" dirty="0" smtClean="0">
                <a:solidFill>
                  <a:schemeClr val="accent2"/>
                </a:solidFill>
              </a:rPr>
              <a:t>=   </a:t>
            </a:r>
            <a:r>
              <a:rPr lang="en-US" sz="2000" dirty="0" err="1" smtClean="0">
                <a:solidFill>
                  <a:schemeClr val="accent2"/>
                </a:solidFill>
              </a:rPr>
              <a:t>x</a:t>
            </a:r>
            <a:r>
              <a:rPr lang="en-US" sz="2400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+ 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i="1" dirty="0" smtClean="0">
                <a:solidFill>
                  <a:schemeClr val="accent2"/>
                </a:solidFill>
              </a:rPr>
              <a:t>a-c)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q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n</a:t>
            </a:r>
            <a:r>
              <a:rPr lang="en-US" sz="2400" b="1" baseline="-25000" dirty="0">
                <a:solidFill>
                  <a:schemeClr val="accent2"/>
                </a:solidFill>
              </a:rPr>
              <a:t>-m 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We need to minimize </a:t>
            </a:r>
            <a:r>
              <a:rPr lang="en-US" sz="2000" dirty="0" smtClean="0">
                <a:solidFill>
                  <a:schemeClr val="accent2"/>
                </a:solidFill>
              </a:rPr>
              <a:t>this </a:t>
            </a:r>
            <a:r>
              <a:rPr lang="en-US" sz="2000" dirty="0">
                <a:solidFill>
                  <a:schemeClr val="accent2"/>
                </a:solidFill>
              </a:rPr>
              <a:t>signal’s </a:t>
            </a:r>
            <a:r>
              <a:rPr lang="en-US" sz="2000" dirty="0" smtClean="0">
                <a:solidFill>
                  <a:schemeClr val="accent2"/>
                </a:solidFill>
              </a:rPr>
              <a:t>energy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which is typically done via </a:t>
            </a:r>
            <a:r>
              <a:rPr lang="en-US" sz="2000" i="1" dirty="0" smtClean="0">
                <a:solidFill>
                  <a:schemeClr val="accent2"/>
                </a:solidFill>
              </a:rPr>
              <a:t>gradient descent</a:t>
            </a: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For L taps we do L-dimensional gradient descent 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76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132517" y="4202482"/>
            <a:ext cx="1846734" cy="2030839"/>
            <a:chOff x="6132517" y="4202482"/>
            <a:chExt cx="1846734" cy="2030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2517" y="4574770"/>
              <a:ext cx="1734171" cy="1336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6763" y="4202482"/>
              <a:ext cx="541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</a:t>
              </a:r>
              <a:r>
                <a:rPr lang="en-US" sz="2000" baseline="-25000" dirty="0" smtClean="0">
                  <a:latin typeface="+mn-lt"/>
                </a:rPr>
                <a:t>x*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54125" y="5638908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44983" y="5833211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5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Application: Speech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25450" y="1260475"/>
            <a:ext cx="8356600" cy="5345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smtClean="0"/>
              <a:t>Speech is a wave traveling through space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smtClean="0"/>
              <a:t>	at any given point it is a signal in time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smtClean="0"/>
              <a:t>The speech values are pressure differences (or molecule velocities)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smtClean="0"/>
              <a:t>There are many reasons to process speech, for example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speech storage / communications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speech compression (coding)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speed changing, lip sync,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text to speech (speech synthesis)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speech to text (speech recognition)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translating telephone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speech control (commands)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speaker recognition (forensic, access control, spotting,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language recognition, speech polygraph, 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smtClean="0"/>
              <a:t>voice fonts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3FB824E-0BC6-410E-A35A-ED296A44314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Phonemes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260475"/>
            <a:ext cx="7788275" cy="53641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smallest </a:t>
            </a:r>
            <a:r>
              <a:rPr lang="en-US" altLang="en-US" smtClean="0">
                <a:solidFill>
                  <a:srgbClr val="114FFB"/>
                </a:solidFill>
              </a:rPr>
              <a:t>acoustic unit</a:t>
            </a:r>
            <a:r>
              <a:rPr lang="en-US" altLang="en-US" smtClean="0"/>
              <a:t> that can change meaning</a:t>
            </a:r>
          </a:p>
          <a:p>
            <a:pPr eaLnBrk="1" hangingPunct="1"/>
            <a:r>
              <a:rPr lang="en-US" altLang="en-US" smtClean="0"/>
              <a:t>Different languages have different </a:t>
            </a:r>
            <a:r>
              <a:rPr lang="en-US" altLang="en-US" smtClean="0">
                <a:solidFill>
                  <a:srgbClr val="114FFB"/>
                </a:solidFill>
              </a:rPr>
              <a:t>phoneme sets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Types</a:t>
            </a:r>
            <a:r>
              <a:rPr lang="en-US" altLang="en-US" smtClean="0"/>
              <a:t>:                             </a:t>
            </a:r>
            <a:r>
              <a:rPr lang="en-US" altLang="en-US" sz="1000" smtClean="0"/>
              <a:t>(notations: phonetic, CVC, ARPABET)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Vowels</a:t>
            </a:r>
          </a:p>
          <a:p>
            <a:pPr lvl="2" eaLnBrk="1" hangingPunct="1"/>
            <a:r>
              <a:rPr lang="en-US" altLang="en-US" smtClean="0"/>
              <a:t>front (h</a:t>
            </a:r>
            <a:r>
              <a:rPr lang="en-US" altLang="en-US" smtClean="0">
                <a:solidFill>
                  <a:srgbClr val="114FFB"/>
                </a:solidFill>
              </a:rPr>
              <a:t>ee</a:t>
            </a:r>
            <a:r>
              <a:rPr lang="en-US" altLang="en-US" smtClean="0"/>
              <a:t>d, h</a:t>
            </a:r>
            <a:r>
              <a:rPr lang="en-US" altLang="en-US" smtClean="0">
                <a:solidFill>
                  <a:srgbClr val="114FFB"/>
                </a:solidFill>
              </a:rPr>
              <a:t>i</a:t>
            </a:r>
            <a:r>
              <a:rPr lang="en-US" altLang="en-US" smtClean="0"/>
              <a:t>d, h</a:t>
            </a:r>
            <a:r>
              <a:rPr lang="en-US" altLang="en-US" smtClean="0">
                <a:solidFill>
                  <a:srgbClr val="114FFB"/>
                </a:solidFill>
              </a:rPr>
              <a:t>ea</a:t>
            </a:r>
            <a:r>
              <a:rPr lang="en-US" altLang="en-US" smtClean="0"/>
              <a:t>d, h</a:t>
            </a:r>
            <a:r>
              <a:rPr lang="en-US" altLang="en-US" smtClean="0">
                <a:solidFill>
                  <a:srgbClr val="114FFB"/>
                </a:solidFill>
              </a:rPr>
              <a:t>a</a:t>
            </a:r>
            <a:r>
              <a:rPr lang="en-US" altLang="en-US" smtClean="0"/>
              <a:t>t)</a:t>
            </a:r>
          </a:p>
          <a:p>
            <a:pPr lvl="2" eaLnBrk="1" hangingPunct="1"/>
            <a:r>
              <a:rPr lang="en-US" altLang="en-US" smtClean="0"/>
              <a:t>mid  (h</a:t>
            </a:r>
            <a:r>
              <a:rPr lang="en-US" altLang="en-US" smtClean="0">
                <a:solidFill>
                  <a:srgbClr val="114FFB"/>
                </a:solidFill>
              </a:rPr>
              <a:t>o</a:t>
            </a:r>
            <a:r>
              <a:rPr lang="en-US" altLang="en-US" smtClean="0"/>
              <a:t>t, h</a:t>
            </a:r>
            <a:r>
              <a:rPr lang="en-US" altLang="en-US" smtClean="0">
                <a:solidFill>
                  <a:srgbClr val="114FFB"/>
                </a:solidFill>
              </a:rPr>
              <a:t>ea</a:t>
            </a:r>
            <a:r>
              <a:rPr lang="en-US" altLang="en-US" smtClean="0"/>
              <a:t>rd, h</a:t>
            </a:r>
            <a:r>
              <a:rPr lang="en-US" altLang="en-US" smtClean="0">
                <a:solidFill>
                  <a:srgbClr val="114FFB"/>
                </a:solidFill>
              </a:rPr>
              <a:t>ut</a:t>
            </a:r>
            <a:r>
              <a:rPr lang="en-US" altLang="en-US" smtClean="0"/>
              <a:t>, th</a:t>
            </a:r>
            <a:r>
              <a:rPr lang="en-US" altLang="en-US" smtClean="0">
                <a:solidFill>
                  <a:srgbClr val="114FFB"/>
                </a:solidFill>
              </a:rPr>
              <a:t>ou</a:t>
            </a:r>
            <a:r>
              <a:rPr lang="en-US" altLang="en-US" smtClean="0"/>
              <a:t>ght)</a:t>
            </a:r>
            <a:endParaRPr lang="en-US" altLang="en-US" smtClean="0">
              <a:solidFill>
                <a:srgbClr val="114FFB"/>
              </a:solidFill>
            </a:endParaRPr>
          </a:p>
          <a:p>
            <a:pPr lvl="2" eaLnBrk="1" hangingPunct="1"/>
            <a:r>
              <a:rPr lang="en-US" altLang="en-US" smtClean="0"/>
              <a:t>back (b</a:t>
            </a:r>
            <a:r>
              <a:rPr lang="en-US" altLang="en-US" smtClean="0">
                <a:solidFill>
                  <a:srgbClr val="114FFB"/>
                </a:solidFill>
              </a:rPr>
              <a:t>oo</a:t>
            </a:r>
            <a:r>
              <a:rPr lang="en-US" altLang="en-US" smtClean="0"/>
              <a:t>t, b</a:t>
            </a:r>
            <a:r>
              <a:rPr lang="en-US" altLang="en-US" smtClean="0">
                <a:solidFill>
                  <a:srgbClr val="114FFB"/>
                </a:solidFill>
              </a:rPr>
              <a:t>oo</a:t>
            </a:r>
            <a:r>
              <a:rPr lang="en-US" altLang="en-US" smtClean="0"/>
              <a:t>k, b</a:t>
            </a:r>
            <a:r>
              <a:rPr lang="en-US" altLang="en-US" smtClean="0">
                <a:solidFill>
                  <a:srgbClr val="114FFB"/>
                </a:solidFill>
              </a:rPr>
              <a:t>oa</a:t>
            </a:r>
            <a:r>
              <a:rPr lang="en-US" altLang="en-US" smtClean="0"/>
              <a:t>t)</a:t>
            </a:r>
          </a:p>
          <a:p>
            <a:pPr lvl="2" eaLnBrk="1" hangingPunct="1"/>
            <a:r>
              <a:rPr lang="en-US" altLang="en-US" smtClean="0"/>
              <a:t>dipthongs (b</a:t>
            </a:r>
            <a:r>
              <a:rPr lang="en-US" altLang="en-US" smtClean="0">
                <a:solidFill>
                  <a:srgbClr val="114FFB"/>
                </a:solidFill>
              </a:rPr>
              <a:t>uy</a:t>
            </a:r>
            <a:r>
              <a:rPr lang="en-US" altLang="en-US" smtClean="0"/>
              <a:t>, b</a:t>
            </a:r>
            <a:r>
              <a:rPr lang="en-US" altLang="en-US" smtClean="0">
                <a:solidFill>
                  <a:srgbClr val="114FFB"/>
                </a:solidFill>
              </a:rPr>
              <a:t>oy</a:t>
            </a:r>
            <a:r>
              <a:rPr lang="en-US" altLang="en-US" smtClean="0"/>
              <a:t>, d</a:t>
            </a:r>
            <a:r>
              <a:rPr lang="en-US" altLang="en-US" smtClean="0">
                <a:solidFill>
                  <a:srgbClr val="114FFB"/>
                </a:solidFill>
              </a:rPr>
              <a:t>ow</a:t>
            </a:r>
            <a:r>
              <a:rPr lang="en-US" altLang="en-US" smtClean="0"/>
              <a:t>n, d</a:t>
            </a:r>
            <a:r>
              <a:rPr lang="en-US" altLang="en-US" smtClean="0">
                <a:solidFill>
                  <a:srgbClr val="114FFB"/>
                </a:solidFill>
              </a:rPr>
              <a:t>a</a:t>
            </a:r>
            <a:r>
              <a:rPr lang="en-US" altLang="en-US" smtClean="0"/>
              <a:t>te)</a:t>
            </a:r>
          </a:p>
          <a:p>
            <a:pPr lvl="1" eaLnBrk="1" hangingPunct="1"/>
            <a:r>
              <a:rPr lang="en-US" altLang="en-US" smtClean="0"/>
              <a:t>Semivowels</a:t>
            </a:r>
          </a:p>
          <a:p>
            <a:pPr lvl="2" eaLnBrk="1" hangingPunct="1"/>
            <a:r>
              <a:rPr lang="en-US" altLang="en-US" smtClean="0"/>
              <a:t>liquids (</a:t>
            </a:r>
            <a:r>
              <a:rPr lang="en-US" altLang="en-US" smtClean="0">
                <a:solidFill>
                  <a:srgbClr val="114FFB"/>
                </a:solidFill>
              </a:rPr>
              <a:t>w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rgbClr val="114FFB"/>
                </a:solidFill>
              </a:rPr>
              <a:t>l</a:t>
            </a:r>
            <a:r>
              <a:rPr lang="en-US" altLang="en-US" smtClean="0"/>
              <a:t>)</a:t>
            </a:r>
          </a:p>
          <a:p>
            <a:pPr lvl="2" eaLnBrk="1" hangingPunct="1"/>
            <a:r>
              <a:rPr lang="en-US" altLang="en-US" smtClean="0"/>
              <a:t>glides (</a:t>
            </a:r>
            <a:r>
              <a:rPr lang="en-US" altLang="en-US" smtClean="0">
                <a:solidFill>
                  <a:srgbClr val="114FFB"/>
                </a:solidFill>
              </a:rPr>
              <a:t>r</a:t>
            </a:r>
            <a:r>
              <a:rPr lang="en-US" altLang="en-US" smtClean="0"/>
              <a:t>,</a:t>
            </a:r>
            <a:r>
              <a:rPr lang="en-US" altLang="en-US" smtClean="0">
                <a:solidFill>
                  <a:srgbClr val="114FFB"/>
                </a:solidFill>
              </a:rPr>
              <a:t> y</a:t>
            </a:r>
            <a:r>
              <a:rPr lang="en-US" altLang="en-US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C56ADA-6A45-4F1F-9D4F-E8097884F4F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Phonemes - cont.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8875"/>
            <a:ext cx="7772400" cy="5364163"/>
          </a:xfrm>
        </p:spPr>
        <p:txBody>
          <a:bodyPr/>
          <a:lstStyle/>
          <a:p>
            <a:pPr lvl="1" eaLnBrk="1" hangingPunct="1"/>
            <a:r>
              <a:rPr lang="en-US" altLang="en-US" sz="2000" smtClean="0"/>
              <a:t>Consonants</a:t>
            </a:r>
          </a:p>
          <a:p>
            <a:pPr lvl="2" eaLnBrk="1" hangingPunct="1"/>
            <a:r>
              <a:rPr lang="en-US" altLang="en-US" sz="2000" smtClean="0"/>
              <a:t>nasals (murmurs) (</a:t>
            </a:r>
            <a:r>
              <a:rPr lang="en-US" altLang="en-US" sz="2000" smtClean="0">
                <a:solidFill>
                  <a:srgbClr val="114FFB"/>
                </a:solidFill>
              </a:rPr>
              <a:t>n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m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ng</a:t>
            </a:r>
            <a:r>
              <a:rPr lang="en-US" altLang="en-US" sz="2000" smtClean="0"/>
              <a:t>)</a:t>
            </a:r>
          </a:p>
          <a:p>
            <a:pPr lvl="2" eaLnBrk="1" hangingPunct="1"/>
            <a:r>
              <a:rPr lang="en-US" altLang="en-US" sz="2000" smtClean="0"/>
              <a:t>stops  (plosives)</a:t>
            </a:r>
          </a:p>
          <a:p>
            <a:pPr lvl="3" eaLnBrk="1" hangingPunct="1"/>
            <a:r>
              <a:rPr lang="en-US" altLang="en-US" sz="2000" smtClean="0"/>
              <a:t>voiced (</a:t>
            </a:r>
            <a:r>
              <a:rPr lang="en-US" altLang="en-US" sz="2000" smtClean="0">
                <a:solidFill>
                  <a:srgbClr val="114FFB"/>
                </a:solidFill>
              </a:rPr>
              <a:t>b</a:t>
            </a:r>
            <a:r>
              <a:rPr lang="en-US" altLang="en-US" sz="2000" smtClean="0"/>
              <a:t>,</a:t>
            </a:r>
            <a:r>
              <a:rPr lang="en-US" altLang="en-US" sz="2000" smtClean="0">
                <a:solidFill>
                  <a:srgbClr val="114FFB"/>
                </a:solidFill>
              </a:rPr>
              <a:t>d</a:t>
            </a:r>
            <a:r>
              <a:rPr lang="en-US" altLang="en-US" sz="2000" smtClean="0"/>
              <a:t>,</a:t>
            </a:r>
            <a:r>
              <a:rPr lang="en-US" altLang="en-US" sz="2000" smtClean="0">
                <a:solidFill>
                  <a:srgbClr val="114FFB"/>
                </a:solidFill>
              </a:rPr>
              <a:t>g</a:t>
            </a:r>
            <a:r>
              <a:rPr lang="en-US" altLang="en-US" sz="2000" smtClean="0"/>
              <a:t>)</a:t>
            </a:r>
          </a:p>
          <a:p>
            <a:pPr lvl="3" eaLnBrk="1" hangingPunct="1"/>
            <a:r>
              <a:rPr lang="en-US" altLang="en-US" sz="2000" smtClean="0"/>
              <a:t>unvoiced (</a:t>
            </a:r>
            <a:r>
              <a:rPr lang="en-US" altLang="en-US" sz="2000" smtClean="0">
                <a:solidFill>
                  <a:srgbClr val="114FFB"/>
                </a:solidFill>
              </a:rPr>
              <a:t>p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t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k</a:t>
            </a:r>
            <a:r>
              <a:rPr lang="en-US" altLang="en-US" sz="2000" smtClean="0"/>
              <a:t>)</a:t>
            </a:r>
          </a:p>
          <a:p>
            <a:pPr lvl="2" eaLnBrk="1" hangingPunct="1"/>
            <a:r>
              <a:rPr lang="en-US" altLang="en-US" sz="2000" smtClean="0"/>
              <a:t>fricatives</a:t>
            </a:r>
          </a:p>
          <a:p>
            <a:pPr lvl="3" eaLnBrk="1" hangingPunct="1"/>
            <a:r>
              <a:rPr lang="en-US" altLang="en-US" sz="2000" smtClean="0"/>
              <a:t>voiced (</a:t>
            </a:r>
            <a:r>
              <a:rPr lang="en-US" altLang="en-US" sz="2000" smtClean="0">
                <a:solidFill>
                  <a:srgbClr val="114FFB"/>
                </a:solidFill>
              </a:rPr>
              <a:t>v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th</a:t>
            </a:r>
            <a:r>
              <a:rPr lang="en-US" altLang="en-US" sz="2000" smtClean="0"/>
              <a:t>at, </a:t>
            </a:r>
            <a:r>
              <a:rPr lang="en-US" altLang="en-US" sz="2000" smtClean="0">
                <a:solidFill>
                  <a:srgbClr val="114FFB"/>
                </a:solidFill>
              </a:rPr>
              <a:t>z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zh</a:t>
            </a:r>
            <a:r>
              <a:rPr lang="en-US" altLang="en-US" sz="2000" smtClean="0"/>
              <a:t>)</a:t>
            </a:r>
          </a:p>
          <a:p>
            <a:pPr lvl="3" eaLnBrk="1" hangingPunct="1"/>
            <a:r>
              <a:rPr lang="en-US" altLang="en-US" sz="2000" smtClean="0"/>
              <a:t>unvoiced (</a:t>
            </a:r>
            <a:r>
              <a:rPr lang="en-US" altLang="en-US" sz="2000" smtClean="0">
                <a:solidFill>
                  <a:srgbClr val="114FFB"/>
                </a:solidFill>
              </a:rPr>
              <a:t>f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th</a:t>
            </a:r>
            <a:r>
              <a:rPr lang="en-US" altLang="en-US" sz="2000" smtClean="0"/>
              <a:t>ink, </a:t>
            </a:r>
            <a:r>
              <a:rPr lang="en-US" altLang="en-US" sz="2000" smtClean="0">
                <a:solidFill>
                  <a:srgbClr val="114FFB"/>
                </a:solidFill>
              </a:rPr>
              <a:t>s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sh</a:t>
            </a:r>
            <a:r>
              <a:rPr lang="en-US" altLang="en-US" sz="2000" smtClean="0"/>
              <a:t>) </a:t>
            </a:r>
          </a:p>
          <a:p>
            <a:pPr lvl="2" eaLnBrk="1" hangingPunct="1"/>
            <a:r>
              <a:rPr lang="en-US" altLang="en-US" sz="2000" smtClean="0"/>
              <a:t>affricatives (</a:t>
            </a:r>
            <a:r>
              <a:rPr lang="en-US" altLang="en-US" sz="2000" smtClean="0">
                <a:solidFill>
                  <a:srgbClr val="114FFB"/>
                </a:solidFill>
              </a:rPr>
              <a:t>j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ch</a:t>
            </a:r>
            <a:r>
              <a:rPr lang="en-US" altLang="en-US" sz="2000" smtClean="0"/>
              <a:t>)</a:t>
            </a:r>
          </a:p>
          <a:p>
            <a:pPr lvl="2" eaLnBrk="1" hangingPunct="1"/>
            <a:r>
              <a:rPr lang="en-US" altLang="en-US" sz="2000" smtClean="0"/>
              <a:t>whispers (</a:t>
            </a:r>
            <a:r>
              <a:rPr lang="en-US" altLang="en-US" sz="2000" smtClean="0">
                <a:solidFill>
                  <a:srgbClr val="114FFB"/>
                </a:solidFill>
              </a:rPr>
              <a:t>h</a:t>
            </a:r>
            <a:r>
              <a:rPr lang="en-US" altLang="en-US" sz="2000" smtClean="0"/>
              <a:t>, </a:t>
            </a:r>
            <a:r>
              <a:rPr lang="en-US" altLang="en-US" sz="2000" smtClean="0">
                <a:solidFill>
                  <a:srgbClr val="114FFB"/>
                </a:solidFill>
              </a:rPr>
              <a:t>wh</a:t>
            </a:r>
            <a:r>
              <a:rPr lang="en-US" altLang="en-US" sz="2000" smtClean="0"/>
              <a:t>at)</a:t>
            </a:r>
          </a:p>
          <a:p>
            <a:pPr lvl="2" eaLnBrk="1" hangingPunct="1">
              <a:spcBef>
                <a:spcPct val="5000"/>
              </a:spcBef>
            </a:pPr>
            <a:r>
              <a:rPr lang="en-US" altLang="en-US" sz="2000" smtClean="0"/>
              <a:t>gutturals ( </a:t>
            </a:r>
            <a:r>
              <a:rPr lang="he-IL" altLang="he-IL" sz="2000" smtClean="0">
                <a:solidFill>
                  <a:srgbClr val="114FFB"/>
                </a:solidFill>
                <a:cs typeface="Narkisim" panose="020E0502050101010101" pitchFamily="34" charset="-79"/>
              </a:rPr>
              <a:t>ח</a:t>
            </a:r>
            <a:r>
              <a:rPr lang="en-US" altLang="he-IL" sz="2000" smtClean="0">
                <a:cs typeface="Narkisim" panose="020E0502050101010101" pitchFamily="34" charset="-79"/>
              </a:rPr>
              <a:t> </a:t>
            </a:r>
            <a:r>
              <a:rPr lang="en-US" altLang="en-US" sz="2000" smtClean="0">
                <a:cs typeface="Narkisim" panose="020E0502050101010101" pitchFamily="34" charset="-79"/>
              </a:rPr>
              <a:t>,</a:t>
            </a:r>
            <a:r>
              <a:rPr lang="he-IL" altLang="en-US" sz="2000" smtClean="0">
                <a:solidFill>
                  <a:srgbClr val="114FFB"/>
                </a:solidFill>
                <a:cs typeface="Narkisim" panose="020E0502050101010101" pitchFamily="34" charset="-79"/>
              </a:rPr>
              <a:t>ע</a:t>
            </a:r>
            <a:r>
              <a:rPr lang="en-US" altLang="en-US" sz="2000" smtClean="0">
                <a:solidFill>
                  <a:srgbClr val="114FFB"/>
                </a:solidFill>
              </a:rPr>
              <a:t> </a:t>
            </a:r>
            <a:r>
              <a:rPr lang="en-US" altLang="en-US" sz="2000" smtClean="0"/>
              <a:t>)</a:t>
            </a:r>
          </a:p>
          <a:p>
            <a:pPr lvl="2" eaLnBrk="1" hangingPunct="1"/>
            <a:r>
              <a:rPr lang="en-US" altLang="en-US" sz="2000" smtClean="0"/>
              <a:t>clicks, etc. etc.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CDBB39C-70C2-487D-B641-C7C94F29FAD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45ADE-25F9-4F5E-9C1F-5D86AB07A3B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Digital signals and vectors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5713"/>
            <a:ext cx="8153400" cy="5219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accent2"/>
                </a:solidFill>
              </a:rPr>
              <a:t>Digital signals are in many ways like </a:t>
            </a:r>
            <a:r>
              <a:rPr lang="en-US" altLang="en-US" sz="2400" b="1" i="1" smtClean="0">
                <a:solidFill>
                  <a:schemeClr val="accent2"/>
                </a:solidFill>
              </a:rPr>
              <a:t>vectors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smtClean="0"/>
              <a:t>… 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-5</a:t>
            </a:r>
            <a:r>
              <a:rPr lang="en-US" altLang="en-US" sz="2400" smtClean="0"/>
              <a:t> 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-4 </a:t>
            </a:r>
            <a:r>
              <a:rPr lang="en-US" altLang="en-US" sz="2400" smtClean="0"/>
              <a:t>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-3</a:t>
            </a:r>
            <a:r>
              <a:rPr lang="en-US" altLang="en-US" sz="2400" smtClean="0"/>
              <a:t> 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-2 </a:t>
            </a:r>
            <a:r>
              <a:rPr lang="en-US" altLang="en-US" sz="2400" smtClean="0"/>
              <a:t>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altLang="en-US" sz="2400" smtClean="0"/>
              <a:t> 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smtClean="0"/>
              <a:t>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smtClean="0"/>
              <a:t> 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smtClean="0"/>
              <a:t>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smtClean="0"/>
              <a:t> 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en-US" altLang="en-US" sz="2400" smtClean="0"/>
              <a:t>s</a:t>
            </a:r>
            <a:r>
              <a:rPr lang="en-US" altLang="en-US" sz="2400" baseline="-25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en-US" altLang="en-US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   (x, y, z)</a:t>
            </a:r>
            <a:endParaRPr lang="en-US" altLang="en-US" sz="240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In fact, they form a </a:t>
            </a:r>
            <a:r>
              <a:rPr lang="en-US" altLang="en-US" sz="2000" b="1" smtClean="0">
                <a:solidFill>
                  <a:schemeClr val="accent2"/>
                </a:solidFill>
              </a:rPr>
              <a:t>linear vector space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the zero vector 0 (0</a:t>
            </a:r>
            <a:r>
              <a:rPr lang="en-US" altLang="en-US" sz="18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1800" smtClean="0">
                <a:solidFill>
                  <a:schemeClr val="accent2"/>
                </a:solidFill>
              </a:rPr>
              <a:t>= 0 for all times n)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every two signals can be added to form a new signal x + y = z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every signal can be multiplied by a real number (amplified!)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every signal has an opposite signal -s</a:t>
            </a:r>
            <a:r>
              <a:rPr lang="en-US" altLang="en-US" sz="1800" baseline="-2500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1800" smtClean="0">
                <a:solidFill>
                  <a:schemeClr val="accent2"/>
                </a:solidFill>
              </a:rPr>
              <a:t>so that  s + -s = 0 (zero signal)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smtClean="0">
                <a:solidFill>
                  <a:schemeClr val="accent2"/>
                </a:solidFill>
              </a:rPr>
              <a:t>every signal has a length - its energy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Similarly, analog signals, periodic signals with given period, etc.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CC"/>
                </a:solidFill>
              </a:rPr>
              <a:t>However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smtClean="0">
                <a:solidFill>
                  <a:srgbClr val="FF33CC"/>
                </a:solidFill>
              </a:rPr>
              <a:t>they are (denumerably) infinite dimension vectors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smtClean="0">
                <a:solidFill>
                  <a:srgbClr val="FF33CC"/>
                </a:solidFill>
              </a:rPr>
              <a:t>the component order is </a:t>
            </a:r>
            <a:r>
              <a:rPr lang="en-US" altLang="en-US" sz="2000" b="1" smtClean="0">
                <a:solidFill>
                  <a:srgbClr val="FF33CC"/>
                </a:solidFill>
              </a:rPr>
              <a:t>not</a:t>
            </a:r>
            <a:r>
              <a:rPr lang="en-US" altLang="en-US" sz="2000" smtClean="0">
                <a:solidFill>
                  <a:srgbClr val="FF33CC"/>
                </a:solidFill>
              </a:rPr>
              <a:t> arbitrary </a:t>
            </a:r>
            <a:r>
              <a:rPr lang="en-US" altLang="en-US" sz="1800" smtClean="0">
                <a:solidFill>
                  <a:srgbClr val="FF33CC"/>
                </a:solidFill>
              </a:rPr>
              <a:t>(time flows in one direction)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smtClean="0">
                <a:solidFill>
                  <a:srgbClr val="FF33CC"/>
                </a:solidFill>
              </a:rPr>
              <a:t>time advance operator </a:t>
            </a:r>
            <a:r>
              <a:rPr lang="en-US" altLang="en-US" sz="2000" b="1" smtClean="0">
                <a:solidFill>
                  <a:srgbClr val="FF33CC"/>
                </a:solidFill>
              </a:rPr>
              <a:t>z    (z s)</a:t>
            </a:r>
            <a:r>
              <a:rPr lang="en-US" altLang="en-US" sz="2000" b="1" baseline="-25000" smtClean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 b="1" smtClean="0">
                <a:solidFill>
                  <a:srgbClr val="FF33CC"/>
                </a:solidFill>
              </a:rPr>
              <a:t> = s</a:t>
            </a:r>
            <a:r>
              <a:rPr lang="en-US" altLang="en-US" sz="2000" b="1" baseline="-25000" smtClean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n+1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smtClean="0">
                <a:solidFill>
                  <a:srgbClr val="FF33CC"/>
                </a:solidFill>
              </a:rPr>
              <a:t>time delay operator </a:t>
            </a:r>
            <a:r>
              <a:rPr lang="en-US" altLang="en-US" sz="2000" b="1" smtClean="0">
                <a:solidFill>
                  <a:srgbClr val="FF33CC"/>
                </a:solidFill>
              </a:rPr>
              <a:t>z</a:t>
            </a:r>
            <a:r>
              <a:rPr lang="en-US" altLang="en-US" sz="2000" b="1" baseline="30000" smtClean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           </a:t>
            </a:r>
            <a:r>
              <a:rPr lang="en-US" altLang="en-US" sz="2000" b="1" smtClean="0">
                <a:solidFill>
                  <a:srgbClr val="FF33CC"/>
                </a:solidFill>
              </a:rPr>
              <a:t>(z</a:t>
            </a:r>
            <a:r>
              <a:rPr lang="en-US" altLang="en-US" sz="2000" b="1" baseline="30000" smtClean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altLang="en-US" sz="2000" b="1" smtClean="0">
                <a:solidFill>
                  <a:srgbClr val="FF33CC"/>
                </a:solidFill>
              </a:rPr>
              <a:t> s)</a:t>
            </a:r>
            <a:r>
              <a:rPr lang="en-US" altLang="en-US" sz="2000" b="1" baseline="-25000" smtClean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 b="1" smtClean="0">
                <a:solidFill>
                  <a:srgbClr val="FF33CC"/>
                </a:solidFill>
              </a:rPr>
              <a:t> = s</a:t>
            </a:r>
            <a:r>
              <a:rPr lang="en-US" altLang="en-US" sz="2000" b="1" baseline="-25000" smtClean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Voiced vs. Unvoiced Speech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250950"/>
            <a:ext cx="7827962" cy="484505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When vocal cords are held open air flows unimpeded</a:t>
            </a:r>
          </a:p>
          <a:p>
            <a:pPr eaLnBrk="1" hangingPunct="1"/>
            <a:r>
              <a:rPr lang="en-US" altLang="en-US" sz="1800" smtClean="0"/>
              <a:t>When laryngeal muscles stretch them glottal flow is in bursts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z="1800" smtClean="0"/>
              <a:t>When glottal flow is periodic called </a:t>
            </a:r>
            <a:r>
              <a:rPr lang="en-US" altLang="en-US" sz="1800" smtClean="0">
                <a:solidFill>
                  <a:schemeClr val="accent1"/>
                </a:solidFill>
              </a:rPr>
              <a:t>voiced speech</a:t>
            </a:r>
            <a:endParaRPr lang="en-US" altLang="en-US" sz="1800" smtClean="0"/>
          </a:p>
          <a:p>
            <a:pPr eaLnBrk="1" hangingPunct="1"/>
            <a:r>
              <a:rPr lang="en-US" altLang="en-US" sz="1800" smtClean="0"/>
              <a:t>Basic interval/frequency called the </a:t>
            </a:r>
            <a:r>
              <a:rPr lang="en-US" altLang="en-US" sz="1800" smtClean="0">
                <a:solidFill>
                  <a:srgbClr val="FF0000"/>
                </a:solidFill>
              </a:rPr>
              <a:t>pitch  </a:t>
            </a:r>
            <a:r>
              <a:rPr lang="en-US" altLang="en-US" sz="1800" smtClean="0"/>
              <a:t>(f</a:t>
            </a:r>
            <a:r>
              <a:rPr lang="en-US" altLang="en-US" sz="1800" baseline="-25000" smtClean="0"/>
              <a:t>0</a:t>
            </a:r>
            <a:r>
              <a:rPr lang="en-US" altLang="en-US" sz="1800" smtClean="0"/>
              <a:t>)</a:t>
            </a:r>
          </a:p>
          <a:p>
            <a:pPr eaLnBrk="1" hangingPunct="1"/>
            <a:r>
              <a:rPr lang="en-US" altLang="en-US" sz="1800" smtClean="0"/>
              <a:t>Pitch period usually between  2.5 and 20 milliseconds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smtClean="0"/>
              <a:t>     Pitch frequency between  50 and 400 Hz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1800" smtClean="0">
                <a:solidFill>
                  <a:schemeClr val="accent2"/>
                </a:solidFill>
              </a:rPr>
              <a:t>You can feel the vibration of the larynx</a:t>
            </a:r>
            <a:r>
              <a:rPr lang="en-US" altLang="en-US" sz="1800" smtClean="0"/>
              <a:t> </a:t>
            </a:r>
          </a:p>
          <a:p>
            <a:pPr eaLnBrk="1" hangingPunct="1"/>
            <a:r>
              <a:rPr lang="en-US" altLang="en-US" sz="1800" smtClean="0"/>
              <a:t>Vowels are always voiced (unless whispered)</a:t>
            </a:r>
          </a:p>
          <a:p>
            <a:pPr eaLnBrk="1" hangingPunct="1"/>
            <a:r>
              <a:rPr lang="en-US" altLang="en-US" sz="1800" smtClean="0"/>
              <a:t>Consonants come in voiced/unvoiced pairs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smtClean="0"/>
              <a:t>     for example : </a:t>
            </a:r>
            <a:r>
              <a:rPr lang="en-US" altLang="en-US" sz="1800" smtClean="0">
                <a:solidFill>
                  <a:srgbClr val="114FFB"/>
                </a:solidFill>
              </a:rPr>
              <a:t>B/P K/G D/T V/F J/CH TH/th W/WH Z/S ZH/SH</a:t>
            </a:r>
          </a:p>
        </p:txBody>
      </p:sp>
      <p:grpSp>
        <p:nvGrpSpPr>
          <p:cNvPr id="84996" name="Group 24"/>
          <p:cNvGrpSpPr>
            <a:grpSpLocks/>
          </p:cNvGrpSpPr>
          <p:nvPr/>
        </p:nvGrpSpPr>
        <p:grpSpPr bwMode="auto">
          <a:xfrm>
            <a:off x="1190625" y="2066925"/>
            <a:ext cx="7315200" cy="457200"/>
            <a:chOff x="768" y="2400"/>
            <a:chExt cx="4608" cy="288"/>
          </a:xfrm>
        </p:grpSpPr>
        <p:grpSp>
          <p:nvGrpSpPr>
            <p:cNvPr id="84998" name="Group 8"/>
            <p:cNvGrpSpPr>
              <a:grpSpLocks/>
            </p:cNvGrpSpPr>
            <p:nvPr/>
          </p:nvGrpSpPr>
          <p:grpSpPr bwMode="auto">
            <a:xfrm>
              <a:off x="768" y="2400"/>
              <a:ext cx="1152" cy="288"/>
              <a:chOff x="3984" y="2304"/>
              <a:chExt cx="1152" cy="288"/>
            </a:xfrm>
          </p:grpSpPr>
          <p:sp>
            <p:nvSpPr>
              <p:cNvPr id="85014" name="Line 4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5" name="Line 5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6" name="Line 6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7" name="Line 7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999" name="Group 9"/>
            <p:cNvGrpSpPr>
              <a:grpSpLocks/>
            </p:cNvGrpSpPr>
            <p:nvPr/>
          </p:nvGrpSpPr>
          <p:grpSpPr bwMode="auto">
            <a:xfrm>
              <a:off x="1920" y="2400"/>
              <a:ext cx="1152" cy="288"/>
              <a:chOff x="3984" y="2304"/>
              <a:chExt cx="1152" cy="288"/>
            </a:xfrm>
          </p:grpSpPr>
          <p:sp>
            <p:nvSpPr>
              <p:cNvPr id="85010" name="Line 1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1" name="Line 11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2" name="Line 12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3" name="Line 13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00" name="Group 14"/>
            <p:cNvGrpSpPr>
              <a:grpSpLocks/>
            </p:cNvGrpSpPr>
            <p:nvPr/>
          </p:nvGrpSpPr>
          <p:grpSpPr bwMode="auto">
            <a:xfrm>
              <a:off x="3072" y="2400"/>
              <a:ext cx="1152" cy="288"/>
              <a:chOff x="3984" y="2304"/>
              <a:chExt cx="1152" cy="288"/>
            </a:xfrm>
          </p:grpSpPr>
          <p:sp>
            <p:nvSpPr>
              <p:cNvPr id="85006" name="Line 15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7" name="Line 16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8" name="Line 17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9" name="Line 18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01" name="Group 19"/>
            <p:cNvGrpSpPr>
              <a:grpSpLocks/>
            </p:cNvGrpSpPr>
            <p:nvPr/>
          </p:nvGrpSpPr>
          <p:grpSpPr bwMode="auto">
            <a:xfrm>
              <a:off x="4224" y="2400"/>
              <a:ext cx="1152" cy="288"/>
              <a:chOff x="3984" y="2304"/>
              <a:chExt cx="1152" cy="288"/>
            </a:xfrm>
          </p:grpSpPr>
          <p:sp>
            <p:nvSpPr>
              <p:cNvPr id="85002" name="Line 2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3" name="Line 21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4" name="Line 22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5" name="Line 23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13E2AD5-C855-4CE5-B1DD-32C0EB55798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Excitation spectra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Voiced speech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Pulse train is not sinusoidal – rich in harmonics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Unvoiced speech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Common assumption : white noise</a:t>
            </a:r>
          </a:p>
        </p:txBody>
      </p:sp>
      <p:grpSp>
        <p:nvGrpSpPr>
          <p:cNvPr id="86020" name="Group 18"/>
          <p:cNvGrpSpPr>
            <a:grpSpLocks/>
          </p:cNvGrpSpPr>
          <p:nvPr/>
        </p:nvGrpSpPr>
        <p:grpSpPr bwMode="auto">
          <a:xfrm>
            <a:off x="1905000" y="2863850"/>
            <a:ext cx="5013325" cy="1403350"/>
            <a:chOff x="1905000" y="2863850"/>
            <a:chExt cx="5013325" cy="1403350"/>
          </a:xfrm>
        </p:grpSpPr>
        <p:sp>
          <p:nvSpPr>
            <p:cNvPr id="86027" name="Line 5"/>
            <p:cNvSpPr>
              <a:spLocks noChangeShapeType="1"/>
            </p:cNvSpPr>
            <p:nvPr/>
          </p:nvSpPr>
          <p:spPr bwMode="auto">
            <a:xfrm>
              <a:off x="1905000" y="4054475"/>
              <a:ext cx="40544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Text Box 6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74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86029" name="Line 7"/>
            <p:cNvSpPr>
              <a:spLocks noChangeShapeType="1"/>
            </p:cNvSpPr>
            <p:nvPr/>
          </p:nvSpPr>
          <p:spPr bwMode="auto">
            <a:xfrm>
              <a:off x="3721100" y="3489325"/>
              <a:ext cx="0" cy="5492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Line 8"/>
            <p:cNvSpPr>
              <a:spLocks noChangeShapeType="1"/>
            </p:cNvSpPr>
            <p:nvPr/>
          </p:nvSpPr>
          <p:spPr bwMode="auto">
            <a:xfrm>
              <a:off x="3298825" y="3352800"/>
              <a:ext cx="0" cy="6858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Line 9"/>
            <p:cNvSpPr>
              <a:spLocks noChangeShapeType="1"/>
            </p:cNvSpPr>
            <p:nvPr/>
          </p:nvSpPr>
          <p:spPr bwMode="auto">
            <a:xfrm>
              <a:off x="4219575" y="3611563"/>
              <a:ext cx="0" cy="42703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Line 10"/>
            <p:cNvSpPr>
              <a:spLocks noChangeShapeType="1"/>
            </p:cNvSpPr>
            <p:nvPr/>
          </p:nvSpPr>
          <p:spPr bwMode="auto">
            <a:xfrm>
              <a:off x="4716463" y="3810000"/>
              <a:ext cx="0" cy="2286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Line 11"/>
            <p:cNvSpPr>
              <a:spLocks noChangeShapeType="1"/>
            </p:cNvSpPr>
            <p:nvPr/>
          </p:nvSpPr>
          <p:spPr bwMode="auto">
            <a:xfrm flipH="1">
              <a:off x="5213350" y="3871913"/>
              <a:ext cx="0" cy="16668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4" name="Line 12"/>
            <p:cNvSpPr>
              <a:spLocks noChangeShapeType="1"/>
            </p:cNvSpPr>
            <p:nvPr/>
          </p:nvSpPr>
          <p:spPr bwMode="auto">
            <a:xfrm>
              <a:off x="2851150" y="3003550"/>
              <a:ext cx="0" cy="10509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Line 13"/>
            <p:cNvSpPr>
              <a:spLocks noChangeShapeType="1"/>
            </p:cNvSpPr>
            <p:nvPr/>
          </p:nvSpPr>
          <p:spPr bwMode="auto">
            <a:xfrm>
              <a:off x="2379663" y="2863850"/>
              <a:ext cx="0" cy="118903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21" name="Group 16"/>
          <p:cNvGrpSpPr>
            <a:grpSpLocks/>
          </p:cNvGrpSpPr>
          <p:nvPr/>
        </p:nvGrpSpPr>
        <p:grpSpPr bwMode="auto">
          <a:xfrm>
            <a:off x="1863725" y="5440363"/>
            <a:ext cx="4821238" cy="884237"/>
            <a:chOff x="1457960" y="4322128"/>
            <a:chExt cx="4820920" cy="884872"/>
          </a:xfrm>
        </p:grpSpPr>
        <p:sp>
          <p:nvSpPr>
            <p:cNvPr id="86024" name="Line 19"/>
            <p:cNvSpPr>
              <a:spLocks noChangeShapeType="1"/>
            </p:cNvSpPr>
            <p:nvPr/>
          </p:nvSpPr>
          <p:spPr bwMode="auto">
            <a:xfrm>
              <a:off x="1457960" y="5017770"/>
              <a:ext cx="40544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21"/>
            <p:cNvSpPr txBox="1">
              <a:spLocks noChangeArrowheads="1"/>
            </p:cNvSpPr>
            <p:nvPr/>
          </p:nvSpPr>
          <p:spPr bwMode="auto">
            <a:xfrm>
              <a:off x="5532755" y="4749800"/>
              <a:ext cx="74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86026" name="Rectangle 22"/>
            <p:cNvSpPr>
              <a:spLocks noChangeArrowheads="1"/>
            </p:cNvSpPr>
            <p:nvPr/>
          </p:nvSpPr>
          <p:spPr bwMode="auto">
            <a:xfrm>
              <a:off x="1473835" y="4322128"/>
              <a:ext cx="3765550" cy="6858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6022" name="TextBox 17"/>
          <p:cNvSpPr txBox="1">
            <a:spLocks noChangeArrowheads="1"/>
          </p:cNvSpPr>
          <p:nvPr/>
        </p:nvSpPr>
        <p:spPr bwMode="auto">
          <a:xfrm>
            <a:off x="2070100" y="4089400"/>
            <a:ext cx="596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/>
              <a:t>pitch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9DD4064-58A9-4FA1-A349-806C55F31B0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Effect of vocal tract</a:t>
            </a:r>
          </a:p>
        </p:txBody>
      </p:sp>
      <p:sp>
        <p:nvSpPr>
          <p:cNvPr id="1229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658100" cy="4972050"/>
          </a:xfrm>
        </p:spPr>
        <p:txBody>
          <a:bodyPr/>
          <a:lstStyle/>
          <a:p>
            <a:pPr eaLnBrk="1" hangingPunct="1"/>
            <a:r>
              <a:rPr lang="en-US" altLang="en-US" smtClean="0"/>
              <a:t>Mouth and nasal cavities have </a:t>
            </a:r>
            <a:r>
              <a:rPr lang="en-US" altLang="en-US" smtClean="0">
                <a:solidFill>
                  <a:schemeClr val="accent1"/>
                </a:solidFill>
              </a:rPr>
              <a:t>resonances</a:t>
            </a: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Resonant frequencies depend on geometry</a:t>
            </a:r>
          </a:p>
        </p:txBody>
      </p: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1800225" y="1968500"/>
            <a:ext cx="6172200" cy="3810000"/>
            <a:chOff x="1800225" y="1968500"/>
            <a:chExt cx="6172200" cy="3810000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3935413" y="2882900"/>
            <a:ext cx="830262" cy="289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1" name="Clip" r:id="rId3" imgW="550080" imgH="1913400" progId="MS_ClipArt_Gallery.2">
                    <p:embed/>
                  </p:oleObj>
                </mc:Choice>
                <mc:Fallback>
                  <p:oleObj name="Clip" r:id="rId3" imgW="550080" imgH="19134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413" y="2882900"/>
                          <a:ext cx="830262" cy="289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1800225" y="2290763"/>
            <a:ext cx="1709738" cy="196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2" name="Clip" r:id="rId5" imgW="1300680" imgH="1494720" progId="MS_ClipArt_Gallery.2">
                    <p:embed/>
                  </p:oleObj>
                </mc:Choice>
                <mc:Fallback>
                  <p:oleObj name="Clip" r:id="rId5" imgW="1300680" imgH="149472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225" y="2290763"/>
                          <a:ext cx="1709738" cy="1963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6" name="Line 1064"/>
            <p:cNvSpPr>
              <a:spLocks noChangeShapeType="1"/>
            </p:cNvSpPr>
            <p:nvPr/>
          </p:nvSpPr>
          <p:spPr bwMode="auto">
            <a:xfrm flipV="1">
              <a:off x="3270250" y="1968500"/>
              <a:ext cx="1924050" cy="627063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1065"/>
            <p:cNvSpPr>
              <a:spLocks noChangeShapeType="1"/>
            </p:cNvSpPr>
            <p:nvPr/>
          </p:nvSpPr>
          <p:spPr bwMode="auto">
            <a:xfrm>
              <a:off x="3270250" y="2749550"/>
              <a:ext cx="1905000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8" name="Group 1083"/>
            <p:cNvGrpSpPr>
              <a:grpSpLocks/>
            </p:cNvGrpSpPr>
            <p:nvPr/>
          </p:nvGrpSpPr>
          <p:grpSpPr bwMode="auto">
            <a:xfrm>
              <a:off x="5410200" y="1968500"/>
              <a:ext cx="2562225" cy="1633538"/>
              <a:chOff x="3083" y="1643"/>
              <a:chExt cx="1614" cy="537"/>
            </a:xfrm>
          </p:grpSpPr>
          <p:sp>
            <p:nvSpPr>
              <p:cNvPr id="12302" name="Freeform 1068"/>
              <p:cNvSpPr>
                <a:spLocks/>
              </p:cNvSpPr>
              <p:nvPr/>
            </p:nvSpPr>
            <p:spPr bwMode="auto">
              <a:xfrm>
                <a:off x="3083" y="1643"/>
                <a:ext cx="538" cy="537"/>
              </a:xfrm>
              <a:custGeom>
                <a:avLst/>
                <a:gdLst>
                  <a:gd name="T0" fmla="*/ 0 w 1076"/>
                  <a:gd name="T1" fmla="*/ 1 h 1074"/>
                  <a:gd name="T2" fmla="*/ 1 w 1076"/>
                  <a:gd name="T3" fmla="*/ 1 h 1074"/>
                  <a:gd name="T4" fmla="*/ 1 w 1076"/>
                  <a:gd name="T5" fmla="*/ 1 h 1074"/>
                  <a:gd name="T6" fmla="*/ 1 w 1076"/>
                  <a:gd name="T7" fmla="*/ 1 h 1074"/>
                  <a:gd name="T8" fmla="*/ 1 w 1076"/>
                  <a:gd name="T9" fmla="*/ 1 h 1074"/>
                  <a:gd name="T10" fmla="*/ 1 w 1076"/>
                  <a:gd name="T11" fmla="*/ 1 h 1074"/>
                  <a:gd name="T12" fmla="*/ 1 w 1076"/>
                  <a:gd name="T13" fmla="*/ 1 h 1074"/>
                  <a:gd name="T14" fmla="*/ 1 w 1076"/>
                  <a:gd name="T15" fmla="*/ 1 h 1074"/>
                  <a:gd name="T16" fmla="*/ 1 w 1076"/>
                  <a:gd name="T17" fmla="*/ 1 h 1074"/>
                  <a:gd name="T18" fmla="*/ 1 w 1076"/>
                  <a:gd name="T19" fmla="*/ 1 h 1074"/>
                  <a:gd name="T20" fmla="*/ 1 w 1076"/>
                  <a:gd name="T21" fmla="*/ 1 h 1074"/>
                  <a:gd name="T22" fmla="*/ 1 w 1076"/>
                  <a:gd name="T23" fmla="*/ 1 h 1074"/>
                  <a:gd name="T24" fmla="*/ 1 w 1076"/>
                  <a:gd name="T25" fmla="*/ 1 h 1074"/>
                  <a:gd name="T26" fmla="*/ 1 w 1076"/>
                  <a:gd name="T27" fmla="*/ 1 h 1074"/>
                  <a:gd name="T28" fmla="*/ 1 w 1076"/>
                  <a:gd name="T29" fmla="*/ 1 h 1074"/>
                  <a:gd name="T30" fmla="*/ 1 w 1076"/>
                  <a:gd name="T31" fmla="*/ 1 h 1074"/>
                  <a:gd name="T32" fmla="*/ 1 w 1076"/>
                  <a:gd name="T33" fmla="*/ 1 h 1074"/>
                  <a:gd name="T34" fmla="*/ 1 w 1076"/>
                  <a:gd name="T35" fmla="*/ 1 h 1074"/>
                  <a:gd name="T36" fmla="*/ 1 w 1076"/>
                  <a:gd name="T37" fmla="*/ 1 h 1074"/>
                  <a:gd name="T38" fmla="*/ 1 w 1076"/>
                  <a:gd name="T39" fmla="*/ 1 h 1074"/>
                  <a:gd name="T40" fmla="*/ 1 w 1076"/>
                  <a:gd name="T41" fmla="*/ 1 h 1074"/>
                  <a:gd name="T42" fmla="*/ 1 w 1076"/>
                  <a:gd name="T43" fmla="*/ 1 h 1074"/>
                  <a:gd name="T44" fmla="*/ 1 w 1076"/>
                  <a:gd name="T45" fmla="*/ 1 h 1074"/>
                  <a:gd name="T46" fmla="*/ 1 w 1076"/>
                  <a:gd name="T47" fmla="*/ 1 h 1074"/>
                  <a:gd name="T48" fmla="*/ 1 w 1076"/>
                  <a:gd name="T49" fmla="*/ 1 h 1074"/>
                  <a:gd name="T50" fmla="*/ 1 w 1076"/>
                  <a:gd name="T51" fmla="*/ 1 h 1074"/>
                  <a:gd name="T52" fmla="*/ 1 w 1076"/>
                  <a:gd name="T53" fmla="*/ 1 h 1074"/>
                  <a:gd name="T54" fmla="*/ 1 w 1076"/>
                  <a:gd name="T55" fmla="*/ 1 h 1074"/>
                  <a:gd name="T56" fmla="*/ 1 w 1076"/>
                  <a:gd name="T57" fmla="*/ 1 h 1074"/>
                  <a:gd name="T58" fmla="*/ 1 w 1076"/>
                  <a:gd name="T59" fmla="*/ 1 h 1074"/>
                  <a:gd name="T60" fmla="*/ 1 w 1076"/>
                  <a:gd name="T61" fmla="*/ 1 h 1074"/>
                  <a:gd name="T62" fmla="*/ 1 w 1076"/>
                  <a:gd name="T63" fmla="*/ 1 h 1074"/>
                  <a:gd name="T64" fmla="*/ 1 w 1076"/>
                  <a:gd name="T65" fmla="*/ 1 h 1074"/>
                  <a:gd name="T66" fmla="*/ 1 w 1076"/>
                  <a:gd name="T67" fmla="*/ 1 h 1074"/>
                  <a:gd name="T68" fmla="*/ 1 w 1076"/>
                  <a:gd name="T69" fmla="*/ 1 h 1074"/>
                  <a:gd name="T70" fmla="*/ 1 w 1076"/>
                  <a:gd name="T71" fmla="*/ 1 h 1074"/>
                  <a:gd name="T72" fmla="*/ 1 w 1076"/>
                  <a:gd name="T73" fmla="*/ 1 h 1074"/>
                  <a:gd name="T74" fmla="*/ 1 w 1076"/>
                  <a:gd name="T75" fmla="*/ 1 h 1074"/>
                  <a:gd name="T76" fmla="*/ 1 w 1076"/>
                  <a:gd name="T77" fmla="*/ 1 h 1074"/>
                  <a:gd name="T78" fmla="*/ 1 w 1076"/>
                  <a:gd name="T79" fmla="*/ 1 h 1074"/>
                  <a:gd name="T80" fmla="*/ 1 w 1076"/>
                  <a:gd name="T81" fmla="*/ 1 h 1074"/>
                  <a:gd name="T82" fmla="*/ 1 w 1076"/>
                  <a:gd name="T83" fmla="*/ 1 h 1074"/>
                  <a:gd name="T84" fmla="*/ 1 w 1076"/>
                  <a:gd name="T85" fmla="*/ 1 h 1074"/>
                  <a:gd name="T86" fmla="*/ 1 w 1076"/>
                  <a:gd name="T87" fmla="*/ 1 h 1074"/>
                  <a:gd name="T88" fmla="*/ 1 w 1076"/>
                  <a:gd name="T89" fmla="*/ 1 h 1074"/>
                  <a:gd name="T90" fmla="*/ 1 w 1076"/>
                  <a:gd name="T91" fmla="*/ 1 h 1074"/>
                  <a:gd name="T92" fmla="*/ 1 w 1076"/>
                  <a:gd name="T93" fmla="*/ 1 h 1074"/>
                  <a:gd name="T94" fmla="*/ 1 w 1076"/>
                  <a:gd name="T95" fmla="*/ 1 h 1074"/>
                  <a:gd name="T96" fmla="*/ 1 w 1076"/>
                  <a:gd name="T97" fmla="*/ 1 h 1074"/>
                  <a:gd name="T98" fmla="*/ 1 w 1076"/>
                  <a:gd name="T99" fmla="*/ 1 h 1074"/>
                  <a:gd name="T100" fmla="*/ 1 w 1076"/>
                  <a:gd name="T101" fmla="*/ 1 h 1074"/>
                  <a:gd name="T102" fmla="*/ 1 w 1076"/>
                  <a:gd name="T103" fmla="*/ 1 h 1074"/>
                  <a:gd name="T104" fmla="*/ 1 w 1076"/>
                  <a:gd name="T105" fmla="*/ 1 h 1074"/>
                  <a:gd name="T106" fmla="*/ 1 w 1076"/>
                  <a:gd name="T107" fmla="*/ 1 h 1074"/>
                  <a:gd name="T108" fmla="*/ 1 w 1076"/>
                  <a:gd name="T109" fmla="*/ 1 h 1074"/>
                  <a:gd name="T110" fmla="*/ 1 w 1076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6"/>
                  <a:gd name="T169" fmla="*/ 0 h 1074"/>
                  <a:gd name="T170" fmla="*/ 1076 w 1076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6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3" y="417"/>
                    </a:lnTo>
                    <a:lnTo>
                      <a:pt x="7" y="360"/>
                    </a:lnTo>
                    <a:lnTo>
                      <a:pt x="12" y="305"/>
                    </a:lnTo>
                    <a:lnTo>
                      <a:pt x="19" y="251"/>
                    </a:lnTo>
                    <a:lnTo>
                      <a:pt x="28" y="203"/>
                    </a:lnTo>
                    <a:lnTo>
                      <a:pt x="39" y="158"/>
                    </a:lnTo>
                    <a:lnTo>
                      <a:pt x="50" y="117"/>
                    </a:lnTo>
                    <a:lnTo>
                      <a:pt x="62" y="83"/>
                    </a:lnTo>
                    <a:lnTo>
                      <a:pt x="75" y="54"/>
                    </a:lnTo>
                    <a:lnTo>
                      <a:pt x="89" y="31"/>
                    </a:lnTo>
                    <a:lnTo>
                      <a:pt x="104" y="15"/>
                    </a:lnTo>
                    <a:lnTo>
                      <a:pt x="120" y="4"/>
                    </a:lnTo>
                    <a:lnTo>
                      <a:pt x="134" y="0"/>
                    </a:lnTo>
                    <a:lnTo>
                      <a:pt x="148" y="4"/>
                    </a:lnTo>
                    <a:lnTo>
                      <a:pt x="165" y="15"/>
                    </a:lnTo>
                    <a:lnTo>
                      <a:pt x="179" y="31"/>
                    </a:lnTo>
                    <a:lnTo>
                      <a:pt x="193" y="54"/>
                    </a:lnTo>
                    <a:lnTo>
                      <a:pt x="206" y="83"/>
                    </a:lnTo>
                    <a:lnTo>
                      <a:pt x="218" y="117"/>
                    </a:lnTo>
                    <a:lnTo>
                      <a:pt x="229" y="158"/>
                    </a:lnTo>
                    <a:lnTo>
                      <a:pt x="240" y="203"/>
                    </a:lnTo>
                    <a:lnTo>
                      <a:pt x="249" y="251"/>
                    </a:lnTo>
                    <a:lnTo>
                      <a:pt x="256" y="305"/>
                    </a:lnTo>
                    <a:lnTo>
                      <a:pt x="261" y="360"/>
                    </a:lnTo>
                    <a:lnTo>
                      <a:pt x="265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2" y="657"/>
                    </a:lnTo>
                    <a:lnTo>
                      <a:pt x="276" y="715"/>
                    </a:lnTo>
                    <a:lnTo>
                      <a:pt x="281" y="770"/>
                    </a:lnTo>
                    <a:lnTo>
                      <a:pt x="288" y="824"/>
                    </a:lnTo>
                    <a:lnTo>
                      <a:pt x="297" y="872"/>
                    </a:lnTo>
                    <a:lnTo>
                      <a:pt x="308" y="917"/>
                    </a:lnTo>
                    <a:lnTo>
                      <a:pt x="319" y="958"/>
                    </a:lnTo>
                    <a:lnTo>
                      <a:pt x="331" y="992"/>
                    </a:lnTo>
                    <a:lnTo>
                      <a:pt x="344" y="1021"/>
                    </a:lnTo>
                    <a:lnTo>
                      <a:pt x="358" y="1044"/>
                    </a:lnTo>
                    <a:lnTo>
                      <a:pt x="373" y="1060"/>
                    </a:lnTo>
                    <a:lnTo>
                      <a:pt x="389" y="1071"/>
                    </a:lnTo>
                    <a:lnTo>
                      <a:pt x="403" y="1074"/>
                    </a:lnTo>
                    <a:lnTo>
                      <a:pt x="418" y="1071"/>
                    </a:lnTo>
                    <a:lnTo>
                      <a:pt x="434" y="1060"/>
                    </a:lnTo>
                    <a:lnTo>
                      <a:pt x="448" y="1044"/>
                    </a:lnTo>
                    <a:lnTo>
                      <a:pt x="462" y="1021"/>
                    </a:lnTo>
                    <a:lnTo>
                      <a:pt x="475" y="992"/>
                    </a:lnTo>
                    <a:lnTo>
                      <a:pt x="488" y="958"/>
                    </a:lnTo>
                    <a:lnTo>
                      <a:pt x="498" y="917"/>
                    </a:lnTo>
                    <a:lnTo>
                      <a:pt x="509" y="872"/>
                    </a:lnTo>
                    <a:lnTo>
                      <a:pt x="518" y="824"/>
                    </a:lnTo>
                    <a:lnTo>
                      <a:pt x="525" y="770"/>
                    </a:lnTo>
                    <a:lnTo>
                      <a:pt x="531" y="715"/>
                    </a:lnTo>
                    <a:lnTo>
                      <a:pt x="534" y="657"/>
                    </a:lnTo>
                    <a:lnTo>
                      <a:pt x="538" y="598"/>
                    </a:lnTo>
                    <a:lnTo>
                      <a:pt x="538" y="537"/>
                    </a:lnTo>
                    <a:lnTo>
                      <a:pt x="538" y="477"/>
                    </a:lnTo>
                    <a:lnTo>
                      <a:pt x="541" y="417"/>
                    </a:lnTo>
                    <a:lnTo>
                      <a:pt x="545" y="360"/>
                    </a:lnTo>
                    <a:lnTo>
                      <a:pt x="550" y="305"/>
                    </a:lnTo>
                    <a:lnTo>
                      <a:pt x="557" y="251"/>
                    </a:lnTo>
                    <a:lnTo>
                      <a:pt x="566" y="203"/>
                    </a:lnTo>
                    <a:lnTo>
                      <a:pt x="577" y="158"/>
                    </a:lnTo>
                    <a:lnTo>
                      <a:pt x="588" y="117"/>
                    </a:lnTo>
                    <a:lnTo>
                      <a:pt x="601" y="83"/>
                    </a:lnTo>
                    <a:lnTo>
                      <a:pt x="613" y="54"/>
                    </a:lnTo>
                    <a:lnTo>
                      <a:pt x="627" y="31"/>
                    </a:lnTo>
                    <a:lnTo>
                      <a:pt x="642" y="15"/>
                    </a:lnTo>
                    <a:lnTo>
                      <a:pt x="658" y="4"/>
                    </a:lnTo>
                    <a:lnTo>
                      <a:pt x="672" y="0"/>
                    </a:lnTo>
                    <a:lnTo>
                      <a:pt x="687" y="4"/>
                    </a:lnTo>
                    <a:lnTo>
                      <a:pt x="703" y="15"/>
                    </a:lnTo>
                    <a:lnTo>
                      <a:pt x="717" y="31"/>
                    </a:lnTo>
                    <a:lnTo>
                      <a:pt x="731" y="54"/>
                    </a:lnTo>
                    <a:lnTo>
                      <a:pt x="744" y="83"/>
                    </a:lnTo>
                    <a:lnTo>
                      <a:pt x="757" y="117"/>
                    </a:lnTo>
                    <a:lnTo>
                      <a:pt x="767" y="158"/>
                    </a:lnTo>
                    <a:lnTo>
                      <a:pt x="778" y="203"/>
                    </a:lnTo>
                    <a:lnTo>
                      <a:pt x="787" y="251"/>
                    </a:lnTo>
                    <a:lnTo>
                      <a:pt x="794" y="305"/>
                    </a:lnTo>
                    <a:lnTo>
                      <a:pt x="800" y="360"/>
                    </a:lnTo>
                    <a:lnTo>
                      <a:pt x="803" y="417"/>
                    </a:lnTo>
                    <a:lnTo>
                      <a:pt x="807" y="477"/>
                    </a:lnTo>
                    <a:lnTo>
                      <a:pt x="807" y="537"/>
                    </a:lnTo>
                    <a:lnTo>
                      <a:pt x="807" y="598"/>
                    </a:lnTo>
                    <a:lnTo>
                      <a:pt x="810" y="657"/>
                    </a:lnTo>
                    <a:lnTo>
                      <a:pt x="814" y="715"/>
                    </a:lnTo>
                    <a:lnTo>
                      <a:pt x="819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6" y="917"/>
                    </a:lnTo>
                    <a:lnTo>
                      <a:pt x="857" y="958"/>
                    </a:lnTo>
                    <a:lnTo>
                      <a:pt x="870" y="992"/>
                    </a:lnTo>
                    <a:lnTo>
                      <a:pt x="882" y="1021"/>
                    </a:lnTo>
                    <a:lnTo>
                      <a:pt x="897" y="1044"/>
                    </a:lnTo>
                    <a:lnTo>
                      <a:pt x="911" y="1060"/>
                    </a:lnTo>
                    <a:lnTo>
                      <a:pt x="927" y="1071"/>
                    </a:lnTo>
                    <a:lnTo>
                      <a:pt x="941" y="1074"/>
                    </a:lnTo>
                    <a:lnTo>
                      <a:pt x="956" y="1071"/>
                    </a:lnTo>
                    <a:lnTo>
                      <a:pt x="972" y="1060"/>
                    </a:lnTo>
                    <a:lnTo>
                      <a:pt x="986" y="1044"/>
                    </a:lnTo>
                    <a:lnTo>
                      <a:pt x="1001" y="1021"/>
                    </a:lnTo>
                    <a:lnTo>
                      <a:pt x="1013" y="992"/>
                    </a:lnTo>
                    <a:lnTo>
                      <a:pt x="1026" y="958"/>
                    </a:lnTo>
                    <a:lnTo>
                      <a:pt x="1036" y="917"/>
                    </a:lnTo>
                    <a:lnTo>
                      <a:pt x="1047" y="872"/>
                    </a:lnTo>
                    <a:lnTo>
                      <a:pt x="1056" y="824"/>
                    </a:lnTo>
                    <a:lnTo>
                      <a:pt x="1063" y="770"/>
                    </a:lnTo>
                    <a:lnTo>
                      <a:pt x="1069" y="715"/>
                    </a:lnTo>
                    <a:lnTo>
                      <a:pt x="1072" y="657"/>
                    </a:lnTo>
                    <a:lnTo>
                      <a:pt x="1076" y="598"/>
                    </a:lnTo>
                    <a:lnTo>
                      <a:pt x="1076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069"/>
              <p:cNvSpPr>
                <a:spLocks/>
              </p:cNvSpPr>
              <p:nvPr/>
            </p:nvSpPr>
            <p:spPr bwMode="auto">
              <a:xfrm>
                <a:off x="3621" y="1643"/>
                <a:ext cx="538" cy="537"/>
              </a:xfrm>
              <a:custGeom>
                <a:avLst/>
                <a:gdLst>
                  <a:gd name="T0" fmla="*/ 0 w 1076"/>
                  <a:gd name="T1" fmla="*/ 1 h 1074"/>
                  <a:gd name="T2" fmla="*/ 1 w 1076"/>
                  <a:gd name="T3" fmla="*/ 1 h 1074"/>
                  <a:gd name="T4" fmla="*/ 1 w 1076"/>
                  <a:gd name="T5" fmla="*/ 1 h 1074"/>
                  <a:gd name="T6" fmla="*/ 1 w 1076"/>
                  <a:gd name="T7" fmla="*/ 1 h 1074"/>
                  <a:gd name="T8" fmla="*/ 1 w 1076"/>
                  <a:gd name="T9" fmla="*/ 1 h 1074"/>
                  <a:gd name="T10" fmla="*/ 1 w 1076"/>
                  <a:gd name="T11" fmla="*/ 1 h 1074"/>
                  <a:gd name="T12" fmla="*/ 1 w 1076"/>
                  <a:gd name="T13" fmla="*/ 1 h 1074"/>
                  <a:gd name="T14" fmla="*/ 1 w 1076"/>
                  <a:gd name="T15" fmla="*/ 1 h 1074"/>
                  <a:gd name="T16" fmla="*/ 1 w 1076"/>
                  <a:gd name="T17" fmla="*/ 1 h 1074"/>
                  <a:gd name="T18" fmla="*/ 1 w 1076"/>
                  <a:gd name="T19" fmla="*/ 1 h 1074"/>
                  <a:gd name="T20" fmla="*/ 1 w 1076"/>
                  <a:gd name="T21" fmla="*/ 1 h 1074"/>
                  <a:gd name="T22" fmla="*/ 1 w 1076"/>
                  <a:gd name="T23" fmla="*/ 1 h 1074"/>
                  <a:gd name="T24" fmla="*/ 1 w 1076"/>
                  <a:gd name="T25" fmla="*/ 1 h 1074"/>
                  <a:gd name="T26" fmla="*/ 1 w 1076"/>
                  <a:gd name="T27" fmla="*/ 1 h 1074"/>
                  <a:gd name="T28" fmla="*/ 1 w 1076"/>
                  <a:gd name="T29" fmla="*/ 1 h 1074"/>
                  <a:gd name="T30" fmla="*/ 1 w 1076"/>
                  <a:gd name="T31" fmla="*/ 1 h 1074"/>
                  <a:gd name="T32" fmla="*/ 1 w 1076"/>
                  <a:gd name="T33" fmla="*/ 1 h 1074"/>
                  <a:gd name="T34" fmla="*/ 1 w 1076"/>
                  <a:gd name="T35" fmla="*/ 1 h 1074"/>
                  <a:gd name="T36" fmla="*/ 1 w 1076"/>
                  <a:gd name="T37" fmla="*/ 1 h 1074"/>
                  <a:gd name="T38" fmla="*/ 1 w 1076"/>
                  <a:gd name="T39" fmla="*/ 1 h 1074"/>
                  <a:gd name="T40" fmla="*/ 1 w 1076"/>
                  <a:gd name="T41" fmla="*/ 1 h 1074"/>
                  <a:gd name="T42" fmla="*/ 1 w 1076"/>
                  <a:gd name="T43" fmla="*/ 1 h 1074"/>
                  <a:gd name="T44" fmla="*/ 1 w 1076"/>
                  <a:gd name="T45" fmla="*/ 1 h 1074"/>
                  <a:gd name="T46" fmla="*/ 1 w 1076"/>
                  <a:gd name="T47" fmla="*/ 1 h 1074"/>
                  <a:gd name="T48" fmla="*/ 1 w 1076"/>
                  <a:gd name="T49" fmla="*/ 1 h 1074"/>
                  <a:gd name="T50" fmla="*/ 1 w 1076"/>
                  <a:gd name="T51" fmla="*/ 1 h 1074"/>
                  <a:gd name="T52" fmla="*/ 1 w 1076"/>
                  <a:gd name="T53" fmla="*/ 1 h 1074"/>
                  <a:gd name="T54" fmla="*/ 1 w 1076"/>
                  <a:gd name="T55" fmla="*/ 1 h 1074"/>
                  <a:gd name="T56" fmla="*/ 1 w 1076"/>
                  <a:gd name="T57" fmla="*/ 1 h 1074"/>
                  <a:gd name="T58" fmla="*/ 1 w 1076"/>
                  <a:gd name="T59" fmla="*/ 1 h 1074"/>
                  <a:gd name="T60" fmla="*/ 1 w 1076"/>
                  <a:gd name="T61" fmla="*/ 1 h 1074"/>
                  <a:gd name="T62" fmla="*/ 1 w 1076"/>
                  <a:gd name="T63" fmla="*/ 1 h 1074"/>
                  <a:gd name="T64" fmla="*/ 1 w 1076"/>
                  <a:gd name="T65" fmla="*/ 1 h 1074"/>
                  <a:gd name="T66" fmla="*/ 1 w 1076"/>
                  <a:gd name="T67" fmla="*/ 1 h 1074"/>
                  <a:gd name="T68" fmla="*/ 1 w 1076"/>
                  <a:gd name="T69" fmla="*/ 1 h 1074"/>
                  <a:gd name="T70" fmla="*/ 1 w 1076"/>
                  <a:gd name="T71" fmla="*/ 1 h 1074"/>
                  <a:gd name="T72" fmla="*/ 1 w 1076"/>
                  <a:gd name="T73" fmla="*/ 1 h 1074"/>
                  <a:gd name="T74" fmla="*/ 1 w 1076"/>
                  <a:gd name="T75" fmla="*/ 1 h 1074"/>
                  <a:gd name="T76" fmla="*/ 1 w 1076"/>
                  <a:gd name="T77" fmla="*/ 1 h 1074"/>
                  <a:gd name="T78" fmla="*/ 1 w 1076"/>
                  <a:gd name="T79" fmla="*/ 1 h 1074"/>
                  <a:gd name="T80" fmla="*/ 1 w 1076"/>
                  <a:gd name="T81" fmla="*/ 1 h 1074"/>
                  <a:gd name="T82" fmla="*/ 1 w 1076"/>
                  <a:gd name="T83" fmla="*/ 1 h 1074"/>
                  <a:gd name="T84" fmla="*/ 1 w 1076"/>
                  <a:gd name="T85" fmla="*/ 1 h 1074"/>
                  <a:gd name="T86" fmla="*/ 1 w 1076"/>
                  <a:gd name="T87" fmla="*/ 1 h 1074"/>
                  <a:gd name="T88" fmla="*/ 1 w 1076"/>
                  <a:gd name="T89" fmla="*/ 1 h 1074"/>
                  <a:gd name="T90" fmla="*/ 1 w 1076"/>
                  <a:gd name="T91" fmla="*/ 1 h 1074"/>
                  <a:gd name="T92" fmla="*/ 1 w 1076"/>
                  <a:gd name="T93" fmla="*/ 1 h 1074"/>
                  <a:gd name="T94" fmla="*/ 1 w 1076"/>
                  <a:gd name="T95" fmla="*/ 1 h 1074"/>
                  <a:gd name="T96" fmla="*/ 1 w 1076"/>
                  <a:gd name="T97" fmla="*/ 1 h 1074"/>
                  <a:gd name="T98" fmla="*/ 1 w 1076"/>
                  <a:gd name="T99" fmla="*/ 1 h 1074"/>
                  <a:gd name="T100" fmla="*/ 1 w 1076"/>
                  <a:gd name="T101" fmla="*/ 1 h 1074"/>
                  <a:gd name="T102" fmla="*/ 1 w 1076"/>
                  <a:gd name="T103" fmla="*/ 1 h 1074"/>
                  <a:gd name="T104" fmla="*/ 1 w 1076"/>
                  <a:gd name="T105" fmla="*/ 1 h 1074"/>
                  <a:gd name="T106" fmla="*/ 1 w 1076"/>
                  <a:gd name="T107" fmla="*/ 1 h 1074"/>
                  <a:gd name="T108" fmla="*/ 1 w 1076"/>
                  <a:gd name="T109" fmla="*/ 1 h 1074"/>
                  <a:gd name="T110" fmla="*/ 1 w 1076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6"/>
                  <a:gd name="T169" fmla="*/ 0 h 1074"/>
                  <a:gd name="T170" fmla="*/ 1076 w 1076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6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4" y="417"/>
                    </a:lnTo>
                    <a:lnTo>
                      <a:pt x="7" y="360"/>
                    </a:lnTo>
                    <a:lnTo>
                      <a:pt x="12" y="305"/>
                    </a:lnTo>
                    <a:lnTo>
                      <a:pt x="20" y="251"/>
                    </a:lnTo>
                    <a:lnTo>
                      <a:pt x="29" y="203"/>
                    </a:lnTo>
                    <a:lnTo>
                      <a:pt x="39" y="158"/>
                    </a:lnTo>
                    <a:lnTo>
                      <a:pt x="50" y="117"/>
                    </a:lnTo>
                    <a:lnTo>
                      <a:pt x="63" y="83"/>
                    </a:lnTo>
                    <a:lnTo>
                      <a:pt x="75" y="54"/>
                    </a:lnTo>
                    <a:lnTo>
                      <a:pt x="90" y="31"/>
                    </a:lnTo>
                    <a:lnTo>
                      <a:pt x="104" y="15"/>
                    </a:lnTo>
                    <a:lnTo>
                      <a:pt x="120" y="4"/>
                    </a:lnTo>
                    <a:lnTo>
                      <a:pt x="134" y="0"/>
                    </a:lnTo>
                    <a:lnTo>
                      <a:pt x="149" y="4"/>
                    </a:lnTo>
                    <a:lnTo>
                      <a:pt x="165" y="15"/>
                    </a:lnTo>
                    <a:lnTo>
                      <a:pt x="179" y="31"/>
                    </a:lnTo>
                    <a:lnTo>
                      <a:pt x="194" y="54"/>
                    </a:lnTo>
                    <a:lnTo>
                      <a:pt x="206" y="83"/>
                    </a:lnTo>
                    <a:lnTo>
                      <a:pt x="219" y="117"/>
                    </a:lnTo>
                    <a:lnTo>
                      <a:pt x="230" y="158"/>
                    </a:lnTo>
                    <a:lnTo>
                      <a:pt x="240" y="203"/>
                    </a:lnTo>
                    <a:lnTo>
                      <a:pt x="249" y="251"/>
                    </a:lnTo>
                    <a:lnTo>
                      <a:pt x="256" y="305"/>
                    </a:lnTo>
                    <a:lnTo>
                      <a:pt x="262" y="360"/>
                    </a:lnTo>
                    <a:lnTo>
                      <a:pt x="265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3" y="657"/>
                    </a:lnTo>
                    <a:lnTo>
                      <a:pt x="276" y="715"/>
                    </a:lnTo>
                    <a:lnTo>
                      <a:pt x="282" y="770"/>
                    </a:lnTo>
                    <a:lnTo>
                      <a:pt x="289" y="824"/>
                    </a:lnTo>
                    <a:lnTo>
                      <a:pt x="298" y="872"/>
                    </a:lnTo>
                    <a:lnTo>
                      <a:pt x="309" y="917"/>
                    </a:lnTo>
                    <a:lnTo>
                      <a:pt x="319" y="958"/>
                    </a:lnTo>
                    <a:lnTo>
                      <a:pt x="332" y="992"/>
                    </a:lnTo>
                    <a:lnTo>
                      <a:pt x="344" y="1021"/>
                    </a:lnTo>
                    <a:lnTo>
                      <a:pt x="359" y="1044"/>
                    </a:lnTo>
                    <a:lnTo>
                      <a:pt x="373" y="1060"/>
                    </a:lnTo>
                    <a:lnTo>
                      <a:pt x="389" y="1071"/>
                    </a:lnTo>
                    <a:lnTo>
                      <a:pt x="404" y="1074"/>
                    </a:lnTo>
                    <a:lnTo>
                      <a:pt x="418" y="1071"/>
                    </a:lnTo>
                    <a:lnTo>
                      <a:pt x="434" y="1060"/>
                    </a:lnTo>
                    <a:lnTo>
                      <a:pt x="448" y="1044"/>
                    </a:lnTo>
                    <a:lnTo>
                      <a:pt x="463" y="1021"/>
                    </a:lnTo>
                    <a:lnTo>
                      <a:pt x="475" y="992"/>
                    </a:lnTo>
                    <a:lnTo>
                      <a:pt x="488" y="958"/>
                    </a:lnTo>
                    <a:lnTo>
                      <a:pt x="499" y="917"/>
                    </a:lnTo>
                    <a:lnTo>
                      <a:pt x="509" y="872"/>
                    </a:lnTo>
                    <a:lnTo>
                      <a:pt x="518" y="824"/>
                    </a:lnTo>
                    <a:lnTo>
                      <a:pt x="526" y="770"/>
                    </a:lnTo>
                    <a:lnTo>
                      <a:pt x="531" y="715"/>
                    </a:lnTo>
                    <a:lnTo>
                      <a:pt x="535" y="657"/>
                    </a:lnTo>
                    <a:lnTo>
                      <a:pt x="538" y="598"/>
                    </a:lnTo>
                    <a:lnTo>
                      <a:pt x="538" y="537"/>
                    </a:lnTo>
                    <a:lnTo>
                      <a:pt x="538" y="477"/>
                    </a:lnTo>
                    <a:lnTo>
                      <a:pt x="542" y="417"/>
                    </a:lnTo>
                    <a:lnTo>
                      <a:pt x="545" y="360"/>
                    </a:lnTo>
                    <a:lnTo>
                      <a:pt x="551" y="305"/>
                    </a:lnTo>
                    <a:lnTo>
                      <a:pt x="558" y="251"/>
                    </a:lnTo>
                    <a:lnTo>
                      <a:pt x="567" y="203"/>
                    </a:lnTo>
                    <a:lnTo>
                      <a:pt x="578" y="158"/>
                    </a:lnTo>
                    <a:lnTo>
                      <a:pt x="588" y="117"/>
                    </a:lnTo>
                    <a:lnTo>
                      <a:pt x="601" y="83"/>
                    </a:lnTo>
                    <a:lnTo>
                      <a:pt x="613" y="54"/>
                    </a:lnTo>
                    <a:lnTo>
                      <a:pt x="628" y="31"/>
                    </a:lnTo>
                    <a:lnTo>
                      <a:pt x="642" y="15"/>
                    </a:lnTo>
                    <a:lnTo>
                      <a:pt x="658" y="4"/>
                    </a:lnTo>
                    <a:lnTo>
                      <a:pt x="673" y="0"/>
                    </a:lnTo>
                    <a:lnTo>
                      <a:pt x="687" y="4"/>
                    </a:lnTo>
                    <a:lnTo>
                      <a:pt x="703" y="15"/>
                    </a:lnTo>
                    <a:lnTo>
                      <a:pt x="718" y="31"/>
                    </a:lnTo>
                    <a:lnTo>
                      <a:pt x="732" y="54"/>
                    </a:lnTo>
                    <a:lnTo>
                      <a:pt x="744" y="83"/>
                    </a:lnTo>
                    <a:lnTo>
                      <a:pt x="757" y="117"/>
                    </a:lnTo>
                    <a:lnTo>
                      <a:pt x="768" y="158"/>
                    </a:lnTo>
                    <a:lnTo>
                      <a:pt x="779" y="203"/>
                    </a:lnTo>
                    <a:lnTo>
                      <a:pt x="788" y="251"/>
                    </a:lnTo>
                    <a:lnTo>
                      <a:pt x="795" y="305"/>
                    </a:lnTo>
                    <a:lnTo>
                      <a:pt x="800" y="360"/>
                    </a:lnTo>
                    <a:lnTo>
                      <a:pt x="804" y="417"/>
                    </a:lnTo>
                    <a:lnTo>
                      <a:pt x="807" y="477"/>
                    </a:lnTo>
                    <a:lnTo>
                      <a:pt x="807" y="537"/>
                    </a:lnTo>
                    <a:lnTo>
                      <a:pt x="807" y="598"/>
                    </a:lnTo>
                    <a:lnTo>
                      <a:pt x="811" y="657"/>
                    </a:lnTo>
                    <a:lnTo>
                      <a:pt x="814" y="715"/>
                    </a:lnTo>
                    <a:lnTo>
                      <a:pt x="820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7" y="917"/>
                    </a:lnTo>
                    <a:lnTo>
                      <a:pt x="857" y="958"/>
                    </a:lnTo>
                    <a:lnTo>
                      <a:pt x="870" y="992"/>
                    </a:lnTo>
                    <a:lnTo>
                      <a:pt x="883" y="1021"/>
                    </a:lnTo>
                    <a:lnTo>
                      <a:pt x="897" y="1044"/>
                    </a:lnTo>
                    <a:lnTo>
                      <a:pt x="911" y="1060"/>
                    </a:lnTo>
                    <a:lnTo>
                      <a:pt x="927" y="1071"/>
                    </a:lnTo>
                    <a:lnTo>
                      <a:pt x="942" y="1074"/>
                    </a:lnTo>
                    <a:lnTo>
                      <a:pt x="956" y="1071"/>
                    </a:lnTo>
                    <a:lnTo>
                      <a:pt x="972" y="1060"/>
                    </a:lnTo>
                    <a:lnTo>
                      <a:pt x="987" y="1044"/>
                    </a:lnTo>
                    <a:lnTo>
                      <a:pt x="1001" y="1021"/>
                    </a:lnTo>
                    <a:lnTo>
                      <a:pt x="1014" y="992"/>
                    </a:lnTo>
                    <a:lnTo>
                      <a:pt x="1026" y="958"/>
                    </a:lnTo>
                    <a:lnTo>
                      <a:pt x="1037" y="917"/>
                    </a:lnTo>
                    <a:lnTo>
                      <a:pt x="1048" y="872"/>
                    </a:lnTo>
                    <a:lnTo>
                      <a:pt x="1057" y="824"/>
                    </a:lnTo>
                    <a:lnTo>
                      <a:pt x="1064" y="770"/>
                    </a:lnTo>
                    <a:lnTo>
                      <a:pt x="1069" y="715"/>
                    </a:lnTo>
                    <a:lnTo>
                      <a:pt x="1073" y="657"/>
                    </a:lnTo>
                    <a:lnTo>
                      <a:pt x="1076" y="598"/>
                    </a:lnTo>
                    <a:lnTo>
                      <a:pt x="1076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070"/>
              <p:cNvSpPr>
                <a:spLocks/>
              </p:cNvSpPr>
              <p:nvPr/>
            </p:nvSpPr>
            <p:spPr bwMode="auto">
              <a:xfrm>
                <a:off x="4159" y="1643"/>
                <a:ext cx="538" cy="537"/>
              </a:xfrm>
              <a:custGeom>
                <a:avLst/>
                <a:gdLst>
                  <a:gd name="T0" fmla="*/ 0 w 1077"/>
                  <a:gd name="T1" fmla="*/ 1 h 1074"/>
                  <a:gd name="T2" fmla="*/ 0 w 1077"/>
                  <a:gd name="T3" fmla="*/ 1 h 1074"/>
                  <a:gd name="T4" fmla="*/ 0 w 1077"/>
                  <a:gd name="T5" fmla="*/ 1 h 1074"/>
                  <a:gd name="T6" fmla="*/ 0 w 1077"/>
                  <a:gd name="T7" fmla="*/ 1 h 1074"/>
                  <a:gd name="T8" fmla="*/ 0 w 1077"/>
                  <a:gd name="T9" fmla="*/ 1 h 1074"/>
                  <a:gd name="T10" fmla="*/ 0 w 1077"/>
                  <a:gd name="T11" fmla="*/ 1 h 1074"/>
                  <a:gd name="T12" fmla="*/ 0 w 1077"/>
                  <a:gd name="T13" fmla="*/ 1 h 1074"/>
                  <a:gd name="T14" fmla="*/ 0 w 1077"/>
                  <a:gd name="T15" fmla="*/ 1 h 1074"/>
                  <a:gd name="T16" fmla="*/ 0 w 1077"/>
                  <a:gd name="T17" fmla="*/ 1 h 1074"/>
                  <a:gd name="T18" fmla="*/ 0 w 1077"/>
                  <a:gd name="T19" fmla="*/ 1 h 1074"/>
                  <a:gd name="T20" fmla="*/ 0 w 1077"/>
                  <a:gd name="T21" fmla="*/ 1 h 1074"/>
                  <a:gd name="T22" fmla="*/ 0 w 1077"/>
                  <a:gd name="T23" fmla="*/ 1 h 1074"/>
                  <a:gd name="T24" fmla="*/ 0 w 1077"/>
                  <a:gd name="T25" fmla="*/ 1 h 1074"/>
                  <a:gd name="T26" fmla="*/ 0 w 1077"/>
                  <a:gd name="T27" fmla="*/ 1 h 1074"/>
                  <a:gd name="T28" fmla="*/ 0 w 1077"/>
                  <a:gd name="T29" fmla="*/ 1 h 1074"/>
                  <a:gd name="T30" fmla="*/ 0 w 1077"/>
                  <a:gd name="T31" fmla="*/ 1 h 1074"/>
                  <a:gd name="T32" fmla="*/ 0 w 1077"/>
                  <a:gd name="T33" fmla="*/ 1 h 1074"/>
                  <a:gd name="T34" fmla="*/ 0 w 1077"/>
                  <a:gd name="T35" fmla="*/ 1 h 1074"/>
                  <a:gd name="T36" fmla="*/ 0 w 1077"/>
                  <a:gd name="T37" fmla="*/ 1 h 1074"/>
                  <a:gd name="T38" fmla="*/ 0 w 1077"/>
                  <a:gd name="T39" fmla="*/ 1 h 1074"/>
                  <a:gd name="T40" fmla="*/ 0 w 1077"/>
                  <a:gd name="T41" fmla="*/ 1 h 1074"/>
                  <a:gd name="T42" fmla="*/ 0 w 1077"/>
                  <a:gd name="T43" fmla="*/ 1 h 1074"/>
                  <a:gd name="T44" fmla="*/ 0 w 1077"/>
                  <a:gd name="T45" fmla="*/ 1 h 1074"/>
                  <a:gd name="T46" fmla="*/ 0 w 1077"/>
                  <a:gd name="T47" fmla="*/ 1 h 1074"/>
                  <a:gd name="T48" fmla="*/ 0 w 1077"/>
                  <a:gd name="T49" fmla="*/ 1 h 1074"/>
                  <a:gd name="T50" fmla="*/ 0 w 1077"/>
                  <a:gd name="T51" fmla="*/ 1 h 1074"/>
                  <a:gd name="T52" fmla="*/ 0 w 1077"/>
                  <a:gd name="T53" fmla="*/ 1 h 1074"/>
                  <a:gd name="T54" fmla="*/ 0 w 1077"/>
                  <a:gd name="T55" fmla="*/ 1 h 1074"/>
                  <a:gd name="T56" fmla="*/ 0 w 1077"/>
                  <a:gd name="T57" fmla="*/ 1 h 1074"/>
                  <a:gd name="T58" fmla="*/ 0 w 1077"/>
                  <a:gd name="T59" fmla="*/ 1 h 1074"/>
                  <a:gd name="T60" fmla="*/ 0 w 1077"/>
                  <a:gd name="T61" fmla="*/ 1 h 1074"/>
                  <a:gd name="T62" fmla="*/ 0 w 1077"/>
                  <a:gd name="T63" fmla="*/ 1 h 1074"/>
                  <a:gd name="T64" fmla="*/ 0 w 1077"/>
                  <a:gd name="T65" fmla="*/ 1 h 1074"/>
                  <a:gd name="T66" fmla="*/ 0 w 1077"/>
                  <a:gd name="T67" fmla="*/ 1 h 1074"/>
                  <a:gd name="T68" fmla="*/ 0 w 1077"/>
                  <a:gd name="T69" fmla="*/ 1 h 1074"/>
                  <a:gd name="T70" fmla="*/ 0 w 1077"/>
                  <a:gd name="T71" fmla="*/ 1 h 1074"/>
                  <a:gd name="T72" fmla="*/ 0 w 1077"/>
                  <a:gd name="T73" fmla="*/ 1 h 1074"/>
                  <a:gd name="T74" fmla="*/ 0 w 1077"/>
                  <a:gd name="T75" fmla="*/ 1 h 1074"/>
                  <a:gd name="T76" fmla="*/ 0 w 1077"/>
                  <a:gd name="T77" fmla="*/ 1 h 1074"/>
                  <a:gd name="T78" fmla="*/ 0 w 1077"/>
                  <a:gd name="T79" fmla="*/ 1 h 1074"/>
                  <a:gd name="T80" fmla="*/ 0 w 1077"/>
                  <a:gd name="T81" fmla="*/ 1 h 1074"/>
                  <a:gd name="T82" fmla="*/ 0 w 1077"/>
                  <a:gd name="T83" fmla="*/ 1 h 1074"/>
                  <a:gd name="T84" fmla="*/ 0 w 1077"/>
                  <a:gd name="T85" fmla="*/ 1 h 1074"/>
                  <a:gd name="T86" fmla="*/ 0 w 1077"/>
                  <a:gd name="T87" fmla="*/ 1 h 1074"/>
                  <a:gd name="T88" fmla="*/ 0 w 1077"/>
                  <a:gd name="T89" fmla="*/ 1 h 1074"/>
                  <a:gd name="T90" fmla="*/ 0 w 1077"/>
                  <a:gd name="T91" fmla="*/ 1 h 1074"/>
                  <a:gd name="T92" fmla="*/ 0 w 1077"/>
                  <a:gd name="T93" fmla="*/ 1 h 1074"/>
                  <a:gd name="T94" fmla="*/ 0 w 1077"/>
                  <a:gd name="T95" fmla="*/ 1 h 1074"/>
                  <a:gd name="T96" fmla="*/ 0 w 1077"/>
                  <a:gd name="T97" fmla="*/ 1 h 1074"/>
                  <a:gd name="T98" fmla="*/ 0 w 1077"/>
                  <a:gd name="T99" fmla="*/ 1 h 1074"/>
                  <a:gd name="T100" fmla="*/ 0 w 1077"/>
                  <a:gd name="T101" fmla="*/ 1 h 1074"/>
                  <a:gd name="T102" fmla="*/ 0 w 1077"/>
                  <a:gd name="T103" fmla="*/ 1 h 1074"/>
                  <a:gd name="T104" fmla="*/ 0 w 1077"/>
                  <a:gd name="T105" fmla="*/ 1 h 1074"/>
                  <a:gd name="T106" fmla="*/ 0 w 1077"/>
                  <a:gd name="T107" fmla="*/ 1 h 1074"/>
                  <a:gd name="T108" fmla="*/ 0 w 1077"/>
                  <a:gd name="T109" fmla="*/ 1 h 1074"/>
                  <a:gd name="T110" fmla="*/ 0 w 1077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7"/>
                  <a:gd name="T169" fmla="*/ 0 h 1074"/>
                  <a:gd name="T170" fmla="*/ 1077 w 1077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7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4" y="417"/>
                    </a:lnTo>
                    <a:lnTo>
                      <a:pt x="8" y="360"/>
                    </a:lnTo>
                    <a:lnTo>
                      <a:pt x="13" y="305"/>
                    </a:lnTo>
                    <a:lnTo>
                      <a:pt x="20" y="251"/>
                    </a:lnTo>
                    <a:lnTo>
                      <a:pt x="29" y="203"/>
                    </a:lnTo>
                    <a:lnTo>
                      <a:pt x="40" y="158"/>
                    </a:lnTo>
                    <a:lnTo>
                      <a:pt x="51" y="117"/>
                    </a:lnTo>
                    <a:lnTo>
                      <a:pt x="63" y="83"/>
                    </a:lnTo>
                    <a:lnTo>
                      <a:pt x="76" y="54"/>
                    </a:lnTo>
                    <a:lnTo>
                      <a:pt x="90" y="31"/>
                    </a:lnTo>
                    <a:lnTo>
                      <a:pt x="104" y="15"/>
                    </a:lnTo>
                    <a:lnTo>
                      <a:pt x="121" y="4"/>
                    </a:lnTo>
                    <a:lnTo>
                      <a:pt x="135" y="0"/>
                    </a:lnTo>
                    <a:lnTo>
                      <a:pt x="149" y="4"/>
                    </a:lnTo>
                    <a:lnTo>
                      <a:pt x="165" y="15"/>
                    </a:lnTo>
                    <a:lnTo>
                      <a:pt x="180" y="31"/>
                    </a:lnTo>
                    <a:lnTo>
                      <a:pt x="194" y="54"/>
                    </a:lnTo>
                    <a:lnTo>
                      <a:pt x="207" y="83"/>
                    </a:lnTo>
                    <a:lnTo>
                      <a:pt x="219" y="117"/>
                    </a:lnTo>
                    <a:lnTo>
                      <a:pt x="230" y="158"/>
                    </a:lnTo>
                    <a:lnTo>
                      <a:pt x="241" y="203"/>
                    </a:lnTo>
                    <a:lnTo>
                      <a:pt x="250" y="251"/>
                    </a:lnTo>
                    <a:lnTo>
                      <a:pt x="257" y="305"/>
                    </a:lnTo>
                    <a:lnTo>
                      <a:pt x="262" y="360"/>
                    </a:lnTo>
                    <a:lnTo>
                      <a:pt x="266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3" y="657"/>
                    </a:lnTo>
                    <a:lnTo>
                      <a:pt x="277" y="715"/>
                    </a:lnTo>
                    <a:lnTo>
                      <a:pt x="282" y="770"/>
                    </a:lnTo>
                    <a:lnTo>
                      <a:pt x="289" y="824"/>
                    </a:lnTo>
                    <a:lnTo>
                      <a:pt x="298" y="872"/>
                    </a:lnTo>
                    <a:lnTo>
                      <a:pt x="309" y="917"/>
                    </a:lnTo>
                    <a:lnTo>
                      <a:pt x="320" y="958"/>
                    </a:lnTo>
                    <a:lnTo>
                      <a:pt x="332" y="992"/>
                    </a:lnTo>
                    <a:lnTo>
                      <a:pt x="345" y="1021"/>
                    </a:lnTo>
                    <a:lnTo>
                      <a:pt x="359" y="1044"/>
                    </a:lnTo>
                    <a:lnTo>
                      <a:pt x="374" y="1060"/>
                    </a:lnTo>
                    <a:lnTo>
                      <a:pt x="390" y="1071"/>
                    </a:lnTo>
                    <a:lnTo>
                      <a:pt x="404" y="1074"/>
                    </a:lnTo>
                    <a:lnTo>
                      <a:pt x="418" y="1071"/>
                    </a:lnTo>
                    <a:lnTo>
                      <a:pt x="435" y="1060"/>
                    </a:lnTo>
                    <a:lnTo>
                      <a:pt x="449" y="1044"/>
                    </a:lnTo>
                    <a:lnTo>
                      <a:pt x="463" y="1021"/>
                    </a:lnTo>
                    <a:lnTo>
                      <a:pt x="476" y="992"/>
                    </a:lnTo>
                    <a:lnTo>
                      <a:pt x="488" y="958"/>
                    </a:lnTo>
                    <a:lnTo>
                      <a:pt x="499" y="917"/>
                    </a:lnTo>
                    <a:lnTo>
                      <a:pt x="510" y="872"/>
                    </a:lnTo>
                    <a:lnTo>
                      <a:pt x="519" y="824"/>
                    </a:lnTo>
                    <a:lnTo>
                      <a:pt x="526" y="770"/>
                    </a:lnTo>
                    <a:lnTo>
                      <a:pt x="531" y="715"/>
                    </a:lnTo>
                    <a:lnTo>
                      <a:pt x="535" y="657"/>
                    </a:lnTo>
                    <a:lnTo>
                      <a:pt x="539" y="598"/>
                    </a:lnTo>
                    <a:lnTo>
                      <a:pt x="539" y="537"/>
                    </a:lnTo>
                    <a:lnTo>
                      <a:pt x="539" y="477"/>
                    </a:lnTo>
                    <a:lnTo>
                      <a:pt x="542" y="417"/>
                    </a:lnTo>
                    <a:lnTo>
                      <a:pt x="546" y="360"/>
                    </a:lnTo>
                    <a:lnTo>
                      <a:pt x="551" y="305"/>
                    </a:lnTo>
                    <a:lnTo>
                      <a:pt x="558" y="251"/>
                    </a:lnTo>
                    <a:lnTo>
                      <a:pt x="567" y="203"/>
                    </a:lnTo>
                    <a:lnTo>
                      <a:pt x="578" y="158"/>
                    </a:lnTo>
                    <a:lnTo>
                      <a:pt x="589" y="117"/>
                    </a:lnTo>
                    <a:lnTo>
                      <a:pt x="601" y="83"/>
                    </a:lnTo>
                    <a:lnTo>
                      <a:pt x="614" y="54"/>
                    </a:lnTo>
                    <a:lnTo>
                      <a:pt x="628" y="31"/>
                    </a:lnTo>
                    <a:lnTo>
                      <a:pt x="643" y="15"/>
                    </a:lnTo>
                    <a:lnTo>
                      <a:pt x="659" y="4"/>
                    </a:lnTo>
                    <a:lnTo>
                      <a:pt x="673" y="0"/>
                    </a:lnTo>
                    <a:lnTo>
                      <a:pt x="687" y="4"/>
                    </a:lnTo>
                    <a:lnTo>
                      <a:pt x="704" y="15"/>
                    </a:lnTo>
                    <a:lnTo>
                      <a:pt x="718" y="31"/>
                    </a:lnTo>
                    <a:lnTo>
                      <a:pt x="732" y="54"/>
                    </a:lnTo>
                    <a:lnTo>
                      <a:pt x="745" y="83"/>
                    </a:lnTo>
                    <a:lnTo>
                      <a:pt x="757" y="117"/>
                    </a:lnTo>
                    <a:lnTo>
                      <a:pt x="768" y="158"/>
                    </a:lnTo>
                    <a:lnTo>
                      <a:pt x="779" y="203"/>
                    </a:lnTo>
                    <a:lnTo>
                      <a:pt x="788" y="251"/>
                    </a:lnTo>
                    <a:lnTo>
                      <a:pt x="795" y="305"/>
                    </a:lnTo>
                    <a:lnTo>
                      <a:pt x="800" y="360"/>
                    </a:lnTo>
                    <a:lnTo>
                      <a:pt x="804" y="417"/>
                    </a:lnTo>
                    <a:lnTo>
                      <a:pt x="808" y="477"/>
                    </a:lnTo>
                    <a:lnTo>
                      <a:pt x="808" y="537"/>
                    </a:lnTo>
                    <a:lnTo>
                      <a:pt x="808" y="598"/>
                    </a:lnTo>
                    <a:lnTo>
                      <a:pt x="811" y="657"/>
                    </a:lnTo>
                    <a:lnTo>
                      <a:pt x="815" y="715"/>
                    </a:lnTo>
                    <a:lnTo>
                      <a:pt x="820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7" y="917"/>
                    </a:lnTo>
                    <a:lnTo>
                      <a:pt x="858" y="958"/>
                    </a:lnTo>
                    <a:lnTo>
                      <a:pt x="870" y="992"/>
                    </a:lnTo>
                    <a:lnTo>
                      <a:pt x="883" y="1021"/>
                    </a:lnTo>
                    <a:lnTo>
                      <a:pt x="897" y="1044"/>
                    </a:lnTo>
                    <a:lnTo>
                      <a:pt x="912" y="1060"/>
                    </a:lnTo>
                    <a:lnTo>
                      <a:pt x="928" y="1071"/>
                    </a:lnTo>
                    <a:lnTo>
                      <a:pt x="942" y="1074"/>
                    </a:lnTo>
                    <a:lnTo>
                      <a:pt x="957" y="1071"/>
                    </a:lnTo>
                    <a:lnTo>
                      <a:pt x="973" y="1060"/>
                    </a:lnTo>
                    <a:lnTo>
                      <a:pt x="987" y="1044"/>
                    </a:lnTo>
                    <a:lnTo>
                      <a:pt x="1001" y="1021"/>
                    </a:lnTo>
                    <a:lnTo>
                      <a:pt x="1014" y="992"/>
                    </a:lnTo>
                    <a:lnTo>
                      <a:pt x="1027" y="958"/>
                    </a:lnTo>
                    <a:lnTo>
                      <a:pt x="1037" y="917"/>
                    </a:lnTo>
                    <a:lnTo>
                      <a:pt x="1048" y="872"/>
                    </a:lnTo>
                    <a:lnTo>
                      <a:pt x="1057" y="824"/>
                    </a:lnTo>
                    <a:lnTo>
                      <a:pt x="1064" y="770"/>
                    </a:lnTo>
                    <a:lnTo>
                      <a:pt x="1070" y="715"/>
                    </a:lnTo>
                    <a:lnTo>
                      <a:pt x="1073" y="657"/>
                    </a:lnTo>
                    <a:lnTo>
                      <a:pt x="1077" y="598"/>
                    </a:lnTo>
                    <a:lnTo>
                      <a:pt x="1077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9" name="Rectangle 1084"/>
            <p:cNvSpPr>
              <a:spLocks noChangeArrowheads="1"/>
            </p:cNvSpPr>
            <p:nvPr/>
          </p:nvSpPr>
          <p:spPr bwMode="auto">
            <a:xfrm>
              <a:off x="3509963" y="2882900"/>
              <a:ext cx="1576387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0" name="Line 1066"/>
            <p:cNvSpPr>
              <a:spLocks noChangeShapeType="1"/>
            </p:cNvSpPr>
            <p:nvPr/>
          </p:nvSpPr>
          <p:spPr bwMode="auto">
            <a:xfrm>
              <a:off x="3270250" y="2859088"/>
              <a:ext cx="1924050" cy="74295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85"/>
            <p:cNvSpPr>
              <a:spLocks noChangeArrowheads="1"/>
            </p:cNvSpPr>
            <p:nvPr/>
          </p:nvSpPr>
          <p:spPr bwMode="auto">
            <a:xfrm>
              <a:off x="1800225" y="3530600"/>
              <a:ext cx="1709738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B2FA97-112C-4D1A-B6B1-17DCBC23D4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Effect of vocal tract - cont.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58100" cy="4324350"/>
          </a:xfrm>
        </p:spPr>
        <p:txBody>
          <a:bodyPr/>
          <a:lstStyle/>
          <a:p>
            <a:pPr eaLnBrk="1" hangingPunct="1"/>
            <a:r>
              <a:rPr lang="en-US" altLang="en-US" smtClean="0"/>
              <a:t>Sound energy at these resonant frequencies is amplified</a:t>
            </a:r>
          </a:p>
          <a:p>
            <a:pPr eaLnBrk="1" hangingPunct="1"/>
            <a:r>
              <a:rPr lang="en-US" altLang="en-US" smtClean="0"/>
              <a:t>Frequencies of peak amplification are called </a:t>
            </a:r>
            <a:r>
              <a:rPr lang="en-US" altLang="en-US" smtClean="0">
                <a:solidFill>
                  <a:schemeClr val="accent1"/>
                </a:solidFill>
              </a:rPr>
              <a:t>formants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pSp>
        <p:nvGrpSpPr>
          <p:cNvPr id="87044" name="Group 1059"/>
          <p:cNvGrpSpPr>
            <a:grpSpLocks/>
          </p:cNvGrpSpPr>
          <p:nvPr/>
        </p:nvGrpSpPr>
        <p:grpSpPr bwMode="auto">
          <a:xfrm>
            <a:off x="2347913" y="2439988"/>
            <a:ext cx="3668712" cy="1670050"/>
            <a:chOff x="1737" y="1415"/>
            <a:chExt cx="2311" cy="1052"/>
          </a:xfrm>
        </p:grpSpPr>
        <p:sp>
          <p:nvSpPr>
            <p:cNvPr id="87092" name="Freeform 1041"/>
            <p:cNvSpPr>
              <a:spLocks/>
            </p:cNvSpPr>
            <p:nvPr/>
          </p:nvSpPr>
          <p:spPr bwMode="auto">
            <a:xfrm>
              <a:off x="1737" y="1507"/>
              <a:ext cx="2053" cy="960"/>
            </a:xfrm>
            <a:custGeom>
              <a:avLst/>
              <a:gdLst>
                <a:gd name="T0" fmla="*/ 0 w 1776"/>
                <a:gd name="T1" fmla="*/ 6659 h 840"/>
                <a:gd name="T2" fmla="*/ 2252 w 1776"/>
                <a:gd name="T3" fmla="*/ 5736 h 840"/>
                <a:gd name="T4" fmla="*/ 3379 w 1776"/>
                <a:gd name="T5" fmla="*/ 155 h 840"/>
                <a:gd name="T6" fmla="*/ 4513 w 1776"/>
                <a:gd name="T7" fmla="*/ 4806 h 840"/>
                <a:gd name="T8" fmla="*/ 6196 w 1776"/>
                <a:gd name="T9" fmla="*/ 1551 h 840"/>
                <a:gd name="T10" fmla="*/ 7327 w 1776"/>
                <a:gd name="T11" fmla="*/ 5736 h 840"/>
                <a:gd name="T12" fmla="*/ 9590 w 1776"/>
                <a:gd name="T13" fmla="*/ 2947 h 840"/>
                <a:gd name="T14" fmla="*/ 11278 w 1776"/>
                <a:gd name="T15" fmla="*/ 6659 h 840"/>
                <a:gd name="T16" fmla="*/ 14675 w 1776"/>
                <a:gd name="T17" fmla="*/ 4806 h 840"/>
                <a:gd name="T18" fmla="*/ 17483 w 1776"/>
                <a:gd name="T19" fmla="*/ 7583 h 840"/>
                <a:gd name="T20" fmla="*/ 20870 w 1776"/>
                <a:gd name="T21" fmla="*/ 8054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Line 1047"/>
            <p:cNvSpPr>
              <a:spLocks noChangeShapeType="1"/>
            </p:cNvSpPr>
            <p:nvPr/>
          </p:nvSpPr>
          <p:spPr bwMode="auto">
            <a:xfrm flipV="1">
              <a:off x="1737" y="1507"/>
              <a:ext cx="0" cy="9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4" name="Line 1048"/>
            <p:cNvSpPr>
              <a:spLocks noChangeShapeType="1"/>
            </p:cNvSpPr>
            <p:nvPr/>
          </p:nvSpPr>
          <p:spPr bwMode="auto">
            <a:xfrm>
              <a:off x="1737" y="2467"/>
              <a:ext cx="2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Text Box 1054"/>
            <p:cNvSpPr txBox="1">
              <a:spLocks noChangeArrowheads="1"/>
            </p:cNvSpPr>
            <p:nvPr/>
          </p:nvSpPr>
          <p:spPr bwMode="auto">
            <a:xfrm>
              <a:off x="1978" y="1415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F1</a:t>
              </a:r>
            </a:p>
          </p:txBody>
        </p:sp>
        <p:sp>
          <p:nvSpPr>
            <p:cNvPr id="87096" name="Text Box 1056"/>
            <p:cNvSpPr txBox="1">
              <a:spLocks noChangeArrowheads="1"/>
            </p:cNvSpPr>
            <p:nvPr/>
          </p:nvSpPr>
          <p:spPr bwMode="auto">
            <a:xfrm>
              <a:off x="2248" y="1566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F2</a:t>
              </a:r>
            </a:p>
          </p:txBody>
        </p:sp>
        <p:sp>
          <p:nvSpPr>
            <p:cNvPr id="87097" name="Text Box 1057"/>
            <p:cNvSpPr txBox="1">
              <a:spLocks noChangeArrowheads="1"/>
            </p:cNvSpPr>
            <p:nvPr/>
          </p:nvSpPr>
          <p:spPr bwMode="auto">
            <a:xfrm>
              <a:off x="2571" y="1720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F3</a:t>
              </a:r>
            </a:p>
          </p:txBody>
        </p:sp>
        <p:sp>
          <p:nvSpPr>
            <p:cNvPr id="87098" name="Text Box 1058"/>
            <p:cNvSpPr txBox="1">
              <a:spLocks noChangeArrowheads="1"/>
            </p:cNvSpPr>
            <p:nvPr/>
          </p:nvSpPr>
          <p:spPr bwMode="auto">
            <a:xfrm>
              <a:off x="3081" y="1939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F4</a:t>
              </a:r>
            </a:p>
          </p:txBody>
        </p:sp>
      </p:grpSp>
      <p:sp>
        <p:nvSpPr>
          <p:cNvPr id="87045" name="Text Box 1060"/>
          <p:cNvSpPr txBox="1">
            <a:spLocks noChangeArrowheads="1"/>
          </p:cNvSpPr>
          <p:nvPr/>
        </p:nvSpPr>
        <p:spPr bwMode="auto">
          <a:xfrm rot="-5400000">
            <a:off x="1360488" y="2928938"/>
            <a:ext cx="167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frequency response</a:t>
            </a:r>
          </a:p>
        </p:txBody>
      </p:sp>
      <p:sp>
        <p:nvSpPr>
          <p:cNvPr id="87046" name="Text Box 1061"/>
          <p:cNvSpPr txBox="1">
            <a:spLocks noChangeArrowheads="1"/>
          </p:cNvSpPr>
          <p:nvPr/>
        </p:nvSpPr>
        <p:spPr bwMode="auto">
          <a:xfrm>
            <a:off x="6073775" y="3762375"/>
            <a:ext cx="145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frequency</a:t>
            </a:r>
          </a:p>
        </p:txBody>
      </p:sp>
      <p:grpSp>
        <p:nvGrpSpPr>
          <p:cNvPr id="87047" name="Group 1098"/>
          <p:cNvGrpSpPr>
            <a:grpSpLocks/>
          </p:cNvGrpSpPr>
          <p:nvPr/>
        </p:nvGrpSpPr>
        <p:grpSpPr bwMode="auto">
          <a:xfrm>
            <a:off x="1257300" y="4527550"/>
            <a:ext cx="2300288" cy="1658938"/>
            <a:chOff x="864" y="2804"/>
            <a:chExt cx="1449" cy="1045"/>
          </a:xfrm>
        </p:grpSpPr>
        <p:sp>
          <p:nvSpPr>
            <p:cNvPr id="87064" name="Line 1049"/>
            <p:cNvSpPr>
              <a:spLocks noChangeShapeType="1"/>
            </p:cNvSpPr>
            <p:nvPr/>
          </p:nvSpPr>
          <p:spPr bwMode="auto">
            <a:xfrm flipV="1">
              <a:off x="864" y="2804"/>
              <a:ext cx="0" cy="10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Line 1050"/>
            <p:cNvSpPr>
              <a:spLocks noChangeShapeType="1"/>
            </p:cNvSpPr>
            <p:nvPr/>
          </p:nvSpPr>
          <p:spPr bwMode="auto">
            <a:xfrm>
              <a:off x="864" y="3848"/>
              <a:ext cx="139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6" name="Text Box 1062"/>
            <p:cNvSpPr txBox="1">
              <a:spLocks noChangeArrowheads="1"/>
            </p:cNvSpPr>
            <p:nvPr/>
          </p:nvSpPr>
          <p:spPr bwMode="auto">
            <a:xfrm>
              <a:off x="1287" y="2804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1"/>
                  </a:solidFill>
                </a:rPr>
                <a:t>voiced speech</a:t>
              </a:r>
            </a:p>
          </p:txBody>
        </p:sp>
        <p:sp>
          <p:nvSpPr>
            <p:cNvPr id="87067" name="Line 1064"/>
            <p:cNvSpPr>
              <a:spLocks noChangeShapeType="1"/>
            </p:cNvSpPr>
            <p:nvPr/>
          </p:nvSpPr>
          <p:spPr bwMode="auto">
            <a:xfrm flipV="1">
              <a:off x="864" y="3684"/>
              <a:ext cx="0" cy="16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Line 1065"/>
            <p:cNvSpPr>
              <a:spLocks noChangeShapeType="1"/>
            </p:cNvSpPr>
            <p:nvPr/>
          </p:nvSpPr>
          <p:spPr bwMode="auto">
            <a:xfrm flipV="1">
              <a:off x="912" y="3668"/>
              <a:ext cx="0" cy="1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9" name="Line 1066"/>
            <p:cNvSpPr>
              <a:spLocks noChangeShapeType="1"/>
            </p:cNvSpPr>
            <p:nvPr/>
          </p:nvSpPr>
          <p:spPr bwMode="auto">
            <a:xfrm flipV="1">
              <a:off x="960" y="3637"/>
              <a:ext cx="0" cy="21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0" name="Line 1067"/>
            <p:cNvSpPr>
              <a:spLocks noChangeShapeType="1"/>
            </p:cNvSpPr>
            <p:nvPr/>
          </p:nvSpPr>
          <p:spPr bwMode="auto">
            <a:xfrm flipV="1">
              <a:off x="1005" y="3525"/>
              <a:ext cx="0" cy="32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Line 1068"/>
            <p:cNvSpPr>
              <a:spLocks noChangeShapeType="1"/>
            </p:cNvSpPr>
            <p:nvPr/>
          </p:nvSpPr>
          <p:spPr bwMode="auto">
            <a:xfrm flipV="1">
              <a:off x="1052" y="2976"/>
              <a:ext cx="0" cy="87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Line 1069"/>
            <p:cNvSpPr>
              <a:spLocks noChangeShapeType="1"/>
            </p:cNvSpPr>
            <p:nvPr/>
          </p:nvSpPr>
          <p:spPr bwMode="auto">
            <a:xfrm flipV="1">
              <a:off x="1104" y="3264"/>
              <a:ext cx="0" cy="5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3" name="Line 1070"/>
            <p:cNvSpPr>
              <a:spLocks noChangeShapeType="1"/>
            </p:cNvSpPr>
            <p:nvPr/>
          </p:nvSpPr>
          <p:spPr bwMode="auto">
            <a:xfrm flipV="1">
              <a:off x="1152" y="3408"/>
              <a:ext cx="0" cy="4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4" name="Line 1071"/>
            <p:cNvSpPr>
              <a:spLocks noChangeShapeType="1"/>
            </p:cNvSpPr>
            <p:nvPr/>
          </p:nvSpPr>
          <p:spPr bwMode="auto">
            <a:xfrm flipV="1">
              <a:off x="1200" y="3168"/>
              <a:ext cx="0" cy="6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5" name="Line 1072"/>
            <p:cNvSpPr>
              <a:spLocks noChangeShapeType="1"/>
            </p:cNvSpPr>
            <p:nvPr/>
          </p:nvSpPr>
          <p:spPr bwMode="auto">
            <a:xfrm flipV="1">
              <a:off x="1248" y="3112"/>
              <a:ext cx="0" cy="73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Line 1073"/>
            <p:cNvSpPr>
              <a:spLocks noChangeShapeType="1"/>
            </p:cNvSpPr>
            <p:nvPr/>
          </p:nvSpPr>
          <p:spPr bwMode="auto">
            <a:xfrm flipV="1">
              <a:off x="1298" y="3543"/>
              <a:ext cx="0" cy="30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7" name="Line 1074"/>
            <p:cNvSpPr>
              <a:spLocks noChangeShapeType="1"/>
            </p:cNvSpPr>
            <p:nvPr/>
          </p:nvSpPr>
          <p:spPr bwMode="auto">
            <a:xfrm flipV="1">
              <a:off x="1347" y="3459"/>
              <a:ext cx="0" cy="38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8" name="Line 1075"/>
            <p:cNvSpPr>
              <a:spLocks noChangeShapeType="1"/>
            </p:cNvSpPr>
            <p:nvPr/>
          </p:nvSpPr>
          <p:spPr bwMode="auto">
            <a:xfrm flipV="1">
              <a:off x="1392" y="3303"/>
              <a:ext cx="0" cy="54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Line 1076"/>
            <p:cNvSpPr>
              <a:spLocks noChangeShapeType="1"/>
            </p:cNvSpPr>
            <p:nvPr/>
          </p:nvSpPr>
          <p:spPr bwMode="auto">
            <a:xfrm flipV="1">
              <a:off x="1440" y="3216"/>
              <a:ext cx="0" cy="63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0" name="Line 1077"/>
            <p:cNvSpPr>
              <a:spLocks noChangeShapeType="1"/>
            </p:cNvSpPr>
            <p:nvPr/>
          </p:nvSpPr>
          <p:spPr bwMode="auto">
            <a:xfrm flipV="1">
              <a:off x="1488" y="3479"/>
              <a:ext cx="0" cy="37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1" name="Line 1078"/>
            <p:cNvSpPr>
              <a:spLocks noChangeShapeType="1"/>
            </p:cNvSpPr>
            <p:nvPr/>
          </p:nvSpPr>
          <p:spPr bwMode="auto">
            <a:xfrm flipV="1">
              <a:off x="1536" y="3668"/>
              <a:ext cx="0" cy="1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2" name="Line 1079"/>
            <p:cNvSpPr>
              <a:spLocks noChangeShapeType="1"/>
            </p:cNvSpPr>
            <p:nvPr/>
          </p:nvSpPr>
          <p:spPr bwMode="auto">
            <a:xfrm flipH="1" flipV="1">
              <a:off x="1585" y="3637"/>
              <a:ext cx="0" cy="21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3" name="Line 1080"/>
            <p:cNvSpPr>
              <a:spLocks noChangeShapeType="1"/>
            </p:cNvSpPr>
            <p:nvPr/>
          </p:nvSpPr>
          <p:spPr bwMode="auto">
            <a:xfrm flipV="1">
              <a:off x="1632" y="3573"/>
              <a:ext cx="0" cy="2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4" name="Line 1081"/>
            <p:cNvSpPr>
              <a:spLocks noChangeShapeType="1"/>
            </p:cNvSpPr>
            <p:nvPr/>
          </p:nvSpPr>
          <p:spPr bwMode="auto">
            <a:xfrm flipV="1">
              <a:off x="1680" y="3479"/>
              <a:ext cx="0" cy="36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5" name="Line 1082"/>
            <p:cNvSpPr>
              <a:spLocks noChangeShapeType="1"/>
            </p:cNvSpPr>
            <p:nvPr/>
          </p:nvSpPr>
          <p:spPr bwMode="auto">
            <a:xfrm flipH="1" flipV="1">
              <a:off x="1727" y="3433"/>
              <a:ext cx="2" cy="41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Line 1083"/>
            <p:cNvSpPr>
              <a:spLocks noChangeShapeType="1"/>
            </p:cNvSpPr>
            <p:nvPr/>
          </p:nvSpPr>
          <p:spPr bwMode="auto">
            <a:xfrm flipH="1" flipV="1">
              <a:off x="1776" y="3467"/>
              <a:ext cx="0" cy="38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7" name="Line 1084"/>
            <p:cNvSpPr>
              <a:spLocks noChangeShapeType="1"/>
            </p:cNvSpPr>
            <p:nvPr/>
          </p:nvSpPr>
          <p:spPr bwMode="auto">
            <a:xfrm flipH="1" flipV="1">
              <a:off x="1824" y="3592"/>
              <a:ext cx="0" cy="25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8" name="Line 1085"/>
            <p:cNvSpPr>
              <a:spLocks noChangeShapeType="1"/>
            </p:cNvSpPr>
            <p:nvPr/>
          </p:nvSpPr>
          <p:spPr bwMode="auto">
            <a:xfrm flipV="1">
              <a:off x="1873" y="3733"/>
              <a:ext cx="0" cy="11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Line 1086"/>
            <p:cNvSpPr>
              <a:spLocks noChangeShapeType="1"/>
            </p:cNvSpPr>
            <p:nvPr/>
          </p:nvSpPr>
          <p:spPr bwMode="auto">
            <a:xfrm flipV="1">
              <a:off x="1920" y="3795"/>
              <a:ext cx="0" cy="5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Line 1087"/>
            <p:cNvSpPr>
              <a:spLocks noChangeShapeType="1"/>
            </p:cNvSpPr>
            <p:nvPr/>
          </p:nvSpPr>
          <p:spPr bwMode="auto">
            <a:xfrm flipV="1">
              <a:off x="1968" y="3820"/>
              <a:ext cx="0" cy="2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1" name="Freeform 1042"/>
            <p:cNvSpPr>
              <a:spLocks/>
            </p:cNvSpPr>
            <p:nvPr/>
          </p:nvSpPr>
          <p:spPr bwMode="auto">
            <a:xfrm>
              <a:off x="864" y="2832"/>
              <a:ext cx="1248" cy="1016"/>
            </a:xfrm>
            <a:custGeom>
              <a:avLst/>
              <a:gdLst>
                <a:gd name="T0" fmla="*/ 0 w 1776"/>
                <a:gd name="T1" fmla="*/ 17449 h 840"/>
                <a:gd name="T2" fmla="*/ 1 w 1776"/>
                <a:gd name="T3" fmla="*/ 15014 h 840"/>
                <a:gd name="T4" fmla="*/ 1 w 1776"/>
                <a:gd name="T5" fmla="*/ 399 h 840"/>
                <a:gd name="T6" fmla="*/ 1 w 1776"/>
                <a:gd name="T7" fmla="*/ 12597 h 840"/>
                <a:gd name="T8" fmla="*/ 1 w 1776"/>
                <a:gd name="T9" fmla="*/ 4069 h 840"/>
                <a:gd name="T10" fmla="*/ 1 w 1776"/>
                <a:gd name="T11" fmla="*/ 15014 h 840"/>
                <a:gd name="T12" fmla="*/ 2 w 1776"/>
                <a:gd name="T13" fmla="*/ 7713 h 840"/>
                <a:gd name="T14" fmla="*/ 3 w 1776"/>
                <a:gd name="T15" fmla="*/ 17449 h 840"/>
                <a:gd name="T16" fmla="*/ 3 w 1776"/>
                <a:gd name="T17" fmla="*/ 12597 h 840"/>
                <a:gd name="T18" fmla="*/ 4 w 1776"/>
                <a:gd name="T19" fmla="*/ 19894 h 840"/>
                <a:gd name="T20" fmla="*/ 4 w 1776"/>
                <a:gd name="T21" fmla="*/ 21105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48" name="Group 1097"/>
          <p:cNvGrpSpPr>
            <a:grpSpLocks/>
          </p:cNvGrpSpPr>
          <p:nvPr/>
        </p:nvGrpSpPr>
        <p:grpSpPr bwMode="auto">
          <a:xfrm>
            <a:off x="4938713" y="4451350"/>
            <a:ext cx="2209800" cy="1739900"/>
            <a:chOff x="2976" y="2900"/>
            <a:chExt cx="1392" cy="1096"/>
          </a:xfrm>
        </p:grpSpPr>
        <p:sp>
          <p:nvSpPr>
            <p:cNvPr id="87056" name="Line 1051"/>
            <p:cNvSpPr>
              <a:spLocks noChangeShapeType="1"/>
            </p:cNvSpPr>
            <p:nvPr/>
          </p:nvSpPr>
          <p:spPr bwMode="auto">
            <a:xfrm flipV="1">
              <a:off x="2976" y="2948"/>
              <a:ext cx="0" cy="10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7" name="Text Box 1063"/>
            <p:cNvSpPr txBox="1">
              <a:spLocks noChangeArrowheads="1"/>
            </p:cNvSpPr>
            <p:nvPr/>
          </p:nvSpPr>
          <p:spPr bwMode="auto">
            <a:xfrm>
              <a:off x="3342" y="2900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1"/>
                  </a:solidFill>
                </a:rPr>
                <a:t>unvoiced speech</a:t>
              </a:r>
            </a:p>
          </p:txBody>
        </p:sp>
        <p:sp>
          <p:nvSpPr>
            <p:cNvPr id="87058" name="Rectangle 1090"/>
            <p:cNvSpPr>
              <a:spLocks noChangeArrowheads="1"/>
            </p:cNvSpPr>
            <p:nvPr/>
          </p:nvSpPr>
          <p:spPr bwMode="auto">
            <a:xfrm>
              <a:off x="2988" y="3820"/>
              <a:ext cx="978" cy="16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059" name="Line 1091"/>
            <p:cNvSpPr>
              <a:spLocks noChangeShapeType="1"/>
            </p:cNvSpPr>
            <p:nvPr/>
          </p:nvSpPr>
          <p:spPr bwMode="auto">
            <a:xfrm>
              <a:off x="3942" y="3969"/>
              <a:ext cx="11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Freeform 1095"/>
            <p:cNvSpPr>
              <a:spLocks/>
            </p:cNvSpPr>
            <p:nvPr/>
          </p:nvSpPr>
          <p:spPr bwMode="auto">
            <a:xfrm>
              <a:off x="4033" y="3949"/>
              <a:ext cx="110" cy="47"/>
            </a:xfrm>
            <a:custGeom>
              <a:avLst/>
              <a:gdLst>
                <a:gd name="T0" fmla="*/ 0 w 240"/>
                <a:gd name="T1" fmla="*/ 0 h 120"/>
                <a:gd name="T2" fmla="*/ 0 w 240"/>
                <a:gd name="T3" fmla="*/ 0 h 120"/>
                <a:gd name="T4" fmla="*/ 0 w 240"/>
                <a:gd name="T5" fmla="*/ 0 h 120"/>
                <a:gd name="T6" fmla="*/ 0 w 240"/>
                <a:gd name="T7" fmla="*/ 0 h 120"/>
                <a:gd name="T8" fmla="*/ 0 w 24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0"/>
                <a:gd name="T17" fmla="*/ 240 w 240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0">
                  <a:moveTo>
                    <a:pt x="32" y="104"/>
                  </a:moveTo>
                  <a:cubicBezTo>
                    <a:pt x="0" y="88"/>
                    <a:pt x="16" y="16"/>
                    <a:pt x="32" y="8"/>
                  </a:cubicBezTo>
                  <a:cubicBezTo>
                    <a:pt x="48" y="0"/>
                    <a:pt x="96" y="40"/>
                    <a:pt x="128" y="56"/>
                  </a:cubicBezTo>
                  <a:cubicBezTo>
                    <a:pt x="160" y="72"/>
                    <a:pt x="240" y="96"/>
                    <a:pt x="224" y="104"/>
                  </a:cubicBezTo>
                  <a:cubicBezTo>
                    <a:pt x="208" y="112"/>
                    <a:pt x="64" y="120"/>
                    <a:pt x="32" y="104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Line 1052"/>
            <p:cNvSpPr>
              <a:spLocks noChangeShapeType="1"/>
            </p:cNvSpPr>
            <p:nvPr/>
          </p:nvSpPr>
          <p:spPr bwMode="auto">
            <a:xfrm>
              <a:off x="2976" y="3992"/>
              <a:ext cx="139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Freeform 1044"/>
            <p:cNvSpPr>
              <a:spLocks/>
            </p:cNvSpPr>
            <p:nvPr/>
          </p:nvSpPr>
          <p:spPr bwMode="auto">
            <a:xfrm>
              <a:off x="2976" y="2976"/>
              <a:ext cx="1248" cy="1016"/>
            </a:xfrm>
            <a:custGeom>
              <a:avLst/>
              <a:gdLst>
                <a:gd name="T0" fmla="*/ 0 w 1776"/>
                <a:gd name="T1" fmla="*/ 17449 h 840"/>
                <a:gd name="T2" fmla="*/ 1 w 1776"/>
                <a:gd name="T3" fmla="*/ 15014 h 840"/>
                <a:gd name="T4" fmla="*/ 1 w 1776"/>
                <a:gd name="T5" fmla="*/ 399 h 840"/>
                <a:gd name="T6" fmla="*/ 1 w 1776"/>
                <a:gd name="T7" fmla="*/ 12597 h 840"/>
                <a:gd name="T8" fmla="*/ 1 w 1776"/>
                <a:gd name="T9" fmla="*/ 4069 h 840"/>
                <a:gd name="T10" fmla="*/ 1 w 1776"/>
                <a:gd name="T11" fmla="*/ 15014 h 840"/>
                <a:gd name="T12" fmla="*/ 2 w 1776"/>
                <a:gd name="T13" fmla="*/ 7713 h 840"/>
                <a:gd name="T14" fmla="*/ 3 w 1776"/>
                <a:gd name="T15" fmla="*/ 17449 h 840"/>
                <a:gd name="T16" fmla="*/ 3 w 1776"/>
                <a:gd name="T17" fmla="*/ 12597 h 840"/>
                <a:gd name="T18" fmla="*/ 4 w 1776"/>
                <a:gd name="T19" fmla="*/ 19894 h 840"/>
                <a:gd name="T20" fmla="*/ 4 w 1776"/>
                <a:gd name="T21" fmla="*/ 21105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solidFill>
              <a:schemeClr val="hlink"/>
            </a:solidFill>
            <a:ln w="12700">
              <a:solidFill>
                <a:srgbClr val="114F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3" name="Line 1096"/>
            <p:cNvSpPr>
              <a:spLocks noChangeShapeType="1"/>
            </p:cNvSpPr>
            <p:nvPr/>
          </p:nvSpPr>
          <p:spPr bwMode="auto">
            <a:xfrm>
              <a:off x="4094" y="3964"/>
              <a:ext cx="96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9" name="Line 1099"/>
          <p:cNvSpPr>
            <a:spLocks noChangeShapeType="1"/>
          </p:cNvSpPr>
          <p:nvPr/>
        </p:nvSpPr>
        <p:spPr bwMode="auto">
          <a:xfrm flipH="1">
            <a:off x="1714500" y="6257925"/>
            <a:ext cx="76200" cy="1333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100"/>
          <p:cNvSpPr>
            <a:spLocks noChangeShapeType="1"/>
          </p:cNvSpPr>
          <p:nvPr/>
        </p:nvSpPr>
        <p:spPr bwMode="auto">
          <a:xfrm>
            <a:off x="1863725" y="6257925"/>
            <a:ext cx="79375" cy="1333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01"/>
          <p:cNvSpPr txBox="1">
            <a:spLocks noChangeArrowheads="1"/>
          </p:cNvSpPr>
          <p:nvPr/>
        </p:nvSpPr>
        <p:spPr bwMode="auto">
          <a:xfrm>
            <a:off x="1747838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2" name="Text Box 1102"/>
          <p:cNvSpPr txBox="1">
            <a:spLocks noChangeArrowheads="1"/>
          </p:cNvSpPr>
          <p:nvPr/>
        </p:nvSpPr>
        <p:spPr bwMode="auto">
          <a:xfrm>
            <a:off x="1682750" y="6330950"/>
            <a:ext cx="423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solidFill>
                  <a:schemeClr val="hlink"/>
                </a:solidFill>
              </a:rPr>
              <a:t>F0</a:t>
            </a:r>
            <a:endParaRPr lang="en-US" altLang="en-US"/>
          </a:p>
        </p:txBody>
      </p:sp>
      <p:sp>
        <p:nvSpPr>
          <p:cNvPr id="87053" name="Line 1103"/>
          <p:cNvSpPr>
            <a:spLocks noChangeShapeType="1"/>
          </p:cNvSpPr>
          <p:nvPr/>
        </p:nvSpPr>
        <p:spPr bwMode="auto">
          <a:xfrm flipV="1">
            <a:off x="1790700" y="6216650"/>
            <a:ext cx="0" cy="539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Line 1104"/>
          <p:cNvSpPr>
            <a:spLocks noChangeShapeType="1"/>
          </p:cNvSpPr>
          <p:nvPr/>
        </p:nvSpPr>
        <p:spPr bwMode="auto">
          <a:xfrm flipV="1">
            <a:off x="1866900" y="6216650"/>
            <a:ext cx="0" cy="539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72D1D-A544-49A5-86A4-48409443AD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Formant frequencies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658100" cy="43243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Peterson - Barney data (note the “vowel triangle”)</a:t>
            </a:r>
          </a:p>
        </p:txBody>
      </p:sp>
      <p:pic>
        <p:nvPicPr>
          <p:cNvPr id="88068" name="Picture 7" descr="D:\lectures\voice\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11326"/>
            <a:ext cx="5414963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Line 8"/>
          <p:cNvSpPr>
            <a:spLocks noChangeShapeType="1"/>
          </p:cNvSpPr>
          <p:nvPr/>
        </p:nvSpPr>
        <p:spPr bwMode="auto">
          <a:xfrm flipH="1" flipV="1">
            <a:off x="2286000" y="3124200"/>
            <a:ext cx="1828800" cy="23129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Line 9"/>
          <p:cNvSpPr>
            <a:spLocks noChangeShapeType="1"/>
          </p:cNvSpPr>
          <p:nvPr/>
        </p:nvSpPr>
        <p:spPr bwMode="auto">
          <a:xfrm>
            <a:off x="2286000" y="3124200"/>
            <a:ext cx="0" cy="27622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Line 10"/>
          <p:cNvSpPr>
            <a:spLocks noChangeShapeType="1"/>
          </p:cNvSpPr>
          <p:nvPr/>
        </p:nvSpPr>
        <p:spPr bwMode="auto">
          <a:xfrm flipV="1">
            <a:off x="2286000" y="5437188"/>
            <a:ext cx="1828800" cy="449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69F8A40-1FEA-442D-8C1C-FB3457CF1B7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TextBox 8"/>
          <p:cNvSpPr txBox="1">
            <a:spLocks noChangeArrowheads="1"/>
          </p:cNvSpPr>
          <p:nvPr/>
        </p:nvSpPr>
        <p:spPr bwMode="auto">
          <a:xfrm>
            <a:off x="6637338" y="5991225"/>
            <a:ext cx="61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1</a:t>
            </a:r>
          </a:p>
        </p:txBody>
      </p:sp>
      <p:sp>
        <p:nvSpPr>
          <p:cNvPr id="88074" name="TextBox 9"/>
          <p:cNvSpPr txBox="1">
            <a:spLocks noChangeArrowheads="1"/>
          </p:cNvSpPr>
          <p:nvPr/>
        </p:nvSpPr>
        <p:spPr bwMode="auto">
          <a:xfrm>
            <a:off x="688975" y="1776413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Sonograms</a:t>
            </a:r>
          </a:p>
        </p:txBody>
      </p:sp>
      <p:pic>
        <p:nvPicPr>
          <p:cNvPr id="89091" name="Picture 4" descr="D:\lectures\voice\s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46238"/>
            <a:ext cx="7964488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F897C4-CFD8-465B-BE57-08E4996B469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Basic LPC Model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38300"/>
            <a:ext cx="7700962" cy="4324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486400" y="3354388"/>
            <a:ext cx="1600200" cy="1066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2"/>
                </a:solidFill>
              </a:rPr>
              <a:t>LPC</a:t>
            </a:r>
          </a:p>
          <a:p>
            <a:pPr algn="ctr" eaLnBrk="1" hangingPunct="1"/>
            <a:r>
              <a:rPr lang="en-US" altLang="en-US" sz="2000">
                <a:solidFill>
                  <a:schemeClr val="bg2"/>
                </a:solidFill>
              </a:rPr>
              <a:t>synthesis</a:t>
            </a:r>
          </a:p>
          <a:p>
            <a:pPr algn="ctr" eaLnBrk="1" hangingPunct="1"/>
            <a:r>
              <a:rPr lang="en-US" altLang="en-US" sz="2000">
                <a:solidFill>
                  <a:schemeClr val="bg2"/>
                </a:solidFill>
              </a:rPr>
              <a:t>filter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1066800" y="4572000"/>
            <a:ext cx="1924050" cy="7096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White Noise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Generator</a:t>
            </a:r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>
            <a:off x="2990850" y="5029200"/>
            <a:ext cx="7556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 flipV="1">
            <a:off x="3733800" y="4292600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5"/>
          <p:cNvSpPr txBox="1">
            <a:spLocks noChangeArrowheads="1"/>
          </p:cNvSpPr>
          <p:nvPr/>
        </p:nvSpPr>
        <p:spPr bwMode="auto">
          <a:xfrm>
            <a:off x="1079500" y="1638300"/>
            <a:ext cx="1924050" cy="710259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Pulse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Generator</a:t>
            </a:r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>
            <a:off x="3003550" y="2093913"/>
            <a:ext cx="742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3746500" y="2081213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Freeform 11"/>
          <p:cNvSpPr>
            <a:spLocks/>
          </p:cNvSpPr>
          <p:nvPr/>
        </p:nvSpPr>
        <p:spPr bwMode="auto">
          <a:xfrm>
            <a:off x="3746500" y="2970213"/>
            <a:ext cx="673100" cy="915987"/>
          </a:xfrm>
          <a:custGeom>
            <a:avLst/>
            <a:gdLst>
              <a:gd name="T0" fmla="*/ 0 w 288"/>
              <a:gd name="T1" fmla="*/ 0 h 312"/>
              <a:gd name="T2" fmla="*/ 2147483647 w 288"/>
              <a:gd name="T3" fmla="*/ 2147483647 h 312"/>
              <a:gd name="T4" fmla="*/ 0 60000 65536"/>
              <a:gd name="T5" fmla="*/ 0 60000 65536"/>
              <a:gd name="T6" fmla="*/ 0 w 288"/>
              <a:gd name="T7" fmla="*/ 0 h 312"/>
              <a:gd name="T8" fmla="*/ 288 w 288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312">
                <a:moveTo>
                  <a:pt x="0" y="0"/>
                </a:moveTo>
                <a:lnTo>
                  <a:pt x="288" y="312"/>
                </a:ln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4"/>
          <p:cNvSpPr>
            <a:spLocks noChangeArrowheads="1"/>
          </p:cNvSpPr>
          <p:nvPr/>
        </p:nvSpPr>
        <p:spPr bwMode="auto">
          <a:xfrm>
            <a:off x="3657600" y="4267200"/>
            <a:ext cx="152400" cy="1539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5" name="Oval 15"/>
          <p:cNvSpPr>
            <a:spLocks noChangeArrowheads="1"/>
          </p:cNvSpPr>
          <p:nvPr/>
        </p:nvSpPr>
        <p:spPr bwMode="auto">
          <a:xfrm>
            <a:off x="3670300" y="281781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4419600" y="3886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Text Box 17"/>
          <p:cNvSpPr txBox="1">
            <a:spLocks noChangeArrowheads="1"/>
          </p:cNvSpPr>
          <p:nvPr/>
        </p:nvSpPr>
        <p:spPr bwMode="auto">
          <a:xfrm>
            <a:off x="3043238" y="3375025"/>
            <a:ext cx="1101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U/V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switch</a:t>
            </a:r>
            <a:endParaRPr lang="en-US" altLang="en-US" sz="2000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7086600" y="3886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21"/>
          <p:cNvSpPr>
            <a:spLocks noChangeShapeType="1"/>
          </p:cNvSpPr>
          <p:nvPr/>
        </p:nvSpPr>
        <p:spPr bwMode="auto">
          <a:xfrm>
            <a:off x="3200400" y="2093913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22"/>
          <p:cNvSpPr>
            <a:spLocks noChangeShapeType="1"/>
          </p:cNvSpPr>
          <p:nvPr/>
        </p:nvSpPr>
        <p:spPr bwMode="auto">
          <a:xfrm>
            <a:off x="3200400" y="5029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23"/>
          <p:cNvSpPr>
            <a:spLocks noChangeShapeType="1"/>
          </p:cNvSpPr>
          <p:nvPr/>
        </p:nvSpPr>
        <p:spPr bwMode="auto">
          <a:xfrm>
            <a:off x="4864100" y="3886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4"/>
          <p:cNvSpPr>
            <a:spLocks noChangeShapeType="1"/>
          </p:cNvSpPr>
          <p:nvPr/>
        </p:nvSpPr>
        <p:spPr bwMode="auto">
          <a:xfrm>
            <a:off x="7467600" y="3886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TextBox 20"/>
          <p:cNvSpPr txBox="1">
            <a:spLocks noChangeArrowheads="1"/>
          </p:cNvSpPr>
          <p:nvPr/>
        </p:nvSpPr>
        <p:spPr bwMode="auto">
          <a:xfrm>
            <a:off x="4694237" y="3262312"/>
            <a:ext cx="73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G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6773A0B-A626-4382-8A7E-B334ED9CC98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166100" y="3555999"/>
            <a:ext cx="73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/>
              <a:t>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19075"/>
            <a:ext cx="1866900" cy="51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5182354"/>
            <a:ext cx="1728091" cy="792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44" y="2592206"/>
            <a:ext cx="1529556" cy="7494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Basic LPC Model - cont.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74788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000" dirty="0" smtClean="0">
                <a:solidFill>
                  <a:schemeClr val="accent1"/>
                </a:solidFill>
              </a:rPr>
              <a:t>Pulse generator</a:t>
            </a:r>
            <a:r>
              <a:rPr lang="en-US" altLang="en-US" sz="2000" dirty="0" smtClean="0"/>
              <a:t> produces a harmonic rich periodic impulse train (with </a:t>
            </a:r>
            <a:r>
              <a:rPr lang="en-US" altLang="en-US" sz="2000" dirty="0" smtClean="0">
                <a:solidFill>
                  <a:srgbClr val="FC0128"/>
                </a:solidFill>
              </a:rPr>
              <a:t>pitch period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solidFill>
                  <a:srgbClr val="FC0128"/>
                </a:solidFill>
              </a:rPr>
              <a:t>gain</a:t>
            </a:r>
            <a:r>
              <a:rPr lang="en-US" altLang="en-US" sz="200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>
                <a:solidFill>
                  <a:schemeClr val="accent1"/>
                </a:solidFill>
              </a:rPr>
              <a:t>White noise generator</a:t>
            </a:r>
            <a:r>
              <a:rPr lang="en-US" altLang="en-US" sz="2000" dirty="0" smtClean="0"/>
              <a:t> produces a random signal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dirty="0" smtClean="0"/>
              <a:t>     (with </a:t>
            </a:r>
            <a:r>
              <a:rPr lang="en-US" altLang="en-US" sz="2000" dirty="0" smtClean="0">
                <a:solidFill>
                  <a:srgbClr val="FC0128"/>
                </a:solidFill>
              </a:rPr>
              <a:t>gain</a:t>
            </a:r>
            <a:r>
              <a:rPr lang="en-US" altLang="en-US" sz="200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>
                <a:solidFill>
                  <a:schemeClr val="accent1"/>
                </a:solidFill>
              </a:rPr>
              <a:t>U/V switch</a:t>
            </a:r>
            <a:r>
              <a:rPr lang="en-US" altLang="en-US" sz="2000" dirty="0" smtClean="0"/>
              <a:t> chooses between voiced and unvoiced speech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>
                <a:solidFill>
                  <a:schemeClr val="accent1"/>
                </a:solidFill>
              </a:rPr>
              <a:t>LPC filter</a:t>
            </a:r>
            <a:r>
              <a:rPr lang="en-US" altLang="en-US" sz="2000" dirty="0" smtClean="0"/>
              <a:t> amplifies </a:t>
            </a:r>
            <a:r>
              <a:rPr lang="en-US" altLang="en-US" sz="2000" dirty="0" smtClean="0">
                <a:solidFill>
                  <a:srgbClr val="FC0128"/>
                </a:solidFill>
              </a:rPr>
              <a:t>formant frequencies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     (all-pole or AR IIR filter)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/>
              <a:t>The output will resemble true speech to within </a:t>
            </a:r>
            <a:r>
              <a:rPr lang="en-US" altLang="en-US" sz="2000" dirty="0" smtClean="0">
                <a:solidFill>
                  <a:srgbClr val="FC0128"/>
                </a:solidFill>
              </a:rPr>
              <a:t>residual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67CF0A8-1646-469D-9E64-947A90E4492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165100"/>
            <a:ext cx="791368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Application: Data Communications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52413" y="1403350"/>
            <a:ext cx="8891587" cy="5060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/>
              <a:t>Communications is moving information from place to place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/>
              <a:t>Information is the amount of surprise, and can be quantified!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/>
              <a:t>Communications was originally analog – telegraph, telephone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/>
              <a:t>All physical channels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/>
              <a:t>have limited bandwidth (BW)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/>
              <a:t>add noise (so that the signal to noise ratio SNR is finite)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so analog communications always degrades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	and there is no way to completely remove noise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In analog communications the only solution to noise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	is to transmit a stronger signal </a:t>
            </a:r>
            <a:r>
              <a:rPr lang="en-US" altLang="en-US" sz="2000" smtClean="0"/>
              <a:t>(amplification amplifies N along with S)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/>
              <a:t>Communications has become digital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/>
              <a:t>digital communications is all or nothing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mtClean="0"/>
              <a:t>perfect reception or no data received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7D57744-8155-4E3D-8978-1D0CBD6CE90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10112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Shannon’s Theorems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31788" y="1211263"/>
            <a:ext cx="8126412" cy="5106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7030A0"/>
                </a:solidFill>
              </a:rPr>
              <a:t>1. Separation Theorem</a:t>
            </a:r>
          </a:p>
          <a:p>
            <a:pPr>
              <a:buFont typeface="Wingdings" pitchFamily="2" charset="2"/>
              <a:buNone/>
            </a:pPr>
            <a:endParaRPr lang="en-US" altLang="en-US" sz="24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4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4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4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7030A0"/>
                </a:solidFill>
              </a:rPr>
              <a:t>2. Source Encoding Theorem</a:t>
            </a:r>
          </a:p>
          <a:p>
            <a:pPr>
              <a:buFont typeface="Wingdings" pitchFamily="2" charset="2"/>
              <a:buNone/>
            </a:pPr>
            <a:r>
              <a:rPr lang="en-US" altLang="en-US" sz="2400" i="1" smtClean="0"/>
              <a:t>	Information can be quantified (in bits)</a:t>
            </a:r>
          </a:p>
          <a:p>
            <a:pPr>
              <a:buFont typeface="Wingdings" pitchFamily="2" charset="2"/>
              <a:buNone/>
            </a:pPr>
            <a:endParaRPr lang="en-US" altLang="en-US" sz="240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7030A0"/>
                </a:solidFill>
              </a:rPr>
              <a:t>3. Channel Capacity Theorem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/>
              <a:t>	C = BW log</a:t>
            </a:r>
            <a:r>
              <a:rPr lang="en-US" altLang="en-US" sz="2400" b="1" baseline="-25000" smtClean="0"/>
              <a:t>2</a:t>
            </a:r>
            <a:r>
              <a:rPr lang="en-US" altLang="en-US" sz="2400" smtClean="0"/>
              <a:t> ( SNR + 1 )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A99A1FE-A296-47CC-9A0D-D10F26EA175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189" name="Group 4"/>
          <p:cNvGrpSpPr>
            <a:grpSpLocks/>
          </p:cNvGrpSpPr>
          <p:nvPr/>
        </p:nvGrpSpPr>
        <p:grpSpPr bwMode="auto">
          <a:xfrm>
            <a:off x="544513" y="1574800"/>
            <a:ext cx="8385175" cy="1489075"/>
            <a:chOff x="152400" y="1314202"/>
            <a:chExt cx="8385959" cy="1488099"/>
          </a:xfrm>
        </p:grpSpPr>
        <p:cxnSp>
          <p:nvCxnSpPr>
            <p:cNvPr id="93190" name="Straight Connector 5"/>
            <p:cNvCxnSpPr>
              <a:cxnSpLocks noChangeShapeType="1"/>
            </p:cNvCxnSpPr>
            <p:nvPr/>
          </p:nvCxnSpPr>
          <p:spPr bwMode="auto">
            <a:xfrm flipV="1">
              <a:off x="201880" y="2363190"/>
              <a:ext cx="8122723" cy="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191" name="TextBox 6"/>
            <p:cNvSpPr txBox="1">
              <a:spLocks noChangeArrowheads="1"/>
            </p:cNvSpPr>
            <p:nvPr/>
          </p:nvSpPr>
          <p:spPr bwMode="auto">
            <a:xfrm>
              <a:off x="843148" y="1971304"/>
              <a:ext cx="1330049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source</a:t>
              </a:r>
            </a:p>
            <a:p>
              <a:pPr algn="ctr" eaLnBrk="1" hangingPunct="1"/>
              <a:r>
                <a:rPr lang="en-US" altLang="en-US" sz="2400"/>
                <a:t>encoder</a:t>
              </a:r>
            </a:p>
          </p:txBody>
        </p:sp>
        <p:sp>
          <p:nvSpPr>
            <p:cNvPr id="93192" name="TextBox 7"/>
            <p:cNvSpPr txBox="1">
              <a:spLocks noChangeArrowheads="1"/>
            </p:cNvSpPr>
            <p:nvPr/>
          </p:nvSpPr>
          <p:spPr bwMode="auto">
            <a:xfrm>
              <a:off x="2361225" y="1969323"/>
              <a:ext cx="1260749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channel</a:t>
              </a:r>
            </a:p>
            <a:p>
              <a:pPr algn="ctr" eaLnBrk="1" hangingPunct="1"/>
              <a:r>
                <a:rPr lang="en-US" altLang="en-US" sz="2400"/>
                <a:t>encoder</a:t>
              </a:r>
            </a:p>
          </p:txBody>
        </p:sp>
        <p:sp>
          <p:nvSpPr>
            <p:cNvPr id="93193" name="TextBox 8"/>
            <p:cNvSpPr txBox="1">
              <a:spLocks noChangeArrowheads="1"/>
            </p:cNvSpPr>
            <p:nvPr/>
          </p:nvSpPr>
          <p:spPr bwMode="auto">
            <a:xfrm>
              <a:off x="6505732" y="1969324"/>
              <a:ext cx="1272624" cy="8304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source</a:t>
              </a:r>
            </a:p>
            <a:p>
              <a:pPr algn="ctr" eaLnBrk="1" hangingPunct="1"/>
              <a:r>
                <a:rPr lang="en-US" altLang="en-US" sz="2400"/>
                <a:t>decoder</a:t>
              </a:r>
            </a:p>
          </p:txBody>
        </p:sp>
        <p:sp>
          <p:nvSpPr>
            <p:cNvPr id="93194" name="TextBox 9"/>
            <p:cNvSpPr txBox="1">
              <a:spLocks noChangeArrowheads="1"/>
            </p:cNvSpPr>
            <p:nvPr/>
          </p:nvSpPr>
          <p:spPr bwMode="auto">
            <a:xfrm>
              <a:off x="5070780" y="1969324"/>
              <a:ext cx="1268695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channel</a:t>
              </a:r>
            </a:p>
            <a:p>
              <a:pPr algn="ctr" eaLnBrk="1" hangingPunct="1"/>
              <a:r>
                <a:rPr lang="en-US" altLang="en-US" sz="2400"/>
                <a:t>decoder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5744" y="2018590"/>
              <a:ext cx="1174860" cy="399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channel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2017004"/>
              <a:ext cx="560439" cy="33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info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0146" y="2015417"/>
              <a:ext cx="538213" cy="337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info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5185" y="1564863"/>
              <a:ext cx="547739" cy="339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bits</a:t>
              </a:r>
            </a:p>
          </p:txBody>
        </p:sp>
        <p:cxnSp>
          <p:nvCxnSpPr>
            <p:cNvPr id="93199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2066307" y="2054432"/>
              <a:ext cx="40376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6160062" y="1587073"/>
              <a:ext cx="547738" cy="339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bits</a:t>
              </a:r>
            </a:p>
          </p:txBody>
        </p:sp>
        <p:cxnSp>
          <p:nvCxnSpPr>
            <p:cNvPr id="93201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6220692" y="2076203"/>
              <a:ext cx="40376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3403904" y="1314202"/>
              <a:ext cx="835103" cy="585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analog signal</a:t>
              </a:r>
            </a:p>
          </p:txBody>
        </p:sp>
        <p:cxnSp>
          <p:nvCxnSpPr>
            <p:cNvPr id="93203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3619995" y="2064329"/>
              <a:ext cx="40376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06500"/>
            <a:ext cx="8140700" cy="5295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Fundamental theorem in linear algebra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All linear vector spaces have a basis (usually more than one!)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 basis is a set of vectors    </a:t>
            </a:r>
            <a:r>
              <a:rPr lang="en-US" sz="2000" b="1" dirty="0" smtClean="0"/>
              <a:t>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b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…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d</a:t>
            </a:r>
            <a:r>
              <a:rPr lang="en-US" sz="2000" baseline="-25000" dirty="0" smtClean="0"/>
              <a:t>     </a:t>
            </a:r>
            <a:r>
              <a:rPr lang="en-US" sz="2000" dirty="0" smtClean="0"/>
              <a:t>that obeys 2 conditions 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1. spans the vector space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	i.e., for every vector </a:t>
            </a:r>
            <a:r>
              <a:rPr lang="en-US" sz="2000" b="1" dirty="0" smtClean="0">
                <a:solidFill>
                  <a:schemeClr val="accent2"/>
                </a:solidFill>
              </a:rPr>
              <a:t>x</a:t>
            </a:r>
            <a:r>
              <a:rPr lang="en-US" sz="2000" dirty="0" smtClean="0">
                <a:solidFill>
                  <a:schemeClr val="accent2"/>
                </a:solidFill>
              </a:rPr>
              <a:t> :  </a:t>
            </a:r>
            <a:r>
              <a:rPr lang="en-US" sz="2000" b="1" dirty="0" smtClean="0">
                <a:solidFill>
                  <a:schemeClr val="accent2"/>
                </a:solidFill>
              </a:rPr>
              <a:t>x</a:t>
            </a:r>
            <a:r>
              <a:rPr lang="en-US" sz="2000" dirty="0" smtClean="0">
                <a:solidFill>
                  <a:schemeClr val="accent2"/>
                </a:solidFill>
              </a:rPr>
              <a:t> =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b="1" dirty="0" smtClean="0">
                <a:solidFill>
                  <a:schemeClr val="accent2"/>
                </a:solidFill>
              </a:rPr>
              <a:t> b</a:t>
            </a:r>
            <a:r>
              <a:rPr lang="en-US" sz="2000" b="1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+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</a:rPr>
              <a:t> b</a:t>
            </a:r>
            <a:r>
              <a:rPr lang="en-US" sz="20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+ … +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b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d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where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… a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d </a:t>
            </a:r>
            <a:r>
              <a:rPr lang="en-US" sz="2000" dirty="0" smtClean="0">
                <a:solidFill>
                  <a:schemeClr val="accent2"/>
                </a:solidFill>
              </a:rPr>
              <a:t>are a set of coefficients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33CC"/>
                </a:solidFill>
              </a:rPr>
              <a:t>2. the basis vectors </a:t>
            </a:r>
            <a:r>
              <a:rPr lang="en-US" sz="2000" b="1" dirty="0" smtClean="0">
                <a:solidFill>
                  <a:srgbClr val="FF33CC"/>
                </a:solidFill>
              </a:rPr>
              <a:t>b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1</a:t>
            </a:r>
            <a:r>
              <a:rPr lang="en-US" sz="2000" b="1" dirty="0" smtClean="0">
                <a:solidFill>
                  <a:srgbClr val="FF33CC"/>
                </a:solidFill>
              </a:rPr>
              <a:t> b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2</a:t>
            </a:r>
            <a:r>
              <a:rPr lang="en-US" sz="2000" b="1" dirty="0" smtClean="0">
                <a:solidFill>
                  <a:srgbClr val="FF33CC"/>
                </a:solidFill>
              </a:rPr>
              <a:t> … </a:t>
            </a:r>
            <a:r>
              <a:rPr lang="en-US" sz="2000" b="1" dirty="0" err="1" smtClean="0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 smtClean="0">
                <a:solidFill>
                  <a:srgbClr val="FF33CC"/>
                </a:solidFill>
              </a:rPr>
              <a:t>d</a:t>
            </a:r>
            <a:r>
              <a:rPr lang="en-US" sz="2000" dirty="0" smtClean="0">
                <a:solidFill>
                  <a:srgbClr val="FF33CC"/>
                </a:solidFill>
              </a:rPr>
              <a:t> are linearly independent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33CC"/>
                </a:solidFill>
              </a:rPr>
              <a:t>	i.e.,  </a:t>
            </a:r>
            <a:r>
              <a:rPr lang="en-US" sz="2000" i="1" dirty="0" smtClean="0">
                <a:solidFill>
                  <a:srgbClr val="FF33CC"/>
                </a:solidFill>
              </a:rPr>
              <a:t>if</a:t>
            </a:r>
            <a:r>
              <a:rPr lang="en-US" sz="2000" dirty="0" smtClean="0">
                <a:solidFill>
                  <a:srgbClr val="FF33CC"/>
                </a:solidFill>
              </a:rPr>
              <a:t> a</a:t>
            </a:r>
            <a:r>
              <a:rPr lang="en-US" sz="2000" baseline="-25000" dirty="0" smtClean="0">
                <a:solidFill>
                  <a:srgbClr val="FF33CC"/>
                </a:solidFill>
              </a:rPr>
              <a:t>1</a:t>
            </a:r>
            <a:r>
              <a:rPr lang="en-US" sz="2000" b="1" dirty="0" smtClean="0">
                <a:solidFill>
                  <a:srgbClr val="FF33CC"/>
                </a:solidFill>
              </a:rPr>
              <a:t> b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1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+ a</a:t>
            </a:r>
            <a:r>
              <a:rPr lang="en-US" sz="2000" baseline="-25000" dirty="0" smtClean="0">
                <a:solidFill>
                  <a:srgbClr val="FF33CC"/>
                </a:solidFill>
              </a:rPr>
              <a:t>2</a:t>
            </a:r>
            <a:r>
              <a:rPr lang="en-US" sz="2000" b="1" dirty="0" smtClean="0">
                <a:solidFill>
                  <a:srgbClr val="FF33CC"/>
                </a:solidFill>
              </a:rPr>
              <a:t> b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2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+ … + a</a:t>
            </a:r>
            <a:r>
              <a:rPr lang="en-US" sz="2000" baseline="-25000" dirty="0" smtClean="0">
                <a:solidFill>
                  <a:srgbClr val="FF33CC"/>
                </a:solidFill>
              </a:rPr>
              <a:t>d</a:t>
            </a:r>
            <a:r>
              <a:rPr lang="en-US" sz="2000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 smtClean="0">
                <a:solidFill>
                  <a:srgbClr val="FF33CC"/>
                </a:solidFill>
              </a:rPr>
              <a:t>d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=</a:t>
            </a:r>
            <a:r>
              <a:rPr lang="en-US" sz="2000" b="1" dirty="0" smtClean="0">
                <a:solidFill>
                  <a:srgbClr val="FF33CC"/>
                </a:solidFill>
              </a:rPr>
              <a:t> 0 </a:t>
            </a:r>
            <a:r>
              <a:rPr lang="en-US" sz="2000" dirty="0" smtClean="0">
                <a:solidFill>
                  <a:srgbClr val="FF33CC"/>
                </a:solidFill>
              </a:rPr>
              <a:t>(the zero vector)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33CC"/>
                </a:solidFill>
              </a:rPr>
              <a:t>                  </a:t>
            </a:r>
            <a:r>
              <a:rPr lang="en-US" sz="2000" i="1" dirty="0" smtClean="0">
                <a:solidFill>
                  <a:srgbClr val="FF33CC"/>
                </a:solidFill>
              </a:rPr>
              <a:t>then</a:t>
            </a:r>
            <a:r>
              <a:rPr lang="en-US" sz="2000" dirty="0" smtClean="0">
                <a:solidFill>
                  <a:srgbClr val="FF33CC"/>
                </a:solidFill>
              </a:rPr>
              <a:t> a</a:t>
            </a:r>
            <a:r>
              <a:rPr lang="en-US" sz="2000" baseline="-25000" dirty="0" smtClean="0">
                <a:solidFill>
                  <a:srgbClr val="FF33CC"/>
                </a:solidFill>
              </a:rPr>
              <a:t>1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= a</a:t>
            </a:r>
            <a:r>
              <a:rPr lang="en-US" sz="2000" baseline="-25000" dirty="0" smtClean="0">
                <a:solidFill>
                  <a:srgbClr val="FF33CC"/>
                </a:solidFill>
              </a:rPr>
              <a:t>2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= … = a</a:t>
            </a:r>
            <a:r>
              <a:rPr lang="en-US" sz="2000" baseline="-25000" dirty="0" smtClean="0">
                <a:solidFill>
                  <a:srgbClr val="FF33CC"/>
                </a:solidFill>
              </a:rPr>
              <a:t>d</a:t>
            </a:r>
            <a:r>
              <a:rPr lang="en-US" sz="2000" dirty="0" smtClean="0">
                <a:solidFill>
                  <a:srgbClr val="FF33CC"/>
                </a:solidFill>
              </a:rPr>
              <a:t> = 0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OR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33CC"/>
                </a:solidFill>
              </a:rPr>
              <a:t>2. The expansion </a:t>
            </a:r>
            <a:r>
              <a:rPr lang="en-US" sz="2000" b="1" dirty="0" smtClean="0">
                <a:solidFill>
                  <a:srgbClr val="FF33CC"/>
                </a:solidFill>
              </a:rPr>
              <a:t>x</a:t>
            </a:r>
            <a:r>
              <a:rPr lang="en-US" sz="2000" dirty="0" smtClean="0">
                <a:solidFill>
                  <a:srgbClr val="FF33CC"/>
                </a:solidFill>
              </a:rPr>
              <a:t> = a</a:t>
            </a:r>
            <a:r>
              <a:rPr lang="en-US" sz="2000" baseline="-25000" dirty="0" smtClean="0">
                <a:solidFill>
                  <a:srgbClr val="FF33CC"/>
                </a:solidFill>
              </a:rPr>
              <a:t>1</a:t>
            </a:r>
            <a:r>
              <a:rPr lang="en-US" sz="2000" b="1" dirty="0" smtClean="0">
                <a:solidFill>
                  <a:srgbClr val="FF33CC"/>
                </a:solidFill>
              </a:rPr>
              <a:t> b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1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+ a</a:t>
            </a:r>
            <a:r>
              <a:rPr lang="en-US" sz="2000" baseline="-25000" dirty="0" smtClean="0">
                <a:solidFill>
                  <a:srgbClr val="FF33CC"/>
                </a:solidFill>
              </a:rPr>
              <a:t>2</a:t>
            </a:r>
            <a:r>
              <a:rPr lang="en-US" sz="2000" b="1" dirty="0" smtClean="0">
                <a:solidFill>
                  <a:srgbClr val="FF33CC"/>
                </a:solidFill>
              </a:rPr>
              <a:t> b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2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+ … + a</a:t>
            </a:r>
            <a:r>
              <a:rPr lang="en-US" sz="2000" baseline="-25000" dirty="0" smtClean="0">
                <a:solidFill>
                  <a:srgbClr val="FF33CC"/>
                </a:solidFill>
              </a:rPr>
              <a:t>d</a:t>
            </a:r>
            <a:r>
              <a:rPr lang="en-US" sz="2000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 smtClean="0">
                <a:solidFill>
                  <a:srgbClr val="FF33CC"/>
                </a:solidFill>
              </a:rPr>
              <a:t>d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dirty="0" smtClean="0">
                <a:solidFill>
                  <a:srgbClr val="FF33CC"/>
                </a:solidFill>
              </a:rPr>
              <a:t>is unique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(easy to prove that these 2 statements are equivalent)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Since the expansion is unique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the coefficients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… a</a:t>
            </a:r>
            <a:r>
              <a:rPr lang="en-US" sz="2000" baseline="-25000" dirty="0" smtClean="0"/>
              <a:t>d </a:t>
            </a:r>
            <a:r>
              <a:rPr lang="en-US" sz="2000" i="1" dirty="0" smtClean="0"/>
              <a:t>represent</a:t>
            </a:r>
            <a:r>
              <a:rPr lang="en-US" sz="2000" dirty="0" smtClean="0"/>
              <a:t> the vector in that basis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0C1515E-AF27-437D-8D02-750AE85C466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Modem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Shannon’s theorems are existence proofs - not constructive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So we need to be creative to reach channel capacity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Modem design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NRZ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RZ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PAM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FSK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PSK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QAM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solidFill>
                  <a:schemeClr val="accent2"/>
                </a:solidFill>
              </a:rPr>
              <a:t>DMT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34C8A2A-8215-45DC-A0D3-2D7D5E14E63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NRZ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339850"/>
            <a:ext cx="7880350" cy="5076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/>
              <a:t>Our first attempt is to simply transmit 1 or 0 (volts?)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NRZ = Non Return to Zero (i.e., NOT RZ)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Information rate = number of bits transmitted per second (bps)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smtClean="0"/>
              <a:t>But this is only good for short serial cables (e.g. RS232), because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DC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high bandwidth (sharp corners) and Intersymbol interference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Timing recovery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2000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42950" y="1903413"/>
          <a:ext cx="76581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VISIO" r:id="rId3" imgW="7351920" imgH="1636920" progId="Visio.Drawing.5">
                  <p:embed/>
                </p:oleObj>
              </mc:Choice>
              <mc:Fallback>
                <p:oleObj name="VISIO" r:id="rId3" imgW="7351920" imgH="1636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03413"/>
                        <a:ext cx="76581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533400" y="2890838"/>
            <a:ext cx="815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22A2F56-0997-44BB-BD68-CA16C2E30D7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DC-less NRZ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616075"/>
            <a:ext cx="7658100" cy="432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/>
              <a:t>So what about transmitting -1/+1?</a:t>
            </a:r>
          </a:p>
          <a:p>
            <a:endParaRPr lang="en-US" altLang="en-US" sz="2000" smtClean="0"/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buFont typeface="Wingdings" pitchFamily="2" charset="2"/>
              <a:buNone/>
            </a:pPr>
            <a:endParaRPr lang="en-US" altLang="en-US" sz="200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smtClean="0"/>
              <a:t>This is better, but not perfect!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DC isn’t exactly zero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Still can have a long run of +1 OR -1 that will decay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Even without decay, long runs ruin timing recovery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95375" y="2362200"/>
          <a:ext cx="60198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VISIO" r:id="rId3" imgW="7351920" imgH="1636920" progId="Visio.Drawing.5">
                  <p:embed/>
                </p:oleObj>
              </mc:Choice>
              <mc:Fallback>
                <p:oleObj name="VISIO" r:id="rId3" imgW="7351920" imgH="1636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362200"/>
                        <a:ext cx="60198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914400" y="2743200"/>
            <a:ext cx="6553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D442DCA-E33D-42DC-A7E1-020EAAD1BDB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235075"/>
            <a:ext cx="7796212" cy="4833938"/>
          </a:xfrm>
        </p:spPr>
        <p:txBody>
          <a:bodyPr/>
          <a:lstStyle/>
          <a:p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z="2400" smtClean="0"/>
              <a:t>What about Return to Zero 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lnSpc>
                <a:spcPct val="150000"/>
              </a:lnSpc>
            </a:pPr>
            <a:r>
              <a:rPr lang="en-US" altLang="en-US" smtClean="0"/>
              <a:t>No long +1 runs, so DC decay less important</a:t>
            </a:r>
          </a:p>
          <a:p>
            <a:r>
              <a:rPr lang="en-US" altLang="en-US" smtClean="0"/>
              <a:t>BUT half width pulses means twice bandwidth!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90600" y="2590800"/>
          <a:ext cx="6477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VISIO" r:id="rId3" imgW="6894720" imgH="1179720" progId="Visio.Drawing.5">
                  <p:embed/>
                </p:oleObj>
              </mc:Choice>
              <mc:Fallback>
                <p:oleObj name="VISIO" r:id="rId3" imgW="6894720" imgH="11797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6477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914400" y="3124200"/>
            <a:ext cx="6553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535A46F-415C-447E-AB07-1363EB7AC9C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457" y="137804"/>
            <a:ext cx="7751431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NRZ </a:t>
            </a:r>
            <a:r>
              <a:rPr lang="en-US" dirty="0" err="1" smtClean="0">
                <a:solidFill>
                  <a:srgbClr val="FF0000"/>
                </a:solidFill>
              </a:rPr>
              <a:t>InterSymbol</a:t>
            </a:r>
            <a:r>
              <a:rPr lang="en-US" dirty="0" smtClean="0">
                <a:solidFill>
                  <a:srgbClr val="FF0000"/>
                </a:solidFill>
              </a:rPr>
              <a:t> Interference (ISI)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342AA49-0317-49E8-A3B9-C4019AFCD70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138" y="5774187"/>
            <a:ext cx="289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insufficient BW to keep up with bit changes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3457" y="1384371"/>
            <a:ext cx="315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low-pass filtered signal keeps up with bit changes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2018094"/>
            <a:ext cx="7477977" cy="3830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2313"/>
            <a:ext cx="7772400" cy="4376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/>
              <a:t>Even better - use OOK (On Off Keying)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Absolutely no DC!</a:t>
            </a:r>
          </a:p>
          <a:p>
            <a:r>
              <a:rPr lang="en-US" altLang="en-US" smtClean="0"/>
              <a:t>Based on sinusoid (“carrier”)</a:t>
            </a:r>
          </a:p>
          <a:p>
            <a:r>
              <a:rPr lang="en-US" altLang="en-US" smtClean="0"/>
              <a:t>Can hear it (morse code)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914400" y="3048000"/>
            <a:ext cx="7391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66800" y="2590800"/>
          <a:ext cx="68580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VISIO" r:id="rId3" imgW="7351920" imgH="1550880" progId="Visio.Drawing.5">
                  <p:embed/>
                </p:oleObj>
              </mc:Choice>
              <mc:Fallback>
                <p:oleObj name="VISIO" r:id="rId3" imgW="7351920" imgH="155088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68580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603B01C-2F3D-4695-B321-B0FE1FB419E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NRZ - Bandwidth</a:t>
            </a:r>
          </a:p>
        </p:txBody>
      </p:sp>
      <p:sp>
        <p:nvSpPr>
          <p:cNvPr id="96259" name="AutoShap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38175" y="1439863"/>
            <a:ext cx="830103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/>
              <a:t>The PSD (Power Spectral Density) of NRZ is a sinc  (sinc(x) = sin(x)/x)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The first zero is at the bit rate (uncertainty principle)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So channel bandwidth limits bit rate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/>
              <a:t>DC depends on levels (may be zero or spike)</a:t>
            </a:r>
          </a:p>
        </p:txBody>
      </p:sp>
      <p:pic>
        <p:nvPicPr>
          <p:cNvPr id="96260" name="Picture 102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16C8D51-84EC-464A-A1C3-D85544186E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OOK - Bandwidth</a:t>
            </a:r>
          </a:p>
        </p:txBody>
      </p:sp>
      <p:sp>
        <p:nvSpPr>
          <p:cNvPr id="97283" name="AutoShap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95325" y="1306513"/>
            <a:ext cx="7658100" cy="4381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/>
              <a:t>PSD of -1/+1 NRZ is the same, except there is no DC component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/>
              <a:t>If we use OOK the sinc is mixed up to the carrier frequency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z="1600" smtClean="0"/>
              <a:t>(The spike helps in carrier recovery)</a:t>
            </a:r>
            <a:endParaRPr lang="en-US" altLang="en-US" smtClean="0"/>
          </a:p>
        </p:txBody>
      </p:sp>
      <p:pic>
        <p:nvPicPr>
          <p:cNvPr id="97284" name="Picture 102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438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13A259-3401-4A97-83CB-1ACEFECCE41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From NRZ to n-PAM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6581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rgbClr val="FC0128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NRZ</a:t>
            </a: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4-PAM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chemeClr val="accent1"/>
                </a:solidFill>
              </a:rPr>
              <a:t>(2B1Q)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8-PAM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/>
              <a:t>Each level is called a </a:t>
            </a:r>
            <a:r>
              <a:rPr lang="en-US" altLang="en-US" i="1" smtClean="0"/>
              <a:t>symbol </a:t>
            </a:r>
            <a:r>
              <a:rPr lang="en-US" altLang="en-US" smtClean="0"/>
              <a:t>or</a:t>
            </a:r>
            <a:r>
              <a:rPr lang="en-US" altLang="en-US" i="1" smtClean="0"/>
              <a:t> baud</a:t>
            </a:r>
            <a:endParaRPr lang="en-US" altLang="en-US" smtClean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/>
              <a:t>Bit rate = number of bits per symbol * baud rate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1600200" y="2514600"/>
            <a:ext cx="4419600" cy="1401763"/>
            <a:chOff x="1152" y="1776"/>
            <a:chExt cx="2928" cy="883"/>
          </a:xfrm>
        </p:grpSpPr>
        <p:sp>
          <p:nvSpPr>
            <p:cNvPr id="98361" name="Line 5"/>
            <p:cNvSpPr>
              <a:spLocks noChangeShapeType="1"/>
            </p:cNvSpPr>
            <p:nvPr/>
          </p:nvSpPr>
          <p:spPr bwMode="auto">
            <a:xfrm>
              <a:off x="1536" y="1776"/>
              <a:ext cx="0" cy="7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Line 6"/>
            <p:cNvSpPr>
              <a:spLocks noChangeShapeType="1"/>
            </p:cNvSpPr>
            <p:nvPr/>
          </p:nvSpPr>
          <p:spPr bwMode="auto">
            <a:xfrm flipH="1">
              <a:off x="1392" y="2064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Line 7"/>
            <p:cNvSpPr>
              <a:spLocks noChangeShapeType="1"/>
            </p:cNvSpPr>
            <p:nvPr/>
          </p:nvSpPr>
          <p:spPr bwMode="auto">
            <a:xfrm flipH="1">
              <a:off x="1392" y="1872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Line 8"/>
            <p:cNvSpPr>
              <a:spLocks noChangeShapeType="1"/>
            </p:cNvSpPr>
            <p:nvPr/>
          </p:nvSpPr>
          <p:spPr bwMode="auto">
            <a:xfrm flipH="1" flipV="1">
              <a:off x="1392" y="2256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Line 9"/>
            <p:cNvSpPr>
              <a:spLocks noChangeShapeType="1"/>
            </p:cNvSpPr>
            <p:nvPr/>
          </p:nvSpPr>
          <p:spPr bwMode="auto">
            <a:xfrm flipH="1">
              <a:off x="1392" y="2448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6" name="Text Box 10"/>
            <p:cNvSpPr txBox="1">
              <a:spLocks noChangeArrowheads="1"/>
            </p:cNvSpPr>
            <p:nvPr/>
          </p:nvSpPr>
          <p:spPr bwMode="auto">
            <a:xfrm>
              <a:off x="1152" y="1776"/>
              <a:ext cx="2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+3</a:t>
              </a:r>
              <a:endParaRPr lang="en-US" altLang="en-US" sz="1000"/>
            </a:p>
          </p:txBody>
        </p:sp>
        <p:sp>
          <p:nvSpPr>
            <p:cNvPr id="98367" name="Text Box 11"/>
            <p:cNvSpPr txBox="1">
              <a:spLocks noChangeArrowheads="1"/>
            </p:cNvSpPr>
            <p:nvPr/>
          </p:nvSpPr>
          <p:spPr bwMode="auto">
            <a:xfrm>
              <a:off x="1152" y="1968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+1</a:t>
              </a:r>
              <a:endParaRPr lang="en-US" altLang="en-US" sz="1000"/>
            </a:p>
          </p:txBody>
        </p:sp>
        <p:sp>
          <p:nvSpPr>
            <p:cNvPr id="98368" name="Text Box 12"/>
            <p:cNvSpPr txBox="1">
              <a:spLocks noChangeArrowheads="1"/>
            </p:cNvSpPr>
            <p:nvPr/>
          </p:nvSpPr>
          <p:spPr bwMode="auto">
            <a:xfrm>
              <a:off x="1152" y="2400"/>
              <a:ext cx="2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-3</a:t>
              </a:r>
              <a:endParaRPr lang="en-US" altLang="en-US" sz="1000"/>
            </a:p>
          </p:txBody>
        </p:sp>
        <p:sp>
          <p:nvSpPr>
            <p:cNvPr id="98369" name="Text Box 13"/>
            <p:cNvSpPr txBox="1">
              <a:spLocks noChangeArrowheads="1"/>
            </p:cNvSpPr>
            <p:nvPr/>
          </p:nvSpPr>
          <p:spPr bwMode="auto">
            <a:xfrm>
              <a:off x="1152" y="2160"/>
              <a:ext cx="3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-1</a:t>
              </a:r>
              <a:endParaRPr lang="en-US" altLang="en-US" sz="1000"/>
            </a:p>
          </p:txBody>
        </p:sp>
        <p:sp>
          <p:nvSpPr>
            <p:cNvPr id="98370" name="Line 14"/>
            <p:cNvSpPr>
              <a:spLocks noChangeShapeType="1"/>
            </p:cNvSpPr>
            <p:nvPr/>
          </p:nvSpPr>
          <p:spPr bwMode="auto">
            <a:xfrm>
              <a:off x="1920" y="1872"/>
              <a:ext cx="0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1" name="Line 15"/>
            <p:cNvSpPr>
              <a:spLocks noChangeShapeType="1"/>
            </p:cNvSpPr>
            <p:nvPr/>
          </p:nvSpPr>
          <p:spPr bwMode="auto">
            <a:xfrm>
              <a:off x="2304" y="1872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2" name="Line 16"/>
            <p:cNvSpPr>
              <a:spLocks noChangeShapeType="1"/>
            </p:cNvSpPr>
            <p:nvPr/>
          </p:nvSpPr>
          <p:spPr bwMode="auto">
            <a:xfrm flipV="1">
              <a:off x="2976" y="2256"/>
              <a:ext cx="0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3" name="Line 17"/>
            <p:cNvSpPr>
              <a:spLocks noChangeShapeType="1"/>
            </p:cNvSpPr>
            <p:nvPr/>
          </p:nvSpPr>
          <p:spPr bwMode="auto">
            <a:xfrm>
              <a:off x="3360" y="20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4" name="Line 18"/>
            <p:cNvSpPr>
              <a:spLocks noChangeShapeType="1"/>
            </p:cNvSpPr>
            <p:nvPr/>
          </p:nvSpPr>
          <p:spPr bwMode="auto">
            <a:xfrm flipV="1">
              <a:off x="3696" y="20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5" name="Line 19"/>
            <p:cNvSpPr>
              <a:spLocks noChangeShapeType="1"/>
            </p:cNvSpPr>
            <p:nvPr/>
          </p:nvSpPr>
          <p:spPr bwMode="auto">
            <a:xfrm>
              <a:off x="1536" y="2064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6" name="Line 20"/>
            <p:cNvSpPr>
              <a:spLocks noChangeShapeType="1"/>
            </p:cNvSpPr>
            <p:nvPr/>
          </p:nvSpPr>
          <p:spPr bwMode="auto">
            <a:xfrm>
              <a:off x="1920" y="1872"/>
              <a:ext cx="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7" name="Line 21"/>
            <p:cNvSpPr>
              <a:spLocks noChangeShapeType="1"/>
            </p:cNvSpPr>
            <p:nvPr/>
          </p:nvSpPr>
          <p:spPr bwMode="auto">
            <a:xfrm>
              <a:off x="2304" y="2256"/>
              <a:ext cx="6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8" name="Line 22"/>
            <p:cNvSpPr>
              <a:spLocks noChangeShapeType="1"/>
            </p:cNvSpPr>
            <p:nvPr/>
          </p:nvSpPr>
          <p:spPr bwMode="auto">
            <a:xfrm>
              <a:off x="2976" y="244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9" name="Line 23"/>
            <p:cNvSpPr>
              <a:spLocks noChangeShapeType="1"/>
            </p:cNvSpPr>
            <p:nvPr/>
          </p:nvSpPr>
          <p:spPr bwMode="auto">
            <a:xfrm>
              <a:off x="3360" y="2064"/>
              <a:ext cx="3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0" name="Line 24"/>
            <p:cNvSpPr>
              <a:spLocks noChangeShapeType="1"/>
            </p:cNvSpPr>
            <p:nvPr/>
          </p:nvSpPr>
          <p:spPr bwMode="auto">
            <a:xfrm>
              <a:off x="1920" y="1872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1" name="Line 25"/>
            <p:cNvSpPr>
              <a:spLocks noChangeShapeType="1"/>
            </p:cNvSpPr>
            <p:nvPr/>
          </p:nvSpPr>
          <p:spPr bwMode="auto">
            <a:xfrm>
              <a:off x="3696" y="244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2" name="Rectangle 26"/>
            <p:cNvSpPr>
              <a:spLocks noChangeArrowheads="1"/>
            </p:cNvSpPr>
            <p:nvPr/>
          </p:nvSpPr>
          <p:spPr bwMode="auto">
            <a:xfrm>
              <a:off x="1632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en-US" altLang="en-US" sz="1200"/>
            </a:p>
          </p:txBody>
        </p:sp>
        <p:sp>
          <p:nvSpPr>
            <p:cNvPr id="98383" name="Rectangle 27"/>
            <p:cNvSpPr>
              <a:spLocks noChangeArrowheads="1"/>
            </p:cNvSpPr>
            <p:nvPr/>
          </p:nvSpPr>
          <p:spPr bwMode="auto">
            <a:xfrm>
              <a:off x="1966" y="2544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1200"/>
            </a:p>
          </p:txBody>
        </p:sp>
        <p:sp>
          <p:nvSpPr>
            <p:cNvPr id="98384" name="Rectangle 28"/>
            <p:cNvSpPr>
              <a:spLocks noChangeArrowheads="1"/>
            </p:cNvSpPr>
            <p:nvPr/>
          </p:nvSpPr>
          <p:spPr bwMode="auto">
            <a:xfrm>
              <a:off x="2399" y="2544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01</a:t>
              </a:r>
              <a:endParaRPr lang="en-US" altLang="en-US" sz="1200"/>
            </a:p>
          </p:txBody>
        </p:sp>
        <p:sp>
          <p:nvSpPr>
            <p:cNvPr id="98385" name="Rectangle 29"/>
            <p:cNvSpPr>
              <a:spLocks noChangeArrowheads="1"/>
            </p:cNvSpPr>
            <p:nvPr/>
          </p:nvSpPr>
          <p:spPr bwMode="auto">
            <a:xfrm>
              <a:off x="2688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01</a:t>
              </a:r>
              <a:endParaRPr lang="en-US" altLang="en-US" sz="1200"/>
            </a:p>
          </p:txBody>
        </p:sp>
        <p:sp>
          <p:nvSpPr>
            <p:cNvPr id="98386" name="Rectangle 30"/>
            <p:cNvSpPr>
              <a:spLocks noChangeArrowheads="1"/>
            </p:cNvSpPr>
            <p:nvPr/>
          </p:nvSpPr>
          <p:spPr bwMode="auto">
            <a:xfrm>
              <a:off x="3074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00</a:t>
              </a:r>
              <a:endParaRPr lang="en-US" altLang="en-US" sz="1200"/>
            </a:p>
          </p:txBody>
        </p:sp>
        <p:sp>
          <p:nvSpPr>
            <p:cNvPr id="98387" name="Rectangle 31"/>
            <p:cNvSpPr>
              <a:spLocks noChangeArrowheads="1"/>
            </p:cNvSpPr>
            <p:nvPr/>
          </p:nvSpPr>
          <p:spPr bwMode="auto">
            <a:xfrm>
              <a:off x="3456" y="2544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en-US" altLang="en-US" sz="1200"/>
            </a:p>
          </p:txBody>
        </p:sp>
        <p:sp>
          <p:nvSpPr>
            <p:cNvPr id="98388" name="Rectangle 32"/>
            <p:cNvSpPr>
              <a:spLocks noChangeArrowheads="1"/>
            </p:cNvSpPr>
            <p:nvPr/>
          </p:nvSpPr>
          <p:spPr bwMode="auto">
            <a:xfrm>
              <a:off x="3793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01</a:t>
              </a:r>
              <a:endParaRPr lang="en-US" altLang="en-US" sz="1200"/>
            </a:p>
          </p:txBody>
        </p:sp>
      </p:grpSp>
      <p:sp>
        <p:nvSpPr>
          <p:cNvPr id="98309" name="Line 33"/>
          <p:cNvSpPr>
            <a:spLocks noChangeShapeType="1"/>
          </p:cNvSpPr>
          <p:nvPr/>
        </p:nvSpPr>
        <p:spPr bwMode="auto">
          <a:xfrm>
            <a:off x="2209800" y="41148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34"/>
          <p:cNvSpPr>
            <a:spLocks noChangeShapeType="1"/>
          </p:cNvSpPr>
          <p:nvPr/>
        </p:nvSpPr>
        <p:spPr bwMode="auto">
          <a:xfrm flipH="1">
            <a:off x="1981200" y="44958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35"/>
          <p:cNvSpPr>
            <a:spLocks noChangeShapeType="1"/>
          </p:cNvSpPr>
          <p:nvPr/>
        </p:nvSpPr>
        <p:spPr bwMode="auto">
          <a:xfrm flipH="1">
            <a:off x="1981200" y="41910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Line 36"/>
          <p:cNvSpPr>
            <a:spLocks noChangeShapeType="1"/>
          </p:cNvSpPr>
          <p:nvPr/>
        </p:nvSpPr>
        <p:spPr bwMode="auto">
          <a:xfrm flipH="1" flipV="1">
            <a:off x="1981200" y="48006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37"/>
          <p:cNvSpPr>
            <a:spLocks noChangeShapeType="1"/>
          </p:cNvSpPr>
          <p:nvPr/>
        </p:nvSpPr>
        <p:spPr bwMode="auto">
          <a:xfrm flipH="1">
            <a:off x="1981200" y="51054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38"/>
          <p:cNvSpPr>
            <a:spLocks noChangeShapeType="1"/>
          </p:cNvSpPr>
          <p:nvPr/>
        </p:nvSpPr>
        <p:spPr bwMode="auto">
          <a:xfrm>
            <a:off x="2743200" y="4495800"/>
            <a:ext cx="0" cy="609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39"/>
          <p:cNvSpPr>
            <a:spLocks noChangeShapeType="1"/>
          </p:cNvSpPr>
          <p:nvPr/>
        </p:nvSpPr>
        <p:spPr bwMode="auto">
          <a:xfrm>
            <a:off x="3886200" y="4800600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40"/>
          <p:cNvSpPr>
            <a:spLocks noChangeShapeType="1"/>
          </p:cNvSpPr>
          <p:nvPr/>
        </p:nvSpPr>
        <p:spPr bwMode="auto">
          <a:xfrm flipV="1">
            <a:off x="3352800" y="480060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Line 41"/>
          <p:cNvSpPr>
            <a:spLocks noChangeShapeType="1"/>
          </p:cNvSpPr>
          <p:nvPr/>
        </p:nvSpPr>
        <p:spPr bwMode="auto">
          <a:xfrm>
            <a:off x="4343400" y="4800600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Line 42"/>
          <p:cNvSpPr>
            <a:spLocks noChangeShapeType="1"/>
          </p:cNvSpPr>
          <p:nvPr/>
        </p:nvSpPr>
        <p:spPr bwMode="auto">
          <a:xfrm flipV="1">
            <a:off x="4953000" y="480060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Line 43"/>
          <p:cNvSpPr>
            <a:spLocks noChangeShapeType="1"/>
          </p:cNvSpPr>
          <p:nvPr/>
        </p:nvSpPr>
        <p:spPr bwMode="auto">
          <a:xfrm>
            <a:off x="2209800" y="44958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Line 44"/>
          <p:cNvSpPr>
            <a:spLocks noChangeShapeType="1"/>
          </p:cNvSpPr>
          <p:nvPr/>
        </p:nvSpPr>
        <p:spPr bwMode="auto">
          <a:xfrm>
            <a:off x="3352800" y="48006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Line 45"/>
          <p:cNvSpPr>
            <a:spLocks noChangeShapeType="1"/>
          </p:cNvSpPr>
          <p:nvPr/>
        </p:nvSpPr>
        <p:spPr bwMode="auto">
          <a:xfrm>
            <a:off x="3886200" y="4953000"/>
            <a:ext cx="457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Line 46"/>
          <p:cNvSpPr>
            <a:spLocks noChangeShapeType="1"/>
          </p:cNvSpPr>
          <p:nvPr/>
        </p:nvSpPr>
        <p:spPr bwMode="auto">
          <a:xfrm>
            <a:off x="4953000" y="51054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Line 47"/>
          <p:cNvSpPr>
            <a:spLocks noChangeShapeType="1"/>
          </p:cNvSpPr>
          <p:nvPr/>
        </p:nvSpPr>
        <p:spPr bwMode="auto">
          <a:xfrm>
            <a:off x="2743200" y="5105400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Line 48"/>
          <p:cNvSpPr>
            <a:spLocks noChangeShapeType="1"/>
          </p:cNvSpPr>
          <p:nvPr/>
        </p:nvSpPr>
        <p:spPr bwMode="auto">
          <a:xfrm>
            <a:off x="5486400" y="4724400"/>
            <a:ext cx="5794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49"/>
          <p:cNvSpPr>
            <a:spLocks noChangeArrowheads="1"/>
          </p:cNvSpPr>
          <p:nvPr/>
        </p:nvSpPr>
        <p:spPr bwMode="auto">
          <a:xfrm>
            <a:off x="2324100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111</a:t>
            </a:r>
            <a:endParaRPr lang="en-US" altLang="en-US" sz="1200"/>
          </a:p>
        </p:txBody>
      </p:sp>
      <p:sp>
        <p:nvSpPr>
          <p:cNvPr id="98326" name="Rectangle 50"/>
          <p:cNvSpPr>
            <a:spLocks noChangeArrowheads="1"/>
          </p:cNvSpPr>
          <p:nvPr/>
        </p:nvSpPr>
        <p:spPr bwMode="auto">
          <a:xfrm>
            <a:off x="2828925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001</a:t>
            </a:r>
            <a:endParaRPr lang="en-US" altLang="en-US" sz="1200"/>
          </a:p>
        </p:txBody>
      </p:sp>
      <p:sp>
        <p:nvSpPr>
          <p:cNvPr id="98327" name="Rectangle 51"/>
          <p:cNvSpPr>
            <a:spLocks noChangeArrowheads="1"/>
          </p:cNvSpPr>
          <p:nvPr/>
        </p:nvSpPr>
        <p:spPr bwMode="auto">
          <a:xfrm>
            <a:off x="3482975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010</a:t>
            </a:r>
            <a:endParaRPr lang="en-US" altLang="en-US" sz="1200"/>
          </a:p>
        </p:txBody>
      </p:sp>
      <p:sp>
        <p:nvSpPr>
          <p:cNvPr id="98328" name="Rectangle 52"/>
          <p:cNvSpPr>
            <a:spLocks noChangeArrowheads="1"/>
          </p:cNvSpPr>
          <p:nvPr/>
        </p:nvSpPr>
        <p:spPr bwMode="auto">
          <a:xfrm>
            <a:off x="3917950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011</a:t>
            </a:r>
            <a:endParaRPr lang="en-US" altLang="en-US" sz="1200"/>
          </a:p>
        </p:txBody>
      </p:sp>
      <p:sp>
        <p:nvSpPr>
          <p:cNvPr id="98329" name="Rectangle 53"/>
          <p:cNvSpPr>
            <a:spLocks noChangeArrowheads="1"/>
          </p:cNvSpPr>
          <p:nvPr/>
        </p:nvSpPr>
        <p:spPr bwMode="auto">
          <a:xfrm>
            <a:off x="4500563" y="5257800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010</a:t>
            </a:r>
            <a:endParaRPr lang="en-US" altLang="en-US" sz="1200"/>
          </a:p>
        </p:txBody>
      </p:sp>
      <p:sp>
        <p:nvSpPr>
          <p:cNvPr id="98330" name="Rectangle 54"/>
          <p:cNvSpPr>
            <a:spLocks noChangeArrowheads="1"/>
          </p:cNvSpPr>
          <p:nvPr/>
        </p:nvSpPr>
        <p:spPr bwMode="auto">
          <a:xfrm>
            <a:off x="5078413" y="5257800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000</a:t>
            </a:r>
            <a:endParaRPr lang="en-US" altLang="en-US" sz="1200"/>
          </a:p>
        </p:txBody>
      </p:sp>
      <p:sp>
        <p:nvSpPr>
          <p:cNvPr id="98331" name="Rectangle 55"/>
          <p:cNvSpPr>
            <a:spLocks noChangeArrowheads="1"/>
          </p:cNvSpPr>
          <p:nvPr/>
        </p:nvSpPr>
        <p:spPr bwMode="auto">
          <a:xfrm>
            <a:off x="5586413" y="5257800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110</a:t>
            </a:r>
            <a:endParaRPr lang="en-US" altLang="en-US" sz="1200"/>
          </a:p>
        </p:txBody>
      </p:sp>
      <p:sp>
        <p:nvSpPr>
          <p:cNvPr id="98332" name="Line 56"/>
          <p:cNvSpPr>
            <a:spLocks noChangeShapeType="1"/>
          </p:cNvSpPr>
          <p:nvPr/>
        </p:nvSpPr>
        <p:spPr bwMode="auto">
          <a:xfrm flipH="1">
            <a:off x="1981200" y="43434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Line 57"/>
          <p:cNvSpPr>
            <a:spLocks noChangeShapeType="1"/>
          </p:cNvSpPr>
          <p:nvPr/>
        </p:nvSpPr>
        <p:spPr bwMode="auto">
          <a:xfrm flipH="1">
            <a:off x="1981200" y="46482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Line 58"/>
          <p:cNvSpPr>
            <a:spLocks noChangeShapeType="1"/>
          </p:cNvSpPr>
          <p:nvPr/>
        </p:nvSpPr>
        <p:spPr bwMode="auto">
          <a:xfrm flipH="1">
            <a:off x="1981200" y="49530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Line 59"/>
          <p:cNvSpPr>
            <a:spLocks noChangeShapeType="1"/>
          </p:cNvSpPr>
          <p:nvPr/>
        </p:nvSpPr>
        <p:spPr bwMode="auto">
          <a:xfrm flipH="1">
            <a:off x="1981200" y="52578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Text Box 60"/>
          <p:cNvSpPr txBox="1">
            <a:spLocks noChangeArrowheads="1"/>
          </p:cNvSpPr>
          <p:nvPr/>
        </p:nvSpPr>
        <p:spPr bwMode="auto">
          <a:xfrm>
            <a:off x="6172200" y="2514600"/>
            <a:ext cx="256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GRAY CODE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10 =&gt; +3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11 =&gt; +1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01 =&gt; -1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00 =&gt; -3</a:t>
            </a:r>
          </a:p>
        </p:txBody>
      </p:sp>
      <p:sp>
        <p:nvSpPr>
          <p:cNvPr id="98337" name="Text Box 61"/>
          <p:cNvSpPr txBox="1">
            <a:spLocks noChangeArrowheads="1"/>
          </p:cNvSpPr>
          <p:nvPr/>
        </p:nvSpPr>
        <p:spPr bwMode="auto">
          <a:xfrm>
            <a:off x="6484938" y="3962400"/>
            <a:ext cx="20764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GRAY CODE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100 =&gt; +7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101 =&gt; +5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111 =&gt; +3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110 =&gt; +1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010 =&gt; -1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011 =&gt; -3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001 =&gt; -5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000 =&gt; -7</a:t>
            </a:r>
          </a:p>
        </p:txBody>
      </p:sp>
      <p:grpSp>
        <p:nvGrpSpPr>
          <p:cNvPr id="98338" name="Group 62"/>
          <p:cNvGrpSpPr>
            <a:grpSpLocks/>
          </p:cNvGrpSpPr>
          <p:nvPr/>
        </p:nvGrpSpPr>
        <p:grpSpPr bwMode="auto">
          <a:xfrm>
            <a:off x="1676400" y="1143000"/>
            <a:ext cx="4267200" cy="1401763"/>
            <a:chOff x="1056" y="720"/>
            <a:chExt cx="2688" cy="883"/>
          </a:xfrm>
        </p:grpSpPr>
        <p:sp>
          <p:nvSpPr>
            <p:cNvPr id="98342" name="Text Box 63"/>
            <p:cNvSpPr txBox="1">
              <a:spLocks noChangeArrowheads="1"/>
            </p:cNvSpPr>
            <p:nvPr/>
          </p:nvSpPr>
          <p:spPr bwMode="auto">
            <a:xfrm>
              <a:off x="1056" y="816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+1</a:t>
              </a:r>
              <a:endParaRPr lang="en-US" altLang="en-US" sz="1000"/>
            </a:p>
          </p:txBody>
        </p:sp>
        <p:sp>
          <p:nvSpPr>
            <p:cNvPr id="98343" name="Text Box 64"/>
            <p:cNvSpPr txBox="1">
              <a:spLocks noChangeArrowheads="1"/>
            </p:cNvSpPr>
            <p:nvPr/>
          </p:nvSpPr>
          <p:spPr bwMode="auto">
            <a:xfrm>
              <a:off x="1056" y="115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-1</a:t>
              </a:r>
              <a:endParaRPr lang="en-US" altLang="en-US" sz="1000"/>
            </a:p>
          </p:txBody>
        </p:sp>
        <p:sp>
          <p:nvSpPr>
            <p:cNvPr id="98344" name="Line 65"/>
            <p:cNvSpPr>
              <a:spLocks noChangeShapeType="1"/>
            </p:cNvSpPr>
            <p:nvPr/>
          </p:nvSpPr>
          <p:spPr bwMode="auto">
            <a:xfrm>
              <a:off x="1392" y="720"/>
              <a:ext cx="0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5" name="Line 66"/>
            <p:cNvSpPr>
              <a:spLocks noChangeShapeType="1"/>
            </p:cNvSpPr>
            <p:nvPr/>
          </p:nvSpPr>
          <p:spPr bwMode="auto">
            <a:xfrm flipH="1">
              <a:off x="1248" y="1200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6" name="Line 67"/>
            <p:cNvSpPr>
              <a:spLocks noChangeShapeType="1"/>
            </p:cNvSpPr>
            <p:nvPr/>
          </p:nvSpPr>
          <p:spPr bwMode="auto">
            <a:xfrm flipH="1">
              <a:off x="1248" y="864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7" name="Line 68"/>
            <p:cNvSpPr>
              <a:spLocks noChangeShapeType="1"/>
            </p:cNvSpPr>
            <p:nvPr/>
          </p:nvSpPr>
          <p:spPr bwMode="auto">
            <a:xfrm>
              <a:off x="2304" y="8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8" name="Line 69"/>
            <p:cNvSpPr>
              <a:spLocks noChangeShapeType="1"/>
            </p:cNvSpPr>
            <p:nvPr/>
          </p:nvSpPr>
          <p:spPr bwMode="auto">
            <a:xfrm flipV="1">
              <a:off x="3408" y="8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9" name="Line 70"/>
            <p:cNvSpPr>
              <a:spLocks noChangeShapeType="1"/>
            </p:cNvSpPr>
            <p:nvPr/>
          </p:nvSpPr>
          <p:spPr bwMode="auto">
            <a:xfrm>
              <a:off x="1392" y="864"/>
              <a:ext cx="9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0" name="Line 71"/>
            <p:cNvSpPr>
              <a:spLocks noChangeShapeType="1"/>
            </p:cNvSpPr>
            <p:nvPr/>
          </p:nvSpPr>
          <p:spPr bwMode="auto">
            <a:xfrm>
              <a:off x="2304" y="1248"/>
              <a:ext cx="7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1" name="Line 72"/>
            <p:cNvSpPr>
              <a:spLocks noChangeShapeType="1"/>
            </p:cNvSpPr>
            <p:nvPr/>
          </p:nvSpPr>
          <p:spPr bwMode="auto">
            <a:xfrm>
              <a:off x="3072" y="864"/>
              <a:ext cx="3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2" name="Line 73"/>
            <p:cNvSpPr>
              <a:spLocks noChangeShapeType="1"/>
            </p:cNvSpPr>
            <p:nvPr/>
          </p:nvSpPr>
          <p:spPr bwMode="auto">
            <a:xfrm>
              <a:off x="3408" y="1248"/>
              <a:ext cx="3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3" name="Rectangle 74"/>
            <p:cNvSpPr>
              <a:spLocks noChangeArrowheads="1"/>
            </p:cNvSpPr>
            <p:nvPr/>
          </p:nvSpPr>
          <p:spPr bwMode="auto">
            <a:xfrm>
              <a:off x="1483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4" name="Rectangle 75"/>
            <p:cNvSpPr>
              <a:spLocks noChangeArrowheads="1"/>
            </p:cNvSpPr>
            <p:nvPr/>
          </p:nvSpPr>
          <p:spPr bwMode="auto">
            <a:xfrm>
              <a:off x="1801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5" name="Rectangle 76"/>
            <p:cNvSpPr>
              <a:spLocks noChangeArrowheads="1"/>
            </p:cNvSpPr>
            <p:nvPr/>
          </p:nvSpPr>
          <p:spPr bwMode="auto">
            <a:xfrm>
              <a:off x="2213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6" name="Rectangle 77"/>
            <p:cNvSpPr>
              <a:spLocks noChangeArrowheads="1"/>
            </p:cNvSpPr>
            <p:nvPr/>
          </p:nvSpPr>
          <p:spPr bwMode="auto">
            <a:xfrm>
              <a:off x="2487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200"/>
            </a:p>
          </p:txBody>
        </p:sp>
        <p:sp>
          <p:nvSpPr>
            <p:cNvPr id="98357" name="Rectangle 78"/>
            <p:cNvSpPr>
              <a:spLocks noChangeArrowheads="1"/>
            </p:cNvSpPr>
            <p:nvPr/>
          </p:nvSpPr>
          <p:spPr bwMode="auto">
            <a:xfrm>
              <a:off x="2854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200"/>
            </a:p>
          </p:txBody>
        </p:sp>
        <p:sp>
          <p:nvSpPr>
            <p:cNvPr id="98358" name="Rectangle 79"/>
            <p:cNvSpPr>
              <a:spLocks noChangeArrowheads="1"/>
            </p:cNvSpPr>
            <p:nvPr/>
          </p:nvSpPr>
          <p:spPr bwMode="auto">
            <a:xfrm>
              <a:off x="3218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9" name="Rectangle 80"/>
            <p:cNvSpPr>
              <a:spLocks noChangeArrowheads="1"/>
            </p:cNvSpPr>
            <p:nvPr/>
          </p:nvSpPr>
          <p:spPr bwMode="auto">
            <a:xfrm>
              <a:off x="3538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200"/>
            </a:p>
          </p:txBody>
        </p:sp>
        <p:sp>
          <p:nvSpPr>
            <p:cNvPr id="98360" name="Line 81"/>
            <p:cNvSpPr>
              <a:spLocks noChangeShapeType="1"/>
            </p:cNvSpPr>
            <p:nvPr/>
          </p:nvSpPr>
          <p:spPr bwMode="auto">
            <a:xfrm>
              <a:off x="3072" y="8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9" name="Line 82"/>
          <p:cNvSpPr>
            <a:spLocks noChangeShapeType="1"/>
          </p:cNvSpPr>
          <p:nvPr/>
        </p:nvSpPr>
        <p:spPr bwMode="auto">
          <a:xfrm>
            <a:off x="4343400" y="4800600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Line 83"/>
          <p:cNvSpPr>
            <a:spLocks noChangeShapeType="1"/>
          </p:cNvSpPr>
          <p:nvPr/>
        </p:nvSpPr>
        <p:spPr bwMode="auto">
          <a:xfrm>
            <a:off x="5486400" y="4724400"/>
            <a:ext cx="0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D62D3CA-CAED-4057-AAD9-238E98DE70A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PAM - Bandwidth</a:t>
            </a:r>
          </a:p>
        </p:txBody>
      </p:sp>
      <p:sp>
        <p:nvSpPr>
          <p:cNvPr id="20480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371600"/>
            <a:ext cx="7658100" cy="4381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BW </a:t>
            </a:r>
            <a:r>
              <a:rPr lang="en-US" dirty="0"/>
              <a:t>(actually the entire PSD)</a:t>
            </a:r>
            <a:r>
              <a:rPr lang="en-US" sz="2400" dirty="0"/>
              <a:t> doesn’t change with n 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So we should use many bits per symbol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But then noise becomes more important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(Shannon strikes again!)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3429000" y="3276600"/>
            <a:ext cx="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171825" y="2593975"/>
            <a:ext cx="1684338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BAUD RATE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F578742-0C1B-4E78-8230-82E1A959B77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18765</TotalTime>
  <Words>6049</Words>
  <Application>Microsoft Office PowerPoint</Application>
  <PresentationFormat>Letter Paper (8.5x11 in)</PresentationFormat>
  <Paragraphs>1718</Paragraphs>
  <Slides>112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112</vt:i4>
      </vt:variant>
    </vt:vector>
  </HeadingPairs>
  <TitlesOfParts>
    <vt:vector size="126" baseType="lpstr">
      <vt:lpstr>Arial Unicode MS</vt:lpstr>
      <vt:lpstr>Arial</vt:lpstr>
      <vt:lpstr>Cambria Math</vt:lpstr>
      <vt:lpstr>Courier New</vt:lpstr>
      <vt:lpstr>Narkisim</vt:lpstr>
      <vt:lpstr>Script MT Bold</vt:lpstr>
      <vt:lpstr>Symbol</vt:lpstr>
      <vt:lpstr>Times New Roman</vt:lpstr>
      <vt:lpstr>Wingdings</vt:lpstr>
      <vt:lpstr>master-2001</vt:lpstr>
      <vt:lpstr>Equation</vt:lpstr>
      <vt:lpstr>Clip</vt:lpstr>
      <vt:lpstr>Bitmap Image</vt:lpstr>
      <vt:lpstr>VISIO</vt:lpstr>
      <vt:lpstr>Outline</vt:lpstr>
      <vt:lpstr>DSP</vt:lpstr>
      <vt:lpstr>Signals</vt:lpstr>
      <vt:lpstr>Some digital “signals” </vt:lpstr>
      <vt:lpstr>Some periodic digital “signals”</vt:lpstr>
      <vt:lpstr>Signal types and operators</vt:lpstr>
      <vt:lpstr>Sampling</vt:lpstr>
      <vt:lpstr>Digital signals and vectors</vt:lpstr>
      <vt:lpstr>Bases</vt:lpstr>
      <vt:lpstr>Time and frequency domains</vt:lpstr>
      <vt:lpstr>Fourier Series</vt:lpstr>
      <vt:lpstr>Fourier rejected</vt:lpstr>
      <vt:lpstr>Complex exponentials Negative frequencies</vt:lpstr>
      <vt:lpstr>Handling the problems</vt:lpstr>
      <vt:lpstr>FS, FT, DFT</vt:lpstr>
      <vt:lpstr>Hilbert transform</vt:lpstr>
      <vt:lpstr>Uncertainty Theorem</vt:lpstr>
      <vt:lpstr>Systems</vt:lpstr>
      <vt:lpstr>Filters</vt:lpstr>
      <vt:lpstr>Filter design</vt:lpstr>
      <vt:lpstr>Convolution</vt:lpstr>
      <vt:lpstr>Convolution</vt:lpstr>
      <vt:lpstr>Multiply and Accumulate (MAC)</vt:lpstr>
      <vt:lpstr>AR filters</vt:lpstr>
      <vt:lpstr>MA, AR and ARMA</vt:lpstr>
      <vt:lpstr>Infinite convolutions</vt:lpstr>
      <vt:lpstr>System identification</vt:lpstr>
      <vt:lpstr>Filter identification</vt:lpstr>
      <vt:lpstr>Easy problem Impulse Response (IR)</vt:lpstr>
      <vt:lpstr>Easy problem Frequency Response (FR)</vt:lpstr>
      <vt:lpstr>Hard problem               Wiener-Hopf equations</vt:lpstr>
      <vt:lpstr>Hard problem                      Yule-Walker equations</vt:lpstr>
      <vt:lpstr>Hard Problem  using z transform</vt:lpstr>
      <vt:lpstr>H(z) is a rational function</vt:lpstr>
      <vt:lpstr>Summary - filters</vt:lpstr>
      <vt:lpstr>Exercises - filters</vt:lpstr>
      <vt:lpstr>Graph theory</vt:lpstr>
      <vt:lpstr>Why is graph theory useful ?</vt:lpstr>
      <vt:lpstr>Basic blocks</vt:lpstr>
      <vt:lpstr>Basic MA blocks</vt:lpstr>
      <vt:lpstr>General MA</vt:lpstr>
      <vt:lpstr>General MA (cont.)</vt:lpstr>
      <vt:lpstr>General MA (cont.)</vt:lpstr>
      <vt:lpstr>Basic AR block</vt:lpstr>
      <vt:lpstr>General AR filters</vt:lpstr>
      <vt:lpstr>ARMA filters</vt:lpstr>
      <vt:lpstr>ARMA filters (cont.)</vt:lpstr>
      <vt:lpstr>ARMA filters (cont.)</vt:lpstr>
      <vt:lpstr>Real-time</vt:lpstr>
      <vt:lpstr>2 warm-up problems</vt:lpstr>
      <vt:lpstr>Decimation and Partition</vt:lpstr>
      <vt:lpstr>DIT (Cooley-Tukey) FFT</vt:lpstr>
      <vt:lpstr>DIT is PIF</vt:lpstr>
      <vt:lpstr>DIT all the way</vt:lpstr>
      <vt:lpstr>Bit reversal</vt:lpstr>
      <vt:lpstr>DIT N=8 - step 0</vt:lpstr>
      <vt:lpstr>DIT N=8 - step 1</vt:lpstr>
      <vt:lpstr>DIT N=8 - step 2</vt:lpstr>
      <vt:lpstr>DIT N=8 - step 3</vt:lpstr>
      <vt:lpstr>DIT N=8 with bit reversal</vt:lpstr>
      <vt:lpstr>DIF N=8</vt:lpstr>
      <vt:lpstr>DSP Processors</vt:lpstr>
      <vt:lpstr>MACs</vt:lpstr>
      <vt:lpstr>Cycle counting</vt:lpstr>
      <vt:lpstr>Step 1 - new opcode</vt:lpstr>
      <vt:lpstr>Step 2 - register arithmetic</vt:lpstr>
      <vt:lpstr>Step 3 - memory banks and buses</vt:lpstr>
      <vt:lpstr>Step 4 - Harvard architecture</vt:lpstr>
      <vt:lpstr>Step 5 - pipelines</vt:lpstr>
      <vt:lpstr>Fixed point</vt:lpstr>
      <vt:lpstr>Correlation</vt:lpstr>
      <vt:lpstr>Correlation with lags</vt:lpstr>
      <vt:lpstr>Autocorrelation </vt:lpstr>
      <vt:lpstr>Wiener filter</vt:lpstr>
      <vt:lpstr>Prediction</vt:lpstr>
      <vt:lpstr>Adaptation</vt:lpstr>
      <vt:lpstr>Application: Speech</vt:lpstr>
      <vt:lpstr>Phonemes</vt:lpstr>
      <vt:lpstr>Phonemes - cont.</vt:lpstr>
      <vt:lpstr>Voiced vs. Unvoiced Speech</vt:lpstr>
      <vt:lpstr>Excitation spectra</vt:lpstr>
      <vt:lpstr>Effect of vocal tract</vt:lpstr>
      <vt:lpstr>Effect of vocal tract - cont.</vt:lpstr>
      <vt:lpstr>Formant frequencies</vt:lpstr>
      <vt:lpstr>Sonograms</vt:lpstr>
      <vt:lpstr>Basic LPC Model</vt:lpstr>
      <vt:lpstr>Basic LPC Model - cont.</vt:lpstr>
      <vt:lpstr>Application: Data Communications</vt:lpstr>
      <vt:lpstr>Shannon’s Theorems</vt:lpstr>
      <vt:lpstr>Modem design</vt:lpstr>
      <vt:lpstr>NRZ</vt:lpstr>
      <vt:lpstr>DC-less NRZ</vt:lpstr>
      <vt:lpstr>RZ</vt:lpstr>
      <vt:lpstr>NRZ InterSymbol Interference (ISI)</vt:lpstr>
      <vt:lpstr>OOK</vt:lpstr>
      <vt:lpstr>NRZ - Bandwidth</vt:lpstr>
      <vt:lpstr>OOK - Bandwidth</vt:lpstr>
      <vt:lpstr>From NRZ to n-PAM</vt:lpstr>
      <vt:lpstr>PAM - Bandwidth</vt:lpstr>
      <vt:lpstr>Trellis coding</vt:lpstr>
      <vt:lpstr>FSK</vt:lpstr>
      <vt:lpstr>ASK</vt:lpstr>
      <vt:lpstr>FSK</vt:lpstr>
      <vt:lpstr>PSK</vt:lpstr>
      <vt:lpstr>QAM</vt:lpstr>
      <vt:lpstr>The secret math behind it all</vt:lpstr>
      <vt:lpstr>Star watching </vt:lpstr>
      <vt:lpstr>QAM constellations </vt:lpstr>
      <vt:lpstr>Voicegrade modem constellations</vt:lpstr>
      <vt:lpstr>Multicarrier Modulation and OFDM</vt:lpstr>
      <vt:lpstr>DMT </vt:lpstr>
      <vt:lpstr>Application : Stock Market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Ethernet</dc:title>
  <dc:creator>Yaakov Stein</dc:creator>
  <cp:keywords>Ethernet, 802, EFM, RPR</cp:keywords>
  <cp:lastModifiedBy>Yaakov Stein</cp:lastModifiedBy>
  <cp:revision>548</cp:revision>
  <dcterms:created xsi:type="dcterms:W3CDTF">2001-12-06T08:31:54Z</dcterms:created>
  <dcterms:modified xsi:type="dcterms:W3CDTF">2018-12-23T13:27:22Z</dcterms:modified>
</cp:coreProperties>
</file>