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>
          <p15:clr>
            <a:srgbClr val="A4A3A4"/>
          </p15:clr>
        </p15:guide>
        <p15:guide id="2" orient="horz" pos="3178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2688">
          <p15:clr>
            <a:srgbClr val="A4A3A4"/>
          </p15:clr>
        </p15:guide>
        <p15:guide id="5" pos="487">
          <p15:clr>
            <a:srgbClr val="A4A3A4"/>
          </p15:clr>
        </p15:guide>
        <p15:guide id="6" pos="2757">
          <p15:clr>
            <a:srgbClr val="A4A3A4"/>
          </p15:clr>
        </p15:guide>
        <p15:guide id="7" pos="480">
          <p15:clr>
            <a:srgbClr val="A4A3A4"/>
          </p15:clr>
        </p15:guide>
        <p15:guide id="8" orient="horz" pos="972">
          <p15:clr>
            <a:srgbClr val="A4A3A4"/>
          </p15:clr>
        </p15:guide>
        <p15:guide id="9" pos="5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A1"/>
    <a:srgbClr val="E2001A"/>
    <a:srgbClr val="044ABC"/>
    <a:srgbClr val="FFFFCC"/>
    <a:srgbClr val="F29400"/>
    <a:srgbClr val="C9D200"/>
    <a:srgbClr val="FFFFFF"/>
    <a:srgbClr val="0D0D0D"/>
    <a:srgbClr val="572381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1" autoAdjust="0"/>
    <p:restoredTop sz="95992" autoAdjust="0"/>
  </p:normalViewPr>
  <p:slideViewPr>
    <p:cSldViewPr snapToGrid="0">
      <p:cViewPr varScale="1">
        <p:scale>
          <a:sx n="104" d="100"/>
          <a:sy n="104" d="100"/>
        </p:scale>
        <p:origin x="1116" y="72"/>
      </p:cViewPr>
      <p:guideLst>
        <p:guide orient="horz" pos="2147"/>
        <p:guide orient="horz" pos="3178"/>
        <p:guide orient="horz" pos="4224"/>
        <p:guide orient="horz" pos="2688"/>
        <p:guide pos="487"/>
        <p:guide pos="2757"/>
        <p:guide pos="480"/>
        <p:guide orient="horz" pos="972"/>
        <p:guide pos="5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226" y="-96"/>
      </p:cViewPr>
      <p:guideLst>
        <p:guide orient="horz" pos="3223"/>
        <p:guide pos="223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r">
              <a:defRPr sz="1300"/>
            </a:lvl1pPr>
          </a:lstStyle>
          <a:p>
            <a:fld id="{C049F6FB-C1AE-4F7C-9894-D0E479E8CDEA}" type="datetimeFigureOut">
              <a:rPr lang="en-US" smtClean="0"/>
              <a:pPr/>
              <a:t>13/03/2017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r">
              <a:defRPr sz="1300"/>
            </a:lvl1pPr>
          </a:lstStyle>
          <a:p>
            <a:fld id="{8981F6E6-D61E-48D4-8F53-C581DC6C6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5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r">
              <a:defRPr sz="1300"/>
            </a:lvl1pPr>
          </a:lstStyle>
          <a:p>
            <a:fld id="{9F0906E6-73B2-498B-A373-7CF3B6EEB8E6}" type="datetimeFigureOut">
              <a:rPr lang="en-US" smtClean="0"/>
              <a:pPr/>
              <a:t>13/03/2017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7" tIns="47768" rIns="95537" bIns="477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537" tIns="47768" rIns="95537" bIns="477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r">
              <a:defRPr sz="1300"/>
            </a:lvl1pPr>
          </a:lstStyle>
          <a:p>
            <a:fld id="{660D4517-96C9-4380-A28E-A9EE7E73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6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 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reka_SKO201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1"/>
          <a:stretch/>
        </p:blipFill>
        <p:spPr>
          <a:xfrm>
            <a:off x="0" y="-1"/>
            <a:ext cx="9144000" cy="6873499"/>
          </a:xfrm>
          <a:prstGeom prst="rect">
            <a:avLst/>
          </a:prstGeom>
        </p:spPr>
      </p:pic>
      <p:sp>
        <p:nvSpPr>
          <p:cNvPr id="2332" name="Freeform 2331"/>
          <p:cNvSpPr/>
          <p:nvPr userDrawn="1"/>
        </p:nvSpPr>
        <p:spPr>
          <a:xfrm>
            <a:off x="7862996" y="446666"/>
            <a:ext cx="994463" cy="391886"/>
          </a:xfrm>
          <a:custGeom>
            <a:avLst/>
            <a:gdLst>
              <a:gd name="connsiteX0" fmla="*/ 0 w 813268"/>
              <a:gd name="connsiteY0" fmla="*/ 353961 h 353961"/>
              <a:gd name="connsiteX1" fmla="*/ 813268 w 813268"/>
              <a:gd name="connsiteY1" fmla="*/ 307609 h 353961"/>
              <a:gd name="connsiteX2" fmla="*/ 800627 w 813268"/>
              <a:gd name="connsiteY2" fmla="*/ 0 h 353961"/>
              <a:gd name="connsiteX3" fmla="*/ 46352 w 813268"/>
              <a:gd name="connsiteY3" fmla="*/ 12642 h 353961"/>
              <a:gd name="connsiteX4" fmla="*/ 0 w 813268"/>
              <a:gd name="connsiteY4" fmla="*/ 353961 h 35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268" h="353961">
                <a:moveTo>
                  <a:pt x="0" y="353961"/>
                </a:moveTo>
                <a:lnTo>
                  <a:pt x="813268" y="307609"/>
                </a:lnTo>
                <a:lnTo>
                  <a:pt x="800627" y="0"/>
                </a:lnTo>
                <a:lnTo>
                  <a:pt x="46352" y="12642"/>
                </a:lnTo>
                <a:lnTo>
                  <a:pt x="0" y="3539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508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Untitled-1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1" y="188686"/>
            <a:ext cx="5486400" cy="4562131"/>
          </a:xfrm>
          <a:prstGeom prst="rect">
            <a:avLst/>
          </a:prstGeom>
        </p:spPr>
      </p:pic>
      <p:pic>
        <p:nvPicPr>
          <p:cNvPr id="2310" name="Picture 2309" descr="Untitled-1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8971" y="2092669"/>
            <a:ext cx="5486400" cy="4562131"/>
          </a:xfrm>
          <a:prstGeom prst="rect">
            <a:avLst/>
          </a:prstGeom>
        </p:spPr>
      </p:pic>
      <p:sp>
        <p:nvSpPr>
          <p:cNvPr id="114" name="Freeform 5"/>
          <p:cNvSpPr>
            <a:spLocks/>
          </p:cNvSpPr>
          <p:nvPr userDrawn="1"/>
        </p:nvSpPr>
        <p:spPr bwMode="auto">
          <a:xfrm>
            <a:off x="510989" y="561494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42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317500" dist="203200" dir="2700000" algn="tl" rotWithShape="0">
              <a:prstClr val="black">
                <a:alpha val="7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5"/>
          <p:cNvSpPr>
            <a:spLocks/>
          </p:cNvSpPr>
          <p:nvPr userDrawn="1"/>
        </p:nvSpPr>
        <p:spPr bwMode="auto">
          <a:xfrm>
            <a:off x="4471416" y="3328416"/>
            <a:ext cx="4308475" cy="3248025"/>
          </a:xfrm>
          <a:custGeom>
            <a:avLst/>
            <a:gdLst/>
            <a:ahLst/>
            <a:cxnLst>
              <a:cxn ang="0">
                <a:pos x="0" y="1556"/>
              </a:cxn>
              <a:cxn ang="0">
                <a:pos x="4" y="1604"/>
              </a:cxn>
              <a:cxn ang="0">
                <a:pos x="18" y="1650"/>
              </a:cxn>
              <a:cxn ang="0">
                <a:pos x="40" y="1694"/>
              </a:cxn>
              <a:cxn ang="0">
                <a:pos x="70" y="1732"/>
              </a:cxn>
              <a:cxn ang="0">
                <a:pos x="104" y="1766"/>
              </a:cxn>
              <a:cxn ang="0">
                <a:pos x="146" y="1792"/>
              </a:cxn>
              <a:cxn ang="0">
                <a:pos x="190" y="1810"/>
              </a:cxn>
              <a:cxn ang="0">
                <a:pos x="238" y="1820"/>
              </a:cxn>
              <a:cxn ang="0">
                <a:pos x="2474" y="2044"/>
              </a:cxn>
              <a:cxn ang="0">
                <a:pos x="2522" y="2044"/>
              </a:cxn>
              <a:cxn ang="0">
                <a:pos x="2568" y="2034"/>
              </a:cxn>
              <a:cxn ang="0">
                <a:pos x="2608" y="2016"/>
              </a:cxn>
              <a:cxn ang="0">
                <a:pos x="2644" y="1992"/>
              </a:cxn>
              <a:cxn ang="0">
                <a:pos x="2672" y="1958"/>
              </a:cxn>
              <a:cxn ang="0">
                <a:pos x="2694" y="1920"/>
              </a:cxn>
              <a:cxn ang="0">
                <a:pos x="2708" y="1876"/>
              </a:cxn>
              <a:cxn ang="0">
                <a:pos x="2714" y="1828"/>
              </a:cxn>
              <a:cxn ang="0">
                <a:pos x="2714" y="240"/>
              </a:cxn>
              <a:cxn ang="0">
                <a:pos x="2708" y="192"/>
              </a:cxn>
              <a:cxn ang="0">
                <a:pos x="2694" y="148"/>
              </a:cxn>
              <a:cxn ang="0">
                <a:pos x="2672" y="106"/>
              </a:cxn>
              <a:cxn ang="0">
                <a:pos x="2642" y="72"/>
              </a:cxn>
              <a:cxn ang="0">
                <a:pos x="2608" y="42"/>
              </a:cxn>
              <a:cxn ang="0">
                <a:pos x="2566" y="20"/>
              </a:cxn>
              <a:cxn ang="0">
                <a:pos x="2522" y="6"/>
              </a:cxn>
              <a:cxn ang="0">
                <a:pos x="2474" y="0"/>
              </a:cxn>
              <a:cxn ang="0">
                <a:pos x="238" y="0"/>
              </a:cxn>
              <a:cxn ang="0">
                <a:pos x="190" y="6"/>
              </a:cxn>
              <a:cxn ang="0">
                <a:pos x="146" y="20"/>
              </a:cxn>
              <a:cxn ang="0">
                <a:pos x="106" y="42"/>
              </a:cxn>
              <a:cxn ang="0">
                <a:pos x="70" y="72"/>
              </a:cxn>
              <a:cxn ang="0">
                <a:pos x="40" y="106"/>
              </a:cxn>
              <a:cxn ang="0">
                <a:pos x="18" y="148"/>
              </a:cxn>
              <a:cxn ang="0">
                <a:pos x="4" y="192"/>
              </a:cxn>
              <a:cxn ang="0">
                <a:pos x="0" y="240"/>
              </a:cxn>
            </a:cxnLst>
            <a:rect l="0" t="0" r="r" b="b"/>
            <a:pathLst>
              <a:path w="2714" h="2046">
                <a:moveTo>
                  <a:pt x="0" y="1556"/>
                </a:moveTo>
                <a:lnTo>
                  <a:pt x="0" y="1556"/>
                </a:lnTo>
                <a:lnTo>
                  <a:pt x="0" y="1580"/>
                </a:lnTo>
                <a:lnTo>
                  <a:pt x="4" y="1604"/>
                </a:lnTo>
                <a:lnTo>
                  <a:pt x="10" y="1628"/>
                </a:lnTo>
                <a:lnTo>
                  <a:pt x="18" y="1650"/>
                </a:lnTo>
                <a:lnTo>
                  <a:pt x="28" y="1672"/>
                </a:lnTo>
                <a:lnTo>
                  <a:pt x="40" y="1694"/>
                </a:lnTo>
                <a:lnTo>
                  <a:pt x="54" y="1714"/>
                </a:lnTo>
                <a:lnTo>
                  <a:pt x="70" y="1732"/>
                </a:lnTo>
                <a:lnTo>
                  <a:pt x="86" y="1750"/>
                </a:lnTo>
                <a:lnTo>
                  <a:pt x="104" y="1766"/>
                </a:lnTo>
                <a:lnTo>
                  <a:pt x="124" y="1780"/>
                </a:lnTo>
                <a:lnTo>
                  <a:pt x="146" y="1792"/>
                </a:lnTo>
                <a:lnTo>
                  <a:pt x="166" y="1802"/>
                </a:lnTo>
                <a:lnTo>
                  <a:pt x="190" y="1810"/>
                </a:lnTo>
                <a:lnTo>
                  <a:pt x="214" y="1816"/>
                </a:lnTo>
                <a:lnTo>
                  <a:pt x="238" y="1820"/>
                </a:lnTo>
                <a:lnTo>
                  <a:pt x="2474" y="2044"/>
                </a:lnTo>
                <a:lnTo>
                  <a:pt x="2474" y="2044"/>
                </a:lnTo>
                <a:lnTo>
                  <a:pt x="2500" y="2046"/>
                </a:lnTo>
                <a:lnTo>
                  <a:pt x="2522" y="2044"/>
                </a:lnTo>
                <a:lnTo>
                  <a:pt x="2546" y="2040"/>
                </a:lnTo>
                <a:lnTo>
                  <a:pt x="2568" y="2034"/>
                </a:lnTo>
                <a:lnTo>
                  <a:pt x="2588" y="2026"/>
                </a:lnTo>
                <a:lnTo>
                  <a:pt x="2608" y="2016"/>
                </a:lnTo>
                <a:lnTo>
                  <a:pt x="2626" y="2004"/>
                </a:lnTo>
                <a:lnTo>
                  <a:pt x="2644" y="1992"/>
                </a:lnTo>
                <a:lnTo>
                  <a:pt x="2658" y="1976"/>
                </a:lnTo>
                <a:lnTo>
                  <a:pt x="2672" y="1958"/>
                </a:lnTo>
                <a:lnTo>
                  <a:pt x="2684" y="1940"/>
                </a:lnTo>
                <a:lnTo>
                  <a:pt x="2694" y="1920"/>
                </a:lnTo>
                <a:lnTo>
                  <a:pt x="2702" y="1898"/>
                </a:lnTo>
                <a:lnTo>
                  <a:pt x="2708" y="1876"/>
                </a:lnTo>
                <a:lnTo>
                  <a:pt x="2712" y="1854"/>
                </a:lnTo>
                <a:lnTo>
                  <a:pt x="2714" y="1828"/>
                </a:lnTo>
                <a:lnTo>
                  <a:pt x="2714" y="240"/>
                </a:lnTo>
                <a:lnTo>
                  <a:pt x="2714" y="240"/>
                </a:lnTo>
                <a:lnTo>
                  <a:pt x="2712" y="216"/>
                </a:lnTo>
                <a:lnTo>
                  <a:pt x="2708" y="192"/>
                </a:lnTo>
                <a:lnTo>
                  <a:pt x="2702" y="170"/>
                </a:lnTo>
                <a:lnTo>
                  <a:pt x="2694" y="148"/>
                </a:lnTo>
                <a:lnTo>
                  <a:pt x="2684" y="126"/>
                </a:lnTo>
                <a:lnTo>
                  <a:pt x="2672" y="106"/>
                </a:lnTo>
                <a:lnTo>
                  <a:pt x="2658" y="88"/>
                </a:lnTo>
                <a:lnTo>
                  <a:pt x="2642" y="72"/>
                </a:lnTo>
                <a:lnTo>
                  <a:pt x="2626" y="56"/>
                </a:lnTo>
                <a:lnTo>
                  <a:pt x="2608" y="42"/>
                </a:lnTo>
                <a:lnTo>
                  <a:pt x="2588" y="30"/>
                </a:lnTo>
                <a:lnTo>
                  <a:pt x="2566" y="20"/>
                </a:lnTo>
                <a:lnTo>
                  <a:pt x="2544" y="12"/>
                </a:lnTo>
                <a:lnTo>
                  <a:pt x="2522" y="6"/>
                </a:lnTo>
                <a:lnTo>
                  <a:pt x="2498" y="2"/>
                </a:lnTo>
                <a:lnTo>
                  <a:pt x="2474" y="0"/>
                </a:lnTo>
                <a:lnTo>
                  <a:pt x="238" y="0"/>
                </a:lnTo>
                <a:lnTo>
                  <a:pt x="238" y="0"/>
                </a:lnTo>
                <a:lnTo>
                  <a:pt x="214" y="2"/>
                </a:lnTo>
                <a:lnTo>
                  <a:pt x="190" y="6"/>
                </a:lnTo>
                <a:lnTo>
                  <a:pt x="168" y="12"/>
                </a:lnTo>
                <a:lnTo>
                  <a:pt x="146" y="20"/>
                </a:lnTo>
                <a:lnTo>
                  <a:pt x="124" y="30"/>
                </a:lnTo>
                <a:lnTo>
                  <a:pt x="106" y="42"/>
                </a:lnTo>
                <a:lnTo>
                  <a:pt x="86" y="56"/>
                </a:lnTo>
                <a:lnTo>
                  <a:pt x="70" y="72"/>
                </a:lnTo>
                <a:lnTo>
                  <a:pt x="54" y="88"/>
                </a:lnTo>
                <a:lnTo>
                  <a:pt x="40" y="106"/>
                </a:lnTo>
                <a:lnTo>
                  <a:pt x="28" y="126"/>
                </a:lnTo>
                <a:lnTo>
                  <a:pt x="18" y="148"/>
                </a:lnTo>
                <a:lnTo>
                  <a:pt x="10" y="170"/>
                </a:lnTo>
                <a:lnTo>
                  <a:pt x="4" y="192"/>
                </a:lnTo>
                <a:lnTo>
                  <a:pt x="0" y="216"/>
                </a:lnTo>
                <a:lnTo>
                  <a:pt x="0" y="240"/>
                </a:lnTo>
                <a:lnTo>
                  <a:pt x="0" y="1556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228600" dist="152400" dir="42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810769" y="1022309"/>
            <a:ext cx="6581549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200" b="0">
                <a:solidFill>
                  <a:srgbClr val="0098A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810769" y="2274162"/>
            <a:ext cx="3778600" cy="74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10769" y="4231014"/>
            <a:ext cx="3294506" cy="10460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b="0" dirty="0" smtClean="0"/>
              <a:t>&lt;Presenter,&gt;</a:t>
            </a:r>
            <a:endParaRPr lang="he-IL" b="0" dirty="0" smtClean="0"/>
          </a:p>
          <a:p>
            <a:r>
              <a:rPr lang="en-US" b="0" dirty="0" smtClean="0"/>
              <a:t>&lt;Title&gt;</a:t>
            </a:r>
            <a:endParaRPr lang="en-US" dirty="0" smtClean="0"/>
          </a:p>
        </p:txBody>
      </p:sp>
      <p:grpSp>
        <p:nvGrpSpPr>
          <p:cNvPr id="2331" name="Group 2330"/>
          <p:cNvGrpSpPr/>
          <p:nvPr userDrawn="1"/>
        </p:nvGrpSpPr>
        <p:grpSpPr>
          <a:xfrm>
            <a:off x="7770743" y="238972"/>
            <a:ext cx="1229959" cy="832282"/>
            <a:chOff x="7770743" y="238972"/>
            <a:chExt cx="1229959" cy="832282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7869862" y="268865"/>
              <a:ext cx="986467" cy="563246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7825809" y="238972"/>
              <a:ext cx="1076145" cy="61516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7902901" y="323931"/>
              <a:ext cx="921961" cy="445247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7902901" y="323931"/>
              <a:ext cx="921961" cy="445247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8311962" y="363264"/>
              <a:ext cx="97545" cy="22183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8311962" y="363264"/>
              <a:ext cx="97545" cy="22341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8599878" y="383717"/>
              <a:ext cx="162051" cy="324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8599878" y="382143"/>
              <a:ext cx="162051" cy="3256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7987860" y="383717"/>
              <a:ext cx="140025" cy="1337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7986287" y="382143"/>
              <a:ext cx="141598" cy="13687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7770743" y="959549"/>
              <a:ext cx="69226" cy="84959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7830529" y="978429"/>
              <a:ext cx="62932" cy="6765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7907621" y="980002"/>
              <a:ext cx="58213" cy="64506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7978420" y="980002"/>
              <a:ext cx="42479" cy="64506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8066526" y="959549"/>
              <a:ext cx="77092" cy="84959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8153058" y="978429"/>
              <a:ext cx="59786" cy="67652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8222284" y="957976"/>
              <a:ext cx="42479" cy="86532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8271056" y="980002"/>
              <a:ext cx="92825" cy="64506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8370175" y="978429"/>
              <a:ext cx="62932" cy="6765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8444121" y="980002"/>
              <a:ext cx="42479" cy="64506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8489747" y="953256"/>
              <a:ext cx="59786" cy="91252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8558972" y="957976"/>
              <a:ext cx="17306" cy="2832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8584145" y="978429"/>
              <a:ext cx="51919" cy="67652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8689557" y="959549"/>
              <a:ext cx="61359" cy="84959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8754063" y="953256"/>
              <a:ext cx="62932" cy="92825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8824862" y="978429"/>
              <a:ext cx="67652" cy="92825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8897234" y="978429"/>
              <a:ext cx="58213" cy="67652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0" name="Freeform 27"/>
            <p:cNvSpPr>
              <a:spLocks noEditPoints="1"/>
            </p:cNvSpPr>
            <p:nvPr userDrawn="1"/>
          </p:nvSpPr>
          <p:spPr bwMode="auto">
            <a:xfrm>
              <a:off x="8954983" y="944641"/>
              <a:ext cx="45719" cy="45719"/>
            </a:xfrm>
            <a:custGeom>
              <a:avLst/>
              <a:gdLst/>
              <a:ahLst/>
              <a:cxnLst>
                <a:cxn ang="0">
                  <a:pos x="104" y="63"/>
                </a:cxn>
                <a:cxn ang="0">
                  <a:pos x="96" y="81"/>
                </a:cxn>
                <a:cxn ang="0">
                  <a:pos x="82" y="95"/>
                </a:cxn>
                <a:cxn ang="0">
                  <a:pos x="62" y="103"/>
                </a:cxn>
                <a:cxn ang="0">
                  <a:pos x="42" y="103"/>
                </a:cxn>
                <a:cxn ang="0">
                  <a:pos x="24" y="95"/>
                </a:cxn>
                <a:cxn ang="0">
                  <a:pos x="9" y="81"/>
                </a:cxn>
                <a:cxn ang="0">
                  <a:pos x="0" y="63"/>
                </a:cxn>
                <a:cxn ang="0">
                  <a:pos x="0" y="42"/>
                </a:cxn>
                <a:cxn ang="0">
                  <a:pos x="9" y="23"/>
                </a:cxn>
                <a:cxn ang="0">
                  <a:pos x="24" y="9"/>
                </a:cxn>
                <a:cxn ang="0">
                  <a:pos x="42" y="1"/>
                </a:cxn>
                <a:cxn ang="0">
                  <a:pos x="62" y="1"/>
                </a:cxn>
                <a:cxn ang="0">
                  <a:pos x="82" y="9"/>
                </a:cxn>
                <a:cxn ang="0">
                  <a:pos x="96" y="23"/>
                </a:cxn>
                <a:cxn ang="0">
                  <a:pos x="104" y="42"/>
                </a:cxn>
                <a:cxn ang="0">
                  <a:pos x="96" y="53"/>
                </a:cxn>
                <a:cxn ang="0">
                  <a:pos x="93" y="36"/>
                </a:cxn>
                <a:cxn ang="0">
                  <a:pos x="83" y="22"/>
                </a:cxn>
                <a:cxn ang="0">
                  <a:pos x="69" y="11"/>
                </a:cxn>
                <a:cxn ang="0">
                  <a:pos x="52" y="9"/>
                </a:cxn>
                <a:cxn ang="0">
                  <a:pos x="35" y="11"/>
                </a:cxn>
                <a:cxn ang="0">
                  <a:pos x="21" y="22"/>
                </a:cxn>
                <a:cxn ang="0">
                  <a:pos x="12" y="36"/>
                </a:cxn>
                <a:cxn ang="0">
                  <a:pos x="8" y="53"/>
                </a:cxn>
                <a:cxn ang="0">
                  <a:pos x="12" y="69"/>
                </a:cxn>
                <a:cxn ang="0">
                  <a:pos x="21" y="84"/>
                </a:cxn>
                <a:cxn ang="0">
                  <a:pos x="35" y="93"/>
                </a:cxn>
                <a:cxn ang="0">
                  <a:pos x="52" y="96"/>
                </a:cxn>
                <a:cxn ang="0">
                  <a:pos x="69" y="93"/>
                </a:cxn>
                <a:cxn ang="0">
                  <a:pos x="83" y="84"/>
                </a:cxn>
                <a:cxn ang="0">
                  <a:pos x="93" y="69"/>
                </a:cxn>
                <a:cxn ang="0">
                  <a:pos x="96" y="53"/>
                </a:cxn>
                <a:cxn ang="0">
                  <a:pos x="51" y="58"/>
                </a:cxn>
                <a:cxn ang="0">
                  <a:pos x="34" y="78"/>
                </a:cxn>
                <a:cxn ang="0">
                  <a:pos x="52" y="24"/>
                </a:cxn>
                <a:cxn ang="0">
                  <a:pos x="68" y="28"/>
                </a:cxn>
                <a:cxn ang="0">
                  <a:pos x="73" y="37"/>
                </a:cxn>
                <a:cxn ang="0">
                  <a:pos x="71" y="46"/>
                </a:cxn>
                <a:cxn ang="0">
                  <a:pos x="66" y="54"/>
                </a:cxn>
                <a:cxn ang="0">
                  <a:pos x="65" y="78"/>
                </a:cxn>
                <a:cxn ang="0">
                  <a:pos x="62" y="36"/>
                </a:cxn>
                <a:cxn ang="0">
                  <a:pos x="56" y="31"/>
                </a:cxn>
                <a:cxn ang="0">
                  <a:pos x="43" y="51"/>
                </a:cxn>
                <a:cxn ang="0">
                  <a:pos x="56" y="51"/>
                </a:cxn>
                <a:cxn ang="0">
                  <a:pos x="62" y="46"/>
                </a:cxn>
              </a:cxnLst>
              <a:rect l="0" t="0" r="r" b="b"/>
              <a:pathLst>
                <a:path w="105" h="104">
                  <a:moveTo>
                    <a:pt x="105" y="53"/>
                  </a:moveTo>
                  <a:lnTo>
                    <a:pt x="105" y="53"/>
                  </a:lnTo>
                  <a:lnTo>
                    <a:pt x="104" y="63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6" y="81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82" y="95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6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3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4" y="95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9" y="8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2" y="9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6" y="23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5" y="53"/>
                  </a:lnTo>
                  <a:lnTo>
                    <a:pt x="105" y="53"/>
                  </a:lnTo>
                  <a:close/>
                  <a:moveTo>
                    <a:pt x="96" y="53"/>
                  </a:moveTo>
                  <a:lnTo>
                    <a:pt x="96" y="53"/>
                  </a:lnTo>
                  <a:lnTo>
                    <a:pt x="96" y="4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88" y="28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77" y="17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1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8" y="17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4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8" y="89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43" y="95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61" y="95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7" y="89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8" y="77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6" y="62"/>
                  </a:lnTo>
                  <a:lnTo>
                    <a:pt x="96" y="53"/>
                  </a:lnTo>
                  <a:lnTo>
                    <a:pt x="96" y="53"/>
                  </a:lnTo>
                  <a:close/>
                  <a:moveTo>
                    <a:pt x="65" y="78"/>
                  </a:moveTo>
                  <a:lnTo>
                    <a:pt x="51" y="58"/>
                  </a:lnTo>
                  <a:lnTo>
                    <a:pt x="43" y="58"/>
                  </a:lnTo>
                  <a:lnTo>
                    <a:pt x="43" y="78"/>
                  </a:lnTo>
                  <a:lnTo>
                    <a:pt x="34" y="78"/>
                  </a:lnTo>
                  <a:lnTo>
                    <a:pt x="3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61" y="2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0" y="57"/>
                  </a:lnTo>
                  <a:lnTo>
                    <a:pt x="77" y="78"/>
                  </a:lnTo>
                  <a:lnTo>
                    <a:pt x="65" y="78"/>
                  </a:lnTo>
                  <a:close/>
                  <a:moveTo>
                    <a:pt x="64" y="41"/>
                  </a:moveTo>
                  <a:lnTo>
                    <a:pt x="64" y="41"/>
                  </a:lnTo>
                  <a:lnTo>
                    <a:pt x="62" y="36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6" y="31"/>
                  </a:lnTo>
                  <a:lnTo>
                    <a:pt x="51" y="31"/>
                  </a:lnTo>
                  <a:lnTo>
                    <a:pt x="43" y="3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6" y="51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4" y="4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blue_rek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1063" y="0"/>
            <a:ext cx="9495692" cy="6858000"/>
          </a:xfrm>
          <a:prstGeom prst="rect">
            <a:avLst/>
          </a:prstGeom>
        </p:spPr>
      </p:pic>
      <p:sp>
        <p:nvSpPr>
          <p:cNvPr id="13" name="Freeform 6"/>
          <p:cNvSpPr>
            <a:spLocks/>
          </p:cNvSpPr>
          <p:nvPr userDrawn="1"/>
        </p:nvSpPr>
        <p:spPr bwMode="auto">
          <a:xfrm>
            <a:off x="974690" y="1723890"/>
            <a:ext cx="3432611" cy="1888647"/>
          </a:xfrm>
          <a:custGeom>
            <a:avLst/>
            <a:gdLst/>
            <a:ahLst/>
            <a:cxnLst>
              <a:cxn ang="0">
                <a:pos x="1932" y="200"/>
              </a:cxn>
              <a:cxn ang="0">
                <a:pos x="1929" y="170"/>
              </a:cxn>
              <a:cxn ang="0">
                <a:pos x="1920" y="142"/>
              </a:cxn>
              <a:cxn ang="0">
                <a:pos x="1906" y="117"/>
              </a:cxn>
              <a:cxn ang="0">
                <a:pos x="1888" y="95"/>
              </a:cxn>
              <a:cxn ang="0">
                <a:pos x="1865" y="75"/>
              </a:cxn>
              <a:cxn ang="0">
                <a:pos x="1841" y="61"/>
              </a:cxn>
              <a:cxn ang="0">
                <a:pos x="1813" y="52"/>
              </a:cxn>
              <a:cxn ang="0">
                <a:pos x="1783" y="47"/>
              </a:cxn>
              <a:cxn ang="0">
                <a:pos x="147" y="0"/>
              </a:cxn>
              <a:cxn ang="0">
                <a:pos x="117" y="2"/>
              </a:cxn>
              <a:cxn ang="0">
                <a:pos x="91" y="9"/>
              </a:cxn>
              <a:cxn ang="0">
                <a:pos x="65" y="23"/>
              </a:cxn>
              <a:cxn ang="0">
                <a:pos x="44" y="40"/>
              </a:cxn>
              <a:cxn ang="0">
                <a:pos x="26" y="61"/>
              </a:cxn>
              <a:cxn ang="0">
                <a:pos x="12" y="86"/>
              </a:cxn>
              <a:cxn ang="0">
                <a:pos x="3" y="114"/>
              </a:cxn>
              <a:cxn ang="0">
                <a:pos x="0" y="144"/>
              </a:cxn>
              <a:cxn ang="0">
                <a:pos x="0" y="928"/>
              </a:cxn>
              <a:cxn ang="0">
                <a:pos x="3" y="958"/>
              </a:cxn>
              <a:cxn ang="0">
                <a:pos x="12" y="984"/>
              </a:cxn>
              <a:cxn ang="0">
                <a:pos x="24" y="1009"/>
              </a:cxn>
              <a:cxn ang="0">
                <a:pos x="44" y="1028"/>
              </a:cxn>
              <a:cxn ang="0">
                <a:pos x="65" y="1046"/>
              </a:cxn>
              <a:cxn ang="0">
                <a:pos x="89" y="1056"/>
              </a:cxn>
              <a:cxn ang="0">
                <a:pos x="117" y="1063"/>
              </a:cxn>
              <a:cxn ang="0">
                <a:pos x="147" y="1063"/>
              </a:cxn>
              <a:cxn ang="0">
                <a:pos x="1785" y="926"/>
              </a:cxn>
              <a:cxn ang="0">
                <a:pos x="1813" y="921"/>
              </a:cxn>
              <a:cxn ang="0">
                <a:pos x="1841" y="909"/>
              </a:cxn>
              <a:cxn ang="0">
                <a:pos x="1865" y="893"/>
              </a:cxn>
              <a:cxn ang="0">
                <a:pos x="1888" y="874"/>
              </a:cxn>
              <a:cxn ang="0">
                <a:pos x="1906" y="851"/>
              </a:cxn>
              <a:cxn ang="0">
                <a:pos x="1920" y="825"/>
              </a:cxn>
              <a:cxn ang="0">
                <a:pos x="1929" y="795"/>
              </a:cxn>
              <a:cxn ang="0">
                <a:pos x="1932" y="765"/>
              </a:cxn>
            </a:cxnLst>
            <a:rect l="0" t="0" r="r" b="b"/>
            <a:pathLst>
              <a:path w="1932" h="1063">
                <a:moveTo>
                  <a:pt x="1932" y="200"/>
                </a:moveTo>
                <a:lnTo>
                  <a:pt x="1932" y="200"/>
                </a:lnTo>
                <a:lnTo>
                  <a:pt x="1930" y="186"/>
                </a:lnTo>
                <a:lnTo>
                  <a:pt x="1929" y="170"/>
                </a:lnTo>
                <a:lnTo>
                  <a:pt x="1925" y="156"/>
                </a:lnTo>
                <a:lnTo>
                  <a:pt x="1920" y="142"/>
                </a:lnTo>
                <a:lnTo>
                  <a:pt x="1913" y="130"/>
                </a:lnTo>
                <a:lnTo>
                  <a:pt x="1906" y="117"/>
                </a:lnTo>
                <a:lnTo>
                  <a:pt x="1897" y="105"/>
                </a:lnTo>
                <a:lnTo>
                  <a:pt x="1888" y="95"/>
                </a:lnTo>
                <a:lnTo>
                  <a:pt x="1878" y="84"/>
                </a:lnTo>
                <a:lnTo>
                  <a:pt x="1865" y="75"/>
                </a:lnTo>
                <a:lnTo>
                  <a:pt x="1853" y="68"/>
                </a:lnTo>
                <a:lnTo>
                  <a:pt x="1841" y="61"/>
                </a:lnTo>
                <a:lnTo>
                  <a:pt x="1827" y="56"/>
                </a:lnTo>
                <a:lnTo>
                  <a:pt x="1813" y="52"/>
                </a:lnTo>
                <a:lnTo>
                  <a:pt x="1799" y="49"/>
                </a:lnTo>
                <a:lnTo>
                  <a:pt x="1783" y="47"/>
                </a:lnTo>
                <a:lnTo>
                  <a:pt x="147" y="0"/>
                </a:lnTo>
                <a:lnTo>
                  <a:pt x="147" y="0"/>
                </a:lnTo>
                <a:lnTo>
                  <a:pt x="133" y="0"/>
                </a:lnTo>
                <a:lnTo>
                  <a:pt x="117" y="2"/>
                </a:lnTo>
                <a:lnTo>
                  <a:pt x="103" y="5"/>
                </a:lnTo>
                <a:lnTo>
                  <a:pt x="91" y="9"/>
                </a:lnTo>
                <a:lnTo>
                  <a:pt x="77" y="16"/>
                </a:lnTo>
                <a:lnTo>
                  <a:pt x="65" y="23"/>
                </a:lnTo>
                <a:lnTo>
                  <a:pt x="54" y="31"/>
                </a:lnTo>
                <a:lnTo>
                  <a:pt x="44" y="40"/>
                </a:lnTo>
                <a:lnTo>
                  <a:pt x="33" y="51"/>
                </a:lnTo>
                <a:lnTo>
                  <a:pt x="26" y="61"/>
                </a:lnTo>
                <a:lnTo>
                  <a:pt x="17" y="73"/>
                </a:lnTo>
                <a:lnTo>
                  <a:pt x="12" y="86"/>
                </a:lnTo>
                <a:lnTo>
                  <a:pt x="7" y="100"/>
                </a:lnTo>
                <a:lnTo>
                  <a:pt x="3" y="114"/>
                </a:lnTo>
                <a:lnTo>
                  <a:pt x="0" y="128"/>
                </a:lnTo>
                <a:lnTo>
                  <a:pt x="0" y="144"/>
                </a:lnTo>
                <a:lnTo>
                  <a:pt x="0" y="928"/>
                </a:lnTo>
                <a:lnTo>
                  <a:pt x="0" y="928"/>
                </a:lnTo>
                <a:lnTo>
                  <a:pt x="0" y="942"/>
                </a:lnTo>
                <a:lnTo>
                  <a:pt x="3" y="958"/>
                </a:lnTo>
                <a:lnTo>
                  <a:pt x="7" y="972"/>
                </a:lnTo>
                <a:lnTo>
                  <a:pt x="12" y="984"/>
                </a:lnTo>
                <a:lnTo>
                  <a:pt x="17" y="997"/>
                </a:lnTo>
                <a:lnTo>
                  <a:pt x="24" y="1009"/>
                </a:lnTo>
                <a:lnTo>
                  <a:pt x="33" y="1019"/>
                </a:lnTo>
                <a:lnTo>
                  <a:pt x="44" y="1028"/>
                </a:lnTo>
                <a:lnTo>
                  <a:pt x="54" y="1037"/>
                </a:lnTo>
                <a:lnTo>
                  <a:pt x="65" y="1046"/>
                </a:lnTo>
                <a:lnTo>
                  <a:pt x="77" y="1051"/>
                </a:lnTo>
                <a:lnTo>
                  <a:pt x="89" y="1056"/>
                </a:lnTo>
                <a:lnTo>
                  <a:pt x="103" y="1060"/>
                </a:lnTo>
                <a:lnTo>
                  <a:pt x="117" y="1063"/>
                </a:lnTo>
                <a:lnTo>
                  <a:pt x="133" y="1063"/>
                </a:lnTo>
                <a:lnTo>
                  <a:pt x="147" y="1063"/>
                </a:lnTo>
                <a:lnTo>
                  <a:pt x="1785" y="926"/>
                </a:lnTo>
                <a:lnTo>
                  <a:pt x="1785" y="926"/>
                </a:lnTo>
                <a:lnTo>
                  <a:pt x="1799" y="925"/>
                </a:lnTo>
                <a:lnTo>
                  <a:pt x="1813" y="921"/>
                </a:lnTo>
                <a:lnTo>
                  <a:pt x="1827" y="916"/>
                </a:lnTo>
                <a:lnTo>
                  <a:pt x="1841" y="909"/>
                </a:lnTo>
                <a:lnTo>
                  <a:pt x="1853" y="902"/>
                </a:lnTo>
                <a:lnTo>
                  <a:pt x="1865" y="893"/>
                </a:lnTo>
                <a:lnTo>
                  <a:pt x="1878" y="884"/>
                </a:lnTo>
                <a:lnTo>
                  <a:pt x="1888" y="874"/>
                </a:lnTo>
                <a:lnTo>
                  <a:pt x="1897" y="863"/>
                </a:lnTo>
                <a:lnTo>
                  <a:pt x="1906" y="851"/>
                </a:lnTo>
                <a:lnTo>
                  <a:pt x="1913" y="837"/>
                </a:lnTo>
                <a:lnTo>
                  <a:pt x="1920" y="825"/>
                </a:lnTo>
                <a:lnTo>
                  <a:pt x="1925" y="811"/>
                </a:lnTo>
                <a:lnTo>
                  <a:pt x="1929" y="795"/>
                </a:lnTo>
                <a:lnTo>
                  <a:pt x="1930" y="781"/>
                </a:lnTo>
                <a:lnTo>
                  <a:pt x="1932" y="765"/>
                </a:lnTo>
                <a:lnTo>
                  <a:pt x="1932" y="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9" name="Group 78"/>
          <p:cNvGrpSpPr/>
          <p:nvPr userDrawn="1"/>
        </p:nvGrpSpPr>
        <p:grpSpPr>
          <a:xfrm>
            <a:off x="1432401" y="2100110"/>
            <a:ext cx="2517188" cy="644400"/>
            <a:chOff x="1962150" y="2341754"/>
            <a:chExt cx="2182813" cy="558800"/>
          </a:xfrm>
        </p:grpSpPr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2417763" y="2354454"/>
              <a:ext cx="139700" cy="190500"/>
            </a:xfrm>
            <a:custGeom>
              <a:avLst/>
              <a:gdLst/>
              <a:ahLst/>
              <a:cxnLst>
                <a:cxn ang="0">
                  <a:pos x="51" y="11"/>
                </a:cxn>
                <a:cxn ang="0">
                  <a:pos x="51" y="120"/>
                </a:cxn>
                <a:cxn ang="0">
                  <a:pos x="37" y="120"/>
                </a:cxn>
                <a:cxn ang="0">
                  <a:pos x="37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88" y="11"/>
                </a:cxn>
                <a:cxn ang="0">
                  <a:pos x="51" y="11"/>
                </a:cxn>
              </a:cxnLst>
              <a:rect l="0" t="0" r="r" b="b"/>
              <a:pathLst>
                <a:path w="88" h="120">
                  <a:moveTo>
                    <a:pt x="51" y="11"/>
                  </a:moveTo>
                  <a:lnTo>
                    <a:pt x="51" y="120"/>
                  </a:lnTo>
                  <a:lnTo>
                    <a:pt x="37" y="120"/>
                  </a:lnTo>
                  <a:lnTo>
                    <a:pt x="3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579688" y="2341754"/>
              <a:ext cx="117475" cy="203200"/>
            </a:xfrm>
            <a:custGeom>
              <a:avLst/>
              <a:gdLst/>
              <a:ahLst/>
              <a:cxnLst>
                <a:cxn ang="0">
                  <a:pos x="74" y="128"/>
                </a:cxn>
                <a:cxn ang="0">
                  <a:pos x="62" y="128"/>
                </a:cxn>
                <a:cxn ang="0">
                  <a:pos x="62" y="68"/>
                </a:cxn>
                <a:cxn ang="0">
                  <a:pos x="62" y="68"/>
                </a:cxn>
                <a:cxn ang="0">
                  <a:pos x="62" y="61"/>
                </a:cxn>
                <a:cxn ang="0">
                  <a:pos x="62" y="61"/>
                </a:cxn>
                <a:cxn ang="0">
                  <a:pos x="58" y="54"/>
                </a:cxn>
                <a:cxn ang="0">
                  <a:pos x="58" y="54"/>
                </a:cxn>
                <a:cxn ang="0">
                  <a:pos x="53" y="49"/>
                </a:cxn>
                <a:cxn ang="0">
                  <a:pos x="53" y="49"/>
                </a:cxn>
                <a:cxn ang="0">
                  <a:pos x="49" y="47"/>
                </a:cxn>
                <a:cxn ang="0">
                  <a:pos x="42" y="47"/>
                </a:cxn>
                <a:cxn ang="0">
                  <a:pos x="42" y="47"/>
                </a:cxn>
                <a:cxn ang="0">
                  <a:pos x="35" y="49"/>
                </a:cxn>
                <a:cxn ang="0">
                  <a:pos x="35" y="49"/>
                </a:cxn>
                <a:cxn ang="0">
                  <a:pos x="26" y="51"/>
                </a:cxn>
                <a:cxn ang="0">
                  <a:pos x="26" y="51"/>
                </a:cxn>
                <a:cxn ang="0">
                  <a:pos x="19" y="54"/>
                </a:cxn>
                <a:cxn ang="0">
                  <a:pos x="19" y="54"/>
                </a:cxn>
                <a:cxn ang="0">
                  <a:pos x="12" y="58"/>
                </a:cxn>
                <a:cxn ang="0">
                  <a:pos x="12" y="128"/>
                </a:cxn>
                <a:cxn ang="0">
                  <a:pos x="0" y="128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25" y="42"/>
                </a:cxn>
                <a:cxn ang="0">
                  <a:pos x="25" y="42"/>
                </a:cxn>
                <a:cxn ang="0">
                  <a:pos x="34" y="38"/>
                </a:cxn>
                <a:cxn ang="0">
                  <a:pos x="34" y="38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49" y="37"/>
                </a:cxn>
                <a:cxn ang="0">
                  <a:pos x="49" y="37"/>
                </a:cxn>
                <a:cxn ang="0">
                  <a:pos x="58" y="38"/>
                </a:cxn>
                <a:cxn ang="0">
                  <a:pos x="58" y="38"/>
                </a:cxn>
                <a:cxn ang="0">
                  <a:pos x="67" y="42"/>
                </a:cxn>
                <a:cxn ang="0">
                  <a:pos x="67" y="42"/>
                </a:cxn>
                <a:cxn ang="0">
                  <a:pos x="70" y="45"/>
                </a:cxn>
                <a:cxn ang="0">
                  <a:pos x="72" y="51"/>
                </a:cxn>
                <a:cxn ang="0">
                  <a:pos x="72" y="51"/>
                </a:cxn>
                <a:cxn ang="0">
                  <a:pos x="74" y="58"/>
                </a:cxn>
                <a:cxn ang="0">
                  <a:pos x="74" y="65"/>
                </a:cxn>
                <a:cxn ang="0">
                  <a:pos x="74" y="128"/>
                </a:cxn>
              </a:cxnLst>
              <a:rect l="0" t="0" r="r" b="b"/>
              <a:pathLst>
                <a:path w="74" h="128">
                  <a:moveTo>
                    <a:pt x="74" y="128"/>
                  </a:moveTo>
                  <a:lnTo>
                    <a:pt x="62" y="12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3" y="49"/>
                  </a:lnTo>
                  <a:lnTo>
                    <a:pt x="53" y="49"/>
                  </a:lnTo>
                  <a:lnTo>
                    <a:pt x="49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2" y="58"/>
                  </a:lnTo>
                  <a:lnTo>
                    <a:pt x="12" y="128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70" y="45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4" y="58"/>
                  </a:lnTo>
                  <a:lnTo>
                    <a:pt x="74" y="65"/>
                  </a:lnTo>
                  <a:lnTo>
                    <a:pt x="74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2727325" y="2400491"/>
              <a:ext cx="120650" cy="147638"/>
            </a:xfrm>
            <a:custGeom>
              <a:avLst/>
              <a:gdLst/>
              <a:ahLst/>
              <a:cxnLst>
                <a:cxn ang="0">
                  <a:pos x="56" y="93"/>
                </a:cxn>
                <a:cxn ang="0">
                  <a:pos x="37" y="93"/>
                </a:cxn>
                <a:cxn ang="0">
                  <a:pos x="23" y="91"/>
                </a:cxn>
                <a:cxn ang="0">
                  <a:pos x="11" y="87"/>
                </a:cxn>
                <a:cxn ang="0">
                  <a:pos x="5" y="84"/>
                </a:cxn>
                <a:cxn ang="0">
                  <a:pos x="4" y="79"/>
                </a:cxn>
                <a:cxn ang="0">
                  <a:pos x="0" y="65"/>
                </a:cxn>
                <a:cxn ang="0">
                  <a:pos x="2" y="56"/>
                </a:cxn>
                <a:cxn ang="0">
                  <a:pos x="4" y="49"/>
                </a:cxn>
                <a:cxn ang="0">
                  <a:pos x="16" y="40"/>
                </a:cxn>
                <a:cxn ang="0">
                  <a:pos x="23" y="38"/>
                </a:cxn>
                <a:cxn ang="0">
                  <a:pos x="30" y="38"/>
                </a:cxn>
                <a:cxn ang="0">
                  <a:pos x="46" y="36"/>
                </a:cxn>
                <a:cxn ang="0">
                  <a:pos x="53" y="36"/>
                </a:cxn>
                <a:cxn ang="0">
                  <a:pos x="62" y="38"/>
                </a:cxn>
                <a:cxn ang="0">
                  <a:pos x="62" y="24"/>
                </a:cxn>
                <a:cxn ang="0">
                  <a:pos x="58" y="15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34" y="8"/>
                </a:cxn>
                <a:cxn ang="0">
                  <a:pos x="19" y="10"/>
                </a:cxn>
                <a:cxn ang="0">
                  <a:pos x="7" y="3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53" y="0"/>
                </a:cxn>
                <a:cxn ang="0">
                  <a:pos x="65" y="5"/>
                </a:cxn>
                <a:cxn ang="0">
                  <a:pos x="69" y="8"/>
                </a:cxn>
                <a:cxn ang="0">
                  <a:pos x="72" y="14"/>
                </a:cxn>
                <a:cxn ang="0">
                  <a:pos x="76" y="28"/>
                </a:cxn>
                <a:cxn ang="0">
                  <a:pos x="76" y="91"/>
                </a:cxn>
                <a:cxn ang="0">
                  <a:pos x="56" y="93"/>
                </a:cxn>
                <a:cxn ang="0">
                  <a:pos x="62" y="47"/>
                </a:cxn>
                <a:cxn ang="0">
                  <a:pos x="51" y="47"/>
                </a:cxn>
                <a:cxn ang="0">
                  <a:pos x="46" y="47"/>
                </a:cxn>
                <a:cxn ang="0">
                  <a:pos x="34" y="47"/>
                </a:cxn>
                <a:cxn ang="0">
                  <a:pos x="23" y="49"/>
                </a:cxn>
                <a:cxn ang="0">
                  <a:pos x="16" y="56"/>
                </a:cxn>
                <a:cxn ang="0">
                  <a:pos x="14" y="59"/>
                </a:cxn>
                <a:cxn ang="0">
                  <a:pos x="14" y="65"/>
                </a:cxn>
                <a:cxn ang="0">
                  <a:pos x="16" y="75"/>
                </a:cxn>
                <a:cxn ang="0">
                  <a:pos x="19" y="79"/>
                </a:cxn>
                <a:cxn ang="0">
                  <a:pos x="23" y="80"/>
                </a:cxn>
                <a:cxn ang="0">
                  <a:pos x="34" y="84"/>
                </a:cxn>
                <a:cxn ang="0">
                  <a:pos x="44" y="84"/>
                </a:cxn>
                <a:cxn ang="0">
                  <a:pos x="48" y="84"/>
                </a:cxn>
                <a:cxn ang="0">
                  <a:pos x="51" y="84"/>
                </a:cxn>
                <a:cxn ang="0">
                  <a:pos x="56" y="84"/>
                </a:cxn>
                <a:cxn ang="0">
                  <a:pos x="62" y="47"/>
                </a:cxn>
              </a:cxnLst>
              <a:rect l="0" t="0" r="r" b="b"/>
              <a:pathLst>
                <a:path w="76" h="93">
                  <a:moveTo>
                    <a:pt x="56" y="93"/>
                  </a:moveTo>
                  <a:lnTo>
                    <a:pt x="56" y="93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16" y="91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5" y="84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9" y="4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3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5" y="12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7" y="12"/>
                  </a:lnTo>
                  <a:lnTo>
                    <a:pt x="7" y="3"/>
                  </a:lnTo>
                  <a:lnTo>
                    <a:pt x="7" y="3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9" y="8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19"/>
                  </a:lnTo>
                  <a:lnTo>
                    <a:pt x="76" y="28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56" y="93"/>
                  </a:lnTo>
                  <a:lnTo>
                    <a:pt x="56" y="93"/>
                  </a:lnTo>
                  <a:close/>
                  <a:moveTo>
                    <a:pt x="62" y="47"/>
                  </a:moveTo>
                  <a:lnTo>
                    <a:pt x="62" y="47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19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9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4" y="72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9" y="79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1" y="84"/>
                  </a:lnTo>
                  <a:lnTo>
                    <a:pt x="51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62" y="82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2889250" y="2400491"/>
              <a:ext cx="117475" cy="144463"/>
            </a:xfrm>
            <a:custGeom>
              <a:avLst/>
              <a:gdLst/>
              <a:ahLst/>
              <a:cxnLst>
                <a:cxn ang="0">
                  <a:pos x="61" y="91"/>
                </a:cxn>
                <a:cxn ang="0">
                  <a:pos x="61" y="33"/>
                </a:cxn>
                <a:cxn ang="0">
                  <a:pos x="61" y="33"/>
                </a:cxn>
                <a:cxn ang="0">
                  <a:pos x="61" y="26"/>
                </a:cxn>
                <a:cxn ang="0">
                  <a:pos x="61" y="26"/>
                </a:cxn>
                <a:cxn ang="0">
                  <a:pos x="58" y="19"/>
                </a:cxn>
                <a:cxn ang="0">
                  <a:pos x="58" y="19"/>
                </a:cxn>
                <a:cxn ang="0">
                  <a:pos x="53" y="14"/>
                </a:cxn>
                <a:cxn ang="0">
                  <a:pos x="53" y="14"/>
                </a:cxn>
                <a:cxn ang="0">
                  <a:pos x="49" y="12"/>
                </a:cxn>
                <a:cxn ang="0">
                  <a:pos x="44" y="10"/>
                </a:cxn>
                <a:cxn ang="0">
                  <a:pos x="44" y="10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12" y="21"/>
                </a:cxn>
                <a:cxn ang="0">
                  <a:pos x="12" y="91"/>
                </a:cxn>
                <a:cxn ang="0">
                  <a:pos x="0" y="91"/>
                </a:cxn>
                <a:cxn ang="0">
                  <a:pos x="0" y="1"/>
                </a:cxn>
                <a:cxn ang="0">
                  <a:pos x="10" y="1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33" y="1"/>
                </a:cxn>
                <a:cxn ang="0">
                  <a:pos x="33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8" y="1"/>
                </a:cxn>
                <a:cxn ang="0">
                  <a:pos x="58" y="1"/>
                </a:cxn>
                <a:cxn ang="0">
                  <a:pos x="67" y="5"/>
                </a:cxn>
                <a:cxn ang="0">
                  <a:pos x="67" y="5"/>
                </a:cxn>
                <a:cxn ang="0">
                  <a:pos x="70" y="8"/>
                </a:cxn>
                <a:cxn ang="0">
                  <a:pos x="72" y="14"/>
                </a:cxn>
                <a:cxn ang="0">
                  <a:pos x="72" y="14"/>
                </a:cxn>
                <a:cxn ang="0">
                  <a:pos x="74" y="19"/>
                </a:cxn>
                <a:cxn ang="0">
                  <a:pos x="74" y="26"/>
                </a:cxn>
                <a:cxn ang="0">
                  <a:pos x="74" y="91"/>
                </a:cxn>
                <a:cxn ang="0">
                  <a:pos x="61" y="91"/>
                </a:cxn>
              </a:cxnLst>
              <a:rect l="0" t="0" r="r" b="b"/>
              <a:pathLst>
                <a:path w="74" h="91">
                  <a:moveTo>
                    <a:pt x="61" y="91"/>
                  </a:moveTo>
                  <a:lnTo>
                    <a:pt x="61" y="33"/>
                  </a:lnTo>
                  <a:lnTo>
                    <a:pt x="61" y="33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49" y="1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2" y="21"/>
                  </a:lnTo>
                  <a:lnTo>
                    <a:pt x="12" y="91"/>
                  </a:lnTo>
                  <a:lnTo>
                    <a:pt x="0" y="91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70" y="8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19"/>
                  </a:lnTo>
                  <a:lnTo>
                    <a:pt x="74" y="26"/>
                  </a:lnTo>
                  <a:lnTo>
                    <a:pt x="74" y="91"/>
                  </a:lnTo>
                  <a:lnTo>
                    <a:pt x="61" y="91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048000" y="2341754"/>
              <a:ext cx="122238" cy="203200"/>
            </a:xfrm>
            <a:custGeom>
              <a:avLst/>
              <a:gdLst/>
              <a:ahLst/>
              <a:cxnLst>
                <a:cxn ang="0">
                  <a:pos x="58" y="128"/>
                </a:cxn>
                <a:cxn ang="0">
                  <a:pos x="12" y="79"/>
                </a:cxn>
                <a:cxn ang="0">
                  <a:pos x="12" y="128"/>
                </a:cxn>
                <a:cxn ang="0">
                  <a:pos x="0" y="128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79"/>
                </a:cxn>
                <a:cxn ang="0">
                  <a:pos x="56" y="38"/>
                </a:cxn>
                <a:cxn ang="0">
                  <a:pos x="74" y="38"/>
                </a:cxn>
                <a:cxn ang="0">
                  <a:pos x="28" y="77"/>
                </a:cxn>
                <a:cxn ang="0">
                  <a:pos x="77" y="128"/>
                </a:cxn>
                <a:cxn ang="0">
                  <a:pos x="58" y="128"/>
                </a:cxn>
              </a:cxnLst>
              <a:rect l="0" t="0" r="r" b="b"/>
              <a:pathLst>
                <a:path w="77" h="128">
                  <a:moveTo>
                    <a:pt x="58" y="128"/>
                  </a:moveTo>
                  <a:lnTo>
                    <a:pt x="12" y="79"/>
                  </a:lnTo>
                  <a:lnTo>
                    <a:pt x="12" y="128"/>
                  </a:lnTo>
                  <a:lnTo>
                    <a:pt x="0" y="12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79"/>
                  </a:lnTo>
                  <a:lnTo>
                    <a:pt x="56" y="38"/>
                  </a:lnTo>
                  <a:lnTo>
                    <a:pt x="74" y="38"/>
                  </a:lnTo>
                  <a:lnTo>
                    <a:pt x="28" y="77"/>
                  </a:lnTo>
                  <a:lnTo>
                    <a:pt x="77" y="128"/>
                  </a:lnTo>
                  <a:lnTo>
                    <a:pt x="58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3251200" y="2402079"/>
              <a:ext cx="136525" cy="201613"/>
            </a:xfrm>
            <a:custGeom>
              <a:avLst/>
              <a:gdLst/>
              <a:ahLst/>
              <a:cxnLst>
                <a:cxn ang="0">
                  <a:pos x="39" y="127"/>
                </a:cxn>
                <a:cxn ang="0">
                  <a:pos x="26" y="127"/>
                </a:cxn>
                <a:cxn ang="0">
                  <a:pos x="40" y="90"/>
                </a:cxn>
                <a:cxn ang="0">
                  <a:pos x="33" y="90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2" y="79"/>
                </a:cxn>
                <a:cxn ang="0">
                  <a:pos x="44" y="79"/>
                </a:cxn>
                <a:cxn ang="0">
                  <a:pos x="70" y="0"/>
                </a:cxn>
                <a:cxn ang="0">
                  <a:pos x="86" y="0"/>
                </a:cxn>
                <a:cxn ang="0">
                  <a:pos x="39" y="127"/>
                </a:cxn>
              </a:cxnLst>
              <a:rect l="0" t="0" r="r" b="b"/>
              <a:pathLst>
                <a:path w="86" h="127">
                  <a:moveTo>
                    <a:pt x="39" y="127"/>
                  </a:moveTo>
                  <a:lnTo>
                    <a:pt x="26" y="127"/>
                  </a:lnTo>
                  <a:lnTo>
                    <a:pt x="40" y="90"/>
                  </a:lnTo>
                  <a:lnTo>
                    <a:pt x="33" y="9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2" y="79"/>
                  </a:lnTo>
                  <a:lnTo>
                    <a:pt x="44" y="79"/>
                  </a:lnTo>
                  <a:lnTo>
                    <a:pt x="70" y="0"/>
                  </a:lnTo>
                  <a:lnTo>
                    <a:pt x="86" y="0"/>
                  </a:lnTo>
                  <a:lnTo>
                    <a:pt x="39" y="127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3395663" y="2400491"/>
              <a:ext cx="136525" cy="147638"/>
            </a:xfrm>
            <a:custGeom>
              <a:avLst/>
              <a:gdLst/>
              <a:ahLst/>
              <a:cxnLst>
                <a:cxn ang="0">
                  <a:pos x="86" y="45"/>
                </a:cxn>
                <a:cxn ang="0">
                  <a:pos x="85" y="65"/>
                </a:cxn>
                <a:cxn ang="0">
                  <a:pos x="79" y="73"/>
                </a:cxn>
                <a:cxn ang="0">
                  <a:pos x="74" y="80"/>
                </a:cxn>
                <a:cxn ang="0">
                  <a:pos x="62" y="89"/>
                </a:cxn>
                <a:cxn ang="0">
                  <a:pos x="53" y="93"/>
                </a:cxn>
                <a:cxn ang="0">
                  <a:pos x="44" y="93"/>
                </a:cxn>
                <a:cxn ang="0">
                  <a:pos x="25" y="89"/>
                </a:cxn>
                <a:cxn ang="0">
                  <a:pos x="18" y="86"/>
                </a:cxn>
                <a:cxn ang="0">
                  <a:pos x="13" y="80"/>
                </a:cxn>
                <a:cxn ang="0">
                  <a:pos x="4" y="65"/>
                </a:cxn>
                <a:cxn ang="0">
                  <a:pos x="2" y="56"/>
                </a:cxn>
                <a:cxn ang="0">
                  <a:pos x="0" y="45"/>
                </a:cxn>
                <a:cxn ang="0">
                  <a:pos x="4" y="26"/>
                </a:cxn>
                <a:cxn ang="0">
                  <a:pos x="13" y="12"/>
                </a:cxn>
                <a:cxn ang="0">
                  <a:pos x="18" y="7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62" y="3"/>
                </a:cxn>
                <a:cxn ang="0">
                  <a:pos x="69" y="7"/>
                </a:cxn>
                <a:cxn ang="0">
                  <a:pos x="76" y="12"/>
                </a:cxn>
                <a:cxn ang="0">
                  <a:pos x="85" y="26"/>
                </a:cxn>
                <a:cxn ang="0">
                  <a:pos x="86" y="35"/>
                </a:cxn>
                <a:cxn ang="0">
                  <a:pos x="86" y="45"/>
                </a:cxn>
                <a:cxn ang="0">
                  <a:pos x="72" y="45"/>
                </a:cxn>
                <a:cxn ang="0">
                  <a:pos x="71" y="31"/>
                </a:cxn>
                <a:cxn ang="0">
                  <a:pos x="65" y="19"/>
                </a:cxn>
                <a:cxn ang="0">
                  <a:pos x="62" y="14"/>
                </a:cxn>
                <a:cxn ang="0">
                  <a:pos x="57" y="12"/>
                </a:cxn>
                <a:cxn ang="0">
                  <a:pos x="44" y="8"/>
                </a:cxn>
                <a:cxn ang="0">
                  <a:pos x="37" y="8"/>
                </a:cxn>
                <a:cxn ang="0">
                  <a:pos x="27" y="14"/>
                </a:cxn>
                <a:cxn ang="0">
                  <a:pos x="21" y="19"/>
                </a:cxn>
                <a:cxn ang="0">
                  <a:pos x="16" y="31"/>
                </a:cxn>
                <a:cxn ang="0">
                  <a:pos x="14" y="45"/>
                </a:cxn>
                <a:cxn ang="0">
                  <a:pos x="16" y="61"/>
                </a:cxn>
                <a:cxn ang="0">
                  <a:pos x="21" y="73"/>
                </a:cxn>
                <a:cxn ang="0">
                  <a:pos x="27" y="77"/>
                </a:cxn>
                <a:cxn ang="0">
                  <a:pos x="32" y="80"/>
                </a:cxn>
                <a:cxn ang="0">
                  <a:pos x="44" y="84"/>
                </a:cxn>
                <a:cxn ang="0">
                  <a:pos x="51" y="84"/>
                </a:cxn>
                <a:cxn ang="0">
                  <a:pos x="57" y="80"/>
                </a:cxn>
                <a:cxn ang="0">
                  <a:pos x="65" y="73"/>
                </a:cxn>
                <a:cxn ang="0">
                  <a:pos x="69" y="68"/>
                </a:cxn>
                <a:cxn ang="0">
                  <a:pos x="71" y="61"/>
                </a:cxn>
                <a:cxn ang="0">
                  <a:pos x="72" y="45"/>
                </a:cxn>
              </a:cxnLst>
              <a:rect l="0" t="0" r="r" b="b"/>
              <a:pathLst>
                <a:path w="86" h="93">
                  <a:moveTo>
                    <a:pt x="86" y="45"/>
                  </a:moveTo>
                  <a:lnTo>
                    <a:pt x="86" y="45"/>
                  </a:lnTo>
                  <a:lnTo>
                    <a:pt x="86" y="56"/>
                  </a:lnTo>
                  <a:lnTo>
                    <a:pt x="85" y="65"/>
                  </a:lnTo>
                  <a:lnTo>
                    <a:pt x="85" y="65"/>
                  </a:lnTo>
                  <a:lnTo>
                    <a:pt x="79" y="73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69" y="86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53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4" y="93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18" y="86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7" y="73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2" y="5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35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9" y="7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81" y="19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6" y="35"/>
                  </a:lnTo>
                  <a:lnTo>
                    <a:pt x="86" y="45"/>
                  </a:lnTo>
                  <a:lnTo>
                    <a:pt x="86" y="45"/>
                  </a:lnTo>
                  <a:close/>
                  <a:moveTo>
                    <a:pt x="72" y="45"/>
                  </a:moveTo>
                  <a:lnTo>
                    <a:pt x="72" y="45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9" y="24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2" y="14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1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2" y="12"/>
                  </a:lnTo>
                  <a:lnTo>
                    <a:pt x="27" y="14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24"/>
                  </a:lnTo>
                  <a:lnTo>
                    <a:pt x="16" y="31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20" y="68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7" y="77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7" y="84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51" y="84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2" y="77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9" y="68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45"/>
                  </a:lnTo>
                  <a:lnTo>
                    <a:pt x="72" y="45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3568700" y="2402079"/>
              <a:ext cx="114300" cy="146050"/>
            </a:xfrm>
            <a:custGeom>
              <a:avLst/>
              <a:gdLst/>
              <a:ahLst/>
              <a:cxnLst>
                <a:cxn ang="0">
                  <a:pos x="60" y="90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49" y="86"/>
                </a:cxn>
                <a:cxn ang="0">
                  <a:pos x="49" y="86"/>
                </a:cxn>
                <a:cxn ang="0">
                  <a:pos x="41" y="90"/>
                </a:cxn>
                <a:cxn ang="0">
                  <a:pos x="41" y="90"/>
                </a:cxn>
                <a:cxn ang="0">
                  <a:pos x="32" y="92"/>
                </a:cxn>
                <a:cxn ang="0">
                  <a:pos x="32" y="92"/>
                </a:cxn>
                <a:cxn ang="0">
                  <a:pos x="25" y="92"/>
                </a:cxn>
                <a:cxn ang="0">
                  <a:pos x="25" y="92"/>
                </a:cxn>
                <a:cxn ang="0">
                  <a:pos x="14" y="90"/>
                </a:cxn>
                <a:cxn ang="0">
                  <a:pos x="14" y="90"/>
                </a:cxn>
                <a:cxn ang="0">
                  <a:pos x="11" y="88"/>
                </a:cxn>
                <a:cxn ang="0">
                  <a:pos x="7" y="86"/>
                </a:cxn>
                <a:cxn ang="0">
                  <a:pos x="7" y="86"/>
                </a:cxn>
                <a:cxn ang="0">
                  <a:pos x="4" y="83"/>
                </a:cxn>
                <a:cxn ang="0">
                  <a:pos x="2" y="78"/>
                </a:cxn>
                <a:cxn ang="0">
                  <a:pos x="2" y="78"/>
                </a:cxn>
                <a:cxn ang="0">
                  <a:pos x="0" y="72"/>
                </a:cxn>
                <a:cxn ang="0">
                  <a:pos x="0" y="6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56"/>
                </a:cxn>
                <a:cxn ang="0">
                  <a:pos x="12" y="56"/>
                </a:cxn>
                <a:cxn ang="0">
                  <a:pos x="12" y="65"/>
                </a:cxn>
                <a:cxn ang="0">
                  <a:pos x="12" y="65"/>
                </a:cxn>
                <a:cxn ang="0">
                  <a:pos x="14" y="72"/>
                </a:cxn>
                <a:cxn ang="0">
                  <a:pos x="14" y="72"/>
                </a:cxn>
                <a:cxn ang="0">
                  <a:pos x="16" y="76"/>
                </a:cxn>
                <a:cxn ang="0">
                  <a:pos x="19" y="78"/>
                </a:cxn>
                <a:cxn ang="0">
                  <a:pos x="19" y="78"/>
                </a:cxn>
                <a:cxn ang="0">
                  <a:pos x="23" y="79"/>
                </a:cxn>
                <a:cxn ang="0">
                  <a:pos x="28" y="81"/>
                </a:cxn>
                <a:cxn ang="0">
                  <a:pos x="28" y="81"/>
                </a:cxn>
                <a:cxn ang="0">
                  <a:pos x="37" y="79"/>
                </a:cxn>
                <a:cxn ang="0">
                  <a:pos x="37" y="79"/>
                </a:cxn>
                <a:cxn ang="0">
                  <a:pos x="46" y="78"/>
                </a:cxn>
                <a:cxn ang="0">
                  <a:pos x="46" y="78"/>
                </a:cxn>
                <a:cxn ang="0">
                  <a:pos x="53" y="74"/>
                </a:cxn>
                <a:cxn ang="0">
                  <a:pos x="53" y="74"/>
                </a:cxn>
                <a:cxn ang="0">
                  <a:pos x="60" y="71"/>
                </a:cxn>
                <a:cxn ang="0">
                  <a:pos x="60" y="0"/>
                </a:cxn>
                <a:cxn ang="0">
                  <a:pos x="72" y="0"/>
                </a:cxn>
                <a:cxn ang="0">
                  <a:pos x="72" y="90"/>
                </a:cxn>
                <a:cxn ang="0">
                  <a:pos x="60" y="90"/>
                </a:cxn>
              </a:cxnLst>
              <a:rect l="0" t="0" r="r" b="b"/>
              <a:pathLst>
                <a:path w="72" h="92">
                  <a:moveTo>
                    <a:pt x="60" y="90"/>
                  </a:moveTo>
                  <a:lnTo>
                    <a:pt x="60" y="79"/>
                  </a:lnTo>
                  <a:lnTo>
                    <a:pt x="60" y="79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1" y="88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4" y="83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3" y="79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60" y="71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60" y="90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1962150" y="2640204"/>
              <a:ext cx="88900" cy="203200"/>
            </a:xfrm>
            <a:custGeom>
              <a:avLst/>
              <a:gdLst/>
              <a:ahLst/>
              <a:cxnLst>
                <a:cxn ang="0">
                  <a:pos x="29" y="49"/>
                </a:cxn>
                <a:cxn ang="0">
                  <a:pos x="29" y="128"/>
                </a:cxn>
                <a:cxn ang="0">
                  <a:pos x="17" y="128"/>
                </a:cxn>
                <a:cxn ang="0">
                  <a:pos x="17" y="49"/>
                </a:cxn>
                <a:cxn ang="0">
                  <a:pos x="0" y="49"/>
                </a:cxn>
                <a:cxn ang="0">
                  <a:pos x="0" y="38"/>
                </a:cxn>
                <a:cxn ang="0">
                  <a:pos x="17" y="38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17" y="19"/>
                </a:cxn>
                <a:cxn ang="0">
                  <a:pos x="17" y="19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56" y="8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9" y="29"/>
                </a:cxn>
                <a:cxn ang="0">
                  <a:pos x="29" y="38"/>
                </a:cxn>
                <a:cxn ang="0">
                  <a:pos x="56" y="38"/>
                </a:cxn>
                <a:cxn ang="0">
                  <a:pos x="56" y="49"/>
                </a:cxn>
                <a:cxn ang="0">
                  <a:pos x="29" y="49"/>
                </a:cxn>
              </a:cxnLst>
              <a:rect l="0" t="0" r="r" b="b"/>
              <a:pathLst>
                <a:path w="56" h="128">
                  <a:moveTo>
                    <a:pt x="29" y="49"/>
                  </a:moveTo>
                  <a:lnTo>
                    <a:pt x="29" y="128"/>
                  </a:lnTo>
                  <a:lnTo>
                    <a:pt x="17" y="128"/>
                  </a:lnTo>
                  <a:lnTo>
                    <a:pt x="17" y="49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17" y="3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29"/>
                  </a:lnTo>
                  <a:lnTo>
                    <a:pt x="29" y="38"/>
                  </a:lnTo>
                  <a:lnTo>
                    <a:pt x="56" y="38"/>
                  </a:lnTo>
                  <a:lnTo>
                    <a:pt x="56" y="49"/>
                  </a:lnTo>
                  <a:lnTo>
                    <a:pt x="29" y="49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2058988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4" y="81"/>
                </a:cxn>
                <a:cxn ang="0">
                  <a:pos x="60" y="90"/>
                </a:cxn>
                <a:cxn ang="0">
                  <a:pos x="53" y="93"/>
                </a:cxn>
                <a:cxn ang="0">
                  <a:pos x="42" y="93"/>
                </a:cxn>
                <a:cxn ang="0">
                  <a:pos x="25" y="90"/>
                </a:cxn>
                <a:cxn ang="0">
                  <a:pos x="18" y="86"/>
                </a:cxn>
                <a:cxn ang="0">
                  <a:pos x="10" y="81"/>
                </a:cxn>
                <a:cxn ang="0">
                  <a:pos x="2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2" y="27"/>
                </a:cxn>
                <a:cxn ang="0">
                  <a:pos x="10" y="13"/>
                </a:cxn>
                <a:cxn ang="0">
                  <a:pos x="18" y="7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2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60" y="14"/>
                </a:cxn>
                <a:cxn ang="0">
                  <a:pos x="56" y="13"/>
                </a:cxn>
                <a:cxn ang="0">
                  <a:pos x="42" y="9"/>
                </a:cxn>
                <a:cxn ang="0">
                  <a:pos x="37" y="9"/>
                </a:cxn>
                <a:cxn ang="0">
                  <a:pos x="25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5" y="78"/>
                </a:cxn>
                <a:cxn ang="0">
                  <a:pos x="30" y="81"/>
                </a:cxn>
                <a:cxn ang="0">
                  <a:pos x="42" y="85"/>
                </a:cxn>
                <a:cxn ang="0">
                  <a:pos x="49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67" y="86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3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18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74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5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8" y="7"/>
                  </a:lnTo>
                  <a:lnTo>
                    <a:pt x="25" y="2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0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5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8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8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5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5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9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60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225675" y="2700529"/>
              <a:ext cx="77788" cy="142875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2"/>
                </a:cxn>
                <a:cxn ang="0">
                  <a:pos x="21" y="16"/>
                </a:cxn>
                <a:cxn ang="0">
                  <a:pos x="14" y="19"/>
                </a:cxn>
                <a:cxn ang="0">
                  <a:pos x="14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13" y="11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49" y="12"/>
                </a:cxn>
                <a:cxn ang="0">
                  <a:pos x="49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49" h="90">
                  <a:moveTo>
                    <a:pt x="30" y="12"/>
                  </a:moveTo>
                  <a:lnTo>
                    <a:pt x="30" y="12"/>
                  </a:lnTo>
                  <a:lnTo>
                    <a:pt x="21" y="16"/>
                  </a:lnTo>
                  <a:lnTo>
                    <a:pt x="14" y="19"/>
                  </a:lnTo>
                  <a:lnTo>
                    <a:pt x="14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2393950" y="2700529"/>
              <a:ext cx="133350" cy="200025"/>
            </a:xfrm>
            <a:custGeom>
              <a:avLst/>
              <a:gdLst/>
              <a:ahLst/>
              <a:cxnLst>
                <a:cxn ang="0">
                  <a:pos x="38" y="126"/>
                </a:cxn>
                <a:cxn ang="0">
                  <a:pos x="26" y="126"/>
                </a:cxn>
                <a:cxn ang="0">
                  <a:pos x="40" y="90"/>
                </a:cxn>
                <a:cxn ang="0">
                  <a:pos x="31" y="90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42" y="79"/>
                </a:cxn>
                <a:cxn ang="0">
                  <a:pos x="43" y="79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38" y="126"/>
                </a:cxn>
              </a:cxnLst>
              <a:rect l="0" t="0" r="r" b="b"/>
              <a:pathLst>
                <a:path w="84" h="126">
                  <a:moveTo>
                    <a:pt x="38" y="126"/>
                  </a:moveTo>
                  <a:lnTo>
                    <a:pt x="26" y="126"/>
                  </a:lnTo>
                  <a:lnTo>
                    <a:pt x="40" y="90"/>
                  </a:lnTo>
                  <a:lnTo>
                    <a:pt x="31" y="9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38" y="12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2538413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4" y="81"/>
                </a:cxn>
                <a:cxn ang="0">
                  <a:pos x="61" y="90"/>
                </a:cxn>
                <a:cxn ang="0">
                  <a:pos x="52" y="93"/>
                </a:cxn>
                <a:cxn ang="0">
                  <a:pos x="44" y="93"/>
                </a:cxn>
                <a:cxn ang="0">
                  <a:pos x="24" y="90"/>
                </a:cxn>
                <a:cxn ang="0">
                  <a:pos x="17" y="86"/>
                </a:cxn>
                <a:cxn ang="0">
                  <a:pos x="10" y="81"/>
                </a:cxn>
                <a:cxn ang="0">
                  <a:pos x="3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3" y="27"/>
                </a:cxn>
                <a:cxn ang="0">
                  <a:pos x="10" y="13"/>
                </a:cxn>
                <a:cxn ang="0">
                  <a:pos x="17" y="7"/>
                </a:cxn>
                <a:cxn ang="0">
                  <a:pos x="33" y="0"/>
                </a:cxn>
                <a:cxn ang="0">
                  <a:pos x="44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4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61" y="14"/>
                </a:cxn>
                <a:cxn ang="0">
                  <a:pos x="56" y="13"/>
                </a:cxn>
                <a:cxn ang="0">
                  <a:pos x="44" y="9"/>
                </a:cxn>
                <a:cxn ang="0">
                  <a:pos x="37" y="9"/>
                </a:cxn>
                <a:cxn ang="0">
                  <a:pos x="26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6" y="78"/>
                </a:cxn>
                <a:cxn ang="0">
                  <a:pos x="30" y="81"/>
                </a:cxn>
                <a:cxn ang="0">
                  <a:pos x="44" y="85"/>
                </a:cxn>
                <a:cxn ang="0">
                  <a:pos x="51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68" y="86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3" y="93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17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7" y="74"/>
                  </a:lnTo>
                  <a:lnTo>
                    <a:pt x="3" y="65"/>
                  </a:lnTo>
                  <a:lnTo>
                    <a:pt x="3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81" y="20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1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6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7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6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7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51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61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2708275" y="2700529"/>
              <a:ext cx="117475" cy="144463"/>
            </a:xfrm>
            <a:custGeom>
              <a:avLst/>
              <a:gdLst/>
              <a:ahLst/>
              <a:cxnLst>
                <a:cxn ang="0">
                  <a:pos x="61" y="90"/>
                </a:cxn>
                <a:cxn ang="0">
                  <a:pos x="61" y="79"/>
                </a:cxn>
                <a:cxn ang="0">
                  <a:pos x="61" y="79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42" y="90"/>
                </a:cxn>
                <a:cxn ang="0">
                  <a:pos x="42" y="90"/>
                </a:cxn>
                <a:cxn ang="0">
                  <a:pos x="33" y="91"/>
                </a:cxn>
                <a:cxn ang="0">
                  <a:pos x="33" y="9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16" y="90"/>
                </a:cxn>
                <a:cxn ang="0">
                  <a:pos x="16" y="90"/>
                </a:cxn>
                <a:cxn ang="0">
                  <a:pos x="12" y="88"/>
                </a:cxn>
                <a:cxn ang="0">
                  <a:pos x="9" y="86"/>
                </a:cxn>
                <a:cxn ang="0">
                  <a:pos x="9" y="86"/>
                </a:cxn>
                <a:cxn ang="0">
                  <a:pos x="5" y="83"/>
                </a:cxn>
                <a:cxn ang="0">
                  <a:pos x="3" y="77"/>
                </a:cxn>
                <a:cxn ang="0">
                  <a:pos x="3" y="77"/>
                </a:cxn>
                <a:cxn ang="0">
                  <a:pos x="2" y="72"/>
                </a:cxn>
                <a:cxn ang="0">
                  <a:pos x="0" y="63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56"/>
                </a:cxn>
                <a:cxn ang="0">
                  <a:pos x="14" y="56"/>
                </a:cxn>
                <a:cxn ang="0">
                  <a:pos x="14" y="65"/>
                </a:cxn>
                <a:cxn ang="0">
                  <a:pos x="14" y="65"/>
                </a:cxn>
                <a:cxn ang="0">
                  <a:pos x="16" y="72"/>
                </a:cxn>
                <a:cxn ang="0">
                  <a:pos x="16" y="72"/>
                </a:cxn>
                <a:cxn ang="0">
                  <a:pos x="17" y="76"/>
                </a:cxn>
                <a:cxn ang="0">
                  <a:pos x="21" y="77"/>
                </a:cxn>
                <a:cxn ang="0">
                  <a:pos x="21" y="77"/>
                </a:cxn>
                <a:cxn ang="0">
                  <a:pos x="24" y="79"/>
                </a:cxn>
                <a:cxn ang="0">
                  <a:pos x="30" y="79"/>
                </a:cxn>
                <a:cxn ang="0">
                  <a:pos x="30" y="79"/>
                </a:cxn>
                <a:cxn ang="0">
                  <a:pos x="38" y="79"/>
                </a:cxn>
                <a:cxn ang="0">
                  <a:pos x="38" y="79"/>
                </a:cxn>
                <a:cxn ang="0">
                  <a:pos x="47" y="77"/>
                </a:cxn>
                <a:cxn ang="0">
                  <a:pos x="47" y="77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60" y="70"/>
                </a:cxn>
                <a:cxn ang="0">
                  <a:pos x="60" y="0"/>
                </a:cxn>
                <a:cxn ang="0">
                  <a:pos x="74" y="0"/>
                </a:cxn>
                <a:cxn ang="0">
                  <a:pos x="74" y="90"/>
                </a:cxn>
                <a:cxn ang="0">
                  <a:pos x="61" y="90"/>
                </a:cxn>
              </a:cxnLst>
              <a:rect l="0" t="0" r="r" b="b"/>
              <a:pathLst>
                <a:path w="74" h="91">
                  <a:moveTo>
                    <a:pt x="61" y="90"/>
                  </a:moveTo>
                  <a:lnTo>
                    <a:pt x="61" y="79"/>
                  </a:lnTo>
                  <a:lnTo>
                    <a:pt x="61" y="79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2" y="88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5" y="83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7" y="76"/>
                  </a:lnTo>
                  <a:lnTo>
                    <a:pt x="21" y="77"/>
                  </a:lnTo>
                  <a:lnTo>
                    <a:pt x="21" y="77"/>
                  </a:lnTo>
                  <a:lnTo>
                    <a:pt x="24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0" y="70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74" y="90"/>
                  </a:lnTo>
                  <a:lnTo>
                    <a:pt x="61" y="90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2867025" y="2700529"/>
              <a:ext cx="74613" cy="14287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8" y="12"/>
                </a:cxn>
                <a:cxn ang="0">
                  <a:pos x="19" y="16"/>
                </a:cxn>
                <a:cxn ang="0">
                  <a:pos x="12" y="19"/>
                </a:cxn>
                <a:cxn ang="0">
                  <a:pos x="12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21" y="4"/>
                </a:cxn>
                <a:cxn ang="0">
                  <a:pos x="21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7" y="0"/>
                </a:cxn>
                <a:cxn ang="0">
                  <a:pos x="47" y="12"/>
                </a:cxn>
                <a:cxn ang="0">
                  <a:pos x="47" y="12"/>
                </a:cxn>
                <a:cxn ang="0">
                  <a:pos x="28" y="12"/>
                </a:cxn>
                <a:cxn ang="0">
                  <a:pos x="28" y="12"/>
                </a:cxn>
              </a:cxnLst>
              <a:rect l="0" t="0" r="r" b="b"/>
              <a:pathLst>
                <a:path w="47" h="90">
                  <a:moveTo>
                    <a:pt x="28" y="12"/>
                  </a:moveTo>
                  <a:lnTo>
                    <a:pt x="28" y="12"/>
                  </a:lnTo>
                  <a:lnTo>
                    <a:pt x="19" y="16"/>
                  </a:lnTo>
                  <a:lnTo>
                    <a:pt x="12" y="19"/>
                  </a:lnTo>
                  <a:lnTo>
                    <a:pt x="12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28" y="12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3040063" y="2697354"/>
              <a:ext cx="119063" cy="147638"/>
            </a:xfrm>
            <a:custGeom>
              <a:avLst/>
              <a:gdLst/>
              <a:ahLst/>
              <a:cxnLst>
                <a:cxn ang="0">
                  <a:pos x="56" y="93"/>
                </a:cxn>
                <a:cxn ang="0">
                  <a:pos x="38" y="93"/>
                </a:cxn>
                <a:cxn ang="0">
                  <a:pos x="23" y="92"/>
                </a:cxn>
                <a:cxn ang="0">
                  <a:pos x="10" y="88"/>
                </a:cxn>
                <a:cxn ang="0">
                  <a:pos x="7" y="85"/>
                </a:cxn>
                <a:cxn ang="0">
                  <a:pos x="3" y="79"/>
                </a:cxn>
                <a:cxn ang="0">
                  <a:pos x="0" y="65"/>
                </a:cxn>
                <a:cxn ang="0">
                  <a:pos x="1" y="57"/>
                </a:cxn>
                <a:cxn ang="0">
                  <a:pos x="5" y="49"/>
                </a:cxn>
                <a:cxn ang="0">
                  <a:pos x="16" y="41"/>
                </a:cxn>
                <a:cxn ang="0">
                  <a:pos x="23" y="39"/>
                </a:cxn>
                <a:cxn ang="0">
                  <a:pos x="30" y="39"/>
                </a:cxn>
                <a:cxn ang="0">
                  <a:pos x="45" y="37"/>
                </a:cxn>
                <a:cxn ang="0">
                  <a:pos x="52" y="37"/>
                </a:cxn>
                <a:cxn ang="0">
                  <a:pos x="61" y="39"/>
                </a:cxn>
                <a:cxn ang="0">
                  <a:pos x="61" y="25"/>
                </a:cxn>
                <a:cxn ang="0">
                  <a:pos x="58" y="16"/>
                </a:cxn>
                <a:cxn ang="0">
                  <a:pos x="54" y="13"/>
                </a:cxn>
                <a:cxn ang="0">
                  <a:pos x="51" y="11"/>
                </a:cxn>
                <a:cxn ang="0">
                  <a:pos x="35" y="9"/>
                </a:cxn>
                <a:cxn ang="0">
                  <a:pos x="19" y="11"/>
                </a:cxn>
                <a:cxn ang="0">
                  <a:pos x="7" y="4"/>
                </a:cxn>
                <a:cxn ang="0">
                  <a:pos x="21" y="0"/>
                </a:cxn>
                <a:cxn ang="0">
                  <a:pos x="37" y="0"/>
                </a:cxn>
                <a:cxn ang="0">
                  <a:pos x="52" y="0"/>
                </a:cxn>
                <a:cxn ang="0">
                  <a:pos x="65" y="6"/>
                </a:cxn>
                <a:cxn ang="0">
                  <a:pos x="70" y="9"/>
                </a:cxn>
                <a:cxn ang="0">
                  <a:pos x="72" y="14"/>
                </a:cxn>
                <a:cxn ang="0">
                  <a:pos x="75" y="28"/>
                </a:cxn>
                <a:cxn ang="0">
                  <a:pos x="75" y="92"/>
                </a:cxn>
                <a:cxn ang="0">
                  <a:pos x="56" y="93"/>
                </a:cxn>
                <a:cxn ang="0">
                  <a:pos x="63" y="48"/>
                </a:cxn>
                <a:cxn ang="0">
                  <a:pos x="51" y="48"/>
                </a:cxn>
                <a:cxn ang="0">
                  <a:pos x="45" y="48"/>
                </a:cxn>
                <a:cxn ang="0">
                  <a:pos x="33" y="48"/>
                </a:cxn>
                <a:cxn ang="0">
                  <a:pos x="23" y="49"/>
                </a:cxn>
                <a:cxn ang="0">
                  <a:pos x="16" y="57"/>
                </a:cxn>
                <a:cxn ang="0">
                  <a:pos x="16" y="60"/>
                </a:cxn>
                <a:cxn ang="0">
                  <a:pos x="14" y="65"/>
                </a:cxn>
                <a:cxn ang="0">
                  <a:pos x="17" y="76"/>
                </a:cxn>
                <a:cxn ang="0">
                  <a:pos x="21" y="79"/>
                </a:cxn>
                <a:cxn ang="0">
                  <a:pos x="24" y="81"/>
                </a:cxn>
                <a:cxn ang="0">
                  <a:pos x="33" y="85"/>
                </a:cxn>
                <a:cxn ang="0">
                  <a:pos x="44" y="85"/>
                </a:cxn>
                <a:cxn ang="0">
                  <a:pos x="47" y="85"/>
                </a:cxn>
                <a:cxn ang="0">
                  <a:pos x="51" y="85"/>
                </a:cxn>
                <a:cxn ang="0">
                  <a:pos x="56" y="85"/>
                </a:cxn>
                <a:cxn ang="0">
                  <a:pos x="63" y="48"/>
                </a:cxn>
              </a:cxnLst>
              <a:rect l="0" t="0" r="r" b="b"/>
              <a:pathLst>
                <a:path w="75" h="93">
                  <a:moveTo>
                    <a:pt x="56" y="93"/>
                  </a:moveTo>
                  <a:lnTo>
                    <a:pt x="56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16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7" y="85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1" y="7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1" y="57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10" y="44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23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1" y="20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4" y="13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7" y="13"/>
                  </a:lnTo>
                  <a:lnTo>
                    <a:pt x="7" y="4"/>
                  </a:lnTo>
                  <a:lnTo>
                    <a:pt x="7" y="4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70" y="9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5" y="20"/>
                  </a:lnTo>
                  <a:lnTo>
                    <a:pt x="75" y="28"/>
                  </a:lnTo>
                  <a:lnTo>
                    <a:pt x="75" y="92"/>
                  </a:lnTo>
                  <a:lnTo>
                    <a:pt x="75" y="92"/>
                  </a:lnTo>
                  <a:lnTo>
                    <a:pt x="56" y="93"/>
                  </a:lnTo>
                  <a:lnTo>
                    <a:pt x="56" y="93"/>
                  </a:lnTo>
                  <a:close/>
                  <a:moveTo>
                    <a:pt x="63" y="48"/>
                  </a:moveTo>
                  <a:lnTo>
                    <a:pt x="63" y="48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19" y="53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60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6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21" y="79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63" y="83"/>
                  </a:lnTo>
                  <a:lnTo>
                    <a:pt x="63" y="4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3181350" y="2651316"/>
              <a:ext cx="88900" cy="192088"/>
            </a:xfrm>
            <a:custGeom>
              <a:avLst/>
              <a:gdLst/>
              <a:ahLst/>
              <a:cxnLst>
                <a:cxn ang="0">
                  <a:pos x="32" y="42"/>
                </a:cxn>
                <a:cxn ang="0">
                  <a:pos x="32" y="98"/>
                </a:cxn>
                <a:cxn ang="0">
                  <a:pos x="32" y="98"/>
                </a:cxn>
                <a:cxn ang="0">
                  <a:pos x="32" y="105"/>
                </a:cxn>
                <a:cxn ang="0">
                  <a:pos x="32" y="105"/>
                </a:cxn>
                <a:cxn ang="0">
                  <a:pos x="35" y="108"/>
                </a:cxn>
                <a:cxn ang="0">
                  <a:pos x="35" y="108"/>
                </a:cxn>
                <a:cxn ang="0">
                  <a:pos x="39" y="110"/>
                </a:cxn>
                <a:cxn ang="0">
                  <a:pos x="39" y="110"/>
                </a:cxn>
                <a:cxn ang="0">
                  <a:pos x="44" y="110"/>
                </a:cxn>
                <a:cxn ang="0">
                  <a:pos x="56" y="110"/>
                </a:cxn>
                <a:cxn ang="0">
                  <a:pos x="56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2" y="121"/>
                </a:cxn>
                <a:cxn ang="0">
                  <a:pos x="32" y="121"/>
                </a:cxn>
                <a:cxn ang="0">
                  <a:pos x="25" y="117"/>
                </a:cxn>
                <a:cxn ang="0">
                  <a:pos x="25" y="117"/>
                </a:cxn>
                <a:cxn ang="0">
                  <a:pos x="21" y="115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18" y="100"/>
                </a:cxn>
                <a:cxn ang="0">
                  <a:pos x="18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18" y="31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2" y="0"/>
                </a:cxn>
                <a:cxn ang="0">
                  <a:pos x="32" y="31"/>
                </a:cxn>
                <a:cxn ang="0">
                  <a:pos x="56" y="31"/>
                </a:cxn>
                <a:cxn ang="0">
                  <a:pos x="56" y="42"/>
                </a:cxn>
                <a:cxn ang="0">
                  <a:pos x="32" y="42"/>
                </a:cxn>
              </a:cxnLst>
              <a:rect l="0" t="0" r="r" b="b"/>
              <a:pathLst>
                <a:path w="56" h="121">
                  <a:moveTo>
                    <a:pt x="32" y="42"/>
                  </a:moveTo>
                  <a:lnTo>
                    <a:pt x="32" y="98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4" y="110"/>
                  </a:lnTo>
                  <a:lnTo>
                    <a:pt x="56" y="110"/>
                  </a:lnTo>
                  <a:lnTo>
                    <a:pt x="56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2" y="121"/>
                  </a:lnTo>
                  <a:lnTo>
                    <a:pt x="32" y="121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18" y="100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18" y="31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2" y="31"/>
                  </a:lnTo>
                  <a:lnTo>
                    <a:pt x="56" y="31"/>
                  </a:lnTo>
                  <a:lnTo>
                    <a:pt x="56" y="42"/>
                  </a:lnTo>
                  <a:lnTo>
                    <a:pt x="32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3270250" y="2651316"/>
              <a:ext cx="92075" cy="192088"/>
            </a:xfrm>
            <a:custGeom>
              <a:avLst/>
              <a:gdLst/>
              <a:ahLst/>
              <a:cxnLst>
                <a:cxn ang="0">
                  <a:pos x="32" y="42"/>
                </a:cxn>
                <a:cxn ang="0">
                  <a:pos x="32" y="98"/>
                </a:cxn>
                <a:cxn ang="0">
                  <a:pos x="32" y="98"/>
                </a:cxn>
                <a:cxn ang="0">
                  <a:pos x="34" y="105"/>
                </a:cxn>
                <a:cxn ang="0">
                  <a:pos x="34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9" y="110"/>
                </a:cxn>
                <a:cxn ang="0">
                  <a:pos x="39" y="110"/>
                </a:cxn>
                <a:cxn ang="0">
                  <a:pos x="46" y="110"/>
                </a:cxn>
                <a:cxn ang="0">
                  <a:pos x="57" y="110"/>
                </a:cxn>
                <a:cxn ang="0">
                  <a:pos x="57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2" y="121"/>
                </a:cxn>
                <a:cxn ang="0">
                  <a:pos x="32" y="121"/>
                </a:cxn>
                <a:cxn ang="0">
                  <a:pos x="25" y="117"/>
                </a:cxn>
                <a:cxn ang="0">
                  <a:pos x="25" y="117"/>
                </a:cxn>
                <a:cxn ang="0">
                  <a:pos x="23" y="115"/>
                </a:cxn>
                <a:cxn ang="0">
                  <a:pos x="21" y="112"/>
                </a:cxn>
                <a:cxn ang="0">
                  <a:pos x="21" y="112"/>
                </a:cxn>
                <a:cxn ang="0">
                  <a:pos x="20" y="100"/>
                </a:cxn>
                <a:cxn ang="0">
                  <a:pos x="20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20" y="31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2" y="0"/>
                </a:cxn>
                <a:cxn ang="0">
                  <a:pos x="32" y="31"/>
                </a:cxn>
                <a:cxn ang="0">
                  <a:pos x="58" y="31"/>
                </a:cxn>
                <a:cxn ang="0">
                  <a:pos x="58" y="42"/>
                </a:cxn>
                <a:cxn ang="0">
                  <a:pos x="32" y="42"/>
                </a:cxn>
              </a:cxnLst>
              <a:rect l="0" t="0" r="r" b="b"/>
              <a:pathLst>
                <a:path w="58" h="121">
                  <a:moveTo>
                    <a:pt x="32" y="42"/>
                  </a:moveTo>
                  <a:lnTo>
                    <a:pt x="32" y="98"/>
                  </a:lnTo>
                  <a:lnTo>
                    <a:pt x="32" y="98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6" y="110"/>
                  </a:lnTo>
                  <a:lnTo>
                    <a:pt x="57" y="110"/>
                  </a:lnTo>
                  <a:lnTo>
                    <a:pt x="57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2" y="121"/>
                  </a:lnTo>
                  <a:lnTo>
                    <a:pt x="32" y="121"/>
                  </a:lnTo>
                  <a:lnTo>
                    <a:pt x="25" y="117"/>
                  </a:lnTo>
                  <a:lnTo>
                    <a:pt x="25" y="117"/>
                  </a:lnTo>
                  <a:lnTo>
                    <a:pt x="23" y="115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0" y="100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0" y="31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2" y="31"/>
                  </a:lnTo>
                  <a:lnTo>
                    <a:pt x="58" y="31"/>
                  </a:lnTo>
                  <a:lnTo>
                    <a:pt x="58" y="42"/>
                  </a:lnTo>
                  <a:lnTo>
                    <a:pt x="32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4" name="Freeform 25"/>
            <p:cNvSpPr>
              <a:spLocks noEditPoints="1"/>
            </p:cNvSpPr>
            <p:nvPr userDrawn="1"/>
          </p:nvSpPr>
          <p:spPr bwMode="auto">
            <a:xfrm>
              <a:off x="3376613" y="2697354"/>
              <a:ext cx="131763" cy="147638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9" y="71"/>
                </a:cxn>
                <a:cxn ang="0">
                  <a:pos x="23" y="76"/>
                </a:cxn>
                <a:cxn ang="0">
                  <a:pos x="28" y="79"/>
                </a:cxn>
                <a:cxn ang="0">
                  <a:pos x="40" y="83"/>
                </a:cxn>
                <a:cxn ang="0">
                  <a:pos x="53" y="85"/>
                </a:cxn>
                <a:cxn ang="0">
                  <a:pos x="65" y="83"/>
                </a:cxn>
                <a:cxn ang="0">
                  <a:pos x="76" y="81"/>
                </a:cxn>
                <a:cxn ang="0">
                  <a:pos x="76" y="92"/>
                </a:cxn>
                <a:cxn ang="0">
                  <a:pos x="62" y="93"/>
                </a:cxn>
                <a:cxn ang="0">
                  <a:pos x="47" y="93"/>
                </a:cxn>
                <a:cxn ang="0">
                  <a:pos x="26" y="90"/>
                </a:cxn>
                <a:cxn ang="0">
                  <a:pos x="12" y="81"/>
                </a:cxn>
                <a:cxn ang="0">
                  <a:pos x="7" y="74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4" y="25"/>
                </a:cxn>
                <a:cxn ang="0">
                  <a:pos x="7" y="16"/>
                </a:cxn>
                <a:cxn ang="0">
                  <a:pos x="12" y="11"/>
                </a:cxn>
                <a:cxn ang="0">
                  <a:pos x="25" y="2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60" y="4"/>
                </a:cxn>
                <a:cxn ang="0">
                  <a:pos x="67" y="7"/>
                </a:cxn>
                <a:cxn ang="0">
                  <a:pos x="72" y="13"/>
                </a:cxn>
                <a:cxn ang="0">
                  <a:pos x="79" y="28"/>
                </a:cxn>
                <a:cxn ang="0">
                  <a:pos x="81" y="37"/>
                </a:cxn>
                <a:cxn ang="0">
                  <a:pos x="83" y="51"/>
                </a:cxn>
                <a:cxn ang="0">
                  <a:pos x="65" y="28"/>
                </a:cxn>
                <a:cxn ang="0">
                  <a:pos x="63" y="23"/>
                </a:cxn>
                <a:cxn ang="0">
                  <a:pos x="62" y="18"/>
                </a:cxn>
                <a:cxn ang="0">
                  <a:pos x="53" y="11"/>
                </a:cxn>
                <a:cxn ang="0">
                  <a:pos x="47" y="9"/>
                </a:cxn>
                <a:cxn ang="0">
                  <a:pos x="40" y="9"/>
                </a:cxn>
                <a:cxn ang="0">
                  <a:pos x="28" y="11"/>
                </a:cxn>
                <a:cxn ang="0">
                  <a:pos x="21" y="18"/>
                </a:cxn>
                <a:cxn ang="0">
                  <a:pos x="16" y="28"/>
                </a:cxn>
                <a:cxn ang="0">
                  <a:pos x="67" y="42"/>
                </a:cxn>
                <a:cxn ang="0">
                  <a:pos x="65" y="28"/>
                </a:cxn>
              </a:cxnLst>
              <a:rect l="0" t="0" r="r" b="b"/>
              <a:pathLst>
                <a:path w="83" h="93">
                  <a:moveTo>
                    <a:pt x="14" y="51"/>
                  </a:moveTo>
                  <a:lnTo>
                    <a:pt x="14" y="51"/>
                  </a:lnTo>
                  <a:lnTo>
                    <a:pt x="16" y="62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65" y="83"/>
                  </a:lnTo>
                  <a:lnTo>
                    <a:pt x="65" y="83"/>
                  </a:lnTo>
                  <a:lnTo>
                    <a:pt x="76" y="81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37" y="93"/>
                  </a:lnTo>
                  <a:lnTo>
                    <a:pt x="26" y="90"/>
                  </a:lnTo>
                  <a:lnTo>
                    <a:pt x="19" y="86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7" y="74"/>
                  </a:lnTo>
                  <a:lnTo>
                    <a:pt x="4" y="65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7" y="7"/>
                  </a:lnTo>
                  <a:lnTo>
                    <a:pt x="72" y="13"/>
                  </a:lnTo>
                  <a:lnTo>
                    <a:pt x="72" y="13"/>
                  </a:lnTo>
                  <a:lnTo>
                    <a:pt x="76" y="20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81" y="37"/>
                  </a:lnTo>
                  <a:lnTo>
                    <a:pt x="83" y="48"/>
                  </a:lnTo>
                  <a:lnTo>
                    <a:pt x="83" y="51"/>
                  </a:lnTo>
                  <a:lnTo>
                    <a:pt x="14" y="51"/>
                  </a:lnTo>
                  <a:close/>
                  <a:moveTo>
                    <a:pt x="65" y="28"/>
                  </a:moveTo>
                  <a:lnTo>
                    <a:pt x="65" y="28"/>
                  </a:lnTo>
                  <a:lnTo>
                    <a:pt x="63" y="23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47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3" y="9"/>
                  </a:lnTo>
                  <a:lnTo>
                    <a:pt x="28" y="11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5" y="28"/>
                  </a:lnTo>
                  <a:lnTo>
                    <a:pt x="65" y="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5" name="Freeform 26"/>
            <p:cNvSpPr>
              <a:spLocks/>
            </p:cNvSpPr>
            <p:nvPr userDrawn="1"/>
          </p:nvSpPr>
          <p:spPr bwMode="auto">
            <a:xfrm>
              <a:off x="3538538" y="2697354"/>
              <a:ext cx="117475" cy="146050"/>
            </a:xfrm>
            <a:custGeom>
              <a:avLst/>
              <a:gdLst/>
              <a:ahLst/>
              <a:cxnLst>
                <a:cxn ang="0">
                  <a:pos x="61" y="92"/>
                </a:cxn>
                <a:cxn ang="0">
                  <a:pos x="61" y="34"/>
                </a:cxn>
                <a:cxn ang="0">
                  <a:pos x="61" y="34"/>
                </a:cxn>
                <a:cxn ang="0">
                  <a:pos x="61" y="27"/>
                </a:cxn>
                <a:cxn ang="0">
                  <a:pos x="61" y="27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54" y="13"/>
                </a:cxn>
                <a:cxn ang="0">
                  <a:pos x="54" y="13"/>
                </a:cxn>
                <a:cxn ang="0">
                  <a:pos x="49" y="13"/>
                </a:cxn>
                <a:cxn ang="0">
                  <a:pos x="44" y="11"/>
                </a:cxn>
                <a:cxn ang="0">
                  <a:pos x="44" y="11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12" y="20"/>
                </a:cxn>
                <a:cxn ang="0">
                  <a:pos x="12" y="92"/>
                </a:cxn>
                <a:cxn ang="0">
                  <a:pos x="0" y="92"/>
                </a:cxn>
                <a:cxn ang="0">
                  <a:pos x="0" y="2"/>
                </a:cxn>
                <a:cxn ang="0">
                  <a:pos x="10" y="2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8" y="2"/>
                </a:cxn>
                <a:cxn ang="0">
                  <a:pos x="58" y="2"/>
                </a:cxn>
                <a:cxn ang="0">
                  <a:pos x="67" y="6"/>
                </a:cxn>
                <a:cxn ang="0">
                  <a:pos x="67" y="6"/>
                </a:cxn>
                <a:cxn ang="0">
                  <a:pos x="70" y="9"/>
                </a:cxn>
                <a:cxn ang="0">
                  <a:pos x="72" y="14"/>
                </a:cxn>
                <a:cxn ang="0">
                  <a:pos x="72" y="14"/>
                </a:cxn>
                <a:cxn ang="0">
                  <a:pos x="74" y="20"/>
                </a:cxn>
                <a:cxn ang="0">
                  <a:pos x="74" y="27"/>
                </a:cxn>
                <a:cxn ang="0">
                  <a:pos x="74" y="92"/>
                </a:cxn>
                <a:cxn ang="0">
                  <a:pos x="61" y="92"/>
                </a:cxn>
              </a:cxnLst>
              <a:rect l="0" t="0" r="r" b="b"/>
              <a:pathLst>
                <a:path w="74" h="92">
                  <a:moveTo>
                    <a:pt x="61" y="92"/>
                  </a:moveTo>
                  <a:lnTo>
                    <a:pt x="61" y="34"/>
                  </a:lnTo>
                  <a:lnTo>
                    <a:pt x="61" y="34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9" y="13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2" y="20"/>
                  </a:lnTo>
                  <a:lnTo>
                    <a:pt x="12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0" y="9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4" y="27"/>
                  </a:lnTo>
                  <a:lnTo>
                    <a:pt x="74" y="92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3678238" y="2651316"/>
              <a:ext cx="92075" cy="192088"/>
            </a:xfrm>
            <a:custGeom>
              <a:avLst/>
              <a:gdLst/>
              <a:ahLst/>
              <a:cxnLst>
                <a:cxn ang="0">
                  <a:pos x="31" y="42"/>
                </a:cxn>
                <a:cxn ang="0">
                  <a:pos x="31" y="98"/>
                </a:cxn>
                <a:cxn ang="0">
                  <a:pos x="31" y="98"/>
                </a:cxn>
                <a:cxn ang="0">
                  <a:pos x="33" y="105"/>
                </a:cxn>
                <a:cxn ang="0">
                  <a:pos x="33" y="105"/>
                </a:cxn>
                <a:cxn ang="0">
                  <a:pos x="35" y="108"/>
                </a:cxn>
                <a:cxn ang="0">
                  <a:pos x="35" y="108"/>
                </a:cxn>
                <a:cxn ang="0">
                  <a:pos x="38" y="110"/>
                </a:cxn>
                <a:cxn ang="0">
                  <a:pos x="38" y="110"/>
                </a:cxn>
                <a:cxn ang="0">
                  <a:pos x="45" y="110"/>
                </a:cxn>
                <a:cxn ang="0">
                  <a:pos x="56" y="110"/>
                </a:cxn>
                <a:cxn ang="0">
                  <a:pos x="56" y="121"/>
                </a:cxn>
                <a:cxn ang="0">
                  <a:pos x="44" y="121"/>
                </a:cxn>
                <a:cxn ang="0">
                  <a:pos x="44" y="121"/>
                </a:cxn>
                <a:cxn ang="0">
                  <a:pos x="31" y="121"/>
                </a:cxn>
                <a:cxn ang="0">
                  <a:pos x="31" y="121"/>
                </a:cxn>
                <a:cxn ang="0">
                  <a:pos x="24" y="117"/>
                </a:cxn>
                <a:cxn ang="0">
                  <a:pos x="24" y="117"/>
                </a:cxn>
                <a:cxn ang="0">
                  <a:pos x="22" y="115"/>
                </a:cxn>
                <a:cxn ang="0">
                  <a:pos x="21" y="112"/>
                </a:cxn>
                <a:cxn ang="0">
                  <a:pos x="21" y="112"/>
                </a:cxn>
                <a:cxn ang="0">
                  <a:pos x="19" y="100"/>
                </a:cxn>
                <a:cxn ang="0">
                  <a:pos x="19" y="42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19" y="3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8" y="1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1" y="31"/>
                </a:cxn>
                <a:cxn ang="0">
                  <a:pos x="58" y="31"/>
                </a:cxn>
                <a:cxn ang="0">
                  <a:pos x="58" y="42"/>
                </a:cxn>
                <a:cxn ang="0">
                  <a:pos x="31" y="42"/>
                </a:cxn>
              </a:cxnLst>
              <a:rect l="0" t="0" r="r" b="b"/>
              <a:pathLst>
                <a:path w="58" h="121">
                  <a:moveTo>
                    <a:pt x="31" y="42"/>
                  </a:moveTo>
                  <a:lnTo>
                    <a:pt x="31" y="98"/>
                  </a:lnTo>
                  <a:lnTo>
                    <a:pt x="31" y="98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45" y="110"/>
                  </a:lnTo>
                  <a:lnTo>
                    <a:pt x="56" y="110"/>
                  </a:lnTo>
                  <a:lnTo>
                    <a:pt x="56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31" y="121"/>
                  </a:lnTo>
                  <a:lnTo>
                    <a:pt x="31" y="121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22" y="115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19" y="100"/>
                  </a:lnTo>
                  <a:lnTo>
                    <a:pt x="19" y="42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1" y="31"/>
                  </a:lnTo>
                  <a:lnTo>
                    <a:pt x="58" y="31"/>
                  </a:lnTo>
                  <a:lnTo>
                    <a:pt x="58" y="42"/>
                  </a:lnTo>
                  <a:lnTo>
                    <a:pt x="31" y="4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3797300" y="2640204"/>
              <a:ext cx="25400" cy="20320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5"/>
                </a:cxn>
                <a:cxn ang="0">
                  <a:pos x="0" y="15"/>
                </a:cxn>
                <a:cxn ang="0">
                  <a:pos x="2" y="128"/>
                </a:cxn>
                <a:cxn ang="0">
                  <a:pos x="2" y="38"/>
                </a:cxn>
                <a:cxn ang="0">
                  <a:pos x="16" y="38"/>
                </a:cxn>
                <a:cxn ang="0">
                  <a:pos x="16" y="128"/>
                </a:cxn>
                <a:cxn ang="0">
                  <a:pos x="2" y="128"/>
                </a:cxn>
              </a:cxnLst>
              <a:rect l="0" t="0" r="r" b="b"/>
              <a:pathLst>
                <a:path w="16" h="128">
                  <a:moveTo>
                    <a:pt x="0" y="15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0" y="15"/>
                  </a:lnTo>
                  <a:close/>
                  <a:moveTo>
                    <a:pt x="2" y="128"/>
                  </a:moveTo>
                  <a:lnTo>
                    <a:pt x="2" y="38"/>
                  </a:lnTo>
                  <a:lnTo>
                    <a:pt x="16" y="38"/>
                  </a:lnTo>
                  <a:lnTo>
                    <a:pt x="16" y="128"/>
                  </a:lnTo>
                  <a:lnTo>
                    <a:pt x="2" y="128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8" name="Freeform 29"/>
            <p:cNvSpPr>
              <a:spLocks noEditPoints="1"/>
            </p:cNvSpPr>
            <p:nvPr userDrawn="1"/>
          </p:nvSpPr>
          <p:spPr bwMode="auto">
            <a:xfrm>
              <a:off x="3859213" y="2697354"/>
              <a:ext cx="136525" cy="147638"/>
            </a:xfrm>
            <a:custGeom>
              <a:avLst/>
              <a:gdLst/>
              <a:ahLst/>
              <a:cxnLst>
                <a:cxn ang="0">
                  <a:pos x="86" y="46"/>
                </a:cxn>
                <a:cxn ang="0">
                  <a:pos x="82" y="65"/>
                </a:cxn>
                <a:cxn ang="0">
                  <a:pos x="79" y="74"/>
                </a:cxn>
                <a:cxn ang="0">
                  <a:pos x="73" y="81"/>
                </a:cxn>
                <a:cxn ang="0">
                  <a:pos x="59" y="90"/>
                </a:cxn>
                <a:cxn ang="0">
                  <a:pos x="52" y="93"/>
                </a:cxn>
                <a:cxn ang="0">
                  <a:pos x="42" y="93"/>
                </a:cxn>
                <a:cxn ang="0">
                  <a:pos x="24" y="90"/>
                </a:cxn>
                <a:cxn ang="0">
                  <a:pos x="17" y="86"/>
                </a:cxn>
                <a:cxn ang="0">
                  <a:pos x="10" y="81"/>
                </a:cxn>
                <a:cxn ang="0">
                  <a:pos x="1" y="65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1" y="27"/>
                </a:cxn>
                <a:cxn ang="0">
                  <a:pos x="10" y="13"/>
                </a:cxn>
                <a:cxn ang="0">
                  <a:pos x="17" y="7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61" y="2"/>
                </a:cxn>
                <a:cxn ang="0">
                  <a:pos x="68" y="7"/>
                </a:cxn>
                <a:cxn ang="0">
                  <a:pos x="75" y="13"/>
                </a:cxn>
                <a:cxn ang="0">
                  <a:pos x="82" y="27"/>
                </a:cxn>
                <a:cxn ang="0">
                  <a:pos x="86" y="35"/>
                </a:cxn>
                <a:cxn ang="0">
                  <a:pos x="86" y="46"/>
                </a:cxn>
                <a:cxn ang="0">
                  <a:pos x="72" y="46"/>
                </a:cxn>
                <a:cxn ang="0">
                  <a:pos x="70" y="30"/>
                </a:cxn>
                <a:cxn ang="0">
                  <a:pos x="65" y="20"/>
                </a:cxn>
                <a:cxn ang="0">
                  <a:pos x="59" y="14"/>
                </a:cxn>
                <a:cxn ang="0">
                  <a:pos x="56" y="13"/>
                </a:cxn>
                <a:cxn ang="0">
                  <a:pos x="42" y="9"/>
                </a:cxn>
                <a:cxn ang="0">
                  <a:pos x="37" y="9"/>
                </a:cxn>
                <a:cxn ang="0">
                  <a:pos x="24" y="14"/>
                </a:cxn>
                <a:cxn ang="0">
                  <a:pos x="21" y="20"/>
                </a:cxn>
                <a:cxn ang="0">
                  <a:pos x="16" y="30"/>
                </a:cxn>
                <a:cxn ang="0">
                  <a:pos x="14" y="46"/>
                </a:cxn>
                <a:cxn ang="0">
                  <a:pos x="16" y="62"/>
                </a:cxn>
                <a:cxn ang="0">
                  <a:pos x="21" y="74"/>
                </a:cxn>
                <a:cxn ang="0">
                  <a:pos x="24" y="78"/>
                </a:cxn>
                <a:cxn ang="0">
                  <a:pos x="30" y="81"/>
                </a:cxn>
                <a:cxn ang="0">
                  <a:pos x="42" y="85"/>
                </a:cxn>
                <a:cxn ang="0">
                  <a:pos x="49" y="85"/>
                </a:cxn>
                <a:cxn ang="0">
                  <a:pos x="56" y="81"/>
                </a:cxn>
                <a:cxn ang="0">
                  <a:pos x="65" y="74"/>
                </a:cxn>
                <a:cxn ang="0">
                  <a:pos x="68" y="69"/>
                </a:cxn>
                <a:cxn ang="0">
                  <a:pos x="70" y="62"/>
                </a:cxn>
                <a:cxn ang="0">
                  <a:pos x="72" y="46"/>
                </a:cxn>
              </a:cxnLst>
              <a:rect l="0" t="0" r="r" b="b"/>
              <a:pathLst>
                <a:path w="86" h="93">
                  <a:moveTo>
                    <a:pt x="86" y="46"/>
                  </a:moveTo>
                  <a:lnTo>
                    <a:pt x="86" y="46"/>
                  </a:lnTo>
                  <a:lnTo>
                    <a:pt x="86" y="57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9" y="74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2" y="93"/>
                  </a:lnTo>
                  <a:lnTo>
                    <a:pt x="42" y="93"/>
                  </a:lnTo>
                  <a:lnTo>
                    <a:pt x="42" y="93"/>
                  </a:lnTo>
                  <a:lnTo>
                    <a:pt x="33" y="93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17" y="86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74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1" y="27"/>
                  </a:lnTo>
                  <a:lnTo>
                    <a:pt x="5" y="2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6" y="35"/>
                  </a:lnTo>
                  <a:lnTo>
                    <a:pt x="86" y="46"/>
                  </a:lnTo>
                  <a:lnTo>
                    <a:pt x="86" y="46"/>
                  </a:lnTo>
                  <a:close/>
                  <a:moveTo>
                    <a:pt x="72" y="46"/>
                  </a:moveTo>
                  <a:lnTo>
                    <a:pt x="72" y="46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25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7" y="9"/>
                  </a:lnTo>
                  <a:lnTo>
                    <a:pt x="30" y="11"/>
                  </a:lnTo>
                  <a:lnTo>
                    <a:pt x="24" y="14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7" y="69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4" y="78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35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9" y="85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9" y="78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8" y="69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2" y="46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4025900" y="2697354"/>
              <a:ext cx="119063" cy="146050"/>
            </a:xfrm>
            <a:custGeom>
              <a:avLst/>
              <a:gdLst/>
              <a:ahLst/>
              <a:cxnLst>
                <a:cxn ang="0">
                  <a:pos x="63" y="92"/>
                </a:cxn>
                <a:cxn ang="0">
                  <a:pos x="63" y="34"/>
                </a:cxn>
                <a:cxn ang="0">
                  <a:pos x="63" y="34"/>
                </a:cxn>
                <a:cxn ang="0">
                  <a:pos x="61" y="27"/>
                </a:cxn>
                <a:cxn ang="0">
                  <a:pos x="61" y="27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54" y="13"/>
                </a:cxn>
                <a:cxn ang="0">
                  <a:pos x="54" y="13"/>
                </a:cxn>
                <a:cxn ang="0">
                  <a:pos x="51" y="13"/>
                </a:cxn>
                <a:cxn ang="0">
                  <a:pos x="46" y="11"/>
                </a:cxn>
                <a:cxn ang="0">
                  <a:pos x="46" y="11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14" y="20"/>
                </a:cxn>
                <a:cxn ang="0">
                  <a:pos x="14" y="92"/>
                </a:cxn>
                <a:cxn ang="0">
                  <a:pos x="0" y="92"/>
                </a:cxn>
                <a:cxn ang="0">
                  <a:pos x="0" y="2"/>
                </a:cxn>
                <a:cxn ang="0">
                  <a:pos x="12" y="2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68" y="6"/>
                </a:cxn>
                <a:cxn ang="0">
                  <a:pos x="68" y="6"/>
                </a:cxn>
                <a:cxn ang="0">
                  <a:pos x="70" y="9"/>
                </a:cxn>
                <a:cxn ang="0">
                  <a:pos x="74" y="14"/>
                </a:cxn>
                <a:cxn ang="0">
                  <a:pos x="74" y="14"/>
                </a:cxn>
                <a:cxn ang="0">
                  <a:pos x="75" y="20"/>
                </a:cxn>
                <a:cxn ang="0">
                  <a:pos x="75" y="27"/>
                </a:cxn>
                <a:cxn ang="0">
                  <a:pos x="75" y="92"/>
                </a:cxn>
                <a:cxn ang="0">
                  <a:pos x="63" y="92"/>
                </a:cxn>
              </a:cxnLst>
              <a:rect l="0" t="0" r="r" b="b"/>
              <a:pathLst>
                <a:path w="75" h="92">
                  <a:moveTo>
                    <a:pt x="63" y="92"/>
                  </a:moveTo>
                  <a:lnTo>
                    <a:pt x="63" y="34"/>
                  </a:lnTo>
                  <a:lnTo>
                    <a:pt x="63" y="34"/>
                  </a:lnTo>
                  <a:lnTo>
                    <a:pt x="61" y="27"/>
                  </a:lnTo>
                  <a:lnTo>
                    <a:pt x="61" y="27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1" y="13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4" y="20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0" y="9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5" y="20"/>
                  </a:lnTo>
                  <a:lnTo>
                    <a:pt x="75" y="27"/>
                  </a:lnTo>
                  <a:lnTo>
                    <a:pt x="75" y="92"/>
                  </a:lnTo>
                  <a:lnTo>
                    <a:pt x="63" y="92"/>
                  </a:lnTo>
                  <a:close/>
                </a:path>
              </a:pathLst>
            </a:custGeom>
            <a:solidFill>
              <a:srgbClr val="00A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718374" y="5155894"/>
            <a:ext cx="3282751" cy="2759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&lt;Presenter&gt;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718374" y="5445249"/>
            <a:ext cx="3282751" cy="2864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&lt;Title&gt;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18374" y="5745081"/>
            <a:ext cx="3282751" cy="292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&lt;e-mail&gt;</a:t>
            </a:r>
          </a:p>
        </p:txBody>
      </p:sp>
      <p:grpSp>
        <p:nvGrpSpPr>
          <p:cNvPr id="81" name="Group 80"/>
          <p:cNvGrpSpPr/>
          <p:nvPr userDrawn="1"/>
        </p:nvGrpSpPr>
        <p:grpSpPr>
          <a:xfrm>
            <a:off x="3915689" y="2985374"/>
            <a:ext cx="1379799" cy="933675"/>
            <a:chOff x="8025458" y="260642"/>
            <a:chExt cx="1010966" cy="684095"/>
          </a:xfrm>
        </p:grpSpPr>
        <p:sp>
          <p:nvSpPr>
            <p:cNvPr id="82" name="Freeform 81"/>
            <p:cNvSpPr/>
            <p:nvPr userDrawn="1"/>
          </p:nvSpPr>
          <p:spPr>
            <a:xfrm>
              <a:off x="8107399" y="391886"/>
              <a:ext cx="813268" cy="353961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38"/>
            <p:cNvGrpSpPr/>
            <p:nvPr userDrawn="1"/>
          </p:nvGrpSpPr>
          <p:grpSpPr>
            <a:xfrm>
              <a:off x="8025458" y="260642"/>
              <a:ext cx="1010966" cy="684095"/>
              <a:chOff x="7770743" y="238972"/>
              <a:chExt cx="1229959" cy="832282"/>
            </a:xfrm>
          </p:grpSpPr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7869862" y="268865"/>
                <a:ext cx="986467" cy="563246"/>
              </a:xfrm>
              <a:custGeom>
                <a:avLst/>
                <a:gdLst/>
                <a:ahLst/>
                <a:cxnLst>
                  <a:cxn ang="0">
                    <a:pos x="64" y="70"/>
                  </a:cxn>
                  <a:cxn ang="0">
                    <a:pos x="0" y="716"/>
                  </a:cxn>
                  <a:cxn ang="0">
                    <a:pos x="1152" y="650"/>
                  </a:cxn>
                  <a:cxn ang="0">
                    <a:pos x="1254" y="0"/>
                  </a:cxn>
                  <a:cxn ang="0">
                    <a:pos x="64" y="70"/>
                  </a:cxn>
                </a:cxnLst>
                <a:rect l="0" t="0" r="r" b="b"/>
                <a:pathLst>
                  <a:path w="1254" h="716">
                    <a:moveTo>
                      <a:pt x="64" y="70"/>
                    </a:moveTo>
                    <a:lnTo>
                      <a:pt x="0" y="716"/>
                    </a:lnTo>
                    <a:lnTo>
                      <a:pt x="1152" y="650"/>
                    </a:lnTo>
                    <a:lnTo>
                      <a:pt x="1254" y="0"/>
                    </a:lnTo>
                    <a:lnTo>
                      <a:pt x="64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7825809" y="238972"/>
                <a:ext cx="1076145" cy="61516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276" y="0"/>
                  </a:cxn>
                  <a:cxn ang="0">
                    <a:pos x="1276" y="0"/>
                  </a:cxn>
                  <a:cxn ang="0">
                    <a:pos x="1294" y="2"/>
                  </a:cxn>
                  <a:cxn ang="0">
                    <a:pos x="1312" y="8"/>
                  </a:cxn>
                  <a:cxn ang="0">
                    <a:pos x="1328" y="16"/>
                  </a:cxn>
                  <a:cxn ang="0">
                    <a:pos x="1340" y="26"/>
                  </a:cxn>
                  <a:cxn ang="0">
                    <a:pos x="1352" y="40"/>
                  </a:cxn>
                  <a:cxn ang="0">
                    <a:pos x="1360" y="56"/>
                  </a:cxn>
                  <a:cxn ang="0">
                    <a:pos x="1366" y="72"/>
                  </a:cxn>
                  <a:cxn ang="0">
                    <a:pos x="1368" y="92"/>
                  </a:cxn>
                  <a:cxn ang="0">
                    <a:pos x="1368" y="692"/>
                  </a:cxn>
                  <a:cxn ang="0">
                    <a:pos x="1368" y="692"/>
                  </a:cxn>
                  <a:cxn ang="0">
                    <a:pos x="1366" y="710"/>
                  </a:cxn>
                  <a:cxn ang="0">
                    <a:pos x="1360" y="726"/>
                  </a:cxn>
                  <a:cxn ang="0">
                    <a:pos x="1352" y="742"/>
                  </a:cxn>
                  <a:cxn ang="0">
                    <a:pos x="1340" y="756"/>
                  </a:cxn>
                  <a:cxn ang="0">
                    <a:pos x="1328" y="766"/>
                  </a:cxn>
                  <a:cxn ang="0">
                    <a:pos x="1312" y="776"/>
                  </a:cxn>
                  <a:cxn ang="0">
                    <a:pos x="1294" y="780"/>
                  </a:cxn>
                  <a:cxn ang="0">
                    <a:pos x="1276" y="782"/>
                  </a:cxn>
                  <a:cxn ang="0">
                    <a:pos x="90" y="782"/>
                  </a:cxn>
                  <a:cxn ang="0">
                    <a:pos x="90" y="782"/>
                  </a:cxn>
                  <a:cxn ang="0">
                    <a:pos x="72" y="780"/>
                  </a:cxn>
                  <a:cxn ang="0">
                    <a:pos x="54" y="776"/>
                  </a:cxn>
                  <a:cxn ang="0">
                    <a:pos x="40" y="766"/>
                  </a:cxn>
                  <a:cxn ang="0">
                    <a:pos x="26" y="756"/>
                  </a:cxn>
                  <a:cxn ang="0">
                    <a:pos x="14" y="742"/>
                  </a:cxn>
                  <a:cxn ang="0">
                    <a:pos x="6" y="726"/>
                  </a:cxn>
                  <a:cxn ang="0">
                    <a:pos x="0" y="710"/>
                  </a:cxn>
                  <a:cxn ang="0">
                    <a:pos x="0" y="692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0" y="72"/>
                  </a:cxn>
                  <a:cxn ang="0">
                    <a:pos x="6" y="56"/>
                  </a:cxn>
                  <a:cxn ang="0">
                    <a:pos x="14" y="40"/>
                  </a:cxn>
                  <a:cxn ang="0">
                    <a:pos x="26" y="26"/>
                  </a:cxn>
                  <a:cxn ang="0">
                    <a:pos x="40" y="16"/>
                  </a:cxn>
                  <a:cxn ang="0">
                    <a:pos x="54" y="8"/>
                  </a:cxn>
                  <a:cxn ang="0">
                    <a:pos x="72" y="2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1368" h="782">
                    <a:moveTo>
                      <a:pt x="90" y="0"/>
                    </a:moveTo>
                    <a:lnTo>
                      <a:pt x="1276" y="0"/>
                    </a:lnTo>
                    <a:lnTo>
                      <a:pt x="1276" y="0"/>
                    </a:lnTo>
                    <a:lnTo>
                      <a:pt x="1294" y="2"/>
                    </a:lnTo>
                    <a:lnTo>
                      <a:pt x="1312" y="8"/>
                    </a:lnTo>
                    <a:lnTo>
                      <a:pt x="1328" y="16"/>
                    </a:lnTo>
                    <a:lnTo>
                      <a:pt x="1340" y="26"/>
                    </a:lnTo>
                    <a:lnTo>
                      <a:pt x="1352" y="40"/>
                    </a:lnTo>
                    <a:lnTo>
                      <a:pt x="1360" y="56"/>
                    </a:lnTo>
                    <a:lnTo>
                      <a:pt x="1366" y="72"/>
                    </a:lnTo>
                    <a:lnTo>
                      <a:pt x="1368" y="92"/>
                    </a:lnTo>
                    <a:lnTo>
                      <a:pt x="1368" y="692"/>
                    </a:lnTo>
                    <a:lnTo>
                      <a:pt x="1368" y="692"/>
                    </a:lnTo>
                    <a:lnTo>
                      <a:pt x="1366" y="710"/>
                    </a:lnTo>
                    <a:lnTo>
                      <a:pt x="1360" y="726"/>
                    </a:lnTo>
                    <a:lnTo>
                      <a:pt x="1352" y="742"/>
                    </a:lnTo>
                    <a:lnTo>
                      <a:pt x="1340" y="756"/>
                    </a:lnTo>
                    <a:lnTo>
                      <a:pt x="1328" y="766"/>
                    </a:lnTo>
                    <a:lnTo>
                      <a:pt x="1312" y="776"/>
                    </a:lnTo>
                    <a:lnTo>
                      <a:pt x="1294" y="780"/>
                    </a:lnTo>
                    <a:lnTo>
                      <a:pt x="1276" y="782"/>
                    </a:lnTo>
                    <a:lnTo>
                      <a:pt x="90" y="782"/>
                    </a:lnTo>
                    <a:lnTo>
                      <a:pt x="90" y="782"/>
                    </a:lnTo>
                    <a:lnTo>
                      <a:pt x="72" y="780"/>
                    </a:lnTo>
                    <a:lnTo>
                      <a:pt x="54" y="776"/>
                    </a:lnTo>
                    <a:lnTo>
                      <a:pt x="40" y="766"/>
                    </a:lnTo>
                    <a:lnTo>
                      <a:pt x="26" y="756"/>
                    </a:lnTo>
                    <a:lnTo>
                      <a:pt x="14" y="742"/>
                    </a:lnTo>
                    <a:lnTo>
                      <a:pt x="6" y="726"/>
                    </a:lnTo>
                    <a:lnTo>
                      <a:pt x="0" y="710"/>
                    </a:lnTo>
                    <a:lnTo>
                      <a:pt x="0" y="6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72"/>
                    </a:lnTo>
                    <a:lnTo>
                      <a:pt x="6" y="56"/>
                    </a:lnTo>
                    <a:lnTo>
                      <a:pt x="14" y="40"/>
                    </a:lnTo>
                    <a:lnTo>
                      <a:pt x="26" y="26"/>
                    </a:lnTo>
                    <a:lnTo>
                      <a:pt x="40" y="16"/>
                    </a:lnTo>
                    <a:lnTo>
                      <a:pt x="54" y="8"/>
                    </a:lnTo>
                    <a:lnTo>
                      <a:pt x="72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7902901" y="323931"/>
                <a:ext cx="921961" cy="445247"/>
              </a:xfrm>
              <a:custGeom>
                <a:avLst/>
                <a:gdLst/>
                <a:ahLst/>
                <a:cxnLst>
                  <a:cxn ang="0">
                    <a:pos x="772" y="0"/>
                  </a:cxn>
                  <a:cxn ang="0">
                    <a:pos x="806" y="76"/>
                  </a:cxn>
                  <a:cxn ang="0">
                    <a:pos x="772" y="490"/>
                  </a:cxn>
                  <a:cxn ang="0">
                    <a:pos x="524" y="0"/>
                  </a:cxn>
                  <a:cxn ang="0">
                    <a:pos x="368" y="490"/>
                  </a:cxn>
                  <a:cxn ang="0">
                    <a:pos x="368" y="334"/>
                  </a:cxn>
                  <a:cxn ang="0">
                    <a:pos x="366" y="324"/>
                  </a:cxn>
                  <a:cxn ang="0">
                    <a:pos x="356" y="308"/>
                  </a:cxn>
                  <a:cxn ang="0">
                    <a:pos x="334" y="292"/>
                  </a:cxn>
                  <a:cxn ang="0">
                    <a:pos x="318" y="284"/>
                  </a:cxn>
                  <a:cxn ang="0">
                    <a:pos x="346" y="270"/>
                  </a:cxn>
                  <a:cxn ang="0">
                    <a:pos x="362" y="258"/>
                  </a:cxn>
                  <a:cxn ang="0">
                    <a:pos x="368" y="244"/>
                  </a:cxn>
                  <a:cxn ang="0">
                    <a:pos x="368" y="76"/>
                  </a:cxn>
                  <a:cxn ang="0">
                    <a:pos x="368" y="60"/>
                  </a:cxn>
                  <a:cxn ang="0">
                    <a:pos x="360" y="32"/>
                  </a:cxn>
                  <a:cxn ang="0">
                    <a:pos x="344" y="12"/>
                  </a:cxn>
                  <a:cxn ang="0">
                    <a:pos x="314" y="2"/>
                  </a:cxn>
                  <a:cxn ang="0">
                    <a:pos x="0" y="0"/>
                  </a:cxn>
                  <a:cxn ang="0">
                    <a:pos x="34" y="76"/>
                  </a:cxn>
                  <a:cxn ang="0">
                    <a:pos x="0" y="490"/>
                  </a:cxn>
                  <a:cxn ang="0">
                    <a:pos x="114" y="566"/>
                  </a:cxn>
                  <a:cxn ang="0">
                    <a:pos x="248" y="322"/>
                  </a:cxn>
                  <a:cxn ang="0">
                    <a:pos x="260" y="322"/>
                  </a:cxn>
                  <a:cxn ang="0">
                    <a:pos x="276" y="330"/>
                  </a:cxn>
                  <a:cxn ang="0">
                    <a:pos x="284" y="344"/>
                  </a:cxn>
                  <a:cxn ang="0">
                    <a:pos x="288" y="372"/>
                  </a:cxn>
                  <a:cxn ang="0">
                    <a:pos x="470" y="566"/>
                  </a:cxn>
                  <a:cxn ang="0">
                    <a:pos x="660" y="394"/>
                  </a:cxn>
                  <a:cxn ang="0">
                    <a:pos x="1096" y="566"/>
                  </a:cxn>
                  <a:cxn ang="0">
                    <a:pos x="1114" y="566"/>
                  </a:cxn>
                  <a:cxn ang="0">
                    <a:pos x="1142" y="560"/>
                  </a:cxn>
                  <a:cxn ang="0">
                    <a:pos x="1162" y="544"/>
                  </a:cxn>
                  <a:cxn ang="0">
                    <a:pos x="1170" y="512"/>
                  </a:cxn>
                  <a:cxn ang="0">
                    <a:pos x="1172" y="76"/>
                  </a:cxn>
                  <a:cxn ang="0">
                    <a:pos x="1170" y="64"/>
                  </a:cxn>
                  <a:cxn ang="0">
                    <a:pos x="1162" y="38"/>
                  </a:cxn>
                  <a:cxn ang="0">
                    <a:pos x="1148" y="18"/>
                  </a:cxn>
                  <a:cxn ang="0">
                    <a:pos x="1132" y="8"/>
                  </a:cxn>
                  <a:cxn ang="0">
                    <a:pos x="1110" y="2"/>
                  </a:cxn>
                  <a:cxn ang="0">
                    <a:pos x="1096" y="0"/>
                  </a:cxn>
                </a:cxnLst>
                <a:rect l="0" t="0" r="r" b="b"/>
                <a:pathLst>
                  <a:path w="1172" h="566">
                    <a:moveTo>
                      <a:pt x="1096" y="0"/>
                    </a:moveTo>
                    <a:lnTo>
                      <a:pt x="772" y="0"/>
                    </a:lnTo>
                    <a:lnTo>
                      <a:pt x="772" y="76"/>
                    </a:lnTo>
                    <a:lnTo>
                      <a:pt x="806" y="76"/>
                    </a:lnTo>
                    <a:lnTo>
                      <a:pt x="806" y="490"/>
                    </a:lnTo>
                    <a:lnTo>
                      <a:pt x="772" y="490"/>
                    </a:lnTo>
                    <a:lnTo>
                      <a:pt x="650" y="0"/>
                    </a:lnTo>
                    <a:lnTo>
                      <a:pt x="524" y="0"/>
                    </a:lnTo>
                    <a:lnTo>
                      <a:pt x="406" y="490"/>
                    </a:lnTo>
                    <a:lnTo>
                      <a:pt x="368" y="490"/>
                    </a:lnTo>
                    <a:lnTo>
                      <a:pt x="368" y="334"/>
                    </a:lnTo>
                    <a:lnTo>
                      <a:pt x="368" y="334"/>
                    </a:lnTo>
                    <a:lnTo>
                      <a:pt x="368" y="328"/>
                    </a:lnTo>
                    <a:lnTo>
                      <a:pt x="366" y="324"/>
                    </a:lnTo>
                    <a:lnTo>
                      <a:pt x="362" y="316"/>
                    </a:lnTo>
                    <a:lnTo>
                      <a:pt x="356" y="308"/>
                    </a:lnTo>
                    <a:lnTo>
                      <a:pt x="346" y="300"/>
                    </a:lnTo>
                    <a:lnTo>
                      <a:pt x="334" y="292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78"/>
                    </a:lnTo>
                    <a:lnTo>
                      <a:pt x="346" y="270"/>
                    </a:lnTo>
                    <a:lnTo>
                      <a:pt x="356" y="264"/>
                    </a:lnTo>
                    <a:lnTo>
                      <a:pt x="362" y="258"/>
                    </a:lnTo>
                    <a:lnTo>
                      <a:pt x="366" y="250"/>
                    </a:lnTo>
                    <a:lnTo>
                      <a:pt x="368" y="244"/>
                    </a:lnTo>
                    <a:lnTo>
                      <a:pt x="368" y="230"/>
                    </a:lnTo>
                    <a:lnTo>
                      <a:pt x="368" y="76"/>
                    </a:lnTo>
                    <a:lnTo>
                      <a:pt x="368" y="76"/>
                    </a:lnTo>
                    <a:lnTo>
                      <a:pt x="368" y="60"/>
                    </a:lnTo>
                    <a:lnTo>
                      <a:pt x="366" y="44"/>
                    </a:lnTo>
                    <a:lnTo>
                      <a:pt x="360" y="32"/>
                    </a:lnTo>
                    <a:lnTo>
                      <a:pt x="354" y="20"/>
                    </a:lnTo>
                    <a:lnTo>
                      <a:pt x="344" y="12"/>
                    </a:lnTo>
                    <a:lnTo>
                      <a:pt x="330" y="6"/>
                    </a:lnTo>
                    <a:lnTo>
                      <a:pt x="314" y="2"/>
                    </a:lnTo>
                    <a:lnTo>
                      <a:pt x="292" y="0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34" y="76"/>
                    </a:lnTo>
                    <a:lnTo>
                      <a:pt x="34" y="490"/>
                    </a:lnTo>
                    <a:lnTo>
                      <a:pt x="0" y="490"/>
                    </a:lnTo>
                    <a:lnTo>
                      <a:pt x="0" y="566"/>
                    </a:lnTo>
                    <a:lnTo>
                      <a:pt x="114" y="566"/>
                    </a:lnTo>
                    <a:lnTo>
                      <a:pt x="114" y="322"/>
                    </a:lnTo>
                    <a:lnTo>
                      <a:pt x="248" y="322"/>
                    </a:lnTo>
                    <a:lnTo>
                      <a:pt x="248" y="322"/>
                    </a:lnTo>
                    <a:lnTo>
                      <a:pt x="260" y="322"/>
                    </a:lnTo>
                    <a:lnTo>
                      <a:pt x="268" y="326"/>
                    </a:lnTo>
                    <a:lnTo>
                      <a:pt x="276" y="330"/>
                    </a:lnTo>
                    <a:lnTo>
                      <a:pt x="282" y="336"/>
                    </a:lnTo>
                    <a:lnTo>
                      <a:pt x="284" y="344"/>
                    </a:lnTo>
                    <a:lnTo>
                      <a:pt x="288" y="352"/>
                    </a:lnTo>
                    <a:lnTo>
                      <a:pt x="288" y="372"/>
                    </a:lnTo>
                    <a:lnTo>
                      <a:pt x="288" y="566"/>
                    </a:lnTo>
                    <a:lnTo>
                      <a:pt x="470" y="566"/>
                    </a:lnTo>
                    <a:lnTo>
                      <a:pt x="512" y="394"/>
                    </a:lnTo>
                    <a:lnTo>
                      <a:pt x="660" y="394"/>
                    </a:lnTo>
                    <a:lnTo>
                      <a:pt x="708" y="566"/>
                    </a:lnTo>
                    <a:lnTo>
                      <a:pt x="1096" y="566"/>
                    </a:lnTo>
                    <a:lnTo>
                      <a:pt x="1096" y="566"/>
                    </a:lnTo>
                    <a:lnTo>
                      <a:pt x="1114" y="566"/>
                    </a:lnTo>
                    <a:lnTo>
                      <a:pt x="1130" y="564"/>
                    </a:lnTo>
                    <a:lnTo>
                      <a:pt x="1142" y="560"/>
                    </a:lnTo>
                    <a:lnTo>
                      <a:pt x="1152" y="554"/>
                    </a:lnTo>
                    <a:lnTo>
                      <a:pt x="1162" y="544"/>
                    </a:lnTo>
                    <a:lnTo>
                      <a:pt x="1168" y="530"/>
                    </a:lnTo>
                    <a:lnTo>
                      <a:pt x="1170" y="512"/>
                    </a:lnTo>
                    <a:lnTo>
                      <a:pt x="1172" y="490"/>
                    </a:lnTo>
                    <a:lnTo>
                      <a:pt x="1172" y="76"/>
                    </a:lnTo>
                    <a:lnTo>
                      <a:pt x="1172" y="76"/>
                    </a:lnTo>
                    <a:lnTo>
                      <a:pt x="1170" y="64"/>
                    </a:lnTo>
                    <a:lnTo>
                      <a:pt x="1168" y="52"/>
                    </a:lnTo>
                    <a:lnTo>
                      <a:pt x="1162" y="38"/>
                    </a:lnTo>
                    <a:lnTo>
                      <a:pt x="1154" y="24"/>
                    </a:lnTo>
                    <a:lnTo>
                      <a:pt x="1148" y="18"/>
                    </a:lnTo>
                    <a:lnTo>
                      <a:pt x="1140" y="12"/>
                    </a:lnTo>
                    <a:lnTo>
                      <a:pt x="1132" y="8"/>
                    </a:lnTo>
                    <a:lnTo>
                      <a:pt x="1120" y="4"/>
                    </a:lnTo>
                    <a:lnTo>
                      <a:pt x="1110" y="2"/>
                    </a:lnTo>
                    <a:lnTo>
                      <a:pt x="1096" y="0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7902901" y="323931"/>
                <a:ext cx="921961" cy="445247"/>
              </a:xfrm>
              <a:custGeom>
                <a:avLst/>
                <a:gdLst/>
                <a:ahLst/>
                <a:cxnLst>
                  <a:cxn ang="0">
                    <a:pos x="772" y="0"/>
                  </a:cxn>
                  <a:cxn ang="0">
                    <a:pos x="806" y="490"/>
                  </a:cxn>
                  <a:cxn ang="0">
                    <a:pos x="524" y="0"/>
                  </a:cxn>
                  <a:cxn ang="0">
                    <a:pos x="368" y="334"/>
                  </a:cxn>
                  <a:cxn ang="0">
                    <a:pos x="366" y="324"/>
                  </a:cxn>
                  <a:cxn ang="0">
                    <a:pos x="346" y="300"/>
                  </a:cxn>
                  <a:cxn ang="0">
                    <a:pos x="318" y="284"/>
                  </a:cxn>
                  <a:cxn ang="0">
                    <a:pos x="334" y="278"/>
                  </a:cxn>
                  <a:cxn ang="0">
                    <a:pos x="362" y="258"/>
                  </a:cxn>
                  <a:cxn ang="0">
                    <a:pos x="368" y="230"/>
                  </a:cxn>
                  <a:cxn ang="0">
                    <a:pos x="368" y="60"/>
                  </a:cxn>
                  <a:cxn ang="0">
                    <a:pos x="354" y="20"/>
                  </a:cxn>
                  <a:cxn ang="0">
                    <a:pos x="330" y="6"/>
                  </a:cxn>
                  <a:cxn ang="0">
                    <a:pos x="0" y="0"/>
                  </a:cxn>
                  <a:cxn ang="0">
                    <a:pos x="34" y="490"/>
                  </a:cxn>
                  <a:cxn ang="0">
                    <a:pos x="114" y="566"/>
                  </a:cxn>
                  <a:cxn ang="0">
                    <a:pos x="248" y="322"/>
                  </a:cxn>
                  <a:cxn ang="0">
                    <a:pos x="276" y="330"/>
                  </a:cxn>
                  <a:cxn ang="0">
                    <a:pos x="286" y="352"/>
                  </a:cxn>
                  <a:cxn ang="0">
                    <a:pos x="470" y="566"/>
                  </a:cxn>
                  <a:cxn ang="0">
                    <a:pos x="708" y="566"/>
                  </a:cxn>
                  <a:cxn ang="0">
                    <a:pos x="1114" y="566"/>
                  </a:cxn>
                  <a:cxn ang="0">
                    <a:pos x="1154" y="554"/>
                  </a:cxn>
                  <a:cxn ang="0">
                    <a:pos x="1168" y="530"/>
                  </a:cxn>
                  <a:cxn ang="0">
                    <a:pos x="1172" y="76"/>
                  </a:cxn>
                  <a:cxn ang="0">
                    <a:pos x="1168" y="52"/>
                  </a:cxn>
                  <a:cxn ang="0">
                    <a:pos x="1154" y="24"/>
                  </a:cxn>
                  <a:cxn ang="0">
                    <a:pos x="1132" y="8"/>
                  </a:cxn>
                  <a:cxn ang="0">
                    <a:pos x="1096" y="0"/>
                  </a:cxn>
                  <a:cxn ang="0">
                    <a:pos x="1096" y="2"/>
                  </a:cxn>
                  <a:cxn ang="0">
                    <a:pos x="1130" y="8"/>
                  </a:cxn>
                  <a:cxn ang="0">
                    <a:pos x="1154" y="24"/>
                  </a:cxn>
                  <a:cxn ang="0">
                    <a:pos x="1168" y="52"/>
                  </a:cxn>
                  <a:cxn ang="0">
                    <a:pos x="1172" y="76"/>
                  </a:cxn>
                  <a:cxn ang="0">
                    <a:pos x="1170" y="512"/>
                  </a:cxn>
                  <a:cxn ang="0">
                    <a:pos x="1152" y="552"/>
                  </a:cxn>
                  <a:cxn ang="0">
                    <a:pos x="1130" y="564"/>
                  </a:cxn>
                  <a:cxn ang="0">
                    <a:pos x="708" y="566"/>
                  </a:cxn>
                  <a:cxn ang="0">
                    <a:pos x="470" y="566"/>
                  </a:cxn>
                  <a:cxn ang="0">
                    <a:pos x="290" y="372"/>
                  </a:cxn>
                  <a:cxn ang="0">
                    <a:pos x="282" y="336"/>
                  </a:cxn>
                  <a:cxn ang="0">
                    <a:pos x="268" y="326"/>
                  </a:cxn>
                  <a:cxn ang="0">
                    <a:pos x="114" y="322"/>
                  </a:cxn>
                  <a:cxn ang="0">
                    <a:pos x="0" y="490"/>
                  </a:cxn>
                  <a:cxn ang="0">
                    <a:pos x="0" y="80"/>
                  </a:cxn>
                  <a:cxn ang="0">
                    <a:pos x="292" y="2"/>
                  </a:cxn>
                  <a:cxn ang="0">
                    <a:pos x="344" y="12"/>
                  </a:cxn>
                  <a:cxn ang="0">
                    <a:pos x="360" y="32"/>
                  </a:cxn>
                  <a:cxn ang="0">
                    <a:pos x="368" y="76"/>
                  </a:cxn>
                  <a:cxn ang="0">
                    <a:pos x="366" y="244"/>
                  </a:cxn>
                  <a:cxn ang="0">
                    <a:pos x="356" y="264"/>
                  </a:cxn>
                  <a:cxn ang="0">
                    <a:pos x="318" y="284"/>
                  </a:cxn>
                  <a:cxn ang="0">
                    <a:pos x="334" y="292"/>
                  </a:cxn>
                  <a:cxn ang="0">
                    <a:pos x="362" y="316"/>
                  </a:cxn>
                  <a:cxn ang="0">
                    <a:pos x="366" y="330"/>
                  </a:cxn>
                  <a:cxn ang="0">
                    <a:pos x="368" y="490"/>
                  </a:cxn>
                  <a:cxn ang="0">
                    <a:pos x="650" y="2"/>
                  </a:cxn>
                  <a:cxn ang="0">
                    <a:pos x="808" y="76"/>
                  </a:cxn>
                  <a:cxn ang="0">
                    <a:pos x="1096" y="2"/>
                  </a:cxn>
                </a:cxnLst>
                <a:rect l="0" t="0" r="r" b="b"/>
                <a:pathLst>
                  <a:path w="1172" h="566">
                    <a:moveTo>
                      <a:pt x="1096" y="0"/>
                    </a:moveTo>
                    <a:lnTo>
                      <a:pt x="1096" y="0"/>
                    </a:lnTo>
                    <a:lnTo>
                      <a:pt x="772" y="0"/>
                    </a:lnTo>
                    <a:lnTo>
                      <a:pt x="772" y="78"/>
                    </a:lnTo>
                    <a:lnTo>
                      <a:pt x="806" y="78"/>
                    </a:lnTo>
                    <a:lnTo>
                      <a:pt x="806" y="490"/>
                    </a:lnTo>
                    <a:lnTo>
                      <a:pt x="772" y="490"/>
                    </a:lnTo>
                    <a:lnTo>
                      <a:pt x="652" y="0"/>
                    </a:lnTo>
                    <a:lnTo>
                      <a:pt x="524" y="0"/>
                    </a:lnTo>
                    <a:lnTo>
                      <a:pt x="406" y="490"/>
                    </a:lnTo>
                    <a:lnTo>
                      <a:pt x="368" y="490"/>
                    </a:lnTo>
                    <a:lnTo>
                      <a:pt x="368" y="334"/>
                    </a:lnTo>
                    <a:lnTo>
                      <a:pt x="368" y="334"/>
                    </a:lnTo>
                    <a:lnTo>
                      <a:pt x="368" y="328"/>
                    </a:lnTo>
                    <a:lnTo>
                      <a:pt x="366" y="324"/>
                    </a:lnTo>
                    <a:lnTo>
                      <a:pt x="362" y="316"/>
                    </a:lnTo>
                    <a:lnTo>
                      <a:pt x="356" y="308"/>
                    </a:lnTo>
                    <a:lnTo>
                      <a:pt x="346" y="300"/>
                    </a:lnTo>
                    <a:lnTo>
                      <a:pt x="334" y="290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78"/>
                    </a:lnTo>
                    <a:lnTo>
                      <a:pt x="346" y="272"/>
                    </a:lnTo>
                    <a:lnTo>
                      <a:pt x="356" y="264"/>
                    </a:lnTo>
                    <a:lnTo>
                      <a:pt x="362" y="258"/>
                    </a:lnTo>
                    <a:lnTo>
                      <a:pt x="366" y="250"/>
                    </a:lnTo>
                    <a:lnTo>
                      <a:pt x="368" y="244"/>
                    </a:lnTo>
                    <a:lnTo>
                      <a:pt x="368" y="230"/>
                    </a:lnTo>
                    <a:lnTo>
                      <a:pt x="368" y="76"/>
                    </a:lnTo>
                    <a:lnTo>
                      <a:pt x="368" y="76"/>
                    </a:lnTo>
                    <a:lnTo>
                      <a:pt x="368" y="60"/>
                    </a:lnTo>
                    <a:lnTo>
                      <a:pt x="366" y="44"/>
                    </a:lnTo>
                    <a:lnTo>
                      <a:pt x="362" y="32"/>
                    </a:lnTo>
                    <a:lnTo>
                      <a:pt x="354" y="20"/>
                    </a:lnTo>
                    <a:lnTo>
                      <a:pt x="354" y="20"/>
                    </a:lnTo>
                    <a:lnTo>
                      <a:pt x="344" y="12"/>
                    </a:lnTo>
                    <a:lnTo>
                      <a:pt x="330" y="6"/>
                    </a:lnTo>
                    <a:lnTo>
                      <a:pt x="314" y="2"/>
                    </a:lnTo>
                    <a:lnTo>
                      <a:pt x="292" y="0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34" y="78"/>
                    </a:lnTo>
                    <a:lnTo>
                      <a:pt x="34" y="490"/>
                    </a:lnTo>
                    <a:lnTo>
                      <a:pt x="0" y="490"/>
                    </a:lnTo>
                    <a:lnTo>
                      <a:pt x="0" y="566"/>
                    </a:lnTo>
                    <a:lnTo>
                      <a:pt x="114" y="566"/>
                    </a:lnTo>
                    <a:lnTo>
                      <a:pt x="114" y="322"/>
                    </a:lnTo>
                    <a:lnTo>
                      <a:pt x="248" y="322"/>
                    </a:lnTo>
                    <a:lnTo>
                      <a:pt x="248" y="322"/>
                    </a:lnTo>
                    <a:lnTo>
                      <a:pt x="260" y="322"/>
                    </a:lnTo>
                    <a:lnTo>
                      <a:pt x="268" y="326"/>
                    </a:lnTo>
                    <a:lnTo>
                      <a:pt x="276" y="330"/>
                    </a:lnTo>
                    <a:lnTo>
                      <a:pt x="280" y="336"/>
                    </a:lnTo>
                    <a:lnTo>
                      <a:pt x="284" y="344"/>
                    </a:lnTo>
                    <a:lnTo>
                      <a:pt x="286" y="352"/>
                    </a:lnTo>
                    <a:lnTo>
                      <a:pt x="288" y="372"/>
                    </a:lnTo>
                    <a:lnTo>
                      <a:pt x="288" y="566"/>
                    </a:lnTo>
                    <a:lnTo>
                      <a:pt x="470" y="566"/>
                    </a:lnTo>
                    <a:lnTo>
                      <a:pt x="512" y="394"/>
                    </a:lnTo>
                    <a:lnTo>
                      <a:pt x="660" y="394"/>
                    </a:lnTo>
                    <a:lnTo>
                      <a:pt x="708" y="566"/>
                    </a:lnTo>
                    <a:lnTo>
                      <a:pt x="1096" y="566"/>
                    </a:lnTo>
                    <a:lnTo>
                      <a:pt x="1096" y="566"/>
                    </a:lnTo>
                    <a:lnTo>
                      <a:pt x="1114" y="566"/>
                    </a:lnTo>
                    <a:lnTo>
                      <a:pt x="1130" y="564"/>
                    </a:lnTo>
                    <a:lnTo>
                      <a:pt x="1142" y="560"/>
                    </a:lnTo>
                    <a:lnTo>
                      <a:pt x="1154" y="554"/>
                    </a:lnTo>
                    <a:lnTo>
                      <a:pt x="1154" y="554"/>
                    </a:lnTo>
                    <a:lnTo>
                      <a:pt x="1162" y="544"/>
                    </a:lnTo>
                    <a:lnTo>
                      <a:pt x="1168" y="530"/>
                    </a:lnTo>
                    <a:lnTo>
                      <a:pt x="1172" y="512"/>
                    </a:lnTo>
                    <a:lnTo>
                      <a:pt x="1172" y="490"/>
                    </a:lnTo>
                    <a:lnTo>
                      <a:pt x="1172" y="76"/>
                    </a:lnTo>
                    <a:lnTo>
                      <a:pt x="1172" y="76"/>
                    </a:lnTo>
                    <a:lnTo>
                      <a:pt x="1172" y="64"/>
                    </a:lnTo>
                    <a:lnTo>
                      <a:pt x="1168" y="52"/>
                    </a:lnTo>
                    <a:lnTo>
                      <a:pt x="1162" y="38"/>
                    </a:lnTo>
                    <a:lnTo>
                      <a:pt x="1162" y="38"/>
                    </a:lnTo>
                    <a:lnTo>
                      <a:pt x="1154" y="24"/>
                    </a:lnTo>
                    <a:lnTo>
                      <a:pt x="1148" y="18"/>
                    </a:lnTo>
                    <a:lnTo>
                      <a:pt x="1140" y="12"/>
                    </a:lnTo>
                    <a:lnTo>
                      <a:pt x="1132" y="8"/>
                    </a:lnTo>
                    <a:lnTo>
                      <a:pt x="1122" y="4"/>
                    </a:lnTo>
                    <a:lnTo>
                      <a:pt x="1110" y="2"/>
                    </a:lnTo>
                    <a:lnTo>
                      <a:pt x="1096" y="0"/>
                    </a:lnTo>
                    <a:lnTo>
                      <a:pt x="1096" y="0"/>
                    </a:lnTo>
                    <a:lnTo>
                      <a:pt x="1096" y="2"/>
                    </a:lnTo>
                    <a:lnTo>
                      <a:pt x="1096" y="2"/>
                    </a:lnTo>
                    <a:lnTo>
                      <a:pt x="1110" y="2"/>
                    </a:lnTo>
                    <a:lnTo>
                      <a:pt x="1120" y="4"/>
                    </a:lnTo>
                    <a:lnTo>
                      <a:pt x="1130" y="8"/>
                    </a:lnTo>
                    <a:lnTo>
                      <a:pt x="1140" y="12"/>
                    </a:lnTo>
                    <a:lnTo>
                      <a:pt x="1146" y="18"/>
                    </a:lnTo>
                    <a:lnTo>
                      <a:pt x="1154" y="24"/>
                    </a:lnTo>
                    <a:lnTo>
                      <a:pt x="1162" y="38"/>
                    </a:lnTo>
                    <a:lnTo>
                      <a:pt x="1162" y="38"/>
                    </a:lnTo>
                    <a:lnTo>
                      <a:pt x="1168" y="52"/>
                    </a:lnTo>
                    <a:lnTo>
                      <a:pt x="1170" y="66"/>
                    </a:lnTo>
                    <a:lnTo>
                      <a:pt x="1170" y="66"/>
                    </a:lnTo>
                    <a:lnTo>
                      <a:pt x="1172" y="76"/>
                    </a:lnTo>
                    <a:lnTo>
                      <a:pt x="1172" y="490"/>
                    </a:lnTo>
                    <a:lnTo>
                      <a:pt x="1172" y="490"/>
                    </a:lnTo>
                    <a:lnTo>
                      <a:pt x="1170" y="512"/>
                    </a:lnTo>
                    <a:lnTo>
                      <a:pt x="1166" y="530"/>
                    </a:lnTo>
                    <a:lnTo>
                      <a:pt x="1160" y="544"/>
                    </a:lnTo>
                    <a:lnTo>
                      <a:pt x="1152" y="552"/>
                    </a:lnTo>
                    <a:lnTo>
                      <a:pt x="1152" y="552"/>
                    </a:lnTo>
                    <a:lnTo>
                      <a:pt x="1142" y="560"/>
                    </a:lnTo>
                    <a:lnTo>
                      <a:pt x="1130" y="564"/>
                    </a:lnTo>
                    <a:lnTo>
                      <a:pt x="1114" y="566"/>
                    </a:lnTo>
                    <a:lnTo>
                      <a:pt x="1096" y="566"/>
                    </a:lnTo>
                    <a:lnTo>
                      <a:pt x="708" y="566"/>
                    </a:lnTo>
                    <a:lnTo>
                      <a:pt x="660" y="394"/>
                    </a:lnTo>
                    <a:lnTo>
                      <a:pt x="510" y="394"/>
                    </a:lnTo>
                    <a:lnTo>
                      <a:pt x="470" y="566"/>
                    </a:lnTo>
                    <a:lnTo>
                      <a:pt x="290" y="566"/>
                    </a:lnTo>
                    <a:lnTo>
                      <a:pt x="290" y="372"/>
                    </a:lnTo>
                    <a:lnTo>
                      <a:pt x="290" y="372"/>
                    </a:lnTo>
                    <a:lnTo>
                      <a:pt x="288" y="352"/>
                    </a:lnTo>
                    <a:lnTo>
                      <a:pt x="286" y="344"/>
                    </a:lnTo>
                    <a:lnTo>
                      <a:pt x="282" y="336"/>
                    </a:lnTo>
                    <a:lnTo>
                      <a:pt x="282" y="336"/>
                    </a:lnTo>
                    <a:lnTo>
                      <a:pt x="276" y="330"/>
                    </a:lnTo>
                    <a:lnTo>
                      <a:pt x="268" y="326"/>
                    </a:lnTo>
                    <a:lnTo>
                      <a:pt x="260" y="322"/>
                    </a:lnTo>
                    <a:lnTo>
                      <a:pt x="248" y="322"/>
                    </a:lnTo>
                    <a:lnTo>
                      <a:pt x="114" y="322"/>
                    </a:lnTo>
                    <a:lnTo>
                      <a:pt x="114" y="566"/>
                    </a:lnTo>
                    <a:lnTo>
                      <a:pt x="0" y="566"/>
                    </a:lnTo>
                    <a:lnTo>
                      <a:pt x="0" y="490"/>
                    </a:lnTo>
                    <a:lnTo>
                      <a:pt x="34" y="490"/>
                    </a:lnTo>
                    <a:lnTo>
                      <a:pt x="34" y="76"/>
                    </a:lnTo>
                    <a:lnTo>
                      <a:pt x="0" y="80"/>
                    </a:lnTo>
                    <a:lnTo>
                      <a:pt x="0" y="2"/>
                    </a:lnTo>
                    <a:lnTo>
                      <a:pt x="292" y="2"/>
                    </a:lnTo>
                    <a:lnTo>
                      <a:pt x="292" y="2"/>
                    </a:lnTo>
                    <a:lnTo>
                      <a:pt x="314" y="2"/>
                    </a:lnTo>
                    <a:lnTo>
                      <a:pt x="330" y="6"/>
                    </a:lnTo>
                    <a:lnTo>
                      <a:pt x="344" y="12"/>
                    </a:lnTo>
                    <a:lnTo>
                      <a:pt x="354" y="22"/>
                    </a:lnTo>
                    <a:lnTo>
                      <a:pt x="354" y="22"/>
                    </a:lnTo>
                    <a:lnTo>
                      <a:pt x="360" y="32"/>
                    </a:lnTo>
                    <a:lnTo>
                      <a:pt x="364" y="44"/>
                    </a:lnTo>
                    <a:lnTo>
                      <a:pt x="368" y="60"/>
                    </a:lnTo>
                    <a:lnTo>
                      <a:pt x="368" y="76"/>
                    </a:lnTo>
                    <a:lnTo>
                      <a:pt x="368" y="230"/>
                    </a:lnTo>
                    <a:lnTo>
                      <a:pt x="368" y="230"/>
                    </a:lnTo>
                    <a:lnTo>
                      <a:pt x="366" y="244"/>
                    </a:lnTo>
                    <a:lnTo>
                      <a:pt x="366" y="250"/>
                    </a:lnTo>
                    <a:lnTo>
                      <a:pt x="362" y="258"/>
                    </a:lnTo>
                    <a:lnTo>
                      <a:pt x="356" y="264"/>
                    </a:lnTo>
                    <a:lnTo>
                      <a:pt x="346" y="270"/>
                    </a:lnTo>
                    <a:lnTo>
                      <a:pt x="334" y="276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92"/>
                    </a:lnTo>
                    <a:lnTo>
                      <a:pt x="346" y="300"/>
                    </a:lnTo>
                    <a:lnTo>
                      <a:pt x="356" y="308"/>
                    </a:lnTo>
                    <a:lnTo>
                      <a:pt x="362" y="316"/>
                    </a:lnTo>
                    <a:lnTo>
                      <a:pt x="362" y="316"/>
                    </a:lnTo>
                    <a:lnTo>
                      <a:pt x="366" y="324"/>
                    </a:lnTo>
                    <a:lnTo>
                      <a:pt x="366" y="330"/>
                    </a:lnTo>
                    <a:lnTo>
                      <a:pt x="366" y="330"/>
                    </a:lnTo>
                    <a:lnTo>
                      <a:pt x="368" y="334"/>
                    </a:lnTo>
                    <a:lnTo>
                      <a:pt x="368" y="490"/>
                    </a:lnTo>
                    <a:lnTo>
                      <a:pt x="406" y="490"/>
                    </a:lnTo>
                    <a:lnTo>
                      <a:pt x="524" y="2"/>
                    </a:lnTo>
                    <a:lnTo>
                      <a:pt x="650" y="2"/>
                    </a:lnTo>
                    <a:lnTo>
                      <a:pt x="772" y="490"/>
                    </a:lnTo>
                    <a:lnTo>
                      <a:pt x="808" y="490"/>
                    </a:lnTo>
                    <a:lnTo>
                      <a:pt x="808" y="76"/>
                    </a:lnTo>
                    <a:lnTo>
                      <a:pt x="772" y="76"/>
                    </a:lnTo>
                    <a:lnTo>
                      <a:pt x="772" y="2"/>
                    </a:lnTo>
                    <a:lnTo>
                      <a:pt x="1096" y="2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8311962" y="363264"/>
                <a:ext cx="97545" cy="22183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124" y="282"/>
                  </a:cxn>
                  <a:cxn ang="0">
                    <a:pos x="0" y="282"/>
                  </a:cxn>
                  <a:cxn ang="0">
                    <a:pos x="66" y="0"/>
                  </a:cxn>
                </a:cxnLst>
                <a:rect l="0" t="0" r="r" b="b"/>
                <a:pathLst>
                  <a:path w="124" h="282">
                    <a:moveTo>
                      <a:pt x="66" y="0"/>
                    </a:moveTo>
                    <a:lnTo>
                      <a:pt x="124" y="282"/>
                    </a:lnTo>
                    <a:lnTo>
                      <a:pt x="0" y="28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8311962" y="363264"/>
                <a:ext cx="97545" cy="22341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124" y="282"/>
                  </a:cxn>
                  <a:cxn ang="0">
                    <a:pos x="0" y="282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0" y="284"/>
                  </a:cxn>
                  <a:cxn ang="0">
                    <a:pos x="124" y="284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24" h="284">
                    <a:moveTo>
                      <a:pt x="66" y="0"/>
                    </a:moveTo>
                    <a:lnTo>
                      <a:pt x="66" y="0"/>
                    </a:lnTo>
                    <a:lnTo>
                      <a:pt x="124" y="282"/>
                    </a:lnTo>
                    <a:lnTo>
                      <a:pt x="0" y="282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0" y="284"/>
                    </a:lnTo>
                    <a:lnTo>
                      <a:pt x="124" y="284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8599878" y="383717"/>
                <a:ext cx="162051" cy="3241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2"/>
                  </a:cxn>
                  <a:cxn ang="0">
                    <a:pos x="168" y="412"/>
                  </a:cxn>
                  <a:cxn ang="0">
                    <a:pos x="168" y="412"/>
                  </a:cxn>
                  <a:cxn ang="0">
                    <a:pos x="180" y="410"/>
                  </a:cxn>
                  <a:cxn ang="0">
                    <a:pos x="190" y="408"/>
                  </a:cxn>
                  <a:cxn ang="0">
                    <a:pos x="196" y="404"/>
                  </a:cxn>
                  <a:cxn ang="0">
                    <a:pos x="202" y="398"/>
                  </a:cxn>
                  <a:cxn ang="0">
                    <a:pos x="204" y="394"/>
                  </a:cxn>
                  <a:cxn ang="0">
                    <a:pos x="206" y="386"/>
                  </a:cxn>
                  <a:cxn ang="0">
                    <a:pos x="206" y="372"/>
                  </a:cxn>
                  <a:cxn ang="0">
                    <a:pos x="206" y="44"/>
                  </a:cxn>
                  <a:cxn ang="0">
                    <a:pos x="206" y="44"/>
                  </a:cxn>
                  <a:cxn ang="0">
                    <a:pos x="206" y="30"/>
                  </a:cxn>
                  <a:cxn ang="0">
                    <a:pos x="204" y="22"/>
                  </a:cxn>
                  <a:cxn ang="0">
                    <a:pos x="200" y="16"/>
                  </a:cxn>
                  <a:cxn ang="0">
                    <a:pos x="194" y="10"/>
                  </a:cxn>
                  <a:cxn ang="0">
                    <a:pos x="186" y="4"/>
                  </a:cxn>
                  <a:cxn ang="0">
                    <a:pos x="174" y="0"/>
                  </a:cxn>
                  <a:cxn ang="0">
                    <a:pos x="158" y="0"/>
                  </a:cxn>
                  <a:cxn ang="0">
                    <a:pos x="0" y="0"/>
                  </a:cxn>
                </a:cxnLst>
                <a:rect l="0" t="0" r="r" b="b"/>
                <a:pathLst>
                  <a:path w="206" h="412">
                    <a:moveTo>
                      <a:pt x="0" y="0"/>
                    </a:moveTo>
                    <a:lnTo>
                      <a:pt x="0" y="412"/>
                    </a:lnTo>
                    <a:lnTo>
                      <a:pt x="168" y="412"/>
                    </a:lnTo>
                    <a:lnTo>
                      <a:pt x="168" y="412"/>
                    </a:lnTo>
                    <a:lnTo>
                      <a:pt x="180" y="410"/>
                    </a:lnTo>
                    <a:lnTo>
                      <a:pt x="190" y="408"/>
                    </a:lnTo>
                    <a:lnTo>
                      <a:pt x="196" y="404"/>
                    </a:lnTo>
                    <a:lnTo>
                      <a:pt x="202" y="398"/>
                    </a:lnTo>
                    <a:lnTo>
                      <a:pt x="204" y="394"/>
                    </a:lnTo>
                    <a:lnTo>
                      <a:pt x="206" y="386"/>
                    </a:lnTo>
                    <a:lnTo>
                      <a:pt x="206" y="372"/>
                    </a:lnTo>
                    <a:lnTo>
                      <a:pt x="206" y="44"/>
                    </a:lnTo>
                    <a:lnTo>
                      <a:pt x="206" y="44"/>
                    </a:lnTo>
                    <a:lnTo>
                      <a:pt x="206" y="30"/>
                    </a:lnTo>
                    <a:lnTo>
                      <a:pt x="204" y="22"/>
                    </a:lnTo>
                    <a:lnTo>
                      <a:pt x="200" y="16"/>
                    </a:lnTo>
                    <a:lnTo>
                      <a:pt x="194" y="10"/>
                    </a:lnTo>
                    <a:lnTo>
                      <a:pt x="186" y="4"/>
                    </a:lnTo>
                    <a:lnTo>
                      <a:pt x="174" y="0"/>
                    </a:lnTo>
                    <a:lnTo>
                      <a:pt x="1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8599878" y="382143"/>
                <a:ext cx="162051" cy="3256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80" y="412"/>
                  </a:cxn>
                  <a:cxn ang="0">
                    <a:pos x="190" y="410"/>
                  </a:cxn>
                  <a:cxn ang="0">
                    <a:pos x="198" y="406"/>
                  </a:cxn>
                  <a:cxn ang="0">
                    <a:pos x="202" y="402"/>
                  </a:cxn>
                  <a:cxn ang="0">
                    <a:pos x="202" y="402"/>
                  </a:cxn>
                  <a:cxn ang="0">
                    <a:pos x="204" y="396"/>
                  </a:cxn>
                  <a:cxn ang="0">
                    <a:pos x="206" y="388"/>
                  </a:cxn>
                  <a:cxn ang="0">
                    <a:pos x="206" y="374"/>
                  </a:cxn>
                  <a:cxn ang="0">
                    <a:pos x="206" y="46"/>
                  </a:cxn>
                  <a:cxn ang="0">
                    <a:pos x="206" y="46"/>
                  </a:cxn>
                  <a:cxn ang="0">
                    <a:pos x="206" y="32"/>
                  </a:cxn>
                  <a:cxn ang="0">
                    <a:pos x="204" y="24"/>
                  </a:cxn>
                  <a:cxn ang="0">
                    <a:pos x="200" y="18"/>
                  </a:cxn>
                  <a:cxn ang="0">
                    <a:pos x="200" y="18"/>
                  </a:cxn>
                  <a:cxn ang="0">
                    <a:pos x="194" y="10"/>
                  </a:cxn>
                  <a:cxn ang="0">
                    <a:pos x="186" y="6"/>
                  </a:cxn>
                  <a:cxn ang="0">
                    <a:pos x="174" y="2"/>
                  </a:cxn>
                  <a:cxn ang="0">
                    <a:pos x="158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58" y="2"/>
                  </a:cxn>
                  <a:cxn ang="0">
                    <a:pos x="158" y="2"/>
                  </a:cxn>
                  <a:cxn ang="0">
                    <a:pos x="174" y="2"/>
                  </a:cxn>
                  <a:cxn ang="0">
                    <a:pos x="186" y="6"/>
                  </a:cxn>
                  <a:cxn ang="0">
                    <a:pos x="194" y="12"/>
                  </a:cxn>
                  <a:cxn ang="0">
                    <a:pos x="200" y="18"/>
                  </a:cxn>
                  <a:cxn ang="0">
                    <a:pos x="200" y="18"/>
                  </a:cxn>
                  <a:cxn ang="0">
                    <a:pos x="204" y="24"/>
                  </a:cxn>
                  <a:cxn ang="0">
                    <a:pos x="204" y="32"/>
                  </a:cxn>
                  <a:cxn ang="0">
                    <a:pos x="206" y="46"/>
                  </a:cxn>
                  <a:cxn ang="0">
                    <a:pos x="206" y="374"/>
                  </a:cxn>
                  <a:cxn ang="0">
                    <a:pos x="206" y="374"/>
                  </a:cxn>
                  <a:cxn ang="0">
                    <a:pos x="206" y="388"/>
                  </a:cxn>
                  <a:cxn ang="0">
                    <a:pos x="204" y="394"/>
                  </a:cxn>
                  <a:cxn ang="0">
                    <a:pos x="202" y="400"/>
                  </a:cxn>
                  <a:cxn ang="0">
                    <a:pos x="202" y="400"/>
                  </a:cxn>
                  <a:cxn ang="0">
                    <a:pos x="196" y="406"/>
                  </a:cxn>
                  <a:cxn ang="0">
                    <a:pos x="190" y="410"/>
                  </a:cxn>
                  <a:cxn ang="0">
                    <a:pos x="180" y="412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0" y="41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06" h="414">
                    <a:moveTo>
                      <a:pt x="0" y="2"/>
                    </a:moveTo>
                    <a:lnTo>
                      <a:pt x="0" y="2"/>
                    </a:lnTo>
                    <a:lnTo>
                      <a:pt x="0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80" y="412"/>
                    </a:lnTo>
                    <a:lnTo>
                      <a:pt x="190" y="410"/>
                    </a:lnTo>
                    <a:lnTo>
                      <a:pt x="198" y="406"/>
                    </a:lnTo>
                    <a:lnTo>
                      <a:pt x="202" y="402"/>
                    </a:lnTo>
                    <a:lnTo>
                      <a:pt x="202" y="402"/>
                    </a:lnTo>
                    <a:lnTo>
                      <a:pt x="204" y="396"/>
                    </a:lnTo>
                    <a:lnTo>
                      <a:pt x="206" y="388"/>
                    </a:lnTo>
                    <a:lnTo>
                      <a:pt x="206" y="374"/>
                    </a:lnTo>
                    <a:lnTo>
                      <a:pt x="206" y="46"/>
                    </a:lnTo>
                    <a:lnTo>
                      <a:pt x="206" y="46"/>
                    </a:lnTo>
                    <a:lnTo>
                      <a:pt x="206" y="32"/>
                    </a:lnTo>
                    <a:lnTo>
                      <a:pt x="204" y="24"/>
                    </a:lnTo>
                    <a:lnTo>
                      <a:pt x="200" y="18"/>
                    </a:lnTo>
                    <a:lnTo>
                      <a:pt x="200" y="18"/>
                    </a:lnTo>
                    <a:lnTo>
                      <a:pt x="194" y="10"/>
                    </a:lnTo>
                    <a:lnTo>
                      <a:pt x="186" y="6"/>
                    </a:lnTo>
                    <a:lnTo>
                      <a:pt x="174" y="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74" y="2"/>
                    </a:lnTo>
                    <a:lnTo>
                      <a:pt x="186" y="6"/>
                    </a:lnTo>
                    <a:lnTo>
                      <a:pt x="194" y="12"/>
                    </a:lnTo>
                    <a:lnTo>
                      <a:pt x="200" y="18"/>
                    </a:lnTo>
                    <a:lnTo>
                      <a:pt x="200" y="18"/>
                    </a:lnTo>
                    <a:lnTo>
                      <a:pt x="204" y="24"/>
                    </a:lnTo>
                    <a:lnTo>
                      <a:pt x="204" y="32"/>
                    </a:lnTo>
                    <a:lnTo>
                      <a:pt x="206" y="46"/>
                    </a:lnTo>
                    <a:lnTo>
                      <a:pt x="206" y="374"/>
                    </a:lnTo>
                    <a:lnTo>
                      <a:pt x="206" y="374"/>
                    </a:lnTo>
                    <a:lnTo>
                      <a:pt x="206" y="388"/>
                    </a:lnTo>
                    <a:lnTo>
                      <a:pt x="204" y="394"/>
                    </a:lnTo>
                    <a:lnTo>
                      <a:pt x="202" y="400"/>
                    </a:lnTo>
                    <a:lnTo>
                      <a:pt x="202" y="400"/>
                    </a:lnTo>
                    <a:lnTo>
                      <a:pt x="196" y="406"/>
                    </a:lnTo>
                    <a:lnTo>
                      <a:pt x="190" y="410"/>
                    </a:lnTo>
                    <a:lnTo>
                      <a:pt x="180" y="412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0" y="41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7987860" y="383717"/>
                <a:ext cx="140025" cy="1337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0"/>
                  </a:cxn>
                  <a:cxn ang="0">
                    <a:pos x="142" y="170"/>
                  </a:cxn>
                  <a:cxn ang="0">
                    <a:pos x="142" y="170"/>
                  </a:cxn>
                  <a:cxn ang="0">
                    <a:pos x="152" y="168"/>
                  </a:cxn>
                  <a:cxn ang="0">
                    <a:pos x="162" y="164"/>
                  </a:cxn>
                  <a:cxn ang="0">
                    <a:pos x="168" y="160"/>
                  </a:cxn>
                  <a:cxn ang="0">
                    <a:pos x="172" y="154"/>
                  </a:cxn>
                  <a:cxn ang="0">
                    <a:pos x="174" y="148"/>
                  </a:cxn>
                  <a:cxn ang="0">
                    <a:pos x="176" y="140"/>
                  </a:cxn>
                  <a:cxn ang="0">
                    <a:pos x="178" y="126"/>
                  </a:cxn>
                  <a:cxn ang="0">
                    <a:pos x="178" y="38"/>
                  </a:cxn>
                  <a:cxn ang="0">
                    <a:pos x="178" y="38"/>
                  </a:cxn>
                  <a:cxn ang="0">
                    <a:pos x="174" y="24"/>
                  </a:cxn>
                  <a:cxn ang="0">
                    <a:pos x="172" y="18"/>
                  </a:cxn>
                  <a:cxn ang="0">
                    <a:pos x="168" y="12"/>
                  </a:cxn>
                  <a:cxn ang="0">
                    <a:pos x="164" y="8"/>
                  </a:cxn>
                  <a:cxn ang="0">
                    <a:pos x="156" y="2"/>
                  </a:cxn>
                  <a:cxn ang="0">
                    <a:pos x="148" y="0"/>
                  </a:cxn>
                  <a:cxn ang="0">
                    <a:pos x="136" y="0"/>
                  </a:cxn>
                  <a:cxn ang="0">
                    <a:pos x="0" y="0"/>
                  </a:cxn>
                </a:cxnLst>
                <a:rect l="0" t="0" r="r" b="b"/>
                <a:pathLst>
                  <a:path w="178" h="170">
                    <a:moveTo>
                      <a:pt x="0" y="0"/>
                    </a:moveTo>
                    <a:lnTo>
                      <a:pt x="0" y="170"/>
                    </a:lnTo>
                    <a:lnTo>
                      <a:pt x="142" y="170"/>
                    </a:lnTo>
                    <a:lnTo>
                      <a:pt x="142" y="170"/>
                    </a:lnTo>
                    <a:lnTo>
                      <a:pt x="152" y="168"/>
                    </a:lnTo>
                    <a:lnTo>
                      <a:pt x="162" y="164"/>
                    </a:lnTo>
                    <a:lnTo>
                      <a:pt x="168" y="160"/>
                    </a:lnTo>
                    <a:lnTo>
                      <a:pt x="172" y="154"/>
                    </a:lnTo>
                    <a:lnTo>
                      <a:pt x="174" y="148"/>
                    </a:lnTo>
                    <a:lnTo>
                      <a:pt x="176" y="140"/>
                    </a:lnTo>
                    <a:lnTo>
                      <a:pt x="178" y="126"/>
                    </a:lnTo>
                    <a:lnTo>
                      <a:pt x="178" y="38"/>
                    </a:lnTo>
                    <a:lnTo>
                      <a:pt x="178" y="38"/>
                    </a:lnTo>
                    <a:lnTo>
                      <a:pt x="174" y="24"/>
                    </a:lnTo>
                    <a:lnTo>
                      <a:pt x="172" y="18"/>
                    </a:lnTo>
                    <a:lnTo>
                      <a:pt x="168" y="12"/>
                    </a:lnTo>
                    <a:lnTo>
                      <a:pt x="164" y="8"/>
                    </a:lnTo>
                    <a:lnTo>
                      <a:pt x="156" y="2"/>
                    </a:lnTo>
                    <a:lnTo>
                      <a:pt x="148" y="0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7986287" y="382143"/>
                <a:ext cx="141598" cy="13687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0" y="174"/>
                  </a:cxn>
                  <a:cxn ang="0">
                    <a:pos x="144" y="174"/>
                  </a:cxn>
                  <a:cxn ang="0">
                    <a:pos x="144" y="174"/>
                  </a:cxn>
                  <a:cxn ang="0">
                    <a:pos x="144" y="174"/>
                  </a:cxn>
                  <a:cxn ang="0">
                    <a:pos x="154" y="170"/>
                  </a:cxn>
                  <a:cxn ang="0">
                    <a:pos x="164" y="166"/>
                  </a:cxn>
                  <a:cxn ang="0">
                    <a:pos x="170" y="162"/>
                  </a:cxn>
                  <a:cxn ang="0">
                    <a:pos x="174" y="156"/>
                  </a:cxn>
                  <a:cxn ang="0">
                    <a:pos x="176" y="150"/>
                  </a:cxn>
                  <a:cxn ang="0">
                    <a:pos x="178" y="142"/>
                  </a:cxn>
                  <a:cxn ang="0">
                    <a:pos x="180" y="128"/>
                  </a:cxn>
                  <a:cxn ang="0">
                    <a:pos x="180" y="40"/>
                  </a:cxn>
                  <a:cxn ang="0">
                    <a:pos x="180" y="40"/>
                  </a:cxn>
                  <a:cxn ang="0">
                    <a:pos x="180" y="40"/>
                  </a:cxn>
                  <a:cxn ang="0">
                    <a:pos x="176" y="26"/>
                  </a:cxn>
                  <a:cxn ang="0">
                    <a:pos x="174" y="20"/>
                  </a:cxn>
                  <a:cxn ang="0">
                    <a:pos x="170" y="14"/>
                  </a:cxn>
                  <a:cxn ang="0">
                    <a:pos x="166" y="8"/>
                  </a:cxn>
                  <a:cxn ang="0">
                    <a:pos x="158" y="4"/>
                  </a:cxn>
                  <a:cxn ang="0">
                    <a:pos x="150" y="2"/>
                  </a:cxn>
                  <a:cxn ang="0">
                    <a:pos x="138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38" y="2"/>
                  </a:cxn>
                  <a:cxn ang="0">
                    <a:pos x="138" y="2"/>
                  </a:cxn>
                  <a:cxn ang="0">
                    <a:pos x="150" y="2"/>
                  </a:cxn>
                  <a:cxn ang="0">
                    <a:pos x="158" y="6"/>
                  </a:cxn>
                  <a:cxn ang="0">
                    <a:pos x="166" y="10"/>
                  </a:cxn>
                  <a:cxn ang="0">
                    <a:pos x="170" y="14"/>
                  </a:cxn>
                  <a:cxn ang="0">
                    <a:pos x="174" y="20"/>
                  </a:cxn>
                  <a:cxn ang="0">
                    <a:pos x="176" y="26"/>
                  </a:cxn>
                  <a:cxn ang="0">
                    <a:pos x="178" y="40"/>
                  </a:cxn>
                  <a:cxn ang="0">
                    <a:pos x="180" y="40"/>
                  </a:cxn>
                  <a:cxn ang="0">
                    <a:pos x="178" y="40"/>
                  </a:cxn>
                  <a:cxn ang="0">
                    <a:pos x="178" y="128"/>
                  </a:cxn>
                  <a:cxn ang="0">
                    <a:pos x="178" y="128"/>
                  </a:cxn>
                  <a:cxn ang="0">
                    <a:pos x="178" y="142"/>
                  </a:cxn>
                  <a:cxn ang="0">
                    <a:pos x="176" y="150"/>
                  </a:cxn>
                  <a:cxn ang="0">
                    <a:pos x="174" y="156"/>
                  </a:cxn>
                  <a:cxn ang="0">
                    <a:pos x="168" y="160"/>
                  </a:cxn>
                  <a:cxn ang="0">
                    <a:pos x="162" y="166"/>
                  </a:cxn>
                  <a:cxn ang="0">
                    <a:pos x="154" y="170"/>
                  </a:cxn>
                  <a:cxn ang="0">
                    <a:pos x="144" y="172"/>
                  </a:cxn>
                  <a:cxn ang="0">
                    <a:pos x="144" y="172"/>
                  </a:cxn>
                  <a:cxn ang="0">
                    <a:pos x="144" y="172"/>
                  </a:cxn>
                  <a:cxn ang="0">
                    <a:pos x="2" y="17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80" h="174">
                    <a:moveTo>
                      <a:pt x="2" y="2"/>
                    </a:moveTo>
                    <a:lnTo>
                      <a:pt x="0" y="2"/>
                    </a:lnTo>
                    <a:lnTo>
                      <a:pt x="0" y="174"/>
                    </a:lnTo>
                    <a:lnTo>
                      <a:pt x="144" y="174"/>
                    </a:lnTo>
                    <a:lnTo>
                      <a:pt x="144" y="174"/>
                    </a:lnTo>
                    <a:lnTo>
                      <a:pt x="144" y="174"/>
                    </a:lnTo>
                    <a:lnTo>
                      <a:pt x="154" y="170"/>
                    </a:lnTo>
                    <a:lnTo>
                      <a:pt x="164" y="166"/>
                    </a:lnTo>
                    <a:lnTo>
                      <a:pt x="170" y="162"/>
                    </a:lnTo>
                    <a:lnTo>
                      <a:pt x="174" y="156"/>
                    </a:lnTo>
                    <a:lnTo>
                      <a:pt x="176" y="150"/>
                    </a:lnTo>
                    <a:lnTo>
                      <a:pt x="178" y="142"/>
                    </a:lnTo>
                    <a:lnTo>
                      <a:pt x="180" y="128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76" y="26"/>
                    </a:lnTo>
                    <a:lnTo>
                      <a:pt x="174" y="20"/>
                    </a:lnTo>
                    <a:lnTo>
                      <a:pt x="170" y="14"/>
                    </a:lnTo>
                    <a:lnTo>
                      <a:pt x="166" y="8"/>
                    </a:lnTo>
                    <a:lnTo>
                      <a:pt x="158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38" y="2"/>
                    </a:lnTo>
                    <a:lnTo>
                      <a:pt x="138" y="2"/>
                    </a:lnTo>
                    <a:lnTo>
                      <a:pt x="150" y="2"/>
                    </a:lnTo>
                    <a:lnTo>
                      <a:pt x="158" y="6"/>
                    </a:lnTo>
                    <a:lnTo>
                      <a:pt x="166" y="10"/>
                    </a:lnTo>
                    <a:lnTo>
                      <a:pt x="170" y="14"/>
                    </a:lnTo>
                    <a:lnTo>
                      <a:pt x="174" y="20"/>
                    </a:lnTo>
                    <a:lnTo>
                      <a:pt x="176" y="26"/>
                    </a:lnTo>
                    <a:lnTo>
                      <a:pt x="178" y="40"/>
                    </a:lnTo>
                    <a:lnTo>
                      <a:pt x="180" y="40"/>
                    </a:lnTo>
                    <a:lnTo>
                      <a:pt x="178" y="40"/>
                    </a:lnTo>
                    <a:lnTo>
                      <a:pt x="178" y="128"/>
                    </a:lnTo>
                    <a:lnTo>
                      <a:pt x="178" y="128"/>
                    </a:lnTo>
                    <a:lnTo>
                      <a:pt x="178" y="142"/>
                    </a:lnTo>
                    <a:lnTo>
                      <a:pt x="176" y="150"/>
                    </a:lnTo>
                    <a:lnTo>
                      <a:pt x="174" y="156"/>
                    </a:lnTo>
                    <a:lnTo>
                      <a:pt x="168" y="160"/>
                    </a:lnTo>
                    <a:lnTo>
                      <a:pt x="162" y="166"/>
                    </a:lnTo>
                    <a:lnTo>
                      <a:pt x="154" y="170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2" y="17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7770743" y="959549"/>
                <a:ext cx="69226" cy="84959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38" y="54"/>
                  </a:cxn>
                  <a:cxn ang="0">
                    <a:pos x="38" y="54"/>
                  </a:cxn>
                  <a:cxn ang="0">
                    <a:pos x="74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74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7830529" y="978429"/>
                <a:ext cx="62932" cy="67652"/>
              </a:xfrm>
              <a:custGeom>
                <a:avLst/>
                <a:gdLst/>
                <a:ahLst/>
                <a:cxnLst>
                  <a:cxn ang="0">
                    <a:pos x="78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4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0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78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8" y="14"/>
                  </a:cxn>
                  <a:cxn ang="0">
                    <a:pos x="54" y="12"/>
                  </a:cxn>
                  <a:cxn ang="0">
                    <a:pos x="44" y="8"/>
                  </a:cxn>
                  <a:cxn ang="0">
                    <a:pos x="38" y="10"/>
                  </a:cxn>
                  <a:cxn ang="0">
                    <a:pos x="28" y="14"/>
                  </a:cxn>
                  <a:cxn ang="0">
                    <a:pos x="22" y="1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0" y="72"/>
                  </a:cxn>
                  <a:cxn ang="0">
                    <a:pos x="24" y="74"/>
                  </a:cxn>
                  <a:cxn ang="0">
                    <a:pos x="36" y="78"/>
                  </a:cxn>
                  <a:cxn ang="0">
                    <a:pos x="42" y="76"/>
                  </a:cxn>
                  <a:cxn ang="0">
                    <a:pos x="48" y="74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78" y="42"/>
                    </a:moveTo>
                    <a:lnTo>
                      <a:pt x="78" y="42"/>
                    </a:lnTo>
                    <a:lnTo>
                      <a:pt x="76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78" y="42"/>
                    </a:lnTo>
                    <a:lnTo>
                      <a:pt x="78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4" y="22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7907621" y="980002"/>
                <a:ext cx="58213" cy="64506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4" y="82"/>
                  </a:cxn>
                  <a:cxn ang="0">
                    <a:pos x="34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6" y="70"/>
                  </a:cxn>
                  <a:cxn ang="0">
                    <a:pos x="16" y="70"/>
                  </a:cxn>
                  <a:cxn ang="0">
                    <a:pos x="20" y="72"/>
                  </a:cxn>
                  <a:cxn ang="0">
                    <a:pos x="24" y="72"/>
                  </a:cxn>
                  <a:cxn ang="0">
                    <a:pos x="24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20" y="72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7978420" y="980002"/>
                <a:ext cx="42479" cy="64506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6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0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6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8066526" y="959549"/>
                <a:ext cx="77092" cy="84959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8"/>
              <p:cNvSpPr>
                <a:spLocks noEditPoints="1"/>
              </p:cNvSpPr>
              <p:nvPr/>
            </p:nvSpPr>
            <p:spPr bwMode="auto">
              <a:xfrm>
                <a:off x="8153058" y="978429"/>
                <a:ext cx="59786" cy="67652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4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6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8222284" y="957976"/>
                <a:ext cx="42479" cy="86532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0" y="110"/>
                  </a:cxn>
                  <a:cxn ang="0">
                    <a:pos x="20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2" y="90"/>
                    </a:lnTo>
                    <a:lnTo>
                      <a:pt x="22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8271056" y="980002"/>
                <a:ext cx="92825" cy="64506"/>
              </a:xfrm>
              <a:custGeom>
                <a:avLst/>
                <a:gdLst/>
                <a:ahLst/>
                <a:cxnLst>
                  <a:cxn ang="0">
                    <a:pos x="88" y="82"/>
                  </a:cxn>
                  <a:cxn ang="0">
                    <a:pos x="70" y="82"/>
                  </a:cxn>
                  <a:cxn ang="0">
                    <a:pos x="58" y="12"/>
                  </a:cxn>
                  <a:cxn ang="0">
                    <a:pos x="56" y="12"/>
                  </a:cxn>
                  <a:cxn ang="0">
                    <a:pos x="30" y="82"/>
                  </a:cxn>
                  <a:cxn ang="0">
                    <a:pos x="10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8" y="42"/>
                  </a:cxn>
                  <a:cxn ang="0">
                    <a:pos x="18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20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2" y="26"/>
                  </a:cxn>
                  <a:cxn ang="0">
                    <a:pos x="42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50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70" y="10"/>
                  </a:cxn>
                  <a:cxn ang="0">
                    <a:pos x="70" y="10"/>
                  </a:cxn>
                  <a:cxn ang="0">
                    <a:pos x="72" y="26"/>
                  </a:cxn>
                  <a:cxn ang="0">
                    <a:pos x="72" y="26"/>
                  </a:cxn>
                  <a:cxn ang="0">
                    <a:pos x="74" y="42"/>
                  </a:cxn>
                  <a:cxn ang="0">
                    <a:pos x="74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80" y="72"/>
                  </a:cxn>
                  <a:cxn ang="0">
                    <a:pos x="82" y="72"/>
                  </a:cxn>
                  <a:cxn ang="0">
                    <a:pos x="82" y="72"/>
                  </a:cxn>
                  <a:cxn ang="0">
                    <a:pos x="88" y="58"/>
                  </a:cxn>
                  <a:cxn ang="0">
                    <a:pos x="88" y="58"/>
                  </a:cxn>
                  <a:cxn ang="0">
                    <a:pos x="92" y="42"/>
                  </a:cxn>
                  <a:cxn ang="0">
                    <a:pos x="92" y="42"/>
                  </a:cxn>
                  <a:cxn ang="0">
                    <a:pos x="98" y="26"/>
                  </a:cxn>
                  <a:cxn ang="0">
                    <a:pos x="98" y="26"/>
                  </a:cxn>
                  <a:cxn ang="0">
                    <a:pos x="104" y="10"/>
                  </a:cxn>
                  <a:cxn ang="0">
                    <a:pos x="104" y="10"/>
                  </a:cxn>
                  <a:cxn ang="0">
                    <a:pos x="106" y="0"/>
                  </a:cxn>
                  <a:cxn ang="0">
                    <a:pos x="118" y="0"/>
                  </a:cxn>
                  <a:cxn ang="0">
                    <a:pos x="88" y="82"/>
                  </a:cxn>
                </a:cxnLst>
                <a:rect l="0" t="0" r="r" b="b"/>
                <a:pathLst>
                  <a:path w="118" h="82">
                    <a:moveTo>
                      <a:pt x="88" y="82"/>
                    </a:moveTo>
                    <a:lnTo>
                      <a:pt x="70" y="82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30" y="82"/>
                    </a:lnTo>
                    <a:lnTo>
                      <a:pt x="10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80" y="72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8" y="58"/>
                    </a:lnTo>
                    <a:lnTo>
                      <a:pt x="88" y="58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6" y="0"/>
                    </a:lnTo>
                    <a:lnTo>
                      <a:pt x="118" y="0"/>
                    </a:lnTo>
                    <a:lnTo>
                      <a:pt x="88" y="8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1"/>
              <p:cNvSpPr>
                <a:spLocks noEditPoints="1"/>
              </p:cNvSpPr>
              <p:nvPr/>
            </p:nvSpPr>
            <p:spPr bwMode="auto">
              <a:xfrm>
                <a:off x="8370175" y="978429"/>
                <a:ext cx="62932" cy="67652"/>
              </a:xfrm>
              <a:custGeom>
                <a:avLst/>
                <a:gdLst/>
                <a:ahLst/>
                <a:cxnLst>
                  <a:cxn ang="0">
                    <a:pos x="78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4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0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78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4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2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2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78" y="42"/>
                    </a:moveTo>
                    <a:lnTo>
                      <a:pt x="78" y="42"/>
                    </a:lnTo>
                    <a:lnTo>
                      <a:pt x="76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78" y="42"/>
                    </a:lnTo>
                    <a:lnTo>
                      <a:pt x="78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8444121" y="980002"/>
                <a:ext cx="42479" cy="64506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8489747" y="953256"/>
                <a:ext cx="59786" cy="91252"/>
              </a:xfrm>
              <a:custGeom>
                <a:avLst/>
                <a:gdLst/>
                <a:ahLst/>
                <a:cxnLst>
                  <a:cxn ang="0">
                    <a:pos x="52" y="116"/>
                  </a:cxn>
                  <a:cxn ang="0">
                    <a:pos x="16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6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2" y="116"/>
                  </a:cxn>
                </a:cxnLst>
                <a:rect l="0" t="0" r="r" b="b"/>
                <a:pathLst>
                  <a:path w="76" h="116">
                    <a:moveTo>
                      <a:pt x="52" y="116"/>
                    </a:moveTo>
                    <a:lnTo>
                      <a:pt x="16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6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2" y="11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8558972" y="957976"/>
                <a:ext cx="17306" cy="28320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8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8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8584145" y="978429"/>
                <a:ext cx="51919" cy="67652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4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6" y="24"/>
                  </a:cxn>
                  <a:cxn ang="0">
                    <a:pos x="8" y="18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4" y="12"/>
                  </a:cxn>
                  <a:cxn ang="0">
                    <a:pos x="54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18"/>
                  </a:cxn>
                  <a:cxn ang="0">
                    <a:pos x="20" y="22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54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6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8689557" y="959549"/>
                <a:ext cx="61359" cy="84959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18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18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7"/>
              <p:cNvSpPr>
                <a:spLocks noEditPoints="1"/>
              </p:cNvSpPr>
              <p:nvPr/>
            </p:nvSpPr>
            <p:spPr bwMode="auto">
              <a:xfrm>
                <a:off x="8754063" y="953256"/>
                <a:ext cx="62932" cy="92825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2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0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0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8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2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2" y="44"/>
                  </a:cxn>
                  <a:cxn ang="0">
                    <a:pos x="54" y="42"/>
                  </a:cxn>
                  <a:cxn ang="0">
                    <a:pos x="46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2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6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28" y="116"/>
                    </a:lnTo>
                    <a:lnTo>
                      <a:pt x="20" y="114"/>
                    </a:lnTo>
                    <a:lnTo>
                      <a:pt x="20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8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2" y="44"/>
                    </a:moveTo>
                    <a:lnTo>
                      <a:pt x="62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2" y="4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>
                <a:off x="8824862" y="978429"/>
                <a:ext cx="67652" cy="92825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4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2" y="76"/>
                  </a:cxn>
                  <a:cxn ang="0">
                    <a:pos x="64" y="78"/>
                  </a:cxn>
                  <a:cxn ang="0">
                    <a:pos x="70" y="82"/>
                  </a:cxn>
                  <a:cxn ang="0">
                    <a:pos x="72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0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8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4" y="10"/>
                  </a:cxn>
                  <a:cxn ang="0">
                    <a:pos x="74" y="8"/>
                  </a:cxn>
                  <a:cxn ang="0">
                    <a:pos x="58" y="20"/>
                  </a:cxn>
                  <a:cxn ang="0">
                    <a:pos x="50" y="10"/>
                  </a:cxn>
                  <a:cxn ang="0">
                    <a:pos x="32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6" y="64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2" y="86"/>
                    </a:lnTo>
                    <a:lnTo>
                      <a:pt x="72" y="92"/>
                    </a:lnTo>
                    <a:lnTo>
                      <a:pt x="72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58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6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9"/>
              <p:cNvSpPr>
                <a:spLocks noEditPoints="1"/>
              </p:cNvSpPr>
              <p:nvPr/>
            </p:nvSpPr>
            <p:spPr bwMode="auto">
              <a:xfrm>
                <a:off x="8897234" y="978429"/>
                <a:ext cx="58213" cy="67652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4" y="64"/>
                  </a:cxn>
                  <a:cxn ang="0">
                    <a:pos x="18" y="70"/>
                  </a:cxn>
                  <a:cxn ang="0">
                    <a:pos x="22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6" y="74"/>
                  </a:cxn>
                  <a:cxn ang="0">
                    <a:pos x="2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4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0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6" y="14"/>
                  </a:cxn>
                  <a:cxn ang="0">
                    <a:pos x="52" y="10"/>
                  </a:cxn>
                  <a:cxn ang="0">
                    <a:pos x="40" y="8"/>
                  </a:cxn>
                  <a:cxn ang="0">
                    <a:pos x="30" y="10"/>
                  </a:cxn>
                  <a:cxn ang="0">
                    <a:pos x="22" y="16"/>
                  </a:cxn>
                  <a:cxn ang="0">
                    <a:pos x="14" y="38"/>
                  </a:cxn>
                  <a:cxn ang="0">
                    <a:pos x="60" y="38"/>
                  </a:cxn>
                  <a:cxn ang="0">
                    <a:pos x="62" y="26"/>
                  </a:cxn>
                </a:cxnLst>
                <a:rect l="0" t="0" r="r" b="b"/>
                <a:pathLst>
                  <a:path w="74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2" y="56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8" y="70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6" y="26"/>
                    </a:lnTo>
                    <a:lnTo>
                      <a:pt x="14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7"/>
              <p:cNvSpPr>
                <a:spLocks noEditPoints="1"/>
              </p:cNvSpPr>
              <p:nvPr userDrawn="1"/>
            </p:nvSpPr>
            <p:spPr bwMode="auto">
              <a:xfrm>
                <a:off x="8954983" y="944641"/>
                <a:ext cx="45719" cy="45719"/>
              </a:xfrm>
              <a:custGeom>
                <a:avLst/>
                <a:gdLst/>
                <a:ahLst/>
                <a:cxnLst>
                  <a:cxn ang="0">
                    <a:pos x="104" y="63"/>
                  </a:cxn>
                  <a:cxn ang="0">
                    <a:pos x="96" y="81"/>
                  </a:cxn>
                  <a:cxn ang="0">
                    <a:pos x="82" y="95"/>
                  </a:cxn>
                  <a:cxn ang="0">
                    <a:pos x="62" y="103"/>
                  </a:cxn>
                  <a:cxn ang="0">
                    <a:pos x="42" y="103"/>
                  </a:cxn>
                  <a:cxn ang="0">
                    <a:pos x="24" y="95"/>
                  </a:cxn>
                  <a:cxn ang="0">
                    <a:pos x="9" y="81"/>
                  </a:cxn>
                  <a:cxn ang="0">
                    <a:pos x="0" y="63"/>
                  </a:cxn>
                  <a:cxn ang="0">
                    <a:pos x="0" y="42"/>
                  </a:cxn>
                  <a:cxn ang="0">
                    <a:pos x="9" y="23"/>
                  </a:cxn>
                  <a:cxn ang="0">
                    <a:pos x="24" y="9"/>
                  </a:cxn>
                  <a:cxn ang="0">
                    <a:pos x="42" y="1"/>
                  </a:cxn>
                  <a:cxn ang="0">
                    <a:pos x="62" y="1"/>
                  </a:cxn>
                  <a:cxn ang="0">
                    <a:pos x="82" y="9"/>
                  </a:cxn>
                  <a:cxn ang="0">
                    <a:pos x="96" y="23"/>
                  </a:cxn>
                  <a:cxn ang="0">
                    <a:pos x="104" y="42"/>
                  </a:cxn>
                  <a:cxn ang="0">
                    <a:pos x="96" y="53"/>
                  </a:cxn>
                  <a:cxn ang="0">
                    <a:pos x="93" y="36"/>
                  </a:cxn>
                  <a:cxn ang="0">
                    <a:pos x="83" y="22"/>
                  </a:cxn>
                  <a:cxn ang="0">
                    <a:pos x="69" y="11"/>
                  </a:cxn>
                  <a:cxn ang="0">
                    <a:pos x="52" y="9"/>
                  </a:cxn>
                  <a:cxn ang="0">
                    <a:pos x="35" y="11"/>
                  </a:cxn>
                  <a:cxn ang="0">
                    <a:pos x="21" y="22"/>
                  </a:cxn>
                  <a:cxn ang="0">
                    <a:pos x="12" y="36"/>
                  </a:cxn>
                  <a:cxn ang="0">
                    <a:pos x="8" y="53"/>
                  </a:cxn>
                  <a:cxn ang="0">
                    <a:pos x="12" y="69"/>
                  </a:cxn>
                  <a:cxn ang="0">
                    <a:pos x="21" y="84"/>
                  </a:cxn>
                  <a:cxn ang="0">
                    <a:pos x="35" y="93"/>
                  </a:cxn>
                  <a:cxn ang="0">
                    <a:pos x="52" y="96"/>
                  </a:cxn>
                  <a:cxn ang="0">
                    <a:pos x="69" y="93"/>
                  </a:cxn>
                  <a:cxn ang="0">
                    <a:pos x="83" y="84"/>
                  </a:cxn>
                  <a:cxn ang="0">
                    <a:pos x="93" y="69"/>
                  </a:cxn>
                  <a:cxn ang="0">
                    <a:pos x="96" y="53"/>
                  </a:cxn>
                  <a:cxn ang="0">
                    <a:pos x="51" y="58"/>
                  </a:cxn>
                  <a:cxn ang="0">
                    <a:pos x="34" y="78"/>
                  </a:cxn>
                  <a:cxn ang="0">
                    <a:pos x="52" y="24"/>
                  </a:cxn>
                  <a:cxn ang="0">
                    <a:pos x="68" y="28"/>
                  </a:cxn>
                  <a:cxn ang="0">
                    <a:pos x="73" y="37"/>
                  </a:cxn>
                  <a:cxn ang="0">
                    <a:pos x="71" y="46"/>
                  </a:cxn>
                  <a:cxn ang="0">
                    <a:pos x="66" y="54"/>
                  </a:cxn>
                  <a:cxn ang="0">
                    <a:pos x="65" y="78"/>
                  </a:cxn>
                  <a:cxn ang="0">
                    <a:pos x="62" y="36"/>
                  </a:cxn>
                  <a:cxn ang="0">
                    <a:pos x="56" y="31"/>
                  </a:cxn>
                  <a:cxn ang="0">
                    <a:pos x="43" y="51"/>
                  </a:cxn>
                  <a:cxn ang="0">
                    <a:pos x="56" y="51"/>
                  </a:cxn>
                  <a:cxn ang="0">
                    <a:pos x="62" y="46"/>
                  </a:cxn>
                </a:cxnLst>
                <a:rect l="0" t="0" r="r" b="b"/>
                <a:pathLst>
                  <a:path w="105" h="104">
                    <a:moveTo>
                      <a:pt x="105" y="53"/>
                    </a:moveTo>
                    <a:lnTo>
                      <a:pt x="105" y="53"/>
                    </a:lnTo>
                    <a:lnTo>
                      <a:pt x="104" y="63"/>
                    </a:lnTo>
                    <a:lnTo>
                      <a:pt x="100" y="72"/>
                    </a:lnTo>
                    <a:lnTo>
                      <a:pt x="100" y="72"/>
                    </a:lnTo>
                    <a:lnTo>
                      <a:pt x="96" y="81"/>
                    </a:lnTo>
                    <a:lnTo>
                      <a:pt x="90" y="89"/>
                    </a:lnTo>
                    <a:lnTo>
                      <a:pt x="90" y="89"/>
                    </a:lnTo>
                    <a:lnTo>
                      <a:pt x="82" y="95"/>
                    </a:lnTo>
                    <a:lnTo>
                      <a:pt x="73" y="100"/>
                    </a:lnTo>
                    <a:lnTo>
                      <a:pt x="73" y="100"/>
                    </a:lnTo>
                    <a:lnTo>
                      <a:pt x="62" y="103"/>
                    </a:lnTo>
                    <a:lnTo>
                      <a:pt x="52" y="104"/>
                    </a:lnTo>
                    <a:lnTo>
                      <a:pt x="52" y="104"/>
                    </a:lnTo>
                    <a:lnTo>
                      <a:pt x="42" y="103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24" y="95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9" y="81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24" y="9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42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62" y="1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0" y="32"/>
                    </a:lnTo>
                    <a:lnTo>
                      <a:pt x="104" y="42"/>
                    </a:lnTo>
                    <a:lnTo>
                      <a:pt x="105" y="53"/>
                    </a:lnTo>
                    <a:lnTo>
                      <a:pt x="105" y="53"/>
                    </a:lnTo>
                    <a:close/>
                    <a:moveTo>
                      <a:pt x="96" y="53"/>
                    </a:moveTo>
                    <a:lnTo>
                      <a:pt x="96" y="53"/>
                    </a:lnTo>
                    <a:lnTo>
                      <a:pt x="96" y="44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88" y="28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77" y="17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1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43" y="9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8" y="17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16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9" y="44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9" y="62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6" y="77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8" y="89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43" y="95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61" y="95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77" y="89"/>
                    </a:lnTo>
                    <a:lnTo>
                      <a:pt x="83" y="84"/>
                    </a:lnTo>
                    <a:lnTo>
                      <a:pt x="83" y="84"/>
                    </a:lnTo>
                    <a:lnTo>
                      <a:pt x="88" y="77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6" y="62"/>
                    </a:lnTo>
                    <a:lnTo>
                      <a:pt x="96" y="53"/>
                    </a:lnTo>
                    <a:lnTo>
                      <a:pt x="96" y="53"/>
                    </a:lnTo>
                    <a:close/>
                    <a:moveTo>
                      <a:pt x="65" y="78"/>
                    </a:moveTo>
                    <a:lnTo>
                      <a:pt x="51" y="58"/>
                    </a:lnTo>
                    <a:lnTo>
                      <a:pt x="43" y="58"/>
                    </a:lnTo>
                    <a:lnTo>
                      <a:pt x="43" y="78"/>
                    </a:lnTo>
                    <a:lnTo>
                      <a:pt x="34" y="78"/>
                    </a:lnTo>
                    <a:lnTo>
                      <a:pt x="34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61" y="26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70" y="31"/>
                    </a:lnTo>
                    <a:lnTo>
                      <a:pt x="71" y="33"/>
                    </a:lnTo>
                    <a:lnTo>
                      <a:pt x="73" y="37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1" y="46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66" y="54"/>
                    </a:lnTo>
                    <a:lnTo>
                      <a:pt x="60" y="57"/>
                    </a:lnTo>
                    <a:lnTo>
                      <a:pt x="77" y="78"/>
                    </a:lnTo>
                    <a:lnTo>
                      <a:pt x="65" y="78"/>
                    </a:lnTo>
                    <a:close/>
                    <a:moveTo>
                      <a:pt x="64" y="41"/>
                    </a:moveTo>
                    <a:lnTo>
                      <a:pt x="64" y="41"/>
                    </a:lnTo>
                    <a:lnTo>
                      <a:pt x="62" y="36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56" y="31"/>
                    </a:lnTo>
                    <a:lnTo>
                      <a:pt x="51" y="31"/>
                    </a:lnTo>
                    <a:lnTo>
                      <a:pt x="43" y="31"/>
                    </a:lnTo>
                    <a:lnTo>
                      <a:pt x="43" y="51"/>
                    </a:lnTo>
                    <a:lnTo>
                      <a:pt x="51" y="51"/>
                    </a:lnTo>
                    <a:lnTo>
                      <a:pt x="51" y="51"/>
                    </a:lnTo>
                    <a:lnTo>
                      <a:pt x="56" y="51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62" y="46"/>
                    </a:lnTo>
                    <a:lnTo>
                      <a:pt x="64" y="41"/>
                    </a:lnTo>
                    <a:lnTo>
                      <a:pt x="64" y="4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Head 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5"/>
          <p:cNvSpPr>
            <a:spLocks/>
          </p:cNvSpPr>
          <p:nvPr userDrawn="1"/>
        </p:nvSpPr>
        <p:spPr bwMode="auto">
          <a:xfrm>
            <a:off x="510989" y="561494"/>
            <a:ext cx="7028329" cy="492614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42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  <a:headEnd/>
            <a:tailEnd/>
          </a:ln>
          <a:effectLst>
            <a:outerShdw blurRad="317500" dist="203200" dir="2700000" algn="tl" rotWithShape="0">
              <a:prstClr val="black">
                <a:alpha val="7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5"/>
          <p:cNvSpPr>
            <a:spLocks/>
          </p:cNvSpPr>
          <p:nvPr userDrawn="1"/>
        </p:nvSpPr>
        <p:spPr bwMode="auto">
          <a:xfrm>
            <a:off x="4471416" y="3328416"/>
            <a:ext cx="4308475" cy="3248025"/>
          </a:xfrm>
          <a:custGeom>
            <a:avLst/>
            <a:gdLst/>
            <a:ahLst/>
            <a:cxnLst>
              <a:cxn ang="0">
                <a:pos x="0" y="1556"/>
              </a:cxn>
              <a:cxn ang="0">
                <a:pos x="4" y="1604"/>
              </a:cxn>
              <a:cxn ang="0">
                <a:pos x="18" y="1650"/>
              </a:cxn>
              <a:cxn ang="0">
                <a:pos x="40" y="1694"/>
              </a:cxn>
              <a:cxn ang="0">
                <a:pos x="70" y="1732"/>
              </a:cxn>
              <a:cxn ang="0">
                <a:pos x="104" y="1766"/>
              </a:cxn>
              <a:cxn ang="0">
                <a:pos x="146" y="1792"/>
              </a:cxn>
              <a:cxn ang="0">
                <a:pos x="190" y="1810"/>
              </a:cxn>
              <a:cxn ang="0">
                <a:pos x="238" y="1820"/>
              </a:cxn>
              <a:cxn ang="0">
                <a:pos x="2474" y="2044"/>
              </a:cxn>
              <a:cxn ang="0">
                <a:pos x="2522" y="2044"/>
              </a:cxn>
              <a:cxn ang="0">
                <a:pos x="2568" y="2034"/>
              </a:cxn>
              <a:cxn ang="0">
                <a:pos x="2608" y="2016"/>
              </a:cxn>
              <a:cxn ang="0">
                <a:pos x="2644" y="1992"/>
              </a:cxn>
              <a:cxn ang="0">
                <a:pos x="2672" y="1958"/>
              </a:cxn>
              <a:cxn ang="0">
                <a:pos x="2694" y="1920"/>
              </a:cxn>
              <a:cxn ang="0">
                <a:pos x="2708" y="1876"/>
              </a:cxn>
              <a:cxn ang="0">
                <a:pos x="2714" y="1828"/>
              </a:cxn>
              <a:cxn ang="0">
                <a:pos x="2714" y="240"/>
              </a:cxn>
              <a:cxn ang="0">
                <a:pos x="2708" y="192"/>
              </a:cxn>
              <a:cxn ang="0">
                <a:pos x="2694" y="148"/>
              </a:cxn>
              <a:cxn ang="0">
                <a:pos x="2672" y="106"/>
              </a:cxn>
              <a:cxn ang="0">
                <a:pos x="2642" y="72"/>
              </a:cxn>
              <a:cxn ang="0">
                <a:pos x="2608" y="42"/>
              </a:cxn>
              <a:cxn ang="0">
                <a:pos x="2566" y="20"/>
              </a:cxn>
              <a:cxn ang="0">
                <a:pos x="2522" y="6"/>
              </a:cxn>
              <a:cxn ang="0">
                <a:pos x="2474" y="0"/>
              </a:cxn>
              <a:cxn ang="0">
                <a:pos x="238" y="0"/>
              </a:cxn>
              <a:cxn ang="0">
                <a:pos x="190" y="6"/>
              </a:cxn>
              <a:cxn ang="0">
                <a:pos x="146" y="20"/>
              </a:cxn>
              <a:cxn ang="0">
                <a:pos x="106" y="42"/>
              </a:cxn>
              <a:cxn ang="0">
                <a:pos x="70" y="72"/>
              </a:cxn>
              <a:cxn ang="0">
                <a:pos x="40" y="106"/>
              </a:cxn>
              <a:cxn ang="0">
                <a:pos x="18" y="148"/>
              </a:cxn>
              <a:cxn ang="0">
                <a:pos x="4" y="192"/>
              </a:cxn>
              <a:cxn ang="0">
                <a:pos x="0" y="240"/>
              </a:cxn>
            </a:cxnLst>
            <a:rect l="0" t="0" r="r" b="b"/>
            <a:pathLst>
              <a:path w="2714" h="2046">
                <a:moveTo>
                  <a:pt x="0" y="1556"/>
                </a:moveTo>
                <a:lnTo>
                  <a:pt x="0" y="1556"/>
                </a:lnTo>
                <a:lnTo>
                  <a:pt x="0" y="1580"/>
                </a:lnTo>
                <a:lnTo>
                  <a:pt x="4" y="1604"/>
                </a:lnTo>
                <a:lnTo>
                  <a:pt x="10" y="1628"/>
                </a:lnTo>
                <a:lnTo>
                  <a:pt x="18" y="1650"/>
                </a:lnTo>
                <a:lnTo>
                  <a:pt x="28" y="1672"/>
                </a:lnTo>
                <a:lnTo>
                  <a:pt x="40" y="1694"/>
                </a:lnTo>
                <a:lnTo>
                  <a:pt x="54" y="1714"/>
                </a:lnTo>
                <a:lnTo>
                  <a:pt x="70" y="1732"/>
                </a:lnTo>
                <a:lnTo>
                  <a:pt x="86" y="1750"/>
                </a:lnTo>
                <a:lnTo>
                  <a:pt x="104" y="1766"/>
                </a:lnTo>
                <a:lnTo>
                  <a:pt x="124" y="1780"/>
                </a:lnTo>
                <a:lnTo>
                  <a:pt x="146" y="1792"/>
                </a:lnTo>
                <a:lnTo>
                  <a:pt x="166" y="1802"/>
                </a:lnTo>
                <a:lnTo>
                  <a:pt x="190" y="1810"/>
                </a:lnTo>
                <a:lnTo>
                  <a:pt x="214" y="1816"/>
                </a:lnTo>
                <a:lnTo>
                  <a:pt x="238" y="1820"/>
                </a:lnTo>
                <a:lnTo>
                  <a:pt x="2474" y="2044"/>
                </a:lnTo>
                <a:lnTo>
                  <a:pt x="2474" y="2044"/>
                </a:lnTo>
                <a:lnTo>
                  <a:pt x="2500" y="2046"/>
                </a:lnTo>
                <a:lnTo>
                  <a:pt x="2522" y="2044"/>
                </a:lnTo>
                <a:lnTo>
                  <a:pt x="2546" y="2040"/>
                </a:lnTo>
                <a:lnTo>
                  <a:pt x="2568" y="2034"/>
                </a:lnTo>
                <a:lnTo>
                  <a:pt x="2588" y="2026"/>
                </a:lnTo>
                <a:lnTo>
                  <a:pt x="2608" y="2016"/>
                </a:lnTo>
                <a:lnTo>
                  <a:pt x="2626" y="2004"/>
                </a:lnTo>
                <a:lnTo>
                  <a:pt x="2644" y="1992"/>
                </a:lnTo>
                <a:lnTo>
                  <a:pt x="2658" y="1976"/>
                </a:lnTo>
                <a:lnTo>
                  <a:pt x="2672" y="1958"/>
                </a:lnTo>
                <a:lnTo>
                  <a:pt x="2684" y="1940"/>
                </a:lnTo>
                <a:lnTo>
                  <a:pt x="2694" y="1920"/>
                </a:lnTo>
                <a:lnTo>
                  <a:pt x="2702" y="1898"/>
                </a:lnTo>
                <a:lnTo>
                  <a:pt x="2708" y="1876"/>
                </a:lnTo>
                <a:lnTo>
                  <a:pt x="2712" y="1854"/>
                </a:lnTo>
                <a:lnTo>
                  <a:pt x="2714" y="1828"/>
                </a:lnTo>
                <a:lnTo>
                  <a:pt x="2714" y="240"/>
                </a:lnTo>
                <a:lnTo>
                  <a:pt x="2714" y="240"/>
                </a:lnTo>
                <a:lnTo>
                  <a:pt x="2712" y="216"/>
                </a:lnTo>
                <a:lnTo>
                  <a:pt x="2708" y="192"/>
                </a:lnTo>
                <a:lnTo>
                  <a:pt x="2702" y="170"/>
                </a:lnTo>
                <a:lnTo>
                  <a:pt x="2694" y="148"/>
                </a:lnTo>
                <a:lnTo>
                  <a:pt x="2684" y="126"/>
                </a:lnTo>
                <a:lnTo>
                  <a:pt x="2672" y="106"/>
                </a:lnTo>
                <a:lnTo>
                  <a:pt x="2658" y="88"/>
                </a:lnTo>
                <a:lnTo>
                  <a:pt x="2642" y="72"/>
                </a:lnTo>
                <a:lnTo>
                  <a:pt x="2626" y="56"/>
                </a:lnTo>
                <a:lnTo>
                  <a:pt x="2608" y="42"/>
                </a:lnTo>
                <a:lnTo>
                  <a:pt x="2588" y="30"/>
                </a:lnTo>
                <a:lnTo>
                  <a:pt x="2566" y="20"/>
                </a:lnTo>
                <a:lnTo>
                  <a:pt x="2544" y="12"/>
                </a:lnTo>
                <a:lnTo>
                  <a:pt x="2522" y="6"/>
                </a:lnTo>
                <a:lnTo>
                  <a:pt x="2498" y="2"/>
                </a:lnTo>
                <a:lnTo>
                  <a:pt x="2474" y="0"/>
                </a:lnTo>
                <a:lnTo>
                  <a:pt x="238" y="0"/>
                </a:lnTo>
                <a:lnTo>
                  <a:pt x="238" y="0"/>
                </a:lnTo>
                <a:lnTo>
                  <a:pt x="214" y="2"/>
                </a:lnTo>
                <a:lnTo>
                  <a:pt x="190" y="6"/>
                </a:lnTo>
                <a:lnTo>
                  <a:pt x="168" y="12"/>
                </a:lnTo>
                <a:lnTo>
                  <a:pt x="146" y="20"/>
                </a:lnTo>
                <a:lnTo>
                  <a:pt x="124" y="30"/>
                </a:lnTo>
                <a:lnTo>
                  <a:pt x="106" y="42"/>
                </a:lnTo>
                <a:lnTo>
                  <a:pt x="86" y="56"/>
                </a:lnTo>
                <a:lnTo>
                  <a:pt x="70" y="72"/>
                </a:lnTo>
                <a:lnTo>
                  <a:pt x="54" y="88"/>
                </a:lnTo>
                <a:lnTo>
                  <a:pt x="40" y="106"/>
                </a:lnTo>
                <a:lnTo>
                  <a:pt x="28" y="126"/>
                </a:lnTo>
                <a:lnTo>
                  <a:pt x="18" y="148"/>
                </a:lnTo>
                <a:lnTo>
                  <a:pt x="10" y="170"/>
                </a:lnTo>
                <a:lnTo>
                  <a:pt x="4" y="192"/>
                </a:lnTo>
                <a:lnTo>
                  <a:pt x="0" y="216"/>
                </a:lnTo>
                <a:lnTo>
                  <a:pt x="0" y="240"/>
                </a:lnTo>
                <a:lnTo>
                  <a:pt x="0" y="1556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228600" dist="152400" dir="42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770743" y="238972"/>
            <a:ext cx="1184704" cy="832282"/>
            <a:chOff x="6123132" y="352281"/>
            <a:chExt cx="2390775" cy="1679575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6323157" y="412606"/>
              <a:ext cx="1990725" cy="11366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6234257" y="352281"/>
              <a:ext cx="2171700" cy="124142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6389832" y="523731"/>
              <a:ext cx="1860550" cy="898525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7215332" y="603106"/>
              <a:ext cx="196850" cy="4476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7215332" y="603106"/>
              <a:ext cx="196850" cy="4508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7796357" y="644381"/>
              <a:ext cx="327025" cy="654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7796357" y="641206"/>
              <a:ext cx="327025" cy="657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6561282" y="644381"/>
              <a:ext cx="282575" cy="269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6558107" y="641206"/>
              <a:ext cx="285750" cy="2762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6123132" y="1806431"/>
              <a:ext cx="139700" cy="171450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6243782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6399357" y="1847706"/>
              <a:ext cx="117475" cy="130175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65422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6720032" y="1806431"/>
              <a:ext cx="155575" cy="171450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6894657" y="1844531"/>
              <a:ext cx="120650" cy="136525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7034357" y="1803256"/>
              <a:ext cx="85725" cy="174625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7132782" y="1847706"/>
              <a:ext cx="187325" cy="130175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7332807" y="1844531"/>
              <a:ext cx="127000" cy="136525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7482032" y="1847706"/>
              <a:ext cx="85725" cy="13017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7574107" y="1793731"/>
              <a:ext cx="120650" cy="184150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7713807" y="1803256"/>
              <a:ext cx="34925" cy="57150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7764607" y="1844531"/>
              <a:ext cx="104775" cy="136525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7977332" y="1806431"/>
              <a:ext cx="123825" cy="1714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8107507" y="1793731"/>
              <a:ext cx="127000" cy="187325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8250382" y="1844531"/>
              <a:ext cx="136525" cy="187325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8396432" y="1844531"/>
              <a:ext cx="117475" cy="136525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810769" y="1022309"/>
            <a:ext cx="6581549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0">
                <a:solidFill>
                  <a:srgbClr val="0098A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810769" y="2274162"/>
            <a:ext cx="3778600" cy="746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10769" y="4231014"/>
            <a:ext cx="3294506" cy="24870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b="0" dirty="0" smtClean="0"/>
              <a:t>&lt;Presenter,&gt;</a:t>
            </a:r>
            <a:endParaRPr lang="en-US" dirty="0" smtClean="0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07037" y="4479721"/>
            <a:ext cx="3294506" cy="24870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b="0" dirty="0" smtClean="0"/>
              <a:t>&lt;Title&gt;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729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"/>
          <p:cNvSpPr>
            <a:spLocks/>
          </p:cNvSpPr>
          <p:nvPr userDrawn="1"/>
        </p:nvSpPr>
        <p:spPr bwMode="auto">
          <a:xfrm>
            <a:off x="381778" y="1303696"/>
            <a:ext cx="7319011" cy="4700497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blurRad="228600" dist="152400" dir="42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51046" y="1611823"/>
            <a:ext cx="6731103" cy="417203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Tx/>
              <a:buFont typeface="Calibri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Subject 1</a:t>
            </a:r>
          </a:p>
          <a:p>
            <a:pPr lvl="0"/>
            <a:r>
              <a:rPr lang="en-US" dirty="0" smtClean="0"/>
              <a:t>Subject 2</a:t>
            </a:r>
          </a:p>
          <a:p>
            <a:pPr lvl="0"/>
            <a:r>
              <a:rPr lang="en-US" dirty="0" smtClean="0"/>
              <a:t>Subject 3</a:t>
            </a:r>
          </a:p>
          <a:p>
            <a:pPr lvl="0"/>
            <a:r>
              <a:rPr lang="en-US" dirty="0" smtClean="0"/>
              <a:t>Subject 4</a:t>
            </a:r>
          </a:p>
          <a:p>
            <a:pPr lvl="0"/>
            <a:r>
              <a:rPr lang="en-US" dirty="0" smtClean="0"/>
              <a:t>Subject 5</a:t>
            </a:r>
          </a:p>
          <a:p>
            <a:pPr lvl="0"/>
            <a:endParaRPr lang="en-US" dirty="0"/>
          </a:p>
        </p:txBody>
      </p:sp>
      <p:sp>
        <p:nvSpPr>
          <p:cNvPr id="5" name="Title 44"/>
          <p:cNvSpPr>
            <a:spLocks noGrp="1"/>
          </p:cNvSpPr>
          <p:nvPr>
            <p:ph type="title"/>
          </p:nvPr>
        </p:nvSpPr>
        <p:spPr>
          <a:xfrm>
            <a:off x="361378" y="164592"/>
            <a:ext cx="6922443" cy="822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28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660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361378" y="1580827"/>
            <a:ext cx="8442288" cy="457232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44"/>
          <p:cNvSpPr>
            <a:spLocks noGrp="1"/>
          </p:cNvSpPr>
          <p:nvPr>
            <p:ph type="title"/>
          </p:nvPr>
        </p:nvSpPr>
        <p:spPr>
          <a:xfrm>
            <a:off x="361378" y="164592"/>
            <a:ext cx="6922443" cy="822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28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6604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able Placeholder 3"/>
          <p:cNvSpPr>
            <a:spLocks noGrp="1"/>
          </p:cNvSpPr>
          <p:nvPr userDrawn="1">
            <p:ph type="tbl" sz="quarter" idx="11"/>
          </p:nvPr>
        </p:nvSpPr>
        <p:spPr>
          <a:xfrm>
            <a:off x="361378" y="1441421"/>
            <a:ext cx="8221842" cy="462237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buClr>
                <a:srgbClr val="C00000"/>
              </a:buClr>
              <a:defRPr lang="en-US" sz="16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itle 44"/>
          <p:cNvSpPr>
            <a:spLocks noGrp="1"/>
          </p:cNvSpPr>
          <p:nvPr>
            <p:ph type="title"/>
          </p:nvPr>
        </p:nvSpPr>
        <p:spPr>
          <a:xfrm>
            <a:off x="361378" y="164592"/>
            <a:ext cx="6922443" cy="822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28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660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4"/>
          <p:cNvSpPr>
            <a:spLocks noGrp="1"/>
          </p:cNvSpPr>
          <p:nvPr>
            <p:ph type="title"/>
          </p:nvPr>
        </p:nvSpPr>
        <p:spPr>
          <a:xfrm>
            <a:off x="361378" y="164592"/>
            <a:ext cx="6922443" cy="822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28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66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Generic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reka_SKO201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0" name="Picture 69" descr="Untitled-1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02137">
            <a:off x="3632086" y="888615"/>
            <a:ext cx="6631981" cy="5514722"/>
          </a:xfrm>
          <a:prstGeom prst="rect">
            <a:avLst/>
          </a:prstGeom>
        </p:spPr>
      </p:pic>
      <p:pic>
        <p:nvPicPr>
          <p:cNvPr id="71" name="Picture 70" descr="Untitled-1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02137">
            <a:off x="-911339" y="88514"/>
            <a:ext cx="6631981" cy="5514722"/>
          </a:xfrm>
          <a:prstGeom prst="rect">
            <a:avLst/>
          </a:prstGeom>
        </p:spPr>
      </p:pic>
      <p:sp>
        <p:nvSpPr>
          <p:cNvPr id="72" name="Freeform 5"/>
          <p:cNvSpPr>
            <a:spLocks/>
          </p:cNvSpPr>
          <p:nvPr userDrawn="1"/>
        </p:nvSpPr>
        <p:spPr bwMode="auto">
          <a:xfrm>
            <a:off x="584344" y="715790"/>
            <a:ext cx="7333823" cy="5140261"/>
          </a:xfrm>
          <a:custGeom>
            <a:avLst/>
            <a:gdLst/>
            <a:ahLst/>
            <a:cxnLst>
              <a:cxn ang="0">
                <a:pos x="4567" y="2765"/>
              </a:cxn>
              <a:cxn ang="0">
                <a:pos x="4562" y="2812"/>
              </a:cxn>
              <a:cxn ang="0">
                <a:pos x="4547" y="2858"/>
              </a:cxn>
              <a:cxn ang="0">
                <a:pos x="4526" y="2900"/>
              </a:cxn>
              <a:cxn ang="0">
                <a:pos x="4497" y="2937"/>
              </a:cxn>
              <a:cxn ang="0">
                <a:pos x="4461" y="2968"/>
              </a:cxn>
              <a:cxn ang="0">
                <a:pos x="4421" y="2991"/>
              </a:cxn>
              <a:cxn ang="0">
                <a:pos x="4375" y="3007"/>
              </a:cxn>
              <a:cxn ang="0">
                <a:pos x="4328" y="3015"/>
              </a:cxn>
              <a:cxn ang="0">
                <a:pos x="239" y="3201"/>
              </a:cxn>
              <a:cxn ang="0">
                <a:pos x="192" y="3199"/>
              </a:cxn>
              <a:cxn ang="0">
                <a:pos x="146" y="3186"/>
              </a:cxn>
              <a:cxn ang="0">
                <a:pos x="106" y="3167"/>
              </a:cxn>
              <a:cxn ang="0">
                <a:pos x="70" y="3139"/>
              </a:cxn>
              <a:cxn ang="0">
                <a:pos x="41" y="3105"/>
              </a:cxn>
              <a:cxn ang="0">
                <a:pos x="20" y="3064"/>
              </a:cxn>
              <a:cxn ang="0">
                <a:pos x="5" y="3020"/>
              </a:cxn>
              <a:cxn ang="0">
                <a:pos x="0" y="2973"/>
              </a:cxn>
              <a:cxn ang="0">
                <a:pos x="0" y="231"/>
              </a:cxn>
              <a:cxn ang="0">
                <a:pos x="5" y="184"/>
              </a:cxn>
              <a:cxn ang="0">
                <a:pos x="20" y="140"/>
              </a:cxn>
              <a:cxn ang="0">
                <a:pos x="41" y="99"/>
              </a:cxn>
              <a:cxn ang="0">
                <a:pos x="70" y="65"/>
              </a:cxn>
              <a:cxn ang="0">
                <a:pos x="106" y="36"/>
              </a:cxn>
              <a:cxn ang="0">
                <a:pos x="146" y="16"/>
              </a:cxn>
              <a:cxn ang="0">
                <a:pos x="192" y="3"/>
              </a:cxn>
              <a:cxn ang="0">
                <a:pos x="239" y="0"/>
              </a:cxn>
              <a:cxn ang="0">
                <a:pos x="4328" y="140"/>
              </a:cxn>
              <a:cxn ang="0">
                <a:pos x="4375" y="146"/>
              </a:cxn>
              <a:cxn ang="0">
                <a:pos x="4421" y="163"/>
              </a:cxn>
              <a:cxn ang="0">
                <a:pos x="4461" y="185"/>
              </a:cxn>
              <a:cxn ang="0">
                <a:pos x="4497" y="216"/>
              </a:cxn>
              <a:cxn ang="0">
                <a:pos x="4526" y="252"/>
              </a:cxn>
              <a:cxn ang="0">
                <a:pos x="4547" y="294"/>
              </a:cxn>
              <a:cxn ang="0">
                <a:pos x="4562" y="340"/>
              </a:cxn>
              <a:cxn ang="0">
                <a:pos x="4567" y="387"/>
              </a:cxn>
            </a:cxnLst>
            <a:rect l="0" t="0" r="r" b="b"/>
            <a:pathLst>
              <a:path w="4567" h="3201">
                <a:moveTo>
                  <a:pt x="4567" y="2765"/>
                </a:moveTo>
                <a:lnTo>
                  <a:pt x="4567" y="2765"/>
                </a:lnTo>
                <a:lnTo>
                  <a:pt x="4565" y="2789"/>
                </a:lnTo>
                <a:lnTo>
                  <a:pt x="4562" y="2812"/>
                </a:lnTo>
                <a:lnTo>
                  <a:pt x="4556" y="2837"/>
                </a:lnTo>
                <a:lnTo>
                  <a:pt x="4547" y="2858"/>
                </a:lnTo>
                <a:lnTo>
                  <a:pt x="4538" y="2880"/>
                </a:lnTo>
                <a:lnTo>
                  <a:pt x="4526" y="2900"/>
                </a:lnTo>
                <a:lnTo>
                  <a:pt x="4512" y="2919"/>
                </a:lnTo>
                <a:lnTo>
                  <a:pt x="4497" y="2937"/>
                </a:lnTo>
                <a:lnTo>
                  <a:pt x="4479" y="2954"/>
                </a:lnTo>
                <a:lnTo>
                  <a:pt x="4461" y="2968"/>
                </a:lnTo>
                <a:lnTo>
                  <a:pt x="4442" y="2981"/>
                </a:lnTo>
                <a:lnTo>
                  <a:pt x="4421" y="2991"/>
                </a:lnTo>
                <a:lnTo>
                  <a:pt x="4398" y="3001"/>
                </a:lnTo>
                <a:lnTo>
                  <a:pt x="4375" y="3007"/>
                </a:lnTo>
                <a:lnTo>
                  <a:pt x="4352" y="3012"/>
                </a:lnTo>
                <a:lnTo>
                  <a:pt x="4328" y="3015"/>
                </a:lnTo>
                <a:lnTo>
                  <a:pt x="239" y="3201"/>
                </a:lnTo>
                <a:lnTo>
                  <a:pt x="239" y="3201"/>
                </a:lnTo>
                <a:lnTo>
                  <a:pt x="215" y="3201"/>
                </a:lnTo>
                <a:lnTo>
                  <a:pt x="192" y="3199"/>
                </a:lnTo>
                <a:lnTo>
                  <a:pt x="169" y="3194"/>
                </a:lnTo>
                <a:lnTo>
                  <a:pt x="146" y="3186"/>
                </a:lnTo>
                <a:lnTo>
                  <a:pt x="125" y="3178"/>
                </a:lnTo>
                <a:lnTo>
                  <a:pt x="106" y="3167"/>
                </a:lnTo>
                <a:lnTo>
                  <a:pt x="88" y="3154"/>
                </a:lnTo>
                <a:lnTo>
                  <a:pt x="70" y="3139"/>
                </a:lnTo>
                <a:lnTo>
                  <a:pt x="55" y="3123"/>
                </a:lnTo>
                <a:lnTo>
                  <a:pt x="41" y="3105"/>
                </a:lnTo>
                <a:lnTo>
                  <a:pt x="29" y="3085"/>
                </a:lnTo>
                <a:lnTo>
                  <a:pt x="20" y="3064"/>
                </a:lnTo>
                <a:lnTo>
                  <a:pt x="11" y="3043"/>
                </a:lnTo>
                <a:lnTo>
                  <a:pt x="5" y="3020"/>
                </a:lnTo>
                <a:lnTo>
                  <a:pt x="2" y="2998"/>
                </a:lnTo>
                <a:lnTo>
                  <a:pt x="0" y="2973"/>
                </a:lnTo>
                <a:lnTo>
                  <a:pt x="0" y="231"/>
                </a:lnTo>
                <a:lnTo>
                  <a:pt x="0" y="231"/>
                </a:lnTo>
                <a:lnTo>
                  <a:pt x="2" y="207"/>
                </a:lnTo>
                <a:lnTo>
                  <a:pt x="5" y="184"/>
                </a:lnTo>
                <a:lnTo>
                  <a:pt x="11" y="161"/>
                </a:lnTo>
                <a:lnTo>
                  <a:pt x="20" y="140"/>
                </a:lnTo>
                <a:lnTo>
                  <a:pt x="29" y="119"/>
                </a:lnTo>
                <a:lnTo>
                  <a:pt x="41" y="99"/>
                </a:lnTo>
                <a:lnTo>
                  <a:pt x="55" y="81"/>
                </a:lnTo>
                <a:lnTo>
                  <a:pt x="70" y="65"/>
                </a:lnTo>
                <a:lnTo>
                  <a:pt x="88" y="50"/>
                </a:lnTo>
                <a:lnTo>
                  <a:pt x="106" y="36"/>
                </a:lnTo>
                <a:lnTo>
                  <a:pt x="125" y="24"/>
                </a:lnTo>
                <a:lnTo>
                  <a:pt x="146" y="16"/>
                </a:lnTo>
                <a:lnTo>
                  <a:pt x="169" y="8"/>
                </a:lnTo>
                <a:lnTo>
                  <a:pt x="192" y="3"/>
                </a:lnTo>
                <a:lnTo>
                  <a:pt x="215" y="0"/>
                </a:lnTo>
                <a:lnTo>
                  <a:pt x="239" y="0"/>
                </a:lnTo>
                <a:lnTo>
                  <a:pt x="4328" y="140"/>
                </a:lnTo>
                <a:lnTo>
                  <a:pt x="4328" y="140"/>
                </a:lnTo>
                <a:lnTo>
                  <a:pt x="4352" y="142"/>
                </a:lnTo>
                <a:lnTo>
                  <a:pt x="4375" y="146"/>
                </a:lnTo>
                <a:lnTo>
                  <a:pt x="4398" y="153"/>
                </a:lnTo>
                <a:lnTo>
                  <a:pt x="4421" y="163"/>
                </a:lnTo>
                <a:lnTo>
                  <a:pt x="4442" y="172"/>
                </a:lnTo>
                <a:lnTo>
                  <a:pt x="4461" y="185"/>
                </a:lnTo>
                <a:lnTo>
                  <a:pt x="4479" y="200"/>
                </a:lnTo>
                <a:lnTo>
                  <a:pt x="4497" y="216"/>
                </a:lnTo>
                <a:lnTo>
                  <a:pt x="4512" y="234"/>
                </a:lnTo>
                <a:lnTo>
                  <a:pt x="4526" y="252"/>
                </a:lnTo>
                <a:lnTo>
                  <a:pt x="4538" y="273"/>
                </a:lnTo>
                <a:lnTo>
                  <a:pt x="4547" y="294"/>
                </a:lnTo>
                <a:lnTo>
                  <a:pt x="4556" y="316"/>
                </a:lnTo>
                <a:lnTo>
                  <a:pt x="4562" y="340"/>
                </a:lnTo>
                <a:lnTo>
                  <a:pt x="4565" y="363"/>
                </a:lnTo>
                <a:lnTo>
                  <a:pt x="4567" y="387"/>
                </a:lnTo>
                <a:lnTo>
                  <a:pt x="4567" y="27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Title 35"/>
          <p:cNvSpPr>
            <a:spLocks noGrp="1"/>
          </p:cNvSpPr>
          <p:nvPr>
            <p:ph type="title" hasCustomPrompt="1"/>
          </p:nvPr>
        </p:nvSpPr>
        <p:spPr>
          <a:xfrm>
            <a:off x="876947" y="1180383"/>
            <a:ext cx="6282181" cy="2056285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000" b="0">
                <a:solidFill>
                  <a:srgbClr val="0098A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Separator Corp</a:t>
            </a:r>
            <a:endParaRPr lang="en-US" dirty="0"/>
          </a:p>
        </p:txBody>
      </p:sp>
      <p:grpSp>
        <p:nvGrpSpPr>
          <p:cNvPr id="128" name="Group 127"/>
          <p:cNvGrpSpPr/>
          <p:nvPr userDrawn="1"/>
        </p:nvGrpSpPr>
        <p:grpSpPr>
          <a:xfrm>
            <a:off x="8025458" y="260642"/>
            <a:ext cx="1010966" cy="684095"/>
            <a:chOff x="8025458" y="260642"/>
            <a:chExt cx="1010966" cy="684095"/>
          </a:xfrm>
        </p:grpSpPr>
        <p:sp>
          <p:nvSpPr>
            <p:cNvPr id="129" name="Freeform 128"/>
            <p:cNvSpPr/>
            <p:nvPr userDrawn="1"/>
          </p:nvSpPr>
          <p:spPr>
            <a:xfrm>
              <a:off x="8107399" y="391886"/>
              <a:ext cx="813268" cy="353961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38"/>
            <p:cNvGrpSpPr/>
            <p:nvPr userDrawn="1"/>
          </p:nvGrpSpPr>
          <p:grpSpPr>
            <a:xfrm>
              <a:off x="8025458" y="260642"/>
              <a:ext cx="1010966" cy="684095"/>
              <a:chOff x="7770743" y="238972"/>
              <a:chExt cx="1229959" cy="832282"/>
            </a:xfrm>
          </p:grpSpPr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7869862" y="268865"/>
                <a:ext cx="986467" cy="563246"/>
              </a:xfrm>
              <a:custGeom>
                <a:avLst/>
                <a:gdLst/>
                <a:ahLst/>
                <a:cxnLst>
                  <a:cxn ang="0">
                    <a:pos x="64" y="70"/>
                  </a:cxn>
                  <a:cxn ang="0">
                    <a:pos x="0" y="716"/>
                  </a:cxn>
                  <a:cxn ang="0">
                    <a:pos x="1152" y="650"/>
                  </a:cxn>
                  <a:cxn ang="0">
                    <a:pos x="1254" y="0"/>
                  </a:cxn>
                  <a:cxn ang="0">
                    <a:pos x="64" y="70"/>
                  </a:cxn>
                </a:cxnLst>
                <a:rect l="0" t="0" r="r" b="b"/>
                <a:pathLst>
                  <a:path w="1254" h="716">
                    <a:moveTo>
                      <a:pt x="64" y="70"/>
                    </a:moveTo>
                    <a:lnTo>
                      <a:pt x="0" y="716"/>
                    </a:lnTo>
                    <a:lnTo>
                      <a:pt x="1152" y="650"/>
                    </a:lnTo>
                    <a:lnTo>
                      <a:pt x="1254" y="0"/>
                    </a:lnTo>
                    <a:lnTo>
                      <a:pt x="64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7825809" y="238972"/>
                <a:ext cx="1076145" cy="61516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276" y="0"/>
                  </a:cxn>
                  <a:cxn ang="0">
                    <a:pos x="1276" y="0"/>
                  </a:cxn>
                  <a:cxn ang="0">
                    <a:pos x="1294" y="2"/>
                  </a:cxn>
                  <a:cxn ang="0">
                    <a:pos x="1312" y="8"/>
                  </a:cxn>
                  <a:cxn ang="0">
                    <a:pos x="1328" y="16"/>
                  </a:cxn>
                  <a:cxn ang="0">
                    <a:pos x="1340" y="26"/>
                  </a:cxn>
                  <a:cxn ang="0">
                    <a:pos x="1352" y="40"/>
                  </a:cxn>
                  <a:cxn ang="0">
                    <a:pos x="1360" y="56"/>
                  </a:cxn>
                  <a:cxn ang="0">
                    <a:pos x="1366" y="72"/>
                  </a:cxn>
                  <a:cxn ang="0">
                    <a:pos x="1368" y="92"/>
                  </a:cxn>
                  <a:cxn ang="0">
                    <a:pos x="1368" y="692"/>
                  </a:cxn>
                  <a:cxn ang="0">
                    <a:pos x="1368" y="692"/>
                  </a:cxn>
                  <a:cxn ang="0">
                    <a:pos x="1366" y="710"/>
                  </a:cxn>
                  <a:cxn ang="0">
                    <a:pos x="1360" y="726"/>
                  </a:cxn>
                  <a:cxn ang="0">
                    <a:pos x="1352" y="742"/>
                  </a:cxn>
                  <a:cxn ang="0">
                    <a:pos x="1340" y="756"/>
                  </a:cxn>
                  <a:cxn ang="0">
                    <a:pos x="1328" y="766"/>
                  </a:cxn>
                  <a:cxn ang="0">
                    <a:pos x="1312" y="776"/>
                  </a:cxn>
                  <a:cxn ang="0">
                    <a:pos x="1294" y="780"/>
                  </a:cxn>
                  <a:cxn ang="0">
                    <a:pos x="1276" y="782"/>
                  </a:cxn>
                  <a:cxn ang="0">
                    <a:pos x="90" y="782"/>
                  </a:cxn>
                  <a:cxn ang="0">
                    <a:pos x="90" y="782"/>
                  </a:cxn>
                  <a:cxn ang="0">
                    <a:pos x="72" y="780"/>
                  </a:cxn>
                  <a:cxn ang="0">
                    <a:pos x="54" y="776"/>
                  </a:cxn>
                  <a:cxn ang="0">
                    <a:pos x="40" y="766"/>
                  </a:cxn>
                  <a:cxn ang="0">
                    <a:pos x="26" y="756"/>
                  </a:cxn>
                  <a:cxn ang="0">
                    <a:pos x="14" y="742"/>
                  </a:cxn>
                  <a:cxn ang="0">
                    <a:pos x="6" y="726"/>
                  </a:cxn>
                  <a:cxn ang="0">
                    <a:pos x="0" y="710"/>
                  </a:cxn>
                  <a:cxn ang="0">
                    <a:pos x="0" y="692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0" y="72"/>
                  </a:cxn>
                  <a:cxn ang="0">
                    <a:pos x="6" y="56"/>
                  </a:cxn>
                  <a:cxn ang="0">
                    <a:pos x="14" y="40"/>
                  </a:cxn>
                  <a:cxn ang="0">
                    <a:pos x="26" y="26"/>
                  </a:cxn>
                  <a:cxn ang="0">
                    <a:pos x="40" y="16"/>
                  </a:cxn>
                  <a:cxn ang="0">
                    <a:pos x="54" y="8"/>
                  </a:cxn>
                  <a:cxn ang="0">
                    <a:pos x="72" y="2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1368" h="782">
                    <a:moveTo>
                      <a:pt x="90" y="0"/>
                    </a:moveTo>
                    <a:lnTo>
                      <a:pt x="1276" y="0"/>
                    </a:lnTo>
                    <a:lnTo>
                      <a:pt x="1276" y="0"/>
                    </a:lnTo>
                    <a:lnTo>
                      <a:pt x="1294" y="2"/>
                    </a:lnTo>
                    <a:lnTo>
                      <a:pt x="1312" y="8"/>
                    </a:lnTo>
                    <a:lnTo>
                      <a:pt x="1328" y="16"/>
                    </a:lnTo>
                    <a:lnTo>
                      <a:pt x="1340" y="26"/>
                    </a:lnTo>
                    <a:lnTo>
                      <a:pt x="1352" y="40"/>
                    </a:lnTo>
                    <a:lnTo>
                      <a:pt x="1360" y="56"/>
                    </a:lnTo>
                    <a:lnTo>
                      <a:pt x="1366" y="72"/>
                    </a:lnTo>
                    <a:lnTo>
                      <a:pt x="1368" y="92"/>
                    </a:lnTo>
                    <a:lnTo>
                      <a:pt x="1368" y="692"/>
                    </a:lnTo>
                    <a:lnTo>
                      <a:pt x="1368" y="692"/>
                    </a:lnTo>
                    <a:lnTo>
                      <a:pt x="1366" y="710"/>
                    </a:lnTo>
                    <a:lnTo>
                      <a:pt x="1360" y="726"/>
                    </a:lnTo>
                    <a:lnTo>
                      <a:pt x="1352" y="742"/>
                    </a:lnTo>
                    <a:lnTo>
                      <a:pt x="1340" y="756"/>
                    </a:lnTo>
                    <a:lnTo>
                      <a:pt x="1328" y="766"/>
                    </a:lnTo>
                    <a:lnTo>
                      <a:pt x="1312" y="776"/>
                    </a:lnTo>
                    <a:lnTo>
                      <a:pt x="1294" y="780"/>
                    </a:lnTo>
                    <a:lnTo>
                      <a:pt x="1276" y="782"/>
                    </a:lnTo>
                    <a:lnTo>
                      <a:pt x="90" y="782"/>
                    </a:lnTo>
                    <a:lnTo>
                      <a:pt x="90" y="782"/>
                    </a:lnTo>
                    <a:lnTo>
                      <a:pt x="72" y="780"/>
                    </a:lnTo>
                    <a:lnTo>
                      <a:pt x="54" y="776"/>
                    </a:lnTo>
                    <a:lnTo>
                      <a:pt x="40" y="766"/>
                    </a:lnTo>
                    <a:lnTo>
                      <a:pt x="26" y="756"/>
                    </a:lnTo>
                    <a:lnTo>
                      <a:pt x="14" y="742"/>
                    </a:lnTo>
                    <a:lnTo>
                      <a:pt x="6" y="726"/>
                    </a:lnTo>
                    <a:lnTo>
                      <a:pt x="0" y="710"/>
                    </a:lnTo>
                    <a:lnTo>
                      <a:pt x="0" y="6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72"/>
                    </a:lnTo>
                    <a:lnTo>
                      <a:pt x="6" y="56"/>
                    </a:lnTo>
                    <a:lnTo>
                      <a:pt x="14" y="40"/>
                    </a:lnTo>
                    <a:lnTo>
                      <a:pt x="26" y="26"/>
                    </a:lnTo>
                    <a:lnTo>
                      <a:pt x="40" y="16"/>
                    </a:lnTo>
                    <a:lnTo>
                      <a:pt x="54" y="8"/>
                    </a:lnTo>
                    <a:lnTo>
                      <a:pt x="72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7902901" y="323931"/>
                <a:ext cx="921961" cy="445247"/>
              </a:xfrm>
              <a:custGeom>
                <a:avLst/>
                <a:gdLst/>
                <a:ahLst/>
                <a:cxnLst>
                  <a:cxn ang="0">
                    <a:pos x="772" y="0"/>
                  </a:cxn>
                  <a:cxn ang="0">
                    <a:pos x="806" y="76"/>
                  </a:cxn>
                  <a:cxn ang="0">
                    <a:pos x="772" y="490"/>
                  </a:cxn>
                  <a:cxn ang="0">
                    <a:pos x="524" y="0"/>
                  </a:cxn>
                  <a:cxn ang="0">
                    <a:pos x="368" y="490"/>
                  </a:cxn>
                  <a:cxn ang="0">
                    <a:pos x="368" y="334"/>
                  </a:cxn>
                  <a:cxn ang="0">
                    <a:pos x="366" y="324"/>
                  </a:cxn>
                  <a:cxn ang="0">
                    <a:pos x="356" y="308"/>
                  </a:cxn>
                  <a:cxn ang="0">
                    <a:pos x="334" y="292"/>
                  </a:cxn>
                  <a:cxn ang="0">
                    <a:pos x="318" y="284"/>
                  </a:cxn>
                  <a:cxn ang="0">
                    <a:pos x="346" y="270"/>
                  </a:cxn>
                  <a:cxn ang="0">
                    <a:pos x="362" y="258"/>
                  </a:cxn>
                  <a:cxn ang="0">
                    <a:pos x="368" y="244"/>
                  </a:cxn>
                  <a:cxn ang="0">
                    <a:pos x="368" y="76"/>
                  </a:cxn>
                  <a:cxn ang="0">
                    <a:pos x="368" y="60"/>
                  </a:cxn>
                  <a:cxn ang="0">
                    <a:pos x="360" y="32"/>
                  </a:cxn>
                  <a:cxn ang="0">
                    <a:pos x="344" y="12"/>
                  </a:cxn>
                  <a:cxn ang="0">
                    <a:pos x="314" y="2"/>
                  </a:cxn>
                  <a:cxn ang="0">
                    <a:pos x="0" y="0"/>
                  </a:cxn>
                  <a:cxn ang="0">
                    <a:pos x="34" y="76"/>
                  </a:cxn>
                  <a:cxn ang="0">
                    <a:pos x="0" y="490"/>
                  </a:cxn>
                  <a:cxn ang="0">
                    <a:pos x="114" y="566"/>
                  </a:cxn>
                  <a:cxn ang="0">
                    <a:pos x="248" y="322"/>
                  </a:cxn>
                  <a:cxn ang="0">
                    <a:pos x="260" y="322"/>
                  </a:cxn>
                  <a:cxn ang="0">
                    <a:pos x="276" y="330"/>
                  </a:cxn>
                  <a:cxn ang="0">
                    <a:pos x="284" y="344"/>
                  </a:cxn>
                  <a:cxn ang="0">
                    <a:pos x="288" y="372"/>
                  </a:cxn>
                  <a:cxn ang="0">
                    <a:pos x="470" y="566"/>
                  </a:cxn>
                  <a:cxn ang="0">
                    <a:pos x="660" y="394"/>
                  </a:cxn>
                  <a:cxn ang="0">
                    <a:pos x="1096" y="566"/>
                  </a:cxn>
                  <a:cxn ang="0">
                    <a:pos x="1114" y="566"/>
                  </a:cxn>
                  <a:cxn ang="0">
                    <a:pos x="1142" y="560"/>
                  </a:cxn>
                  <a:cxn ang="0">
                    <a:pos x="1162" y="544"/>
                  </a:cxn>
                  <a:cxn ang="0">
                    <a:pos x="1170" y="512"/>
                  </a:cxn>
                  <a:cxn ang="0">
                    <a:pos x="1172" y="76"/>
                  </a:cxn>
                  <a:cxn ang="0">
                    <a:pos x="1170" y="64"/>
                  </a:cxn>
                  <a:cxn ang="0">
                    <a:pos x="1162" y="38"/>
                  </a:cxn>
                  <a:cxn ang="0">
                    <a:pos x="1148" y="18"/>
                  </a:cxn>
                  <a:cxn ang="0">
                    <a:pos x="1132" y="8"/>
                  </a:cxn>
                  <a:cxn ang="0">
                    <a:pos x="1110" y="2"/>
                  </a:cxn>
                  <a:cxn ang="0">
                    <a:pos x="1096" y="0"/>
                  </a:cxn>
                </a:cxnLst>
                <a:rect l="0" t="0" r="r" b="b"/>
                <a:pathLst>
                  <a:path w="1172" h="566">
                    <a:moveTo>
                      <a:pt x="1096" y="0"/>
                    </a:moveTo>
                    <a:lnTo>
                      <a:pt x="772" y="0"/>
                    </a:lnTo>
                    <a:lnTo>
                      <a:pt x="772" y="76"/>
                    </a:lnTo>
                    <a:lnTo>
                      <a:pt x="806" y="76"/>
                    </a:lnTo>
                    <a:lnTo>
                      <a:pt x="806" y="490"/>
                    </a:lnTo>
                    <a:lnTo>
                      <a:pt x="772" y="490"/>
                    </a:lnTo>
                    <a:lnTo>
                      <a:pt x="650" y="0"/>
                    </a:lnTo>
                    <a:lnTo>
                      <a:pt x="524" y="0"/>
                    </a:lnTo>
                    <a:lnTo>
                      <a:pt x="406" y="490"/>
                    </a:lnTo>
                    <a:lnTo>
                      <a:pt x="368" y="490"/>
                    </a:lnTo>
                    <a:lnTo>
                      <a:pt x="368" y="334"/>
                    </a:lnTo>
                    <a:lnTo>
                      <a:pt x="368" y="334"/>
                    </a:lnTo>
                    <a:lnTo>
                      <a:pt x="368" y="328"/>
                    </a:lnTo>
                    <a:lnTo>
                      <a:pt x="366" y="324"/>
                    </a:lnTo>
                    <a:lnTo>
                      <a:pt x="362" y="316"/>
                    </a:lnTo>
                    <a:lnTo>
                      <a:pt x="356" y="308"/>
                    </a:lnTo>
                    <a:lnTo>
                      <a:pt x="346" y="300"/>
                    </a:lnTo>
                    <a:lnTo>
                      <a:pt x="334" y="292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78"/>
                    </a:lnTo>
                    <a:lnTo>
                      <a:pt x="346" y="270"/>
                    </a:lnTo>
                    <a:lnTo>
                      <a:pt x="356" y="264"/>
                    </a:lnTo>
                    <a:lnTo>
                      <a:pt x="362" y="258"/>
                    </a:lnTo>
                    <a:lnTo>
                      <a:pt x="366" y="250"/>
                    </a:lnTo>
                    <a:lnTo>
                      <a:pt x="368" y="244"/>
                    </a:lnTo>
                    <a:lnTo>
                      <a:pt x="368" y="230"/>
                    </a:lnTo>
                    <a:lnTo>
                      <a:pt x="368" y="76"/>
                    </a:lnTo>
                    <a:lnTo>
                      <a:pt x="368" y="76"/>
                    </a:lnTo>
                    <a:lnTo>
                      <a:pt x="368" y="60"/>
                    </a:lnTo>
                    <a:lnTo>
                      <a:pt x="366" y="44"/>
                    </a:lnTo>
                    <a:lnTo>
                      <a:pt x="360" y="32"/>
                    </a:lnTo>
                    <a:lnTo>
                      <a:pt x="354" y="20"/>
                    </a:lnTo>
                    <a:lnTo>
                      <a:pt x="344" y="12"/>
                    </a:lnTo>
                    <a:lnTo>
                      <a:pt x="330" y="6"/>
                    </a:lnTo>
                    <a:lnTo>
                      <a:pt x="314" y="2"/>
                    </a:lnTo>
                    <a:lnTo>
                      <a:pt x="292" y="0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34" y="76"/>
                    </a:lnTo>
                    <a:lnTo>
                      <a:pt x="34" y="490"/>
                    </a:lnTo>
                    <a:lnTo>
                      <a:pt x="0" y="490"/>
                    </a:lnTo>
                    <a:lnTo>
                      <a:pt x="0" y="566"/>
                    </a:lnTo>
                    <a:lnTo>
                      <a:pt x="114" y="566"/>
                    </a:lnTo>
                    <a:lnTo>
                      <a:pt x="114" y="322"/>
                    </a:lnTo>
                    <a:lnTo>
                      <a:pt x="248" y="322"/>
                    </a:lnTo>
                    <a:lnTo>
                      <a:pt x="248" y="322"/>
                    </a:lnTo>
                    <a:lnTo>
                      <a:pt x="260" y="322"/>
                    </a:lnTo>
                    <a:lnTo>
                      <a:pt x="268" y="326"/>
                    </a:lnTo>
                    <a:lnTo>
                      <a:pt x="276" y="330"/>
                    </a:lnTo>
                    <a:lnTo>
                      <a:pt x="282" y="336"/>
                    </a:lnTo>
                    <a:lnTo>
                      <a:pt x="284" y="344"/>
                    </a:lnTo>
                    <a:lnTo>
                      <a:pt x="288" y="352"/>
                    </a:lnTo>
                    <a:lnTo>
                      <a:pt x="288" y="372"/>
                    </a:lnTo>
                    <a:lnTo>
                      <a:pt x="288" y="566"/>
                    </a:lnTo>
                    <a:lnTo>
                      <a:pt x="470" y="566"/>
                    </a:lnTo>
                    <a:lnTo>
                      <a:pt x="512" y="394"/>
                    </a:lnTo>
                    <a:lnTo>
                      <a:pt x="660" y="394"/>
                    </a:lnTo>
                    <a:lnTo>
                      <a:pt x="708" y="566"/>
                    </a:lnTo>
                    <a:lnTo>
                      <a:pt x="1096" y="566"/>
                    </a:lnTo>
                    <a:lnTo>
                      <a:pt x="1096" y="566"/>
                    </a:lnTo>
                    <a:lnTo>
                      <a:pt x="1114" y="566"/>
                    </a:lnTo>
                    <a:lnTo>
                      <a:pt x="1130" y="564"/>
                    </a:lnTo>
                    <a:lnTo>
                      <a:pt x="1142" y="560"/>
                    </a:lnTo>
                    <a:lnTo>
                      <a:pt x="1152" y="554"/>
                    </a:lnTo>
                    <a:lnTo>
                      <a:pt x="1162" y="544"/>
                    </a:lnTo>
                    <a:lnTo>
                      <a:pt x="1168" y="530"/>
                    </a:lnTo>
                    <a:lnTo>
                      <a:pt x="1170" y="512"/>
                    </a:lnTo>
                    <a:lnTo>
                      <a:pt x="1172" y="490"/>
                    </a:lnTo>
                    <a:lnTo>
                      <a:pt x="1172" y="76"/>
                    </a:lnTo>
                    <a:lnTo>
                      <a:pt x="1172" y="76"/>
                    </a:lnTo>
                    <a:lnTo>
                      <a:pt x="1170" y="64"/>
                    </a:lnTo>
                    <a:lnTo>
                      <a:pt x="1168" y="52"/>
                    </a:lnTo>
                    <a:lnTo>
                      <a:pt x="1162" y="38"/>
                    </a:lnTo>
                    <a:lnTo>
                      <a:pt x="1154" y="24"/>
                    </a:lnTo>
                    <a:lnTo>
                      <a:pt x="1148" y="18"/>
                    </a:lnTo>
                    <a:lnTo>
                      <a:pt x="1140" y="12"/>
                    </a:lnTo>
                    <a:lnTo>
                      <a:pt x="1132" y="8"/>
                    </a:lnTo>
                    <a:lnTo>
                      <a:pt x="1120" y="4"/>
                    </a:lnTo>
                    <a:lnTo>
                      <a:pt x="1110" y="2"/>
                    </a:lnTo>
                    <a:lnTo>
                      <a:pt x="1096" y="0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7902901" y="323931"/>
                <a:ext cx="921961" cy="445247"/>
              </a:xfrm>
              <a:custGeom>
                <a:avLst/>
                <a:gdLst/>
                <a:ahLst/>
                <a:cxnLst>
                  <a:cxn ang="0">
                    <a:pos x="772" y="0"/>
                  </a:cxn>
                  <a:cxn ang="0">
                    <a:pos x="806" y="490"/>
                  </a:cxn>
                  <a:cxn ang="0">
                    <a:pos x="524" y="0"/>
                  </a:cxn>
                  <a:cxn ang="0">
                    <a:pos x="368" y="334"/>
                  </a:cxn>
                  <a:cxn ang="0">
                    <a:pos x="366" y="324"/>
                  </a:cxn>
                  <a:cxn ang="0">
                    <a:pos x="346" y="300"/>
                  </a:cxn>
                  <a:cxn ang="0">
                    <a:pos x="318" y="284"/>
                  </a:cxn>
                  <a:cxn ang="0">
                    <a:pos x="334" y="278"/>
                  </a:cxn>
                  <a:cxn ang="0">
                    <a:pos x="362" y="258"/>
                  </a:cxn>
                  <a:cxn ang="0">
                    <a:pos x="368" y="230"/>
                  </a:cxn>
                  <a:cxn ang="0">
                    <a:pos x="368" y="60"/>
                  </a:cxn>
                  <a:cxn ang="0">
                    <a:pos x="354" y="20"/>
                  </a:cxn>
                  <a:cxn ang="0">
                    <a:pos x="330" y="6"/>
                  </a:cxn>
                  <a:cxn ang="0">
                    <a:pos x="0" y="0"/>
                  </a:cxn>
                  <a:cxn ang="0">
                    <a:pos x="34" y="490"/>
                  </a:cxn>
                  <a:cxn ang="0">
                    <a:pos x="114" y="566"/>
                  </a:cxn>
                  <a:cxn ang="0">
                    <a:pos x="248" y="322"/>
                  </a:cxn>
                  <a:cxn ang="0">
                    <a:pos x="276" y="330"/>
                  </a:cxn>
                  <a:cxn ang="0">
                    <a:pos x="286" y="352"/>
                  </a:cxn>
                  <a:cxn ang="0">
                    <a:pos x="470" y="566"/>
                  </a:cxn>
                  <a:cxn ang="0">
                    <a:pos x="708" y="566"/>
                  </a:cxn>
                  <a:cxn ang="0">
                    <a:pos x="1114" y="566"/>
                  </a:cxn>
                  <a:cxn ang="0">
                    <a:pos x="1154" y="554"/>
                  </a:cxn>
                  <a:cxn ang="0">
                    <a:pos x="1168" y="530"/>
                  </a:cxn>
                  <a:cxn ang="0">
                    <a:pos x="1172" y="76"/>
                  </a:cxn>
                  <a:cxn ang="0">
                    <a:pos x="1168" y="52"/>
                  </a:cxn>
                  <a:cxn ang="0">
                    <a:pos x="1154" y="24"/>
                  </a:cxn>
                  <a:cxn ang="0">
                    <a:pos x="1132" y="8"/>
                  </a:cxn>
                  <a:cxn ang="0">
                    <a:pos x="1096" y="0"/>
                  </a:cxn>
                  <a:cxn ang="0">
                    <a:pos x="1096" y="2"/>
                  </a:cxn>
                  <a:cxn ang="0">
                    <a:pos x="1130" y="8"/>
                  </a:cxn>
                  <a:cxn ang="0">
                    <a:pos x="1154" y="24"/>
                  </a:cxn>
                  <a:cxn ang="0">
                    <a:pos x="1168" y="52"/>
                  </a:cxn>
                  <a:cxn ang="0">
                    <a:pos x="1172" y="76"/>
                  </a:cxn>
                  <a:cxn ang="0">
                    <a:pos x="1170" y="512"/>
                  </a:cxn>
                  <a:cxn ang="0">
                    <a:pos x="1152" y="552"/>
                  </a:cxn>
                  <a:cxn ang="0">
                    <a:pos x="1130" y="564"/>
                  </a:cxn>
                  <a:cxn ang="0">
                    <a:pos x="708" y="566"/>
                  </a:cxn>
                  <a:cxn ang="0">
                    <a:pos x="470" y="566"/>
                  </a:cxn>
                  <a:cxn ang="0">
                    <a:pos x="290" y="372"/>
                  </a:cxn>
                  <a:cxn ang="0">
                    <a:pos x="282" y="336"/>
                  </a:cxn>
                  <a:cxn ang="0">
                    <a:pos x="268" y="326"/>
                  </a:cxn>
                  <a:cxn ang="0">
                    <a:pos x="114" y="322"/>
                  </a:cxn>
                  <a:cxn ang="0">
                    <a:pos x="0" y="490"/>
                  </a:cxn>
                  <a:cxn ang="0">
                    <a:pos x="0" y="80"/>
                  </a:cxn>
                  <a:cxn ang="0">
                    <a:pos x="292" y="2"/>
                  </a:cxn>
                  <a:cxn ang="0">
                    <a:pos x="344" y="12"/>
                  </a:cxn>
                  <a:cxn ang="0">
                    <a:pos x="360" y="32"/>
                  </a:cxn>
                  <a:cxn ang="0">
                    <a:pos x="368" y="76"/>
                  </a:cxn>
                  <a:cxn ang="0">
                    <a:pos x="366" y="244"/>
                  </a:cxn>
                  <a:cxn ang="0">
                    <a:pos x="356" y="264"/>
                  </a:cxn>
                  <a:cxn ang="0">
                    <a:pos x="318" y="284"/>
                  </a:cxn>
                  <a:cxn ang="0">
                    <a:pos x="334" y="292"/>
                  </a:cxn>
                  <a:cxn ang="0">
                    <a:pos x="362" y="316"/>
                  </a:cxn>
                  <a:cxn ang="0">
                    <a:pos x="366" y="330"/>
                  </a:cxn>
                  <a:cxn ang="0">
                    <a:pos x="368" y="490"/>
                  </a:cxn>
                  <a:cxn ang="0">
                    <a:pos x="650" y="2"/>
                  </a:cxn>
                  <a:cxn ang="0">
                    <a:pos x="808" y="76"/>
                  </a:cxn>
                  <a:cxn ang="0">
                    <a:pos x="1096" y="2"/>
                  </a:cxn>
                </a:cxnLst>
                <a:rect l="0" t="0" r="r" b="b"/>
                <a:pathLst>
                  <a:path w="1172" h="566">
                    <a:moveTo>
                      <a:pt x="1096" y="0"/>
                    </a:moveTo>
                    <a:lnTo>
                      <a:pt x="1096" y="0"/>
                    </a:lnTo>
                    <a:lnTo>
                      <a:pt x="772" y="0"/>
                    </a:lnTo>
                    <a:lnTo>
                      <a:pt x="772" y="78"/>
                    </a:lnTo>
                    <a:lnTo>
                      <a:pt x="806" y="78"/>
                    </a:lnTo>
                    <a:lnTo>
                      <a:pt x="806" y="490"/>
                    </a:lnTo>
                    <a:lnTo>
                      <a:pt x="772" y="490"/>
                    </a:lnTo>
                    <a:lnTo>
                      <a:pt x="652" y="0"/>
                    </a:lnTo>
                    <a:lnTo>
                      <a:pt x="524" y="0"/>
                    </a:lnTo>
                    <a:lnTo>
                      <a:pt x="406" y="490"/>
                    </a:lnTo>
                    <a:lnTo>
                      <a:pt x="368" y="490"/>
                    </a:lnTo>
                    <a:lnTo>
                      <a:pt x="368" y="334"/>
                    </a:lnTo>
                    <a:lnTo>
                      <a:pt x="368" y="334"/>
                    </a:lnTo>
                    <a:lnTo>
                      <a:pt x="368" y="328"/>
                    </a:lnTo>
                    <a:lnTo>
                      <a:pt x="366" y="324"/>
                    </a:lnTo>
                    <a:lnTo>
                      <a:pt x="362" y="316"/>
                    </a:lnTo>
                    <a:lnTo>
                      <a:pt x="356" y="308"/>
                    </a:lnTo>
                    <a:lnTo>
                      <a:pt x="346" y="300"/>
                    </a:lnTo>
                    <a:lnTo>
                      <a:pt x="334" y="290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78"/>
                    </a:lnTo>
                    <a:lnTo>
                      <a:pt x="346" y="272"/>
                    </a:lnTo>
                    <a:lnTo>
                      <a:pt x="356" y="264"/>
                    </a:lnTo>
                    <a:lnTo>
                      <a:pt x="362" y="258"/>
                    </a:lnTo>
                    <a:lnTo>
                      <a:pt x="366" y="250"/>
                    </a:lnTo>
                    <a:lnTo>
                      <a:pt x="368" y="244"/>
                    </a:lnTo>
                    <a:lnTo>
                      <a:pt x="368" y="230"/>
                    </a:lnTo>
                    <a:lnTo>
                      <a:pt x="368" y="76"/>
                    </a:lnTo>
                    <a:lnTo>
                      <a:pt x="368" y="76"/>
                    </a:lnTo>
                    <a:lnTo>
                      <a:pt x="368" y="60"/>
                    </a:lnTo>
                    <a:lnTo>
                      <a:pt x="366" y="44"/>
                    </a:lnTo>
                    <a:lnTo>
                      <a:pt x="362" y="32"/>
                    </a:lnTo>
                    <a:lnTo>
                      <a:pt x="354" y="20"/>
                    </a:lnTo>
                    <a:lnTo>
                      <a:pt x="354" y="20"/>
                    </a:lnTo>
                    <a:lnTo>
                      <a:pt x="344" y="12"/>
                    </a:lnTo>
                    <a:lnTo>
                      <a:pt x="330" y="6"/>
                    </a:lnTo>
                    <a:lnTo>
                      <a:pt x="314" y="2"/>
                    </a:lnTo>
                    <a:lnTo>
                      <a:pt x="292" y="0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34" y="78"/>
                    </a:lnTo>
                    <a:lnTo>
                      <a:pt x="34" y="490"/>
                    </a:lnTo>
                    <a:lnTo>
                      <a:pt x="0" y="490"/>
                    </a:lnTo>
                    <a:lnTo>
                      <a:pt x="0" y="566"/>
                    </a:lnTo>
                    <a:lnTo>
                      <a:pt x="114" y="566"/>
                    </a:lnTo>
                    <a:lnTo>
                      <a:pt x="114" y="322"/>
                    </a:lnTo>
                    <a:lnTo>
                      <a:pt x="248" y="322"/>
                    </a:lnTo>
                    <a:lnTo>
                      <a:pt x="248" y="322"/>
                    </a:lnTo>
                    <a:lnTo>
                      <a:pt x="260" y="322"/>
                    </a:lnTo>
                    <a:lnTo>
                      <a:pt x="268" y="326"/>
                    </a:lnTo>
                    <a:lnTo>
                      <a:pt x="276" y="330"/>
                    </a:lnTo>
                    <a:lnTo>
                      <a:pt x="280" y="336"/>
                    </a:lnTo>
                    <a:lnTo>
                      <a:pt x="284" y="344"/>
                    </a:lnTo>
                    <a:lnTo>
                      <a:pt x="286" y="352"/>
                    </a:lnTo>
                    <a:lnTo>
                      <a:pt x="288" y="372"/>
                    </a:lnTo>
                    <a:lnTo>
                      <a:pt x="288" y="566"/>
                    </a:lnTo>
                    <a:lnTo>
                      <a:pt x="470" y="566"/>
                    </a:lnTo>
                    <a:lnTo>
                      <a:pt x="512" y="394"/>
                    </a:lnTo>
                    <a:lnTo>
                      <a:pt x="660" y="394"/>
                    </a:lnTo>
                    <a:lnTo>
                      <a:pt x="708" y="566"/>
                    </a:lnTo>
                    <a:lnTo>
                      <a:pt x="1096" y="566"/>
                    </a:lnTo>
                    <a:lnTo>
                      <a:pt x="1096" y="566"/>
                    </a:lnTo>
                    <a:lnTo>
                      <a:pt x="1114" y="566"/>
                    </a:lnTo>
                    <a:lnTo>
                      <a:pt x="1130" y="564"/>
                    </a:lnTo>
                    <a:lnTo>
                      <a:pt x="1142" y="560"/>
                    </a:lnTo>
                    <a:lnTo>
                      <a:pt x="1154" y="554"/>
                    </a:lnTo>
                    <a:lnTo>
                      <a:pt x="1154" y="554"/>
                    </a:lnTo>
                    <a:lnTo>
                      <a:pt x="1162" y="544"/>
                    </a:lnTo>
                    <a:lnTo>
                      <a:pt x="1168" y="530"/>
                    </a:lnTo>
                    <a:lnTo>
                      <a:pt x="1172" y="512"/>
                    </a:lnTo>
                    <a:lnTo>
                      <a:pt x="1172" y="490"/>
                    </a:lnTo>
                    <a:lnTo>
                      <a:pt x="1172" y="76"/>
                    </a:lnTo>
                    <a:lnTo>
                      <a:pt x="1172" y="76"/>
                    </a:lnTo>
                    <a:lnTo>
                      <a:pt x="1172" y="64"/>
                    </a:lnTo>
                    <a:lnTo>
                      <a:pt x="1168" y="52"/>
                    </a:lnTo>
                    <a:lnTo>
                      <a:pt x="1162" y="38"/>
                    </a:lnTo>
                    <a:lnTo>
                      <a:pt x="1162" y="38"/>
                    </a:lnTo>
                    <a:lnTo>
                      <a:pt x="1154" y="24"/>
                    </a:lnTo>
                    <a:lnTo>
                      <a:pt x="1148" y="18"/>
                    </a:lnTo>
                    <a:lnTo>
                      <a:pt x="1140" y="12"/>
                    </a:lnTo>
                    <a:lnTo>
                      <a:pt x="1132" y="8"/>
                    </a:lnTo>
                    <a:lnTo>
                      <a:pt x="1122" y="4"/>
                    </a:lnTo>
                    <a:lnTo>
                      <a:pt x="1110" y="2"/>
                    </a:lnTo>
                    <a:lnTo>
                      <a:pt x="1096" y="0"/>
                    </a:lnTo>
                    <a:lnTo>
                      <a:pt x="1096" y="0"/>
                    </a:lnTo>
                    <a:lnTo>
                      <a:pt x="1096" y="2"/>
                    </a:lnTo>
                    <a:lnTo>
                      <a:pt x="1096" y="2"/>
                    </a:lnTo>
                    <a:lnTo>
                      <a:pt x="1110" y="2"/>
                    </a:lnTo>
                    <a:lnTo>
                      <a:pt x="1120" y="4"/>
                    </a:lnTo>
                    <a:lnTo>
                      <a:pt x="1130" y="8"/>
                    </a:lnTo>
                    <a:lnTo>
                      <a:pt x="1140" y="12"/>
                    </a:lnTo>
                    <a:lnTo>
                      <a:pt x="1146" y="18"/>
                    </a:lnTo>
                    <a:lnTo>
                      <a:pt x="1154" y="24"/>
                    </a:lnTo>
                    <a:lnTo>
                      <a:pt x="1162" y="38"/>
                    </a:lnTo>
                    <a:lnTo>
                      <a:pt x="1162" y="38"/>
                    </a:lnTo>
                    <a:lnTo>
                      <a:pt x="1168" y="52"/>
                    </a:lnTo>
                    <a:lnTo>
                      <a:pt x="1170" y="66"/>
                    </a:lnTo>
                    <a:lnTo>
                      <a:pt x="1170" y="66"/>
                    </a:lnTo>
                    <a:lnTo>
                      <a:pt x="1172" y="76"/>
                    </a:lnTo>
                    <a:lnTo>
                      <a:pt x="1172" y="490"/>
                    </a:lnTo>
                    <a:lnTo>
                      <a:pt x="1172" y="490"/>
                    </a:lnTo>
                    <a:lnTo>
                      <a:pt x="1170" y="512"/>
                    </a:lnTo>
                    <a:lnTo>
                      <a:pt x="1166" y="530"/>
                    </a:lnTo>
                    <a:lnTo>
                      <a:pt x="1160" y="544"/>
                    </a:lnTo>
                    <a:lnTo>
                      <a:pt x="1152" y="552"/>
                    </a:lnTo>
                    <a:lnTo>
                      <a:pt x="1152" y="552"/>
                    </a:lnTo>
                    <a:lnTo>
                      <a:pt x="1142" y="560"/>
                    </a:lnTo>
                    <a:lnTo>
                      <a:pt x="1130" y="564"/>
                    </a:lnTo>
                    <a:lnTo>
                      <a:pt x="1114" y="566"/>
                    </a:lnTo>
                    <a:lnTo>
                      <a:pt x="1096" y="566"/>
                    </a:lnTo>
                    <a:lnTo>
                      <a:pt x="708" y="566"/>
                    </a:lnTo>
                    <a:lnTo>
                      <a:pt x="660" y="394"/>
                    </a:lnTo>
                    <a:lnTo>
                      <a:pt x="510" y="394"/>
                    </a:lnTo>
                    <a:lnTo>
                      <a:pt x="470" y="566"/>
                    </a:lnTo>
                    <a:lnTo>
                      <a:pt x="290" y="566"/>
                    </a:lnTo>
                    <a:lnTo>
                      <a:pt x="290" y="372"/>
                    </a:lnTo>
                    <a:lnTo>
                      <a:pt x="290" y="372"/>
                    </a:lnTo>
                    <a:lnTo>
                      <a:pt x="288" y="352"/>
                    </a:lnTo>
                    <a:lnTo>
                      <a:pt x="286" y="344"/>
                    </a:lnTo>
                    <a:lnTo>
                      <a:pt x="282" y="336"/>
                    </a:lnTo>
                    <a:lnTo>
                      <a:pt x="282" y="336"/>
                    </a:lnTo>
                    <a:lnTo>
                      <a:pt x="276" y="330"/>
                    </a:lnTo>
                    <a:lnTo>
                      <a:pt x="268" y="326"/>
                    </a:lnTo>
                    <a:lnTo>
                      <a:pt x="260" y="322"/>
                    </a:lnTo>
                    <a:lnTo>
                      <a:pt x="248" y="322"/>
                    </a:lnTo>
                    <a:lnTo>
                      <a:pt x="114" y="322"/>
                    </a:lnTo>
                    <a:lnTo>
                      <a:pt x="114" y="566"/>
                    </a:lnTo>
                    <a:lnTo>
                      <a:pt x="0" y="566"/>
                    </a:lnTo>
                    <a:lnTo>
                      <a:pt x="0" y="490"/>
                    </a:lnTo>
                    <a:lnTo>
                      <a:pt x="34" y="490"/>
                    </a:lnTo>
                    <a:lnTo>
                      <a:pt x="34" y="76"/>
                    </a:lnTo>
                    <a:lnTo>
                      <a:pt x="0" y="80"/>
                    </a:lnTo>
                    <a:lnTo>
                      <a:pt x="0" y="2"/>
                    </a:lnTo>
                    <a:lnTo>
                      <a:pt x="292" y="2"/>
                    </a:lnTo>
                    <a:lnTo>
                      <a:pt x="292" y="2"/>
                    </a:lnTo>
                    <a:lnTo>
                      <a:pt x="314" y="2"/>
                    </a:lnTo>
                    <a:lnTo>
                      <a:pt x="330" y="6"/>
                    </a:lnTo>
                    <a:lnTo>
                      <a:pt x="344" y="12"/>
                    </a:lnTo>
                    <a:lnTo>
                      <a:pt x="354" y="22"/>
                    </a:lnTo>
                    <a:lnTo>
                      <a:pt x="354" y="22"/>
                    </a:lnTo>
                    <a:lnTo>
                      <a:pt x="360" y="32"/>
                    </a:lnTo>
                    <a:lnTo>
                      <a:pt x="364" y="44"/>
                    </a:lnTo>
                    <a:lnTo>
                      <a:pt x="368" y="60"/>
                    </a:lnTo>
                    <a:lnTo>
                      <a:pt x="368" y="76"/>
                    </a:lnTo>
                    <a:lnTo>
                      <a:pt x="368" y="230"/>
                    </a:lnTo>
                    <a:lnTo>
                      <a:pt x="368" y="230"/>
                    </a:lnTo>
                    <a:lnTo>
                      <a:pt x="366" y="244"/>
                    </a:lnTo>
                    <a:lnTo>
                      <a:pt x="366" y="250"/>
                    </a:lnTo>
                    <a:lnTo>
                      <a:pt x="362" y="258"/>
                    </a:lnTo>
                    <a:lnTo>
                      <a:pt x="356" y="264"/>
                    </a:lnTo>
                    <a:lnTo>
                      <a:pt x="346" y="270"/>
                    </a:lnTo>
                    <a:lnTo>
                      <a:pt x="334" y="276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92"/>
                    </a:lnTo>
                    <a:lnTo>
                      <a:pt x="346" y="300"/>
                    </a:lnTo>
                    <a:lnTo>
                      <a:pt x="356" y="308"/>
                    </a:lnTo>
                    <a:lnTo>
                      <a:pt x="362" y="316"/>
                    </a:lnTo>
                    <a:lnTo>
                      <a:pt x="362" y="316"/>
                    </a:lnTo>
                    <a:lnTo>
                      <a:pt x="366" y="324"/>
                    </a:lnTo>
                    <a:lnTo>
                      <a:pt x="366" y="330"/>
                    </a:lnTo>
                    <a:lnTo>
                      <a:pt x="366" y="330"/>
                    </a:lnTo>
                    <a:lnTo>
                      <a:pt x="368" y="334"/>
                    </a:lnTo>
                    <a:lnTo>
                      <a:pt x="368" y="490"/>
                    </a:lnTo>
                    <a:lnTo>
                      <a:pt x="406" y="490"/>
                    </a:lnTo>
                    <a:lnTo>
                      <a:pt x="524" y="2"/>
                    </a:lnTo>
                    <a:lnTo>
                      <a:pt x="650" y="2"/>
                    </a:lnTo>
                    <a:lnTo>
                      <a:pt x="772" y="490"/>
                    </a:lnTo>
                    <a:lnTo>
                      <a:pt x="808" y="490"/>
                    </a:lnTo>
                    <a:lnTo>
                      <a:pt x="808" y="76"/>
                    </a:lnTo>
                    <a:lnTo>
                      <a:pt x="772" y="76"/>
                    </a:lnTo>
                    <a:lnTo>
                      <a:pt x="772" y="2"/>
                    </a:lnTo>
                    <a:lnTo>
                      <a:pt x="1096" y="2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8311962" y="363264"/>
                <a:ext cx="97545" cy="22183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124" y="282"/>
                  </a:cxn>
                  <a:cxn ang="0">
                    <a:pos x="0" y="282"/>
                  </a:cxn>
                  <a:cxn ang="0">
                    <a:pos x="66" y="0"/>
                  </a:cxn>
                </a:cxnLst>
                <a:rect l="0" t="0" r="r" b="b"/>
                <a:pathLst>
                  <a:path w="124" h="282">
                    <a:moveTo>
                      <a:pt x="66" y="0"/>
                    </a:moveTo>
                    <a:lnTo>
                      <a:pt x="124" y="282"/>
                    </a:lnTo>
                    <a:lnTo>
                      <a:pt x="0" y="28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8311962" y="363264"/>
                <a:ext cx="97545" cy="22341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124" y="282"/>
                  </a:cxn>
                  <a:cxn ang="0">
                    <a:pos x="0" y="282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0" y="284"/>
                  </a:cxn>
                  <a:cxn ang="0">
                    <a:pos x="124" y="284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24" h="284">
                    <a:moveTo>
                      <a:pt x="66" y="0"/>
                    </a:moveTo>
                    <a:lnTo>
                      <a:pt x="66" y="0"/>
                    </a:lnTo>
                    <a:lnTo>
                      <a:pt x="124" y="282"/>
                    </a:lnTo>
                    <a:lnTo>
                      <a:pt x="0" y="282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0" y="284"/>
                    </a:lnTo>
                    <a:lnTo>
                      <a:pt x="124" y="284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8599878" y="383717"/>
                <a:ext cx="162051" cy="3241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2"/>
                  </a:cxn>
                  <a:cxn ang="0">
                    <a:pos x="168" y="412"/>
                  </a:cxn>
                  <a:cxn ang="0">
                    <a:pos x="168" y="412"/>
                  </a:cxn>
                  <a:cxn ang="0">
                    <a:pos x="180" y="410"/>
                  </a:cxn>
                  <a:cxn ang="0">
                    <a:pos x="190" y="408"/>
                  </a:cxn>
                  <a:cxn ang="0">
                    <a:pos x="196" y="404"/>
                  </a:cxn>
                  <a:cxn ang="0">
                    <a:pos x="202" y="398"/>
                  </a:cxn>
                  <a:cxn ang="0">
                    <a:pos x="204" y="394"/>
                  </a:cxn>
                  <a:cxn ang="0">
                    <a:pos x="206" y="386"/>
                  </a:cxn>
                  <a:cxn ang="0">
                    <a:pos x="206" y="372"/>
                  </a:cxn>
                  <a:cxn ang="0">
                    <a:pos x="206" y="44"/>
                  </a:cxn>
                  <a:cxn ang="0">
                    <a:pos x="206" y="44"/>
                  </a:cxn>
                  <a:cxn ang="0">
                    <a:pos x="206" y="30"/>
                  </a:cxn>
                  <a:cxn ang="0">
                    <a:pos x="204" y="22"/>
                  </a:cxn>
                  <a:cxn ang="0">
                    <a:pos x="200" y="16"/>
                  </a:cxn>
                  <a:cxn ang="0">
                    <a:pos x="194" y="10"/>
                  </a:cxn>
                  <a:cxn ang="0">
                    <a:pos x="186" y="4"/>
                  </a:cxn>
                  <a:cxn ang="0">
                    <a:pos x="174" y="0"/>
                  </a:cxn>
                  <a:cxn ang="0">
                    <a:pos x="158" y="0"/>
                  </a:cxn>
                  <a:cxn ang="0">
                    <a:pos x="0" y="0"/>
                  </a:cxn>
                </a:cxnLst>
                <a:rect l="0" t="0" r="r" b="b"/>
                <a:pathLst>
                  <a:path w="206" h="412">
                    <a:moveTo>
                      <a:pt x="0" y="0"/>
                    </a:moveTo>
                    <a:lnTo>
                      <a:pt x="0" y="412"/>
                    </a:lnTo>
                    <a:lnTo>
                      <a:pt x="168" y="412"/>
                    </a:lnTo>
                    <a:lnTo>
                      <a:pt x="168" y="412"/>
                    </a:lnTo>
                    <a:lnTo>
                      <a:pt x="180" y="410"/>
                    </a:lnTo>
                    <a:lnTo>
                      <a:pt x="190" y="408"/>
                    </a:lnTo>
                    <a:lnTo>
                      <a:pt x="196" y="404"/>
                    </a:lnTo>
                    <a:lnTo>
                      <a:pt x="202" y="398"/>
                    </a:lnTo>
                    <a:lnTo>
                      <a:pt x="204" y="394"/>
                    </a:lnTo>
                    <a:lnTo>
                      <a:pt x="206" y="386"/>
                    </a:lnTo>
                    <a:lnTo>
                      <a:pt x="206" y="372"/>
                    </a:lnTo>
                    <a:lnTo>
                      <a:pt x="206" y="44"/>
                    </a:lnTo>
                    <a:lnTo>
                      <a:pt x="206" y="44"/>
                    </a:lnTo>
                    <a:lnTo>
                      <a:pt x="206" y="30"/>
                    </a:lnTo>
                    <a:lnTo>
                      <a:pt x="204" y="22"/>
                    </a:lnTo>
                    <a:lnTo>
                      <a:pt x="200" y="16"/>
                    </a:lnTo>
                    <a:lnTo>
                      <a:pt x="194" y="10"/>
                    </a:lnTo>
                    <a:lnTo>
                      <a:pt x="186" y="4"/>
                    </a:lnTo>
                    <a:lnTo>
                      <a:pt x="174" y="0"/>
                    </a:lnTo>
                    <a:lnTo>
                      <a:pt x="1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8599878" y="382143"/>
                <a:ext cx="162051" cy="3256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80" y="412"/>
                  </a:cxn>
                  <a:cxn ang="0">
                    <a:pos x="190" y="410"/>
                  </a:cxn>
                  <a:cxn ang="0">
                    <a:pos x="198" y="406"/>
                  </a:cxn>
                  <a:cxn ang="0">
                    <a:pos x="202" y="402"/>
                  </a:cxn>
                  <a:cxn ang="0">
                    <a:pos x="202" y="402"/>
                  </a:cxn>
                  <a:cxn ang="0">
                    <a:pos x="204" y="396"/>
                  </a:cxn>
                  <a:cxn ang="0">
                    <a:pos x="206" y="388"/>
                  </a:cxn>
                  <a:cxn ang="0">
                    <a:pos x="206" y="374"/>
                  </a:cxn>
                  <a:cxn ang="0">
                    <a:pos x="206" y="46"/>
                  </a:cxn>
                  <a:cxn ang="0">
                    <a:pos x="206" y="46"/>
                  </a:cxn>
                  <a:cxn ang="0">
                    <a:pos x="206" y="32"/>
                  </a:cxn>
                  <a:cxn ang="0">
                    <a:pos x="204" y="24"/>
                  </a:cxn>
                  <a:cxn ang="0">
                    <a:pos x="200" y="18"/>
                  </a:cxn>
                  <a:cxn ang="0">
                    <a:pos x="200" y="18"/>
                  </a:cxn>
                  <a:cxn ang="0">
                    <a:pos x="194" y="10"/>
                  </a:cxn>
                  <a:cxn ang="0">
                    <a:pos x="186" y="6"/>
                  </a:cxn>
                  <a:cxn ang="0">
                    <a:pos x="174" y="2"/>
                  </a:cxn>
                  <a:cxn ang="0">
                    <a:pos x="158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58" y="2"/>
                  </a:cxn>
                  <a:cxn ang="0">
                    <a:pos x="158" y="2"/>
                  </a:cxn>
                  <a:cxn ang="0">
                    <a:pos x="174" y="2"/>
                  </a:cxn>
                  <a:cxn ang="0">
                    <a:pos x="186" y="6"/>
                  </a:cxn>
                  <a:cxn ang="0">
                    <a:pos x="194" y="12"/>
                  </a:cxn>
                  <a:cxn ang="0">
                    <a:pos x="200" y="18"/>
                  </a:cxn>
                  <a:cxn ang="0">
                    <a:pos x="200" y="18"/>
                  </a:cxn>
                  <a:cxn ang="0">
                    <a:pos x="204" y="24"/>
                  </a:cxn>
                  <a:cxn ang="0">
                    <a:pos x="204" y="32"/>
                  </a:cxn>
                  <a:cxn ang="0">
                    <a:pos x="206" y="46"/>
                  </a:cxn>
                  <a:cxn ang="0">
                    <a:pos x="206" y="374"/>
                  </a:cxn>
                  <a:cxn ang="0">
                    <a:pos x="206" y="374"/>
                  </a:cxn>
                  <a:cxn ang="0">
                    <a:pos x="206" y="388"/>
                  </a:cxn>
                  <a:cxn ang="0">
                    <a:pos x="204" y="394"/>
                  </a:cxn>
                  <a:cxn ang="0">
                    <a:pos x="202" y="400"/>
                  </a:cxn>
                  <a:cxn ang="0">
                    <a:pos x="202" y="400"/>
                  </a:cxn>
                  <a:cxn ang="0">
                    <a:pos x="196" y="406"/>
                  </a:cxn>
                  <a:cxn ang="0">
                    <a:pos x="190" y="410"/>
                  </a:cxn>
                  <a:cxn ang="0">
                    <a:pos x="180" y="412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0" y="41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06" h="414">
                    <a:moveTo>
                      <a:pt x="0" y="2"/>
                    </a:moveTo>
                    <a:lnTo>
                      <a:pt x="0" y="2"/>
                    </a:lnTo>
                    <a:lnTo>
                      <a:pt x="0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80" y="412"/>
                    </a:lnTo>
                    <a:lnTo>
                      <a:pt x="190" y="410"/>
                    </a:lnTo>
                    <a:lnTo>
                      <a:pt x="198" y="406"/>
                    </a:lnTo>
                    <a:lnTo>
                      <a:pt x="202" y="402"/>
                    </a:lnTo>
                    <a:lnTo>
                      <a:pt x="202" y="402"/>
                    </a:lnTo>
                    <a:lnTo>
                      <a:pt x="204" y="396"/>
                    </a:lnTo>
                    <a:lnTo>
                      <a:pt x="206" y="388"/>
                    </a:lnTo>
                    <a:lnTo>
                      <a:pt x="206" y="374"/>
                    </a:lnTo>
                    <a:lnTo>
                      <a:pt x="206" y="46"/>
                    </a:lnTo>
                    <a:lnTo>
                      <a:pt x="206" y="46"/>
                    </a:lnTo>
                    <a:lnTo>
                      <a:pt x="206" y="32"/>
                    </a:lnTo>
                    <a:lnTo>
                      <a:pt x="204" y="24"/>
                    </a:lnTo>
                    <a:lnTo>
                      <a:pt x="200" y="18"/>
                    </a:lnTo>
                    <a:lnTo>
                      <a:pt x="200" y="18"/>
                    </a:lnTo>
                    <a:lnTo>
                      <a:pt x="194" y="10"/>
                    </a:lnTo>
                    <a:lnTo>
                      <a:pt x="186" y="6"/>
                    </a:lnTo>
                    <a:lnTo>
                      <a:pt x="174" y="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74" y="2"/>
                    </a:lnTo>
                    <a:lnTo>
                      <a:pt x="186" y="6"/>
                    </a:lnTo>
                    <a:lnTo>
                      <a:pt x="194" y="12"/>
                    </a:lnTo>
                    <a:lnTo>
                      <a:pt x="200" y="18"/>
                    </a:lnTo>
                    <a:lnTo>
                      <a:pt x="200" y="18"/>
                    </a:lnTo>
                    <a:lnTo>
                      <a:pt x="204" y="24"/>
                    </a:lnTo>
                    <a:lnTo>
                      <a:pt x="204" y="32"/>
                    </a:lnTo>
                    <a:lnTo>
                      <a:pt x="206" y="46"/>
                    </a:lnTo>
                    <a:lnTo>
                      <a:pt x="206" y="374"/>
                    </a:lnTo>
                    <a:lnTo>
                      <a:pt x="206" y="374"/>
                    </a:lnTo>
                    <a:lnTo>
                      <a:pt x="206" y="388"/>
                    </a:lnTo>
                    <a:lnTo>
                      <a:pt x="204" y="394"/>
                    </a:lnTo>
                    <a:lnTo>
                      <a:pt x="202" y="400"/>
                    </a:lnTo>
                    <a:lnTo>
                      <a:pt x="202" y="400"/>
                    </a:lnTo>
                    <a:lnTo>
                      <a:pt x="196" y="406"/>
                    </a:lnTo>
                    <a:lnTo>
                      <a:pt x="190" y="410"/>
                    </a:lnTo>
                    <a:lnTo>
                      <a:pt x="180" y="412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0" y="41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7987860" y="383717"/>
                <a:ext cx="140025" cy="1337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0"/>
                  </a:cxn>
                  <a:cxn ang="0">
                    <a:pos x="142" y="170"/>
                  </a:cxn>
                  <a:cxn ang="0">
                    <a:pos x="142" y="170"/>
                  </a:cxn>
                  <a:cxn ang="0">
                    <a:pos x="152" y="168"/>
                  </a:cxn>
                  <a:cxn ang="0">
                    <a:pos x="162" y="164"/>
                  </a:cxn>
                  <a:cxn ang="0">
                    <a:pos x="168" y="160"/>
                  </a:cxn>
                  <a:cxn ang="0">
                    <a:pos x="172" y="154"/>
                  </a:cxn>
                  <a:cxn ang="0">
                    <a:pos x="174" y="148"/>
                  </a:cxn>
                  <a:cxn ang="0">
                    <a:pos x="176" y="140"/>
                  </a:cxn>
                  <a:cxn ang="0">
                    <a:pos x="178" y="126"/>
                  </a:cxn>
                  <a:cxn ang="0">
                    <a:pos x="178" y="38"/>
                  </a:cxn>
                  <a:cxn ang="0">
                    <a:pos x="178" y="38"/>
                  </a:cxn>
                  <a:cxn ang="0">
                    <a:pos x="174" y="24"/>
                  </a:cxn>
                  <a:cxn ang="0">
                    <a:pos x="172" y="18"/>
                  </a:cxn>
                  <a:cxn ang="0">
                    <a:pos x="168" y="12"/>
                  </a:cxn>
                  <a:cxn ang="0">
                    <a:pos x="164" y="8"/>
                  </a:cxn>
                  <a:cxn ang="0">
                    <a:pos x="156" y="2"/>
                  </a:cxn>
                  <a:cxn ang="0">
                    <a:pos x="148" y="0"/>
                  </a:cxn>
                  <a:cxn ang="0">
                    <a:pos x="136" y="0"/>
                  </a:cxn>
                  <a:cxn ang="0">
                    <a:pos x="0" y="0"/>
                  </a:cxn>
                </a:cxnLst>
                <a:rect l="0" t="0" r="r" b="b"/>
                <a:pathLst>
                  <a:path w="178" h="170">
                    <a:moveTo>
                      <a:pt x="0" y="0"/>
                    </a:moveTo>
                    <a:lnTo>
                      <a:pt x="0" y="170"/>
                    </a:lnTo>
                    <a:lnTo>
                      <a:pt x="142" y="170"/>
                    </a:lnTo>
                    <a:lnTo>
                      <a:pt x="142" y="170"/>
                    </a:lnTo>
                    <a:lnTo>
                      <a:pt x="152" y="168"/>
                    </a:lnTo>
                    <a:lnTo>
                      <a:pt x="162" y="164"/>
                    </a:lnTo>
                    <a:lnTo>
                      <a:pt x="168" y="160"/>
                    </a:lnTo>
                    <a:lnTo>
                      <a:pt x="172" y="154"/>
                    </a:lnTo>
                    <a:lnTo>
                      <a:pt x="174" y="148"/>
                    </a:lnTo>
                    <a:lnTo>
                      <a:pt x="176" y="140"/>
                    </a:lnTo>
                    <a:lnTo>
                      <a:pt x="178" y="126"/>
                    </a:lnTo>
                    <a:lnTo>
                      <a:pt x="178" y="38"/>
                    </a:lnTo>
                    <a:lnTo>
                      <a:pt x="178" y="38"/>
                    </a:lnTo>
                    <a:lnTo>
                      <a:pt x="174" y="24"/>
                    </a:lnTo>
                    <a:lnTo>
                      <a:pt x="172" y="18"/>
                    </a:lnTo>
                    <a:lnTo>
                      <a:pt x="168" y="12"/>
                    </a:lnTo>
                    <a:lnTo>
                      <a:pt x="164" y="8"/>
                    </a:lnTo>
                    <a:lnTo>
                      <a:pt x="156" y="2"/>
                    </a:lnTo>
                    <a:lnTo>
                      <a:pt x="148" y="0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7986287" y="382143"/>
                <a:ext cx="141598" cy="13687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0" y="174"/>
                  </a:cxn>
                  <a:cxn ang="0">
                    <a:pos x="144" y="174"/>
                  </a:cxn>
                  <a:cxn ang="0">
                    <a:pos x="144" y="174"/>
                  </a:cxn>
                  <a:cxn ang="0">
                    <a:pos x="144" y="174"/>
                  </a:cxn>
                  <a:cxn ang="0">
                    <a:pos x="154" y="170"/>
                  </a:cxn>
                  <a:cxn ang="0">
                    <a:pos x="164" y="166"/>
                  </a:cxn>
                  <a:cxn ang="0">
                    <a:pos x="170" y="162"/>
                  </a:cxn>
                  <a:cxn ang="0">
                    <a:pos x="174" y="156"/>
                  </a:cxn>
                  <a:cxn ang="0">
                    <a:pos x="176" y="150"/>
                  </a:cxn>
                  <a:cxn ang="0">
                    <a:pos x="178" y="142"/>
                  </a:cxn>
                  <a:cxn ang="0">
                    <a:pos x="180" y="128"/>
                  </a:cxn>
                  <a:cxn ang="0">
                    <a:pos x="180" y="40"/>
                  </a:cxn>
                  <a:cxn ang="0">
                    <a:pos x="180" y="40"/>
                  </a:cxn>
                  <a:cxn ang="0">
                    <a:pos x="180" y="40"/>
                  </a:cxn>
                  <a:cxn ang="0">
                    <a:pos x="176" y="26"/>
                  </a:cxn>
                  <a:cxn ang="0">
                    <a:pos x="174" y="20"/>
                  </a:cxn>
                  <a:cxn ang="0">
                    <a:pos x="170" y="14"/>
                  </a:cxn>
                  <a:cxn ang="0">
                    <a:pos x="166" y="8"/>
                  </a:cxn>
                  <a:cxn ang="0">
                    <a:pos x="158" y="4"/>
                  </a:cxn>
                  <a:cxn ang="0">
                    <a:pos x="150" y="2"/>
                  </a:cxn>
                  <a:cxn ang="0">
                    <a:pos x="138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38" y="2"/>
                  </a:cxn>
                  <a:cxn ang="0">
                    <a:pos x="138" y="2"/>
                  </a:cxn>
                  <a:cxn ang="0">
                    <a:pos x="150" y="2"/>
                  </a:cxn>
                  <a:cxn ang="0">
                    <a:pos x="158" y="6"/>
                  </a:cxn>
                  <a:cxn ang="0">
                    <a:pos x="166" y="10"/>
                  </a:cxn>
                  <a:cxn ang="0">
                    <a:pos x="170" y="14"/>
                  </a:cxn>
                  <a:cxn ang="0">
                    <a:pos x="174" y="20"/>
                  </a:cxn>
                  <a:cxn ang="0">
                    <a:pos x="176" y="26"/>
                  </a:cxn>
                  <a:cxn ang="0">
                    <a:pos x="178" y="40"/>
                  </a:cxn>
                  <a:cxn ang="0">
                    <a:pos x="180" y="40"/>
                  </a:cxn>
                  <a:cxn ang="0">
                    <a:pos x="178" y="40"/>
                  </a:cxn>
                  <a:cxn ang="0">
                    <a:pos x="178" y="128"/>
                  </a:cxn>
                  <a:cxn ang="0">
                    <a:pos x="178" y="128"/>
                  </a:cxn>
                  <a:cxn ang="0">
                    <a:pos x="178" y="142"/>
                  </a:cxn>
                  <a:cxn ang="0">
                    <a:pos x="176" y="150"/>
                  </a:cxn>
                  <a:cxn ang="0">
                    <a:pos x="174" y="156"/>
                  </a:cxn>
                  <a:cxn ang="0">
                    <a:pos x="168" y="160"/>
                  </a:cxn>
                  <a:cxn ang="0">
                    <a:pos x="162" y="166"/>
                  </a:cxn>
                  <a:cxn ang="0">
                    <a:pos x="154" y="170"/>
                  </a:cxn>
                  <a:cxn ang="0">
                    <a:pos x="144" y="172"/>
                  </a:cxn>
                  <a:cxn ang="0">
                    <a:pos x="144" y="172"/>
                  </a:cxn>
                  <a:cxn ang="0">
                    <a:pos x="144" y="172"/>
                  </a:cxn>
                  <a:cxn ang="0">
                    <a:pos x="2" y="17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80" h="174">
                    <a:moveTo>
                      <a:pt x="2" y="2"/>
                    </a:moveTo>
                    <a:lnTo>
                      <a:pt x="0" y="2"/>
                    </a:lnTo>
                    <a:lnTo>
                      <a:pt x="0" y="174"/>
                    </a:lnTo>
                    <a:lnTo>
                      <a:pt x="144" y="174"/>
                    </a:lnTo>
                    <a:lnTo>
                      <a:pt x="144" y="174"/>
                    </a:lnTo>
                    <a:lnTo>
                      <a:pt x="144" y="174"/>
                    </a:lnTo>
                    <a:lnTo>
                      <a:pt x="154" y="170"/>
                    </a:lnTo>
                    <a:lnTo>
                      <a:pt x="164" y="166"/>
                    </a:lnTo>
                    <a:lnTo>
                      <a:pt x="170" y="162"/>
                    </a:lnTo>
                    <a:lnTo>
                      <a:pt x="174" y="156"/>
                    </a:lnTo>
                    <a:lnTo>
                      <a:pt x="176" y="150"/>
                    </a:lnTo>
                    <a:lnTo>
                      <a:pt x="178" y="142"/>
                    </a:lnTo>
                    <a:lnTo>
                      <a:pt x="180" y="128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76" y="26"/>
                    </a:lnTo>
                    <a:lnTo>
                      <a:pt x="174" y="20"/>
                    </a:lnTo>
                    <a:lnTo>
                      <a:pt x="170" y="14"/>
                    </a:lnTo>
                    <a:lnTo>
                      <a:pt x="166" y="8"/>
                    </a:lnTo>
                    <a:lnTo>
                      <a:pt x="158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38" y="2"/>
                    </a:lnTo>
                    <a:lnTo>
                      <a:pt x="138" y="2"/>
                    </a:lnTo>
                    <a:lnTo>
                      <a:pt x="150" y="2"/>
                    </a:lnTo>
                    <a:lnTo>
                      <a:pt x="158" y="6"/>
                    </a:lnTo>
                    <a:lnTo>
                      <a:pt x="166" y="10"/>
                    </a:lnTo>
                    <a:lnTo>
                      <a:pt x="170" y="14"/>
                    </a:lnTo>
                    <a:lnTo>
                      <a:pt x="174" y="20"/>
                    </a:lnTo>
                    <a:lnTo>
                      <a:pt x="176" y="26"/>
                    </a:lnTo>
                    <a:lnTo>
                      <a:pt x="178" y="40"/>
                    </a:lnTo>
                    <a:lnTo>
                      <a:pt x="180" y="40"/>
                    </a:lnTo>
                    <a:lnTo>
                      <a:pt x="178" y="40"/>
                    </a:lnTo>
                    <a:lnTo>
                      <a:pt x="178" y="128"/>
                    </a:lnTo>
                    <a:lnTo>
                      <a:pt x="178" y="128"/>
                    </a:lnTo>
                    <a:lnTo>
                      <a:pt x="178" y="142"/>
                    </a:lnTo>
                    <a:lnTo>
                      <a:pt x="176" y="150"/>
                    </a:lnTo>
                    <a:lnTo>
                      <a:pt x="174" y="156"/>
                    </a:lnTo>
                    <a:lnTo>
                      <a:pt x="168" y="160"/>
                    </a:lnTo>
                    <a:lnTo>
                      <a:pt x="162" y="166"/>
                    </a:lnTo>
                    <a:lnTo>
                      <a:pt x="154" y="170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2" y="17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7770743" y="959549"/>
                <a:ext cx="69226" cy="84959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38" y="54"/>
                  </a:cxn>
                  <a:cxn ang="0">
                    <a:pos x="38" y="54"/>
                  </a:cxn>
                  <a:cxn ang="0">
                    <a:pos x="74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74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830529" y="978429"/>
                <a:ext cx="62932" cy="67652"/>
              </a:xfrm>
              <a:custGeom>
                <a:avLst/>
                <a:gdLst/>
                <a:ahLst/>
                <a:cxnLst>
                  <a:cxn ang="0">
                    <a:pos x="78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4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0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78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8" y="14"/>
                  </a:cxn>
                  <a:cxn ang="0">
                    <a:pos x="54" y="12"/>
                  </a:cxn>
                  <a:cxn ang="0">
                    <a:pos x="44" y="8"/>
                  </a:cxn>
                  <a:cxn ang="0">
                    <a:pos x="38" y="10"/>
                  </a:cxn>
                  <a:cxn ang="0">
                    <a:pos x="28" y="14"/>
                  </a:cxn>
                  <a:cxn ang="0">
                    <a:pos x="22" y="1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0" y="72"/>
                  </a:cxn>
                  <a:cxn ang="0">
                    <a:pos x="24" y="74"/>
                  </a:cxn>
                  <a:cxn ang="0">
                    <a:pos x="36" y="78"/>
                  </a:cxn>
                  <a:cxn ang="0">
                    <a:pos x="42" y="76"/>
                  </a:cxn>
                  <a:cxn ang="0">
                    <a:pos x="48" y="74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78" y="42"/>
                    </a:moveTo>
                    <a:lnTo>
                      <a:pt x="78" y="42"/>
                    </a:lnTo>
                    <a:lnTo>
                      <a:pt x="76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78" y="42"/>
                    </a:lnTo>
                    <a:lnTo>
                      <a:pt x="78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4" y="22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907621" y="980002"/>
                <a:ext cx="58213" cy="64506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4" y="82"/>
                  </a:cxn>
                  <a:cxn ang="0">
                    <a:pos x="34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6" y="70"/>
                  </a:cxn>
                  <a:cxn ang="0">
                    <a:pos x="16" y="70"/>
                  </a:cxn>
                  <a:cxn ang="0">
                    <a:pos x="20" y="72"/>
                  </a:cxn>
                  <a:cxn ang="0">
                    <a:pos x="24" y="72"/>
                  </a:cxn>
                  <a:cxn ang="0">
                    <a:pos x="24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20" y="72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7978420" y="980002"/>
                <a:ext cx="42479" cy="64506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6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0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6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8066526" y="959549"/>
                <a:ext cx="77092" cy="84959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45"/>
              <p:cNvSpPr>
                <a:spLocks noEditPoints="1"/>
              </p:cNvSpPr>
              <p:nvPr/>
            </p:nvSpPr>
            <p:spPr bwMode="auto">
              <a:xfrm>
                <a:off x="8153058" y="978429"/>
                <a:ext cx="59786" cy="67652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4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6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8222284" y="957976"/>
                <a:ext cx="42479" cy="86532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0" y="110"/>
                  </a:cxn>
                  <a:cxn ang="0">
                    <a:pos x="20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2" y="90"/>
                    </a:lnTo>
                    <a:lnTo>
                      <a:pt x="22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8271056" y="980002"/>
                <a:ext cx="92825" cy="64506"/>
              </a:xfrm>
              <a:custGeom>
                <a:avLst/>
                <a:gdLst/>
                <a:ahLst/>
                <a:cxnLst>
                  <a:cxn ang="0">
                    <a:pos x="88" y="82"/>
                  </a:cxn>
                  <a:cxn ang="0">
                    <a:pos x="70" y="82"/>
                  </a:cxn>
                  <a:cxn ang="0">
                    <a:pos x="58" y="12"/>
                  </a:cxn>
                  <a:cxn ang="0">
                    <a:pos x="56" y="12"/>
                  </a:cxn>
                  <a:cxn ang="0">
                    <a:pos x="30" y="82"/>
                  </a:cxn>
                  <a:cxn ang="0">
                    <a:pos x="10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8" y="42"/>
                  </a:cxn>
                  <a:cxn ang="0">
                    <a:pos x="18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20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2" y="26"/>
                  </a:cxn>
                  <a:cxn ang="0">
                    <a:pos x="42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50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70" y="10"/>
                  </a:cxn>
                  <a:cxn ang="0">
                    <a:pos x="70" y="10"/>
                  </a:cxn>
                  <a:cxn ang="0">
                    <a:pos x="72" y="26"/>
                  </a:cxn>
                  <a:cxn ang="0">
                    <a:pos x="72" y="26"/>
                  </a:cxn>
                  <a:cxn ang="0">
                    <a:pos x="74" y="42"/>
                  </a:cxn>
                  <a:cxn ang="0">
                    <a:pos x="74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80" y="72"/>
                  </a:cxn>
                  <a:cxn ang="0">
                    <a:pos x="82" y="72"/>
                  </a:cxn>
                  <a:cxn ang="0">
                    <a:pos x="82" y="72"/>
                  </a:cxn>
                  <a:cxn ang="0">
                    <a:pos x="88" y="58"/>
                  </a:cxn>
                  <a:cxn ang="0">
                    <a:pos x="88" y="58"/>
                  </a:cxn>
                  <a:cxn ang="0">
                    <a:pos x="92" y="42"/>
                  </a:cxn>
                  <a:cxn ang="0">
                    <a:pos x="92" y="42"/>
                  </a:cxn>
                  <a:cxn ang="0">
                    <a:pos x="98" y="26"/>
                  </a:cxn>
                  <a:cxn ang="0">
                    <a:pos x="98" y="26"/>
                  </a:cxn>
                  <a:cxn ang="0">
                    <a:pos x="104" y="10"/>
                  </a:cxn>
                  <a:cxn ang="0">
                    <a:pos x="104" y="10"/>
                  </a:cxn>
                  <a:cxn ang="0">
                    <a:pos x="106" y="0"/>
                  </a:cxn>
                  <a:cxn ang="0">
                    <a:pos x="118" y="0"/>
                  </a:cxn>
                  <a:cxn ang="0">
                    <a:pos x="88" y="82"/>
                  </a:cxn>
                </a:cxnLst>
                <a:rect l="0" t="0" r="r" b="b"/>
                <a:pathLst>
                  <a:path w="118" h="82">
                    <a:moveTo>
                      <a:pt x="88" y="82"/>
                    </a:moveTo>
                    <a:lnTo>
                      <a:pt x="70" y="82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30" y="82"/>
                    </a:lnTo>
                    <a:lnTo>
                      <a:pt x="10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80" y="72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8" y="58"/>
                    </a:lnTo>
                    <a:lnTo>
                      <a:pt x="88" y="58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6" y="0"/>
                    </a:lnTo>
                    <a:lnTo>
                      <a:pt x="118" y="0"/>
                    </a:lnTo>
                    <a:lnTo>
                      <a:pt x="88" y="8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48"/>
              <p:cNvSpPr>
                <a:spLocks noEditPoints="1"/>
              </p:cNvSpPr>
              <p:nvPr/>
            </p:nvSpPr>
            <p:spPr bwMode="auto">
              <a:xfrm>
                <a:off x="8370175" y="978429"/>
                <a:ext cx="62932" cy="67652"/>
              </a:xfrm>
              <a:custGeom>
                <a:avLst/>
                <a:gdLst/>
                <a:ahLst/>
                <a:cxnLst>
                  <a:cxn ang="0">
                    <a:pos x="78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4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0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78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4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2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2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78" y="42"/>
                    </a:moveTo>
                    <a:lnTo>
                      <a:pt x="78" y="42"/>
                    </a:lnTo>
                    <a:lnTo>
                      <a:pt x="76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78" y="42"/>
                    </a:lnTo>
                    <a:lnTo>
                      <a:pt x="78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8444121" y="980002"/>
                <a:ext cx="42479" cy="64506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8489747" y="953256"/>
                <a:ext cx="59786" cy="91252"/>
              </a:xfrm>
              <a:custGeom>
                <a:avLst/>
                <a:gdLst/>
                <a:ahLst/>
                <a:cxnLst>
                  <a:cxn ang="0">
                    <a:pos x="52" y="116"/>
                  </a:cxn>
                  <a:cxn ang="0">
                    <a:pos x="16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6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2" y="116"/>
                  </a:cxn>
                </a:cxnLst>
                <a:rect l="0" t="0" r="r" b="b"/>
                <a:pathLst>
                  <a:path w="76" h="116">
                    <a:moveTo>
                      <a:pt x="52" y="116"/>
                    </a:moveTo>
                    <a:lnTo>
                      <a:pt x="16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6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2" y="11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8558972" y="957976"/>
                <a:ext cx="17306" cy="28320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8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8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8584145" y="978429"/>
                <a:ext cx="51919" cy="67652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4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6" y="24"/>
                  </a:cxn>
                  <a:cxn ang="0">
                    <a:pos x="8" y="18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4" y="12"/>
                  </a:cxn>
                  <a:cxn ang="0">
                    <a:pos x="54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18"/>
                  </a:cxn>
                  <a:cxn ang="0">
                    <a:pos x="20" y="22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54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6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53"/>
              <p:cNvSpPr>
                <a:spLocks/>
              </p:cNvSpPr>
              <p:nvPr/>
            </p:nvSpPr>
            <p:spPr bwMode="auto">
              <a:xfrm>
                <a:off x="8689557" y="959549"/>
                <a:ext cx="61359" cy="84959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18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18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54"/>
              <p:cNvSpPr>
                <a:spLocks noEditPoints="1"/>
              </p:cNvSpPr>
              <p:nvPr/>
            </p:nvSpPr>
            <p:spPr bwMode="auto">
              <a:xfrm>
                <a:off x="8754063" y="953256"/>
                <a:ext cx="62932" cy="92825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2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0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0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8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2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2" y="44"/>
                  </a:cxn>
                  <a:cxn ang="0">
                    <a:pos x="54" y="42"/>
                  </a:cxn>
                  <a:cxn ang="0">
                    <a:pos x="46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2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6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28" y="116"/>
                    </a:lnTo>
                    <a:lnTo>
                      <a:pt x="20" y="114"/>
                    </a:lnTo>
                    <a:lnTo>
                      <a:pt x="20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8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2" y="44"/>
                    </a:moveTo>
                    <a:lnTo>
                      <a:pt x="62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2" y="4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4"/>
              <p:cNvSpPr>
                <a:spLocks noEditPoints="1"/>
              </p:cNvSpPr>
              <p:nvPr/>
            </p:nvSpPr>
            <p:spPr bwMode="auto">
              <a:xfrm>
                <a:off x="8824862" y="978429"/>
                <a:ext cx="67652" cy="92825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4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2" y="76"/>
                  </a:cxn>
                  <a:cxn ang="0">
                    <a:pos x="64" y="78"/>
                  </a:cxn>
                  <a:cxn ang="0">
                    <a:pos x="70" y="82"/>
                  </a:cxn>
                  <a:cxn ang="0">
                    <a:pos x="72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0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8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4" y="10"/>
                  </a:cxn>
                  <a:cxn ang="0">
                    <a:pos x="74" y="8"/>
                  </a:cxn>
                  <a:cxn ang="0">
                    <a:pos x="58" y="20"/>
                  </a:cxn>
                  <a:cxn ang="0">
                    <a:pos x="50" y="10"/>
                  </a:cxn>
                  <a:cxn ang="0">
                    <a:pos x="32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6" y="64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2" y="86"/>
                    </a:lnTo>
                    <a:lnTo>
                      <a:pt x="72" y="92"/>
                    </a:lnTo>
                    <a:lnTo>
                      <a:pt x="72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58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6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6"/>
              <p:cNvSpPr>
                <a:spLocks noEditPoints="1"/>
              </p:cNvSpPr>
              <p:nvPr/>
            </p:nvSpPr>
            <p:spPr bwMode="auto">
              <a:xfrm>
                <a:off x="8897234" y="978429"/>
                <a:ext cx="58213" cy="67652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4" y="64"/>
                  </a:cxn>
                  <a:cxn ang="0">
                    <a:pos x="18" y="70"/>
                  </a:cxn>
                  <a:cxn ang="0">
                    <a:pos x="22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6" y="74"/>
                  </a:cxn>
                  <a:cxn ang="0">
                    <a:pos x="2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4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0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6" y="14"/>
                  </a:cxn>
                  <a:cxn ang="0">
                    <a:pos x="52" y="10"/>
                  </a:cxn>
                  <a:cxn ang="0">
                    <a:pos x="40" y="8"/>
                  </a:cxn>
                  <a:cxn ang="0">
                    <a:pos x="30" y="10"/>
                  </a:cxn>
                  <a:cxn ang="0">
                    <a:pos x="22" y="16"/>
                  </a:cxn>
                  <a:cxn ang="0">
                    <a:pos x="14" y="38"/>
                  </a:cxn>
                  <a:cxn ang="0">
                    <a:pos x="60" y="38"/>
                  </a:cxn>
                  <a:cxn ang="0">
                    <a:pos x="62" y="26"/>
                  </a:cxn>
                </a:cxnLst>
                <a:rect l="0" t="0" r="r" b="b"/>
                <a:pathLst>
                  <a:path w="74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2" y="56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8" y="70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6" y="26"/>
                    </a:lnTo>
                    <a:lnTo>
                      <a:pt x="14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27"/>
              <p:cNvSpPr>
                <a:spLocks noEditPoints="1"/>
              </p:cNvSpPr>
              <p:nvPr userDrawn="1"/>
            </p:nvSpPr>
            <p:spPr bwMode="auto">
              <a:xfrm>
                <a:off x="8954983" y="944641"/>
                <a:ext cx="45719" cy="45719"/>
              </a:xfrm>
              <a:custGeom>
                <a:avLst/>
                <a:gdLst/>
                <a:ahLst/>
                <a:cxnLst>
                  <a:cxn ang="0">
                    <a:pos x="104" y="63"/>
                  </a:cxn>
                  <a:cxn ang="0">
                    <a:pos x="96" y="81"/>
                  </a:cxn>
                  <a:cxn ang="0">
                    <a:pos x="82" y="95"/>
                  </a:cxn>
                  <a:cxn ang="0">
                    <a:pos x="62" y="103"/>
                  </a:cxn>
                  <a:cxn ang="0">
                    <a:pos x="42" y="103"/>
                  </a:cxn>
                  <a:cxn ang="0">
                    <a:pos x="24" y="95"/>
                  </a:cxn>
                  <a:cxn ang="0">
                    <a:pos x="9" y="81"/>
                  </a:cxn>
                  <a:cxn ang="0">
                    <a:pos x="0" y="63"/>
                  </a:cxn>
                  <a:cxn ang="0">
                    <a:pos x="0" y="42"/>
                  </a:cxn>
                  <a:cxn ang="0">
                    <a:pos x="9" y="23"/>
                  </a:cxn>
                  <a:cxn ang="0">
                    <a:pos x="24" y="9"/>
                  </a:cxn>
                  <a:cxn ang="0">
                    <a:pos x="42" y="1"/>
                  </a:cxn>
                  <a:cxn ang="0">
                    <a:pos x="62" y="1"/>
                  </a:cxn>
                  <a:cxn ang="0">
                    <a:pos x="82" y="9"/>
                  </a:cxn>
                  <a:cxn ang="0">
                    <a:pos x="96" y="23"/>
                  </a:cxn>
                  <a:cxn ang="0">
                    <a:pos x="104" y="42"/>
                  </a:cxn>
                  <a:cxn ang="0">
                    <a:pos x="96" y="53"/>
                  </a:cxn>
                  <a:cxn ang="0">
                    <a:pos x="93" y="36"/>
                  </a:cxn>
                  <a:cxn ang="0">
                    <a:pos x="83" y="22"/>
                  </a:cxn>
                  <a:cxn ang="0">
                    <a:pos x="69" y="11"/>
                  </a:cxn>
                  <a:cxn ang="0">
                    <a:pos x="52" y="9"/>
                  </a:cxn>
                  <a:cxn ang="0">
                    <a:pos x="35" y="11"/>
                  </a:cxn>
                  <a:cxn ang="0">
                    <a:pos x="21" y="22"/>
                  </a:cxn>
                  <a:cxn ang="0">
                    <a:pos x="12" y="36"/>
                  </a:cxn>
                  <a:cxn ang="0">
                    <a:pos x="8" y="53"/>
                  </a:cxn>
                  <a:cxn ang="0">
                    <a:pos x="12" y="69"/>
                  </a:cxn>
                  <a:cxn ang="0">
                    <a:pos x="21" y="84"/>
                  </a:cxn>
                  <a:cxn ang="0">
                    <a:pos x="35" y="93"/>
                  </a:cxn>
                  <a:cxn ang="0">
                    <a:pos x="52" y="96"/>
                  </a:cxn>
                  <a:cxn ang="0">
                    <a:pos x="69" y="93"/>
                  </a:cxn>
                  <a:cxn ang="0">
                    <a:pos x="83" y="84"/>
                  </a:cxn>
                  <a:cxn ang="0">
                    <a:pos x="93" y="69"/>
                  </a:cxn>
                  <a:cxn ang="0">
                    <a:pos x="96" y="53"/>
                  </a:cxn>
                  <a:cxn ang="0">
                    <a:pos x="51" y="58"/>
                  </a:cxn>
                  <a:cxn ang="0">
                    <a:pos x="34" y="78"/>
                  </a:cxn>
                  <a:cxn ang="0">
                    <a:pos x="52" y="24"/>
                  </a:cxn>
                  <a:cxn ang="0">
                    <a:pos x="68" y="28"/>
                  </a:cxn>
                  <a:cxn ang="0">
                    <a:pos x="73" y="37"/>
                  </a:cxn>
                  <a:cxn ang="0">
                    <a:pos x="71" y="46"/>
                  </a:cxn>
                  <a:cxn ang="0">
                    <a:pos x="66" y="54"/>
                  </a:cxn>
                  <a:cxn ang="0">
                    <a:pos x="65" y="78"/>
                  </a:cxn>
                  <a:cxn ang="0">
                    <a:pos x="62" y="36"/>
                  </a:cxn>
                  <a:cxn ang="0">
                    <a:pos x="56" y="31"/>
                  </a:cxn>
                  <a:cxn ang="0">
                    <a:pos x="43" y="51"/>
                  </a:cxn>
                  <a:cxn ang="0">
                    <a:pos x="56" y="51"/>
                  </a:cxn>
                  <a:cxn ang="0">
                    <a:pos x="62" y="46"/>
                  </a:cxn>
                </a:cxnLst>
                <a:rect l="0" t="0" r="r" b="b"/>
                <a:pathLst>
                  <a:path w="105" h="104">
                    <a:moveTo>
                      <a:pt x="105" y="53"/>
                    </a:moveTo>
                    <a:lnTo>
                      <a:pt x="105" y="53"/>
                    </a:lnTo>
                    <a:lnTo>
                      <a:pt x="104" y="63"/>
                    </a:lnTo>
                    <a:lnTo>
                      <a:pt x="100" y="72"/>
                    </a:lnTo>
                    <a:lnTo>
                      <a:pt x="100" y="72"/>
                    </a:lnTo>
                    <a:lnTo>
                      <a:pt x="96" y="81"/>
                    </a:lnTo>
                    <a:lnTo>
                      <a:pt x="90" y="89"/>
                    </a:lnTo>
                    <a:lnTo>
                      <a:pt x="90" y="89"/>
                    </a:lnTo>
                    <a:lnTo>
                      <a:pt x="82" y="95"/>
                    </a:lnTo>
                    <a:lnTo>
                      <a:pt x="73" y="100"/>
                    </a:lnTo>
                    <a:lnTo>
                      <a:pt x="73" y="100"/>
                    </a:lnTo>
                    <a:lnTo>
                      <a:pt x="62" y="103"/>
                    </a:lnTo>
                    <a:lnTo>
                      <a:pt x="52" y="104"/>
                    </a:lnTo>
                    <a:lnTo>
                      <a:pt x="52" y="104"/>
                    </a:lnTo>
                    <a:lnTo>
                      <a:pt x="42" y="103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24" y="95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9" y="81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24" y="9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42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62" y="1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0" y="32"/>
                    </a:lnTo>
                    <a:lnTo>
                      <a:pt x="104" y="42"/>
                    </a:lnTo>
                    <a:lnTo>
                      <a:pt x="105" y="53"/>
                    </a:lnTo>
                    <a:lnTo>
                      <a:pt x="105" y="53"/>
                    </a:lnTo>
                    <a:close/>
                    <a:moveTo>
                      <a:pt x="96" y="53"/>
                    </a:moveTo>
                    <a:lnTo>
                      <a:pt x="96" y="53"/>
                    </a:lnTo>
                    <a:lnTo>
                      <a:pt x="96" y="44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88" y="28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77" y="17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1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43" y="9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8" y="17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16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9" y="44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9" y="62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6" y="77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8" y="89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43" y="95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61" y="95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77" y="89"/>
                    </a:lnTo>
                    <a:lnTo>
                      <a:pt x="83" y="84"/>
                    </a:lnTo>
                    <a:lnTo>
                      <a:pt x="83" y="84"/>
                    </a:lnTo>
                    <a:lnTo>
                      <a:pt x="88" y="77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6" y="62"/>
                    </a:lnTo>
                    <a:lnTo>
                      <a:pt x="96" y="53"/>
                    </a:lnTo>
                    <a:lnTo>
                      <a:pt x="96" y="53"/>
                    </a:lnTo>
                    <a:close/>
                    <a:moveTo>
                      <a:pt x="65" y="78"/>
                    </a:moveTo>
                    <a:lnTo>
                      <a:pt x="51" y="58"/>
                    </a:lnTo>
                    <a:lnTo>
                      <a:pt x="43" y="58"/>
                    </a:lnTo>
                    <a:lnTo>
                      <a:pt x="43" y="78"/>
                    </a:lnTo>
                    <a:lnTo>
                      <a:pt x="34" y="78"/>
                    </a:lnTo>
                    <a:lnTo>
                      <a:pt x="34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61" y="26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70" y="31"/>
                    </a:lnTo>
                    <a:lnTo>
                      <a:pt x="71" y="33"/>
                    </a:lnTo>
                    <a:lnTo>
                      <a:pt x="73" y="37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1" y="46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66" y="54"/>
                    </a:lnTo>
                    <a:lnTo>
                      <a:pt x="60" y="57"/>
                    </a:lnTo>
                    <a:lnTo>
                      <a:pt x="77" y="78"/>
                    </a:lnTo>
                    <a:lnTo>
                      <a:pt x="65" y="78"/>
                    </a:lnTo>
                    <a:close/>
                    <a:moveTo>
                      <a:pt x="64" y="41"/>
                    </a:moveTo>
                    <a:lnTo>
                      <a:pt x="64" y="41"/>
                    </a:lnTo>
                    <a:lnTo>
                      <a:pt x="62" y="36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56" y="31"/>
                    </a:lnTo>
                    <a:lnTo>
                      <a:pt x="51" y="31"/>
                    </a:lnTo>
                    <a:lnTo>
                      <a:pt x="43" y="31"/>
                    </a:lnTo>
                    <a:lnTo>
                      <a:pt x="43" y="51"/>
                    </a:lnTo>
                    <a:lnTo>
                      <a:pt x="51" y="51"/>
                    </a:lnTo>
                    <a:lnTo>
                      <a:pt x="51" y="51"/>
                    </a:lnTo>
                    <a:lnTo>
                      <a:pt x="56" y="51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62" y="46"/>
                    </a:lnTo>
                    <a:lnTo>
                      <a:pt x="64" y="41"/>
                    </a:lnTo>
                    <a:lnTo>
                      <a:pt x="64" y="4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0" name="Oval 39"/>
          <p:cNvSpPr/>
          <p:nvPr userDrawn="1"/>
        </p:nvSpPr>
        <p:spPr>
          <a:xfrm>
            <a:off x="6439157" y="3858948"/>
            <a:ext cx="2704843" cy="27799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Untitled-2.wm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220" y="4383741"/>
            <a:ext cx="1763465" cy="16831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parator Generic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shutterstock_101146834_screen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0" y="2961304"/>
            <a:ext cx="9144000" cy="935393"/>
          </a:xfrm>
          <a:prstGeom prst="rect">
            <a:avLst/>
          </a:prstGeom>
          <a:solidFill>
            <a:srgbClr val="262626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2475" y="3009900"/>
            <a:ext cx="7972425" cy="81915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parator Generic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322514297_RAD_s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"/>
          <a:stretch/>
        </p:blipFill>
        <p:spPr>
          <a:xfrm>
            <a:off x="-7749" y="0"/>
            <a:ext cx="9151749" cy="6858000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0" y="2961304"/>
            <a:ext cx="9144000" cy="935393"/>
          </a:xfrm>
          <a:prstGeom prst="rect">
            <a:avLst/>
          </a:prstGeom>
          <a:solidFill>
            <a:srgbClr val="262626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2475" y="3009900"/>
            <a:ext cx="7972425" cy="81915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parator Generic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reativebeacon.com/wp-content/uploads/2013/07/social-media-relationship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 userDrawn="1"/>
        </p:nvSpPr>
        <p:spPr>
          <a:xfrm>
            <a:off x="0" y="2961304"/>
            <a:ext cx="9144000" cy="935393"/>
          </a:xfrm>
          <a:prstGeom prst="rect">
            <a:avLst/>
          </a:prstGeom>
          <a:solidFill>
            <a:srgbClr val="262626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2475" y="3009900"/>
            <a:ext cx="7972425" cy="81915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717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 userDrawn="1"/>
        </p:nvGrpSpPr>
        <p:grpSpPr>
          <a:xfrm>
            <a:off x="8025458" y="260642"/>
            <a:ext cx="1010966" cy="684095"/>
            <a:chOff x="8025458" y="260642"/>
            <a:chExt cx="1010966" cy="684095"/>
          </a:xfrm>
        </p:grpSpPr>
        <p:sp>
          <p:nvSpPr>
            <p:cNvPr id="69" name="Freeform 68"/>
            <p:cNvSpPr/>
            <p:nvPr userDrawn="1"/>
          </p:nvSpPr>
          <p:spPr>
            <a:xfrm>
              <a:off x="8107399" y="391886"/>
              <a:ext cx="813268" cy="353961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 userDrawn="1"/>
          </p:nvGrpSpPr>
          <p:grpSpPr>
            <a:xfrm>
              <a:off x="8025458" y="260642"/>
              <a:ext cx="1010966" cy="684095"/>
              <a:chOff x="7770743" y="238972"/>
              <a:chExt cx="1229959" cy="832282"/>
            </a:xfrm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7869862" y="268865"/>
                <a:ext cx="986467" cy="563246"/>
              </a:xfrm>
              <a:custGeom>
                <a:avLst/>
                <a:gdLst/>
                <a:ahLst/>
                <a:cxnLst>
                  <a:cxn ang="0">
                    <a:pos x="64" y="70"/>
                  </a:cxn>
                  <a:cxn ang="0">
                    <a:pos x="0" y="716"/>
                  </a:cxn>
                  <a:cxn ang="0">
                    <a:pos x="1152" y="650"/>
                  </a:cxn>
                  <a:cxn ang="0">
                    <a:pos x="1254" y="0"/>
                  </a:cxn>
                  <a:cxn ang="0">
                    <a:pos x="64" y="70"/>
                  </a:cxn>
                </a:cxnLst>
                <a:rect l="0" t="0" r="r" b="b"/>
                <a:pathLst>
                  <a:path w="1254" h="716">
                    <a:moveTo>
                      <a:pt x="64" y="70"/>
                    </a:moveTo>
                    <a:lnTo>
                      <a:pt x="0" y="716"/>
                    </a:lnTo>
                    <a:lnTo>
                      <a:pt x="1152" y="650"/>
                    </a:lnTo>
                    <a:lnTo>
                      <a:pt x="1254" y="0"/>
                    </a:lnTo>
                    <a:lnTo>
                      <a:pt x="64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7825809" y="238972"/>
                <a:ext cx="1076145" cy="61516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276" y="0"/>
                  </a:cxn>
                  <a:cxn ang="0">
                    <a:pos x="1276" y="0"/>
                  </a:cxn>
                  <a:cxn ang="0">
                    <a:pos x="1294" y="2"/>
                  </a:cxn>
                  <a:cxn ang="0">
                    <a:pos x="1312" y="8"/>
                  </a:cxn>
                  <a:cxn ang="0">
                    <a:pos x="1328" y="16"/>
                  </a:cxn>
                  <a:cxn ang="0">
                    <a:pos x="1340" y="26"/>
                  </a:cxn>
                  <a:cxn ang="0">
                    <a:pos x="1352" y="40"/>
                  </a:cxn>
                  <a:cxn ang="0">
                    <a:pos x="1360" y="56"/>
                  </a:cxn>
                  <a:cxn ang="0">
                    <a:pos x="1366" y="72"/>
                  </a:cxn>
                  <a:cxn ang="0">
                    <a:pos x="1368" y="92"/>
                  </a:cxn>
                  <a:cxn ang="0">
                    <a:pos x="1368" y="692"/>
                  </a:cxn>
                  <a:cxn ang="0">
                    <a:pos x="1368" y="692"/>
                  </a:cxn>
                  <a:cxn ang="0">
                    <a:pos x="1366" y="710"/>
                  </a:cxn>
                  <a:cxn ang="0">
                    <a:pos x="1360" y="726"/>
                  </a:cxn>
                  <a:cxn ang="0">
                    <a:pos x="1352" y="742"/>
                  </a:cxn>
                  <a:cxn ang="0">
                    <a:pos x="1340" y="756"/>
                  </a:cxn>
                  <a:cxn ang="0">
                    <a:pos x="1328" y="766"/>
                  </a:cxn>
                  <a:cxn ang="0">
                    <a:pos x="1312" y="776"/>
                  </a:cxn>
                  <a:cxn ang="0">
                    <a:pos x="1294" y="780"/>
                  </a:cxn>
                  <a:cxn ang="0">
                    <a:pos x="1276" y="782"/>
                  </a:cxn>
                  <a:cxn ang="0">
                    <a:pos x="90" y="782"/>
                  </a:cxn>
                  <a:cxn ang="0">
                    <a:pos x="90" y="782"/>
                  </a:cxn>
                  <a:cxn ang="0">
                    <a:pos x="72" y="780"/>
                  </a:cxn>
                  <a:cxn ang="0">
                    <a:pos x="54" y="776"/>
                  </a:cxn>
                  <a:cxn ang="0">
                    <a:pos x="40" y="766"/>
                  </a:cxn>
                  <a:cxn ang="0">
                    <a:pos x="26" y="756"/>
                  </a:cxn>
                  <a:cxn ang="0">
                    <a:pos x="14" y="742"/>
                  </a:cxn>
                  <a:cxn ang="0">
                    <a:pos x="6" y="726"/>
                  </a:cxn>
                  <a:cxn ang="0">
                    <a:pos x="0" y="710"/>
                  </a:cxn>
                  <a:cxn ang="0">
                    <a:pos x="0" y="692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0" y="72"/>
                  </a:cxn>
                  <a:cxn ang="0">
                    <a:pos x="6" y="56"/>
                  </a:cxn>
                  <a:cxn ang="0">
                    <a:pos x="14" y="40"/>
                  </a:cxn>
                  <a:cxn ang="0">
                    <a:pos x="26" y="26"/>
                  </a:cxn>
                  <a:cxn ang="0">
                    <a:pos x="40" y="16"/>
                  </a:cxn>
                  <a:cxn ang="0">
                    <a:pos x="54" y="8"/>
                  </a:cxn>
                  <a:cxn ang="0">
                    <a:pos x="72" y="2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1368" h="782">
                    <a:moveTo>
                      <a:pt x="90" y="0"/>
                    </a:moveTo>
                    <a:lnTo>
                      <a:pt x="1276" y="0"/>
                    </a:lnTo>
                    <a:lnTo>
                      <a:pt x="1276" y="0"/>
                    </a:lnTo>
                    <a:lnTo>
                      <a:pt x="1294" y="2"/>
                    </a:lnTo>
                    <a:lnTo>
                      <a:pt x="1312" y="8"/>
                    </a:lnTo>
                    <a:lnTo>
                      <a:pt x="1328" y="16"/>
                    </a:lnTo>
                    <a:lnTo>
                      <a:pt x="1340" y="26"/>
                    </a:lnTo>
                    <a:lnTo>
                      <a:pt x="1352" y="40"/>
                    </a:lnTo>
                    <a:lnTo>
                      <a:pt x="1360" y="56"/>
                    </a:lnTo>
                    <a:lnTo>
                      <a:pt x="1366" y="72"/>
                    </a:lnTo>
                    <a:lnTo>
                      <a:pt x="1368" y="92"/>
                    </a:lnTo>
                    <a:lnTo>
                      <a:pt x="1368" y="692"/>
                    </a:lnTo>
                    <a:lnTo>
                      <a:pt x="1368" y="692"/>
                    </a:lnTo>
                    <a:lnTo>
                      <a:pt x="1366" y="710"/>
                    </a:lnTo>
                    <a:lnTo>
                      <a:pt x="1360" y="726"/>
                    </a:lnTo>
                    <a:lnTo>
                      <a:pt x="1352" y="742"/>
                    </a:lnTo>
                    <a:lnTo>
                      <a:pt x="1340" y="756"/>
                    </a:lnTo>
                    <a:lnTo>
                      <a:pt x="1328" y="766"/>
                    </a:lnTo>
                    <a:lnTo>
                      <a:pt x="1312" y="776"/>
                    </a:lnTo>
                    <a:lnTo>
                      <a:pt x="1294" y="780"/>
                    </a:lnTo>
                    <a:lnTo>
                      <a:pt x="1276" y="782"/>
                    </a:lnTo>
                    <a:lnTo>
                      <a:pt x="90" y="782"/>
                    </a:lnTo>
                    <a:lnTo>
                      <a:pt x="90" y="782"/>
                    </a:lnTo>
                    <a:lnTo>
                      <a:pt x="72" y="780"/>
                    </a:lnTo>
                    <a:lnTo>
                      <a:pt x="54" y="776"/>
                    </a:lnTo>
                    <a:lnTo>
                      <a:pt x="40" y="766"/>
                    </a:lnTo>
                    <a:lnTo>
                      <a:pt x="26" y="756"/>
                    </a:lnTo>
                    <a:lnTo>
                      <a:pt x="14" y="742"/>
                    </a:lnTo>
                    <a:lnTo>
                      <a:pt x="6" y="726"/>
                    </a:lnTo>
                    <a:lnTo>
                      <a:pt x="0" y="710"/>
                    </a:lnTo>
                    <a:lnTo>
                      <a:pt x="0" y="6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72"/>
                    </a:lnTo>
                    <a:lnTo>
                      <a:pt x="6" y="56"/>
                    </a:lnTo>
                    <a:lnTo>
                      <a:pt x="14" y="40"/>
                    </a:lnTo>
                    <a:lnTo>
                      <a:pt x="26" y="26"/>
                    </a:lnTo>
                    <a:lnTo>
                      <a:pt x="40" y="16"/>
                    </a:lnTo>
                    <a:lnTo>
                      <a:pt x="54" y="8"/>
                    </a:lnTo>
                    <a:lnTo>
                      <a:pt x="72" y="2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7902901" y="323931"/>
                <a:ext cx="921961" cy="445247"/>
              </a:xfrm>
              <a:custGeom>
                <a:avLst/>
                <a:gdLst/>
                <a:ahLst/>
                <a:cxnLst>
                  <a:cxn ang="0">
                    <a:pos x="772" y="0"/>
                  </a:cxn>
                  <a:cxn ang="0">
                    <a:pos x="806" y="76"/>
                  </a:cxn>
                  <a:cxn ang="0">
                    <a:pos x="772" y="490"/>
                  </a:cxn>
                  <a:cxn ang="0">
                    <a:pos x="524" y="0"/>
                  </a:cxn>
                  <a:cxn ang="0">
                    <a:pos x="368" y="490"/>
                  </a:cxn>
                  <a:cxn ang="0">
                    <a:pos x="368" y="334"/>
                  </a:cxn>
                  <a:cxn ang="0">
                    <a:pos x="366" y="324"/>
                  </a:cxn>
                  <a:cxn ang="0">
                    <a:pos x="356" y="308"/>
                  </a:cxn>
                  <a:cxn ang="0">
                    <a:pos x="334" y="292"/>
                  </a:cxn>
                  <a:cxn ang="0">
                    <a:pos x="318" y="284"/>
                  </a:cxn>
                  <a:cxn ang="0">
                    <a:pos x="346" y="270"/>
                  </a:cxn>
                  <a:cxn ang="0">
                    <a:pos x="362" y="258"/>
                  </a:cxn>
                  <a:cxn ang="0">
                    <a:pos x="368" y="244"/>
                  </a:cxn>
                  <a:cxn ang="0">
                    <a:pos x="368" y="76"/>
                  </a:cxn>
                  <a:cxn ang="0">
                    <a:pos x="368" y="60"/>
                  </a:cxn>
                  <a:cxn ang="0">
                    <a:pos x="360" y="32"/>
                  </a:cxn>
                  <a:cxn ang="0">
                    <a:pos x="344" y="12"/>
                  </a:cxn>
                  <a:cxn ang="0">
                    <a:pos x="314" y="2"/>
                  </a:cxn>
                  <a:cxn ang="0">
                    <a:pos x="0" y="0"/>
                  </a:cxn>
                  <a:cxn ang="0">
                    <a:pos x="34" y="76"/>
                  </a:cxn>
                  <a:cxn ang="0">
                    <a:pos x="0" y="490"/>
                  </a:cxn>
                  <a:cxn ang="0">
                    <a:pos x="114" y="566"/>
                  </a:cxn>
                  <a:cxn ang="0">
                    <a:pos x="248" y="322"/>
                  </a:cxn>
                  <a:cxn ang="0">
                    <a:pos x="260" y="322"/>
                  </a:cxn>
                  <a:cxn ang="0">
                    <a:pos x="276" y="330"/>
                  </a:cxn>
                  <a:cxn ang="0">
                    <a:pos x="284" y="344"/>
                  </a:cxn>
                  <a:cxn ang="0">
                    <a:pos x="288" y="372"/>
                  </a:cxn>
                  <a:cxn ang="0">
                    <a:pos x="470" y="566"/>
                  </a:cxn>
                  <a:cxn ang="0">
                    <a:pos x="660" y="394"/>
                  </a:cxn>
                  <a:cxn ang="0">
                    <a:pos x="1096" y="566"/>
                  </a:cxn>
                  <a:cxn ang="0">
                    <a:pos x="1114" y="566"/>
                  </a:cxn>
                  <a:cxn ang="0">
                    <a:pos x="1142" y="560"/>
                  </a:cxn>
                  <a:cxn ang="0">
                    <a:pos x="1162" y="544"/>
                  </a:cxn>
                  <a:cxn ang="0">
                    <a:pos x="1170" y="512"/>
                  </a:cxn>
                  <a:cxn ang="0">
                    <a:pos x="1172" y="76"/>
                  </a:cxn>
                  <a:cxn ang="0">
                    <a:pos x="1170" y="64"/>
                  </a:cxn>
                  <a:cxn ang="0">
                    <a:pos x="1162" y="38"/>
                  </a:cxn>
                  <a:cxn ang="0">
                    <a:pos x="1148" y="18"/>
                  </a:cxn>
                  <a:cxn ang="0">
                    <a:pos x="1132" y="8"/>
                  </a:cxn>
                  <a:cxn ang="0">
                    <a:pos x="1110" y="2"/>
                  </a:cxn>
                  <a:cxn ang="0">
                    <a:pos x="1096" y="0"/>
                  </a:cxn>
                </a:cxnLst>
                <a:rect l="0" t="0" r="r" b="b"/>
                <a:pathLst>
                  <a:path w="1172" h="566">
                    <a:moveTo>
                      <a:pt x="1096" y="0"/>
                    </a:moveTo>
                    <a:lnTo>
                      <a:pt x="772" y="0"/>
                    </a:lnTo>
                    <a:lnTo>
                      <a:pt x="772" y="76"/>
                    </a:lnTo>
                    <a:lnTo>
                      <a:pt x="806" y="76"/>
                    </a:lnTo>
                    <a:lnTo>
                      <a:pt x="806" y="490"/>
                    </a:lnTo>
                    <a:lnTo>
                      <a:pt x="772" y="490"/>
                    </a:lnTo>
                    <a:lnTo>
                      <a:pt x="650" y="0"/>
                    </a:lnTo>
                    <a:lnTo>
                      <a:pt x="524" y="0"/>
                    </a:lnTo>
                    <a:lnTo>
                      <a:pt x="406" y="490"/>
                    </a:lnTo>
                    <a:lnTo>
                      <a:pt x="368" y="490"/>
                    </a:lnTo>
                    <a:lnTo>
                      <a:pt x="368" y="334"/>
                    </a:lnTo>
                    <a:lnTo>
                      <a:pt x="368" y="334"/>
                    </a:lnTo>
                    <a:lnTo>
                      <a:pt x="368" y="328"/>
                    </a:lnTo>
                    <a:lnTo>
                      <a:pt x="366" y="324"/>
                    </a:lnTo>
                    <a:lnTo>
                      <a:pt x="362" y="316"/>
                    </a:lnTo>
                    <a:lnTo>
                      <a:pt x="356" y="308"/>
                    </a:lnTo>
                    <a:lnTo>
                      <a:pt x="346" y="300"/>
                    </a:lnTo>
                    <a:lnTo>
                      <a:pt x="334" y="292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78"/>
                    </a:lnTo>
                    <a:lnTo>
                      <a:pt x="346" y="270"/>
                    </a:lnTo>
                    <a:lnTo>
                      <a:pt x="356" y="264"/>
                    </a:lnTo>
                    <a:lnTo>
                      <a:pt x="362" y="258"/>
                    </a:lnTo>
                    <a:lnTo>
                      <a:pt x="366" y="250"/>
                    </a:lnTo>
                    <a:lnTo>
                      <a:pt x="368" y="244"/>
                    </a:lnTo>
                    <a:lnTo>
                      <a:pt x="368" y="230"/>
                    </a:lnTo>
                    <a:lnTo>
                      <a:pt x="368" y="76"/>
                    </a:lnTo>
                    <a:lnTo>
                      <a:pt x="368" y="76"/>
                    </a:lnTo>
                    <a:lnTo>
                      <a:pt x="368" y="60"/>
                    </a:lnTo>
                    <a:lnTo>
                      <a:pt x="366" y="44"/>
                    </a:lnTo>
                    <a:lnTo>
                      <a:pt x="360" y="32"/>
                    </a:lnTo>
                    <a:lnTo>
                      <a:pt x="354" y="20"/>
                    </a:lnTo>
                    <a:lnTo>
                      <a:pt x="344" y="12"/>
                    </a:lnTo>
                    <a:lnTo>
                      <a:pt x="330" y="6"/>
                    </a:lnTo>
                    <a:lnTo>
                      <a:pt x="314" y="2"/>
                    </a:lnTo>
                    <a:lnTo>
                      <a:pt x="292" y="0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34" y="76"/>
                    </a:lnTo>
                    <a:lnTo>
                      <a:pt x="34" y="490"/>
                    </a:lnTo>
                    <a:lnTo>
                      <a:pt x="0" y="490"/>
                    </a:lnTo>
                    <a:lnTo>
                      <a:pt x="0" y="566"/>
                    </a:lnTo>
                    <a:lnTo>
                      <a:pt x="114" y="566"/>
                    </a:lnTo>
                    <a:lnTo>
                      <a:pt x="114" y="322"/>
                    </a:lnTo>
                    <a:lnTo>
                      <a:pt x="248" y="322"/>
                    </a:lnTo>
                    <a:lnTo>
                      <a:pt x="248" y="322"/>
                    </a:lnTo>
                    <a:lnTo>
                      <a:pt x="260" y="322"/>
                    </a:lnTo>
                    <a:lnTo>
                      <a:pt x="268" y="326"/>
                    </a:lnTo>
                    <a:lnTo>
                      <a:pt x="276" y="330"/>
                    </a:lnTo>
                    <a:lnTo>
                      <a:pt x="282" y="336"/>
                    </a:lnTo>
                    <a:lnTo>
                      <a:pt x="284" y="344"/>
                    </a:lnTo>
                    <a:lnTo>
                      <a:pt x="288" y="352"/>
                    </a:lnTo>
                    <a:lnTo>
                      <a:pt x="288" y="372"/>
                    </a:lnTo>
                    <a:lnTo>
                      <a:pt x="288" y="566"/>
                    </a:lnTo>
                    <a:lnTo>
                      <a:pt x="470" y="566"/>
                    </a:lnTo>
                    <a:lnTo>
                      <a:pt x="512" y="394"/>
                    </a:lnTo>
                    <a:lnTo>
                      <a:pt x="660" y="394"/>
                    </a:lnTo>
                    <a:lnTo>
                      <a:pt x="708" y="566"/>
                    </a:lnTo>
                    <a:lnTo>
                      <a:pt x="1096" y="566"/>
                    </a:lnTo>
                    <a:lnTo>
                      <a:pt x="1096" y="566"/>
                    </a:lnTo>
                    <a:lnTo>
                      <a:pt x="1114" y="566"/>
                    </a:lnTo>
                    <a:lnTo>
                      <a:pt x="1130" y="564"/>
                    </a:lnTo>
                    <a:lnTo>
                      <a:pt x="1142" y="560"/>
                    </a:lnTo>
                    <a:lnTo>
                      <a:pt x="1152" y="554"/>
                    </a:lnTo>
                    <a:lnTo>
                      <a:pt x="1162" y="544"/>
                    </a:lnTo>
                    <a:lnTo>
                      <a:pt x="1168" y="530"/>
                    </a:lnTo>
                    <a:lnTo>
                      <a:pt x="1170" y="512"/>
                    </a:lnTo>
                    <a:lnTo>
                      <a:pt x="1172" y="490"/>
                    </a:lnTo>
                    <a:lnTo>
                      <a:pt x="1172" y="76"/>
                    </a:lnTo>
                    <a:lnTo>
                      <a:pt x="1172" y="76"/>
                    </a:lnTo>
                    <a:lnTo>
                      <a:pt x="1170" y="64"/>
                    </a:lnTo>
                    <a:lnTo>
                      <a:pt x="1168" y="52"/>
                    </a:lnTo>
                    <a:lnTo>
                      <a:pt x="1162" y="38"/>
                    </a:lnTo>
                    <a:lnTo>
                      <a:pt x="1154" y="24"/>
                    </a:lnTo>
                    <a:lnTo>
                      <a:pt x="1148" y="18"/>
                    </a:lnTo>
                    <a:lnTo>
                      <a:pt x="1140" y="12"/>
                    </a:lnTo>
                    <a:lnTo>
                      <a:pt x="1132" y="8"/>
                    </a:lnTo>
                    <a:lnTo>
                      <a:pt x="1120" y="4"/>
                    </a:lnTo>
                    <a:lnTo>
                      <a:pt x="1110" y="2"/>
                    </a:lnTo>
                    <a:lnTo>
                      <a:pt x="1096" y="0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7902901" y="323931"/>
                <a:ext cx="921961" cy="445247"/>
              </a:xfrm>
              <a:custGeom>
                <a:avLst/>
                <a:gdLst/>
                <a:ahLst/>
                <a:cxnLst>
                  <a:cxn ang="0">
                    <a:pos x="772" y="0"/>
                  </a:cxn>
                  <a:cxn ang="0">
                    <a:pos x="806" y="490"/>
                  </a:cxn>
                  <a:cxn ang="0">
                    <a:pos x="524" y="0"/>
                  </a:cxn>
                  <a:cxn ang="0">
                    <a:pos x="368" y="334"/>
                  </a:cxn>
                  <a:cxn ang="0">
                    <a:pos x="366" y="324"/>
                  </a:cxn>
                  <a:cxn ang="0">
                    <a:pos x="346" y="300"/>
                  </a:cxn>
                  <a:cxn ang="0">
                    <a:pos x="318" y="284"/>
                  </a:cxn>
                  <a:cxn ang="0">
                    <a:pos x="334" y="278"/>
                  </a:cxn>
                  <a:cxn ang="0">
                    <a:pos x="362" y="258"/>
                  </a:cxn>
                  <a:cxn ang="0">
                    <a:pos x="368" y="230"/>
                  </a:cxn>
                  <a:cxn ang="0">
                    <a:pos x="368" y="60"/>
                  </a:cxn>
                  <a:cxn ang="0">
                    <a:pos x="354" y="20"/>
                  </a:cxn>
                  <a:cxn ang="0">
                    <a:pos x="330" y="6"/>
                  </a:cxn>
                  <a:cxn ang="0">
                    <a:pos x="0" y="0"/>
                  </a:cxn>
                  <a:cxn ang="0">
                    <a:pos x="34" y="490"/>
                  </a:cxn>
                  <a:cxn ang="0">
                    <a:pos x="114" y="566"/>
                  </a:cxn>
                  <a:cxn ang="0">
                    <a:pos x="248" y="322"/>
                  </a:cxn>
                  <a:cxn ang="0">
                    <a:pos x="276" y="330"/>
                  </a:cxn>
                  <a:cxn ang="0">
                    <a:pos x="286" y="352"/>
                  </a:cxn>
                  <a:cxn ang="0">
                    <a:pos x="470" y="566"/>
                  </a:cxn>
                  <a:cxn ang="0">
                    <a:pos x="708" y="566"/>
                  </a:cxn>
                  <a:cxn ang="0">
                    <a:pos x="1114" y="566"/>
                  </a:cxn>
                  <a:cxn ang="0">
                    <a:pos x="1154" y="554"/>
                  </a:cxn>
                  <a:cxn ang="0">
                    <a:pos x="1168" y="530"/>
                  </a:cxn>
                  <a:cxn ang="0">
                    <a:pos x="1172" y="76"/>
                  </a:cxn>
                  <a:cxn ang="0">
                    <a:pos x="1168" y="52"/>
                  </a:cxn>
                  <a:cxn ang="0">
                    <a:pos x="1154" y="24"/>
                  </a:cxn>
                  <a:cxn ang="0">
                    <a:pos x="1132" y="8"/>
                  </a:cxn>
                  <a:cxn ang="0">
                    <a:pos x="1096" y="0"/>
                  </a:cxn>
                  <a:cxn ang="0">
                    <a:pos x="1096" y="2"/>
                  </a:cxn>
                  <a:cxn ang="0">
                    <a:pos x="1130" y="8"/>
                  </a:cxn>
                  <a:cxn ang="0">
                    <a:pos x="1154" y="24"/>
                  </a:cxn>
                  <a:cxn ang="0">
                    <a:pos x="1168" y="52"/>
                  </a:cxn>
                  <a:cxn ang="0">
                    <a:pos x="1172" y="76"/>
                  </a:cxn>
                  <a:cxn ang="0">
                    <a:pos x="1170" y="512"/>
                  </a:cxn>
                  <a:cxn ang="0">
                    <a:pos x="1152" y="552"/>
                  </a:cxn>
                  <a:cxn ang="0">
                    <a:pos x="1130" y="564"/>
                  </a:cxn>
                  <a:cxn ang="0">
                    <a:pos x="708" y="566"/>
                  </a:cxn>
                  <a:cxn ang="0">
                    <a:pos x="470" y="566"/>
                  </a:cxn>
                  <a:cxn ang="0">
                    <a:pos x="290" y="372"/>
                  </a:cxn>
                  <a:cxn ang="0">
                    <a:pos x="282" y="336"/>
                  </a:cxn>
                  <a:cxn ang="0">
                    <a:pos x="268" y="326"/>
                  </a:cxn>
                  <a:cxn ang="0">
                    <a:pos x="114" y="322"/>
                  </a:cxn>
                  <a:cxn ang="0">
                    <a:pos x="0" y="490"/>
                  </a:cxn>
                  <a:cxn ang="0">
                    <a:pos x="0" y="80"/>
                  </a:cxn>
                  <a:cxn ang="0">
                    <a:pos x="292" y="2"/>
                  </a:cxn>
                  <a:cxn ang="0">
                    <a:pos x="344" y="12"/>
                  </a:cxn>
                  <a:cxn ang="0">
                    <a:pos x="360" y="32"/>
                  </a:cxn>
                  <a:cxn ang="0">
                    <a:pos x="368" y="76"/>
                  </a:cxn>
                  <a:cxn ang="0">
                    <a:pos x="366" y="244"/>
                  </a:cxn>
                  <a:cxn ang="0">
                    <a:pos x="356" y="264"/>
                  </a:cxn>
                  <a:cxn ang="0">
                    <a:pos x="318" y="284"/>
                  </a:cxn>
                  <a:cxn ang="0">
                    <a:pos x="334" y="292"/>
                  </a:cxn>
                  <a:cxn ang="0">
                    <a:pos x="362" y="316"/>
                  </a:cxn>
                  <a:cxn ang="0">
                    <a:pos x="366" y="330"/>
                  </a:cxn>
                  <a:cxn ang="0">
                    <a:pos x="368" y="490"/>
                  </a:cxn>
                  <a:cxn ang="0">
                    <a:pos x="650" y="2"/>
                  </a:cxn>
                  <a:cxn ang="0">
                    <a:pos x="808" y="76"/>
                  </a:cxn>
                  <a:cxn ang="0">
                    <a:pos x="1096" y="2"/>
                  </a:cxn>
                </a:cxnLst>
                <a:rect l="0" t="0" r="r" b="b"/>
                <a:pathLst>
                  <a:path w="1172" h="566">
                    <a:moveTo>
                      <a:pt x="1096" y="0"/>
                    </a:moveTo>
                    <a:lnTo>
                      <a:pt x="1096" y="0"/>
                    </a:lnTo>
                    <a:lnTo>
                      <a:pt x="772" y="0"/>
                    </a:lnTo>
                    <a:lnTo>
                      <a:pt x="772" y="78"/>
                    </a:lnTo>
                    <a:lnTo>
                      <a:pt x="806" y="78"/>
                    </a:lnTo>
                    <a:lnTo>
                      <a:pt x="806" y="490"/>
                    </a:lnTo>
                    <a:lnTo>
                      <a:pt x="772" y="490"/>
                    </a:lnTo>
                    <a:lnTo>
                      <a:pt x="652" y="0"/>
                    </a:lnTo>
                    <a:lnTo>
                      <a:pt x="524" y="0"/>
                    </a:lnTo>
                    <a:lnTo>
                      <a:pt x="406" y="490"/>
                    </a:lnTo>
                    <a:lnTo>
                      <a:pt x="368" y="490"/>
                    </a:lnTo>
                    <a:lnTo>
                      <a:pt x="368" y="334"/>
                    </a:lnTo>
                    <a:lnTo>
                      <a:pt x="368" y="334"/>
                    </a:lnTo>
                    <a:lnTo>
                      <a:pt x="368" y="328"/>
                    </a:lnTo>
                    <a:lnTo>
                      <a:pt x="366" y="324"/>
                    </a:lnTo>
                    <a:lnTo>
                      <a:pt x="362" y="316"/>
                    </a:lnTo>
                    <a:lnTo>
                      <a:pt x="356" y="308"/>
                    </a:lnTo>
                    <a:lnTo>
                      <a:pt x="346" y="300"/>
                    </a:lnTo>
                    <a:lnTo>
                      <a:pt x="334" y="290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78"/>
                    </a:lnTo>
                    <a:lnTo>
                      <a:pt x="346" y="272"/>
                    </a:lnTo>
                    <a:lnTo>
                      <a:pt x="356" y="264"/>
                    </a:lnTo>
                    <a:lnTo>
                      <a:pt x="362" y="258"/>
                    </a:lnTo>
                    <a:lnTo>
                      <a:pt x="366" y="250"/>
                    </a:lnTo>
                    <a:lnTo>
                      <a:pt x="368" y="244"/>
                    </a:lnTo>
                    <a:lnTo>
                      <a:pt x="368" y="230"/>
                    </a:lnTo>
                    <a:lnTo>
                      <a:pt x="368" y="76"/>
                    </a:lnTo>
                    <a:lnTo>
                      <a:pt x="368" y="76"/>
                    </a:lnTo>
                    <a:lnTo>
                      <a:pt x="368" y="60"/>
                    </a:lnTo>
                    <a:lnTo>
                      <a:pt x="366" y="44"/>
                    </a:lnTo>
                    <a:lnTo>
                      <a:pt x="362" y="32"/>
                    </a:lnTo>
                    <a:lnTo>
                      <a:pt x="354" y="20"/>
                    </a:lnTo>
                    <a:lnTo>
                      <a:pt x="354" y="20"/>
                    </a:lnTo>
                    <a:lnTo>
                      <a:pt x="344" y="12"/>
                    </a:lnTo>
                    <a:lnTo>
                      <a:pt x="330" y="6"/>
                    </a:lnTo>
                    <a:lnTo>
                      <a:pt x="314" y="2"/>
                    </a:lnTo>
                    <a:lnTo>
                      <a:pt x="292" y="0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34" y="78"/>
                    </a:lnTo>
                    <a:lnTo>
                      <a:pt x="34" y="490"/>
                    </a:lnTo>
                    <a:lnTo>
                      <a:pt x="0" y="490"/>
                    </a:lnTo>
                    <a:lnTo>
                      <a:pt x="0" y="566"/>
                    </a:lnTo>
                    <a:lnTo>
                      <a:pt x="114" y="566"/>
                    </a:lnTo>
                    <a:lnTo>
                      <a:pt x="114" y="322"/>
                    </a:lnTo>
                    <a:lnTo>
                      <a:pt x="248" y="322"/>
                    </a:lnTo>
                    <a:lnTo>
                      <a:pt x="248" y="322"/>
                    </a:lnTo>
                    <a:lnTo>
                      <a:pt x="260" y="322"/>
                    </a:lnTo>
                    <a:lnTo>
                      <a:pt x="268" y="326"/>
                    </a:lnTo>
                    <a:lnTo>
                      <a:pt x="276" y="330"/>
                    </a:lnTo>
                    <a:lnTo>
                      <a:pt x="280" y="336"/>
                    </a:lnTo>
                    <a:lnTo>
                      <a:pt x="284" y="344"/>
                    </a:lnTo>
                    <a:lnTo>
                      <a:pt x="286" y="352"/>
                    </a:lnTo>
                    <a:lnTo>
                      <a:pt x="288" y="372"/>
                    </a:lnTo>
                    <a:lnTo>
                      <a:pt x="288" y="566"/>
                    </a:lnTo>
                    <a:lnTo>
                      <a:pt x="470" y="566"/>
                    </a:lnTo>
                    <a:lnTo>
                      <a:pt x="512" y="394"/>
                    </a:lnTo>
                    <a:lnTo>
                      <a:pt x="660" y="394"/>
                    </a:lnTo>
                    <a:lnTo>
                      <a:pt x="708" y="566"/>
                    </a:lnTo>
                    <a:lnTo>
                      <a:pt x="1096" y="566"/>
                    </a:lnTo>
                    <a:lnTo>
                      <a:pt x="1096" y="566"/>
                    </a:lnTo>
                    <a:lnTo>
                      <a:pt x="1114" y="566"/>
                    </a:lnTo>
                    <a:lnTo>
                      <a:pt x="1130" y="564"/>
                    </a:lnTo>
                    <a:lnTo>
                      <a:pt x="1142" y="560"/>
                    </a:lnTo>
                    <a:lnTo>
                      <a:pt x="1154" y="554"/>
                    </a:lnTo>
                    <a:lnTo>
                      <a:pt x="1154" y="554"/>
                    </a:lnTo>
                    <a:lnTo>
                      <a:pt x="1162" y="544"/>
                    </a:lnTo>
                    <a:lnTo>
                      <a:pt x="1168" y="530"/>
                    </a:lnTo>
                    <a:lnTo>
                      <a:pt x="1172" y="512"/>
                    </a:lnTo>
                    <a:lnTo>
                      <a:pt x="1172" y="490"/>
                    </a:lnTo>
                    <a:lnTo>
                      <a:pt x="1172" y="76"/>
                    </a:lnTo>
                    <a:lnTo>
                      <a:pt x="1172" y="76"/>
                    </a:lnTo>
                    <a:lnTo>
                      <a:pt x="1172" y="64"/>
                    </a:lnTo>
                    <a:lnTo>
                      <a:pt x="1168" y="52"/>
                    </a:lnTo>
                    <a:lnTo>
                      <a:pt x="1162" y="38"/>
                    </a:lnTo>
                    <a:lnTo>
                      <a:pt x="1162" y="38"/>
                    </a:lnTo>
                    <a:lnTo>
                      <a:pt x="1154" y="24"/>
                    </a:lnTo>
                    <a:lnTo>
                      <a:pt x="1148" y="18"/>
                    </a:lnTo>
                    <a:lnTo>
                      <a:pt x="1140" y="12"/>
                    </a:lnTo>
                    <a:lnTo>
                      <a:pt x="1132" y="8"/>
                    </a:lnTo>
                    <a:lnTo>
                      <a:pt x="1122" y="4"/>
                    </a:lnTo>
                    <a:lnTo>
                      <a:pt x="1110" y="2"/>
                    </a:lnTo>
                    <a:lnTo>
                      <a:pt x="1096" y="0"/>
                    </a:lnTo>
                    <a:lnTo>
                      <a:pt x="1096" y="0"/>
                    </a:lnTo>
                    <a:lnTo>
                      <a:pt x="1096" y="2"/>
                    </a:lnTo>
                    <a:lnTo>
                      <a:pt x="1096" y="2"/>
                    </a:lnTo>
                    <a:lnTo>
                      <a:pt x="1110" y="2"/>
                    </a:lnTo>
                    <a:lnTo>
                      <a:pt x="1120" y="4"/>
                    </a:lnTo>
                    <a:lnTo>
                      <a:pt x="1130" y="8"/>
                    </a:lnTo>
                    <a:lnTo>
                      <a:pt x="1140" y="12"/>
                    </a:lnTo>
                    <a:lnTo>
                      <a:pt x="1146" y="18"/>
                    </a:lnTo>
                    <a:lnTo>
                      <a:pt x="1154" y="24"/>
                    </a:lnTo>
                    <a:lnTo>
                      <a:pt x="1162" y="38"/>
                    </a:lnTo>
                    <a:lnTo>
                      <a:pt x="1162" y="38"/>
                    </a:lnTo>
                    <a:lnTo>
                      <a:pt x="1168" y="52"/>
                    </a:lnTo>
                    <a:lnTo>
                      <a:pt x="1170" y="66"/>
                    </a:lnTo>
                    <a:lnTo>
                      <a:pt x="1170" y="66"/>
                    </a:lnTo>
                    <a:lnTo>
                      <a:pt x="1172" y="76"/>
                    </a:lnTo>
                    <a:lnTo>
                      <a:pt x="1172" y="490"/>
                    </a:lnTo>
                    <a:lnTo>
                      <a:pt x="1172" y="490"/>
                    </a:lnTo>
                    <a:lnTo>
                      <a:pt x="1170" y="512"/>
                    </a:lnTo>
                    <a:lnTo>
                      <a:pt x="1166" y="530"/>
                    </a:lnTo>
                    <a:lnTo>
                      <a:pt x="1160" y="544"/>
                    </a:lnTo>
                    <a:lnTo>
                      <a:pt x="1152" y="552"/>
                    </a:lnTo>
                    <a:lnTo>
                      <a:pt x="1152" y="552"/>
                    </a:lnTo>
                    <a:lnTo>
                      <a:pt x="1142" y="560"/>
                    </a:lnTo>
                    <a:lnTo>
                      <a:pt x="1130" y="564"/>
                    </a:lnTo>
                    <a:lnTo>
                      <a:pt x="1114" y="566"/>
                    </a:lnTo>
                    <a:lnTo>
                      <a:pt x="1096" y="566"/>
                    </a:lnTo>
                    <a:lnTo>
                      <a:pt x="708" y="566"/>
                    </a:lnTo>
                    <a:lnTo>
                      <a:pt x="660" y="394"/>
                    </a:lnTo>
                    <a:lnTo>
                      <a:pt x="510" y="394"/>
                    </a:lnTo>
                    <a:lnTo>
                      <a:pt x="470" y="566"/>
                    </a:lnTo>
                    <a:lnTo>
                      <a:pt x="290" y="566"/>
                    </a:lnTo>
                    <a:lnTo>
                      <a:pt x="290" y="372"/>
                    </a:lnTo>
                    <a:lnTo>
                      <a:pt x="290" y="372"/>
                    </a:lnTo>
                    <a:lnTo>
                      <a:pt x="288" y="352"/>
                    </a:lnTo>
                    <a:lnTo>
                      <a:pt x="286" y="344"/>
                    </a:lnTo>
                    <a:lnTo>
                      <a:pt x="282" y="336"/>
                    </a:lnTo>
                    <a:lnTo>
                      <a:pt x="282" y="336"/>
                    </a:lnTo>
                    <a:lnTo>
                      <a:pt x="276" y="330"/>
                    </a:lnTo>
                    <a:lnTo>
                      <a:pt x="268" y="326"/>
                    </a:lnTo>
                    <a:lnTo>
                      <a:pt x="260" y="322"/>
                    </a:lnTo>
                    <a:lnTo>
                      <a:pt x="248" y="322"/>
                    </a:lnTo>
                    <a:lnTo>
                      <a:pt x="114" y="322"/>
                    </a:lnTo>
                    <a:lnTo>
                      <a:pt x="114" y="566"/>
                    </a:lnTo>
                    <a:lnTo>
                      <a:pt x="0" y="566"/>
                    </a:lnTo>
                    <a:lnTo>
                      <a:pt x="0" y="490"/>
                    </a:lnTo>
                    <a:lnTo>
                      <a:pt x="34" y="490"/>
                    </a:lnTo>
                    <a:lnTo>
                      <a:pt x="34" y="76"/>
                    </a:lnTo>
                    <a:lnTo>
                      <a:pt x="0" y="80"/>
                    </a:lnTo>
                    <a:lnTo>
                      <a:pt x="0" y="2"/>
                    </a:lnTo>
                    <a:lnTo>
                      <a:pt x="292" y="2"/>
                    </a:lnTo>
                    <a:lnTo>
                      <a:pt x="292" y="2"/>
                    </a:lnTo>
                    <a:lnTo>
                      <a:pt x="314" y="2"/>
                    </a:lnTo>
                    <a:lnTo>
                      <a:pt x="330" y="6"/>
                    </a:lnTo>
                    <a:lnTo>
                      <a:pt x="344" y="12"/>
                    </a:lnTo>
                    <a:lnTo>
                      <a:pt x="354" y="22"/>
                    </a:lnTo>
                    <a:lnTo>
                      <a:pt x="354" y="22"/>
                    </a:lnTo>
                    <a:lnTo>
                      <a:pt x="360" y="32"/>
                    </a:lnTo>
                    <a:lnTo>
                      <a:pt x="364" y="44"/>
                    </a:lnTo>
                    <a:lnTo>
                      <a:pt x="368" y="60"/>
                    </a:lnTo>
                    <a:lnTo>
                      <a:pt x="368" y="76"/>
                    </a:lnTo>
                    <a:lnTo>
                      <a:pt x="368" y="230"/>
                    </a:lnTo>
                    <a:lnTo>
                      <a:pt x="368" y="230"/>
                    </a:lnTo>
                    <a:lnTo>
                      <a:pt x="366" y="244"/>
                    </a:lnTo>
                    <a:lnTo>
                      <a:pt x="366" y="250"/>
                    </a:lnTo>
                    <a:lnTo>
                      <a:pt x="362" y="258"/>
                    </a:lnTo>
                    <a:lnTo>
                      <a:pt x="356" y="264"/>
                    </a:lnTo>
                    <a:lnTo>
                      <a:pt x="346" y="270"/>
                    </a:lnTo>
                    <a:lnTo>
                      <a:pt x="334" y="276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18" y="284"/>
                    </a:lnTo>
                    <a:lnTo>
                      <a:pt x="334" y="292"/>
                    </a:lnTo>
                    <a:lnTo>
                      <a:pt x="346" y="300"/>
                    </a:lnTo>
                    <a:lnTo>
                      <a:pt x="356" y="308"/>
                    </a:lnTo>
                    <a:lnTo>
                      <a:pt x="362" y="316"/>
                    </a:lnTo>
                    <a:lnTo>
                      <a:pt x="362" y="316"/>
                    </a:lnTo>
                    <a:lnTo>
                      <a:pt x="366" y="324"/>
                    </a:lnTo>
                    <a:lnTo>
                      <a:pt x="366" y="330"/>
                    </a:lnTo>
                    <a:lnTo>
                      <a:pt x="366" y="330"/>
                    </a:lnTo>
                    <a:lnTo>
                      <a:pt x="368" y="334"/>
                    </a:lnTo>
                    <a:lnTo>
                      <a:pt x="368" y="490"/>
                    </a:lnTo>
                    <a:lnTo>
                      <a:pt x="406" y="490"/>
                    </a:lnTo>
                    <a:lnTo>
                      <a:pt x="524" y="2"/>
                    </a:lnTo>
                    <a:lnTo>
                      <a:pt x="650" y="2"/>
                    </a:lnTo>
                    <a:lnTo>
                      <a:pt x="772" y="490"/>
                    </a:lnTo>
                    <a:lnTo>
                      <a:pt x="808" y="490"/>
                    </a:lnTo>
                    <a:lnTo>
                      <a:pt x="808" y="76"/>
                    </a:lnTo>
                    <a:lnTo>
                      <a:pt x="772" y="76"/>
                    </a:lnTo>
                    <a:lnTo>
                      <a:pt x="772" y="2"/>
                    </a:lnTo>
                    <a:lnTo>
                      <a:pt x="1096" y="2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8311962" y="363264"/>
                <a:ext cx="97545" cy="22183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124" y="282"/>
                  </a:cxn>
                  <a:cxn ang="0">
                    <a:pos x="0" y="282"/>
                  </a:cxn>
                  <a:cxn ang="0">
                    <a:pos x="66" y="0"/>
                  </a:cxn>
                </a:cxnLst>
                <a:rect l="0" t="0" r="r" b="b"/>
                <a:pathLst>
                  <a:path w="124" h="282">
                    <a:moveTo>
                      <a:pt x="66" y="0"/>
                    </a:moveTo>
                    <a:lnTo>
                      <a:pt x="124" y="282"/>
                    </a:lnTo>
                    <a:lnTo>
                      <a:pt x="0" y="28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8311962" y="363264"/>
                <a:ext cx="97545" cy="22341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124" y="282"/>
                  </a:cxn>
                  <a:cxn ang="0">
                    <a:pos x="0" y="282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66" y="0"/>
                  </a:cxn>
                  <a:cxn ang="0">
                    <a:pos x="0" y="284"/>
                  </a:cxn>
                  <a:cxn ang="0">
                    <a:pos x="124" y="284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24" h="284">
                    <a:moveTo>
                      <a:pt x="66" y="0"/>
                    </a:moveTo>
                    <a:lnTo>
                      <a:pt x="66" y="0"/>
                    </a:lnTo>
                    <a:lnTo>
                      <a:pt x="124" y="282"/>
                    </a:lnTo>
                    <a:lnTo>
                      <a:pt x="0" y="282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0" y="284"/>
                    </a:lnTo>
                    <a:lnTo>
                      <a:pt x="124" y="284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8599878" y="383717"/>
                <a:ext cx="162051" cy="3241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2"/>
                  </a:cxn>
                  <a:cxn ang="0">
                    <a:pos x="168" y="412"/>
                  </a:cxn>
                  <a:cxn ang="0">
                    <a:pos x="168" y="412"/>
                  </a:cxn>
                  <a:cxn ang="0">
                    <a:pos x="180" y="410"/>
                  </a:cxn>
                  <a:cxn ang="0">
                    <a:pos x="190" y="408"/>
                  </a:cxn>
                  <a:cxn ang="0">
                    <a:pos x="196" y="404"/>
                  </a:cxn>
                  <a:cxn ang="0">
                    <a:pos x="202" y="398"/>
                  </a:cxn>
                  <a:cxn ang="0">
                    <a:pos x="204" y="394"/>
                  </a:cxn>
                  <a:cxn ang="0">
                    <a:pos x="206" y="386"/>
                  </a:cxn>
                  <a:cxn ang="0">
                    <a:pos x="206" y="372"/>
                  </a:cxn>
                  <a:cxn ang="0">
                    <a:pos x="206" y="44"/>
                  </a:cxn>
                  <a:cxn ang="0">
                    <a:pos x="206" y="44"/>
                  </a:cxn>
                  <a:cxn ang="0">
                    <a:pos x="206" y="30"/>
                  </a:cxn>
                  <a:cxn ang="0">
                    <a:pos x="204" y="22"/>
                  </a:cxn>
                  <a:cxn ang="0">
                    <a:pos x="200" y="16"/>
                  </a:cxn>
                  <a:cxn ang="0">
                    <a:pos x="194" y="10"/>
                  </a:cxn>
                  <a:cxn ang="0">
                    <a:pos x="186" y="4"/>
                  </a:cxn>
                  <a:cxn ang="0">
                    <a:pos x="174" y="0"/>
                  </a:cxn>
                  <a:cxn ang="0">
                    <a:pos x="158" y="0"/>
                  </a:cxn>
                  <a:cxn ang="0">
                    <a:pos x="0" y="0"/>
                  </a:cxn>
                </a:cxnLst>
                <a:rect l="0" t="0" r="r" b="b"/>
                <a:pathLst>
                  <a:path w="206" h="412">
                    <a:moveTo>
                      <a:pt x="0" y="0"/>
                    </a:moveTo>
                    <a:lnTo>
                      <a:pt x="0" y="412"/>
                    </a:lnTo>
                    <a:lnTo>
                      <a:pt x="168" y="412"/>
                    </a:lnTo>
                    <a:lnTo>
                      <a:pt x="168" y="412"/>
                    </a:lnTo>
                    <a:lnTo>
                      <a:pt x="180" y="410"/>
                    </a:lnTo>
                    <a:lnTo>
                      <a:pt x="190" y="408"/>
                    </a:lnTo>
                    <a:lnTo>
                      <a:pt x="196" y="404"/>
                    </a:lnTo>
                    <a:lnTo>
                      <a:pt x="202" y="398"/>
                    </a:lnTo>
                    <a:lnTo>
                      <a:pt x="204" y="394"/>
                    </a:lnTo>
                    <a:lnTo>
                      <a:pt x="206" y="386"/>
                    </a:lnTo>
                    <a:lnTo>
                      <a:pt x="206" y="372"/>
                    </a:lnTo>
                    <a:lnTo>
                      <a:pt x="206" y="44"/>
                    </a:lnTo>
                    <a:lnTo>
                      <a:pt x="206" y="44"/>
                    </a:lnTo>
                    <a:lnTo>
                      <a:pt x="206" y="30"/>
                    </a:lnTo>
                    <a:lnTo>
                      <a:pt x="204" y="22"/>
                    </a:lnTo>
                    <a:lnTo>
                      <a:pt x="200" y="16"/>
                    </a:lnTo>
                    <a:lnTo>
                      <a:pt x="194" y="10"/>
                    </a:lnTo>
                    <a:lnTo>
                      <a:pt x="186" y="4"/>
                    </a:lnTo>
                    <a:lnTo>
                      <a:pt x="174" y="0"/>
                    </a:lnTo>
                    <a:lnTo>
                      <a:pt x="1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8599878" y="382143"/>
                <a:ext cx="162051" cy="3256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80" y="412"/>
                  </a:cxn>
                  <a:cxn ang="0">
                    <a:pos x="190" y="410"/>
                  </a:cxn>
                  <a:cxn ang="0">
                    <a:pos x="198" y="406"/>
                  </a:cxn>
                  <a:cxn ang="0">
                    <a:pos x="202" y="402"/>
                  </a:cxn>
                  <a:cxn ang="0">
                    <a:pos x="202" y="402"/>
                  </a:cxn>
                  <a:cxn ang="0">
                    <a:pos x="204" y="396"/>
                  </a:cxn>
                  <a:cxn ang="0">
                    <a:pos x="206" y="388"/>
                  </a:cxn>
                  <a:cxn ang="0">
                    <a:pos x="206" y="374"/>
                  </a:cxn>
                  <a:cxn ang="0">
                    <a:pos x="206" y="46"/>
                  </a:cxn>
                  <a:cxn ang="0">
                    <a:pos x="206" y="46"/>
                  </a:cxn>
                  <a:cxn ang="0">
                    <a:pos x="206" y="32"/>
                  </a:cxn>
                  <a:cxn ang="0">
                    <a:pos x="204" y="24"/>
                  </a:cxn>
                  <a:cxn ang="0">
                    <a:pos x="200" y="18"/>
                  </a:cxn>
                  <a:cxn ang="0">
                    <a:pos x="200" y="18"/>
                  </a:cxn>
                  <a:cxn ang="0">
                    <a:pos x="194" y="10"/>
                  </a:cxn>
                  <a:cxn ang="0">
                    <a:pos x="186" y="6"/>
                  </a:cxn>
                  <a:cxn ang="0">
                    <a:pos x="174" y="2"/>
                  </a:cxn>
                  <a:cxn ang="0">
                    <a:pos x="158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58" y="2"/>
                  </a:cxn>
                  <a:cxn ang="0">
                    <a:pos x="158" y="2"/>
                  </a:cxn>
                  <a:cxn ang="0">
                    <a:pos x="174" y="2"/>
                  </a:cxn>
                  <a:cxn ang="0">
                    <a:pos x="186" y="6"/>
                  </a:cxn>
                  <a:cxn ang="0">
                    <a:pos x="194" y="12"/>
                  </a:cxn>
                  <a:cxn ang="0">
                    <a:pos x="200" y="18"/>
                  </a:cxn>
                  <a:cxn ang="0">
                    <a:pos x="200" y="18"/>
                  </a:cxn>
                  <a:cxn ang="0">
                    <a:pos x="204" y="24"/>
                  </a:cxn>
                  <a:cxn ang="0">
                    <a:pos x="204" y="32"/>
                  </a:cxn>
                  <a:cxn ang="0">
                    <a:pos x="206" y="46"/>
                  </a:cxn>
                  <a:cxn ang="0">
                    <a:pos x="206" y="374"/>
                  </a:cxn>
                  <a:cxn ang="0">
                    <a:pos x="206" y="374"/>
                  </a:cxn>
                  <a:cxn ang="0">
                    <a:pos x="206" y="388"/>
                  </a:cxn>
                  <a:cxn ang="0">
                    <a:pos x="204" y="394"/>
                  </a:cxn>
                  <a:cxn ang="0">
                    <a:pos x="202" y="400"/>
                  </a:cxn>
                  <a:cxn ang="0">
                    <a:pos x="202" y="400"/>
                  </a:cxn>
                  <a:cxn ang="0">
                    <a:pos x="196" y="406"/>
                  </a:cxn>
                  <a:cxn ang="0">
                    <a:pos x="190" y="410"/>
                  </a:cxn>
                  <a:cxn ang="0">
                    <a:pos x="180" y="412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168" y="414"/>
                  </a:cxn>
                  <a:cxn ang="0">
                    <a:pos x="0" y="41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06" h="414">
                    <a:moveTo>
                      <a:pt x="0" y="2"/>
                    </a:moveTo>
                    <a:lnTo>
                      <a:pt x="0" y="2"/>
                    </a:lnTo>
                    <a:lnTo>
                      <a:pt x="0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80" y="412"/>
                    </a:lnTo>
                    <a:lnTo>
                      <a:pt x="190" y="410"/>
                    </a:lnTo>
                    <a:lnTo>
                      <a:pt x="198" y="406"/>
                    </a:lnTo>
                    <a:lnTo>
                      <a:pt x="202" y="402"/>
                    </a:lnTo>
                    <a:lnTo>
                      <a:pt x="202" y="402"/>
                    </a:lnTo>
                    <a:lnTo>
                      <a:pt x="204" y="396"/>
                    </a:lnTo>
                    <a:lnTo>
                      <a:pt x="206" y="388"/>
                    </a:lnTo>
                    <a:lnTo>
                      <a:pt x="206" y="374"/>
                    </a:lnTo>
                    <a:lnTo>
                      <a:pt x="206" y="46"/>
                    </a:lnTo>
                    <a:lnTo>
                      <a:pt x="206" y="46"/>
                    </a:lnTo>
                    <a:lnTo>
                      <a:pt x="206" y="32"/>
                    </a:lnTo>
                    <a:lnTo>
                      <a:pt x="204" y="24"/>
                    </a:lnTo>
                    <a:lnTo>
                      <a:pt x="200" y="18"/>
                    </a:lnTo>
                    <a:lnTo>
                      <a:pt x="200" y="18"/>
                    </a:lnTo>
                    <a:lnTo>
                      <a:pt x="194" y="10"/>
                    </a:lnTo>
                    <a:lnTo>
                      <a:pt x="186" y="6"/>
                    </a:lnTo>
                    <a:lnTo>
                      <a:pt x="174" y="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74" y="2"/>
                    </a:lnTo>
                    <a:lnTo>
                      <a:pt x="186" y="6"/>
                    </a:lnTo>
                    <a:lnTo>
                      <a:pt x="194" y="12"/>
                    </a:lnTo>
                    <a:lnTo>
                      <a:pt x="200" y="18"/>
                    </a:lnTo>
                    <a:lnTo>
                      <a:pt x="200" y="18"/>
                    </a:lnTo>
                    <a:lnTo>
                      <a:pt x="204" y="24"/>
                    </a:lnTo>
                    <a:lnTo>
                      <a:pt x="204" y="32"/>
                    </a:lnTo>
                    <a:lnTo>
                      <a:pt x="206" y="46"/>
                    </a:lnTo>
                    <a:lnTo>
                      <a:pt x="206" y="374"/>
                    </a:lnTo>
                    <a:lnTo>
                      <a:pt x="206" y="374"/>
                    </a:lnTo>
                    <a:lnTo>
                      <a:pt x="206" y="388"/>
                    </a:lnTo>
                    <a:lnTo>
                      <a:pt x="204" y="394"/>
                    </a:lnTo>
                    <a:lnTo>
                      <a:pt x="202" y="400"/>
                    </a:lnTo>
                    <a:lnTo>
                      <a:pt x="202" y="400"/>
                    </a:lnTo>
                    <a:lnTo>
                      <a:pt x="196" y="406"/>
                    </a:lnTo>
                    <a:lnTo>
                      <a:pt x="190" y="410"/>
                    </a:lnTo>
                    <a:lnTo>
                      <a:pt x="180" y="412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0" y="41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7987860" y="383717"/>
                <a:ext cx="140025" cy="1337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0"/>
                  </a:cxn>
                  <a:cxn ang="0">
                    <a:pos x="142" y="170"/>
                  </a:cxn>
                  <a:cxn ang="0">
                    <a:pos x="142" y="170"/>
                  </a:cxn>
                  <a:cxn ang="0">
                    <a:pos x="152" y="168"/>
                  </a:cxn>
                  <a:cxn ang="0">
                    <a:pos x="162" y="164"/>
                  </a:cxn>
                  <a:cxn ang="0">
                    <a:pos x="168" y="160"/>
                  </a:cxn>
                  <a:cxn ang="0">
                    <a:pos x="172" y="154"/>
                  </a:cxn>
                  <a:cxn ang="0">
                    <a:pos x="174" y="148"/>
                  </a:cxn>
                  <a:cxn ang="0">
                    <a:pos x="176" y="140"/>
                  </a:cxn>
                  <a:cxn ang="0">
                    <a:pos x="178" y="126"/>
                  </a:cxn>
                  <a:cxn ang="0">
                    <a:pos x="178" y="38"/>
                  </a:cxn>
                  <a:cxn ang="0">
                    <a:pos x="178" y="38"/>
                  </a:cxn>
                  <a:cxn ang="0">
                    <a:pos x="174" y="24"/>
                  </a:cxn>
                  <a:cxn ang="0">
                    <a:pos x="172" y="18"/>
                  </a:cxn>
                  <a:cxn ang="0">
                    <a:pos x="168" y="12"/>
                  </a:cxn>
                  <a:cxn ang="0">
                    <a:pos x="164" y="8"/>
                  </a:cxn>
                  <a:cxn ang="0">
                    <a:pos x="156" y="2"/>
                  </a:cxn>
                  <a:cxn ang="0">
                    <a:pos x="148" y="0"/>
                  </a:cxn>
                  <a:cxn ang="0">
                    <a:pos x="136" y="0"/>
                  </a:cxn>
                  <a:cxn ang="0">
                    <a:pos x="0" y="0"/>
                  </a:cxn>
                </a:cxnLst>
                <a:rect l="0" t="0" r="r" b="b"/>
                <a:pathLst>
                  <a:path w="178" h="170">
                    <a:moveTo>
                      <a:pt x="0" y="0"/>
                    </a:moveTo>
                    <a:lnTo>
                      <a:pt x="0" y="170"/>
                    </a:lnTo>
                    <a:lnTo>
                      <a:pt x="142" y="170"/>
                    </a:lnTo>
                    <a:lnTo>
                      <a:pt x="142" y="170"/>
                    </a:lnTo>
                    <a:lnTo>
                      <a:pt x="152" y="168"/>
                    </a:lnTo>
                    <a:lnTo>
                      <a:pt x="162" y="164"/>
                    </a:lnTo>
                    <a:lnTo>
                      <a:pt x="168" y="160"/>
                    </a:lnTo>
                    <a:lnTo>
                      <a:pt x="172" y="154"/>
                    </a:lnTo>
                    <a:lnTo>
                      <a:pt x="174" y="148"/>
                    </a:lnTo>
                    <a:lnTo>
                      <a:pt x="176" y="140"/>
                    </a:lnTo>
                    <a:lnTo>
                      <a:pt x="178" y="126"/>
                    </a:lnTo>
                    <a:lnTo>
                      <a:pt x="178" y="38"/>
                    </a:lnTo>
                    <a:lnTo>
                      <a:pt x="178" y="38"/>
                    </a:lnTo>
                    <a:lnTo>
                      <a:pt x="174" y="24"/>
                    </a:lnTo>
                    <a:lnTo>
                      <a:pt x="172" y="18"/>
                    </a:lnTo>
                    <a:lnTo>
                      <a:pt x="168" y="12"/>
                    </a:lnTo>
                    <a:lnTo>
                      <a:pt x="164" y="8"/>
                    </a:lnTo>
                    <a:lnTo>
                      <a:pt x="156" y="2"/>
                    </a:lnTo>
                    <a:lnTo>
                      <a:pt x="148" y="0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7986287" y="382143"/>
                <a:ext cx="141598" cy="13687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0" y="174"/>
                  </a:cxn>
                  <a:cxn ang="0">
                    <a:pos x="144" y="174"/>
                  </a:cxn>
                  <a:cxn ang="0">
                    <a:pos x="144" y="174"/>
                  </a:cxn>
                  <a:cxn ang="0">
                    <a:pos x="144" y="174"/>
                  </a:cxn>
                  <a:cxn ang="0">
                    <a:pos x="154" y="170"/>
                  </a:cxn>
                  <a:cxn ang="0">
                    <a:pos x="164" y="166"/>
                  </a:cxn>
                  <a:cxn ang="0">
                    <a:pos x="170" y="162"/>
                  </a:cxn>
                  <a:cxn ang="0">
                    <a:pos x="174" y="156"/>
                  </a:cxn>
                  <a:cxn ang="0">
                    <a:pos x="176" y="150"/>
                  </a:cxn>
                  <a:cxn ang="0">
                    <a:pos x="178" y="142"/>
                  </a:cxn>
                  <a:cxn ang="0">
                    <a:pos x="180" y="128"/>
                  </a:cxn>
                  <a:cxn ang="0">
                    <a:pos x="180" y="40"/>
                  </a:cxn>
                  <a:cxn ang="0">
                    <a:pos x="180" y="40"/>
                  </a:cxn>
                  <a:cxn ang="0">
                    <a:pos x="180" y="40"/>
                  </a:cxn>
                  <a:cxn ang="0">
                    <a:pos x="176" y="26"/>
                  </a:cxn>
                  <a:cxn ang="0">
                    <a:pos x="174" y="20"/>
                  </a:cxn>
                  <a:cxn ang="0">
                    <a:pos x="170" y="14"/>
                  </a:cxn>
                  <a:cxn ang="0">
                    <a:pos x="166" y="8"/>
                  </a:cxn>
                  <a:cxn ang="0">
                    <a:pos x="158" y="4"/>
                  </a:cxn>
                  <a:cxn ang="0">
                    <a:pos x="150" y="2"/>
                  </a:cxn>
                  <a:cxn ang="0">
                    <a:pos x="138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38" y="2"/>
                  </a:cxn>
                  <a:cxn ang="0">
                    <a:pos x="138" y="2"/>
                  </a:cxn>
                  <a:cxn ang="0">
                    <a:pos x="150" y="2"/>
                  </a:cxn>
                  <a:cxn ang="0">
                    <a:pos x="158" y="6"/>
                  </a:cxn>
                  <a:cxn ang="0">
                    <a:pos x="166" y="10"/>
                  </a:cxn>
                  <a:cxn ang="0">
                    <a:pos x="170" y="14"/>
                  </a:cxn>
                  <a:cxn ang="0">
                    <a:pos x="174" y="20"/>
                  </a:cxn>
                  <a:cxn ang="0">
                    <a:pos x="176" y="26"/>
                  </a:cxn>
                  <a:cxn ang="0">
                    <a:pos x="178" y="40"/>
                  </a:cxn>
                  <a:cxn ang="0">
                    <a:pos x="180" y="40"/>
                  </a:cxn>
                  <a:cxn ang="0">
                    <a:pos x="178" y="40"/>
                  </a:cxn>
                  <a:cxn ang="0">
                    <a:pos x="178" y="128"/>
                  </a:cxn>
                  <a:cxn ang="0">
                    <a:pos x="178" y="128"/>
                  </a:cxn>
                  <a:cxn ang="0">
                    <a:pos x="178" y="142"/>
                  </a:cxn>
                  <a:cxn ang="0">
                    <a:pos x="176" y="150"/>
                  </a:cxn>
                  <a:cxn ang="0">
                    <a:pos x="174" y="156"/>
                  </a:cxn>
                  <a:cxn ang="0">
                    <a:pos x="168" y="160"/>
                  </a:cxn>
                  <a:cxn ang="0">
                    <a:pos x="162" y="166"/>
                  </a:cxn>
                  <a:cxn ang="0">
                    <a:pos x="154" y="170"/>
                  </a:cxn>
                  <a:cxn ang="0">
                    <a:pos x="144" y="172"/>
                  </a:cxn>
                  <a:cxn ang="0">
                    <a:pos x="144" y="172"/>
                  </a:cxn>
                  <a:cxn ang="0">
                    <a:pos x="144" y="172"/>
                  </a:cxn>
                  <a:cxn ang="0">
                    <a:pos x="2" y="17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80" h="174">
                    <a:moveTo>
                      <a:pt x="2" y="2"/>
                    </a:moveTo>
                    <a:lnTo>
                      <a:pt x="0" y="2"/>
                    </a:lnTo>
                    <a:lnTo>
                      <a:pt x="0" y="174"/>
                    </a:lnTo>
                    <a:lnTo>
                      <a:pt x="144" y="174"/>
                    </a:lnTo>
                    <a:lnTo>
                      <a:pt x="144" y="174"/>
                    </a:lnTo>
                    <a:lnTo>
                      <a:pt x="144" y="174"/>
                    </a:lnTo>
                    <a:lnTo>
                      <a:pt x="154" y="170"/>
                    </a:lnTo>
                    <a:lnTo>
                      <a:pt x="164" y="166"/>
                    </a:lnTo>
                    <a:lnTo>
                      <a:pt x="170" y="162"/>
                    </a:lnTo>
                    <a:lnTo>
                      <a:pt x="174" y="156"/>
                    </a:lnTo>
                    <a:lnTo>
                      <a:pt x="176" y="150"/>
                    </a:lnTo>
                    <a:lnTo>
                      <a:pt x="178" y="142"/>
                    </a:lnTo>
                    <a:lnTo>
                      <a:pt x="180" y="128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76" y="26"/>
                    </a:lnTo>
                    <a:lnTo>
                      <a:pt x="174" y="20"/>
                    </a:lnTo>
                    <a:lnTo>
                      <a:pt x="170" y="14"/>
                    </a:lnTo>
                    <a:lnTo>
                      <a:pt x="166" y="8"/>
                    </a:lnTo>
                    <a:lnTo>
                      <a:pt x="158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38" y="2"/>
                    </a:lnTo>
                    <a:lnTo>
                      <a:pt x="138" y="2"/>
                    </a:lnTo>
                    <a:lnTo>
                      <a:pt x="150" y="2"/>
                    </a:lnTo>
                    <a:lnTo>
                      <a:pt x="158" y="6"/>
                    </a:lnTo>
                    <a:lnTo>
                      <a:pt x="166" y="10"/>
                    </a:lnTo>
                    <a:lnTo>
                      <a:pt x="170" y="14"/>
                    </a:lnTo>
                    <a:lnTo>
                      <a:pt x="174" y="20"/>
                    </a:lnTo>
                    <a:lnTo>
                      <a:pt x="176" y="26"/>
                    </a:lnTo>
                    <a:lnTo>
                      <a:pt x="178" y="40"/>
                    </a:lnTo>
                    <a:lnTo>
                      <a:pt x="180" y="40"/>
                    </a:lnTo>
                    <a:lnTo>
                      <a:pt x="178" y="40"/>
                    </a:lnTo>
                    <a:lnTo>
                      <a:pt x="178" y="128"/>
                    </a:lnTo>
                    <a:lnTo>
                      <a:pt x="178" y="128"/>
                    </a:lnTo>
                    <a:lnTo>
                      <a:pt x="178" y="142"/>
                    </a:lnTo>
                    <a:lnTo>
                      <a:pt x="176" y="150"/>
                    </a:lnTo>
                    <a:lnTo>
                      <a:pt x="174" y="156"/>
                    </a:lnTo>
                    <a:lnTo>
                      <a:pt x="168" y="160"/>
                    </a:lnTo>
                    <a:lnTo>
                      <a:pt x="162" y="166"/>
                    </a:lnTo>
                    <a:lnTo>
                      <a:pt x="154" y="170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2" y="17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D1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7770743" y="959549"/>
                <a:ext cx="69226" cy="84959"/>
              </a:xfrm>
              <a:custGeom>
                <a:avLst/>
                <a:gdLst/>
                <a:ahLst/>
                <a:cxnLst>
                  <a:cxn ang="0">
                    <a:pos x="42" y="66"/>
                  </a:cxn>
                  <a:cxn ang="0">
                    <a:pos x="38" y="108"/>
                  </a:cxn>
                  <a:cxn ang="0">
                    <a:pos x="24" y="108"/>
                  </a:cxn>
                  <a:cxn ang="0">
                    <a:pos x="30" y="66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38" y="54"/>
                  </a:cxn>
                  <a:cxn ang="0">
                    <a:pos x="38" y="54"/>
                  </a:cxn>
                  <a:cxn ang="0">
                    <a:pos x="74" y="0"/>
                  </a:cxn>
                  <a:cxn ang="0">
                    <a:pos x="88" y="0"/>
                  </a:cxn>
                  <a:cxn ang="0">
                    <a:pos x="42" y="66"/>
                  </a:cxn>
                </a:cxnLst>
                <a:rect l="0" t="0" r="r" b="b"/>
                <a:pathLst>
                  <a:path w="88" h="108">
                    <a:moveTo>
                      <a:pt x="42" y="66"/>
                    </a:moveTo>
                    <a:lnTo>
                      <a:pt x="38" y="108"/>
                    </a:lnTo>
                    <a:lnTo>
                      <a:pt x="24" y="108"/>
                    </a:lnTo>
                    <a:lnTo>
                      <a:pt x="30" y="6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74" y="0"/>
                    </a:lnTo>
                    <a:lnTo>
                      <a:pt x="88" y="0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50"/>
              <p:cNvSpPr>
                <a:spLocks noEditPoints="1"/>
              </p:cNvSpPr>
              <p:nvPr/>
            </p:nvSpPr>
            <p:spPr bwMode="auto">
              <a:xfrm>
                <a:off x="7830529" y="978429"/>
                <a:ext cx="62932" cy="67652"/>
              </a:xfrm>
              <a:custGeom>
                <a:avLst/>
                <a:gdLst/>
                <a:ahLst/>
                <a:cxnLst>
                  <a:cxn ang="0">
                    <a:pos x="78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4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0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78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8" y="14"/>
                  </a:cxn>
                  <a:cxn ang="0">
                    <a:pos x="54" y="12"/>
                  </a:cxn>
                  <a:cxn ang="0">
                    <a:pos x="44" y="8"/>
                  </a:cxn>
                  <a:cxn ang="0">
                    <a:pos x="38" y="10"/>
                  </a:cxn>
                  <a:cxn ang="0">
                    <a:pos x="28" y="14"/>
                  </a:cxn>
                  <a:cxn ang="0">
                    <a:pos x="22" y="18"/>
                  </a:cxn>
                  <a:cxn ang="0">
                    <a:pos x="14" y="42"/>
                  </a:cxn>
                  <a:cxn ang="0">
                    <a:pos x="14" y="56"/>
                  </a:cxn>
                  <a:cxn ang="0">
                    <a:pos x="16" y="68"/>
                  </a:cxn>
                  <a:cxn ang="0">
                    <a:pos x="20" y="72"/>
                  </a:cxn>
                  <a:cxn ang="0">
                    <a:pos x="24" y="74"/>
                  </a:cxn>
                  <a:cxn ang="0">
                    <a:pos x="36" y="78"/>
                  </a:cxn>
                  <a:cxn ang="0">
                    <a:pos x="42" y="76"/>
                  </a:cxn>
                  <a:cxn ang="0">
                    <a:pos x="48" y="74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78" y="42"/>
                    </a:moveTo>
                    <a:lnTo>
                      <a:pt x="78" y="42"/>
                    </a:lnTo>
                    <a:lnTo>
                      <a:pt x="76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78" y="42"/>
                    </a:lnTo>
                    <a:lnTo>
                      <a:pt x="78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4" y="22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7907621" y="980002"/>
                <a:ext cx="58213" cy="64506"/>
              </a:xfrm>
              <a:custGeom>
                <a:avLst/>
                <a:gdLst/>
                <a:ahLst/>
                <a:cxnLst>
                  <a:cxn ang="0">
                    <a:pos x="54" y="82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44" y="78"/>
                  </a:cxn>
                  <a:cxn ang="0">
                    <a:pos x="44" y="78"/>
                  </a:cxn>
                  <a:cxn ang="0">
                    <a:pos x="34" y="82"/>
                  </a:cxn>
                  <a:cxn ang="0">
                    <a:pos x="34" y="82"/>
                  </a:cxn>
                  <a:cxn ang="0">
                    <a:pos x="28" y="82"/>
                  </a:cxn>
                  <a:cxn ang="0">
                    <a:pos x="28" y="82"/>
                  </a:cxn>
                  <a:cxn ang="0">
                    <a:pos x="20" y="82"/>
                  </a:cxn>
                  <a:cxn ang="0">
                    <a:pos x="20" y="82"/>
                  </a:cxn>
                  <a:cxn ang="0">
                    <a:pos x="12" y="82"/>
                  </a:cxn>
                  <a:cxn ang="0">
                    <a:pos x="12" y="82"/>
                  </a:cxn>
                  <a:cxn ang="0">
                    <a:pos x="6" y="78"/>
                  </a:cxn>
                  <a:cxn ang="0">
                    <a:pos x="6" y="78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58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2" y="58"/>
                  </a:cxn>
                  <a:cxn ang="0">
                    <a:pos x="12" y="58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6" y="70"/>
                  </a:cxn>
                  <a:cxn ang="0">
                    <a:pos x="16" y="70"/>
                  </a:cxn>
                  <a:cxn ang="0">
                    <a:pos x="20" y="72"/>
                  </a:cxn>
                  <a:cxn ang="0">
                    <a:pos x="24" y="72"/>
                  </a:cxn>
                  <a:cxn ang="0">
                    <a:pos x="24" y="72"/>
                  </a:cxn>
                  <a:cxn ang="0">
                    <a:pos x="34" y="72"/>
                  </a:cxn>
                  <a:cxn ang="0">
                    <a:pos x="34" y="72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48" y="66"/>
                  </a:cxn>
                  <a:cxn ang="0">
                    <a:pos x="48" y="66"/>
                  </a:cxn>
                  <a:cxn ang="0">
                    <a:pos x="54" y="64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64" y="82"/>
                  </a:cxn>
                  <a:cxn ang="0">
                    <a:pos x="54" y="82"/>
                  </a:cxn>
                </a:cxnLst>
                <a:rect l="0" t="0" r="r" b="b"/>
                <a:pathLst>
                  <a:path w="74" h="82">
                    <a:moveTo>
                      <a:pt x="54" y="82"/>
                    </a:moveTo>
                    <a:lnTo>
                      <a:pt x="54" y="72"/>
                    </a:lnTo>
                    <a:lnTo>
                      <a:pt x="54" y="72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58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20" y="72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42" y="70"/>
                    </a:lnTo>
                    <a:lnTo>
                      <a:pt x="42" y="7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4" y="64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64" y="82"/>
                    </a:lnTo>
                    <a:lnTo>
                      <a:pt x="54" y="8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7978420" y="980002"/>
                <a:ext cx="42479" cy="64506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6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0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6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8066526" y="959549"/>
                <a:ext cx="77092" cy="84959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66" y="108"/>
                  </a:cxn>
                  <a:cxn ang="0">
                    <a:pos x="24" y="10"/>
                  </a:cxn>
                  <a:cxn ang="0">
                    <a:pos x="22" y="10"/>
                  </a:cxn>
                  <a:cxn ang="0">
                    <a:pos x="12" y="108"/>
                  </a:cxn>
                  <a:cxn ang="0">
                    <a:pos x="0" y="108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74" y="94"/>
                  </a:cxn>
                  <a:cxn ang="0">
                    <a:pos x="76" y="94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84" y="108"/>
                  </a:cxn>
                </a:cxnLst>
                <a:rect l="0" t="0" r="r" b="b"/>
                <a:pathLst>
                  <a:path w="98" h="108">
                    <a:moveTo>
                      <a:pt x="84" y="108"/>
                    </a:moveTo>
                    <a:lnTo>
                      <a:pt x="66" y="108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2" y="108"/>
                    </a:lnTo>
                    <a:lnTo>
                      <a:pt x="0" y="10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4"/>
              <p:cNvSpPr>
                <a:spLocks noEditPoints="1"/>
              </p:cNvSpPr>
              <p:nvPr/>
            </p:nvSpPr>
            <p:spPr bwMode="auto">
              <a:xfrm>
                <a:off x="8153058" y="978429"/>
                <a:ext cx="59786" cy="67652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6" y="64"/>
                  </a:cxn>
                  <a:cxn ang="0">
                    <a:pos x="20" y="70"/>
                  </a:cxn>
                  <a:cxn ang="0">
                    <a:pos x="24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6" y="76"/>
                  </a:cxn>
                  <a:cxn ang="0">
                    <a:pos x="66" y="74"/>
                  </a:cxn>
                  <a:cxn ang="0">
                    <a:pos x="64" y="82"/>
                  </a:cxn>
                  <a:cxn ang="0">
                    <a:pos x="52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8" y="74"/>
                  </a:cxn>
                  <a:cxn ang="0">
                    <a:pos x="4" y="68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60" y="4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6" y="26"/>
                  </a:cxn>
                  <a:cxn ang="0">
                    <a:pos x="76" y="44"/>
                  </a:cxn>
                  <a:cxn ang="0">
                    <a:pos x="14" y="46"/>
                  </a:cxn>
                  <a:cxn ang="0">
                    <a:pos x="62" y="26"/>
                  </a:cxn>
                  <a:cxn ang="0">
                    <a:pos x="60" y="18"/>
                  </a:cxn>
                  <a:cxn ang="0">
                    <a:pos x="54" y="10"/>
                  </a:cxn>
                  <a:cxn ang="0">
                    <a:pos x="48" y="10"/>
                  </a:cxn>
                  <a:cxn ang="0">
                    <a:pos x="42" y="8"/>
                  </a:cxn>
                  <a:cxn ang="0">
                    <a:pos x="24" y="16"/>
                  </a:cxn>
                  <a:cxn ang="0">
                    <a:pos x="18" y="26"/>
                  </a:cxn>
                  <a:cxn ang="0">
                    <a:pos x="62" y="38"/>
                  </a:cxn>
                  <a:cxn ang="0">
                    <a:pos x="62" y="26"/>
                  </a:cxn>
                </a:cxnLst>
                <a:rect l="0" t="0" r="r" b="b"/>
                <a:pathLst>
                  <a:path w="76" h="86">
                    <a:moveTo>
                      <a:pt x="14" y="46"/>
                    </a:moveTo>
                    <a:lnTo>
                      <a:pt x="14" y="46"/>
                    </a:lnTo>
                    <a:lnTo>
                      <a:pt x="14" y="5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7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66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4" y="80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76" y="44"/>
                    </a:lnTo>
                    <a:lnTo>
                      <a:pt x="74" y="46"/>
                    </a:lnTo>
                    <a:lnTo>
                      <a:pt x="14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6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8" y="26"/>
                    </a:lnTo>
                    <a:lnTo>
                      <a:pt x="14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8222284" y="957976"/>
                <a:ext cx="42479" cy="86532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22" y="90"/>
                  </a:cxn>
                  <a:cxn ang="0">
                    <a:pos x="22" y="90"/>
                  </a:cxn>
                  <a:cxn ang="0">
                    <a:pos x="22" y="96"/>
                  </a:cxn>
                  <a:cxn ang="0">
                    <a:pos x="22" y="96"/>
                  </a:cxn>
                  <a:cxn ang="0">
                    <a:pos x="24" y="100"/>
                  </a:cxn>
                  <a:cxn ang="0">
                    <a:pos x="24" y="100"/>
                  </a:cxn>
                  <a:cxn ang="0">
                    <a:pos x="28" y="100"/>
                  </a:cxn>
                  <a:cxn ang="0">
                    <a:pos x="28" y="100"/>
                  </a:cxn>
                  <a:cxn ang="0">
                    <a:pos x="34" y="100"/>
                  </a:cxn>
                  <a:cxn ang="0">
                    <a:pos x="44" y="100"/>
                  </a:cxn>
                  <a:cxn ang="0">
                    <a:pos x="44" y="110"/>
                  </a:cxn>
                  <a:cxn ang="0">
                    <a:pos x="32" y="110"/>
                  </a:cxn>
                  <a:cxn ang="0">
                    <a:pos x="32" y="110"/>
                  </a:cxn>
                  <a:cxn ang="0">
                    <a:pos x="20" y="110"/>
                  </a:cxn>
                  <a:cxn ang="0">
                    <a:pos x="20" y="110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2" y="104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0" y="90"/>
                  </a:cxn>
                  <a:cxn ang="0">
                    <a:pos x="18" y="38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18" y="2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0" y="28"/>
                  </a:cxn>
                  <a:cxn ang="0">
                    <a:pos x="54" y="28"/>
                  </a:cxn>
                  <a:cxn ang="0">
                    <a:pos x="52" y="38"/>
                  </a:cxn>
                  <a:cxn ang="0">
                    <a:pos x="30" y="38"/>
                  </a:cxn>
                </a:cxnLst>
                <a:rect l="0" t="0" r="r" b="b"/>
                <a:pathLst>
                  <a:path w="54" h="110">
                    <a:moveTo>
                      <a:pt x="30" y="38"/>
                    </a:moveTo>
                    <a:lnTo>
                      <a:pt x="22" y="90"/>
                    </a:lnTo>
                    <a:lnTo>
                      <a:pt x="22" y="90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4" y="100"/>
                    </a:lnTo>
                    <a:lnTo>
                      <a:pt x="44" y="100"/>
                    </a:lnTo>
                    <a:lnTo>
                      <a:pt x="44" y="110"/>
                    </a:lnTo>
                    <a:lnTo>
                      <a:pt x="32" y="110"/>
                    </a:lnTo>
                    <a:lnTo>
                      <a:pt x="32" y="110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0" y="90"/>
                    </a:lnTo>
                    <a:lnTo>
                      <a:pt x="18" y="38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18" y="2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0" y="28"/>
                    </a:lnTo>
                    <a:lnTo>
                      <a:pt x="54" y="28"/>
                    </a:lnTo>
                    <a:lnTo>
                      <a:pt x="52" y="3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8271056" y="980002"/>
                <a:ext cx="92825" cy="64506"/>
              </a:xfrm>
              <a:custGeom>
                <a:avLst/>
                <a:gdLst/>
                <a:ahLst/>
                <a:cxnLst>
                  <a:cxn ang="0">
                    <a:pos x="88" y="82"/>
                  </a:cxn>
                  <a:cxn ang="0">
                    <a:pos x="70" y="82"/>
                  </a:cxn>
                  <a:cxn ang="0">
                    <a:pos x="58" y="12"/>
                  </a:cxn>
                  <a:cxn ang="0">
                    <a:pos x="56" y="12"/>
                  </a:cxn>
                  <a:cxn ang="0">
                    <a:pos x="30" y="82"/>
                  </a:cxn>
                  <a:cxn ang="0">
                    <a:pos x="10" y="8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8" y="42"/>
                  </a:cxn>
                  <a:cxn ang="0">
                    <a:pos x="18" y="42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20" y="72"/>
                  </a:cxn>
                  <a:cxn ang="0">
                    <a:pos x="22" y="72"/>
                  </a:cxn>
                  <a:cxn ang="0">
                    <a:pos x="22" y="72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4" y="42"/>
                  </a:cxn>
                  <a:cxn ang="0">
                    <a:pos x="34" y="42"/>
                  </a:cxn>
                  <a:cxn ang="0">
                    <a:pos x="42" y="26"/>
                  </a:cxn>
                  <a:cxn ang="0">
                    <a:pos x="42" y="2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50" y="0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70" y="10"/>
                  </a:cxn>
                  <a:cxn ang="0">
                    <a:pos x="70" y="10"/>
                  </a:cxn>
                  <a:cxn ang="0">
                    <a:pos x="72" y="26"/>
                  </a:cxn>
                  <a:cxn ang="0">
                    <a:pos x="72" y="26"/>
                  </a:cxn>
                  <a:cxn ang="0">
                    <a:pos x="74" y="42"/>
                  </a:cxn>
                  <a:cxn ang="0">
                    <a:pos x="74" y="42"/>
                  </a:cxn>
                  <a:cxn ang="0">
                    <a:pos x="76" y="56"/>
                  </a:cxn>
                  <a:cxn ang="0">
                    <a:pos x="76" y="56"/>
                  </a:cxn>
                  <a:cxn ang="0">
                    <a:pos x="80" y="72"/>
                  </a:cxn>
                  <a:cxn ang="0">
                    <a:pos x="82" y="72"/>
                  </a:cxn>
                  <a:cxn ang="0">
                    <a:pos x="82" y="72"/>
                  </a:cxn>
                  <a:cxn ang="0">
                    <a:pos x="88" y="58"/>
                  </a:cxn>
                  <a:cxn ang="0">
                    <a:pos x="88" y="58"/>
                  </a:cxn>
                  <a:cxn ang="0">
                    <a:pos x="92" y="42"/>
                  </a:cxn>
                  <a:cxn ang="0">
                    <a:pos x="92" y="42"/>
                  </a:cxn>
                  <a:cxn ang="0">
                    <a:pos x="98" y="26"/>
                  </a:cxn>
                  <a:cxn ang="0">
                    <a:pos x="98" y="26"/>
                  </a:cxn>
                  <a:cxn ang="0">
                    <a:pos x="104" y="10"/>
                  </a:cxn>
                  <a:cxn ang="0">
                    <a:pos x="104" y="10"/>
                  </a:cxn>
                  <a:cxn ang="0">
                    <a:pos x="106" y="0"/>
                  </a:cxn>
                  <a:cxn ang="0">
                    <a:pos x="118" y="0"/>
                  </a:cxn>
                  <a:cxn ang="0">
                    <a:pos x="88" y="82"/>
                  </a:cxn>
                </a:cxnLst>
                <a:rect l="0" t="0" r="r" b="b"/>
                <a:pathLst>
                  <a:path w="118" h="82">
                    <a:moveTo>
                      <a:pt x="88" y="82"/>
                    </a:moveTo>
                    <a:lnTo>
                      <a:pt x="70" y="82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30" y="82"/>
                    </a:lnTo>
                    <a:lnTo>
                      <a:pt x="10" y="8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80" y="72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8" y="58"/>
                    </a:lnTo>
                    <a:lnTo>
                      <a:pt x="88" y="58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106" y="0"/>
                    </a:lnTo>
                    <a:lnTo>
                      <a:pt x="118" y="0"/>
                    </a:lnTo>
                    <a:lnTo>
                      <a:pt x="88" y="8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7"/>
              <p:cNvSpPr>
                <a:spLocks noEditPoints="1"/>
              </p:cNvSpPr>
              <p:nvPr/>
            </p:nvSpPr>
            <p:spPr bwMode="auto">
              <a:xfrm>
                <a:off x="8370175" y="978429"/>
                <a:ext cx="62932" cy="67652"/>
              </a:xfrm>
              <a:custGeom>
                <a:avLst/>
                <a:gdLst/>
                <a:ahLst/>
                <a:cxnLst>
                  <a:cxn ang="0">
                    <a:pos x="78" y="42"/>
                  </a:cxn>
                  <a:cxn ang="0">
                    <a:pos x="74" y="60"/>
                  </a:cxn>
                  <a:cxn ang="0">
                    <a:pos x="70" y="68"/>
                  </a:cxn>
                  <a:cxn ang="0">
                    <a:pos x="64" y="74"/>
                  </a:cxn>
                  <a:cxn ang="0">
                    <a:pos x="50" y="82"/>
                  </a:cxn>
                  <a:cxn ang="0">
                    <a:pos x="42" y="84"/>
                  </a:cxn>
                  <a:cxn ang="0">
                    <a:pos x="34" y="86"/>
                  </a:cxn>
                  <a:cxn ang="0">
                    <a:pos x="18" y="82"/>
                  </a:cxn>
                  <a:cxn ang="0">
                    <a:pos x="12" y="78"/>
                  </a:cxn>
                  <a:cxn ang="0">
                    <a:pos x="6" y="74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4" y="24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60" y="4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8" y="24"/>
                  </a:cxn>
                  <a:cxn ang="0">
                    <a:pos x="80" y="34"/>
                  </a:cxn>
                  <a:cxn ang="0">
                    <a:pos x="78" y="42"/>
                  </a:cxn>
                  <a:cxn ang="0">
                    <a:pos x="66" y="42"/>
                  </a:cxn>
                  <a:cxn ang="0">
                    <a:pos x="66" y="28"/>
                  </a:cxn>
                  <a:cxn ang="0">
                    <a:pos x="62" y="18"/>
                  </a:cxn>
                  <a:cxn ang="0">
                    <a:pos x="54" y="12"/>
                  </a:cxn>
                  <a:cxn ang="0">
                    <a:pos x="50" y="10"/>
                  </a:cxn>
                  <a:cxn ang="0">
                    <a:pos x="44" y="8"/>
                  </a:cxn>
                  <a:cxn ang="0">
                    <a:pos x="32" y="12"/>
                  </a:cxn>
                  <a:cxn ang="0">
                    <a:pos x="22" y="18"/>
                  </a:cxn>
                  <a:cxn ang="0">
                    <a:pos x="16" y="28"/>
                  </a:cxn>
                  <a:cxn ang="0">
                    <a:pos x="14" y="42"/>
                  </a:cxn>
                  <a:cxn ang="0">
                    <a:pos x="12" y="56"/>
                  </a:cxn>
                  <a:cxn ang="0">
                    <a:pos x="16" y="68"/>
                  </a:cxn>
                  <a:cxn ang="0">
                    <a:pos x="24" y="74"/>
                  </a:cxn>
                  <a:cxn ang="0">
                    <a:pos x="30" y="76"/>
                  </a:cxn>
                  <a:cxn ang="0">
                    <a:pos x="36" y="78"/>
                  </a:cxn>
                  <a:cxn ang="0">
                    <a:pos x="48" y="74"/>
                  </a:cxn>
                  <a:cxn ang="0">
                    <a:pos x="52" y="72"/>
                  </a:cxn>
                  <a:cxn ang="0">
                    <a:pos x="56" y="68"/>
                  </a:cxn>
                  <a:cxn ang="0">
                    <a:pos x="62" y="56"/>
                  </a:cxn>
                  <a:cxn ang="0">
                    <a:pos x="66" y="42"/>
                  </a:cxn>
                </a:cxnLst>
                <a:rect l="0" t="0" r="r" b="b"/>
                <a:pathLst>
                  <a:path w="80" h="86">
                    <a:moveTo>
                      <a:pt x="78" y="42"/>
                    </a:moveTo>
                    <a:lnTo>
                      <a:pt x="78" y="42"/>
                    </a:lnTo>
                    <a:lnTo>
                      <a:pt x="76" y="52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8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6" y="84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2" y="78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6" y="18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80" y="34"/>
                    </a:lnTo>
                    <a:lnTo>
                      <a:pt x="78" y="42"/>
                    </a:lnTo>
                    <a:lnTo>
                      <a:pt x="78" y="42"/>
                    </a:lnTo>
                    <a:close/>
                    <a:moveTo>
                      <a:pt x="66" y="42"/>
                    </a:moveTo>
                    <a:lnTo>
                      <a:pt x="6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38" y="10"/>
                    </a:lnTo>
                    <a:lnTo>
                      <a:pt x="32" y="12"/>
                    </a:lnTo>
                    <a:lnTo>
                      <a:pt x="28" y="1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6" y="2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20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2" y="76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2" y="72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8444121" y="980002"/>
                <a:ext cx="42479" cy="64506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34" y="12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82"/>
                  </a:cxn>
                  <a:cxn ang="0">
                    <a:pos x="0" y="82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34" y="12"/>
                  </a:cxn>
                  <a:cxn ang="0">
                    <a:pos x="34" y="12"/>
                  </a:cxn>
                </a:cxnLst>
                <a:rect l="0" t="0" r="r" b="b"/>
                <a:pathLst>
                  <a:path w="54" h="82">
                    <a:moveTo>
                      <a:pt x="34" y="12"/>
                    </a:moveTo>
                    <a:lnTo>
                      <a:pt x="34" y="12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82"/>
                    </a:lnTo>
                    <a:lnTo>
                      <a:pt x="0" y="82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8489747" y="953256"/>
                <a:ext cx="59786" cy="91252"/>
              </a:xfrm>
              <a:custGeom>
                <a:avLst/>
                <a:gdLst/>
                <a:ahLst/>
                <a:cxnLst>
                  <a:cxn ang="0">
                    <a:pos x="52" y="116"/>
                  </a:cxn>
                  <a:cxn ang="0">
                    <a:pos x="16" y="72"/>
                  </a:cxn>
                  <a:cxn ang="0">
                    <a:pos x="12" y="116"/>
                  </a:cxn>
                  <a:cxn ang="0">
                    <a:pos x="0" y="116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16" y="70"/>
                  </a:cxn>
                  <a:cxn ang="0">
                    <a:pos x="60" y="34"/>
                  </a:cxn>
                  <a:cxn ang="0">
                    <a:pos x="76" y="34"/>
                  </a:cxn>
                  <a:cxn ang="0">
                    <a:pos x="32" y="70"/>
                  </a:cxn>
                  <a:cxn ang="0">
                    <a:pos x="70" y="116"/>
                  </a:cxn>
                  <a:cxn ang="0">
                    <a:pos x="52" y="116"/>
                  </a:cxn>
                </a:cxnLst>
                <a:rect l="0" t="0" r="r" b="b"/>
                <a:pathLst>
                  <a:path w="76" h="116">
                    <a:moveTo>
                      <a:pt x="52" y="116"/>
                    </a:moveTo>
                    <a:lnTo>
                      <a:pt x="16" y="72"/>
                    </a:lnTo>
                    <a:lnTo>
                      <a:pt x="12" y="116"/>
                    </a:lnTo>
                    <a:lnTo>
                      <a:pt x="0" y="116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16" y="70"/>
                    </a:lnTo>
                    <a:lnTo>
                      <a:pt x="60" y="34"/>
                    </a:lnTo>
                    <a:lnTo>
                      <a:pt x="76" y="34"/>
                    </a:lnTo>
                    <a:lnTo>
                      <a:pt x="32" y="70"/>
                    </a:lnTo>
                    <a:lnTo>
                      <a:pt x="70" y="116"/>
                    </a:lnTo>
                    <a:lnTo>
                      <a:pt x="52" y="11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8558972" y="957976"/>
                <a:ext cx="17306" cy="28320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6"/>
                  </a:cxn>
                  <a:cxn ang="0">
                    <a:pos x="8" y="0"/>
                  </a:cxn>
                  <a:cxn ang="0">
                    <a:pos x="22" y="0"/>
                  </a:cxn>
                  <a:cxn ang="0">
                    <a:pos x="8" y="36"/>
                  </a:cxn>
                </a:cxnLst>
                <a:rect l="0" t="0" r="r" b="b"/>
                <a:pathLst>
                  <a:path w="22" h="36">
                    <a:moveTo>
                      <a:pt x="8" y="36"/>
                    </a:moveTo>
                    <a:lnTo>
                      <a:pt x="0" y="36"/>
                    </a:lnTo>
                    <a:lnTo>
                      <a:pt x="8" y="0"/>
                    </a:lnTo>
                    <a:lnTo>
                      <a:pt x="22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8584145" y="978429"/>
                <a:ext cx="51919" cy="67652"/>
              </a:xfrm>
              <a:custGeom>
                <a:avLst/>
                <a:gdLst/>
                <a:ahLst/>
                <a:cxnLst>
                  <a:cxn ang="0">
                    <a:pos x="64" y="60"/>
                  </a:cxn>
                  <a:cxn ang="0">
                    <a:pos x="54" y="78"/>
                  </a:cxn>
                  <a:cxn ang="0">
                    <a:pos x="48" y="82"/>
                  </a:cxn>
                  <a:cxn ang="0">
                    <a:pos x="26" y="86"/>
                  </a:cxn>
                  <a:cxn ang="0">
                    <a:pos x="12" y="84"/>
                  </a:cxn>
                  <a:cxn ang="0">
                    <a:pos x="0" y="82"/>
                  </a:cxn>
                  <a:cxn ang="0">
                    <a:pos x="2" y="74"/>
                  </a:cxn>
                  <a:cxn ang="0">
                    <a:pos x="12" y="76"/>
                  </a:cxn>
                  <a:cxn ang="0">
                    <a:pos x="24" y="76"/>
                  </a:cxn>
                  <a:cxn ang="0">
                    <a:pos x="34" y="76"/>
                  </a:cxn>
                  <a:cxn ang="0">
                    <a:pos x="42" y="74"/>
                  </a:cxn>
                  <a:cxn ang="0">
                    <a:pos x="48" y="70"/>
                  </a:cxn>
                  <a:cxn ang="0">
                    <a:pos x="52" y="62"/>
                  </a:cxn>
                  <a:cxn ang="0">
                    <a:pos x="52" y="58"/>
                  </a:cxn>
                  <a:cxn ang="0">
                    <a:pos x="50" y="54"/>
                  </a:cxn>
                  <a:cxn ang="0">
                    <a:pos x="44" y="50"/>
                  </a:cxn>
                  <a:cxn ang="0">
                    <a:pos x="34" y="48"/>
                  </a:cxn>
                  <a:cxn ang="0">
                    <a:pos x="28" y="46"/>
                  </a:cxn>
                  <a:cxn ang="0">
                    <a:pos x="20" y="44"/>
                  </a:cxn>
                  <a:cxn ang="0">
                    <a:pos x="12" y="40"/>
                  </a:cxn>
                  <a:cxn ang="0">
                    <a:pos x="8" y="34"/>
                  </a:cxn>
                  <a:cxn ang="0">
                    <a:pos x="6" y="24"/>
                  </a:cxn>
                  <a:cxn ang="0">
                    <a:pos x="8" y="18"/>
                  </a:cxn>
                  <a:cxn ang="0">
                    <a:pos x="12" y="12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4" y="12"/>
                  </a:cxn>
                  <a:cxn ang="0">
                    <a:pos x="54" y="10"/>
                  </a:cxn>
                  <a:cxn ang="0">
                    <a:pos x="44" y="10"/>
                  </a:cxn>
                  <a:cxn ang="0">
                    <a:pos x="36" y="10"/>
                  </a:cxn>
                  <a:cxn ang="0">
                    <a:pos x="28" y="12"/>
                  </a:cxn>
                  <a:cxn ang="0">
                    <a:pos x="22" y="16"/>
                  </a:cxn>
                  <a:cxn ang="0">
                    <a:pos x="20" y="18"/>
                  </a:cxn>
                  <a:cxn ang="0">
                    <a:pos x="20" y="22"/>
                  </a:cxn>
                  <a:cxn ang="0">
                    <a:pos x="20" y="28"/>
                  </a:cxn>
                  <a:cxn ang="0">
                    <a:pos x="26" y="32"/>
                  </a:cxn>
                  <a:cxn ang="0">
                    <a:pos x="32" y="36"/>
                  </a:cxn>
                  <a:cxn ang="0">
                    <a:pos x="38" y="36"/>
                  </a:cxn>
                  <a:cxn ang="0">
                    <a:pos x="48" y="38"/>
                  </a:cxn>
                  <a:cxn ang="0">
                    <a:pos x="56" y="42"/>
                  </a:cxn>
                  <a:cxn ang="0">
                    <a:pos x="62" y="50"/>
                  </a:cxn>
                  <a:cxn ang="0">
                    <a:pos x="64" y="54"/>
                  </a:cxn>
                  <a:cxn ang="0">
                    <a:pos x="64" y="60"/>
                  </a:cxn>
                </a:cxnLst>
                <a:rect l="0" t="0" r="r" b="b"/>
                <a:pathLst>
                  <a:path w="66" h="86">
                    <a:moveTo>
                      <a:pt x="64" y="60"/>
                    </a:moveTo>
                    <a:lnTo>
                      <a:pt x="64" y="60"/>
                    </a:lnTo>
                    <a:lnTo>
                      <a:pt x="60" y="70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82"/>
                    </a:lnTo>
                    <a:lnTo>
                      <a:pt x="42" y="84"/>
                    </a:lnTo>
                    <a:lnTo>
                      <a:pt x="26" y="86"/>
                    </a:lnTo>
                    <a:lnTo>
                      <a:pt x="26" y="86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66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58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6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6" y="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4"/>
                    </a:lnTo>
                    <a:lnTo>
                      <a:pt x="64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8689557" y="959549"/>
                <a:ext cx="61359" cy="84959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14" y="0"/>
                  </a:cxn>
                  <a:cxn ang="0">
                    <a:pos x="78" y="0"/>
                  </a:cxn>
                  <a:cxn ang="0">
                    <a:pos x="76" y="8"/>
                  </a:cxn>
                  <a:cxn ang="0">
                    <a:pos x="24" y="8"/>
                  </a:cxn>
                  <a:cxn ang="0">
                    <a:pos x="20" y="48"/>
                  </a:cxn>
                  <a:cxn ang="0">
                    <a:pos x="60" y="48"/>
                  </a:cxn>
                  <a:cxn ang="0">
                    <a:pos x="58" y="56"/>
                  </a:cxn>
                  <a:cxn ang="0">
                    <a:pos x="18" y="56"/>
                  </a:cxn>
                  <a:cxn ang="0">
                    <a:pos x="14" y="98"/>
                  </a:cxn>
                  <a:cxn ang="0">
                    <a:pos x="66" y="98"/>
                  </a:cxn>
                  <a:cxn ang="0">
                    <a:pos x="66" y="108"/>
                  </a:cxn>
                  <a:cxn ang="0">
                    <a:pos x="0" y="108"/>
                  </a:cxn>
                </a:cxnLst>
                <a:rect l="0" t="0" r="r" b="b"/>
                <a:pathLst>
                  <a:path w="78" h="108">
                    <a:moveTo>
                      <a:pt x="0" y="108"/>
                    </a:moveTo>
                    <a:lnTo>
                      <a:pt x="14" y="0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24" y="8"/>
                    </a:lnTo>
                    <a:lnTo>
                      <a:pt x="20" y="48"/>
                    </a:lnTo>
                    <a:lnTo>
                      <a:pt x="60" y="48"/>
                    </a:lnTo>
                    <a:lnTo>
                      <a:pt x="58" y="56"/>
                    </a:lnTo>
                    <a:lnTo>
                      <a:pt x="18" y="56"/>
                    </a:lnTo>
                    <a:lnTo>
                      <a:pt x="14" y="98"/>
                    </a:lnTo>
                    <a:lnTo>
                      <a:pt x="66" y="98"/>
                    </a:lnTo>
                    <a:lnTo>
                      <a:pt x="66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3"/>
              <p:cNvSpPr>
                <a:spLocks noEditPoints="1"/>
              </p:cNvSpPr>
              <p:nvPr/>
            </p:nvSpPr>
            <p:spPr bwMode="auto">
              <a:xfrm>
                <a:off x="8754063" y="953256"/>
                <a:ext cx="62932" cy="92825"/>
              </a:xfrm>
              <a:custGeom>
                <a:avLst/>
                <a:gdLst/>
                <a:ahLst/>
                <a:cxnLst>
                  <a:cxn ang="0">
                    <a:pos x="66" y="114"/>
                  </a:cxn>
                  <a:cxn ang="0">
                    <a:pos x="60" y="116"/>
                  </a:cxn>
                  <a:cxn ang="0">
                    <a:pos x="52" y="116"/>
                  </a:cxn>
                  <a:cxn ang="0">
                    <a:pos x="46" y="118"/>
                  </a:cxn>
                  <a:cxn ang="0">
                    <a:pos x="38" y="118"/>
                  </a:cxn>
                  <a:cxn ang="0">
                    <a:pos x="20" y="114"/>
                  </a:cxn>
                  <a:cxn ang="0">
                    <a:pos x="14" y="112"/>
                  </a:cxn>
                  <a:cxn ang="0">
                    <a:pos x="8" y="106"/>
                  </a:cxn>
                  <a:cxn ang="0">
                    <a:pos x="0" y="94"/>
                  </a:cxn>
                  <a:cxn ang="0">
                    <a:pos x="0" y="86"/>
                  </a:cxn>
                  <a:cxn ang="0">
                    <a:pos x="0" y="76"/>
                  </a:cxn>
                  <a:cxn ang="0">
                    <a:pos x="4" y="58"/>
                  </a:cxn>
                  <a:cxn ang="0">
                    <a:pos x="8" y="50"/>
                  </a:cxn>
                  <a:cxn ang="0">
                    <a:pos x="14" y="44"/>
                  </a:cxn>
                  <a:cxn ang="0">
                    <a:pos x="28" y="36"/>
                  </a:cxn>
                  <a:cxn ang="0">
                    <a:pos x="36" y="34"/>
                  </a:cxn>
                  <a:cxn ang="0">
                    <a:pos x="44" y="32"/>
                  </a:cxn>
                  <a:cxn ang="0">
                    <a:pos x="52" y="32"/>
                  </a:cxn>
                  <a:cxn ang="0">
                    <a:pos x="68" y="0"/>
                  </a:cxn>
                  <a:cxn ang="0">
                    <a:pos x="80" y="0"/>
                  </a:cxn>
                  <a:cxn ang="0">
                    <a:pos x="78" y="16"/>
                  </a:cxn>
                  <a:cxn ang="0">
                    <a:pos x="76" y="38"/>
                  </a:cxn>
                  <a:cxn ang="0">
                    <a:pos x="72" y="62"/>
                  </a:cxn>
                  <a:cxn ang="0">
                    <a:pos x="70" y="84"/>
                  </a:cxn>
                  <a:cxn ang="0">
                    <a:pos x="68" y="102"/>
                  </a:cxn>
                  <a:cxn ang="0">
                    <a:pos x="66" y="114"/>
                  </a:cxn>
                  <a:cxn ang="0">
                    <a:pos x="62" y="44"/>
                  </a:cxn>
                  <a:cxn ang="0">
                    <a:pos x="54" y="42"/>
                  </a:cxn>
                  <a:cxn ang="0">
                    <a:pos x="46" y="42"/>
                  </a:cxn>
                  <a:cxn ang="0">
                    <a:pos x="28" y="46"/>
                  </a:cxn>
                  <a:cxn ang="0">
                    <a:pos x="24" y="50"/>
                  </a:cxn>
                  <a:cxn ang="0">
                    <a:pos x="16" y="60"/>
                  </a:cxn>
                  <a:cxn ang="0">
                    <a:pos x="12" y="76"/>
                  </a:cxn>
                  <a:cxn ang="0">
                    <a:pos x="14" y="88"/>
                  </a:cxn>
                  <a:cxn ang="0">
                    <a:pos x="18" y="100"/>
                  </a:cxn>
                  <a:cxn ang="0">
                    <a:pos x="22" y="104"/>
                  </a:cxn>
                  <a:cxn ang="0">
                    <a:pos x="26" y="106"/>
                  </a:cxn>
                  <a:cxn ang="0">
                    <a:pos x="40" y="108"/>
                  </a:cxn>
                  <a:cxn ang="0">
                    <a:pos x="46" y="108"/>
                  </a:cxn>
                  <a:cxn ang="0">
                    <a:pos x="56" y="108"/>
                  </a:cxn>
                </a:cxnLst>
                <a:rect l="0" t="0" r="r" b="b"/>
                <a:pathLst>
                  <a:path w="80" h="118">
                    <a:moveTo>
                      <a:pt x="66" y="114"/>
                    </a:moveTo>
                    <a:lnTo>
                      <a:pt x="66" y="114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46" y="118"/>
                    </a:lnTo>
                    <a:lnTo>
                      <a:pt x="46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28" y="116"/>
                    </a:lnTo>
                    <a:lnTo>
                      <a:pt x="20" y="114"/>
                    </a:lnTo>
                    <a:lnTo>
                      <a:pt x="20" y="114"/>
                    </a:lnTo>
                    <a:lnTo>
                      <a:pt x="14" y="112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4" y="10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6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8" y="50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0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64" y="34"/>
                    </a:lnTo>
                    <a:lnTo>
                      <a:pt x="68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14"/>
                    </a:lnTo>
                    <a:lnTo>
                      <a:pt x="66" y="114"/>
                    </a:lnTo>
                    <a:close/>
                    <a:moveTo>
                      <a:pt x="62" y="44"/>
                    </a:moveTo>
                    <a:lnTo>
                      <a:pt x="62" y="44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60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2" y="104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32" y="108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6" y="108"/>
                    </a:lnTo>
                    <a:lnTo>
                      <a:pt x="46" y="108"/>
                    </a:lnTo>
                    <a:lnTo>
                      <a:pt x="56" y="108"/>
                    </a:lnTo>
                    <a:lnTo>
                      <a:pt x="62" y="4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4"/>
              <p:cNvSpPr>
                <a:spLocks noEditPoints="1"/>
              </p:cNvSpPr>
              <p:nvPr/>
            </p:nvSpPr>
            <p:spPr bwMode="auto">
              <a:xfrm>
                <a:off x="8824862" y="978429"/>
                <a:ext cx="67652" cy="92825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70" y="16"/>
                  </a:cxn>
                  <a:cxn ang="0">
                    <a:pos x="72" y="28"/>
                  </a:cxn>
                  <a:cxn ang="0">
                    <a:pos x="68" y="40"/>
                  </a:cxn>
                  <a:cxn ang="0">
                    <a:pos x="60" y="50"/>
                  </a:cxn>
                  <a:cxn ang="0">
                    <a:pos x="48" y="54"/>
                  </a:cxn>
                  <a:cxn ang="0">
                    <a:pos x="30" y="56"/>
                  </a:cxn>
                  <a:cxn ang="0">
                    <a:pos x="26" y="54"/>
                  </a:cxn>
                  <a:cxn ang="0">
                    <a:pos x="16" y="64"/>
                  </a:cxn>
                  <a:cxn ang="0">
                    <a:pos x="16" y="70"/>
                  </a:cxn>
                  <a:cxn ang="0">
                    <a:pos x="26" y="74"/>
                  </a:cxn>
                  <a:cxn ang="0">
                    <a:pos x="36" y="76"/>
                  </a:cxn>
                  <a:cxn ang="0">
                    <a:pos x="52" y="76"/>
                  </a:cxn>
                  <a:cxn ang="0">
                    <a:pos x="64" y="78"/>
                  </a:cxn>
                  <a:cxn ang="0">
                    <a:pos x="70" y="82"/>
                  </a:cxn>
                  <a:cxn ang="0">
                    <a:pos x="72" y="92"/>
                  </a:cxn>
                  <a:cxn ang="0">
                    <a:pos x="68" y="106"/>
                  </a:cxn>
                  <a:cxn ang="0">
                    <a:pos x="56" y="114"/>
                  </a:cxn>
                  <a:cxn ang="0">
                    <a:pos x="30" y="118"/>
                  </a:cxn>
                  <a:cxn ang="0">
                    <a:pos x="14" y="118"/>
                  </a:cxn>
                  <a:cxn ang="0">
                    <a:pos x="0" y="106"/>
                  </a:cxn>
                  <a:cxn ang="0">
                    <a:pos x="28" y="110"/>
                  </a:cxn>
                  <a:cxn ang="0">
                    <a:pos x="36" y="110"/>
                  </a:cxn>
                  <a:cxn ang="0">
                    <a:pos x="56" y="102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48" y="86"/>
                  </a:cxn>
                  <a:cxn ang="0">
                    <a:pos x="40" y="86"/>
                  </a:cxn>
                  <a:cxn ang="0">
                    <a:pos x="28" y="86"/>
                  </a:cxn>
                  <a:cxn ang="0">
                    <a:pos x="20" y="86"/>
                  </a:cxn>
                  <a:cxn ang="0">
                    <a:pos x="4" y="80"/>
                  </a:cxn>
                  <a:cxn ang="0">
                    <a:pos x="2" y="70"/>
                  </a:cxn>
                  <a:cxn ang="0">
                    <a:pos x="8" y="60"/>
                  </a:cxn>
                  <a:cxn ang="0">
                    <a:pos x="18" y="52"/>
                  </a:cxn>
                  <a:cxn ang="0">
                    <a:pos x="8" y="42"/>
                  </a:cxn>
                  <a:cxn ang="0">
                    <a:pos x="4" y="28"/>
                  </a:cxn>
                  <a:cxn ang="0">
                    <a:pos x="8" y="16"/>
                  </a:cxn>
                  <a:cxn ang="0">
                    <a:pos x="18" y="8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84" y="10"/>
                  </a:cxn>
                  <a:cxn ang="0">
                    <a:pos x="74" y="8"/>
                  </a:cxn>
                  <a:cxn ang="0">
                    <a:pos x="58" y="20"/>
                  </a:cxn>
                  <a:cxn ang="0">
                    <a:pos x="50" y="10"/>
                  </a:cxn>
                  <a:cxn ang="0">
                    <a:pos x="32" y="10"/>
                  </a:cxn>
                  <a:cxn ang="0">
                    <a:pos x="22" y="20"/>
                  </a:cxn>
                  <a:cxn ang="0">
                    <a:pos x="20" y="36"/>
                  </a:cxn>
                  <a:cxn ang="0">
                    <a:pos x="28" y="46"/>
                  </a:cxn>
                  <a:cxn ang="0">
                    <a:pos x="46" y="46"/>
                  </a:cxn>
                  <a:cxn ang="0">
                    <a:pos x="60" y="28"/>
                  </a:cxn>
                </a:cxnLst>
                <a:rect l="0" t="0" r="r" b="b"/>
                <a:pathLst>
                  <a:path w="86" h="118">
                    <a:moveTo>
                      <a:pt x="74" y="8"/>
                    </a:moveTo>
                    <a:lnTo>
                      <a:pt x="7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2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4" y="46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6" y="64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8" y="80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2" y="86"/>
                    </a:lnTo>
                    <a:lnTo>
                      <a:pt x="72" y="92"/>
                    </a:lnTo>
                    <a:lnTo>
                      <a:pt x="72" y="92"/>
                    </a:lnTo>
                    <a:lnTo>
                      <a:pt x="72" y="10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2" y="110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0" y="11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8" y="10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0" y="86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2" y="76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86" y="0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74" y="8"/>
                    </a:lnTo>
                    <a:lnTo>
                      <a:pt x="74" y="8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58" y="20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0" y="10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32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20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0" y="36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6" y="46"/>
                    </a:lnTo>
                    <a:lnTo>
                      <a:pt x="52" y="42"/>
                    </a:lnTo>
                    <a:lnTo>
                      <a:pt x="56" y="36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5"/>
              <p:cNvSpPr>
                <a:spLocks noEditPoints="1"/>
              </p:cNvSpPr>
              <p:nvPr/>
            </p:nvSpPr>
            <p:spPr bwMode="auto">
              <a:xfrm>
                <a:off x="8897234" y="978429"/>
                <a:ext cx="58213" cy="67652"/>
              </a:xfrm>
              <a:custGeom>
                <a:avLst/>
                <a:gdLst/>
                <a:ahLst/>
                <a:cxnLst>
                  <a:cxn ang="0">
                    <a:pos x="12" y="46"/>
                  </a:cxn>
                  <a:cxn ang="0">
                    <a:pos x="14" y="64"/>
                  </a:cxn>
                  <a:cxn ang="0">
                    <a:pos x="18" y="70"/>
                  </a:cxn>
                  <a:cxn ang="0">
                    <a:pos x="22" y="72"/>
                  </a:cxn>
                  <a:cxn ang="0">
                    <a:pos x="34" y="76"/>
                  </a:cxn>
                  <a:cxn ang="0">
                    <a:pos x="44" y="78"/>
                  </a:cxn>
                  <a:cxn ang="0">
                    <a:pos x="54" y="76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50" y="86"/>
                  </a:cxn>
                  <a:cxn ang="0">
                    <a:pos x="38" y="86"/>
                  </a:cxn>
                  <a:cxn ang="0">
                    <a:pos x="20" y="82"/>
                  </a:cxn>
                  <a:cxn ang="0">
                    <a:pos x="6" y="74"/>
                  </a:cxn>
                  <a:cxn ang="0">
                    <a:pos x="2" y="68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4" y="10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50" y="2"/>
                  </a:cxn>
                  <a:cxn ang="0">
                    <a:pos x="58" y="4"/>
                  </a:cxn>
                  <a:cxn ang="0">
                    <a:pos x="70" y="12"/>
                  </a:cxn>
                  <a:cxn ang="0">
                    <a:pos x="72" y="18"/>
                  </a:cxn>
                  <a:cxn ang="0">
                    <a:pos x="74" y="26"/>
                  </a:cxn>
                  <a:cxn ang="0">
                    <a:pos x="74" y="46"/>
                  </a:cxn>
                  <a:cxn ang="0">
                    <a:pos x="62" y="26"/>
                  </a:cxn>
                  <a:cxn ang="0">
                    <a:pos x="58" y="18"/>
                  </a:cxn>
                  <a:cxn ang="0">
                    <a:pos x="56" y="14"/>
                  </a:cxn>
                  <a:cxn ang="0">
                    <a:pos x="52" y="10"/>
                  </a:cxn>
                  <a:cxn ang="0">
                    <a:pos x="40" y="8"/>
                  </a:cxn>
                  <a:cxn ang="0">
                    <a:pos x="30" y="10"/>
                  </a:cxn>
                  <a:cxn ang="0">
                    <a:pos x="22" y="16"/>
                  </a:cxn>
                  <a:cxn ang="0">
                    <a:pos x="14" y="38"/>
                  </a:cxn>
                  <a:cxn ang="0">
                    <a:pos x="60" y="38"/>
                  </a:cxn>
                  <a:cxn ang="0">
                    <a:pos x="62" y="26"/>
                  </a:cxn>
                </a:cxnLst>
                <a:rect l="0" t="0" r="r" b="b"/>
                <a:pathLst>
                  <a:path w="74" h="86">
                    <a:moveTo>
                      <a:pt x="12" y="46"/>
                    </a:moveTo>
                    <a:lnTo>
                      <a:pt x="12" y="46"/>
                    </a:lnTo>
                    <a:lnTo>
                      <a:pt x="12" y="56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8" y="70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8" y="76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8" y="84"/>
                    </a:lnTo>
                    <a:lnTo>
                      <a:pt x="20" y="82"/>
                    </a:lnTo>
                    <a:lnTo>
                      <a:pt x="12" y="80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8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12" y="46"/>
                    </a:lnTo>
                    <a:close/>
                    <a:moveTo>
                      <a:pt x="62" y="26"/>
                    </a:moveTo>
                    <a:lnTo>
                      <a:pt x="62" y="2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0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6" y="26"/>
                    </a:lnTo>
                    <a:lnTo>
                      <a:pt x="14" y="38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2" y="26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7"/>
              <p:cNvSpPr>
                <a:spLocks noEditPoints="1"/>
              </p:cNvSpPr>
              <p:nvPr userDrawn="1"/>
            </p:nvSpPr>
            <p:spPr bwMode="auto">
              <a:xfrm>
                <a:off x="8954983" y="944641"/>
                <a:ext cx="45719" cy="45719"/>
              </a:xfrm>
              <a:custGeom>
                <a:avLst/>
                <a:gdLst/>
                <a:ahLst/>
                <a:cxnLst>
                  <a:cxn ang="0">
                    <a:pos x="104" y="63"/>
                  </a:cxn>
                  <a:cxn ang="0">
                    <a:pos x="96" y="81"/>
                  </a:cxn>
                  <a:cxn ang="0">
                    <a:pos x="82" y="95"/>
                  </a:cxn>
                  <a:cxn ang="0">
                    <a:pos x="62" y="103"/>
                  </a:cxn>
                  <a:cxn ang="0">
                    <a:pos x="42" y="103"/>
                  </a:cxn>
                  <a:cxn ang="0">
                    <a:pos x="24" y="95"/>
                  </a:cxn>
                  <a:cxn ang="0">
                    <a:pos x="9" y="81"/>
                  </a:cxn>
                  <a:cxn ang="0">
                    <a:pos x="0" y="63"/>
                  </a:cxn>
                  <a:cxn ang="0">
                    <a:pos x="0" y="42"/>
                  </a:cxn>
                  <a:cxn ang="0">
                    <a:pos x="9" y="23"/>
                  </a:cxn>
                  <a:cxn ang="0">
                    <a:pos x="24" y="9"/>
                  </a:cxn>
                  <a:cxn ang="0">
                    <a:pos x="42" y="1"/>
                  </a:cxn>
                  <a:cxn ang="0">
                    <a:pos x="62" y="1"/>
                  </a:cxn>
                  <a:cxn ang="0">
                    <a:pos x="82" y="9"/>
                  </a:cxn>
                  <a:cxn ang="0">
                    <a:pos x="96" y="23"/>
                  </a:cxn>
                  <a:cxn ang="0">
                    <a:pos x="104" y="42"/>
                  </a:cxn>
                  <a:cxn ang="0">
                    <a:pos x="96" y="53"/>
                  </a:cxn>
                  <a:cxn ang="0">
                    <a:pos x="93" y="36"/>
                  </a:cxn>
                  <a:cxn ang="0">
                    <a:pos x="83" y="22"/>
                  </a:cxn>
                  <a:cxn ang="0">
                    <a:pos x="69" y="11"/>
                  </a:cxn>
                  <a:cxn ang="0">
                    <a:pos x="52" y="9"/>
                  </a:cxn>
                  <a:cxn ang="0">
                    <a:pos x="35" y="11"/>
                  </a:cxn>
                  <a:cxn ang="0">
                    <a:pos x="21" y="22"/>
                  </a:cxn>
                  <a:cxn ang="0">
                    <a:pos x="12" y="36"/>
                  </a:cxn>
                  <a:cxn ang="0">
                    <a:pos x="8" y="53"/>
                  </a:cxn>
                  <a:cxn ang="0">
                    <a:pos x="12" y="69"/>
                  </a:cxn>
                  <a:cxn ang="0">
                    <a:pos x="21" y="84"/>
                  </a:cxn>
                  <a:cxn ang="0">
                    <a:pos x="35" y="93"/>
                  </a:cxn>
                  <a:cxn ang="0">
                    <a:pos x="52" y="96"/>
                  </a:cxn>
                  <a:cxn ang="0">
                    <a:pos x="69" y="93"/>
                  </a:cxn>
                  <a:cxn ang="0">
                    <a:pos x="83" y="84"/>
                  </a:cxn>
                  <a:cxn ang="0">
                    <a:pos x="93" y="69"/>
                  </a:cxn>
                  <a:cxn ang="0">
                    <a:pos x="96" y="53"/>
                  </a:cxn>
                  <a:cxn ang="0">
                    <a:pos x="51" y="58"/>
                  </a:cxn>
                  <a:cxn ang="0">
                    <a:pos x="34" y="78"/>
                  </a:cxn>
                  <a:cxn ang="0">
                    <a:pos x="52" y="24"/>
                  </a:cxn>
                  <a:cxn ang="0">
                    <a:pos x="68" y="28"/>
                  </a:cxn>
                  <a:cxn ang="0">
                    <a:pos x="73" y="37"/>
                  </a:cxn>
                  <a:cxn ang="0">
                    <a:pos x="71" y="46"/>
                  </a:cxn>
                  <a:cxn ang="0">
                    <a:pos x="66" y="54"/>
                  </a:cxn>
                  <a:cxn ang="0">
                    <a:pos x="65" y="78"/>
                  </a:cxn>
                  <a:cxn ang="0">
                    <a:pos x="62" y="36"/>
                  </a:cxn>
                  <a:cxn ang="0">
                    <a:pos x="56" y="31"/>
                  </a:cxn>
                  <a:cxn ang="0">
                    <a:pos x="43" y="51"/>
                  </a:cxn>
                  <a:cxn ang="0">
                    <a:pos x="56" y="51"/>
                  </a:cxn>
                  <a:cxn ang="0">
                    <a:pos x="62" y="46"/>
                  </a:cxn>
                </a:cxnLst>
                <a:rect l="0" t="0" r="r" b="b"/>
                <a:pathLst>
                  <a:path w="105" h="104">
                    <a:moveTo>
                      <a:pt x="105" y="53"/>
                    </a:moveTo>
                    <a:lnTo>
                      <a:pt x="105" y="53"/>
                    </a:lnTo>
                    <a:lnTo>
                      <a:pt x="104" y="63"/>
                    </a:lnTo>
                    <a:lnTo>
                      <a:pt x="100" y="72"/>
                    </a:lnTo>
                    <a:lnTo>
                      <a:pt x="100" y="72"/>
                    </a:lnTo>
                    <a:lnTo>
                      <a:pt x="96" y="81"/>
                    </a:lnTo>
                    <a:lnTo>
                      <a:pt x="90" y="89"/>
                    </a:lnTo>
                    <a:lnTo>
                      <a:pt x="90" y="89"/>
                    </a:lnTo>
                    <a:lnTo>
                      <a:pt x="82" y="95"/>
                    </a:lnTo>
                    <a:lnTo>
                      <a:pt x="73" y="100"/>
                    </a:lnTo>
                    <a:lnTo>
                      <a:pt x="73" y="100"/>
                    </a:lnTo>
                    <a:lnTo>
                      <a:pt x="62" y="103"/>
                    </a:lnTo>
                    <a:lnTo>
                      <a:pt x="52" y="104"/>
                    </a:lnTo>
                    <a:lnTo>
                      <a:pt x="52" y="104"/>
                    </a:lnTo>
                    <a:lnTo>
                      <a:pt x="42" y="103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24" y="95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9" y="81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24" y="9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42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62" y="1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0" y="32"/>
                    </a:lnTo>
                    <a:lnTo>
                      <a:pt x="104" y="42"/>
                    </a:lnTo>
                    <a:lnTo>
                      <a:pt x="105" y="53"/>
                    </a:lnTo>
                    <a:lnTo>
                      <a:pt x="105" y="53"/>
                    </a:lnTo>
                    <a:close/>
                    <a:moveTo>
                      <a:pt x="96" y="53"/>
                    </a:moveTo>
                    <a:lnTo>
                      <a:pt x="96" y="53"/>
                    </a:lnTo>
                    <a:lnTo>
                      <a:pt x="96" y="44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88" y="28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77" y="17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1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43" y="9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8" y="17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16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9" y="44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9" y="62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6" y="77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8" y="89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43" y="95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61" y="95"/>
                    </a:lnTo>
                    <a:lnTo>
                      <a:pt x="69" y="93"/>
                    </a:lnTo>
                    <a:lnTo>
                      <a:pt x="69" y="93"/>
                    </a:lnTo>
                    <a:lnTo>
                      <a:pt x="77" y="89"/>
                    </a:lnTo>
                    <a:lnTo>
                      <a:pt x="83" y="84"/>
                    </a:lnTo>
                    <a:lnTo>
                      <a:pt x="83" y="84"/>
                    </a:lnTo>
                    <a:lnTo>
                      <a:pt x="88" y="77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6" y="62"/>
                    </a:lnTo>
                    <a:lnTo>
                      <a:pt x="96" y="53"/>
                    </a:lnTo>
                    <a:lnTo>
                      <a:pt x="96" y="53"/>
                    </a:lnTo>
                    <a:close/>
                    <a:moveTo>
                      <a:pt x="65" y="78"/>
                    </a:moveTo>
                    <a:lnTo>
                      <a:pt x="51" y="58"/>
                    </a:lnTo>
                    <a:lnTo>
                      <a:pt x="43" y="58"/>
                    </a:lnTo>
                    <a:lnTo>
                      <a:pt x="43" y="78"/>
                    </a:lnTo>
                    <a:lnTo>
                      <a:pt x="34" y="78"/>
                    </a:lnTo>
                    <a:lnTo>
                      <a:pt x="34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61" y="26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70" y="31"/>
                    </a:lnTo>
                    <a:lnTo>
                      <a:pt x="71" y="33"/>
                    </a:lnTo>
                    <a:lnTo>
                      <a:pt x="73" y="37"/>
                    </a:lnTo>
                    <a:lnTo>
                      <a:pt x="73" y="41"/>
                    </a:lnTo>
                    <a:lnTo>
                      <a:pt x="73" y="41"/>
                    </a:lnTo>
                    <a:lnTo>
                      <a:pt x="71" y="46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66" y="54"/>
                    </a:lnTo>
                    <a:lnTo>
                      <a:pt x="60" y="57"/>
                    </a:lnTo>
                    <a:lnTo>
                      <a:pt x="77" y="78"/>
                    </a:lnTo>
                    <a:lnTo>
                      <a:pt x="65" y="78"/>
                    </a:lnTo>
                    <a:close/>
                    <a:moveTo>
                      <a:pt x="64" y="41"/>
                    </a:moveTo>
                    <a:lnTo>
                      <a:pt x="64" y="41"/>
                    </a:lnTo>
                    <a:lnTo>
                      <a:pt x="62" y="36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56" y="31"/>
                    </a:lnTo>
                    <a:lnTo>
                      <a:pt x="51" y="31"/>
                    </a:lnTo>
                    <a:lnTo>
                      <a:pt x="43" y="31"/>
                    </a:lnTo>
                    <a:lnTo>
                      <a:pt x="43" y="51"/>
                    </a:lnTo>
                    <a:lnTo>
                      <a:pt x="51" y="51"/>
                    </a:lnTo>
                    <a:lnTo>
                      <a:pt x="51" y="51"/>
                    </a:lnTo>
                    <a:lnTo>
                      <a:pt x="56" y="51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62" y="46"/>
                    </a:lnTo>
                    <a:lnTo>
                      <a:pt x="64" y="41"/>
                    </a:lnTo>
                    <a:lnTo>
                      <a:pt x="64" y="4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556359" y="6598732"/>
            <a:ext cx="1215375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Virtual (CPE) Reality</a:t>
            </a:r>
            <a:endParaRPr lang="en-US" sz="11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 userDrawn="1"/>
        </p:nvSpPr>
        <p:spPr bwMode="auto">
          <a:xfrm>
            <a:off x="8726963" y="6583343"/>
            <a:ext cx="367386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>
              <a:defRPr/>
            </a:pPr>
            <a:fld id="{1FEB4FD2-243B-450F-B334-AD0C10AF24B3}" type="slidenum">
              <a:rPr lang="en-US" sz="1200" smtClean="0">
                <a:solidFill>
                  <a:schemeClr val="tx1"/>
                </a:solidFill>
                <a:latin typeface="+mj-lt"/>
                <a:cs typeface="Arial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756113" y="6640033"/>
            <a:ext cx="0" cy="13597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99456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7" r:id="rId2"/>
    <p:sldLayoutId id="2147483682" r:id="rId3"/>
    <p:sldLayoutId id="2147483679" r:id="rId4"/>
    <p:sldLayoutId id="2147483683" r:id="rId5"/>
    <p:sldLayoutId id="2147483668" r:id="rId6"/>
    <p:sldLayoutId id="2147483692" r:id="rId7"/>
    <p:sldLayoutId id="2147483693" r:id="rId8"/>
    <p:sldLayoutId id="2147483695" r:id="rId9"/>
    <p:sldLayoutId id="2147483665" r:id="rId10"/>
    <p:sldLayoutId id="214748369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8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7.jpeg"/><Relationship Id="rId33" Type="http://schemas.openxmlformats.org/officeDocument/2006/relationships/image" Target="../media/image55.jpe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6.jpeg"/><Relationship Id="rId32" Type="http://schemas.openxmlformats.org/officeDocument/2006/relationships/image" Target="../media/image54.jpe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23" Type="http://schemas.openxmlformats.org/officeDocument/2006/relationships/image" Target="../media/image13.png"/><Relationship Id="rId28" Type="http://schemas.openxmlformats.org/officeDocument/2006/relationships/image" Target="../media/image50.png"/><Relationship Id="rId10" Type="http://schemas.openxmlformats.org/officeDocument/2006/relationships/image" Target="../media/image33.png"/><Relationship Id="rId19" Type="http://schemas.openxmlformats.org/officeDocument/2006/relationships/image" Target="../media/image42.jpeg"/><Relationship Id="rId31" Type="http://schemas.openxmlformats.org/officeDocument/2006/relationships/image" Target="../media/image5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49.png"/><Relationship Id="rId30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10769" y="1356324"/>
            <a:ext cx="3297381" cy="1983981"/>
          </a:xfrm>
        </p:spPr>
        <p:txBody>
          <a:bodyPr/>
          <a:lstStyle/>
          <a:p>
            <a:pPr algn="ctr"/>
            <a:r>
              <a:rPr lang="en-US" sz="4400" b="1" dirty="0" smtClean="0"/>
              <a:t>Virtual</a:t>
            </a:r>
            <a:br>
              <a:rPr lang="en-US" sz="4400" b="1" dirty="0" smtClean="0"/>
            </a:br>
            <a:r>
              <a:rPr lang="en-US" sz="4400" b="1" dirty="0" smtClean="0"/>
              <a:t>CPE </a:t>
            </a:r>
            <a:br>
              <a:rPr lang="en-US" sz="4400" b="1" dirty="0" smtClean="0"/>
            </a:br>
            <a:r>
              <a:rPr lang="en-US" sz="4400" b="1" dirty="0" smtClean="0"/>
              <a:t>Reality</a:t>
            </a:r>
            <a:br>
              <a:rPr lang="en-US" sz="4400" b="1" dirty="0" smtClean="0"/>
            </a:br>
            <a:endParaRPr lang="en-US" sz="1600" dirty="0">
              <a:solidFill>
                <a:srgbClr val="044ABC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Yaakov (J) Stein</a:t>
            </a:r>
          </a:p>
          <a:p>
            <a:r>
              <a:rPr lang="en-US" sz="2000" dirty="0">
                <a:solidFill>
                  <a:schemeClr val="tx1"/>
                </a:solidFill>
              </a:rPr>
              <a:t>CTO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657" y="1961662"/>
            <a:ext cx="2387022" cy="13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66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vCPE</a:t>
            </a:r>
            <a:r>
              <a:rPr lang="en-US" dirty="0" smtClean="0"/>
              <a:t> vs. Cloud-based NFV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7" y="1230406"/>
            <a:ext cx="8525447" cy="545614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We already mentioned that</a:t>
            </a:r>
            <a:r>
              <a:rPr lang="en-US" sz="2000" dirty="0" smtClean="0">
                <a:solidFill>
                  <a:schemeClr val="tx1"/>
                </a:solidFill>
              </a:rPr>
              <a:t> NFV and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orchestration facilitates </a:t>
            </a:r>
            <a:r>
              <a:rPr lang="en-US" sz="2000" dirty="0"/>
              <a:t>function </a:t>
            </a:r>
            <a:r>
              <a:rPr lang="en-US" sz="2000" i="1" dirty="0"/>
              <a:t>relocation</a:t>
            </a:r>
          </a:p>
          <a:p>
            <a:pPr marL="0" indent="0">
              <a:buNone/>
            </a:pPr>
            <a:r>
              <a:rPr lang="en-US" sz="2000" dirty="0" smtClean="0"/>
              <a:t>In fact, NFV can not simply mean making appliances out of software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network appliances have been software-intensive for years!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NFV actually means: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running network functionality on generic COTS whitebox servers  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breaking down network functions into atomic functions </a:t>
            </a:r>
          </a:p>
          <a:p>
            <a:pPr marL="457200" indent="-457200" defTabSz="46355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placement</a:t>
            </a:r>
          </a:p>
          <a:p>
            <a:pPr marL="457200" indent="-457200" defTabSz="46355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chaining these functions together</a:t>
            </a:r>
          </a:p>
          <a:p>
            <a:pPr marL="457200" indent="-457200" defTabSz="46355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optimizing and managing the computational and network infrastructures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The first point is the definition of NFV, and we have discussed 2, 3, and 4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Cloud-based NFV satisfies 1-3 by replacing hardware with generic software</a:t>
            </a:r>
          </a:p>
          <a:p>
            <a:pPr marL="0" indent="0" defTabSz="400050">
              <a:spcBef>
                <a:spcPts val="0"/>
              </a:spcBef>
              <a:buNone/>
            </a:pPr>
            <a:r>
              <a:rPr lang="en-US" sz="2000" dirty="0" smtClean="0"/>
              <a:t>	but doesn’t optimize the computational or network infrastructure</a:t>
            </a:r>
          </a:p>
          <a:p>
            <a:pPr marL="0" indent="0" defTabSz="40005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option to relocate VNFs to the (v)CPE fundamentally changes the network </a:t>
            </a:r>
          </a:p>
          <a:p>
            <a:pPr marL="0" indent="0" defTabSz="400050">
              <a:spcBef>
                <a:spcPts val="0"/>
              </a:spcBef>
              <a:buNone/>
            </a:pPr>
            <a:r>
              <a:rPr lang="en-US" sz="2000" dirty="0" smtClean="0"/>
              <a:t>	both in deploying functionalities in new places</a:t>
            </a:r>
          </a:p>
          <a:p>
            <a:pPr marL="0" indent="0" defTabSz="400050">
              <a:spcBef>
                <a:spcPts val="0"/>
              </a:spcBef>
              <a:buNone/>
            </a:pPr>
            <a:r>
              <a:rPr lang="en-US" sz="2000" dirty="0" smtClean="0"/>
              <a:t>	and potentially redirecting traffic in new ways (e.g., SD-WAN)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6443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vCPE</a:t>
            </a:r>
            <a:r>
              <a:rPr lang="en-US" dirty="0" smtClean="0"/>
              <a:t> ? 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258461"/>
            <a:ext cx="8546952" cy="51007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Why is </a:t>
            </a: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err="1" smtClean="0">
                <a:solidFill>
                  <a:schemeClr val="tx1"/>
                </a:solidFill>
              </a:rPr>
              <a:t>vCPE</a:t>
            </a:r>
            <a:r>
              <a:rPr lang="en-US" sz="2000" dirty="0" smtClean="0">
                <a:solidFill>
                  <a:schemeClr val="tx1"/>
                </a:solidFill>
              </a:rPr>
              <a:t> concept attractive </a:t>
            </a:r>
            <a:r>
              <a:rPr lang="en-US" sz="2000" dirty="0">
                <a:solidFill>
                  <a:schemeClr val="tx1"/>
                </a:solidFill>
              </a:rPr>
              <a:t>to </a:t>
            </a:r>
            <a:r>
              <a:rPr lang="en-US" sz="2000" dirty="0" smtClean="0">
                <a:solidFill>
                  <a:schemeClr val="tx1"/>
                </a:solidFill>
              </a:rPr>
              <a:t>service providers? </a:t>
            </a:r>
          </a:p>
          <a:p>
            <a:pPr marL="0" indent="0">
              <a:buNone/>
            </a:pPr>
            <a:r>
              <a:rPr lang="en-US" sz="2000" dirty="0" smtClean="0"/>
              <a:t>The originally envisioned advantage of NFV was </a:t>
            </a:r>
            <a:r>
              <a:rPr lang="en-US" sz="2000" dirty="0" smtClean="0">
                <a:solidFill>
                  <a:schemeClr val="tx1"/>
                </a:solidFill>
              </a:rPr>
              <a:t>performance </a:t>
            </a:r>
            <a:r>
              <a:rPr lang="en-US" sz="2000" dirty="0" smtClean="0"/>
              <a:t>scaling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in order to maintain profitability margins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err="1" smtClean="0"/>
              <a:t>vCPE</a:t>
            </a:r>
            <a:r>
              <a:rPr lang="en-US" sz="2000" dirty="0" smtClean="0"/>
              <a:t> platforms do </a:t>
            </a:r>
            <a:r>
              <a:rPr lang="en-US" sz="2000" i="1" dirty="0" smtClean="0"/>
              <a:t>not</a:t>
            </a:r>
            <a:r>
              <a:rPr lang="en-US" sz="2000" dirty="0" smtClean="0"/>
              <a:t> offer any CAPEX pricing advantage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since </a:t>
            </a:r>
            <a:r>
              <a:rPr lang="en-US" sz="2000" dirty="0" smtClean="0">
                <a:solidFill>
                  <a:schemeClr val="tx1"/>
                </a:solidFill>
              </a:rPr>
              <a:t>typically </a:t>
            </a:r>
            <a:r>
              <a:rPr lang="en-US" sz="2000" dirty="0" smtClean="0"/>
              <a:t>CPE devices are already engineered for cost reduction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In fact, generic software implementations are generally less efficient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making it challenging even to meet appliance costs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The advantage in </a:t>
            </a:r>
            <a:r>
              <a:rPr lang="en-US" sz="2000" dirty="0" err="1" smtClean="0"/>
              <a:t>vCPE</a:t>
            </a:r>
            <a:r>
              <a:rPr lang="en-US" sz="2000" dirty="0" smtClean="0"/>
              <a:t> is agility </a:t>
            </a:r>
            <a:r>
              <a:rPr lang="en-US" sz="2000" dirty="0"/>
              <a:t>in </a:t>
            </a:r>
            <a:r>
              <a:rPr lang="en-US" sz="2000" dirty="0" smtClean="0"/>
              <a:t>function and service creation</a:t>
            </a:r>
          </a:p>
        </p:txBody>
      </p:sp>
      <p:sp>
        <p:nvSpPr>
          <p:cNvPr id="40" name="Rectangle 39"/>
          <p:cNvSpPr/>
          <p:nvPr/>
        </p:nvSpPr>
        <p:spPr>
          <a:xfrm rot="20394856">
            <a:off x="430971" y="5426173"/>
            <a:ext cx="3435321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Lucida Handwriting" panose="030101010101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Visit RAD’s Booth #301</a:t>
            </a:r>
            <a:endParaRPr lang="en-US" sz="2000" b="1" dirty="0">
              <a:solidFill>
                <a:srgbClr val="FF0000"/>
              </a:solidFill>
              <a:latin typeface="Lucida Handwriting" panose="03010101010101010101" pitchFamily="66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17" y="4636879"/>
            <a:ext cx="3224212" cy="188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99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vCPE</a:t>
            </a:r>
            <a:r>
              <a:rPr lang="en-US" dirty="0" smtClean="0"/>
              <a:t> ?  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6670" y="1214775"/>
            <a:ext cx="8523005" cy="5367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agility results in: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reduced time to develop attractive new </a:t>
            </a:r>
            <a:r>
              <a:rPr lang="en-US" sz="2000" dirty="0" smtClean="0"/>
              <a:t>services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e.g., SD-WAN </a:t>
            </a:r>
            <a:r>
              <a:rPr lang="en-US" dirty="0">
                <a:solidFill>
                  <a:schemeClr val="tx1"/>
                </a:solidFill>
              </a:rPr>
              <a:t>services (a prime </a:t>
            </a:r>
            <a:r>
              <a:rPr lang="en-US" dirty="0" smtClean="0">
                <a:solidFill>
                  <a:schemeClr val="tx1"/>
                </a:solidFill>
              </a:rPr>
              <a:t>application of </a:t>
            </a:r>
            <a:r>
              <a:rPr lang="en-US" dirty="0" err="1" smtClean="0">
                <a:solidFill>
                  <a:schemeClr val="tx1"/>
                </a:solidFill>
              </a:rPr>
              <a:t>vCPE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i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reduced </a:t>
            </a:r>
            <a:r>
              <a:rPr lang="en-US" sz="2000" dirty="0">
                <a:solidFill>
                  <a:schemeClr val="tx1"/>
                </a:solidFill>
              </a:rPr>
              <a:t>time to </a:t>
            </a:r>
            <a:r>
              <a:rPr lang="en-US" sz="2000" dirty="0" smtClean="0">
                <a:solidFill>
                  <a:schemeClr val="tx1"/>
                </a:solidFill>
              </a:rPr>
              <a:t>revenue and offering of </a:t>
            </a:r>
            <a:r>
              <a:rPr lang="en-US" sz="2000" b="1" dirty="0" smtClean="0">
                <a:solidFill>
                  <a:schemeClr val="tx1"/>
                </a:solidFill>
              </a:rPr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inimal</a:t>
            </a:r>
            <a:r>
              <a:rPr lang="en-US" sz="2000" b="1" dirty="0" smtClean="0">
                <a:solidFill>
                  <a:schemeClr val="tx1"/>
                </a:solidFill>
              </a:rPr>
              <a:t> V</a:t>
            </a:r>
            <a:r>
              <a:rPr lang="en-US" sz="2000" dirty="0" smtClean="0">
                <a:solidFill>
                  <a:schemeClr val="tx1"/>
                </a:solidFill>
              </a:rPr>
              <a:t>iable </a:t>
            </a:r>
            <a:r>
              <a:rPr lang="en-US" sz="2000" b="1" dirty="0" smtClean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roducts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enhanced user </a:t>
            </a:r>
            <a:r>
              <a:rPr lang="en-US" sz="2000" dirty="0" smtClean="0">
                <a:solidFill>
                  <a:schemeClr val="tx1"/>
                </a:solidFill>
              </a:rPr>
              <a:t>experience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try &amp; buy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quick turn-up, etc.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user charged for </a:t>
            </a:r>
            <a:r>
              <a:rPr lang="en-US" dirty="0">
                <a:solidFill>
                  <a:schemeClr val="tx1"/>
                </a:solidFill>
              </a:rPr>
              <a:t>functionality only when needed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ability </a:t>
            </a:r>
            <a:r>
              <a:rPr lang="en-US" sz="2000" dirty="0">
                <a:solidFill>
                  <a:schemeClr val="tx1"/>
                </a:solidFill>
              </a:rPr>
              <a:t>to support two </a:t>
            </a:r>
            <a:r>
              <a:rPr lang="en-US" sz="2000" dirty="0"/>
              <a:t>VPN types in a single platform</a:t>
            </a:r>
          </a:p>
          <a:p>
            <a:pPr marL="627063" indent="-2794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IP (traffic can go through DC/HQ</a:t>
            </a:r>
            <a:r>
              <a:rPr lang="en-US" sz="2000" dirty="0" smtClean="0"/>
              <a:t>)</a:t>
            </a:r>
            <a:endParaRPr lang="en-US" sz="2000" dirty="0"/>
          </a:p>
          <a:p>
            <a:pPr marL="627063" indent="-2794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CE (ELINE)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 smtClean="0"/>
              <a:t>ability to support two fundamentally types </a:t>
            </a:r>
            <a:r>
              <a:rPr lang="en-US" sz="2000" dirty="0"/>
              <a:t>of VNFs </a:t>
            </a:r>
          </a:p>
          <a:p>
            <a:pPr marL="627063" indent="-2794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customer visible </a:t>
            </a:r>
            <a:r>
              <a:rPr lang="en-US" sz="2000" b="1" dirty="0" smtClean="0"/>
              <a:t>V</a:t>
            </a:r>
            <a:r>
              <a:rPr lang="en-US" sz="2000" dirty="0" smtClean="0"/>
              <a:t>alue </a:t>
            </a:r>
            <a:r>
              <a:rPr lang="en-US" sz="2000" b="1" dirty="0" smtClean="0"/>
              <a:t>A</a:t>
            </a:r>
            <a:r>
              <a:rPr lang="en-US" sz="2000" dirty="0" smtClean="0"/>
              <a:t>dded </a:t>
            </a:r>
            <a:r>
              <a:rPr lang="en-US" sz="2000" b="1" dirty="0" smtClean="0"/>
              <a:t>S</a:t>
            </a:r>
            <a:r>
              <a:rPr lang="en-US" sz="2000" dirty="0" smtClean="0"/>
              <a:t>ervices (beyond basic connectivity)</a:t>
            </a:r>
          </a:p>
          <a:p>
            <a:pPr marL="627063" indent="-2794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operational </a:t>
            </a:r>
            <a:r>
              <a:rPr lang="en-US" sz="2000" dirty="0"/>
              <a:t>(only visible to the service provider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from </a:t>
            </a:r>
            <a:r>
              <a:rPr lang="en-US" sz="2000" dirty="0">
                <a:solidFill>
                  <a:schemeClr val="tx1"/>
                </a:solidFill>
              </a:rPr>
              <a:t>networking to IT </a:t>
            </a:r>
            <a:r>
              <a:rPr lang="en-US" sz="2000" dirty="0" smtClean="0">
                <a:solidFill>
                  <a:schemeClr val="tx1"/>
                </a:solidFill>
              </a:rPr>
              <a:t>premium services </a:t>
            </a:r>
          </a:p>
          <a:p>
            <a:pPr lvl="1">
              <a:spcBef>
                <a:spcPts val="0"/>
              </a:spcBef>
            </a:pPr>
            <a:r>
              <a:rPr lang="en-US" sz="1800" i="1" dirty="0" err="1" smtClean="0"/>
              <a:t>computications</a:t>
            </a:r>
            <a:r>
              <a:rPr lang="en-US" sz="1800" dirty="0" smtClean="0"/>
              <a:t> enabler (as discussed </a:t>
            </a:r>
            <a:r>
              <a:rPr lang="en-US" sz="1800" dirty="0" smtClean="0">
                <a:solidFill>
                  <a:schemeClr val="tx1"/>
                </a:solidFill>
              </a:rPr>
              <a:t>last year)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1400" dirty="0">
              <a:solidFill>
                <a:schemeClr val="tx1"/>
              </a:solidFill>
            </a:endParaRPr>
          </a:p>
          <a:p>
            <a:pPr lvl="1"/>
            <a:endParaRPr lang="en-US" sz="14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17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1173765"/>
            <a:ext cx="4438650" cy="156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57" y="197590"/>
            <a:ext cx="7676885" cy="787226"/>
          </a:xfrm>
        </p:spPr>
        <p:txBody>
          <a:bodyPr/>
          <a:lstStyle/>
          <a:p>
            <a:r>
              <a:rPr lang="en-US" dirty="0" smtClean="0"/>
              <a:t>From Management to Orchestration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5088" y="3153160"/>
            <a:ext cx="3076288" cy="3717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53160"/>
            <a:ext cx="9147993" cy="3717032"/>
          </a:xfrm>
          <a:prstGeom prst="rect">
            <a:avLst/>
          </a:prstGeom>
          <a:solidFill>
            <a:srgbClr val="D6E9A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408431" y="4250283"/>
            <a:ext cx="402895" cy="502088"/>
            <a:chOff x="1886915" y="3575206"/>
            <a:chExt cx="412328" cy="553013"/>
          </a:xfrm>
        </p:grpSpPr>
        <p:sp>
          <p:nvSpPr>
            <p:cNvPr id="18" name="Oval 17"/>
            <p:cNvSpPr/>
            <p:nvPr/>
          </p:nvSpPr>
          <p:spPr>
            <a:xfrm>
              <a:off x="1886915" y="3575206"/>
              <a:ext cx="412328" cy="4123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5" descr="D:\Clients\ECI\2010.02\Shai.Perach\tower2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910484" y="3607019"/>
              <a:ext cx="354528" cy="521200"/>
            </a:xfrm>
            <a:prstGeom prst="rect">
              <a:avLst/>
            </a:prstGeom>
            <a:noFill/>
          </p:spPr>
        </p:pic>
      </p:grpSp>
      <p:sp>
        <p:nvSpPr>
          <p:cNvPr id="20" name="Rectangle 19"/>
          <p:cNvSpPr/>
          <p:nvPr/>
        </p:nvSpPr>
        <p:spPr>
          <a:xfrm>
            <a:off x="1416236" y="3803679"/>
            <a:ext cx="101244" cy="73496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9210" y="3631000"/>
            <a:ext cx="330512" cy="19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826840" y="4443488"/>
            <a:ext cx="2622534" cy="2752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6" idx="2"/>
          </p:cNvCxnSpPr>
          <p:nvPr/>
        </p:nvCxnSpPr>
        <p:spPr>
          <a:xfrm>
            <a:off x="783598" y="5203014"/>
            <a:ext cx="2705492" cy="38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79265"/>
            <a:ext cx="298197" cy="19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35" y="6052823"/>
            <a:ext cx="298197" cy="1969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3091" y="5835414"/>
            <a:ext cx="298197" cy="19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1" y="5519470"/>
            <a:ext cx="602173" cy="12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>
            <a:stCxn id="28" idx="1"/>
            <a:endCxn id="31" idx="2"/>
          </p:cNvCxnSpPr>
          <p:nvPr/>
        </p:nvCxnSpPr>
        <p:spPr>
          <a:xfrm flipV="1">
            <a:off x="251520" y="5644520"/>
            <a:ext cx="740458" cy="233197"/>
          </a:xfrm>
          <a:prstGeom prst="line">
            <a:avLst/>
          </a:prstGeom>
          <a:ln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9" idx="1"/>
          </p:cNvCxnSpPr>
          <p:nvPr/>
        </p:nvCxnSpPr>
        <p:spPr>
          <a:xfrm>
            <a:off x="991978" y="5644520"/>
            <a:ext cx="279457" cy="506755"/>
          </a:xfrm>
          <a:prstGeom prst="line">
            <a:avLst/>
          </a:prstGeom>
          <a:ln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2"/>
            <a:endCxn id="30" idx="1"/>
          </p:cNvCxnSpPr>
          <p:nvPr/>
        </p:nvCxnSpPr>
        <p:spPr>
          <a:xfrm>
            <a:off x="991978" y="5644520"/>
            <a:ext cx="1749310" cy="289345"/>
          </a:xfrm>
          <a:prstGeom prst="line">
            <a:avLst/>
          </a:prstGeom>
          <a:ln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8" idx="3"/>
            <a:endCxn id="29" idx="1"/>
          </p:cNvCxnSpPr>
          <p:nvPr/>
        </p:nvCxnSpPr>
        <p:spPr>
          <a:xfrm>
            <a:off x="549717" y="5877717"/>
            <a:ext cx="721718" cy="273558"/>
          </a:xfrm>
          <a:prstGeom prst="line">
            <a:avLst/>
          </a:prstGeom>
          <a:ln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9" idx="1"/>
            <a:endCxn id="30" idx="1"/>
          </p:cNvCxnSpPr>
          <p:nvPr/>
        </p:nvCxnSpPr>
        <p:spPr>
          <a:xfrm flipV="1">
            <a:off x="1271435" y="5933866"/>
            <a:ext cx="1469853" cy="217409"/>
          </a:xfrm>
          <a:prstGeom prst="line">
            <a:avLst/>
          </a:prstGeom>
          <a:ln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3"/>
            <a:endCxn id="30" idx="3"/>
          </p:cNvCxnSpPr>
          <p:nvPr/>
        </p:nvCxnSpPr>
        <p:spPr>
          <a:xfrm>
            <a:off x="549717" y="5877717"/>
            <a:ext cx="1893374" cy="56149"/>
          </a:xfrm>
          <a:prstGeom prst="line">
            <a:avLst/>
          </a:prstGeom>
          <a:ln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253887" y="3873335"/>
            <a:ext cx="1630358" cy="84606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80" y="3769621"/>
            <a:ext cx="330513" cy="1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Cube 39"/>
          <p:cNvSpPr/>
          <p:nvPr/>
        </p:nvSpPr>
        <p:spPr>
          <a:xfrm>
            <a:off x="3489090" y="3927183"/>
            <a:ext cx="111368" cy="97823"/>
          </a:xfrm>
          <a:prstGeom prst="cub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72753" y="4213767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cellular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1188059" y="5133690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fiber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 rot="556428">
            <a:off x="1657835" y="5678629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ad-hoc </a:t>
            </a:r>
          </a:p>
          <a:p>
            <a:r>
              <a:rPr lang="en-US" sz="1400" dirty="0" smtClean="0"/>
              <a:t>mesh</a:t>
            </a:r>
            <a:endParaRPr lang="en-US" sz="1400" dirty="0"/>
          </a:p>
        </p:txBody>
      </p:sp>
      <p:cxnSp>
        <p:nvCxnSpPr>
          <p:cNvPr id="50" name="Straight Connector 49"/>
          <p:cNvCxnSpPr>
            <a:stCxn id="31" idx="2"/>
            <a:endCxn id="77" idx="2"/>
          </p:cNvCxnSpPr>
          <p:nvPr/>
        </p:nvCxnSpPr>
        <p:spPr>
          <a:xfrm>
            <a:off x="991978" y="5644520"/>
            <a:ext cx="2497112" cy="171656"/>
          </a:xfrm>
          <a:prstGeom prst="line">
            <a:avLst/>
          </a:prstGeom>
          <a:ln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10"/>
          <p:cNvSpPr>
            <a:spLocks noChangeAspect="1" noChangeArrowheads="1"/>
          </p:cNvSpPr>
          <p:nvPr/>
        </p:nvSpPr>
        <p:spPr bwMode="auto">
          <a:xfrm>
            <a:off x="6256585" y="4406862"/>
            <a:ext cx="2097908" cy="1175132"/>
          </a:xfrm>
          <a:prstGeom prst="ellipse">
            <a:avLst/>
          </a:prstGeom>
          <a:noFill/>
          <a:ln w="762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cs typeface="ヒラギノ角ゴ Pro W3"/>
            </a:endParaRPr>
          </a:p>
        </p:txBody>
      </p:sp>
      <p:sp>
        <p:nvSpPr>
          <p:cNvPr id="56" name="Oval 10"/>
          <p:cNvSpPr>
            <a:spLocks noChangeAspect="1" noChangeArrowheads="1"/>
          </p:cNvSpPr>
          <p:nvPr/>
        </p:nvSpPr>
        <p:spPr bwMode="auto">
          <a:xfrm>
            <a:off x="4634955" y="3544122"/>
            <a:ext cx="1609132" cy="655230"/>
          </a:xfrm>
          <a:prstGeom prst="ellipse">
            <a:avLst/>
          </a:prstGeom>
          <a:noFill/>
          <a:ln w="381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cs typeface="ヒラギノ角ゴ Pro W3"/>
            </a:endParaRPr>
          </a:p>
        </p:txBody>
      </p:sp>
      <p:grpSp>
        <p:nvGrpSpPr>
          <p:cNvPr id="57" name="Group 104"/>
          <p:cNvGrpSpPr/>
          <p:nvPr/>
        </p:nvGrpSpPr>
        <p:grpSpPr>
          <a:xfrm>
            <a:off x="4508226" y="3928409"/>
            <a:ext cx="201954" cy="171504"/>
            <a:chOff x="5155421" y="4207362"/>
            <a:chExt cx="628299" cy="347809"/>
          </a:xfrm>
        </p:grpSpPr>
        <p:sp>
          <p:nvSpPr>
            <p:cNvPr id="58" name="Oval 57"/>
            <p:cNvSpPr/>
            <p:nvPr/>
          </p:nvSpPr>
          <p:spPr>
            <a:xfrm>
              <a:off x="5155421" y="4207362"/>
              <a:ext cx="628299" cy="347809"/>
            </a:xfrm>
            <a:prstGeom prst="ellipse">
              <a:avLst/>
            </a:prstGeom>
            <a:solidFill>
              <a:srgbClr val="EFF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5204725" y="4223862"/>
              <a:ext cx="526366" cy="27958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0"/>
            </a:gradFill>
            <a:ln>
              <a:noFill/>
            </a:ln>
            <a:scene3d>
              <a:camera prst="orthographicFront">
                <a:rot lat="20400000" lon="0" rev="0"/>
              </a:camera>
              <a:lightRig rig="threePt" dir="t"/>
            </a:scene3d>
            <a:sp3d extrusionH="63500"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Oval 10"/>
          <p:cNvSpPr>
            <a:spLocks noChangeAspect="1" noChangeArrowheads="1"/>
          </p:cNvSpPr>
          <p:nvPr/>
        </p:nvSpPr>
        <p:spPr bwMode="auto">
          <a:xfrm>
            <a:off x="6256585" y="3441111"/>
            <a:ext cx="2097908" cy="965752"/>
          </a:xfrm>
          <a:prstGeom prst="ellipse">
            <a:avLst/>
          </a:prstGeom>
          <a:noFill/>
          <a:ln w="762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cs typeface="ヒラギノ角ゴ Pro W3"/>
            </a:endParaRPr>
          </a:p>
        </p:txBody>
      </p:sp>
      <p:grpSp>
        <p:nvGrpSpPr>
          <p:cNvPr id="61" name="Group 104"/>
          <p:cNvGrpSpPr/>
          <p:nvPr/>
        </p:nvGrpSpPr>
        <p:grpSpPr>
          <a:xfrm>
            <a:off x="6144255" y="3795884"/>
            <a:ext cx="201954" cy="171504"/>
            <a:chOff x="5155421" y="4207362"/>
            <a:chExt cx="628299" cy="347809"/>
          </a:xfrm>
        </p:grpSpPr>
        <p:sp>
          <p:nvSpPr>
            <p:cNvPr id="62" name="Oval 61"/>
            <p:cNvSpPr/>
            <p:nvPr/>
          </p:nvSpPr>
          <p:spPr>
            <a:xfrm>
              <a:off x="5155421" y="4207362"/>
              <a:ext cx="628299" cy="347809"/>
            </a:xfrm>
            <a:prstGeom prst="ellipse">
              <a:avLst/>
            </a:prstGeom>
            <a:solidFill>
              <a:srgbClr val="EFF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204725" y="4223862"/>
              <a:ext cx="526366" cy="27958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0"/>
            </a:gradFill>
            <a:ln>
              <a:noFill/>
            </a:ln>
            <a:scene3d>
              <a:camera prst="orthographicFront">
                <a:rot lat="20400000" lon="0" rev="0"/>
              </a:camera>
              <a:lightRig rig="threePt" dir="t"/>
            </a:scene3d>
            <a:sp3d extrusionH="63500"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104"/>
          <p:cNvGrpSpPr/>
          <p:nvPr/>
        </p:nvGrpSpPr>
        <p:grpSpPr>
          <a:xfrm>
            <a:off x="6997569" y="4315831"/>
            <a:ext cx="201954" cy="171504"/>
            <a:chOff x="5155421" y="4207362"/>
            <a:chExt cx="628299" cy="347809"/>
          </a:xfrm>
        </p:grpSpPr>
        <p:sp>
          <p:nvSpPr>
            <p:cNvPr id="66" name="Oval 65"/>
            <p:cNvSpPr/>
            <p:nvPr/>
          </p:nvSpPr>
          <p:spPr>
            <a:xfrm>
              <a:off x="5155421" y="4207362"/>
              <a:ext cx="628299" cy="347809"/>
            </a:xfrm>
            <a:prstGeom prst="ellipse">
              <a:avLst/>
            </a:prstGeom>
            <a:solidFill>
              <a:srgbClr val="EFF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5204725" y="4223862"/>
              <a:ext cx="526366" cy="27958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0"/>
            </a:gradFill>
            <a:ln>
              <a:noFill/>
            </a:ln>
            <a:scene3d>
              <a:camera prst="orthographicFront">
                <a:rot lat="20400000" lon="0" rev="0"/>
              </a:camera>
              <a:lightRig rig="threePt" dir="t"/>
            </a:scene3d>
            <a:sp3d extrusionH="63500"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24901" y="5058957"/>
            <a:ext cx="852906" cy="602291"/>
            <a:chOff x="8245044" y="3808429"/>
            <a:chExt cx="838691" cy="1001631"/>
          </a:xfrm>
        </p:grpSpPr>
        <p:sp>
          <p:nvSpPr>
            <p:cNvPr id="70" name="Flowchart: Magnetic Disk 225"/>
            <p:cNvSpPr>
              <a:spLocks noChangeArrowheads="1"/>
            </p:cNvSpPr>
            <p:nvPr/>
          </p:nvSpPr>
          <p:spPr bwMode="auto">
            <a:xfrm>
              <a:off x="8420597" y="3808429"/>
              <a:ext cx="487584" cy="621829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3">
                    <a:lumMod val="95000"/>
                  </a:schemeClr>
                </a:gs>
                <a:gs pos="39999">
                  <a:srgbClr val="FFFF00"/>
                </a:gs>
                <a:gs pos="100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>
                <a:defRPr/>
              </a:pPr>
              <a:endParaRPr lang="de-DE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245044" y="4502282"/>
              <a:ext cx="838691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storage</a:t>
              </a:r>
              <a:endParaRPr lang="en-US" sz="14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598528" y="3393085"/>
            <a:ext cx="427888" cy="487974"/>
            <a:chOff x="8375523" y="2517738"/>
            <a:chExt cx="671169" cy="981934"/>
          </a:xfrm>
        </p:grpSpPr>
        <p:pic>
          <p:nvPicPr>
            <p:cNvPr id="73" name="Picture 8" descr="C:\Users\yaizner\Pictures\Net and Tech\Network Elements\MEF Elements\voice gatew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7999" y="2801165"/>
              <a:ext cx="588693" cy="698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8375523" y="2517738"/>
              <a:ext cx="47000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DPI</a:t>
              </a:r>
              <a:endParaRPr lang="en-US" sz="1400" dirty="0"/>
            </a:p>
          </p:txBody>
        </p:sp>
      </p:grpSp>
      <p:sp>
        <p:nvSpPr>
          <p:cNvPr id="75" name="Oval 74"/>
          <p:cNvSpPr/>
          <p:nvPr/>
        </p:nvSpPr>
        <p:spPr>
          <a:xfrm>
            <a:off x="3253887" y="5106397"/>
            <a:ext cx="1630358" cy="84606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ube 75"/>
          <p:cNvSpPr/>
          <p:nvPr/>
        </p:nvSpPr>
        <p:spPr>
          <a:xfrm>
            <a:off x="3489090" y="5145753"/>
            <a:ext cx="111368" cy="97823"/>
          </a:xfrm>
          <a:prstGeom prst="cub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ube 76"/>
          <p:cNvSpPr/>
          <p:nvPr/>
        </p:nvSpPr>
        <p:spPr>
          <a:xfrm>
            <a:off x="3489090" y="5755037"/>
            <a:ext cx="111368" cy="97823"/>
          </a:xfrm>
          <a:prstGeom prst="cube">
            <a:avLst/>
          </a:prstGeom>
          <a:solidFill>
            <a:srgbClr val="FF9900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10"/>
          <p:cNvSpPr>
            <a:spLocks noChangeAspect="1" noChangeArrowheads="1"/>
          </p:cNvSpPr>
          <p:nvPr/>
        </p:nvSpPr>
        <p:spPr bwMode="auto">
          <a:xfrm>
            <a:off x="4304655" y="4556506"/>
            <a:ext cx="1940578" cy="725943"/>
          </a:xfrm>
          <a:prstGeom prst="ellipse">
            <a:avLst/>
          </a:prstGeom>
          <a:noFill/>
          <a:ln w="381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cs typeface="ヒラギノ角ゴ Pro W3"/>
            </a:endParaRPr>
          </a:p>
        </p:txBody>
      </p:sp>
      <p:grpSp>
        <p:nvGrpSpPr>
          <p:cNvPr id="80" name="Group 104"/>
          <p:cNvGrpSpPr/>
          <p:nvPr/>
        </p:nvGrpSpPr>
        <p:grpSpPr>
          <a:xfrm>
            <a:off x="4387758" y="4574060"/>
            <a:ext cx="201954" cy="171504"/>
            <a:chOff x="5155421" y="4207362"/>
            <a:chExt cx="628299" cy="347809"/>
          </a:xfrm>
        </p:grpSpPr>
        <p:sp>
          <p:nvSpPr>
            <p:cNvPr id="81" name="Oval 80"/>
            <p:cNvSpPr/>
            <p:nvPr/>
          </p:nvSpPr>
          <p:spPr>
            <a:xfrm>
              <a:off x="5155421" y="4207362"/>
              <a:ext cx="628299" cy="347809"/>
            </a:xfrm>
            <a:prstGeom prst="ellipse">
              <a:avLst/>
            </a:prstGeom>
            <a:solidFill>
              <a:srgbClr val="EFF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5204725" y="4223862"/>
              <a:ext cx="526366" cy="27958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0"/>
            </a:gradFill>
            <a:ln>
              <a:noFill/>
            </a:ln>
            <a:scene3d>
              <a:camera prst="orthographicFront">
                <a:rot lat="20400000" lon="0" rev="0"/>
              </a:camera>
              <a:lightRig rig="threePt" dir="t"/>
            </a:scene3d>
            <a:sp3d extrusionH="63500"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Group 104"/>
          <p:cNvGrpSpPr/>
          <p:nvPr/>
        </p:nvGrpSpPr>
        <p:grpSpPr>
          <a:xfrm>
            <a:off x="6144255" y="4854289"/>
            <a:ext cx="201954" cy="171504"/>
            <a:chOff x="5155421" y="4207362"/>
            <a:chExt cx="628299" cy="347809"/>
          </a:xfrm>
        </p:grpSpPr>
        <p:sp>
          <p:nvSpPr>
            <p:cNvPr id="84" name="Oval 83"/>
            <p:cNvSpPr/>
            <p:nvPr/>
          </p:nvSpPr>
          <p:spPr>
            <a:xfrm>
              <a:off x="5155421" y="4207362"/>
              <a:ext cx="628299" cy="347809"/>
            </a:xfrm>
            <a:prstGeom prst="ellipse">
              <a:avLst/>
            </a:prstGeom>
            <a:solidFill>
              <a:srgbClr val="EFF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5204725" y="4223862"/>
              <a:ext cx="526366" cy="27958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0"/>
            </a:gradFill>
            <a:ln>
              <a:noFill/>
            </a:ln>
            <a:scene3d>
              <a:camera prst="orthographicFront">
                <a:rot lat="20400000" lon="0" rev="0"/>
              </a:camera>
              <a:lightRig rig="threePt" dir="t"/>
            </a:scene3d>
            <a:sp3d extrusionH="63500"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6" name="Group 104"/>
          <p:cNvGrpSpPr/>
          <p:nvPr/>
        </p:nvGrpSpPr>
        <p:grpSpPr>
          <a:xfrm>
            <a:off x="4353787" y="5082560"/>
            <a:ext cx="201954" cy="171504"/>
            <a:chOff x="5155421" y="4207362"/>
            <a:chExt cx="628299" cy="347809"/>
          </a:xfrm>
        </p:grpSpPr>
        <p:sp>
          <p:nvSpPr>
            <p:cNvPr id="87" name="Oval 86"/>
            <p:cNvSpPr/>
            <p:nvPr/>
          </p:nvSpPr>
          <p:spPr>
            <a:xfrm>
              <a:off x="5155421" y="4207362"/>
              <a:ext cx="628299" cy="347809"/>
            </a:xfrm>
            <a:prstGeom prst="ellipse">
              <a:avLst/>
            </a:prstGeom>
            <a:solidFill>
              <a:srgbClr val="EFF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5204725" y="4223862"/>
              <a:ext cx="526366" cy="27958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0"/>
            </a:gradFill>
            <a:ln>
              <a:noFill/>
            </a:ln>
            <a:scene3d>
              <a:camera prst="orthographicFront">
                <a:rot lat="20400000" lon="0" rev="0"/>
              </a:camera>
              <a:lightRig rig="threePt" dir="t"/>
            </a:scene3d>
            <a:sp3d extrusionH="63500"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34800" y="4705444"/>
            <a:ext cx="612056" cy="482502"/>
            <a:chOff x="4150846" y="1439583"/>
            <a:chExt cx="814647" cy="642212"/>
          </a:xfrm>
        </p:grpSpPr>
        <p:pic>
          <p:nvPicPr>
            <p:cNvPr id="90" name="Picture 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44" y="1680740"/>
              <a:ext cx="500822" cy="40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4150846" y="1439583"/>
              <a:ext cx="814647" cy="307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firewall</a:t>
              </a:r>
              <a:endParaRPr lang="en-US" sz="14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527282" y="4114659"/>
            <a:ext cx="744243" cy="427480"/>
            <a:chOff x="3683659" y="1541893"/>
            <a:chExt cx="744243" cy="427480"/>
          </a:xfrm>
        </p:grpSpPr>
        <p:pic>
          <p:nvPicPr>
            <p:cNvPr id="93" name="Picture 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293" y="1783037"/>
              <a:ext cx="186336" cy="186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3683659" y="1541893"/>
              <a:ext cx="744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encrypt</a:t>
              </a:r>
              <a:endParaRPr lang="en-US" sz="1400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741470" y="3495902"/>
            <a:ext cx="644728" cy="480696"/>
            <a:chOff x="3741470" y="3495902"/>
            <a:chExt cx="644728" cy="480696"/>
          </a:xfrm>
        </p:grpSpPr>
        <p:pic>
          <p:nvPicPr>
            <p:cNvPr id="96" name="Picture 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720" y="3696875"/>
              <a:ext cx="335667" cy="27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TextBox 96"/>
            <p:cNvSpPr txBox="1"/>
            <p:nvPr/>
          </p:nvSpPr>
          <p:spPr>
            <a:xfrm>
              <a:off x="3741470" y="3495902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router</a:t>
              </a:r>
              <a:endParaRPr lang="en-US" sz="1400" dirty="0"/>
            </a:p>
          </p:txBody>
        </p:sp>
      </p:grpSp>
      <p:pic>
        <p:nvPicPr>
          <p:cNvPr id="98" name="Picture 4" descr="Y:\Photo_Gallery\Icons\PNG\020-Business MTU copy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1222" y="4881654"/>
            <a:ext cx="839353" cy="6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9" name="Group 98"/>
          <p:cNvGrpSpPr/>
          <p:nvPr/>
        </p:nvGrpSpPr>
        <p:grpSpPr>
          <a:xfrm>
            <a:off x="2714216" y="5359286"/>
            <a:ext cx="746519" cy="347124"/>
            <a:chOff x="7875730" y="2801165"/>
            <a:chExt cx="1170962" cy="698507"/>
          </a:xfrm>
        </p:grpSpPr>
        <p:pic>
          <p:nvPicPr>
            <p:cNvPr id="100" name="Picture 8" descr="C:\Users\yaizner\Pictures\Net and Tech\Network Elements\MEF Elements\voice gatew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7999" y="2801165"/>
              <a:ext cx="588693" cy="698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TextBox 100"/>
            <p:cNvSpPr txBox="1"/>
            <p:nvPr/>
          </p:nvSpPr>
          <p:spPr>
            <a:xfrm>
              <a:off x="7875730" y="2900163"/>
              <a:ext cx="470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DPI</a:t>
              </a:r>
              <a:endParaRPr lang="en-US" sz="1400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060384" y="4883186"/>
            <a:ext cx="744243" cy="425682"/>
            <a:chOff x="3683659" y="1543691"/>
            <a:chExt cx="744243" cy="425682"/>
          </a:xfrm>
        </p:grpSpPr>
        <p:pic>
          <p:nvPicPr>
            <p:cNvPr id="103" name="Picture 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293" y="1783037"/>
              <a:ext cx="186336" cy="186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TextBox 103"/>
            <p:cNvSpPr txBox="1"/>
            <p:nvPr/>
          </p:nvSpPr>
          <p:spPr>
            <a:xfrm>
              <a:off x="3683659" y="1543691"/>
              <a:ext cx="744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encrypt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811212" y="3437606"/>
            <a:ext cx="744243" cy="481529"/>
            <a:chOff x="3636107" y="1507410"/>
            <a:chExt cx="744243" cy="481529"/>
          </a:xfrm>
        </p:grpSpPr>
        <p:pic>
          <p:nvPicPr>
            <p:cNvPr id="106" name="Picture 5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728" y="1763472"/>
              <a:ext cx="225467" cy="225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TextBox 106"/>
            <p:cNvSpPr txBox="1"/>
            <p:nvPr/>
          </p:nvSpPr>
          <p:spPr>
            <a:xfrm>
              <a:off x="3636107" y="1507410"/>
              <a:ext cx="744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encrypt</a:t>
              </a:r>
              <a:endParaRPr lang="en-US" sz="1400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38755" y="3409932"/>
            <a:ext cx="622286" cy="423147"/>
            <a:chOff x="3634195" y="1449406"/>
            <a:chExt cx="828265" cy="563207"/>
          </a:xfrm>
        </p:grpSpPr>
        <p:pic>
          <p:nvPicPr>
            <p:cNvPr id="109" name="Picture 5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054" y="1739798"/>
              <a:ext cx="272815" cy="27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TextBox 109"/>
            <p:cNvSpPr txBox="1"/>
            <p:nvPr/>
          </p:nvSpPr>
          <p:spPr>
            <a:xfrm>
              <a:off x="3634195" y="1449406"/>
              <a:ext cx="828265" cy="348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encrypt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533454" y="5075344"/>
            <a:ext cx="612053" cy="516781"/>
            <a:chOff x="4014654" y="1536598"/>
            <a:chExt cx="814645" cy="687837"/>
          </a:xfrm>
        </p:grpSpPr>
        <p:sp>
          <p:nvSpPr>
            <p:cNvPr id="112" name="TextBox 111"/>
            <p:cNvSpPr txBox="1"/>
            <p:nvPr/>
          </p:nvSpPr>
          <p:spPr>
            <a:xfrm>
              <a:off x="4014654" y="1536598"/>
              <a:ext cx="814645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firewall</a:t>
              </a:r>
              <a:endParaRPr lang="en-US" sz="1400" dirty="0"/>
            </a:p>
          </p:txBody>
        </p:sp>
        <p:pic>
          <p:nvPicPr>
            <p:cNvPr id="113" name="Picture 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363" y="1823380"/>
              <a:ext cx="500822" cy="40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4" name="Group 113"/>
          <p:cNvGrpSpPr/>
          <p:nvPr/>
        </p:nvGrpSpPr>
        <p:grpSpPr>
          <a:xfrm>
            <a:off x="3666959" y="5789496"/>
            <a:ext cx="644728" cy="496948"/>
            <a:chOff x="3734385" y="3696875"/>
            <a:chExt cx="644728" cy="496948"/>
          </a:xfrm>
        </p:grpSpPr>
        <p:pic>
          <p:nvPicPr>
            <p:cNvPr id="115" name="Picture 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720" y="3696875"/>
              <a:ext cx="335667" cy="27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TextBox 115"/>
            <p:cNvSpPr txBox="1"/>
            <p:nvPr/>
          </p:nvSpPr>
          <p:spPr>
            <a:xfrm>
              <a:off x="3734385" y="3886046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router</a:t>
              </a:r>
              <a:endParaRPr lang="en-US" sz="140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46325" y="3409931"/>
            <a:ext cx="612668" cy="439776"/>
            <a:chOff x="4244350" y="1425378"/>
            <a:chExt cx="815461" cy="585343"/>
          </a:xfrm>
        </p:grpSpPr>
        <p:pic>
          <p:nvPicPr>
            <p:cNvPr id="118" name="Picture 4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874" y="1695264"/>
              <a:ext cx="393928" cy="31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TextBox 118"/>
            <p:cNvSpPr txBox="1"/>
            <p:nvPr/>
          </p:nvSpPr>
          <p:spPr>
            <a:xfrm>
              <a:off x="4244350" y="1425378"/>
              <a:ext cx="815461" cy="348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firewall</a:t>
              </a:r>
              <a:endParaRPr lang="en-US" sz="1100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823143" y="3225585"/>
            <a:ext cx="644728" cy="543975"/>
            <a:chOff x="3749993" y="3432623"/>
            <a:chExt cx="644728" cy="543975"/>
          </a:xfrm>
        </p:grpSpPr>
        <p:pic>
          <p:nvPicPr>
            <p:cNvPr id="121" name="Picture 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720" y="3696875"/>
              <a:ext cx="335667" cy="27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TextBox 121"/>
            <p:cNvSpPr txBox="1"/>
            <p:nvPr/>
          </p:nvSpPr>
          <p:spPr>
            <a:xfrm>
              <a:off x="3749993" y="3432623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router</a:t>
              </a:r>
              <a:endParaRPr lang="en-US" sz="1400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8154247" y="3449527"/>
            <a:ext cx="882249" cy="812615"/>
            <a:chOff x="8196817" y="1282755"/>
            <a:chExt cx="867545" cy="1351407"/>
          </a:xfrm>
        </p:grpSpPr>
        <p:sp>
          <p:nvSpPr>
            <p:cNvPr id="124" name="TextBox 123"/>
            <p:cNvSpPr txBox="1"/>
            <p:nvPr/>
          </p:nvSpPr>
          <p:spPr>
            <a:xfrm>
              <a:off x="8196817" y="2326384"/>
              <a:ext cx="867545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internet</a:t>
              </a:r>
              <a:endParaRPr lang="en-US" sz="1400" dirty="0"/>
            </a:p>
          </p:txBody>
        </p:sp>
        <p:pic>
          <p:nvPicPr>
            <p:cNvPr id="125" name="Picture 2" descr="C:\Users\yaizner\Pictures\Net and Tech\Network Elements\MEF Elements\internet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7285" y="1282755"/>
              <a:ext cx="806609" cy="1243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6" name="Group 125"/>
          <p:cNvGrpSpPr/>
          <p:nvPr/>
        </p:nvGrpSpPr>
        <p:grpSpPr>
          <a:xfrm>
            <a:off x="8010763" y="4487474"/>
            <a:ext cx="644728" cy="556296"/>
            <a:chOff x="3730189" y="3420302"/>
            <a:chExt cx="644728" cy="556296"/>
          </a:xfrm>
        </p:grpSpPr>
        <p:pic>
          <p:nvPicPr>
            <p:cNvPr id="127" name="Picture 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720" y="3696875"/>
              <a:ext cx="335667" cy="27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TextBox 127"/>
            <p:cNvSpPr txBox="1"/>
            <p:nvPr/>
          </p:nvSpPr>
          <p:spPr>
            <a:xfrm>
              <a:off x="3730189" y="3420302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router</a:t>
              </a:r>
              <a:endParaRPr lang="en-US" sz="1400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23968" y="5135742"/>
            <a:ext cx="477966" cy="381490"/>
            <a:chOff x="8403247" y="2931669"/>
            <a:chExt cx="470000" cy="634431"/>
          </a:xfrm>
        </p:grpSpPr>
        <p:sp>
          <p:nvSpPr>
            <p:cNvPr id="130" name="TextBox 129"/>
            <p:cNvSpPr txBox="1"/>
            <p:nvPr/>
          </p:nvSpPr>
          <p:spPr>
            <a:xfrm>
              <a:off x="8403247" y="3258322"/>
              <a:ext cx="470000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DPI</a:t>
              </a:r>
              <a:endParaRPr lang="en-US" sz="1400" dirty="0"/>
            </a:p>
          </p:txBody>
        </p:sp>
        <p:pic>
          <p:nvPicPr>
            <p:cNvPr id="131" name="Picture 8" descr="C:\Users\yaizner\Pictures\Net and Tech\Network Elements\MEF Elements\voice gatewy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6576" y="2931669"/>
              <a:ext cx="413280" cy="40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" name="Group 131"/>
          <p:cNvGrpSpPr/>
          <p:nvPr/>
        </p:nvGrpSpPr>
        <p:grpSpPr>
          <a:xfrm>
            <a:off x="5955969" y="1462004"/>
            <a:ext cx="488239" cy="590448"/>
            <a:chOff x="8413771" y="2517738"/>
            <a:chExt cx="632921" cy="981934"/>
          </a:xfrm>
        </p:grpSpPr>
        <p:pic>
          <p:nvPicPr>
            <p:cNvPr id="133" name="Picture 8" descr="C:\Users\yaizner\Pictures\Net and Tech\Network Elements\MEF Elements\voice gatewy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7999" y="2801165"/>
              <a:ext cx="588693" cy="698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/>
            <p:cNvSpPr txBox="1"/>
            <p:nvPr/>
          </p:nvSpPr>
          <p:spPr>
            <a:xfrm>
              <a:off x="8413771" y="2517738"/>
              <a:ext cx="47000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DPI</a:t>
              </a:r>
              <a:endParaRPr lang="en-US" sz="14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194914" y="1462003"/>
            <a:ext cx="814647" cy="593528"/>
            <a:chOff x="4264442" y="1488267"/>
            <a:chExt cx="814647" cy="593528"/>
          </a:xfrm>
        </p:grpSpPr>
        <p:pic>
          <p:nvPicPr>
            <p:cNvPr id="136" name="Picture 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44" y="1680740"/>
              <a:ext cx="500822" cy="40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TextBox 136"/>
            <p:cNvSpPr txBox="1"/>
            <p:nvPr/>
          </p:nvSpPr>
          <p:spPr>
            <a:xfrm>
              <a:off x="4264442" y="1488267"/>
              <a:ext cx="8146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firewall</a:t>
              </a:r>
              <a:endParaRPr lang="en-US" sz="1400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547581" y="1442477"/>
            <a:ext cx="744243" cy="543872"/>
            <a:chOff x="3629067" y="1468741"/>
            <a:chExt cx="744243" cy="543872"/>
          </a:xfrm>
        </p:grpSpPr>
        <p:pic>
          <p:nvPicPr>
            <p:cNvPr id="139" name="Picture 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054" y="1739798"/>
              <a:ext cx="272815" cy="27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TextBox 139"/>
            <p:cNvSpPr txBox="1"/>
            <p:nvPr/>
          </p:nvSpPr>
          <p:spPr>
            <a:xfrm>
              <a:off x="3629067" y="1468741"/>
              <a:ext cx="744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encrypt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939404" y="1457574"/>
            <a:ext cx="644728" cy="606444"/>
            <a:chOff x="2073970" y="1483838"/>
            <a:chExt cx="644728" cy="606444"/>
          </a:xfrm>
        </p:grpSpPr>
        <p:pic>
          <p:nvPicPr>
            <p:cNvPr id="142" name="Picture 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014" y="1680740"/>
              <a:ext cx="491450" cy="40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TextBox 142"/>
            <p:cNvSpPr txBox="1"/>
            <p:nvPr/>
          </p:nvSpPr>
          <p:spPr>
            <a:xfrm>
              <a:off x="2073970" y="1483838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router</a:t>
              </a:r>
              <a:endParaRPr lang="en-US" sz="14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858845" y="1250628"/>
            <a:ext cx="1026243" cy="777170"/>
            <a:chOff x="2980581" y="1276892"/>
            <a:chExt cx="1026243" cy="777170"/>
          </a:xfrm>
        </p:grpSpPr>
        <p:pic>
          <p:nvPicPr>
            <p:cNvPr id="145" name="Picture 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675" y="1676211"/>
              <a:ext cx="377851" cy="377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TextBox 145"/>
            <p:cNvSpPr txBox="1"/>
            <p:nvPr/>
          </p:nvSpPr>
          <p:spPr>
            <a:xfrm>
              <a:off x="2980581" y="1276892"/>
              <a:ext cx="10262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load</a:t>
              </a:r>
            </a:p>
            <a:p>
              <a:pPr algn="ctr"/>
              <a:r>
                <a:rPr lang="en-US" sz="1400" dirty="0" smtClean="0"/>
                <a:t>balancing</a:t>
              </a:r>
              <a:endParaRPr lang="en-US" sz="1400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34054" y="5641772"/>
            <a:ext cx="622286" cy="420966"/>
            <a:chOff x="3633301" y="1452307"/>
            <a:chExt cx="828262" cy="560306"/>
          </a:xfrm>
        </p:grpSpPr>
        <p:pic>
          <p:nvPicPr>
            <p:cNvPr id="148" name="Picture 5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054" y="1739798"/>
              <a:ext cx="272815" cy="27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TextBox 148"/>
            <p:cNvSpPr txBox="1"/>
            <p:nvPr/>
          </p:nvSpPr>
          <p:spPr>
            <a:xfrm>
              <a:off x="3633301" y="1452307"/>
              <a:ext cx="828262" cy="348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encrypt</a:t>
              </a:r>
              <a:endParaRPr lang="en-US" sz="1400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662085" y="1525493"/>
            <a:ext cx="1817701" cy="848023"/>
            <a:chOff x="6662085" y="1525493"/>
            <a:chExt cx="1817701" cy="848023"/>
          </a:xfrm>
        </p:grpSpPr>
        <p:pic>
          <p:nvPicPr>
            <p:cNvPr id="156" name="Picture 8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4485" y="1525493"/>
              <a:ext cx="577156" cy="577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8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987" y="1525493"/>
              <a:ext cx="577156" cy="577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8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489" y="1525493"/>
              <a:ext cx="577156" cy="577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" name="TextBox 158"/>
            <p:cNvSpPr txBox="1"/>
            <p:nvPr/>
          </p:nvSpPr>
          <p:spPr>
            <a:xfrm>
              <a:off x="6662085" y="2034962"/>
              <a:ext cx="18177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Cloud</a:t>
              </a:r>
              <a:endParaRPr lang="en-US" sz="1600" dirty="0"/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528368" y="518749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CPE</a:t>
            </a:r>
            <a:endParaRPr lang="en-US" sz="1400" dirty="0"/>
          </a:p>
        </p:txBody>
      </p:sp>
      <p:cxnSp>
        <p:nvCxnSpPr>
          <p:cNvPr id="168" name="Straight Connector 167"/>
          <p:cNvCxnSpPr>
            <a:stCxn id="20" idx="3"/>
          </p:cNvCxnSpPr>
          <p:nvPr/>
        </p:nvCxnSpPr>
        <p:spPr>
          <a:xfrm flipV="1">
            <a:off x="1517480" y="3828625"/>
            <a:ext cx="1951945" cy="11802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49917" y="4140263"/>
            <a:ext cx="479425" cy="479425"/>
            <a:chOff x="354667" y="4140263"/>
            <a:chExt cx="479425" cy="479425"/>
          </a:xfrm>
        </p:grpSpPr>
        <p:pic>
          <p:nvPicPr>
            <p:cNvPr id="5122" name="Picture 2" descr="Image result for smartphone icon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67" y="4140263"/>
              <a:ext cx="479425" cy="479425"/>
            </a:xfrm>
            <a:prstGeom prst="rect">
              <a:avLst/>
            </a:prstGeom>
            <a:noFill/>
          </p:spPr>
        </p:pic>
        <p:sp>
          <p:nvSpPr>
            <p:cNvPr id="5" name="Rounded Rectangle 4"/>
            <p:cNvSpPr/>
            <p:nvPr/>
          </p:nvSpPr>
          <p:spPr>
            <a:xfrm>
              <a:off x="498336" y="4197341"/>
              <a:ext cx="184018" cy="3277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75" y="4214570"/>
              <a:ext cx="111534" cy="1521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16588" y="4399282"/>
              <a:ext cx="143666" cy="87995"/>
            </a:xfrm>
            <a:prstGeom prst="rect">
              <a:avLst/>
            </a:prstGeom>
          </p:spPr>
        </p:pic>
      </p:grpSp>
      <p:sp>
        <p:nvSpPr>
          <p:cNvPr id="151" name="TextBox 150"/>
          <p:cNvSpPr txBox="1"/>
          <p:nvPr/>
        </p:nvSpPr>
        <p:spPr>
          <a:xfrm>
            <a:off x="1710155" y="3606146"/>
            <a:ext cx="668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Symbol" panose="05050102010706020507" pitchFamily="18" charset="2"/>
              </a:rPr>
              <a:t>m</a:t>
            </a:r>
            <a:r>
              <a:rPr lang="en-US" sz="1400" dirty="0" err="1" smtClean="0"/>
              <a:t>wave</a:t>
            </a:r>
            <a:endParaRPr lang="en-US" sz="1400" dirty="0"/>
          </a:p>
        </p:txBody>
      </p:sp>
      <p:pic>
        <p:nvPicPr>
          <p:cNvPr id="152" name="Picture 151" descr="RAD Smiley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90578" y="5129280"/>
            <a:ext cx="324162" cy="140178"/>
          </a:xfrm>
          <a:prstGeom prst="rect">
            <a:avLst/>
          </a:prstGeom>
        </p:spPr>
      </p:pic>
      <p:pic>
        <p:nvPicPr>
          <p:cNvPr id="154" name="Picture 153" descr="RAD 1U_Wide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49718" y="3849708"/>
            <a:ext cx="863826" cy="161006"/>
          </a:xfrm>
          <a:prstGeom prst="rect">
            <a:avLst/>
          </a:prstGeom>
        </p:spPr>
      </p:pic>
      <p:grpSp>
        <p:nvGrpSpPr>
          <p:cNvPr id="160" name="Group 159"/>
          <p:cNvGrpSpPr/>
          <p:nvPr/>
        </p:nvGrpSpPr>
        <p:grpSpPr>
          <a:xfrm>
            <a:off x="768096" y="2182368"/>
            <a:ext cx="3450336" cy="3011424"/>
            <a:chOff x="768096" y="2182368"/>
            <a:chExt cx="3450336" cy="3011424"/>
          </a:xfrm>
        </p:grpSpPr>
        <p:sp>
          <p:nvSpPr>
            <p:cNvPr id="161" name="Freeform 160"/>
            <p:cNvSpPr/>
            <p:nvPr/>
          </p:nvSpPr>
          <p:spPr>
            <a:xfrm>
              <a:off x="2438400" y="2218944"/>
              <a:ext cx="1780032" cy="2974848"/>
            </a:xfrm>
            <a:custGeom>
              <a:avLst/>
              <a:gdLst>
                <a:gd name="connsiteX0" fmla="*/ 1780032 w 1780032"/>
                <a:gd name="connsiteY0" fmla="*/ 0 h 2974848"/>
                <a:gd name="connsiteX1" fmla="*/ 463296 w 1780032"/>
                <a:gd name="connsiteY1" fmla="*/ 950976 h 2974848"/>
                <a:gd name="connsiteX2" fmla="*/ 377952 w 1780032"/>
                <a:gd name="connsiteY2" fmla="*/ 2535936 h 2974848"/>
                <a:gd name="connsiteX3" fmla="*/ 0 w 1780032"/>
                <a:gd name="connsiteY3" fmla="*/ 2974848 h 2974848"/>
                <a:gd name="connsiteX0" fmla="*/ 1780032 w 1780032"/>
                <a:gd name="connsiteY0" fmla="*/ 0 h 2974848"/>
                <a:gd name="connsiteX1" fmla="*/ 463296 w 1780032"/>
                <a:gd name="connsiteY1" fmla="*/ 950976 h 2974848"/>
                <a:gd name="connsiteX2" fmla="*/ 304800 w 1780032"/>
                <a:gd name="connsiteY2" fmla="*/ 2548128 h 2974848"/>
                <a:gd name="connsiteX3" fmla="*/ 0 w 1780032"/>
                <a:gd name="connsiteY3" fmla="*/ 2974848 h 2974848"/>
                <a:gd name="connsiteX0" fmla="*/ 1780032 w 1780032"/>
                <a:gd name="connsiteY0" fmla="*/ 0 h 2974848"/>
                <a:gd name="connsiteX1" fmla="*/ 390144 w 1780032"/>
                <a:gd name="connsiteY1" fmla="*/ 950976 h 2974848"/>
                <a:gd name="connsiteX2" fmla="*/ 304800 w 1780032"/>
                <a:gd name="connsiteY2" fmla="*/ 2548128 h 2974848"/>
                <a:gd name="connsiteX3" fmla="*/ 0 w 1780032"/>
                <a:gd name="connsiteY3" fmla="*/ 2974848 h 297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0032" h="2974848">
                  <a:moveTo>
                    <a:pt x="1780032" y="0"/>
                  </a:moveTo>
                  <a:cubicBezTo>
                    <a:pt x="1238504" y="264160"/>
                    <a:pt x="636016" y="526288"/>
                    <a:pt x="390144" y="950976"/>
                  </a:cubicBezTo>
                  <a:cubicBezTo>
                    <a:pt x="144272" y="1375664"/>
                    <a:pt x="369824" y="2210816"/>
                    <a:pt x="304800" y="2548128"/>
                  </a:cubicBezTo>
                  <a:cubicBezTo>
                    <a:pt x="239776" y="2885440"/>
                    <a:pt x="150368" y="2924048"/>
                    <a:pt x="0" y="297484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768096" y="2182368"/>
              <a:ext cx="2804160" cy="2987040"/>
            </a:xfrm>
            <a:custGeom>
              <a:avLst/>
              <a:gdLst>
                <a:gd name="connsiteX0" fmla="*/ 2804160 w 2804160"/>
                <a:gd name="connsiteY0" fmla="*/ 0 h 2987040"/>
                <a:gd name="connsiteX1" fmla="*/ 1121664 w 2804160"/>
                <a:gd name="connsiteY1" fmla="*/ 829056 h 2987040"/>
                <a:gd name="connsiteX2" fmla="*/ 560832 w 2804160"/>
                <a:gd name="connsiteY2" fmla="*/ 1536192 h 2987040"/>
                <a:gd name="connsiteX3" fmla="*/ 0 w 2804160"/>
                <a:gd name="connsiteY3" fmla="*/ 2987040 h 298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4160" h="2987040">
                  <a:moveTo>
                    <a:pt x="2804160" y="0"/>
                  </a:moveTo>
                  <a:cubicBezTo>
                    <a:pt x="2149856" y="286512"/>
                    <a:pt x="1495552" y="573024"/>
                    <a:pt x="1121664" y="829056"/>
                  </a:cubicBezTo>
                  <a:cubicBezTo>
                    <a:pt x="747776" y="1085088"/>
                    <a:pt x="747776" y="1176528"/>
                    <a:pt x="560832" y="1536192"/>
                  </a:cubicBezTo>
                  <a:cubicBezTo>
                    <a:pt x="373888" y="1895856"/>
                    <a:pt x="186944" y="2441448"/>
                    <a:pt x="0" y="2987040"/>
                  </a:cubicBezTo>
                </a:path>
              </a:pathLst>
            </a:cu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2802956" y="2182368"/>
              <a:ext cx="781492" cy="2974848"/>
            </a:xfrm>
            <a:custGeom>
              <a:avLst/>
              <a:gdLst>
                <a:gd name="connsiteX0" fmla="*/ 781492 w 781492"/>
                <a:gd name="connsiteY0" fmla="*/ 0 h 2974848"/>
                <a:gd name="connsiteX1" fmla="*/ 62164 w 781492"/>
                <a:gd name="connsiteY1" fmla="*/ 1438656 h 2974848"/>
                <a:gd name="connsiteX2" fmla="*/ 110932 w 781492"/>
                <a:gd name="connsiteY2" fmla="*/ 2499360 h 2974848"/>
                <a:gd name="connsiteX3" fmla="*/ 708340 w 781492"/>
                <a:gd name="connsiteY3" fmla="*/ 2974848 h 297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1492" h="2974848">
                  <a:moveTo>
                    <a:pt x="781492" y="0"/>
                  </a:moveTo>
                  <a:cubicBezTo>
                    <a:pt x="477708" y="511048"/>
                    <a:pt x="173924" y="1022096"/>
                    <a:pt x="62164" y="1438656"/>
                  </a:cubicBezTo>
                  <a:cubicBezTo>
                    <a:pt x="-49596" y="1855216"/>
                    <a:pt x="3236" y="2243328"/>
                    <a:pt x="110932" y="2499360"/>
                  </a:cubicBezTo>
                  <a:cubicBezTo>
                    <a:pt x="218628" y="2755392"/>
                    <a:pt x="463484" y="2865120"/>
                    <a:pt x="708340" y="2974848"/>
                  </a:cubicBezTo>
                </a:path>
              </a:pathLst>
            </a:cu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207008" y="2194560"/>
              <a:ext cx="3011424" cy="2804160"/>
            </a:xfrm>
            <a:custGeom>
              <a:avLst/>
              <a:gdLst>
                <a:gd name="connsiteX0" fmla="*/ 3011424 w 3011424"/>
                <a:gd name="connsiteY0" fmla="*/ 0 h 2804160"/>
                <a:gd name="connsiteX1" fmla="*/ 902208 w 3011424"/>
                <a:gd name="connsiteY1" fmla="*/ 2121408 h 2804160"/>
                <a:gd name="connsiteX2" fmla="*/ 0 w 3011424"/>
                <a:gd name="connsiteY2" fmla="*/ 2804160 h 280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1424" h="2804160">
                  <a:moveTo>
                    <a:pt x="3011424" y="0"/>
                  </a:moveTo>
                  <a:cubicBezTo>
                    <a:pt x="2207768" y="827024"/>
                    <a:pt x="1404112" y="1654048"/>
                    <a:pt x="902208" y="2121408"/>
                  </a:cubicBezTo>
                  <a:cubicBezTo>
                    <a:pt x="400304" y="2588768"/>
                    <a:pt x="200152" y="2696464"/>
                    <a:pt x="0" y="280416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Rectangle 172"/>
          <p:cNvSpPr/>
          <p:nvPr/>
        </p:nvSpPr>
        <p:spPr>
          <a:xfrm>
            <a:off x="3347864" y="1787907"/>
            <a:ext cx="1111576" cy="528090"/>
          </a:xfrm>
          <a:prstGeom prst="rect">
            <a:avLst/>
          </a:prstGeom>
          <a:noFill/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61" y="1859503"/>
            <a:ext cx="376421" cy="384899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94" y="1838773"/>
            <a:ext cx="383183" cy="426358"/>
          </a:xfrm>
          <a:prstGeom prst="rect">
            <a:avLst/>
          </a:prstGeom>
        </p:spPr>
      </p:pic>
      <p:grpSp>
        <p:nvGrpSpPr>
          <p:cNvPr id="176" name="Group 175"/>
          <p:cNvGrpSpPr/>
          <p:nvPr/>
        </p:nvGrpSpPr>
        <p:grpSpPr>
          <a:xfrm>
            <a:off x="7398879" y="914789"/>
            <a:ext cx="1445780" cy="781281"/>
            <a:chOff x="7576870" y="793550"/>
            <a:chExt cx="1445780" cy="781281"/>
          </a:xfrm>
        </p:grpSpPr>
        <p:grpSp>
          <p:nvGrpSpPr>
            <p:cNvPr id="177" name="Group 176"/>
            <p:cNvGrpSpPr/>
            <p:nvPr/>
          </p:nvGrpSpPr>
          <p:grpSpPr>
            <a:xfrm>
              <a:off x="7641380" y="1032783"/>
              <a:ext cx="1201795" cy="542048"/>
              <a:chOff x="7629188" y="1032783"/>
              <a:chExt cx="1201795" cy="542048"/>
            </a:xfrm>
          </p:grpSpPr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404004" y="1140536"/>
                <a:ext cx="382733" cy="345433"/>
              </a:xfrm>
              <a:prstGeom prst="rect">
                <a:avLst/>
              </a:prstGeom>
            </p:spPr>
          </p:pic>
          <p:pic>
            <p:nvPicPr>
              <p:cNvPr id="180" name="Picture 179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0875" y="1141119"/>
                <a:ext cx="246270" cy="363414"/>
              </a:xfrm>
              <a:prstGeom prst="rect">
                <a:avLst/>
              </a:prstGeom>
            </p:spPr>
          </p:pic>
          <p:pic>
            <p:nvPicPr>
              <p:cNvPr id="181" name="Picture 180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3572" y="1110633"/>
                <a:ext cx="470443" cy="464198"/>
              </a:xfrm>
              <a:prstGeom prst="rect">
                <a:avLst/>
              </a:prstGeom>
            </p:spPr>
          </p:pic>
          <p:sp>
            <p:nvSpPr>
              <p:cNvPr id="182" name="Rounded Rectangle 181"/>
              <p:cNvSpPr/>
              <p:nvPr/>
            </p:nvSpPr>
            <p:spPr>
              <a:xfrm>
                <a:off x="7629188" y="1032783"/>
                <a:ext cx="1201795" cy="539150"/>
              </a:xfrm>
              <a:prstGeom prst="roundRect">
                <a:avLst>
                  <a:gd name="adj" fmla="val 32496"/>
                </a:avLst>
              </a:prstGeom>
              <a:noFill/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8" name="TextBox 177"/>
            <p:cNvSpPr txBox="1"/>
            <p:nvPr/>
          </p:nvSpPr>
          <p:spPr>
            <a:xfrm>
              <a:off x="7576870" y="793550"/>
              <a:ext cx="1445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Customer Service</a:t>
              </a:r>
              <a:endParaRPr lang="en-US" sz="1400" dirty="0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4687776" y="1286696"/>
            <a:ext cx="2791558" cy="1029301"/>
            <a:chOff x="4687776" y="1286696"/>
            <a:chExt cx="2791558" cy="1029301"/>
          </a:xfrm>
        </p:grpSpPr>
        <p:grpSp>
          <p:nvGrpSpPr>
            <p:cNvPr id="194" name="Group 193"/>
            <p:cNvGrpSpPr/>
            <p:nvPr/>
          </p:nvGrpSpPr>
          <p:grpSpPr>
            <a:xfrm>
              <a:off x="4687776" y="1787907"/>
              <a:ext cx="1111576" cy="528090"/>
              <a:chOff x="1483950" y="1882954"/>
              <a:chExt cx="1111576" cy="528090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483950" y="1882954"/>
                <a:ext cx="1111576" cy="528090"/>
              </a:xfrm>
              <a:prstGeom prst="rect">
                <a:avLst/>
              </a:prstGeom>
              <a:noFill/>
              <a:ln w="31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7347" y="1954550"/>
                <a:ext cx="376421" cy="384899"/>
              </a:xfrm>
              <a:prstGeom prst="rect">
                <a:avLst/>
              </a:prstGeom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7480" y="1933820"/>
                <a:ext cx="383183" cy="426358"/>
              </a:xfrm>
              <a:prstGeom prst="rect">
                <a:avLst/>
              </a:prstGeom>
            </p:spPr>
          </p:pic>
        </p:grpSp>
        <p:cxnSp>
          <p:nvCxnSpPr>
            <p:cNvPr id="193" name="Straight Connector 192"/>
            <p:cNvCxnSpPr>
              <a:endCxn id="196" idx="0"/>
            </p:cNvCxnSpPr>
            <p:nvPr/>
          </p:nvCxnSpPr>
          <p:spPr>
            <a:xfrm flipH="1">
              <a:off x="5243564" y="1286696"/>
              <a:ext cx="2235770" cy="50121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3347864" y="1277225"/>
            <a:ext cx="4102893" cy="1038772"/>
            <a:chOff x="3347864" y="1277225"/>
            <a:chExt cx="4102893" cy="1038772"/>
          </a:xfrm>
        </p:grpSpPr>
        <p:grpSp>
          <p:nvGrpSpPr>
            <p:cNvPr id="202" name="Group 201"/>
            <p:cNvGrpSpPr/>
            <p:nvPr/>
          </p:nvGrpSpPr>
          <p:grpSpPr>
            <a:xfrm>
              <a:off x="3347864" y="1787907"/>
              <a:ext cx="1111576" cy="528090"/>
              <a:chOff x="1483950" y="1882954"/>
              <a:chExt cx="1111576" cy="528090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1483950" y="1882954"/>
                <a:ext cx="1111576" cy="528090"/>
              </a:xfrm>
              <a:prstGeom prst="rect">
                <a:avLst/>
              </a:prstGeom>
              <a:noFill/>
              <a:ln w="31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" name="Picture 204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7347" y="1954550"/>
                <a:ext cx="376421" cy="384899"/>
              </a:xfrm>
              <a:prstGeom prst="rect">
                <a:avLst/>
              </a:prstGeom>
            </p:spPr>
          </p:pic>
          <p:pic>
            <p:nvPicPr>
              <p:cNvPr id="206" name="Picture 205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7480" y="1933820"/>
                <a:ext cx="383183" cy="426358"/>
              </a:xfrm>
              <a:prstGeom prst="rect">
                <a:avLst/>
              </a:prstGeom>
            </p:spPr>
          </p:pic>
        </p:grpSp>
        <p:cxnSp>
          <p:nvCxnSpPr>
            <p:cNvPr id="201" name="Straight Connector 200"/>
            <p:cNvCxnSpPr/>
            <p:nvPr/>
          </p:nvCxnSpPr>
          <p:spPr>
            <a:xfrm flipH="1">
              <a:off x="3909472" y="1277225"/>
              <a:ext cx="3541285" cy="50147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07" name="Group 206"/>
          <p:cNvGrpSpPr/>
          <p:nvPr/>
        </p:nvGrpSpPr>
        <p:grpSpPr>
          <a:xfrm>
            <a:off x="4084320" y="2170176"/>
            <a:ext cx="4771047" cy="3718560"/>
            <a:chOff x="4084320" y="2170176"/>
            <a:chExt cx="4771047" cy="3718560"/>
          </a:xfrm>
        </p:grpSpPr>
        <p:sp>
          <p:nvSpPr>
            <p:cNvPr id="208" name="Freeform 207"/>
            <p:cNvSpPr/>
            <p:nvPr/>
          </p:nvSpPr>
          <p:spPr>
            <a:xfrm>
              <a:off x="6242304" y="2206752"/>
              <a:ext cx="73152" cy="1621536"/>
            </a:xfrm>
            <a:custGeom>
              <a:avLst/>
              <a:gdLst>
                <a:gd name="connsiteX0" fmla="*/ 73152 w 73152"/>
                <a:gd name="connsiteY0" fmla="*/ 0 h 1621536"/>
                <a:gd name="connsiteX1" fmla="*/ 0 w 73152"/>
                <a:gd name="connsiteY1" fmla="*/ 1621536 h 162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52" h="1621536">
                  <a:moveTo>
                    <a:pt x="73152" y="0"/>
                  </a:moveTo>
                  <a:lnTo>
                    <a:pt x="0" y="1621536"/>
                  </a:ln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9" name="Group 208"/>
            <p:cNvGrpSpPr/>
            <p:nvPr/>
          </p:nvGrpSpPr>
          <p:grpSpPr>
            <a:xfrm>
              <a:off x="4084320" y="2170176"/>
              <a:ext cx="4771047" cy="3718560"/>
              <a:chOff x="4084320" y="2170176"/>
              <a:chExt cx="4771047" cy="3718560"/>
            </a:xfrm>
          </p:grpSpPr>
          <p:grpSp>
            <p:nvGrpSpPr>
              <p:cNvPr id="210" name="Group 209"/>
              <p:cNvGrpSpPr/>
              <p:nvPr/>
            </p:nvGrpSpPr>
            <p:grpSpPr>
              <a:xfrm>
                <a:off x="4084320" y="2170176"/>
                <a:ext cx="4771047" cy="3718560"/>
                <a:chOff x="4084320" y="2170176"/>
                <a:chExt cx="4771047" cy="3718560"/>
              </a:xfrm>
            </p:grpSpPr>
            <p:sp>
              <p:nvSpPr>
                <p:cNvPr id="217" name="Freeform 216"/>
                <p:cNvSpPr/>
                <p:nvPr/>
              </p:nvSpPr>
              <p:spPr>
                <a:xfrm>
                  <a:off x="4169664" y="2182368"/>
                  <a:ext cx="768096" cy="1658112"/>
                </a:xfrm>
                <a:custGeom>
                  <a:avLst/>
                  <a:gdLst>
                    <a:gd name="connsiteX0" fmla="*/ 768096 w 768096"/>
                    <a:gd name="connsiteY0" fmla="*/ 0 h 1658112"/>
                    <a:gd name="connsiteX1" fmla="*/ 316992 w 768096"/>
                    <a:gd name="connsiteY1" fmla="*/ 1267968 h 1658112"/>
                    <a:gd name="connsiteX2" fmla="*/ 0 w 768096"/>
                    <a:gd name="connsiteY2" fmla="*/ 1658112 h 165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8096" h="1658112">
                      <a:moveTo>
                        <a:pt x="768096" y="0"/>
                      </a:moveTo>
                      <a:cubicBezTo>
                        <a:pt x="606552" y="495808"/>
                        <a:pt x="445008" y="991616"/>
                        <a:pt x="316992" y="1267968"/>
                      </a:cubicBezTo>
                      <a:cubicBezTo>
                        <a:pt x="188976" y="1544320"/>
                        <a:pt x="94488" y="1601216"/>
                        <a:pt x="0" y="1658112"/>
                      </a:cubicBezTo>
                    </a:path>
                  </a:pathLst>
                </a:cu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>
                <a:xfrm>
                  <a:off x="4962144" y="2170176"/>
                  <a:ext cx="3035808" cy="1377696"/>
                </a:xfrm>
                <a:custGeom>
                  <a:avLst/>
                  <a:gdLst>
                    <a:gd name="connsiteX0" fmla="*/ 0 w 3035808"/>
                    <a:gd name="connsiteY0" fmla="*/ 0 h 1377696"/>
                    <a:gd name="connsiteX1" fmla="*/ 3035808 w 3035808"/>
                    <a:gd name="connsiteY1" fmla="*/ 1377696 h 1377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035808" h="1377696">
                      <a:moveTo>
                        <a:pt x="0" y="0"/>
                      </a:moveTo>
                      <a:lnTo>
                        <a:pt x="3035808" y="1377696"/>
                      </a:lnTo>
                    </a:path>
                  </a:pathLst>
                </a:cu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4986528" y="2182368"/>
                  <a:ext cx="3868839" cy="2731008"/>
                </a:xfrm>
                <a:custGeom>
                  <a:avLst/>
                  <a:gdLst>
                    <a:gd name="connsiteX0" fmla="*/ 0 w 3868839"/>
                    <a:gd name="connsiteY0" fmla="*/ 0 h 2731008"/>
                    <a:gd name="connsiteX1" fmla="*/ 2865120 w 3868839"/>
                    <a:gd name="connsiteY1" fmla="*/ 1962912 h 2731008"/>
                    <a:gd name="connsiteX2" fmla="*/ 3840480 w 3868839"/>
                    <a:gd name="connsiteY2" fmla="*/ 2414016 h 2731008"/>
                    <a:gd name="connsiteX3" fmla="*/ 3511296 w 3868839"/>
                    <a:gd name="connsiteY3" fmla="*/ 2731008 h 2731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68839" h="2731008">
                      <a:moveTo>
                        <a:pt x="0" y="0"/>
                      </a:moveTo>
                      <a:cubicBezTo>
                        <a:pt x="1112520" y="780288"/>
                        <a:pt x="2225040" y="1560576"/>
                        <a:pt x="2865120" y="1962912"/>
                      </a:cubicBezTo>
                      <a:cubicBezTo>
                        <a:pt x="3505200" y="2365248"/>
                        <a:pt x="3732784" y="2286000"/>
                        <a:pt x="3840480" y="2414016"/>
                      </a:cubicBezTo>
                      <a:cubicBezTo>
                        <a:pt x="3948176" y="2542032"/>
                        <a:pt x="3729736" y="2636520"/>
                        <a:pt x="3511296" y="2731008"/>
                      </a:cubicBezTo>
                    </a:path>
                  </a:pathLst>
                </a:cu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>
                  <a:off x="4084320" y="2218944"/>
                  <a:ext cx="865632" cy="3669792"/>
                </a:xfrm>
                <a:custGeom>
                  <a:avLst/>
                  <a:gdLst>
                    <a:gd name="connsiteX0" fmla="*/ 902208 w 902208"/>
                    <a:gd name="connsiteY0" fmla="*/ 0 h 3669792"/>
                    <a:gd name="connsiteX1" fmla="*/ 231648 w 902208"/>
                    <a:gd name="connsiteY1" fmla="*/ 2231136 h 3669792"/>
                    <a:gd name="connsiteX2" fmla="*/ 329184 w 902208"/>
                    <a:gd name="connsiteY2" fmla="*/ 3377184 h 3669792"/>
                    <a:gd name="connsiteX3" fmla="*/ 0 w 902208"/>
                    <a:gd name="connsiteY3" fmla="*/ 3669792 h 3669792"/>
                    <a:gd name="connsiteX0" fmla="*/ 865632 w 865632"/>
                    <a:gd name="connsiteY0" fmla="*/ 0 h 3669792"/>
                    <a:gd name="connsiteX1" fmla="*/ 231648 w 865632"/>
                    <a:gd name="connsiteY1" fmla="*/ 2231136 h 3669792"/>
                    <a:gd name="connsiteX2" fmla="*/ 329184 w 865632"/>
                    <a:gd name="connsiteY2" fmla="*/ 3377184 h 3669792"/>
                    <a:gd name="connsiteX3" fmla="*/ 0 w 865632"/>
                    <a:gd name="connsiteY3" fmla="*/ 3669792 h 3669792"/>
                    <a:gd name="connsiteX0" fmla="*/ 865632 w 865632"/>
                    <a:gd name="connsiteY0" fmla="*/ 0 h 3669792"/>
                    <a:gd name="connsiteX1" fmla="*/ 170688 w 865632"/>
                    <a:gd name="connsiteY1" fmla="*/ 2414016 h 3669792"/>
                    <a:gd name="connsiteX2" fmla="*/ 329184 w 865632"/>
                    <a:gd name="connsiteY2" fmla="*/ 3377184 h 3669792"/>
                    <a:gd name="connsiteX3" fmla="*/ 0 w 865632"/>
                    <a:gd name="connsiteY3" fmla="*/ 3669792 h 3669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5632" h="3669792">
                      <a:moveTo>
                        <a:pt x="865632" y="0"/>
                      </a:moveTo>
                      <a:cubicBezTo>
                        <a:pt x="578104" y="834136"/>
                        <a:pt x="260096" y="1851152"/>
                        <a:pt x="170688" y="2414016"/>
                      </a:cubicBezTo>
                      <a:cubicBezTo>
                        <a:pt x="81280" y="2976880"/>
                        <a:pt x="357632" y="3167888"/>
                        <a:pt x="329184" y="3377184"/>
                      </a:cubicBezTo>
                      <a:cubicBezTo>
                        <a:pt x="300736" y="3586480"/>
                        <a:pt x="145288" y="3643376"/>
                        <a:pt x="0" y="3669792"/>
                      </a:cubicBezTo>
                    </a:path>
                  </a:pathLst>
                </a:cu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5559552" y="2194560"/>
                  <a:ext cx="2462784" cy="3060192"/>
                </a:xfrm>
                <a:custGeom>
                  <a:avLst/>
                  <a:gdLst>
                    <a:gd name="connsiteX0" fmla="*/ 0 w 2462784"/>
                    <a:gd name="connsiteY0" fmla="*/ 0 h 3060192"/>
                    <a:gd name="connsiteX1" fmla="*/ 2353056 w 2462784"/>
                    <a:gd name="connsiteY1" fmla="*/ 1950720 h 3060192"/>
                    <a:gd name="connsiteX2" fmla="*/ 1938528 w 2462784"/>
                    <a:gd name="connsiteY2" fmla="*/ 2645664 h 3060192"/>
                    <a:gd name="connsiteX3" fmla="*/ 2462784 w 2462784"/>
                    <a:gd name="connsiteY3" fmla="*/ 3060192 h 3060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2784" h="3060192">
                      <a:moveTo>
                        <a:pt x="0" y="0"/>
                      </a:moveTo>
                      <a:cubicBezTo>
                        <a:pt x="1014984" y="754888"/>
                        <a:pt x="2029968" y="1509776"/>
                        <a:pt x="2353056" y="1950720"/>
                      </a:cubicBezTo>
                      <a:cubicBezTo>
                        <a:pt x="2676144" y="2391664"/>
                        <a:pt x="1920240" y="2460752"/>
                        <a:pt x="1938528" y="2645664"/>
                      </a:cubicBezTo>
                      <a:cubicBezTo>
                        <a:pt x="1956816" y="2830576"/>
                        <a:pt x="2209800" y="2945384"/>
                        <a:pt x="2462784" y="3060192"/>
                      </a:cubicBezTo>
                    </a:path>
                  </a:pathLst>
                </a:cu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4523232" y="2182368"/>
                <a:ext cx="2523744" cy="2993860"/>
                <a:chOff x="4523232" y="2182368"/>
                <a:chExt cx="2523744" cy="2993860"/>
              </a:xfrm>
            </p:grpSpPr>
            <p:sp>
              <p:nvSpPr>
                <p:cNvPr id="212" name="Freeform 211"/>
                <p:cNvSpPr/>
                <p:nvPr/>
              </p:nvSpPr>
              <p:spPr>
                <a:xfrm>
                  <a:off x="4669536" y="2182368"/>
                  <a:ext cx="1597152" cy="1804416"/>
                </a:xfrm>
                <a:custGeom>
                  <a:avLst/>
                  <a:gdLst>
                    <a:gd name="connsiteX0" fmla="*/ 1597152 w 1597152"/>
                    <a:gd name="connsiteY0" fmla="*/ 0 h 1804416"/>
                    <a:gd name="connsiteX1" fmla="*/ 877824 w 1597152"/>
                    <a:gd name="connsiteY1" fmla="*/ 1243584 h 1804416"/>
                    <a:gd name="connsiteX2" fmla="*/ 0 w 1597152"/>
                    <a:gd name="connsiteY2" fmla="*/ 1804416 h 1804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97152" h="1804416">
                      <a:moveTo>
                        <a:pt x="1597152" y="0"/>
                      </a:moveTo>
                      <a:cubicBezTo>
                        <a:pt x="1370584" y="471424"/>
                        <a:pt x="1144016" y="942848"/>
                        <a:pt x="877824" y="1243584"/>
                      </a:cubicBezTo>
                      <a:cubicBezTo>
                        <a:pt x="611632" y="1544320"/>
                        <a:pt x="305816" y="1674368"/>
                        <a:pt x="0" y="1804416"/>
                      </a:cubicBezTo>
                    </a:path>
                  </a:pathLst>
                </a:cu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4572000" y="2194560"/>
                  <a:ext cx="1706880" cy="2469129"/>
                </a:xfrm>
                <a:custGeom>
                  <a:avLst/>
                  <a:gdLst>
                    <a:gd name="connsiteX0" fmla="*/ 1706880 w 1706880"/>
                    <a:gd name="connsiteY0" fmla="*/ 0 h 2469129"/>
                    <a:gd name="connsiteX1" fmla="*/ 1109472 w 1706880"/>
                    <a:gd name="connsiteY1" fmla="*/ 2084832 h 2469129"/>
                    <a:gd name="connsiteX2" fmla="*/ 0 w 1706880"/>
                    <a:gd name="connsiteY2" fmla="*/ 2462784 h 2469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06880" h="2469129">
                      <a:moveTo>
                        <a:pt x="1706880" y="0"/>
                      </a:moveTo>
                      <a:cubicBezTo>
                        <a:pt x="1550416" y="837184"/>
                        <a:pt x="1393952" y="1674368"/>
                        <a:pt x="1109472" y="2084832"/>
                      </a:cubicBezTo>
                      <a:cubicBezTo>
                        <a:pt x="824992" y="2495296"/>
                        <a:pt x="412496" y="2479040"/>
                        <a:pt x="0" y="2462784"/>
                      </a:cubicBezTo>
                    </a:path>
                  </a:pathLst>
                </a:cu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>
                <a:xfrm>
                  <a:off x="4523232" y="2194560"/>
                  <a:ext cx="1767840" cy="2981668"/>
                </a:xfrm>
                <a:custGeom>
                  <a:avLst/>
                  <a:gdLst>
                    <a:gd name="connsiteX0" fmla="*/ 1767840 w 1767840"/>
                    <a:gd name="connsiteY0" fmla="*/ 0 h 2981668"/>
                    <a:gd name="connsiteX1" fmla="*/ 1487424 w 1767840"/>
                    <a:gd name="connsiteY1" fmla="*/ 1865376 h 2981668"/>
                    <a:gd name="connsiteX2" fmla="*/ 829056 w 1767840"/>
                    <a:gd name="connsiteY2" fmla="*/ 2816352 h 2981668"/>
                    <a:gd name="connsiteX3" fmla="*/ 0 w 1767840"/>
                    <a:gd name="connsiteY3" fmla="*/ 2974848 h 2981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7840" h="2981668">
                      <a:moveTo>
                        <a:pt x="1767840" y="0"/>
                      </a:moveTo>
                      <a:cubicBezTo>
                        <a:pt x="1705864" y="697992"/>
                        <a:pt x="1643888" y="1395984"/>
                        <a:pt x="1487424" y="1865376"/>
                      </a:cubicBezTo>
                      <a:cubicBezTo>
                        <a:pt x="1330960" y="2334768"/>
                        <a:pt x="1076960" y="2631440"/>
                        <a:pt x="829056" y="2816352"/>
                      </a:cubicBezTo>
                      <a:cubicBezTo>
                        <a:pt x="581152" y="3001264"/>
                        <a:pt x="290576" y="2988056"/>
                        <a:pt x="0" y="2974848"/>
                      </a:cubicBezTo>
                    </a:path>
                  </a:pathLst>
                </a:cu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>
                  <a:off x="6242304" y="2206752"/>
                  <a:ext cx="207264" cy="2657856"/>
                </a:xfrm>
                <a:custGeom>
                  <a:avLst/>
                  <a:gdLst>
                    <a:gd name="connsiteX0" fmla="*/ 48768 w 207264"/>
                    <a:gd name="connsiteY0" fmla="*/ 0 h 2657856"/>
                    <a:gd name="connsiteX1" fmla="*/ 207264 w 207264"/>
                    <a:gd name="connsiteY1" fmla="*/ 1780032 h 2657856"/>
                    <a:gd name="connsiteX2" fmla="*/ 48768 w 207264"/>
                    <a:gd name="connsiteY2" fmla="*/ 2401824 h 2657856"/>
                    <a:gd name="connsiteX3" fmla="*/ 0 w 207264"/>
                    <a:gd name="connsiteY3" fmla="*/ 2657856 h 265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264" h="2657856">
                      <a:moveTo>
                        <a:pt x="48768" y="0"/>
                      </a:moveTo>
                      <a:cubicBezTo>
                        <a:pt x="128016" y="689864"/>
                        <a:pt x="207264" y="1379728"/>
                        <a:pt x="207264" y="1780032"/>
                      </a:cubicBezTo>
                      <a:cubicBezTo>
                        <a:pt x="207264" y="2180336"/>
                        <a:pt x="83312" y="2255520"/>
                        <a:pt x="48768" y="2401824"/>
                      </a:cubicBezTo>
                      <a:cubicBezTo>
                        <a:pt x="14224" y="2548128"/>
                        <a:pt x="7112" y="2602992"/>
                        <a:pt x="0" y="2657856"/>
                      </a:cubicBezTo>
                    </a:path>
                  </a:pathLst>
                </a:cu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>
                <a:xfrm>
                  <a:off x="6303264" y="2194560"/>
                  <a:ext cx="743712" cy="2143806"/>
                </a:xfrm>
                <a:custGeom>
                  <a:avLst/>
                  <a:gdLst>
                    <a:gd name="connsiteX0" fmla="*/ 0 w 743712"/>
                    <a:gd name="connsiteY0" fmla="*/ 0 h 2143806"/>
                    <a:gd name="connsiteX1" fmla="*/ 329184 w 743712"/>
                    <a:gd name="connsiteY1" fmla="*/ 1840992 h 2143806"/>
                    <a:gd name="connsiteX2" fmla="*/ 743712 w 743712"/>
                    <a:gd name="connsiteY2" fmla="*/ 2121408 h 214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3712" h="2143806">
                      <a:moveTo>
                        <a:pt x="0" y="0"/>
                      </a:moveTo>
                      <a:cubicBezTo>
                        <a:pt x="102616" y="743712"/>
                        <a:pt x="205232" y="1487424"/>
                        <a:pt x="329184" y="1840992"/>
                      </a:cubicBezTo>
                      <a:cubicBezTo>
                        <a:pt x="453136" y="2194560"/>
                        <a:pt x="598424" y="2157984"/>
                        <a:pt x="743712" y="2121408"/>
                      </a:cubicBezTo>
                    </a:path>
                  </a:pathLst>
                </a:cu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22" name="Rectangle 221"/>
          <p:cNvSpPr/>
          <p:nvPr/>
        </p:nvSpPr>
        <p:spPr>
          <a:xfrm>
            <a:off x="6018674" y="1794003"/>
            <a:ext cx="1111576" cy="528090"/>
          </a:xfrm>
          <a:prstGeom prst="rect">
            <a:avLst/>
          </a:prstGeom>
          <a:noFill/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3" name="Picture 22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04" y="1844869"/>
            <a:ext cx="383183" cy="426358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46" y="1859503"/>
            <a:ext cx="376421" cy="384899"/>
          </a:xfrm>
          <a:prstGeom prst="rect">
            <a:avLst/>
          </a:prstGeom>
        </p:spPr>
      </p:pic>
      <p:cxnSp>
        <p:nvCxnSpPr>
          <p:cNvPr id="226" name="Straight Connector 225"/>
          <p:cNvCxnSpPr>
            <a:stCxn id="181" idx="1"/>
            <a:endCxn id="222" idx="0"/>
          </p:cNvCxnSpPr>
          <p:nvPr/>
        </p:nvCxnSpPr>
        <p:spPr>
          <a:xfrm flipH="1">
            <a:off x="6574462" y="1463971"/>
            <a:ext cx="913311" cy="33003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27" name="Group 226"/>
          <p:cNvGrpSpPr/>
          <p:nvPr/>
        </p:nvGrpSpPr>
        <p:grpSpPr>
          <a:xfrm>
            <a:off x="792480" y="2170176"/>
            <a:ext cx="2682240" cy="2426208"/>
            <a:chOff x="792480" y="2170176"/>
            <a:chExt cx="2682240" cy="2426208"/>
          </a:xfrm>
        </p:grpSpPr>
        <p:sp>
          <p:nvSpPr>
            <p:cNvPr id="228" name="Freeform 227"/>
            <p:cNvSpPr/>
            <p:nvPr/>
          </p:nvSpPr>
          <p:spPr>
            <a:xfrm>
              <a:off x="2332770" y="2170176"/>
              <a:ext cx="1141950" cy="2426208"/>
            </a:xfrm>
            <a:custGeom>
              <a:avLst/>
              <a:gdLst>
                <a:gd name="connsiteX0" fmla="*/ 0 w 816864"/>
                <a:gd name="connsiteY0" fmla="*/ 0 h 2426208"/>
                <a:gd name="connsiteX1" fmla="*/ 146304 w 816864"/>
                <a:gd name="connsiteY1" fmla="*/ 853440 h 2426208"/>
                <a:gd name="connsiteX2" fmla="*/ 353568 w 816864"/>
                <a:gd name="connsiteY2" fmla="*/ 1487424 h 2426208"/>
                <a:gd name="connsiteX3" fmla="*/ 585216 w 816864"/>
                <a:gd name="connsiteY3" fmla="*/ 1999488 h 2426208"/>
                <a:gd name="connsiteX4" fmla="*/ 816864 w 816864"/>
                <a:gd name="connsiteY4" fmla="*/ 2426208 h 242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864" h="2426208">
                  <a:moveTo>
                    <a:pt x="0" y="0"/>
                  </a:moveTo>
                  <a:cubicBezTo>
                    <a:pt x="43688" y="302768"/>
                    <a:pt x="87376" y="605536"/>
                    <a:pt x="146304" y="853440"/>
                  </a:cubicBezTo>
                  <a:cubicBezTo>
                    <a:pt x="205232" y="1101344"/>
                    <a:pt x="280416" y="1296416"/>
                    <a:pt x="353568" y="1487424"/>
                  </a:cubicBezTo>
                  <a:cubicBezTo>
                    <a:pt x="426720" y="1678432"/>
                    <a:pt x="508000" y="1843024"/>
                    <a:pt x="585216" y="1999488"/>
                  </a:cubicBezTo>
                  <a:cubicBezTo>
                    <a:pt x="662432" y="2155952"/>
                    <a:pt x="739648" y="2291080"/>
                    <a:pt x="816864" y="2426208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92480" y="2243328"/>
              <a:ext cx="1660821" cy="2304288"/>
            </a:xfrm>
            <a:custGeom>
              <a:avLst/>
              <a:gdLst>
                <a:gd name="connsiteX0" fmla="*/ 1560576 w 1909892"/>
                <a:gd name="connsiteY0" fmla="*/ 0 h 2304288"/>
                <a:gd name="connsiteX1" fmla="*/ 1877568 w 1909892"/>
                <a:gd name="connsiteY1" fmla="*/ 1353312 h 2304288"/>
                <a:gd name="connsiteX2" fmla="*/ 865632 w 1909892"/>
                <a:gd name="connsiteY2" fmla="*/ 1792224 h 2304288"/>
                <a:gd name="connsiteX3" fmla="*/ 0 w 1909892"/>
                <a:gd name="connsiteY3" fmla="*/ 2304288 h 2304288"/>
                <a:gd name="connsiteX0" fmla="*/ 1560576 w 1911429"/>
                <a:gd name="connsiteY0" fmla="*/ 0 h 2304288"/>
                <a:gd name="connsiteX1" fmla="*/ 1877568 w 1911429"/>
                <a:gd name="connsiteY1" fmla="*/ 1353312 h 2304288"/>
                <a:gd name="connsiteX2" fmla="*/ 841248 w 1911429"/>
                <a:gd name="connsiteY2" fmla="*/ 1706880 h 2304288"/>
                <a:gd name="connsiteX3" fmla="*/ 0 w 1911429"/>
                <a:gd name="connsiteY3" fmla="*/ 2304288 h 2304288"/>
                <a:gd name="connsiteX0" fmla="*/ 1560576 w 1807302"/>
                <a:gd name="connsiteY0" fmla="*/ 0 h 2304288"/>
                <a:gd name="connsiteX1" fmla="*/ 1755648 w 1807302"/>
                <a:gd name="connsiteY1" fmla="*/ 1389888 h 2304288"/>
                <a:gd name="connsiteX2" fmla="*/ 841248 w 1807302"/>
                <a:gd name="connsiteY2" fmla="*/ 1706880 h 2304288"/>
                <a:gd name="connsiteX3" fmla="*/ 0 w 1807302"/>
                <a:gd name="connsiteY3" fmla="*/ 2304288 h 2304288"/>
                <a:gd name="connsiteX0" fmla="*/ 1560576 w 1655178"/>
                <a:gd name="connsiteY0" fmla="*/ 0 h 2304288"/>
                <a:gd name="connsiteX1" fmla="*/ 1450848 w 1655178"/>
                <a:gd name="connsiteY1" fmla="*/ 1438656 h 2304288"/>
                <a:gd name="connsiteX2" fmla="*/ 841248 w 1655178"/>
                <a:gd name="connsiteY2" fmla="*/ 1706880 h 2304288"/>
                <a:gd name="connsiteX3" fmla="*/ 0 w 1655178"/>
                <a:gd name="connsiteY3" fmla="*/ 2304288 h 2304288"/>
                <a:gd name="connsiteX0" fmla="*/ 1560576 w 1660821"/>
                <a:gd name="connsiteY0" fmla="*/ 0 h 2304288"/>
                <a:gd name="connsiteX1" fmla="*/ 1450848 w 1660821"/>
                <a:gd name="connsiteY1" fmla="*/ 1438656 h 2304288"/>
                <a:gd name="connsiteX2" fmla="*/ 682752 w 1660821"/>
                <a:gd name="connsiteY2" fmla="*/ 1743456 h 2304288"/>
                <a:gd name="connsiteX3" fmla="*/ 0 w 1660821"/>
                <a:gd name="connsiteY3" fmla="*/ 2304288 h 230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0821" h="2304288">
                  <a:moveTo>
                    <a:pt x="1560576" y="0"/>
                  </a:moveTo>
                  <a:cubicBezTo>
                    <a:pt x="1776984" y="527304"/>
                    <a:pt x="1597152" y="1148080"/>
                    <a:pt x="1450848" y="1438656"/>
                  </a:cubicBezTo>
                  <a:cubicBezTo>
                    <a:pt x="1304544" y="1729232"/>
                    <a:pt x="924560" y="1599184"/>
                    <a:pt x="682752" y="1743456"/>
                  </a:cubicBezTo>
                  <a:cubicBezTo>
                    <a:pt x="440944" y="1887728"/>
                    <a:pt x="276352" y="2127504"/>
                    <a:pt x="0" y="2304288"/>
                  </a:cubicBezTo>
                </a:path>
              </a:pathLst>
            </a:cu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2849086" y="2218943"/>
              <a:ext cx="188918" cy="2266542"/>
            </a:xfrm>
            <a:custGeom>
              <a:avLst/>
              <a:gdLst>
                <a:gd name="connsiteX0" fmla="*/ 292608 w 405934"/>
                <a:gd name="connsiteY0" fmla="*/ 0 h 2255520"/>
                <a:gd name="connsiteX1" fmla="*/ 390144 w 405934"/>
                <a:gd name="connsiteY1" fmla="*/ 1597152 h 2255520"/>
                <a:gd name="connsiteX2" fmla="*/ 0 w 405934"/>
                <a:gd name="connsiteY2" fmla="*/ 2255520 h 225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934" h="2255520">
                  <a:moveTo>
                    <a:pt x="292608" y="0"/>
                  </a:moveTo>
                  <a:cubicBezTo>
                    <a:pt x="365760" y="610616"/>
                    <a:pt x="438912" y="1221232"/>
                    <a:pt x="390144" y="1597152"/>
                  </a:cubicBezTo>
                  <a:cubicBezTo>
                    <a:pt x="341376" y="1973072"/>
                    <a:pt x="170688" y="2114296"/>
                    <a:pt x="0" y="225552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2039528" y="1208699"/>
            <a:ext cx="5495037" cy="1108442"/>
            <a:chOff x="2039528" y="1208699"/>
            <a:chExt cx="5495037" cy="1108442"/>
          </a:xfrm>
        </p:grpSpPr>
        <p:grpSp>
          <p:nvGrpSpPr>
            <p:cNvPr id="234" name="Group 233"/>
            <p:cNvGrpSpPr/>
            <p:nvPr/>
          </p:nvGrpSpPr>
          <p:grpSpPr>
            <a:xfrm>
              <a:off x="2039528" y="1789051"/>
              <a:ext cx="1111576" cy="528090"/>
              <a:chOff x="1483950" y="1882954"/>
              <a:chExt cx="1111576" cy="528090"/>
            </a:xfrm>
          </p:grpSpPr>
          <p:sp>
            <p:nvSpPr>
              <p:cNvPr id="236" name="Rectangle 235"/>
              <p:cNvSpPr/>
              <p:nvPr/>
            </p:nvSpPr>
            <p:spPr>
              <a:xfrm>
                <a:off x="1483950" y="1882954"/>
                <a:ext cx="1111576" cy="528090"/>
              </a:xfrm>
              <a:prstGeom prst="rect">
                <a:avLst/>
              </a:prstGeom>
              <a:noFill/>
              <a:ln w="31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7" name="Picture 236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7347" y="1954550"/>
                <a:ext cx="376421" cy="384899"/>
              </a:xfrm>
              <a:prstGeom prst="rect">
                <a:avLst/>
              </a:prstGeom>
            </p:spPr>
          </p:pic>
          <p:pic>
            <p:nvPicPr>
              <p:cNvPr id="238" name="Picture 237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7480" y="1933820"/>
                <a:ext cx="383183" cy="426358"/>
              </a:xfrm>
              <a:prstGeom prst="rect">
                <a:avLst/>
              </a:prstGeom>
            </p:spPr>
          </p:pic>
        </p:grpSp>
        <p:cxnSp>
          <p:nvCxnSpPr>
            <p:cNvPr id="233" name="Straight Connector 232"/>
            <p:cNvCxnSpPr/>
            <p:nvPr/>
          </p:nvCxnSpPr>
          <p:spPr>
            <a:xfrm flipH="1">
              <a:off x="2592191" y="1208699"/>
              <a:ext cx="4942374" cy="56987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242" name="Curved Connector 241"/>
          <p:cNvCxnSpPr>
            <a:stCxn id="225" idx="2"/>
            <a:endCxn id="113" idx="1"/>
          </p:cNvCxnSpPr>
          <p:nvPr/>
        </p:nvCxnSpPr>
        <p:spPr>
          <a:xfrm rot="16200000" flipH="1">
            <a:off x="5647390" y="3411369"/>
            <a:ext cx="3197064" cy="863130"/>
          </a:xfrm>
          <a:prstGeom prst="curvedConnector2">
            <a:avLst/>
          </a:prstGeom>
          <a:ln w="952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Freeform 243"/>
          <p:cNvSpPr/>
          <p:nvPr/>
        </p:nvSpPr>
        <p:spPr>
          <a:xfrm>
            <a:off x="838200" y="2200275"/>
            <a:ext cx="1962150" cy="1552596"/>
          </a:xfrm>
          <a:custGeom>
            <a:avLst/>
            <a:gdLst>
              <a:gd name="connsiteX0" fmla="*/ 1962150 w 1962150"/>
              <a:gd name="connsiteY0" fmla="*/ 0 h 1552596"/>
              <a:gd name="connsiteX1" fmla="*/ 0 w 1962150"/>
              <a:gd name="connsiteY1" fmla="*/ 1552575 h 155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2150" h="1552596">
                <a:moveTo>
                  <a:pt x="1962150" y="0"/>
                </a:moveTo>
                <a:cubicBezTo>
                  <a:pt x="1041400" y="778668"/>
                  <a:pt x="120650" y="1557337"/>
                  <a:pt x="0" y="1552575"/>
                </a:cubicBezTo>
              </a:path>
            </a:pathLst>
          </a:custGeom>
          <a:noFill/>
          <a:ln w="9525"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TextBox 244"/>
          <p:cNvSpPr txBox="1"/>
          <p:nvPr/>
        </p:nvSpPr>
        <p:spPr>
          <a:xfrm>
            <a:off x="442145" y="5186663"/>
            <a:ext cx="180298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400" kern="0" dirty="0" smtClean="0">
                <a:solidFill>
                  <a:srgbClr val="E2001A"/>
                </a:solidFill>
              </a:rPr>
              <a:t>v</a:t>
            </a:r>
          </a:p>
        </p:txBody>
      </p:sp>
      <p:pic>
        <p:nvPicPr>
          <p:cNvPr id="247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8" y="4913203"/>
            <a:ext cx="376275" cy="30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7" y="3649435"/>
            <a:ext cx="295964" cy="2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" name="Picture 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03" y="3629403"/>
            <a:ext cx="204969" cy="20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" name="TextBox 250"/>
          <p:cNvSpPr txBox="1"/>
          <p:nvPr/>
        </p:nvSpPr>
        <p:spPr>
          <a:xfrm>
            <a:off x="3648702" y="2741304"/>
            <a:ext cx="1613659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kern="0" dirty="0" smtClean="0">
                <a:solidFill>
                  <a:srgbClr val="0098A1"/>
                </a:solidFill>
              </a:rPr>
              <a:t>Management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3629225" y="2729779"/>
            <a:ext cx="1659516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kern="0" dirty="0" smtClean="0">
                <a:solidFill>
                  <a:srgbClr val="0098A1"/>
                </a:solidFill>
              </a:rPr>
              <a:t>Orchestration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443446" y="4302795"/>
            <a:ext cx="930599" cy="630650"/>
            <a:chOff x="2443446" y="4302795"/>
            <a:chExt cx="930599" cy="630650"/>
          </a:xfrm>
        </p:grpSpPr>
        <p:pic>
          <p:nvPicPr>
            <p:cNvPr id="253" name="Picture 252" descr="RAD 1U_Wide.png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43446" y="4544954"/>
              <a:ext cx="863826" cy="161006"/>
            </a:xfrm>
            <a:prstGeom prst="rect">
              <a:avLst/>
            </a:prstGeom>
          </p:spPr>
        </p:pic>
        <p:pic>
          <p:nvPicPr>
            <p:cNvPr id="254" name="Picture 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30" y="4302795"/>
              <a:ext cx="376275" cy="30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5" name="Picture 5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810" y="4335478"/>
              <a:ext cx="204969" cy="204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850222" y="4625668"/>
              <a:ext cx="523823" cy="307777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400" kern="0" dirty="0" smtClean="0">
                  <a:solidFill>
                    <a:srgbClr val="FF0000"/>
                  </a:solidFill>
                </a:rPr>
                <a:t>MEC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728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22" grpId="0" animBg="1"/>
      <p:bldP spid="244" grpId="0" animBg="1"/>
      <p:bldP spid="245" grpId="0"/>
      <p:bldP spid="251" grpId="0"/>
      <p:bldP spid="2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Yaakov (J) Stein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CTO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Yaakov_s@rad.com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31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Orchestration: </a:t>
            </a:r>
            <a:r>
              <a:rPr lang="en-US" dirty="0"/>
              <a:t>Etymology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7" y="1214775"/>
            <a:ext cx="8551713" cy="54908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Cynics opine that the only difference between </a:t>
            </a:r>
          </a:p>
          <a:p>
            <a:pPr marL="0" indent="0" defTabSz="228600">
              <a:spcBef>
                <a:spcPts val="0"/>
              </a:spcBef>
              <a:buNone/>
              <a:tabLst>
                <a:tab pos="2286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conventional networking    and  </a:t>
            </a:r>
            <a:r>
              <a:rPr lang="en-US" sz="2000" dirty="0"/>
              <a:t>	</a:t>
            </a:r>
            <a:r>
              <a:rPr lang="en-US" sz="2000" dirty="0" smtClean="0"/>
              <a:t>SDN/NFV-enabled networking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lies in replacing the word </a:t>
            </a:r>
            <a:r>
              <a:rPr lang="en-US" sz="2000" i="1" dirty="0" smtClean="0"/>
              <a:t>management</a:t>
            </a:r>
            <a:r>
              <a:rPr lang="en-US" sz="2000" dirty="0" smtClean="0"/>
              <a:t> with the word </a:t>
            </a:r>
            <a:r>
              <a:rPr lang="en-US" sz="2000" i="1" dirty="0" smtClean="0"/>
              <a:t>orchestration</a:t>
            </a:r>
          </a:p>
          <a:p>
            <a:pPr marL="0" indent="0">
              <a:buNone/>
            </a:pPr>
            <a:r>
              <a:rPr lang="en-US" sz="2000" dirty="0" smtClean="0"/>
              <a:t>To investigate this claim we need to ask </a:t>
            </a:r>
            <a:r>
              <a:rPr lang="en-US" sz="2000" i="1" dirty="0" smtClean="0"/>
              <a:t>What is </a:t>
            </a:r>
            <a:r>
              <a:rPr lang="en-US" sz="2000" b="1" i="1" dirty="0" smtClean="0"/>
              <a:t>orchestration</a:t>
            </a:r>
            <a:r>
              <a:rPr lang="en-US" sz="2000" dirty="0" smtClean="0"/>
              <a:t> ?</a:t>
            </a:r>
          </a:p>
          <a:p>
            <a:pPr marL="0" indent="0">
              <a:buNone/>
            </a:pPr>
            <a:r>
              <a:rPr lang="en-US" sz="2000" dirty="0" smtClean="0"/>
              <a:t>The term originates in music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orchestration</a:t>
            </a:r>
            <a:r>
              <a:rPr lang="en-US" sz="2000" dirty="0" smtClean="0"/>
              <a:t> </a:t>
            </a:r>
            <a:r>
              <a:rPr lang="en-US" sz="2000" dirty="0"/>
              <a:t>is the practice of writing/adapting music for an </a:t>
            </a:r>
            <a:r>
              <a:rPr lang="en-US" sz="2000" dirty="0" smtClean="0"/>
              <a:t>orchestra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44ABC"/>
                </a:solidFill>
              </a:rPr>
              <a:t>Note: the person who conducts an orchestra is a conductor not an orchestrator</a:t>
            </a:r>
          </a:p>
          <a:p>
            <a:r>
              <a:rPr lang="en-US" sz="2000" b="1" dirty="0" smtClean="0"/>
              <a:t>conducting</a:t>
            </a:r>
            <a:r>
              <a:rPr lang="en-US" sz="2000" dirty="0" smtClean="0"/>
              <a:t> </a:t>
            </a:r>
            <a:r>
              <a:rPr lang="en-US" sz="2000" dirty="0"/>
              <a:t>is the art of directing a musical </a:t>
            </a:r>
            <a:r>
              <a:rPr lang="en-US" sz="2000" dirty="0" smtClean="0"/>
              <a:t>performance, i.e.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setting the tempo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ensuring ensemble members enter and exit at the appropriate times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shaping </a:t>
            </a:r>
            <a:r>
              <a:rPr lang="en-US" sz="1800" i="1" dirty="0" smtClean="0"/>
              <a:t>phrasing</a:t>
            </a:r>
            <a:r>
              <a:rPr lang="en-US" sz="1800" dirty="0" smtClean="0"/>
              <a:t> according to policy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conform </a:t>
            </a:r>
            <a:r>
              <a:rPr lang="en-US" dirty="0" smtClean="0"/>
              <a:t>with the </a:t>
            </a:r>
            <a:r>
              <a:rPr lang="en-US" dirty="0" smtClean="0">
                <a:solidFill>
                  <a:schemeClr val="tx1"/>
                </a:solidFill>
              </a:rPr>
              <a:t>time-honored </a:t>
            </a:r>
            <a:r>
              <a:rPr lang="en-US" dirty="0" smtClean="0"/>
              <a:t>musical convention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composing of scripts by a </a:t>
            </a:r>
            <a:r>
              <a:rPr lang="en-US" sz="2000" dirty="0" smtClean="0"/>
              <a:t>DevOps writer should be </a:t>
            </a:r>
            <a:r>
              <a:rPr lang="en-US" sz="2000" i="1" dirty="0" smtClean="0"/>
              <a:t>orchestration </a:t>
            </a:r>
          </a:p>
          <a:p>
            <a:pPr defTabSz="228600">
              <a:spcBef>
                <a:spcPts val="0"/>
              </a:spcBef>
            </a:pPr>
            <a:r>
              <a:rPr lang="en-US" sz="2000" dirty="0" smtClean="0"/>
              <a:t>the running of a </a:t>
            </a:r>
            <a:r>
              <a:rPr lang="en-US" sz="2000" i="1" dirty="0" smtClean="0"/>
              <a:t>management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system really should be </a:t>
            </a:r>
            <a:r>
              <a:rPr lang="en-US" sz="2000" i="1" dirty="0" smtClean="0"/>
              <a:t>conducting</a:t>
            </a:r>
          </a:p>
          <a:p>
            <a:pPr marL="0" indent="0" defTabSz="228600">
              <a:buNone/>
            </a:pPr>
            <a:r>
              <a:rPr lang="en-US" sz="1800" dirty="0" smtClean="0">
                <a:solidFill>
                  <a:srgbClr val="044ABC"/>
                </a:solidFill>
              </a:rPr>
              <a:t>Note: some web services chose yet another artistic analogy 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1800" dirty="0">
                <a:solidFill>
                  <a:srgbClr val="044ABC"/>
                </a:solidFill>
              </a:rPr>
              <a:t>	</a:t>
            </a:r>
            <a:r>
              <a:rPr lang="en-US" sz="1800" dirty="0" smtClean="0">
                <a:solidFill>
                  <a:srgbClr val="044ABC"/>
                </a:solidFill>
              </a:rPr>
              <a:t>and talk of </a:t>
            </a:r>
            <a:r>
              <a:rPr lang="en-US" sz="1800" i="1" dirty="0" smtClean="0">
                <a:solidFill>
                  <a:srgbClr val="044ABC"/>
                </a:solidFill>
              </a:rPr>
              <a:t>service choreography</a:t>
            </a:r>
            <a:endParaRPr lang="en-US" sz="1800" i="1" dirty="0">
              <a:solidFill>
                <a:srgbClr val="044AB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147" y="4088199"/>
            <a:ext cx="687800" cy="823276"/>
          </a:xfrm>
          <a:prstGeom prst="rect">
            <a:avLst/>
          </a:prstGeom>
        </p:spPr>
      </p:pic>
      <p:pic>
        <p:nvPicPr>
          <p:cNvPr id="2050" name="Picture 2" descr="Image result for music score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278" y="2653432"/>
            <a:ext cx="713721" cy="4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35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all started with Data Center Orchestration ...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So why do we use the term orchestration in SDN/NFV 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The term was </a:t>
            </a:r>
            <a:r>
              <a:rPr lang="en-US" dirty="0"/>
              <a:t>inherited from </a:t>
            </a:r>
            <a:r>
              <a:rPr lang="en-US" i="1" dirty="0"/>
              <a:t>data center </a:t>
            </a:r>
            <a:r>
              <a:rPr lang="en-US" i="1" dirty="0" smtClean="0"/>
              <a:t>operations</a:t>
            </a:r>
            <a:endParaRPr lang="en-US" sz="2000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In data centers orchestration denotes: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i="1" dirty="0">
                <a:ea typeface="+mn-ea"/>
              </a:rPr>
              <a:t>the automated management and coordination of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i="1" dirty="0">
                <a:ea typeface="+mn-ea"/>
              </a:rPr>
              <a:t>computational resources, workflows and services</a:t>
            </a:r>
          </a:p>
          <a:p>
            <a:pPr marL="0" indent="0">
              <a:buNone/>
            </a:pPr>
            <a:r>
              <a:rPr lang="en-US" dirty="0"/>
              <a:t>This task was originally carried out </a:t>
            </a:r>
            <a:r>
              <a:rPr lang="en-US" dirty="0" smtClean="0"/>
              <a:t>by </a:t>
            </a:r>
            <a:r>
              <a:rPr lang="en-US" dirty="0"/>
              <a:t>sysadmins </a:t>
            </a:r>
            <a:r>
              <a:rPr lang="en-US" dirty="0" smtClean="0"/>
              <a:t>by </a:t>
            </a:r>
            <a:r>
              <a:rPr lang="en-US" i="1" dirty="0" smtClean="0"/>
              <a:t>writing </a:t>
            </a:r>
            <a:r>
              <a:rPr lang="en-US" i="1" dirty="0"/>
              <a:t>scripts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and </a:t>
            </a:r>
            <a:r>
              <a:rPr lang="en-US" dirty="0"/>
              <a:t>so was aptly named </a:t>
            </a:r>
            <a:r>
              <a:rPr lang="en-US" i="1" dirty="0"/>
              <a:t>orchestration</a:t>
            </a:r>
          </a:p>
          <a:p>
            <a:pPr marL="0" indent="0">
              <a:buNone/>
            </a:pPr>
            <a:r>
              <a:rPr lang="en-US" sz="2000" dirty="0" smtClean="0"/>
              <a:t>With the advent of ubiquitous cloud services orchestration was redefined to: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i="1" dirty="0">
                <a:ea typeface="+mn-ea"/>
              </a:rPr>
              <a:t>deploying and monitoring of virtualized resources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i="1" dirty="0">
                <a:ea typeface="+mn-ea"/>
              </a:rPr>
              <a:t>and management of highly dynamic workflows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But there is even more to the orchestration analogy ...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85" y="1990714"/>
            <a:ext cx="577156" cy="5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87" y="1990714"/>
            <a:ext cx="577156" cy="5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89" y="1990714"/>
            <a:ext cx="577156" cy="5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883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Entities Are Typically Complex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1170" y="1167882"/>
            <a:ext cx="8442288" cy="544535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Physical </a:t>
            </a:r>
            <a:r>
              <a:rPr lang="en-US" sz="2000" dirty="0"/>
              <a:t>systems are </a:t>
            </a:r>
            <a:r>
              <a:rPr lang="en-US" sz="2000" dirty="0" smtClean="0"/>
              <a:t>expensive and time-consuming to develop and to deploy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and are thus designed to be </a:t>
            </a:r>
            <a:r>
              <a:rPr lang="en-US" sz="2000" i="1" dirty="0" smtClean="0"/>
              <a:t>multifunctional</a:t>
            </a:r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endParaRPr lang="en-US" sz="2000" i="1" dirty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Hence for networks based on such physical entities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	</a:t>
            </a:r>
            <a:r>
              <a:rPr lang="en-US" sz="2000" i="1" dirty="0" smtClean="0"/>
              <a:t>management</a:t>
            </a:r>
            <a:r>
              <a:rPr lang="en-US" sz="2000" dirty="0" smtClean="0"/>
              <a:t> really means </a:t>
            </a:r>
            <a:r>
              <a:rPr lang="en-US" sz="2000" i="1" dirty="0" smtClean="0"/>
              <a:t>configuration :</a:t>
            </a:r>
            <a:r>
              <a:rPr lang="en-US" sz="20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selecting desired functionalities from among the many available ones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initializing each desired functionality</a:t>
            </a:r>
          </a:p>
          <a:p>
            <a:pPr marL="0" indent="0">
              <a:buNone/>
            </a:pPr>
            <a:r>
              <a:rPr lang="en-US" sz="2000" dirty="0" smtClean="0"/>
              <a:t>Reacting to events in the network is mostly handled by </a:t>
            </a:r>
            <a:r>
              <a:rPr lang="en-US" sz="2000" i="1" dirty="0" smtClean="0"/>
              <a:t>control</a:t>
            </a:r>
            <a:r>
              <a:rPr lang="en-US" sz="2000" dirty="0" smtClean="0"/>
              <a:t> protocols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61378" y="2057956"/>
            <a:ext cx="7543353" cy="2062103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044ABC"/>
                </a:solidFill>
              </a:rPr>
              <a:t>For example, </a:t>
            </a:r>
            <a:r>
              <a:rPr lang="en-US" sz="1600" dirty="0" smtClean="0">
                <a:solidFill>
                  <a:srgbClr val="044ABC"/>
                </a:solidFill>
              </a:rPr>
              <a:t>a physical </a:t>
            </a:r>
            <a:r>
              <a:rPr lang="en-US" sz="1600" i="1" dirty="0">
                <a:solidFill>
                  <a:srgbClr val="044ABC"/>
                </a:solidFill>
              </a:rPr>
              <a:t>router</a:t>
            </a:r>
            <a:r>
              <a:rPr lang="en-US" sz="1600" dirty="0">
                <a:solidFill>
                  <a:srgbClr val="044ABC"/>
                </a:solidFill>
              </a:rPr>
              <a:t> may really </a:t>
            </a:r>
            <a:r>
              <a:rPr lang="en-US" sz="1600" dirty="0" smtClean="0">
                <a:solidFill>
                  <a:srgbClr val="044ABC"/>
                </a:solidFill>
              </a:rPr>
              <a:t>include the </a:t>
            </a:r>
            <a:r>
              <a:rPr lang="en-US" sz="1600" dirty="0">
                <a:solidFill>
                  <a:srgbClr val="044ABC"/>
                </a:solidFill>
              </a:rPr>
              <a:t>following functionalities: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44ABC"/>
                </a:solidFill>
              </a:rPr>
              <a:t>● </a:t>
            </a:r>
            <a:r>
              <a:rPr lang="en-US" sz="1600" dirty="0" smtClean="0">
                <a:solidFill>
                  <a:srgbClr val="044ABC"/>
                </a:solidFill>
              </a:rPr>
              <a:t>Ethernet switch			● DHCP server</a:t>
            </a:r>
            <a:endParaRPr lang="en-US" sz="1600" dirty="0">
              <a:solidFill>
                <a:srgbClr val="044ABC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44ABC"/>
                </a:solidFill>
              </a:rPr>
              <a:t>● </a:t>
            </a:r>
            <a:r>
              <a:rPr lang="en-US" sz="1600" dirty="0" smtClean="0">
                <a:solidFill>
                  <a:srgbClr val="044ABC"/>
                </a:solidFill>
              </a:rPr>
              <a:t>IPv4 </a:t>
            </a:r>
            <a:r>
              <a:rPr lang="en-US" sz="1600" dirty="0">
                <a:solidFill>
                  <a:srgbClr val="044ABC"/>
                </a:solidFill>
              </a:rPr>
              <a:t>unicast </a:t>
            </a:r>
            <a:r>
              <a:rPr lang="en-US" sz="1600" dirty="0" smtClean="0">
                <a:solidFill>
                  <a:srgbClr val="044ABC"/>
                </a:solidFill>
              </a:rPr>
              <a:t>forwarder		● IPv6 </a:t>
            </a:r>
            <a:r>
              <a:rPr lang="en-US" sz="1600" dirty="0">
                <a:solidFill>
                  <a:srgbClr val="044ABC"/>
                </a:solidFill>
              </a:rPr>
              <a:t>unicast forwarder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44ABC"/>
                </a:solidFill>
              </a:rPr>
              <a:t>● </a:t>
            </a:r>
            <a:r>
              <a:rPr lang="en-US" sz="1600" dirty="0" smtClean="0">
                <a:solidFill>
                  <a:srgbClr val="044ABC"/>
                </a:solidFill>
              </a:rPr>
              <a:t>IPv4 </a:t>
            </a:r>
            <a:r>
              <a:rPr lang="en-US" sz="1600" dirty="0">
                <a:solidFill>
                  <a:srgbClr val="044ABC"/>
                </a:solidFill>
              </a:rPr>
              <a:t>multicast </a:t>
            </a:r>
            <a:r>
              <a:rPr lang="en-US" sz="1600" dirty="0" smtClean="0">
                <a:solidFill>
                  <a:srgbClr val="044ABC"/>
                </a:solidFill>
              </a:rPr>
              <a:t>forwarder		● IPv6 </a:t>
            </a:r>
            <a:r>
              <a:rPr lang="en-US" sz="1600" dirty="0">
                <a:solidFill>
                  <a:srgbClr val="044ABC"/>
                </a:solidFill>
              </a:rPr>
              <a:t>multicast </a:t>
            </a:r>
            <a:r>
              <a:rPr lang="en-US" sz="1600" dirty="0" smtClean="0">
                <a:solidFill>
                  <a:srgbClr val="044ABC"/>
                </a:solidFill>
              </a:rPr>
              <a:t>forwarder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44ABC"/>
                </a:solidFill>
              </a:rPr>
              <a:t>● IPv4 </a:t>
            </a:r>
            <a:r>
              <a:rPr lang="en-US" sz="1600" dirty="0" err="1">
                <a:solidFill>
                  <a:srgbClr val="044ABC"/>
                </a:solidFill>
              </a:rPr>
              <a:t>intradomain</a:t>
            </a:r>
            <a:r>
              <a:rPr lang="en-US" sz="1600" dirty="0">
                <a:solidFill>
                  <a:srgbClr val="044ABC"/>
                </a:solidFill>
              </a:rPr>
              <a:t> control protocol </a:t>
            </a:r>
            <a:r>
              <a:rPr lang="en-US" sz="1600" dirty="0" smtClean="0">
                <a:solidFill>
                  <a:srgbClr val="044ABC"/>
                </a:solidFill>
              </a:rPr>
              <a:t>peer	● IPv4 </a:t>
            </a:r>
            <a:r>
              <a:rPr lang="en-US" sz="1600" dirty="0" err="1">
                <a:solidFill>
                  <a:srgbClr val="044ABC"/>
                </a:solidFill>
              </a:rPr>
              <a:t>interdomain</a:t>
            </a:r>
            <a:r>
              <a:rPr lang="en-US" sz="1600" dirty="0">
                <a:solidFill>
                  <a:srgbClr val="044ABC"/>
                </a:solidFill>
              </a:rPr>
              <a:t> control protocol peer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44ABC"/>
                </a:solidFill>
              </a:rPr>
              <a:t>● </a:t>
            </a:r>
            <a:r>
              <a:rPr lang="en-US" sz="1600" dirty="0" smtClean="0">
                <a:solidFill>
                  <a:srgbClr val="044ABC"/>
                </a:solidFill>
              </a:rPr>
              <a:t>NAT				● tunneling endpoint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44ABC"/>
                </a:solidFill>
              </a:rPr>
              <a:t>● firewall				● IPsec gateway</a:t>
            </a:r>
          </a:p>
          <a:p>
            <a:pPr>
              <a:spcBef>
                <a:spcPts val="0"/>
              </a:spcBef>
            </a:pPr>
            <a:r>
              <a:rPr lang="en-US" sz="1600" kern="0" dirty="0" smtClean="0">
                <a:solidFill>
                  <a:srgbClr val="044ABC"/>
                </a:solidFill>
              </a:rPr>
              <a:t>and many more ...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12" y="1783836"/>
            <a:ext cx="1429637" cy="1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27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Entities Can Afford To Be Atomic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386714"/>
            <a:ext cx="8411430" cy="514950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Virtual </a:t>
            </a:r>
            <a:r>
              <a:rPr lang="en-US" sz="2000" dirty="0"/>
              <a:t>functions are inexpensive and fast to develop and deploy</a:t>
            </a:r>
          </a:p>
          <a:p>
            <a:pPr marL="0" indent="0" defTabSz="342900">
              <a:spcBef>
                <a:spcPts val="0"/>
              </a:spcBef>
              <a:buNone/>
            </a:pPr>
            <a:r>
              <a:rPr lang="en-US" sz="2000" dirty="0"/>
              <a:t>	hence we can afford to make them </a:t>
            </a:r>
            <a:r>
              <a:rPr lang="en-US" sz="2000" i="1" dirty="0" smtClean="0"/>
              <a:t>atomic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endParaRPr lang="en-US" sz="2000" i="1" dirty="0"/>
          </a:p>
          <a:p>
            <a:pPr marL="0" indent="0" defTabSz="3429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	and build composite functions as needed by </a:t>
            </a:r>
            <a:r>
              <a:rPr lang="en-US" sz="2000" i="1" dirty="0"/>
              <a:t>service chaining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44ABC"/>
                </a:solidFill>
              </a:rPr>
              <a:t>In a </a:t>
            </a:r>
            <a:r>
              <a:rPr lang="en-US" sz="1800" i="1" dirty="0" err="1">
                <a:solidFill>
                  <a:srgbClr val="044ABC"/>
                </a:solidFill>
              </a:rPr>
              <a:t>microservices</a:t>
            </a:r>
            <a:r>
              <a:rPr lang="en-US" sz="1800" dirty="0">
                <a:solidFill>
                  <a:srgbClr val="044ABC"/>
                </a:solidFill>
              </a:rPr>
              <a:t> architecture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44ABC"/>
                </a:solidFill>
              </a:rPr>
              <a:t>services have fine granularity 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44ABC"/>
                </a:solidFill>
              </a:rPr>
              <a:t>interconnection protocols are lightweight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44ABC"/>
                </a:solidFill>
              </a:rPr>
              <a:t>services are independently deployable</a:t>
            </a:r>
          </a:p>
          <a:p>
            <a:pPr marL="0" indent="0">
              <a:buNone/>
            </a:pPr>
            <a:r>
              <a:rPr lang="en-US" sz="2000" dirty="0" smtClean="0"/>
              <a:t>Atomic </a:t>
            </a:r>
            <a:r>
              <a:rPr lang="en-US" sz="2000" dirty="0"/>
              <a:t>functions need to be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dynamically placed at the proper place along the service path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informed </a:t>
            </a:r>
            <a:r>
              <a:rPr lang="en-US" sz="2000" dirty="0"/>
              <a:t>from whom to receive inputs and to whom to provide outputs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informed as to (SLA related) policy considerations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but require very little other configuration </a:t>
            </a:r>
          </a:p>
          <a:p>
            <a:pPr marL="0" indent="0">
              <a:buNone/>
            </a:pPr>
            <a:r>
              <a:rPr lang="en-US" sz="2000" dirty="0"/>
              <a:t>Hence for networks based on such virtual entities </a:t>
            </a:r>
          </a:p>
          <a:p>
            <a:pPr marL="0" indent="0">
              <a:spcBef>
                <a:spcPts val="0"/>
              </a:spcBef>
              <a:buNone/>
              <a:tabLst>
                <a:tab pos="342900" algn="l"/>
              </a:tabLst>
            </a:pPr>
            <a:r>
              <a:rPr lang="en-US" sz="2000" i="1" dirty="0"/>
              <a:t>	orchestration </a:t>
            </a:r>
            <a:r>
              <a:rPr lang="en-US" sz="2000" dirty="0" smtClean="0"/>
              <a:t>means functional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selection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/>
              <a:t>placement</a:t>
            </a:r>
            <a:r>
              <a:rPr lang="en-US" sz="2000" i="1" dirty="0"/>
              <a:t>, </a:t>
            </a:r>
            <a:r>
              <a:rPr lang="en-US" sz="2000" dirty="0" smtClean="0"/>
              <a:t>and </a:t>
            </a:r>
            <a:r>
              <a:rPr lang="en-US" sz="2000" i="1" dirty="0"/>
              <a:t>chaining </a:t>
            </a: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  <a:tabLst>
                <a:tab pos="342900" algn="l"/>
              </a:tabLst>
            </a:pPr>
            <a:r>
              <a:rPr lang="en-US" sz="2000" i="1" dirty="0"/>
              <a:t>	</a:t>
            </a:r>
            <a:r>
              <a:rPr lang="en-US" sz="2000" dirty="0" smtClean="0"/>
              <a:t>but also </a:t>
            </a:r>
            <a:r>
              <a:rPr lang="en-US" sz="2000" i="1" dirty="0" smtClean="0"/>
              <a:t>real-time</a:t>
            </a:r>
            <a:r>
              <a:rPr lang="en-US" sz="2000" dirty="0" smtClean="0"/>
              <a:t> </a:t>
            </a:r>
            <a:r>
              <a:rPr lang="en-US" sz="2000" i="1" dirty="0" smtClean="0"/>
              <a:t>reaction to network events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00" y="2334063"/>
            <a:ext cx="1807018" cy="3669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9793554">
            <a:off x="7025253" y="1229291"/>
            <a:ext cx="1386690" cy="1008502"/>
            <a:chOff x="7528465" y="2531854"/>
            <a:chExt cx="1386690" cy="1008502"/>
          </a:xfrm>
        </p:grpSpPr>
        <p:pic>
          <p:nvPicPr>
            <p:cNvPr id="3074" name="Picture 2" descr="Image result for atom dynamic gif"/>
            <p:cNvPicPr>
              <a:picLocks noChangeAspect="1" noChangeArrowheads="1" noCrop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465" y="2531854"/>
              <a:ext cx="1386690" cy="1008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8192652" y="2927927"/>
              <a:ext cx="103046" cy="10817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1773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Orchestration</a:t>
            </a:r>
            <a:r>
              <a:rPr lang="en-US" dirty="0"/>
              <a:t>: Revisited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296581"/>
            <a:ext cx="8411147" cy="515940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So, we now have a deeper understanding for the word </a:t>
            </a:r>
            <a:r>
              <a:rPr lang="en-US" sz="2000" i="1" dirty="0" smtClean="0"/>
              <a:t>orchestration</a:t>
            </a:r>
          </a:p>
          <a:p>
            <a:pPr marL="0" indent="0">
              <a:buNone/>
            </a:pPr>
            <a:r>
              <a:rPr lang="en-US" sz="2000" dirty="0" smtClean="0"/>
              <a:t>A complex appliance is similar to an entire orchestra with its own conductor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while an </a:t>
            </a:r>
            <a:r>
              <a:rPr lang="en-US" sz="2000" dirty="0"/>
              <a:t>atomic </a:t>
            </a:r>
            <a:r>
              <a:rPr lang="en-US" sz="2000" dirty="0" smtClean="0"/>
              <a:t>virtual function </a:t>
            </a:r>
            <a:r>
              <a:rPr lang="en-US" sz="2000" dirty="0"/>
              <a:t>is </a:t>
            </a:r>
            <a:r>
              <a:rPr lang="en-US" sz="2000" dirty="0" smtClean="0"/>
              <a:t>like a single musical </a:t>
            </a:r>
            <a:r>
              <a:rPr lang="en-US" sz="2000" dirty="0"/>
              <a:t>instrument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44ABC"/>
                </a:solidFill>
              </a:rPr>
              <a:t>This is advantageous since the same violin can play many different </a:t>
            </a:r>
            <a:r>
              <a:rPr lang="en-US" sz="1800" dirty="0" smtClean="0">
                <a:solidFill>
                  <a:srgbClr val="044ABC"/>
                </a:solidFill>
              </a:rPr>
              <a:t>scores, and</a:t>
            </a:r>
            <a:endParaRPr lang="en-US" sz="1800" dirty="0">
              <a:solidFill>
                <a:srgbClr val="044ABC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044ABC"/>
                </a:solidFill>
              </a:rPr>
              <a:t>play </a:t>
            </a:r>
            <a:r>
              <a:rPr lang="en-US" sz="1800" dirty="0">
                <a:solidFill>
                  <a:srgbClr val="044ABC"/>
                </a:solidFill>
              </a:rPr>
              <a:t>alongside 100 other instruments in a symphony orchestra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44ABC"/>
                </a:solidFill>
              </a:rPr>
              <a:t>play alongside 40 other instruments in a chamber orchestra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44ABC"/>
                </a:solidFill>
              </a:rPr>
              <a:t>play alongside 3 other instruments in a string quartet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44ABC"/>
                </a:solidFill>
              </a:rPr>
              <a:t>play alone in a solo performance</a:t>
            </a:r>
          </a:p>
          <a:p>
            <a:pPr marL="0" indent="0">
              <a:buNone/>
            </a:pPr>
            <a:r>
              <a:rPr lang="en-US" sz="2000" dirty="0" smtClean="0"/>
              <a:t>An orchestra </a:t>
            </a:r>
            <a:r>
              <a:rPr lang="en-US" sz="2000" i="1" dirty="0" smtClean="0"/>
              <a:t>manager</a:t>
            </a:r>
            <a:r>
              <a:rPr lang="en-US" sz="2000" dirty="0" smtClean="0"/>
              <a:t> deals with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financial aspects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overall policy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but doesn’t get involved in the functioning of individual musicians</a:t>
            </a:r>
          </a:p>
          <a:p>
            <a:pPr marL="0" indent="0">
              <a:buNone/>
            </a:pPr>
            <a:r>
              <a:rPr lang="en-US" sz="2000" dirty="0" smtClean="0"/>
              <a:t>An </a:t>
            </a:r>
            <a:r>
              <a:rPr lang="en-US" sz="2000" i="1" dirty="0" smtClean="0"/>
              <a:t>orchestrator</a:t>
            </a:r>
            <a:r>
              <a:rPr lang="en-US" sz="2000" dirty="0" smtClean="0"/>
              <a:t> has to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intimately know each instrument and its relations to the others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produce a score for each instrument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give instructions to the conductor as to how to react in real-time</a:t>
            </a:r>
          </a:p>
        </p:txBody>
      </p:sp>
      <p:pic>
        <p:nvPicPr>
          <p:cNvPr id="3076" name="Picture 4" descr="Image result for mozar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93" y="5433965"/>
            <a:ext cx="1022019" cy="10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026" y="4020681"/>
            <a:ext cx="542925" cy="895350"/>
          </a:xfrm>
          <a:prstGeom prst="rect">
            <a:avLst/>
          </a:prstGeom>
        </p:spPr>
      </p:pic>
      <p:pic>
        <p:nvPicPr>
          <p:cNvPr id="9" name="Picture 2" descr="Violin by Gerald_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4698">
            <a:off x="6488734" y="3013001"/>
            <a:ext cx="1852433" cy="70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241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Ramifications </a:t>
            </a:r>
            <a:r>
              <a:rPr lang="en-US" dirty="0"/>
              <a:t>of Atomicity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7" y="1246037"/>
            <a:ext cx="8587237" cy="5123152"/>
          </a:xfrm>
        </p:spPr>
        <p:txBody>
          <a:bodyPr/>
          <a:lstStyle/>
          <a:p>
            <a:pPr marL="0" indent="0" defTabSz="396875">
              <a:buNone/>
            </a:pPr>
            <a:r>
              <a:rPr lang="en-US" sz="2000" dirty="0" smtClean="0"/>
              <a:t>Functionality and APIs for atomic functions are simpler</a:t>
            </a:r>
          </a:p>
          <a:p>
            <a:pPr marL="0" indent="0" defTabSz="396875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and may be </a:t>
            </a:r>
            <a:r>
              <a:rPr lang="en-US" sz="2000" dirty="0" smtClean="0">
                <a:solidFill>
                  <a:schemeClr val="tx1"/>
                </a:solidFill>
              </a:rPr>
              <a:t>better </a:t>
            </a:r>
            <a:r>
              <a:rPr lang="en-US" sz="2000" dirty="0">
                <a:solidFill>
                  <a:schemeClr val="tx1"/>
                </a:solidFill>
              </a:rPr>
              <a:t>adapted to service requirements</a:t>
            </a:r>
          </a:p>
          <a:p>
            <a:pPr marL="0" indent="0" defTabSz="396875">
              <a:spcBef>
                <a:spcPts val="1200"/>
              </a:spcBef>
              <a:buNone/>
            </a:pPr>
            <a:r>
              <a:rPr lang="en-US" sz="2000" dirty="0"/>
              <a:t>Functionality and APIs for atomic functions </a:t>
            </a:r>
            <a:r>
              <a:rPr lang="en-US" sz="2000" dirty="0" smtClean="0"/>
              <a:t>are </a:t>
            </a:r>
            <a:r>
              <a:rPr lang="en-US" sz="2000" dirty="0"/>
              <a:t>more </a:t>
            </a:r>
            <a:r>
              <a:rPr lang="en-US" sz="2000" dirty="0" err="1"/>
              <a:t>standardizable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defTabSz="396875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this leads to more drop-in options and less vendor lock-in, and</a:t>
            </a:r>
          </a:p>
          <a:p>
            <a:pPr marL="0" indent="0" defTabSz="396875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expands the repertoire </a:t>
            </a:r>
            <a:r>
              <a:rPr lang="en-US" sz="2000" dirty="0">
                <a:solidFill>
                  <a:schemeClr val="tx1"/>
                </a:solidFill>
              </a:rPr>
              <a:t>of service types using the same production process</a:t>
            </a:r>
          </a:p>
          <a:p>
            <a:pPr marL="0" indent="0" defTabSz="396875">
              <a:spcBef>
                <a:spcPts val="1200"/>
              </a:spcBef>
              <a:buNone/>
            </a:pPr>
            <a:r>
              <a:rPr lang="en-US" sz="2000" dirty="0"/>
              <a:t>New atomic functions combinations can be created on-the-fly</a:t>
            </a:r>
          </a:p>
          <a:p>
            <a:pPr marL="0" indent="0" defTabSz="396875">
              <a:spcBef>
                <a:spcPts val="0"/>
              </a:spcBef>
              <a:buNone/>
            </a:pPr>
            <a:r>
              <a:rPr lang="en-US" sz="2000" dirty="0"/>
              <a:t>	but only the compound function need be revealed to </a:t>
            </a:r>
            <a:r>
              <a:rPr lang="en-US" sz="2000" dirty="0" smtClean="0"/>
              <a:t>customers</a:t>
            </a:r>
          </a:p>
          <a:p>
            <a:pPr marL="0" indent="0" defTabSz="396875">
              <a:spcBef>
                <a:spcPts val="1200"/>
              </a:spcBef>
              <a:buNone/>
            </a:pPr>
            <a:r>
              <a:rPr lang="en-US" sz="2000" dirty="0" smtClean="0"/>
              <a:t>Atomic functions require fewer and less exotic resources </a:t>
            </a:r>
          </a:p>
          <a:p>
            <a:pPr marL="0" indent="0" defTabSz="396875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and can hence be more easily located (even in weak </a:t>
            </a:r>
            <a:r>
              <a:rPr lang="en-US" sz="2000" dirty="0" err="1" smtClean="0"/>
              <a:t>vCPEs</a:t>
            </a:r>
            <a:r>
              <a:rPr lang="en-US" sz="2000" dirty="0" smtClean="0"/>
              <a:t>) and relocated</a:t>
            </a:r>
            <a:endParaRPr lang="en-US" sz="2000" dirty="0"/>
          </a:p>
          <a:p>
            <a:pPr marL="0" indent="0" defTabSz="396875">
              <a:spcBef>
                <a:spcPts val="1200"/>
              </a:spcBef>
              <a:buNone/>
            </a:pPr>
            <a:r>
              <a:rPr lang="en-US" sz="2000" dirty="0" smtClean="0"/>
              <a:t>There </a:t>
            </a:r>
            <a:r>
              <a:rPr lang="en-US" sz="2000" dirty="0"/>
              <a:t>may be many more atomic functions to orchestrate </a:t>
            </a:r>
          </a:p>
          <a:p>
            <a:pPr marL="0" indent="0" defTabSz="396875">
              <a:spcBef>
                <a:spcPts val="0"/>
              </a:spcBef>
              <a:buNone/>
            </a:pPr>
            <a:r>
              <a:rPr lang="en-US" sz="2000" dirty="0"/>
              <a:t>	but the amplification is by a factor, not by an order of magnitude</a:t>
            </a:r>
          </a:p>
          <a:p>
            <a:pPr marL="0" indent="0" defTabSz="396875">
              <a:spcBef>
                <a:spcPts val="1200"/>
              </a:spcBef>
              <a:buNone/>
            </a:pPr>
            <a:r>
              <a:rPr lang="en-US" sz="2000" dirty="0" smtClean="0"/>
              <a:t>Faults and root </a:t>
            </a:r>
            <a:r>
              <a:rPr lang="en-US" sz="2000" dirty="0"/>
              <a:t>cause </a:t>
            </a:r>
            <a:r>
              <a:rPr lang="en-US" sz="2000" dirty="0" smtClean="0"/>
              <a:t>identification can be centrally handled </a:t>
            </a:r>
          </a:p>
          <a:p>
            <a:pPr marL="0" indent="0" defTabSz="396875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based on standardized events from virtualized elements</a:t>
            </a:r>
          </a:p>
          <a:p>
            <a:pPr marL="0" indent="0" defTabSz="396875">
              <a:spcBef>
                <a:spcPts val="0"/>
              </a:spcBef>
              <a:buNone/>
            </a:pPr>
            <a:r>
              <a:rPr lang="en-US" sz="2000" dirty="0" smtClean="0"/>
              <a:t>	rather </a:t>
            </a:r>
            <a:r>
              <a:rPr lang="en-US" sz="2000" dirty="0"/>
              <a:t>than </a:t>
            </a:r>
            <a:r>
              <a:rPr lang="en-US" sz="2000" dirty="0" smtClean="0"/>
              <a:t>mostly up to internal logic of complex physical element</a:t>
            </a:r>
          </a:p>
        </p:txBody>
      </p:sp>
      <p:grpSp>
        <p:nvGrpSpPr>
          <p:cNvPr id="5" name="Group 4"/>
          <p:cNvGrpSpPr/>
          <p:nvPr/>
        </p:nvGrpSpPr>
        <p:grpSpPr>
          <a:xfrm rot="19793554">
            <a:off x="6101615" y="612509"/>
            <a:ext cx="1386690" cy="1008502"/>
            <a:chOff x="7528465" y="2531854"/>
            <a:chExt cx="1386690" cy="1008502"/>
          </a:xfrm>
        </p:grpSpPr>
        <p:pic>
          <p:nvPicPr>
            <p:cNvPr id="6" name="Picture 2" descr="Image result for atom dynamic gif"/>
            <p:cNvPicPr>
              <a:picLocks noChangeAspect="1" noChangeArrowheads="1" noCrop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465" y="2531854"/>
              <a:ext cx="1386690" cy="1008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8192652" y="2927927"/>
              <a:ext cx="103046" cy="10817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1096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</a:t>
            </a:r>
            <a:r>
              <a:rPr lang="en-US" dirty="0"/>
              <a:t>for Conventional Networks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324190"/>
            <a:ext cx="8150610" cy="525521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In the operations of networks based on physical appliances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configuration management is only one step out of many </a:t>
            </a:r>
            <a:r>
              <a:rPr lang="en-US" sz="1800" dirty="0" smtClean="0"/>
              <a:t>:</a:t>
            </a:r>
          </a:p>
          <a:p>
            <a:r>
              <a:rPr lang="en-US" sz="1800" b="1" dirty="0" smtClean="0"/>
              <a:t>long term planning </a:t>
            </a:r>
            <a:r>
              <a:rPr lang="en-US" sz="1800" dirty="0" smtClean="0"/>
              <a:t>(BSS)</a:t>
            </a:r>
          </a:p>
          <a:p>
            <a:pPr lvl="1" indent="-342900">
              <a:spcBef>
                <a:spcPts val="0"/>
              </a:spcBef>
            </a:pPr>
            <a:r>
              <a:rPr lang="en-US" sz="1800" dirty="0" smtClean="0"/>
              <a:t>based on customer relationships and technological advances </a:t>
            </a:r>
          </a:p>
          <a:p>
            <a:pPr lvl="1" indent="-342900">
              <a:spcBef>
                <a:spcPts val="0"/>
              </a:spcBef>
            </a:pPr>
            <a:r>
              <a:rPr lang="en-US" sz="1800" dirty="0" smtClean="0"/>
              <a:t>predict needed hardware resources from </a:t>
            </a:r>
            <a:r>
              <a:rPr lang="en-US" sz="1800" dirty="0"/>
              <a:t>many link/equipment </a:t>
            </a:r>
            <a:r>
              <a:rPr lang="en-US" sz="1800" dirty="0" smtClean="0"/>
              <a:t>types</a:t>
            </a:r>
          </a:p>
          <a:p>
            <a:pPr lvl="1" indent="-342900">
              <a:spcBef>
                <a:spcPts val="0"/>
              </a:spcBef>
            </a:pPr>
            <a:r>
              <a:rPr lang="en-US" sz="1800" dirty="0" smtClean="0"/>
              <a:t>purchasing, directing layout of physical resources  </a:t>
            </a:r>
          </a:p>
          <a:p>
            <a:r>
              <a:rPr lang="en-US" sz="1800" b="1" dirty="0" smtClean="0"/>
              <a:t>service planning </a:t>
            </a:r>
            <a:r>
              <a:rPr lang="en-US" sz="1800" dirty="0" smtClean="0"/>
              <a:t>(OSS)</a:t>
            </a:r>
          </a:p>
          <a:p>
            <a:pPr lvl="1" indent="-342900">
              <a:spcBef>
                <a:spcPts val="0"/>
              </a:spcBef>
            </a:pPr>
            <a:r>
              <a:rPr lang="en-US" sz="1800" dirty="0" smtClean="0"/>
              <a:t>based on customer requests and legal constraints (e.g., SLAs) </a:t>
            </a:r>
          </a:p>
          <a:p>
            <a:pPr lvl="1" indent="-342900">
              <a:spcBef>
                <a:spcPts val="0"/>
              </a:spcBef>
            </a:pPr>
            <a:r>
              <a:rPr lang="en-US" sz="1800" dirty="0" smtClean="0"/>
              <a:t>determine how to most efficiently provide promised service</a:t>
            </a:r>
          </a:p>
          <a:p>
            <a:r>
              <a:rPr lang="en-US" sz="1800" b="1" dirty="0" smtClean="0"/>
              <a:t>management</a:t>
            </a:r>
            <a:r>
              <a:rPr lang="en-US" sz="1800" dirty="0" smtClean="0"/>
              <a:t> (NMS) </a:t>
            </a:r>
          </a:p>
          <a:p>
            <a:pPr lvl="1" indent="-342900">
              <a:spcBef>
                <a:spcPts val="0"/>
              </a:spcBef>
            </a:pPr>
            <a:r>
              <a:rPr lang="en-US" sz="1800" dirty="0" smtClean="0"/>
              <a:t>configuration and commissioning testing </a:t>
            </a:r>
          </a:p>
          <a:p>
            <a:r>
              <a:rPr lang="en-US" sz="1800" b="1" dirty="0" smtClean="0"/>
              <a:t>control</a:t>
            </a:r>
            <a:r>
              <a:rPr lang="en-US" sz="1800" dirty="0" smtClean="0"/>
              <a:t> (protocols)</a:t>
            </a:r>
          </a:p>
          <a:p>
            <a:pPr lvl="1" indent="-342900">
              <a:spcBef>
                <a:spcPts val="0"/>
              </a:spcBef>
            </a:pPr>
            <a:r>
              <a:rPr lang="en-US" sz="1800" dirty="0" smtClean="0"/>
              <a:t>monitoring and reporting</a:t>
            </a:r>
          </a:p>
          <a:p>
            <a:pPr lvl="1" indent="-342900">
              <a:spcBef>
                <a:spcPts val="0"/>
              </a:spcBef>
            </a:pPr>
            <a:r>
              <a:rPr lang="en-US" sz="1800" dirty="0" smtClean="0"/>
              <a:t>reacting to events</a:t>
            </a:r>
          </a:p>
        </p:txBody>
      </p:sp>
      <p:pic>
        <p:nvPicPr>
          <p:cNvPr id="1030" name="Picture 6" descr="Image result for gantt char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7305">
            <a:off x="7293097" y="1728881"/>
            <a:ext cx="1358229" cy="104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" name="Group 1023"/>
          <p:cNvGrpSpPr/>
          <p:nvPr/>
        </p:nvGrpSpPr>
        <p:grpSpPr>
          <a:xfrm rot="1690528">
            <a:off x="6991926" y="3509818"/>
            <a:ext cx="928933" cy="1209964"/>
            <a:chOff x="7213600" y="3583709"/>
            <a:chExt cx="1298388" cy="1662546"/>
          </a:xfrm>
        </p:grpSpPr>
        <p:sp>
          <p:nvSpPr>
            <p:cNvPr id="8" name="Rectangle 7"/>
            <p:cNvSpPr/>
            <p:nvPr/>
          </p:nvSpPr>
          <p:spPr>
            <a:xfrm>
              <a:off x="7213600" y="3583709"/>
              <a:ext cx="1298388" cy="166254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52145" y="3986107"/>
              <a:ext cx="129310" cy="150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6279" y="4322814"/>
              <a:ext cx="129310" cy="150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52145" y="4666970"/>
              <a:ext cx="129310" cy="150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52145" y="5010711"/>
              <a:ext cx="129310" cy="150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573819" y="4136517"/>
              <a:ext cx="757382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578438" y="4473642"/>
              <a:ext cx="757382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578439" y="4815384"/>
              <a:ext cx="757382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578438" y="5157128"/>
              <a:ext cx="757382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04997" y="4313120"/>
              <a:ext cx="132979" cy="1127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409783" y="4209616"/>
              <a:ext cx="157019" cy="20700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304997" y="3976871"/>
              <a:ext cx="132979" cy="1127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409783" y="3873367"/>
              <a:ext cx="157019" cy="20700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7352145" y="3666833"/>
              <a:ext cx="979056" cy="1293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7409783" y="3705647"/>
              <a:ext cx="45719" cy="51314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2" name="Picture 8" descr="Image result for contro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15" y="5657728"/>
            <a:ext cx="479057" cy="57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rad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83" y="4499515"/>
            <a:ext cx="1403068" cy="83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388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</a:t>
            </a:r>
            <a:r>
              <a:rPr lang="en-US" dirty="0"/>
              <a:t>for Orchestrated Networks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175698"/>
            <a:ext cx="8236712" cy="517774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There are fewer </a:t>
            </a:r>
            <a:r>
              <a:rPr lang="en-US" sz="2000" dirty="0"/>
              <a:t>steps in operations </a:t>
            </a:r>
            <a:r>
              <a:rPr lang="en-US" sz="2000" dirty="0" smtClean="0"/>
              <a:t>for networks employing </a:t>
            </a:r>
            <a:r>
              <a:rPr lang="en-US" sz="2000" dirty="0" smtClean="0">
                <a:solidFill>
                  <a:schemeClr val="tx1"/>
                </a:solidFill>
              </a:rPr>
              <a:t>virtual </a:t>
            </a:r>
            <a:r>
              <a:rPr lang="en-US" sz="2000" dirty="0"/>
              <a:t>entities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long term planning </a:t>
            </a:r>
            <a:r>
              <a:rPr lang="en-US" sz="1800" dirty="0" smtClean="0"/>
              <a:t>(BSS)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measure and collect trend information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acquire three types of hardware resources</a:t>
            </a:r>
          </a:p>
          <a:p>
            <a:pPr marL="120015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links (physical (fiber) or virtual (lambda))</a:t>
            </a:r>
          </a:p>
          <a:p>
            <a:pPr marL="120015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switches (physical (appliances) or virtual (</a:t>
            </a:r>
            <a:r>
              <a:rPr lang="en-US" sz="1800" dirty="0" err="1" smtClean="0"/>
              <a:t>vSwitches</a:t>
            </a:r>
            <a:r>
              <a:rPr lang="en-US" sz="1800" dirty="0" smtClean="0"/>
              <a:t>))</a:t>
            </a:r>
          </a:p>
          <a:p>
            <a:pPr marL="120015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computational (physical (CPU) or virtual (VM))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acquire pools of software </a:t>
            </a:r>
            <a:r>
              <a:rPr lang="en-US" sz="1800" dirty="0" smtClean="0"/>
              <a:t>licenses</a:t>
            </a:r>
          </a:p>
          <a:p>
            <a:r>
              <a:rPr lang="en-US" sz="1800" b="1" dirty="0" smtClean="0"/>
              <a:t>orchestration and control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Note that short term planning has disappeared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as it is carried out </a:t>
            </a:r>
            <a:r>
              <a:rPr lang="en-US" sz="2000" i="1" dirty="0" smtClean="0">
                <a:solidFill>
                  <a:schemeClr val="tx1"/>
                </a:solidFill>
              </a:rPr>
              <a:t>automagically</a:t>
            </a:r>
            <a:r>
              <a:rPr lang="en-US" sz="2000" dirty="0" smtClean="0">
                <a:solidFill>
                  <a:schemeClr val="tx1"/>
                </a:solidFill>
              </a:rPr>
              <a:t> by the orchestration system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For example – actual software images may be retrieved automatically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 smtClean="0">
                <a:solidFill>
                  <a:srgbClr val="044ABC"/>
                </a:solidFill>
              </a:rPr>
              <a:t>It is interesting that SDN uses the term </a:t>
            </a:r>
            <a:r>
              <a:rPr lang="en-US" sz="1800" i="1" dirty="0" smtClean="0">
                <a:solidFill>
                  <a:srgbClr val="044ABC"/>
                </a:solidFill>
              </a:rPr>
              <a:t>control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44ABC"/>
                </a:solidFill>
              </a:rPr>
              <a:t>	</a:t>
            </a:r>
            <a:r>
              <a:rPr lang="en-US" sz="1800" dirty="0" smtClean="0">
                <a:solidFill>
                  <a:srgbClr val="044ABC"/>
                </a:solidFill>
              </a:rPr>
              <a:t>in an attempt to emphasize its speed and dynamic nature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44ABC"/>
                </a:solidFill>
              </a:rPr>
              <a:t>On the other hand NFV uses the word </a:t>
            </a:r>
            <a:r>
              <a:rPr lang="en-US" sz="1800" i="1" dirty="0" smtClean="0">
                <a:solidFill>
                  <a:srgbClr val="044ABC"/>
                </a:solidFill>
              </a:rPr>
              <a:t>management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44ABC"/>
                </a:solidFill>
              </a:rPr>
              <a:t>	</a:t>
            </a:r>
            <a:r>
              <a:rPr lang="en-US" sz="1800" dirty="0" smtClean="0">
                <a:solidFill>
                  <a:srgbClr val="044ABC"/>
                </a:solidFill>
              </a:rPr>
              <a:t>because it </a:t>
            </a:r>
            <a:r>
              <a:rPr lang="en-US" sz="1800" dirty="0">
                <a:solidFill>
                  <a:srgbClr val="044ABC"/>
                </a:solidFill>
              </a:rPr>
              <a:t>was more comfortable </a:t>
            </a:r>
            <a:r>
              <a:rPr lang="en-US" sz="1800" dirty="0" smtClean="0">
                <a:solidFill>
                  <a:srgbClr val="044ABC"/>
                </a:solidFill>
              </a:rPr>
              <a:t>for service providers</a:t>
            </a:r>
            <a:endParaRPr lang="en-US" sz="1800" dirty="0">
              <a:solidFill>
                <a:srgbClr val="044ABC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  <p:pic>
        <p:nvPicPr>
          <p:cNvPr id="2050" name="Picture 2" descr="Image result for gantt char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1775">
            <a:off x="6645568" y="1913047"/>
            <a:ext cx="1416557" cy="108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851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template-2014">
  <a:themeElements>
    <a:clrScheme name="Default Design 1">
      <a:dk1>
        <a:srgbClr val="000000"/>
      </a:dk1>
      <a:lt1>
        <a:srgbClr val="FFFFFF"/>
      </a:lt1>
      <a:dk2>
        <a:srgbClr val="C00000"/>
      </a:dk2>
      <a:lt2>
        <a:srgbClr val="969696"/>
      </a:lt2>
      <a:accent1>
        <a:srgbClr val="C00000"/>
      </a:accent1>
      <a:accent2>
        <a:srgbClr val="0098A1"/>
      </a:accent2>
      <a:accent3>
        <a:srgbClr val="FFFFFF"/>
      </a:accent3>
      <a:accent4>
        <a:srgbClr val="000000"/>
      </a:accent4>
      <a:accent5>
        <a:srgbClr val="DCAAAA"/>
      </a:accent5>
      <a:accent6>
        <a:srgbClr val="008991"/>
      </a:accent6>
      <a:hlink>
        <a:srgbClr val="F29400"/>
      </a:hlink>
      <a:folHlink>
        <a:srgbClr val="0098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anchor="ctr"/>
      <a:lstStyle>
        <a:defPPr>
          <a:defRPr sz="320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Dtemplate-2016.potx" id="{38CEB488-F9ED-43B9-995E-21F7E66748F3}" vid="{2E78EB13-706A-4DDD-8C2A-69B8A841BC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RADtemplate-2016</Template>
  <TotalTime>532</TotalTime>
  <Words>520</Words>
  <Application>Microsoft Office PowerPoint</Application>
  <PresentationFormat>On-screen Show (4:3)</PresentationFormat>
  <Paragraphs>223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MS PGothic</vt:lpstr>
      <vt:lpstr>Arial</vt:lpstr>
      <vt:lpstr>Calibri</vt:lpstr>
      <vt:lpstr>Lucida Handwriting</vt:lpstr>
      <vt:lpstr>Segoe UI Black</vt:lpstr>
      <vt:lpstr>Symbol</vt:lpstr>
      <vt:lpstr>Times New Roman</vt:lpstr>
      <vt:lpstr>ヒラギノ角ゴ Pro W3</vt:lpstr>
      <vt:lpstr>RADtemplate-2014</vt:lpstr>
      <vt:lpstr>Virtual CPE  Reality </vt:lpstr>
      <vt:lpstr>Orchestration: Etymology</vt:lpstr>
      <vt:lpstr>It all started with Data Center Orchestration ...</vt:lpstr>
      <vt:lpstr>Physical Entities Are Typically Complex</vt:lpstr>
      <vt:lpstr>Virtual Entities Can Afford To Be Atomic</vt:lpstr>
      <vt:lpstr>Orchestration: Revisited</vt:lpstr>
      <vt:lpstr>Ramifications of Atomicity</vt:lpstr>
      <vt:lpstr>Operations for Conventional Networks</vt:lpstr>
      <vt:lpstr>Operations for Orchestrated Networks</vt:lpstr>
      <vt:lpstr>vCPE vs. Cloud-based NFV</vt:lpstr>
      <vt:lpstr>Why vCPE ?  (1)</vt:lpstr>
      <vt:lpstr>Why vCPE ?  (2)</vt:lpstr>
      <vt:lpstr>From Management to Orchestration</vt:lpstr>
      <vt:lpstr>PowerPoint Presentation</vt:lpstr>
    </vt:vector>
  </TitlesOfParts>
  <Company>RAD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(CPE) Reality</dc:title>
  <dc:creator>yaakov_s@rad.co.il</dc:creator>
  <cp:keywords>Orchestration, management, vCPE</cp:keywords>
  <cp:lastModifiedBy>Yaakov Stein</cp:lastModifiedBy>
  <cp:revision>34</cp:revision>
  <cp:lastPrinted>2016-04-04T04:05:03Z</cp:lastPrinted>
  <dcterms:created xsi:type="dcterms:W3CDTF">2016-10-25T04:59:53Z</dcterms:created>
  <dcterms:modified xsi:type="dcterms:W3CDTF">2017-03-13T15:49:19Z</dcterms:modified>
</cp:coreProperties>
</file>