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9"/>
  </p:notesMasterIdLst>
  <p:handoutMasterIdLst>
    <p:handoutMasterId r:id="rId50"/>
  </p:handoutMasterIdLst>
  <p:sldIdLst>
    <p:sldId id="496" r:id="rId2"/>
    <p:sldId id="651" r:id="rId3"/>
    <p:sldId id="695" r:id="rId4"/>
    <p:sldId id="650" r:id="rId5"/>
    <p:sldId id="652" r:id="rId6"/>
    <p:sldId id="669" r:id="rId7"/>
    <p:sldId id="670" r:id="rId8"/>
    <p:sldId id="671" r:id="rId9"/>
    <p:sldId id="672" r:id="rId10"/>
    <p:sldId id="668" r:id="rId11"/>
    <p:sldId id="654" r:id="rId12"/>
    <p:sldId id="662" r:id="rId13"/>
    <p:sldId id="653" r:id="rId14"/>
    <p:sldId id="659" r:id="rId15"/>
    <p:sldId id="655" r:id="rId16"/>
    <p:sldId id="656" r:id="rId17"/>
    <p:sldId id="674" r:id="rId18"/>
    <p:sldId id="663" r:id="rId19"/>
    <p:sldId id="664" r:id="rId20"/>
    <p:sldId id="705" r:id="rId21"/>
    <p:sldId id="677" r:id="rId22"/>
    <p:sldId id="678" r:id="rId23"/>
    <p:sldId id="679" r:id="rId24"/>
    <p:sldId id="700" r:id="rId25"/>
    <p:sldId id="697" r:id="rId26"/>
    <p:sldId id="696" r:id="rId27"/>
    <p:sldId id="660" r:id="rId28"/>
    <p:sldId id="657" r:id="rId29"/>
    <p:sldId id="693" r:id="rId30"/>
    <p:sldId id="699" r:id="rId31"/>
    <p:sldId id="701" r:id="rId32"/>
    <p:sldId id="685" r:id="rId33"/>
    <p:sldId id="698" r:id="rId34"/>
    <p:sldId id="686" r:id="rId35"/>
    <p:sldId id="703" r:id="rId36"/>
    <p:sldId id="687" r:id="rId37"/>
    <p:sldId id="661" r:id="rId38"/>
    <p:sldId id="688" r:id="rId39"/>
    <p:sldId id="689" r:id="rId40"/>
    <p:sldId id="691" r:id="rId41"/>
    <p:sldId id="694" r:id="rId42"/>
    <p:sldId id="702" r:id="rId43"/>
    <p:sldId id="704" r:id="rId44"/>
    <p:sldId id="681" r:id="rId45"/>
    <p:sldId id="682" r:id="rId46"/>
    <p:sldId id="680" r:id="rId47"/>
    <p:sldId id="649" r:id="rId48"/>
  </p:sldIdLst>
  <p:sldSz cx="9144000" cy="6858000" type="screen4x3"/>
  <p:notesSz cx="67437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orient="horz" pos="3771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2658">
          <p15:clr>
            <a:srgbClr val="A4A3A4"/>
          </p15:clr>
        </p15:guide>
        <p15:guide id="5" pos="2865">
          <p15:clr>
            <a:srgbClr val="A4A3A4"/>
          </p15:clr>
        </p15:guide>
        <p15:guide id="6" pos="477">
          <p15:clr>
            <a:srgbClr val="A4A3A4"/>
          </p15:clr>
        </p15:guide>
        <p15:guide id="7" pos="4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bi Gol" initials="K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CC66FF"/>
    <a:srgbClr val="019E47"/>
    <a:srgbClr val="0098A1"/>
    <a:srgbClr val="D0D8E8"/>
    <a:srgbClr val="C9D200"/>
    <a:srgbClr val="F3A303"/>
    <a:srgbClr val="009E47"/>
    <a:srgbClr val="00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9" autoAdjust="0"/>
    <p:restoredTop sz="99255" autoAdjust="0"/>
  </p:normalViewPr>
  <p:slideViewPr>
    <p:cSldViewPr snapToGrid="0">
      <p:cViewPr varScale="1">
        <p:scale>
          <a:sx n="94" d="100"/>
          <a:sy n="94" d="100"/>
        </p:scale>
        <p:origin x="84" y="360"/>
      </p:cViewPr>
      <p:guideLst>
        <p:guide orient="horz" pos="2142"/>
        <p:guide orient="horz" pos="3771"/>
        <p:guide orient="horz" pos="4224"/>
        <p:guide orient="horz" pos="2658"/>
        <p:guide pos="2865"/>
        <p:guide pos="477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869" y="9408981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9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705350"/>
            <a:ext cx="53949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69" y="9408981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 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5"/>
          <p:cNvSpPr>
            <a:spLocks/>
          </p:cNvSpPr>
          <p:nvPr/>
        </p:nvSpPr>
        <p:spPr bwMode="auto">
          <a:xfrm>
            <a:off x="510989" y="561494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42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317500" dist="203200" dir="2700000" algn="tl" rotWithShape="0">
              <a:prstClr val="black">
                <a:alpha val="7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Freeform 5"/>
          <p:cNvSpPr>
            <a:spLocks/>
          </p:cNvSpPr>
          <p:nvPr/>
        </p:nvSpPr>
        <p:spPr bwMode="auto">
          <a:xfrm>
            <a:off x="4471416" y="3328416"/>
            <a:ext cx="4308475" cy="3248025"/>
          </a:xfrm>
          <a:custGeom>
            <a:avLst/>
            <a:gdLst/>
            <a:ahLst/>
            <a:cxnLst>
              <a:cxn ang="0">
                <a:pos x="0" y="1556"/>
              </a:cxn>
              <a:cxn ang="0">
                <a:pos x="4" y="1604"/>
              </a:cxn>
              <a:cxn ang="0">
                <a:pos x="18" y="1650"/>
              </a:cxn>
              <a:cxn ang="0">
                <a:pos x="40" y="1694"/>
              </a:cxn>
              <a:cxn ang="0">
                <a:pos x="70" y="1732"/>
              </a:cxn>
              <a:cxn ang="0">
                <a:pos x="104" y="1766"/>
              </a:cxn>
              <a:cxn ang="0">
                <a:pos x="146" y="1792"/>
              </a:cxn>
              <a:cxn ang="0">
                <a:pos x="190" y="1810"/>
              </a:cxn>
              <a:cxn ang="0">
                <a:pos x="238" y="1820"/>
              </a:cxn>
              <a:cxn ang="0">
                <a:pos x="2474" y="2044"/>
              </a:cxn>
              <a:cxn ang="0">
                <a:pos x="2522" y="2044"/>
              </a:cxn>
              <a:cxn ang="0">
                <a:pos x="2568" y="2034"/>
              </a:cxn>
              <a:cxn ang="0">
                <a:pos x="2608" y="2016"/>
              </a:cxn>
              <a:cxn ang="0">
                <a:pos x="2644" y="1992"/>
              </a:cxn>
              <a:cxn ang="0">
                <a:pos x="2672" y="1958"/>
              </a:cxn>
              <a:cxn ang="0">
                <a:pos x="2694" y="1920"/>
              </a:cxn>
              <a:cxn ang="0">
                <a:pos x="2708" y="1876"/>
              </a:cxn>
              <a:cxn ang="0">
                <a:pos x="2714" y="1828"/>
              </a:cxn>
              <a:cxn ang="0">
                <a:pos x="2714" y="240"/>
              </a:cxn>
              <a:cxn ang="0">
                <a:pos x="2708" y="192"/>
              </a:cxn>
              <a:cxn ang="0">
                <a:pos x="2694" y="148"/>
              </a:cxn>
              <a:cxn ang="0">
                <a:pos x="2672" y="106"/>
              </a:cxn>
              <a:cxn ang="0">
                <a:pos x="2642" y="72"/>
              </a:cxn>
              <a:cxn ang="0">
                <a:pos x="2608" y="42"/>
              </a:cxn>
              <a:cxn ang="0">
                <a:pos x="2566" y="20"/>
              </a:cxn>
              <a:cxn ang="0">
                <a:pos x="2522" y="6"/>
              </a:cxn>
              <a:cxn ang="0">
                <a:pos x="2474" y="0"/>
              </a:cxn>
              <a:cxn ang="0">
                <a:pos x="238" y="0"/>
              </a:cxn>
              <a:cxn ang="0">
                <a:pos x="190" y="6"/>
              </a:cxn>
              <a:cxn ang="0">
                <a:pos x="146" y="20"/>
              </a:cxn>
              <a:cxn ang="0">
                <a:pos x="106" y="42"/>
              </a:cxn>
              <a:cxn ang="0">
                <a:pos x="70" y="72"/>
              </a:cxn>
              <a:cxn ang="0">
                <a:pos x="40" y="106"/>
              </a:cxn>
              <a:cxn ang="0">
                <a:pos x="18" y="148"/>
              </a:cxn>
              <a:cxn ang="0">
                <a:pos x="4" y="192"/>
              </a:cxn>
              <a:cxn ang="0">
                <a:pos x="0" y="240"/>
              </a:cxn>
            </a:cxnLst>
            <a:rect l="0" t="0" r="r" b="b"/>
            <a:pathLst>
              <a:path w="2714" h="2046">
                <a:moveTo>
                  <a:pt x="0" y="1556"/>
                </a:moveTo>
                <a:lnTo>
                  <a:pt x="0" y="1556"/>
                </a:lnTo>
                <a:lnTo>
                  <a:pt x="0" y="1580"/>
                </a:lnTo>
                <a:lnTo>
                  <a:pt x="4" y="1604"/>
                </a:lnTo>
                <a:lnTo>
                  <a:pt x="10" y="1628"/>
                </a:lnTo>
                <a:lnTo>
                  <a:pt x="18" y="1650"/>
                </a:lnTo>
                <a:lnTo>
                  <a:pt x="28" y="1672"/>
                </a:lnTo>
                <a:lnTo>
                  <a:pt x="40" y="1694"/>
                </a:lnTo>
                <a:lnTo>
                  <a:pt x="54" y="1714"/>
                </a:lnTo>
                <a:lnTo>
                  <a:pt x="70" y="1732"/>
                </a:lnTo>
                <a:lnTo>
                  <a:pt x="86" y="1750"/>
                </a:lnTo>
                <a:lnTo>
                  <a:pt x="104" y="1766"/>
                </a:lnTo>
                <a:lnTo>
                  <a:pt x="124" y="1780"/>
                </a:lnTo>
                <a:lnTo>
                  <a:pt x="146" y="1792"/>
                </a:lnTo>
                <a:lnTo>
                  <a:pt x="166" y="1802"/>
                </a:lnTo>
                <a:lnTo>
                  <a:pt x="190" y="1810"/>
                </a:lnTo>
                <a:lnTo>
                  <a:pt x="214" y="1816"/>
                </a:lnTo>
                <a:lnTo>
                  <a:pt x="238" y="1820"/>
                </a:lnTo>
                <a:lnTo>
                  <a:pt x="2474" y="2044"/>
                </a:lnTo>
                <a:lnTo>
                  <a:pt x="2474" y="2044"/>
                </a:lnTo>
                <a:lnTo>
                  <a:pt x="2500" y="2046"/>
                </a:lnTo>
                <a:lnTo>
                  <a:pt x="2522" y="2044"/>
                </a:lnTo>
                <a:lnTo>
                  <a:pt x="2546" y="2040"/>
                </a:lnTo>
                <a:lnTo>
                  <a:pt x="2568" y="2034"/>
                </a:lnTo>
                <a:lnTo>
                  <a:pt x="2588" y="2026"/>
                </a:lnTo>
                <a:lnTo>
                  <a:pt x="2608" y="2016"/>
                </a:lnTo>
                <a:lnTo>
                  <a:pt x="2626" y="2004"/>
                </a:lnTo>
                <a:lnTo>
                  <a:pt x="2644" y="1992"/>
                </a:lnTo>
                <a:lnTo>
                  <a:pt x="2658" y="1976"/>
                </a:lnTo>
                <a:lnTo>
                  <a:pt x="2672" y="1958"/>
                </a:lnTo>
                <a:lnTo>
                  <a:pt x="2684" y="1940"/>
                </a:lnTo>
                <a:lnTo>
                  <a:pt x="2694" y="1920"/>
                </a:lnTo>
                <a:lnTo>
                  <a:pt x="2702" y="1898"/>
                </a:lnTo>
                <a:lnTo>
                  <a:pt x="2708" y="1876"/>
                </a:lnTo>
                <a:lnTo>
                  <a:pt x="2712" y="1854"/>
                </a:lnTo>
                <a:lnTo>
                  <a:pt x="2714" y="1828"/>
                </a:lnTo>
                <a:lnTo>
                  <a:pt x="2714" y="240"/>
                </a:lnTo>
                <a:lnTo>
                  <a:pt x="2714" y="240"/>
                </a:lnTo>
                <a:lnTo>
                  <a:pt x="2712" y="216"/>
                </a:lnTo>
                <a:lnTo>
                  <a:pt x="2708" y="192"/>
                </a:lnTo>
                <a:lnTo>
                  <a:pt x="2702" y="170"/>
                </a:lnTo>
                <a:lnTo>
                  <a:pt x="2694" y="148"/>
                </a:lnTo>
                <a:lnTo>
                  <a:pt x="2684" y="126"/>
                </a:lnTo>
                <a:lnTo>
                  <a:pt x="2672" y="106"/>
                </a:lnTo>
                <a:lnTo>
                  <a:pt x="2658" y="88"/>
                </a:lnTo>
                <a:lnTo>
                  <a:pt x="2642" y="72"/>
                </a:lnTo>
                <a:lnTo>
                  <a:pt x="2626" y="56"/>
                </a:lnTo>
                <a:lnTo>
                  <a:pt x="2608" y="42"/>
                </a:lnTo>
                <a:lnTo>
                  <a:pt x="2588" y="30"/>
                </a:lnTo>
                <a:lnTo>
                  <a:pt x="2566" y="20"/>
                </a:lnTo>
                <a:lnTo>
                  <a:pt x="2544" y="12"/>
                </a:lnTo>
                <a:lnTo>
                  <a:pt x="2522" y="6"/>
                </a:lnTo>
                <a:lnTo>
                  <a:pt x="2498" y="2"/>
                </a:lnTo>
                <a:lnTo>
                  <a:pt x="2474" y="0"/>
                </a:lnTo>
                <a:lnTo>
                  <a:pt x="238" y="0"/>
                </a:lnTo>
                <a:lnTo>
                  <a:pt x="238" y="0"/>
                </a:lnTo>
                <a:lnTo>
                  <a:pt x="214" y="2"/>
                </a:lnTo>
                <a:lnTo>
                  <a:pt x="190" y="6"/>
                </a:lnTo>
                <a:lnTo>
                  <a:pt x="168" y="12"/>
                </a:lnTo>
                <a:lnTo>
                  <a:pt x="146" y="20"/>
                </a:lnTo>
                <a:lnTo>
                  <a:pt x="124" y="30"/>
                </a:lnTo>
                <a:lnTo>
                  <a:pt x="106" y="42"/>
                </a:lnTo>
                <a:lnTo>
                  <a:pt x="86" y="56"/>
                </a:lnTo>
                <a:lnTo>
                  <a:pt x="70" y="72"/>
                </a:lnTo>
                <a:lnTo>
                  <a:pt x="54" y="88"/>
                </a:lnTo>
                <a:lnTo>
                  <a:pt x="40" y="106"/>
                </a:lnTo>
                <a:lnTo>
                  <a:pt x="28" y="126"/>
                </a:lnTo>
                <a:lnTo>
                  <a:pt x="18" y="148"/>
                </a:lnTo>
                <a:lnTo>
                  <a:pt x="10" y="170"/>
                </a:lnTo>
                <a:lnTo>
                  <a:pt x="4" y="192"/>
                </a:lnTo>
                <a:lnTo>
                  <a:pt x="0" y="216"/>
                </a:lnTo>
                <a:lnTo>
                  <a:pt x="0" y="240"/>
                </a:lnTo>
                <a:lnTo>
                  <a:pt x="0" y="1556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70743" y="238972"/>
            <a:ext cx="1184704" cy="832282"/>
            <a:chOff x="6123132" y="352281"/>
            <a:chExt cx="2390775" cy="1679575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6323157" y="412606"/>
              <a:ext cx="1990725" cy="11366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6234257" y="352281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215332" y="603106"/>
              <a:ext cx="196850" cy="4476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215332" y="603106"/>
              <a:ext cx="196850" cy="450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7796357" y="644381"/>
              <a:ext cx="327025" cy="65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7796357" y="641206"/>
              <a:ext cx="327025" cy="657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6561282" y="644381"/>
              <a:ext cx="282575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6558107" y="641206"/>
              <a:ext cx="285750" cy="2762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6123132" y="1806431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6243782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6399357" y="1847706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65422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6720032" y="1806431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6894657" y="1844531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7034357" y="1803256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7132782" y="1847706"/>
              <a:ext cx="187325" cy="13017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332807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74820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7574107" y="1793731"/>
              <a:ext cx="120650" cy="184150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7713807" y="1803256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7764607" y="1844531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7977332" y="1806431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8107507" y="1793731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8250382" y="1844531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8396432" y="1844531"/>
              <a:ext cx="117475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810769" y="1022309"/>
            <a:ext cx="6581549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0">
                <a:solidFill>
                  <a:srgbClr val="0098A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769" y="2274162"/>
            <a:ext cx="3778600" cy="746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0769" y="4231014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&lt;Presenter,&gt;</a:t>
            </a:r>
            <a:endParaRPr lang="en-US" dirty="0" smtClean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7037" y="4479721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&lt;Title&gt;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9086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parator Trans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57238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parator Gov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044AB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8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7308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1229719" y="1322124"/>
            <a:ext cx="3067050" cy="1687513"/>
          </a:xfrm>
          <a:custGeom>
            <a:avLst/>
            <a:gdLst/>
            <a:ahLst/>
            <a:cxnLst>
              <a:cxn ang="0">
                <a:pos x="1932" y="200"/>
              </a:cxn>
              <a:cxn ang="0">
                <a:pos x="1929" y="170"/>
              </a:cxn>
              <a:cxn ang="0">
                <a:pos x="1920" y="142"/>
              </a:cxn>
              <a:cxn ang="0">
                <a:pos x="1906" y="117"/>
              </a:cxn>
              <a:cxn ang="0">
                <a:pos x="1888" y="95"/>
              </a:cxn>
              <a:cxn ang="0">
                <a:pos x="1865" y="75"/>
              </a:cxn>
              <a:cxn ang="0">
                <a:pos x="1841" y="61"/>
              </a:cxn>
              <a:cxn ang="0">
                <a:pos x="1813" y="52"/>
              </a:cxn>
              <a:cxn ang="0">
                <a:pos x="1783" y="47"/>
              </a:cxn>
              <a:cxn ang="0">
                <a:pos x="147" y="0"/>
              </a:cxn>
              <a:cxn ang="0">
                <a:pos x="117" y="2"/>
              </a:cxn>
              <a:cxn ang="0">
                <a:pos x="91" y="9"/>
              </a:cxn>
              <a:cxn ang="0">
                <a:pos x="65" y="23"/>
              </a:cxn>
              <a:cxn ang="0">
                <a:pos x="44" y="40"/>
              </a:cxn>
              <a:cxn ang="0">
                <a:pos x="26" y="61"/>
              </a:cxn>
              <a:cxn ang="0">
                <a:pos x="12" y="86"/>
              </a:cxn>
              <a:cxn ang="0">
                <a:pos x="3" y="114"/>
              </a:cxn>
              <a:cxn ang="0">
                <a:pos x="0" y="144"/>
              </a:cxn>
              <a:cxn ang="0">
                <a:pos x="0" y="928"/>
              </a:cxn>
              <a:cxn ang="0">
                <a:pos x="3" y="958"/>
              </a:cxn>
              <a:cxn ang="0">
                <a:pos x="12" y="984"/>
              </a:cxn>
              <a:cxn ang="0">
                <a:pos x="24" y="1009"/>
              </a:cxn>
              <a:cxn ang="0">
                <a:pos x="44" y="1028"/>
              </a:cxn>
              <a:cxn ang="0">
                <a:pos x="65" y="1046"/>
              </a:cxn>
              <a:cxn ang="0">
                <a:pos x="89" y="1056"/>
              </a:cxn>
              <a:cxn ang="0">
                <a:pos x="117" y="1063"/>
              </a:cxn>
              <a:cxn ang="0">
                <a:pos x="147" y="1063"/>
              </a:cxn>
              <a:cxn ang="0">
                <a:pos x="1785" y="926"/>
              </a:cxn>
              <a:cxn ang="0">
                <a:pos x="1813" y="921"/>
              </a:cxn>
              <a:cxn ang="0">
                <a:pos x="1841" y="909"/>
              </a:cxn>
              <a:cxn ang="0">
                <a:pos x="1865" y="893"/>
              </a:cxn>
              <a:cxn ang="0">
                <a:pos x="1888" y="874"/>
              </a:cxn>
              <a:cxn ang="0">
                <a:pos x="1906" y="851"/>
              </a:cxn>
              <a:cxn ang="0">
                <a:pos x="1920" y="825"/>
              </a:cxn>
              <a:cxn ang="0">
                <a:pos x="1929" y="795"/>
              </a:cxn>
              <a:cxn ang="0">
                <a:pos x="1932" y="765"/>
              </a:cxn>
            </a:cxnLst>
            <a:rect l="0" t="0" r="r" b="b"/>
            <a:pathLst>
              <a:path w="1932" h="1063">
                <a:moveTo>
                  <a:pt x="1932" y="200"/>
                </a:moveTo>
                <a:lnTo>
                  <a:pt x="1932" y="200"/>
                </a:lnTo>
                <a:lnTo>
                  <a:pt x="1930" y="186"/>
                </a:lnTo>
                <a:lnTo>
                  <a:pt x="1929" y="170"/>
                </a:lnTo>
                <a:lnTo>
                  <a:pt x="1925" y="156"/>
                </a:lnTo>
                <a:lnTo>
                  <a:pt x="1920" y="142"/>
                </a:lnTo>
                <a:lnTo>
                  <a:pt x="1913" y="130"/>
                </a:lnTo>
                <a:lnTo>
                  <a:pt x="1906" y="117"/>
                </a:lnTo>
                <a:lnTo>
                  <a:pt x="1897" y="105"/>
                </a:lnTo>
                <a:lnTo>
                  <a:pt x="1888" y="95"/>
                </a:lnTo>
                <a:lnTo>
                  <a:pt x="1878" y="84"/>
                </a:lnTo>
                <a:lnTo>
                  <a:pt x="1865" y="75"/>
                </a:lnTo>
                <a:lnTo>
                  <a:pt x="1853" y="68"/>
                </a:lnTo>
                <a:lnTo>
                  <a:pt x="1841" y="61"/>
                </a:lnTo>
                <a:lnTo>
                  <a:pt x="1827" y="56"/>
                </a:lnTo>
                <a:lnTo>
                  <a:pt x="1813" y="52"/>
                </a:lnTo>
                <a:lnTo>
                  <a:pt x="1799" y="49"/>
                </a:lnTo>
                <a:lnTo>
                  <a:pt x="1783" y="47"/>
                </a:lnTo>
                <a:lnTo>
                  <a:pt x="147" y="0"/>
                </a:lnTo>
                <a:lnTo>
                  <a:pt x="147" y="0"/>
                </a:lnTo>
                <a:lnTo>
                  <a:pt x="133" y="0"/>
                </a:lnTo>
                <a:lnTo>
                  <a:pt x="117" y="2"/>
                </a:lnTo>
                <a:lnTo>
                  <a:pt x="103" y="5"/>
                </a:lnTo>
                <a:lnTo>
                  <a:pt x="91" y="9"/>
                </a:lnTo>
                <a:lnTo>
                  <a:pt x="77" y="16"/>
                </a:lnTo>
                <a:lnTo>
                  <a:pt x="65" y="23"/>
                </a:lnTo>
                <a:lnTo>
                  <a:pt x="54" y="31"/>
                </a:lnTo>
                <a:lnTo>
                  <a:pt x="44" y="40"/>
                </a:lnTo>
                <a:lnTo>
                  <a:pt x="33" y="51"/>
                </a:lnTo>
                <a:lnTo>
                  <a:pt x="26" y="61"/>
                </a:lnTo>
                <a:lnTo>
                  <a:pt x="17" y="73"/>
                </a:lnTo>
                <a:lnTo>
                  <a:pt x="12" y="86"/>
                </a:lnTo>
                <a:lnTo>
                  <a:pt x="7" y="100"/>
                </a:lnTo>
                <a:lnTo>
                  <a:pt x="3" y="114"/>
                </a:lnTo>
                <a:lnTo>
                  <a:pt x="0" y="128"/>
                </a:lnTo>
                <a:lnTo>
                  <a:pt x="0" y="144"/>
                </a:lnTo>
                <a:lnTo>
                  <a:pt x="0" y="928"/>
                </a:lnTo>
                <a:lnTo>
                  <a:pt x="0" y="928"/>
                </a:lnTo>
                <a:lnTo>
                  <a:pt x="0" y="942"/>
                </a:lnTo>
                <a:lnTo>
                  <a:pt x="3" y="958"/>
                </a:lnTo>
                <a:lnTo>
                  <a:pt x="7" y="972"/>
                </a:lnTo>
                <a:lnTo>
                  <a:pt x="12" y="984"/>
                </a:lnTo>
                <a:lnTo>
                  <a:pt x="17" y="997"/>
                </a:lnTo>
                <a:lnTo>
                  <a:pt x="24" y="1009"/>
                </a:lnTo>
                <a:lnTo>
                  <a:pt x="33" y="1019"/>
                </a:lnTo>
                <a:lnTo>
                  <a:pt x="44" y="1028"/>
                </a:lnTo>
                <a:lnTo>
                  <a:pt x="54" y="1037"/>
                </a:lnTo>
                <a:lnTo>
                  <a:pt x="65" y="1046"/>
                </a:lnTo>
                <a:lnTo>
                  <a:pt x="77" y="1051"/>
                </a:lnTo>
                <a:lnTo>
                  <a:pt x="89" y="1056"/>
                </a:lnTo>
                <a:lnTo>
                  <a:pt x="103" y="1060"/>
                </a:lnTo>
                <a:lnTo>
                  <a:pt x="117" y="1063"/>
                </a:lnTo>
                <a:lnTo>
                  <a:pt x="133" y="1063"/>
                </a:lnTo>
                <a:lnTo>
                  <a:pt x="147" y="1063"/>
                </a:lnTo>
                <a:lnTo>
                  <a:pt x="1785" y="926"/>
                </a:lnTo>
                <a:lnTo>
                  <a:pt x="1785" y="926"/>
                </a:lnTo>
                <a:lnTo>
                  <a:pt x="1799" y="925"/>
                </a:lnTo>
                <a:lnTo>
                  <a:pt x="1813" y="921"/>
                </a:lnTo>
                <a:lnTo>
                  <a:pt x="1827" y="916"/>
                </a:lnTo>
                <a:lnTo>
                  <a:pt x="1841" y="909"/>
                </a:lnTo>
                <a:lnTo>
                  <a:pt x="1853" y="902"/>
                </a:lnTo>
                <a:lnTo>
                  <a:pt x="1865" y="893"/>
                </a:lnTo>
                <a:lnTo>
                  <a:pt x="1878" y="884"/>
                </a:lnTo>
                <a:lnTo>
                  <a:pt x="1888" y="874"/>
                </a:lnTo>
                <a:lnTo>
                  <a:pt x="1897" y="863"/>
                </a:lnTo>
                <a:lnTo>
                  <a:pt x="1906" y="851"/>
                </a:lnTo>
                <a:lnTo>
                  <a:pt x="1913" y="837"/>
                </a:lnTo>
                <a:lnTo>
                  <a:pt x="1920" y="825"/>
                </a:lnTo>
                <a:lnTo>
                  <a:pt x="1925" y="811"/>
                </a:lnTo>
                <a:lnTo>
                  <a:pt x="1929" y="795"/>
                </a:lnTo>
                <a:lnTo>
                  <a:pt x="1930" y="781"/>
                </a:lnTo>
                <a:lnTo>
                  <a:pt x="1932" y="765"/>
                </a:lnTo>
                <a:lnTo>
                  <a:pt x="1932" y="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664694" y="1823965"/>
            <a:ext cx="2182813" cy="558800"/>
            <a:chOff x="1962150" y="2341754"/>
            <a:chExt cx="2182813" cy="558800"/>
          </a:xfrm>
        </p:grpSpPr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417763" y="2354454"/>
              <a:ext cx="139700" cy="190500"/>
            </a:xfrm>
            <a:custGeom>
              <a:avLst/>
              <a:gdLst/>
              <a:ahLst/>
              <a:cxnLst>
                <a:cxn ang="0">
                  <a:pos x="51" y="11"/>
                </a:cxn>
                <a:cxn ang="0">
                  <a:pos x="51" y="120"/>
                </a:cxn>
                <a:cxn ang="0">
                  <a:pos x="37" y="120"/>
                </a:cxn>
                <a:cxn ang="0">
                  <a:pos x="37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88" y="11"/>
                </a:cxn>
                <a:cxn ang="0">
                  <a:pos x="51" y="11"/>
                </a:cxn>
              </a:cxnLst>
              <a:rect l="0" t="0" r="r" b="b"/>
              <a:pathLst>
                <a:path w="88" h="120">
                  <a:moveTo>
                    <a:pt x="51" y="11"/>
                  </a:moveTo>
                  <a:lnTo>
                    <a:pt x="51" y="120"/>
                  </a:lnTo>
                  <a:lnTo>
                    <a:pt x="37" y="120"/>
                  </a:lnTo>
                  <a:lnTo>
                    <a:pt x="3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579688" y="2341754"/>
              <a:ext cx="117475" cy="20320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2" y="128"/>
                </a:cxn>
                <a:cxn ang="0">
                  <a:pos x="62" y="68"/>
                </a:cxn>
                <a:cxn ang="0">
                  <a:pos x="62" y="68"/>
                </a:cxn>
                <a:cxn ang="0">
                  <a:pos x="62" y="61"/>
                </a:cxn>
                <a:cxn ang="0">
                  <a:pos x="62" y="61"/>
                </a:cxn>
                <a:cxn ang="0">
                  <a:pos x="58" y="54"/>
                </a:cxn>
                <a:cxn ang="0">
                  <a:pos x="58" y="54"/>
                </a:cxn>
                <a:cxn ang="0">
                  <a:pos x="53" y="49"/>
                </a:cxn>
                <a:cxn ang="0">
                  <a:pos x="53" y="49"/>
                </a:cxn>
                <a:cxn ang="0">
                  <a:pos x="49" y="47"/>
                </a:cxn>
                <a:cxn ang="0">
                  <a:pos x="42" y="47"/>
                </a:cxn>
                <a:cxn ang="0">
                  <a:pos x="42" y="47"/>
                </a:cxn>
                <a:cxn ang="0">
                  <a:pos x="35" y="49"/>
                </a:cxn>
                <a:cxn ang="0">
                  <a:pos x="35" y="49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19" y="54"/>
                </a:cxn>
                <a:cxn ang="0">
                  <a:pos x="19" y="54"/>
                </a:cxn>
                <a:cxn ang="0">
                  <a:pos x="12" y="58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25" y="42"/>
                </a:cxn>
                <a:cxn ang="0">
                  <a:pos x="25" y="42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49" y="37"/>
                </a:cxn>
                <a:cxn ang="0">
                  <a:pos x="49" y="37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67" y="42"/>
                </a:cxn>
                <a:cxn ang="0">
                  <a:pos x="67" y="42"/>
                </a:cxn>
                <a:cxn ang="0">
                  <a:pos x="70" y="45"/>
                </a:cxn>
                <a:cxn ang="0">
                  <a:pos x="72" y="51"/>
                </a:cxn>
                <a:cxn ang="0">
                  <a:pos x="72" y="51"/>
                </a:cxn>
                <a:cxn ang="0">
                  <a:pos x="74" y="58"/>
                </a:cxn>
                <a:cxn ang="0">
                  <a:pos x="74" y="65"/>
                </a:cxn>
                <a:cxn ang="0">
                  <a:pos x="74" y="128"/>
                </a:cxn>
              </a:cxnLst>
              <a:rect l="0" t="0" r="r" b="b"/>
              <a:pathLst>
                <a:path w="74" h="128">
                  <a:moveTo>
                    <a:pt x="74" y="128"/>
                  </a:moveTo>
                  <a:lnTo>
                    <a:pt x="62" y="12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49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2" y="58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70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4" y="58"/>
                  </a:lnTo>
                  <a:lnTo>
                    <a:pt x="74" y="65"/>
                  </a:lnTo>
                  <a:lnTo>
                    <a:pt x="74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727325" y="2400491"/>
              <a:ext cx="120650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7" y="93"/>
                </a:cxn>
                <a:cxn ang="0">
                  <a:pos x="23" y="91"/>
                </a:cxn>
                <a:cxn ang="0">
                  <a:pos x="11" y="87"/>
                </a:cxn>
                <a:cxn ang="0">
                  <a:pos x="5" y="84"/>
                </a:cxn>
                <a:cxn ang="0">
                  <a:pos x="4" y="79"/>
                </a:cxn>
                <a:cxn ang="0">
                  <a:pos x="0" y="65"/>
                </a:cxn>
                <a:cxn ang="0">
                  <a:pos x="2" y="56"/>
                </a:cxn>
                <a:cxn ang="0">
                  <a:pos x="4" y="49"/>
                </a:cxn>
                <a:cxn ang="0">
                  <a:pos x="16" y="40"/>
                </a:cxn>
                <a:cxn ang="0">
                  <a:pos x="23" y="38"/>
                </a:cxn>
                <a:cxn ang="0">
                  <a:pos x="30" y="38"/>
                </a:cxn>
                <a:cxn ang="0">
                  <a:pos x="46" y="36"/>
                </a:cxn>
                <a:cxn ang="0">
                  <a:pos x="53" y="36"/>
                </a:cxn>
                <a:cxn ang="0">
                  <a:pos x="62" y="38"/>
                </a:cxn>
                <a:cxn ang="0">
                  <a:pos x="62" y="24"/>
                </a:cxn>
                <a:cxn ang="0">
                  <a:pos x="58" y="15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34" y="8"/>
                </a:cxn>
                <a:cxn ang="0">
                  <a:pos x="19" y="10"/>
                </a:cxn>
                <a:cxn ang="0">
                  <a:pos x="7" y="3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53" y="0"/>
                </a:cxn>
                <a:cxn ang="0">
                  <a:pos x="65" y="5"/>
                </a:cxn>
                <a:cxn ang="0">
                  <a:pos x="69" y="8"/>
                </a:cxn>
                <a:cxn ang="0">
                  <a:pos x="72" y="14"/>
                </a:cxn>
                <a:cxn ang="0">
                  <a:pos x="76" y="28"/>
                </a:cxn>
                <a:cxn ang="0">
                  <a:pos x="76" y="91"/>
                </a:cxn>
                <a:cxn ang="0">
                  <a:pos x="56" y="93"/>
                </a:cxn>
                <a:cxn ang="0">
                  <a:pos x="62" y="47"/>
                </a:cxn>
                <a:cxn ang="0">
                  <a:pos x="51" y="47"/>
                </a:cxn>
                <a:cxn ang="0">
                  <a:pos x="46" y="47"/>
                </a:cxn>
                <a:cxn ang="0">
                  <a:pos x="34" y="47"/>
                </a:cxn>
                <a:cxn ang="0">
                  <a:pos x="23" y="49"/>
                </a:cxn>
                <a:cxn ang="0">
                  <a:pos x="16" y="56"/>
                </a:cxn>
                <a:cxn ang="0">
                  <a:pos x="14" y="59"/>
                </a:cxn>
                <a:cxn ang="0">
                  <a:pos x="14" y="65"/>
                </a:cxn>
                <a:cxn ang="0">
                  <a:pos x="16" y="75"/>
                </a:cxn>
                <a:cxn ang="0">
                  <a:pos x="19" y="79"/>
                </a:cxn>
                <a:cxn ang="0">
                  <a:pos x="23" y="80"/>
                </a:cxn>
                <a:cxn ang="0">
                  <a:pos x="34" y="84"/>
                </a:cxn>
                <a:cxn ang="0">
                  <a:pos x="44" y="84"/>
                </a:cxn>
                <a:cxn ang="0">
                  <a:pos x="48" y="84"/>
                </a:cxn>
                <a:cxn ang="0">
                  <a:pos x="51" y="84"/>
                </a:cxn>
                <a:cxn ang="0">
                  <a:pos x="56" y="84"/>
                </a:cxn>
                <a:cxn ang="0">
                  <a:pos x="62" y="47"/>
                </a:cxn>
              </a:cxnLst>
              <a:rect l="0" t="0" r="r" b="b"/>
              <a:pathLst>
                <a:path w="76" h="93">
                  <a:moveTo>
                    <a:pt x="56" y="93"/>
                  </a:moveTo>
                  <a:lnTo>
                    <a:pt x="56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16" y="91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5" y="84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3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12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7" y="12"/>
                  </a:lnTo>
                  <a:lnTo>
                    <a:pt x="7" y="3"/>
                  </a:lnTo>
                  <a:lnTo>
                    <a:pt x="7" y="3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9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6" y="28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2" y="47"/>
                  </a:moveTo>
                  <a:lnTo>
                    <a:pt x="62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9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4" y="72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9" y="79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62" y="82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2889250" y="2400491"/>
              <a:ext cx="117475" cy="144463"/>
            </a:xfrm>
            <a:custGeom>
              <a:avLst/>
              <a:gdLst/>
              <a:ahLst/>
              <a:cxnLst>
                <a:cxn ang="0">
                  <a:pos x="61" y="91"/>
                </a:cxn>
                <a:cxn ang="0">
                  <a:pos x="61" y="33"/>
                </a:cxn>
                <a:cxn ang="0">
                  <a:pos x="61" y="33"/>
                </a:cxn>
                <a:cxn ang="0">
                  <a:pos x="61" y="26"/>
                </a:cxn>
                <a:cxn ang="0">
                  <a:pos x="61" y="26"/>
                </a:cxn>
                <a:cxn ang="0">
                  <a:pos x="58" y="19"/>
                </a:cxn>
                <a:cxn ang="0">
                  <a:pos x="58" y="19"/>
                </a:cxn>
                <a:cxn ang="0">
                  <a:pos x="53" y="14"/>
                </a:cxn>
                <a:cxn ang="0">
                  <a:pos x="53" y="14"/>
                </a:cxn>
                <a:cxn ang="0">
                  <a:pos x="49" y="12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2" y="21"/>
                </a:cxn>
                <a:cxn ang="0">
                  <a:pos x="12" y="91"/>
                </a:cxn>
                <a:cxn ang="0">
                  <a:pos x="0" y="91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1"/>
                </a:cxn>
                <a:cxn ang="0">
                  <a:pos x="58" y="1"/>
                </a:cxn>
                <a:cxn ang="0">
                  <a:pos x="67" y="5"/>
                </a:cxn>
                <a:cxn ang="0">
                  <a:pos x="67" y="5"/>
                </a:cxn>
                <a:cxn ang="0">
                  <a:pos x="70" y="8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19"/>
                </a:cxn>
                <a:cxn ang="0">
                  <a:pos x="74" y="26"/>
                </a:cxn>
                <a:cxn ang="0">
                  <a:pos x="74" y="91"/>
                </a:cxn>
                <a:cxn ang="0">
                  <a:pos x="61" y="91"/>
                </a:cxn>
              </a:cxnLst>
              <a:rect l="0" t="0" r="r" b="b"/>
              <a:pathLst>
                <a:path w="74" h="91">
                  <a:moveTo>
                    <a:pt x="61" y="91"/>
                  </a:moveTo>
                  <a:lnTo>
                    <a:pt x="61" y="33"/>
                  </a:lnTo>
                  <a:lnTo>
                    <a:pt x="61" y="33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9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2" y="91"/>
                  </a:lnTo>
                  <a:lnTo>
                    <a:pt x="0" y="91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70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4" y="26"/>
                  </a:lnTo>
                  <a:lnTo>
                    <a:pt x="74" y="91"/>
                  </a:lnTo>
                  <a:lnTo>
                    <a:pt x="61" y="9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048000" y="2341754"/>
              <a:ext cx="122238" cy="203200"/>
            </a:xfrm>
            <a:custGeom>
              <a:avLst/>
              <a:gdLst/>
              <a:ahLst/>
              <a:cxnLst>
                <a:cxn ang="0">
                  <a:pos x="58" y="128"/>
                </a:cxn>
                <a:cxn ang="0">
                  <a:pos x="12" y="79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9"/>
                </a:cxn>
                <a:cxn ang="0">
                  <a:pos x="56" y="38"/>
                </a:cxn>
                <a:cxn ang="0">
                  <a:pos x="74" y="38"/>
                </a:cxn>
                <a:cxn ang="0">
                  <a:pos x="28" y="77"/>
                </a:cxn>
                <a:cxn ang="0">
                  <a:pos x="77" y="128"/>
                </a:cxn>
                <a:cxn ang="0">
                  <a:pos x="58" y="128"/>
                </a:cxn>
              </a:cxnLst>
              <a:rect l="0" t="0" r="r" b="b"/>
              <a:pathLst>
                <a:path w="77" h="128">
                  <a:moveTo>
                    <a:pt x="58" y="128"/>
                  </a:moveTo>
                  <a:lnTo>
                    <a:pt x="12" y="79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79"/>
                  </a:lnTo>
                  <a:lnTo>
                    <a:pt x="56" y="38"/>
                  </a:lnTo>
                  <a:lnTo>
                    <a:pt x="74" y="38"/>
                  </a:lnTo>
                  <a:lnTo>
                    <a:pt x="28" y="77"/>
                  </a:lnTo>
                  <a:lnTo>
                    <a:pt x="77" y="128"/>
                  </a:lnTo>
                  <a:lnTo>
                    <a:pt x="58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3251200" y="2402079"/>
              <a:ext cx="136525" cy="201613"/>
            </a:xfrm>
            <a:custGeom>
              <a:avLst/>
              <a:gdLst/>
              <a:ahLst/>
              <a:cxnLst>
                <a:cxn ang="0">
                  <a:pos x="39" y="127"/>
                </a:cxn>
                <a:cxn ang="0">
                  <a:pos x="26" y="127"/>
                </a:cxn>
                <a:cxn ang="0">
                  <a:pos x="40" y="90"/>
                </a:cxn>
                <a:cxn ang="0">
                  <a:pos x="33" y="90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2" y="79"/>
                </a:cxn>
                <a:cxn ang="0">
                  <a:pos x="44" y="79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39" y="127"/>
                </a:cxn>
              </a:cxnLst>
              <a:rect l="0" t="0" r="r" b="b"/>
              <a:pathLst>
                <a:path w="86" h="127">
                  <a:moveTo>
                    <a:pt x="39" y="127"/>
                  </a:moveTo>
                  <a:lnTo>
                    <a:pt x="26" y="127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39" y="12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3395663" y="2400491"/>
              <a:ext cx="136525" cy="147638"/>
            </a:xfrm>
            <a:custGeom>
              <a:avLst/>
              <a:gdLst/>
              <a:ahLst/>
              <a:cxnLst>
                <a:cxn ang="0">
                  <a:pos x="86" y="45"/>
                </a:cxn>
                <a:cxn ang="0">
                  <a:pos x="85" y="65"/>
                </a:cxn>
                <a:cxn ang="0">
                  <a:pos x="79" y="73"/>
                </a:cxn>
                <a:cxn ang="0">
                  <a:pos x="74" y="80"/>
                </a:cxn>
                <a:cxn ang="0">
                  <a:pos x="62" y="89"/>
                </a:cxn>
                <a:cxn ang="0">
                  <a:pos x="53" y="93"/>
                </a:cxn>
                <a:cxn ang="0">
                  <a:pos x="44" y="93"/>
                </a:cxn>
                <a:cxn ang="0">
                  <a:pos x="25" y="89"/>
                </a:cxn>
                <a:cxn ang="0">
                  <a:pos x="18" y="86"/>
                </a:cxn>
                <a:cxn ang="0">
                  <a:pos x="13" y="80"/>
                </a:cxn>
                <a:cxn ang="0">
                  <a:pos x="4" y="65"/>
                </a:cxn>
                <a:cxn ang="0">
                  <a:pos x="2" y="56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13" y="12"/>
                </a:cxn>
                <a:cxn ang="0">
                  <a:pos x="18" y="7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62" y="3"/>
                </a:cxn>
                <a:cxn ang="0">
                  <a:pos x="69" y="7"/>
                </a:cxn>
                <a:cxn ang="0">
                  <a:pos x="76" y="12"/>
                </a:cxn>
                <a:cxn ang="0">
                  <a:pos x="85" y="26"/>
                </a:cxn>
                <a:cxn ang="0">
                  <a:pos x="86" y="35"/>
                </a:cxn>
                <a:cxn ang="0">
                  <a:pos x="86" y="45"/>
                </a:cxn>
                <a:cxn ang="0">
                  <a:pos x="72" y="45"/>
                </a:cxn>
                <a:cxn ang="0">
                  <a:pos x="71" y="31"/>
                </a:cxn>
                <a:cxn ang="0">
                  <a:pos x="65" y="19"/>
                </a:cxn>
                <a:cxn ang="0">
                  <a:pos x="62" y="14"/>
                </a:cxn>
                <a:cxn ang="0">
                  <a:pos x="57" y="12"/>
                </a:cxn>
                <a:cxn ang="0">
                  <a:pos x="44" y="8"/>
                </a:cxn>
                <a:cxn ang="0">
                  <a:pos x="37" y="8"/>
                </a:cxn>
                <a:cxn ang="0">
                  <a:pos x="27" y="14"/>
                </a:cxn>
                <a:cxn ang="0">
                  <a:pos x="21" y="19"/>
                </a:cxn>
                <a:cxn ang="0">
                  <a:pos x="16" y="31"/>
                </a:cxn>
                <a:cxn ang="0">
                  <a:pos x="14" y="45"/>
                </a:cxn>
                <a:cxn ang="0">
                  <a:pos x="16" y="61"/>
                </a:cxn>
                <a:cxn ang="0">
                  <a:pos x="21" y="73"/>
                </a:cxn>
                <a:cxn ang="0">
                  <a:pos x="27" y="77"/>
                </a:cxn>
                <a:cxn ang="0">
                  <a:pos x="32" y="80"/>
                </a:cxn>
                <a:cxn ang="0">
                  <a:pos x="44" y="84"/>
                </a:cxn>
                <a:cxn ang="0">
                  <a:pos x="51" y="84"/>
                </a:cxn>
                <a:cxn ang="0">
                  <a:pos x="57" y="80"/>
                </a:cxn>
                <a:cxn ang="0">
                  <a:pos x="65" y="73"/>
                </a:cxn>
                <a:cxn ang="0">
                  <a:pos x="69" y="68"/>
                </a:cxn>
                <a:cxn ang="0">
                  <a:pos x="71" y="61"/>
                </a:cxn>
                <a:cxn ang="0">
                  <a:pos x="72" y="45"/>
                </a:cxn>
              </a:cxnLst>
              <a:rect l="0" t="0" r="r" b="b"/>
              <a:pathLst>
                <a:path w="86" h="93">
                  <a:moveTo>
                    <a:pt x="86" y="45"/>
                  </a:moveTo>
                  <a:lnTo>
                    <a:pt x="86" y="45"/>
                  </a:lnTo>
                  <a:lnTo>
                    <a:pt x="86" y="56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9" y="86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53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4" y="93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18" y="86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7" y="7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5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9" y="7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81" y="19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6" y="35"/>
                  </a:lnTo>
                  <a:lnTo>
                    <a:pt x="86" y="45"/>
                  </a:lnTo>
                  <a:lnTo>
                    <a:pt x="86" y="45"/>
                  </a:lnTo>
                  <a:close/>
                  <a:moveTo>
                    <a:pt x="72" y="45"/>
                  </a:moveTo>
                  <a:lnTo>
                    <a:pt x="72" y="45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9" y="24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1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24"/>
                  </a:lnTo>
                  <a:lnTo>
                    <a:pt x="16" y="31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20" y="68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7" y="77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7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51" y="8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2" y="77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9" y="68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45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568700" y="2402079"/>
              <a:ext cx="114300" cy="146050"/>
            </a:xfrm>
            <a:custGeom>
              <a:avLst/>
              <a:gdLst/>
              <a:ahLst/>
              <a:cxnLst>
                <a:cxn ang="0">
                  <a:pos x="6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49" y="86"/>
                </a:cxn>
                <a:cxn ang="0">
                  <a:pos x="49" y="86"/>
                </a:cxn>
                <a:cxn ang="0">
                  <a:pos x="41" y="90"/>
                </a:cxn>
                <a:cxn ang="0">
                  <a:pos x="41" y="90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25" y="92"/>
                </a:cxn>
                <a:cxn ang="0">
                  <a:pos x="25" y="92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11" y="88"/>
                </a:cxn>
                <a:cxn ang="0">
                  <a:pos x="7" y="86"/>
                </a:cxn>
                <a:cxn ang="0">
                  <a:pos x="7" y="86"/>
                </a:cxn>
                <a:cxn ang="0">
                  <a:pos x="4" y="83"/>
                </a:cxn>
                <a:cxn ang="0">
                  <a:pos x="2" y="78"/>
                </a:cxn>
                <a:cxn ang="0">
                  <a:pos x="2" y="78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4" y="72"/>
                </a:cxn>
                <a:cxn ang="0">
                  <a:pos x="14" y="72"/>
                </a:cxn>
                <a:cxn ang="0">
                  <a:pos x="16" y="76"/>
                </a:cxn>
                <a:cxn ang="0">
                  <a:pos x="19" y="78"/>
                </a:cxn>
                <a:cxn ang="0">
                  <a:pos x="19" y="78"/>
                </a:cxn>
                <a:cxn ang="0">
                  <a:pos x="23" y="79"/>
                </a:cxn>
                <a:cxn ang="0">
                  <a:pos x="28" y="81"/>
                </a:cxn>
                <a:cxn ang="0">
                  <a:pos x="28" y="81"/>
                </a:cxn>
                <a:cxn ang="0">
                  <a:pos x="37" y="79"/>
                </a:cxn>
                <a:cxn ang="0">
                  <a:pos x="37" y="79"/>
                </a:cxn>
                <a:cxn ang="0">
                  <a:pos x="46" y="78"/>
                </a:cxn>
                <a:cxn ang="0">
                  <a:pos x="46" y="78"/>
                </a:cxn>
                <a:cxn ang="0">
                  <a:pos x="53" y="74"/>
                </a:cxn>
                <a:cxn ang="0">
                  <a:pos x="53" y="74"/>
                </a:cxn>
                <a:cxn ang="0">
                  <a:pos x="60" y="71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72" y="90"/>
                </a:cxn>
                <a:cxn ang="0">
                  <a:pos x="60" y="90"/>
                </a:cxn>
              </a:cxnLst>
              <a:rect l="0" t="0" r="r" b="b"/>
              <a:pathLst>
                <a:path w="72" h="92">
                  <a:moveTo>
                    <a:pt x="60" y="90"/>
                  </a:moveTo>
                  <a:lnTo>
                    <a:pt x="60" y="79"/>
                  </a:lnTo>
                  <a:lnTo>
                    <a:pt x="60" y="79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1" y="88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3" y="79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0" y="71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60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1962150" y="2640204"/>
              <a:ext cx="88900" cy="203200"/>
            </a:xfrm>
            <a:custGeom>
              <a:avLst/>
              <a:gdLst/>
              <a:ahLst/>
              <a:cxnLst>
                <a:cxn ang="0">
                  <a:pos x="29" y="49"/>
                </a:cxn>
                <a:cxn ang="0">
                  <a:pos x="29" y="128"/>
                </a:cxn>
                <a:cxn ang="0">
                  <a:pos x="17" y="128"/>
                </a:cxn>
                <a:cxn ang="0">
                  <a:pos x="17" y="49"/>
                </a:cxn>
                <a:cxn ang="0">
                  <a:pos x="0" y="49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7" y="19"/>
                </a:cxn>
                <a:cxn ang="0">
                  <a:pos x="17" y="19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9"/>
                </a:cxn>
                <a:cxn ang="0">
                  <a:pos x="29" y="38"/>
                </a:cxn>
                <a:cxn ang="0">
                  <a:pos x="56" y="38"/>
                </a:cxn>
                <a:cxn ang="0">
                  <a:pos x="56" y="49"/>
                </a:cxn>
                <a:cxn ang="0">
                  <a:pos x="29" y="49"/>
                </a:cxn>
              </a:cxnLst>
              <a:rect l="0" t="0" r="r" b="b"/>
              <a:pathLst>
                <a:path w="56" h="128">
                  <a:moveTo>
                    <a:pt x="29" y="49"/>
                  </a:moveTo>
                  <a:lnTo>
                    <a:pt x="29" y="128"/>
                  </a:lnTo>
                  <a:lnTo>
                    <a:pt x="17" y="128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29"/>
                  </a:lnTo>
                  <a:lnTo>
                    <a:pt x="29" y="38"/>
                  </a:lnTo>
                  <a:lnTo>
                    <a:pt x="56" y="38"/>
                  </a:lnTo>
                  <a:lnTo>
                    <a:pt x="56" y="49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2058988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0" y="90"/>
                </a:cxn>
                <a:cxn ang="0">
                  <a:pos x="53" y="93"/>
                </a:cxn>
                <a:cxn ang="0">
                  <a:pos x="42" y="93"/>
                </a:cxn>
                <a:cxn ang="0">
                  <a:pos x="25" y="90"/>
                </a:cxn>
                <a:cxn ang="0">
                  <a:pos x="18" y="86"/>
                </a:cxn>
                <a:cxn ang="0">
                  <a:pos x="10" y="81"/>
                </a:cxn>
                <a:cxn ang="0">
                  <a:pos x="2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2" y="27"/>
                </a:cxn>
                <a:cxn ang="0">
                  <a:pos x="10" y="13"/>
                </a:cxn>
                <a:cxn ang="0">
                  <a:pos x="18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0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5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5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7" y="86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3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18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8" y="7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0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5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8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5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0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225675" y="2700529"/>
              <a:ext cx="77788" cy="142875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2"/>
                </a:cxn>
                <a:cxn ang="0">
                  <a:pos x="21" y="16"/>
                </a:cxn>
                <a:cxn ang="0">
                  <a:pos x="14" y="19"/>
                </a:cxn>
                <a:cxn ang="0">
                  <a:pos x="14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49" h="90">
                  <a:moveTo>
                    <a:pt x="30" y="12"/>
                  </a:moveTo>
                  <a:lnTo>
                    <a:pt x="30" y="12"/>
                  </a:lnTo>
                  <a:lnTo>
                    <a:pt x="21" y="16"/>
                  </a:lnTo>
                  <a:lnTo>
                    <a:pt x="14" y="19"/>
                  </a:lnTo>
                  <a:lnTo>
                    <a:pt x="14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393950" y="2700529"/>
              <a:ext cx="133350" cy="200025"/>
            </a:xfrm>
            <a:custGeom>
              <a:avLst/>
              <a:gdLst/>
              <a:ahLst/>
              <a:cxnLst>
                <a:cxn ang="0">
                  <a:pos x="38" y="126"/>
                </a:cxn>
                <a:cxn ang="0">
                  <a:pos x="26" y="126"/>
                </a:cxn>
                <a:cxn ang="0">
                  <a:pos x="40" y="90"/>
                </a:cxn>
                <a:cxn ang="0">
                  <a:pos x="31" y="9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42" y="79"/>
                </a:cxn>
                <a:cxn ang="0">
                  <a:pos x="43" y="79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38" y="126"/>
                </a:cxn>
              </a:cxnLst>
              <a:rect l="0" t="0" r="r" b="b"/>
              <a:pathLst>
                <a:path w="84" h="126">
                  <a:moveTo>
                    <a:pt x="38" y="126"/>
                  </a:moveTo>
                  <a:lnTo>
                    <a:pt x="26" y="126"/>
                  </a:lnTo>
                  <a:lnTo>
                    <a:pt x="40" y="90"/>
                  </a:lnTo>
                  <a:lnTo>
                    <a:pt x="31" y="9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38" y="12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25384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1" y="90"/>
                </a:cxn>
                <a:cxn ang="0">
                  <a:pos x="52" y="93"/>
                </a:cxn>
                <a:cxn ang="0">
                  <a:pos x="44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3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3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4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1" y="14"/>
                </a:cxn>
                <a:cxn ang="0">
                  <a:pos x="56" y="13"/>
                </a:cxn>
                <a:cxn ang="0">
                  <a:pos x="44" y="9"/>
                </a:cxn>
                <a:cxn ang="0">
                  <a:pos x="37" y="9"/>
                </a:cxn>
                <a:cxn ang="0">
                  <a:pos x="26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6" y="78"/>
                </a:cxn>
                <a:cxn ang="0">
                  <a:pos x="30" y="81"/>
                </a:cxn>
                <a:cxn ang="0">
                  <a:pos x="44" y="85"/>
                </a:cxn>
                <a:cxn ang="0">
                  <a:pos x="51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8" y="86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7" y="74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81" y="20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1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6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6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7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51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1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2708275" y="2700529"/>
              <a:ext cx="117475" cy="144463"/>
            </a:xfrm>
            <a:custGeom>
              <a:avLst/>
              <a:gdLst/>
              <a:ahLst/>
              <a:cxnLst>
                <a:cxn ang="0">
                  <a:pos x="61" y="90"/>
                </a:cxn>
                <a:cxn ang="0">
                  <a:pos x="61" y="79"/>
                </a:cxn>
                <a:cxn ang="0">
                  <a:pos x="61" y="79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42" y="90"/>
                </a:cxn>
                <a:cxn ang="0">
                  <a:pos x="42" y="90"/>
                </a:cxn>
                <a:cxn ang="0">
                  <a:pos x="33" y="91"/>
                </a:cxn>
                <a:cxn ang="0">
                  <a:pos x="33" y="9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16" y="90"/>
                </a:cxn>
                <a:cxn ang="0">
                  <a:pos x="16" y="90"/>
                </a:cxn>
                <a:cxn ang="0">
                  <a:pos x="12" y="88"/>
                </a:cxn>
                <a:cxn ang="0">
                  <a:pos x="9" y="86"/>
                </a:cxn>
                <a:cxn ang="0">
                  <a:pos x="9" y="86"/>
                </a:cxn>
                <a:cxn ang="0">
                  <a:pos x="5" y="83"/>
                </a:cxn>
                <a:cxn ang="0">
                  <a:pos x="3" y="77"/>
                </a:cxn>
                <a:cxn ang="0">
                  <a:pos x="3" y="77"/>
                </a:cxn>
                <a:cxn ang="0">
                  <a:pos x="2" y="72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14" y="65"/>
                </a:cxn>
                <a:cxn ang="0">
                  <a:pos x="14" y="65"/>
                </a:cxn>
                <a:cxn ang="0">
                  <a:pos x="16" y="72"/>
                </a:cxn>
                <a:cxn ang="0">
                  <a:pos x="16" y="72"/>
                </a:cxn>
                <a:cxn ang="0">
                  <a:pos x="17" y="76"/>
                </a:cxn>
                <a:cxn ang="0">
                  <a:pos x="21" y="77"/>
                </a:cxn>
                <a:cxn ang="0">
                  <a:pos x="21" y="77"/>
                </a:cxn>
                <a:cxn ang="0">
                  <a:pos x="24" y="79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38" y="79"/>
                </a:cxn>
                <a:cxn ang="0">
                  <a:pos x="38" y="79"/>
                </a:cxn>
                <a:cxn ang="0">
                  <a:pos x="47" y="77"/>
                </a:cxn>
                <a:cxn ang="0">
                  <a:pos x="47" y="77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60" y="70"/>
                </a:cxn>
                <a:cxn ang="0">
                  <a:pos x="60" y="0"/>
                </a:cxn>
                <a:cxn ang="0">
                  <a:pos x="74" y="0"/>
                </a:cxn>
                <a:cxn ang="0">
                  <a:pos x="74" y="90"/>
                </a:cxn>
                <a:cxn ang="0">
                  <a:pos x="61" y="90"/>
                </a:cxn>
              </a:cxnLst>
              <a:rect l="0" t="0" r="r" b="b"/>
              <a:pathLst>
                <a:path w="74" h="91">
                  <a:moveTo>
                    <a:pt x="61" y="90"/>
                  </a:moveTo>
                  <a:lnTo>
                    <a:pt x="61" y="79"/>
                  </a:lnTo>
                  <a:lnTo>
                    <a:pt x="61" y="79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88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5" y="83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24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0" y="7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90"/>
                  </a:lnTo>
                  <a:lnTo>
                    <a:pt x="61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2867025" y="2700529"/>
              <a:ext cx="74613" cy="14287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8" y="12"/>
                </a:cxn>
                <a:cxn ang="0">
                  <a:pos x="19" y="16"/>
                </a:cxn>
                <a:cxn ang="0">
                  <a:pos x="12" y="19"/>
                </a:cxn>
                <a:cxn ang="0">
                  <a:pos x="12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47" y="12"/>
                </a:cxn>
                <a:cxn ang="0">
                  <a:pos x="47" y="12"/>
                </a:cxn>
                <a:cxn ang="0">
                  <a:pos x="28" y="12"/>
                </a:cxn>
                <a:cxn ang="0">
                  <a:pos x="28" y="12"/>
                </a:cxn>
              </a:cxnLst>
              <a:rect l="0" t="0" r="r" b="b"/>
              <a:pathLst>
                <a:path w="47" h="90">
                  <a:moveTo>
                    <a:pt x="28" y="12"/>
                  </a:moveTo>
                  <a:lnTo>
                    <a:pt x="28" y="12"/>
                  </a:lnTo>
                  <a:lnTo>
                    <a:pt x="19" y="16"/>
                  </a:lnTo>
                  <a:lnTo>
                    <a:pt x="12" y="19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3040063" y="2697354"/>
              <a:ext cx="119063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8" y="93"/>
                </a:cxn>
                <a:cxn ang="0">
                  <a:pos x="23" y="92"/>
                </a:cxn>
                <a:cxn ang="0">
                  <a:pos x="10" y="88"/>
                </a:cxn>
                <a:cxn ang="0">
                  <a:pos x="7" y="85"/>
                </a:cxn>
                <a:cxn ang="0">
                  <a:pos x="3" y="79"/>
                </a:cxn>
                <a:cxn ang="0">
                  <a:pos x="0" y="65"/>
                </a:cxn>
                <a:cxn ang="0">
                  <a:pos x="1" y="57"/>
                </a:cxn>
                <a:cxn ang="0">
                  <a:pos x="5" y="49"/>
                </a:cxn>
                <a:cxn ang="0">
                  <a:pos x="16" y="41"/>
                </a:cxn>
                <a:cxn ang="0">
                  <a:pos x="23" y="39"/>
                </a:cxn>
                <a:cxn ang="0">
                  <a:pos x="30" y="39"/>
                </a:cxn>
                <a:cxn ang="0">
                  <a:pos x="45" y="37"/>
                </a:cxn>
                <a:cxn ang="0">
                  <a:pos x="52" y="37"/>
                </a:cxn>
                <a:cxn ang="0">
                  <a:pos x="61" y="39"/>
                </a:cxn>
                <a:cxn ang="0">
                  <a:pos x="61" y="25"/>
                </a:cxn>
                <a:cxn ang="0">
                  <a:pos x="58" y="16"/>
                </a:cxn>
                <a:cxn ang="0">
                  <a:pos x="54" y="13"/>
                </a:cxn>
                <a:cxn ang="0">
                  <a:pos x="51" y="11"/>
                </a:cxn>
                <a:cxn ang="0">
                  <a:pos x="35" y="9"/>
                </a:cxn>
                <a:cxn ang="0">
                  <a:pos x="19" y="11"/>
                </a:cxn>
                <a:cxn ang="0">
                  <a:pos x="7" y="4"/>
                </a:cxn>
                <a:cxn ang="0">
                  <a:pos x="21" y="0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65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5" y="28"/>
                </a:cxn>
                <a:cxn ang="0">
                  <a:pos x="75" y="92"/>
                </a:cxn>
                <a:cxn ang="0">
                  <a:pos x="56" y="93"/>
                </a:cxn>
                <a:cxn ang="0">
                  <a:pos x="63" y="48"/>
                </a:cxn>
                <a:cxn ang="0">
                  <a:pos x="51" y="48"/>
                </a:cxn>
                <a:cxn ang="0">
                  <a:pos x="45" y="48"/>
                </a:cxn>
                <a:cxn ang="0">
                  <a:pos x="33" y="48"/>
                </a:cxn>
                <a:cxn ang="0">
                  <a:pos x="23" y="49"/>
                </a:cxn>
                <a:cxn ang="0">
                  <a:pos x="16" y="57"/>
                </a:cxn>
                <a:cxn ang="0">
                  <a:pos x="16" y="60"/>
                </a:cxn>
                <a:cxn ang="0">
                  <a:pos x="14" y="65"/>
                </a:cxn>
                <a:cxn ang="0">
                  <a:pos x="17" y="76"/>
                </a:cxn>
                <a:cxn ang="0">
                  <a:pos x="21" y="79"/>
                </a:cxn>
                <a:cxn ang="0">
                  <a:pos x="24" y="81"/>
                </a:cxn>
                <a:cxn ang="0">
                  <a:pos x="33" y="85"/>
                </a:cxn>
                <a:cxn ang="0">
                  <a:pos x="44" y="85"/>
                </a:cxn>
                <a:cxn ang="0">
                  <a:pos x="47" y="85"/>
                </a:cxn>
                <a:cxn ang="0">
                  <a:pos x="51" y="85"/>
                </a:cxn>
                <a:cxn ang="0">
                  <a:pos x="56" y="85"/>
                </a:cxn>
                <a:cxn ang="0">
                  <a:pos x="63" y="48"/>
                </a:cxn>
              </a:cxnLst>
              <a:rect l="0" t="0" r="r" b="b"/>
              <a:pathLst>
                <a:path w="75" h="93">
                  <a:moveTo>
                    <a:pt x="56" y="93"/>
                  </a:moveTo>
                  <a:lnTo>
                    <a:pt x="5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16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1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57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10" y="44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3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1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4" y="13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7" y="13"/>
                  </a:lnTo>
                  <a:lnTo>
                    <a:pt x="7" y="4"/>
                  </a:lnTo>
                  <a:lnTo>
                    <a:pt x="7" y="4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5" y="20"/>
                  </a:lnTo>
                  <a:lnTo>
                    <a:pt x="75" y="28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3" y="48"/>
                  </a:moveTo>
                  <a:lnTo>
                    <a:pt x="63" y="48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3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60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3" y="83"/>
                  </a:lnTo>
                  <a:lnTo>
                    <a:pt x="63" y="4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3181350" y="2651316"/>
              <a:ext cx="88900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2" y="105"/>
                </a:cxn>
                <a:cxn ang="0">
                  <a:pos x="32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4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1" y="115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8" y="100"/>
                </a:cxn>
                <a:cxn ang="0">
                  <a:pos x="18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8" y="31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6" y="31"/>
                </a:cxn>
                <a:cxn ang="0">
                  <a:pos x="56" y="42"/>
                </a:cxn>
                <a:cxn ang="0">
                  <a:pos x="32" y="42"/>
                </a:cxn>
              </a:cxnLst>
              <a:rect l="0" t="0" r="r" b="b"/>
              <a:pathLst>
                <a:path w="56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00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6" y="31"/>
                  </a:lnTo>
                  <a:lnTo>
                    <a:pt x="56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3270250" y="2651316"/>
              <a:ext cx="92075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6" y="110"/>
                </a:cxn>
                <a:cxn ang="0">
                  <a:pos x="57" y="110"/>
                </a:cxn>
                <a:cxn ang="0">
                  <a:pos x="57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3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20" y="100"/>
                </a:cxn>
                <a:cxn ang="0">
                  <a:pos x="20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20" y="31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2" y="42"/>
                </a:cxn>
              </a:cxnLst>
              <a:rect l="0" t="0" r="r" b="b"/>
              <a:pathLst>
                <a:path w="58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6" y="110"/>
                  </a:lnTo>
                  <a:lnTo>
                    <a:pt x="57" y="110"/>
                  </a:lnTo>
                  <a:lnTo>
                    <a:pt x="57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3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0" y="10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auto">
            <a:xfrm>
              <a:off x="3376613" y="2697354"/>
              <a:ext cx="131763" cy="147638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9" y="71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40" y="83"/>
                </a:cxn>
                <a:cxn ang="0">
                  <a:pos x="53" y="85"/>
                </a:cxn>
                <a:cxn ang="0">
                  <a:pos x="65" y="83"/>
                </a:cxn>
                <a:cxn ang="0">
                  <a:pos x="76" y="81"/>
                </a:cxn>
                <a:cxn ang="0">
                  <a:pos x="76" y="92"/>
                </a:cxn>
                <a:cxn ang="0">
                  <a:pos x="62" y="93"/>
                </a:cxn>
                <a:cxn ang="0">
                  <a:pos x="47" y="93"/>
                </a:cxn>
                <a:cxn ang="0">
                  <a:pos x="26" y="90"/>
                </a:cxn>
                <a:cxn ang="0">
                  <a:pos x="12" y="81"/>
                </a:cxn>
                <a:cxn ang="0">
                  <a:pos x="7" y="74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4" y="25"/>
                </a:cxn>
                <a:cxn ang="0">
                  <a:pos x="7" y="16"/>
                </a:cxn>
                <a:cxn ang="0">
                  <a:pos x="12" y="11"/>
                </a:cxn>
                <a:cxn ang="0">
                  <a:pos x="25" y="2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0" y="4"/>
                </a:cxn>
                <a:cxn ang="0">
                  <a:pos x="67" y="7"/>
                </a:cxn>
                <a:cxn ang="0">
                  <a:pos x="72" y="13"/>
                </a:cxn>
                <a:cxn ang="0">
                  <a:pos x="79" y="28"/>
                </a:cxn>
                <a:cxn ang="0">
                  <a:pos x="81" y="37"/>
                </a:cxn>
                <a:cxn ang="0">
                  <a:pos x="83" y="51"/>
                </a:cxn>
                <a:cxn ang="0">
                  <a:pos x="65" y="28"/>
                </a:cxn>
                <a:cxn ang="0">
                  <a:pos x="63" y="23"/>
                </a:cxn>
                <a:cxn ang="0">
                  <a:pos x="62" y="18"/>
                </a:cxn>
                <a:cxn ang="0">
                  <a:pos x="53" y="11"/>
                </a:cxn>
                <a:cxn ang="0">
                  <a:pos x="47" y="9"/>
                </a:cxn>
                <a:cxn ang="0">
                  <a:pos x="40" y="9"/>
                </a:cxn>
                <a:cxn ang="0">
                  <a:pos x="28" y="11"/>
                </a:cxn>
                <a:cxn ang="0">
                  <a:pos x="21" y="18"/>
                </a:cxn>
                <a:cxn ang="0">
                  <a:pos x="16" y="28"/>
                </a:cxn>
                <a:cxn ang="0">
                  <a:pos x="67" y="42"/>
                </a:cxn>
                <a:cxn ang="0">
                  <a:pos x="65" y="28"/>
                </a:cxn>
              </a:cxnLst>
              <a:rect l="0" t="0" r="r" b="b"/>
              <a:pathLst>
                <a:path w="83" h="93">
                  <a:moveTo>
                    <a:pt x="14" y="51"/>
                  </a:moveTo>
                  <a:lnTo>
                    <a:pt x="14" y="51"/>
                  </a:lnTo>
                  <a:lnTo>
                    <a:pt x="16" y="62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76" y="81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37" y="93"/>
                  </a:lnTo>
                  <a:lnTo>
                    <a:pt x="26" y="90"/>
                  </a:lnTo>
                  <a:lnTo>
                    <a:pt x="19" y="86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7" y="74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7" y="7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6" y="20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81" y="37"/>
                  </a:lnTo>
                  <a:lnTo>
                    <a:pt x="83" y="48"/>
                  </a:lnTo>
                  <a:lnTo>
                    <a:pt x="83" y="51"/>
                  </a:lnTo>
                  <a:lnTo>
                    <a:pt x="14" y="51"/>
                  </a:lnTo>
                  <a:close/>
                  <a:moveTo>
                    <a:pt x="65" y="28"/>
                  </a:moveTo>
                  <a:lnTo>
                    <a:pt x="65" y="28"/>
                  </a:lnTo>
                  <a:lnTo>
                    <a:pt x="63" y="23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47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3" y="9"/>
                  </a:lnTo>
                  <a:lnTo>
                    <a:pt x="28" y="11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5" y="28"/>
                  </a:lnTo>
                  <a:lnTo>
                    <a:pt x="65" y="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3538538" y="2697354"/>
              <a:ext cx="117475" cy="146050"/>
            </a:xfrm>
            <a:custGeom>
              <a:avLst/>
              <a:gdLst/>
              <a:ahLst/>
              <a:cxnLst>
                <a:cxn ang="0">
                  <a:pos x="61" y="92"/>
                </a:cxn>
                <a:cxn ang="0">
                  <a:pos x="61" y="34"/>
                </a:cxn>
                <a:cxn ang="0">
                  <a:pos x="61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49" y="13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2" y="20"/>
                </a:cxn>
                <a:cxn ang="0">
                  <a:pos x="12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0" y="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7" y="6"/>
                </a:cxn>
                <a:cxn ang="0">
                  <a:pos x="67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4" y="27"/>
                </a:cxn>
                <a:cxn ang="0">
                  <a:pos x="74" y="92"/>
                </a:cxn>
                <a:cxn ang="0">
                  <a:pos x="61" y="92"/>
                </a:cxn>
              </a:cxnLst>
              <a:rect l="0" t="0" r="r" b="b"/>
              <a:pathLst>
                <a:path w="74" h="92">
                  <a:moveTo>
                    <a:pt x="61" y="92"/>
                  </a:moveTo>
                  <a:lnTo>
                    <a:pt x="61" y="34"/>
                  </a:lnTo>
                  <a:lnTo>
                    <a:pt x="61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9" y="13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2" y="20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4" y="27"/>
                  </a:lnTo>
                  <a:lnTo>
                    <a:pt x="74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3678238" y="2651316"/>
              <a:ext cx="92075" cy="19208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31" y="98"/>
                </a:cxn>
                <a:cxn ang="0">
                  <a:pos x="31" y="98"/>
                </a:cxn>
                <a:cxn ang="0">
                  <a:pos x="33" y="105"/>
                </a:cxn>
                <a:cxn ang="0">
                  <a:pos x="33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8" y="110"/>
                </a:cxn>
                <a:cxn ang="0">
                  <a:pos x="38" y="110"/>
                </a:cxn>
                <a:cxn ang="0">
                  <a:pos x="45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24" y="117"/>
                </a:cxn>
                <a:cxn ang="0">
                  <a:pos x="24" y="117"/>
                </a:cxn>
                <a:cxn ang="0">
                  <a:pos x="22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19" y="100"/>
                </a:cxn>
                <a:cxn ang="0">
                  <a:pos x="19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1" y="42"/>
                </a:cxn>
              </a:cxnLst>
              <a:rect l="0" t="0" r="r" b="b"/>
              <a:pathLst>
                <a:path w="58" h="121">
                  <a:moveTo>
                    <a:pt x="31" y="42"/>
                  </a:moveTo>
                  <a:lnTo>
                    <a:pt x="31" y="98"/>
                  </a:lnTo>
                  <a:lnTo>
                    <a:pt x="31" y="98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5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19" y="100"/>
                  </a:lnTo>
                  <a:lnTo>
                    <a:pt x="19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3797300" y="2640204"/>
              <a:ext cx="25400" cy="20320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5"/>
                </a:cxn>
                <a:cxn ang="0">
                  <a:pos x="0" y="15"/>
                </a:cxn>
                <a:cxn ang="0">
                  <a:pos x="2" y="128"/>
                </a:cxn>
                <a:cxn ang="0">
                  <a:pos x="2" y="38"/>
                </a:cxn>
                <a:cxn ang="0">
                  <a:pos x="16" y="38"/>
                </a:cxn>
                <a:cxn ang="0">
                  <a:pos x="16" y="128"/>
                </a:cxn>
                <a:cxn ang="0">
                  <a:pos x="2" y="128"/>
                </a:cxn>
              </a:cxnLst>
              <a:rect l="0" t="0" r="r" b="b"/>
              <a:pathLst>
                <a:path w="16" h="128"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close/>
                  <a:moveTo>
                    <a:pt x="2" y="128"/>
                  </a:moveTo>
                  <a:lnTo>
                    <a:pt x="2" y="38"/>
                  </a:lnTo>
                  <a:lnTo>
                    <a:pt x="16" y="38"/>
                  </a:lnTo>
                  <a:lnTo>
                    <a:pt x="16" y="128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9"/>
            <p:cNvSpPr>
              <a:spLocks noEditPoints="1"/>
            </p:cNvSpPr>
            <p:nvPr userDrawn="1"/>
          </p:nvSpPr>
          <p:spPr bwMode="auto">
            <a:xfrm>
              <a:off x="38592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3" y="81"/>
                </a:cxn>
                <a:cxn ang="0">
                  <a:pos x="59" y="90"/>
                </a:cxn>
                <a:cxn ang="0">
                  <a:pos x="52" y="93"/>
                </a:cxn>
                <a:cxn ang="0">
                  <a:pos x="42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1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1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59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4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9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4025900" y="2697354"/>
              <a:ext cx="119063" cy="146050"/>
            </a:xfrm>
            <a:custGeom>
              <a:avLst/>
              <a:gdLst/>
              <a:ahLst/>
              <a:cxnLst>
                <a:cxn ang="0">
                  <a:pos x="63" y="92"/>
                </a:cxn>
                <a:cxn ang="0">
                  <a:pos x="63" y="34"/>
                </a:cxn>
                <a:cxn ang="0">
                  <a:pos x="63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51" y="13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4" y="20"/>
                </a:cxn>
                <a:cxn ang="0">
                  <a:pos x="14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2" y="2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70" y="9"/>
                </a:cxn>
                <a:cxn ang="0">
                  <a:pos x="74" y="14"/>
                </a:cxn>
                <a:cxn ang="0">
                  <a:pos x="74" y="14"/>
                </a:cxn>
                <a:cxn ang="0">
                  <a:pos x="75" y="20"/>
                </a:cxn>
                <a:cxn ang="0">
                  <a:pos x="75" y="27"/>
                </a:cxn>
                <a:cxn ang="0">
                  <a:pos x="75" y="92"/>
                </a:cxn>
                <a:cxn ang="0">
                  <a:pos x="63" y="92"/>
                </a:cxn>
              </a:cxnLst>
              <a:rect l="0" t="0" r="r" b="b"/>
              <a:pathLst>
                <a:path w="75" h="92">
                  <a:moveTo>
                    <a:pt x="63" y="92"/>
                  </a:moveTo>
                  <a:lnTo>
                    <a:pt x="63" y="34"/>
                  </a:lnTo>
                  <a:lnTo>
                    <a:pt x="63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4" y="20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9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20"/>
                  </a:lnTo>
                  <a:lnTo>
                    <a:pt x="75" y="27"/>
                  </a:lnTo>
                  <a:lnTo>
                    <a:pt x="75" y="92"/>
                  </a:lnTo>
                  <a:lnTo>
                    <a:pt x="63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832674" y="5155894"/>
            <a:ext cx="2529127" cy="27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&lt;Presenter&gt;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832674" y="5445249"/>
            <a:ext cx="2529127" cy="2864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&lt;Title&gt;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832674" y="5745081"/>
            <a:ext cx="2529127" cy="292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&lt;e-mail&gt;</a:t>
            </a:r>
          </a:p>
        </p:txBody>
      </p:sp>
      <p:grpSp>
        <p:nvGrpSpPr>
          <p:cNvPr id="49" name="Group 40"/>
          <p:cNvGrpSpPr/>
          <p:nvPr/>
        </p:nvGrpSpPr>
        <p:grpSpPr>
          <a:xfrm>
            <a:off x="3831124" y="2528499"/>
            <a:ext cx="1481752" cy="1040965"/>
            <a:chOff x="6123132" y="352281"/>
            <a:chExt cx="2390775" cy="1679575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6323157" y="412606"/>
              <a:ext cx="1990725" cy="11366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6234257" y="352281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7215332" y="603106"/>
              <a:ext cx="196850" cy="4476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7215332" y="603106"/>
              <a:ext cx="196850" cy="450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7796357" y="644381"/>
              <a:ext cx="327025" cy="65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7796357" y="641206"/>
              <a:ext cx="327025" cy="657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6561282" y="644381"/>
              <a:ext cx="282575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6558107" y="641206"/>
              <a:ext cx="285750" cy="2762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6123132" y="1806431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6243782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6399357" y="1847706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65422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6720032" y="1806431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0"/>
            <p:cNvSpPr>
              <a:spLocks noEditPoints="1"/>
            </p:cNvSpPr>
            <p:nvPr/>
          </p:nvSpPr>
          <p:spPr bwMode="auto">
            <a:xfrm>
              <a:off x="6894657" y="1844531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7034357" y="1803256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>
              <a:off x="7132782" y="1847706"/>
              <a:ext cx="187325" cy="13017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3"/>
            <p:cNvSpPr>
              <a:spLocks noEditPoints="1"/>
            </p:cNvSpPr>
            <p:nvPr/>
          </p:nvSpPr>
          <p:spPr bwMode="auto">
            <a:xfrm>
              <a:off x="7332807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74820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7574107" y="1793731"/>
              <a:ext cx="120650" cy="184150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7713807" y="1803256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7764607" y="1844531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7977332" y="1806431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8107507" y="1793731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8250382" y="1844531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8396432" y="1844531"/>
              <a:ext cx="117475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4651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865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23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62888" y="6624638"/>
            <a:ext cx="1268412" cy="227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AdvEth     Slide </a:t>
            </a:r>
            <a:fld id="{5C6DC534-A6C8-47FB-8B4D-0BC6DDDF4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"/>
          <p:cNvSpPr>
            <a:spLocks/>
          </p:cNvSpPr>
          <p:nvPr/>
        </p:nvSpPr>
        <p:spPr bwMode="auto">
          <a:xfrm>
            <a:off x="381778" y="1303696"/>
            <a:ext cx="7319011" cy="4700497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itle 44"/>
          <p:cNvSpPr>
            <a:spLocks noGrp="1"/>
          </p:cNvSpPr>
          <p:nvPr>
            <p:ph type="title" hasCustomPrompt="1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1046" y="1619573"/>
            <a:ext cx="6731103" cy="416428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Tx/>
              <a:buFont typeface="Calibri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Subject 1</a:t>
            </a:r>
          </a:p>
          <a:p>
            <a:pPr lvl="0"/>
            <a:r>
              <a:rPr lang="en-US" dirty="0" smtClean="0"/>
              <a:t>Subject 2</a:t>
            </a:r>
          </a:p>
          <a:p>
            <a:pPr lvl="0"/>
            <a:r>
              <a:rPr lang="en-US" dirty="0" smtClean="0"/>
              <a:t>Subject 3</a:t>
            </a:r>
          </a:p>
          <a:p>
            <a:pPr lvl="0"/>
            <a:r>
              <a:rPr lang="en-US" dirty="0" smtClean="0"/>
              <a:t>Subject 4</a:t>
            </a:r>
          </a:p>
          <a:p>
            <a:pPr lvl="0"/>
            <a:r>
              <a:rPr lang="en-US" dirty="0" smtClean="0"/>
              <a:t>Subject 5</a:t>
            </a:r>
          </a:p>
          <a:p>
            <a:pPr lvl="0"/>
            <a:r>
              <a:rPr lang="en-US" dirty="0" smtClean="0"/>
              <a:t>Subject 6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Calibri" pitchFamily="34" charset="0"/>
              <a:buChar char="•"/>
              <a:tabLst/>
              <a:defRPr/>
            </a:pPr>
            <a:r>
              <a:rPr lang="en-US" dirty="0" smtClean="0"/>
              <a:t>Subject 7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087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2288" cy="471172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C0000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rgbClr val="C0000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289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361378" y="1441421"/>
            <a:ext cx="8221842" cy="462237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buClr>
                <a:srgbClr val="C00000"/>
              </a:buClr>
              <a:defRPr lang="en-US" sz="16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35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115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4"/>
          <p:cNvSpPr>
            <a:spLocks noGrp="1"/>
          </p:cNvSpPr>
          <p:nvPr>
            <p:ph type="title"/>
          </p:nvPr>
        </p:nvSpPr>
        <p:spPr>
          <a:xfrm>
            <a:off x="361378" y="197590"/>
            <a:ext cx="6922443" cy="78722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00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parator Generic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8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99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531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parator Corp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ED1C2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1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21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parator SAA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C9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9478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parator Utilities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/>
          </p:cNvSpPr>
          <p:nvPr/>
        </p:nvSpPr>
        <p:spPr bwMode="auto">
          <a:xfrm>
            <a:off x="584344" y="715790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F294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5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24971" y="266282"/>
            <a:ext cx="972753" cy="682476"/>
            <a:chOff x="8024971" y="266282"/>
            <a:chExt cx="972753" cy="682476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8106248" y="290795"/>
              <a:ext cx="810194" cy="461862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070125" y="266282"/>
              <a:ext cx="882441" cy="50443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156563" y="347560"/>
              <a:ext cx="709565" cy="341881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71352" y="377233"/>
              <a:ext cx="74827" cy="17158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91962" y="392714"/>
              <a:ext cx="125142" cy="250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8221069" y="392714"/>
              <a:ext cx="108370" cy="104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3" name="Group 116"/>
            <p:cNvGrpSpPr/>
            <p:nvPr userDrawn="1"/>
          </p:nvGrpSpPr>
          <p:grpSpPr>
            <a:xfrm>
              <a:off x="8024971" y="851993"/>
              <a:ext cx="972753" cy="96765"/>
              <a:chOff x="8024971" y="851993"/>
              <a:chExt cx="972753" cy="96765"/>
            </a:xfrm>
          </p:grpSpPr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8024971" y="857157"/>
                <a:ext cx="56765" cy="69666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38" y="54"/>
                  </a:cxn>
                  <a:cxn ang="0">
                    <a:pos x="40" y="54"/>
                  </a:cxn>
                  <a:cxn ang="0">
                    <a:pos x="76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807399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8137211" y="873928"/>
                <a:ext cx="47734" cy="52895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2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8195267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8267513" y="857157"/>
                <a:ext cx="63216" cy="69666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4"/>
              <p:cNvSpPr>
                <a:spLocks noEditPoints="1"/>
              </p:cNvSpPr>
              <p:nvPr/>
            </p:nvSpPr>
            <p:spPr bwMode="auto">
              <a:xfrm>
                <a:off x="8338470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0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0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6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8395235" y="855866"/>
                <a:ext cx="34833" cy="70957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4" y="90"/>
                  </a:cxn>
                  <a:cxn ang="0">
                    <a:pos x="24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2" y="110"/>
                  </a:cxn>
                  <a:cxn ang="0">
                    <a:pos x="22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4" y="90"/>
                    </a:lnTo>
                    <a:lnTo>
                      <a:pt x="24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8436519" y="873928"/>
                <a:ext cx="74827" cy="52895"/>
              </a:xfrm>
              <a:custGeom>
                <a:avLst/>
                <a:gdLst/>
                <a:ahLst/>
                <a:cxnLst>
                  <a:cxn ang="0">
                    <a:pos x="86" y="82"/>
                  </a:cxn>
                  <a:cxn ang="0">
                    <a:pos x="68" y="82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28" y="82"/>
                  </a:cxn>
                  <a:cxn ang="0">
                    <a:pos x="8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8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0" y="26"/>
                  </a:cxn>
                  <a:cxn ang="0">
                    <a:pos x="40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8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68" y="10"/>
                  </a:cxn>
                  <a:cxn ang="0">
                    <a:pos x="68" y="10"/>
                  </a:cxn>
                  <a:cxn ang="0">
                    <a:pos x="70" y="26"/>
                  </a:cxn>
                  <a:cxn ang="0">
                    <a:pos x="70" y="26"/>
                  </a:cxn>
                  <a:cxn ang="0">
                    <a:pos x="72" y="42"/>
                  </a:cxn>
                  <a:cxn ang="0">
                    <a:pos x="72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78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6" y="58"/>
                  </a:cxn>
                  <a:cxn ang="0">
                    <a:pos x="86" y="58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96" y="26"/>
                  </a:cxn>
                  <a:cxn ang="0">
                    <a:pos x="96" y="26"/>
                  </a:cxn>
                  <a:cxn ang="0">
                    <a:pos x="102" y="10"/>
                  </a:cxn>
                  <a:cxn ang="0">
                    <a:pos x="102" y="10"/>
                  </a:cxn>
                  <a:cxn ang="0">
                    <a:pos x="106" y="0"/>
                  </a:cxn>
                  <a:cxn ang="0">
                    <a:pos x="116" y="0"/>
                  </a:cxn>
                  <a:cxn ang="0">
                    <a:pos x="86" y="82"/>
                  </a:cxn>
                </a:cxnLst>
                <a:rect l="0" t="0" r="r" b="b"/>
                <a:pathLst>
                  <a:path w="116" h="82">
                    <a:moveTo>
                      <a:pt x="86" y="82"/>
                    </a:moveTo>
                    <a:lnTo>
                      <a:pt x="68" y="8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28" y="82"/>
                    </a:lnTo>
                    <a:lnTo>
                      <a:pt x="8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86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8516506" y="872638"/>
                <a:ext cx="51605" cy="55475"/>
              </a:xfrm>
              <a:custGeom>
                <a:avLst/>
                <a:gdLst/>
                <a:ahLst/>
                <a:cxnLst>
                  <a:cxn ang="0">
                    <a:pos x="80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2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80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6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80" y="42"/>
                    </a:moveTo>
                    <a:lnTo>
                      <a:pt x="80" y="42"/>
                    </a:lnTo>
                    <a:lnTo>
                      <a:pt x="78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80" y="42"/>
                    </a:lnTo>
                    <a:lnTo>
                      <a:pt x="80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8577142" y="873928"/>
                <a:ext cx="34833" cy="5289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6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54" h="82">
                    <a:moveTo>
                      <a:pt x="36" y="12"/>
                    </a:moveTo>
                    <a:lnTo>
                      <a:pt x="36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8614556" y="851996"/>
                <a:ext cx="49025" cy="74827"/>
              </a:xfrm>
              <a:custGeom>
                <a:avLst/>
                <a:gdLst/>
                <a:ahLst/>
                <a:cxnLst>
                  <a:cxn ang="0">
                    <a:pos x="54" y="116"/>
                  </a:cxn>
                  <a:cxn ang="0">
                    <a:pos x="18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8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4" y="116"/>
                  </a:cxn>
                </a:cxnLst>
                <a:rect l="0" t="0" r="r" b="b"/>
                <a:pathLst>
                  <a:path w="76" h="116">
                    <a:moveTo>
                      <a:pt x="54" y="116"/>
                    </a:moveTo>
                    <a:lnTo>
                      <a:pt x="18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8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4" y="1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8672612" y="855866"/>
                <a:ext cx="14191" cy="232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8691963" y="872638"/>
                <a:ext cx="42574" cy="55475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6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6" y="2"/>
                  </a:cxn>
                  <a:cxn ang="0">
                    <a:pos x="64" y="12"/>
                  </a:cxn>
                  <a:cxn ang="0">
                    <a:pos x="56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8778401" y="857157"/>
                <a:ext cx="50315" cy="69666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20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20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8831296" y="851993"/>
                <a:ext cx="51605" cy="76117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4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2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10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4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4" y="44"/>
                  </a:cxn>
                  <a:cxn ang="0">
                    <a:pos x="54" y="42"/>
                  </a:cxn>
                  <a:cxn ang="0">
                    <a:pos x="48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4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8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0" y="116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10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4" y="44"/>
                    </a:moveTo>
                    <a:lnTo>
                      <a:pt x="6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4"/>
              <p:cNvSpPr>
                <a:spLocks noEditPoints="1"/>
              </p:cNvSpPr>
              <p:nvPr/>
            </p:nvSpPr>
            <p:spPr bwMode="auto">
              <a:xfrm>
                <a:off x="8889351" y="872641"/>
                <a:ext cx="55475" cy="76117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6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4" y="76"/>
                  </a:cxn>
                  <a:cxn ang="0">
                    <a:pos x="64" y="78"/>
                  </a:cxn>
                  <a:cxn ang="0">
                    <a:pos x="72" y="82"/>
                  </a:cxn>
                  <a:cxn ang="0">
                    <a:pos x="74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2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10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6" y="10"/>
                  </a:cxn>
                  <a:cxn ang="0">
                    <a:pos x="74" y="8"/>
                  </a:cxn>
                  <a:cxn ang="0">
                    <a:pos x="60" y="20"/>
                  </a:cxn>
                  <a:cxn ang="0">
                    <a:pos x="50" y="10"/>
                  </a:cxn>
                  <a:cxn ang="0">
                    <a:pos x="34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8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85"/>
              <p:cNvSpPr>
                <a:spLocks noEditPoints="1"/>
              </p:cNvSpPr>
              <p:nvPr/>
            </p:nvSpPr>
            <p:spPr bwMode="auto">
              <a:xfrm>
                <a:off x="8948699" y="872638"/>
                <a:ext cx="49025" cy="55475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6" y="64"/>
                  </a:cxn>
                  <a:cxn ang="0">
                    <a:pos x="18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4"/>
                  </a:cxn>
                  <a:cxn ang="0">
                    <a:pos x="12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2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2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3" name="Freeform 5"/>
          <p:cNvSpPr>
            <a:spLocks/>
          </p:cNvSpPr>
          <p:nvPr userDrawn="1"/>
        </p:nvSpPr>
        <p:spPr bwMode="auto">
          <a:xfrm>
            <a:off x="4470573" y="3327892"/>
            <a:ext cx="4308475" cy="3248025"/>
          </a:xfrm>
          <a:custGeom>
            <a:avLst/>
            <a:gdLst/>
            <a:ahLst/>
            <a:cxnLst>
              <a:cxn ang="0">
                <a:pos x="0" y="1556"/>
              </a:cxn>
              <a:cxn ang="0">
                <a:pos x="4" y="1604"/>
              </a:cxn>
              <a:cxn ang="0">
                <a:pos x="18" y="1650"/>
              </a:cxn>
              <a:cxn ang="0">
                <a:pos x="40" y="1694"/>
              </a:cxn>
              <a:cxn ang="0">
                <a:pos x="70" y="1732"/>
              </a:cxn>
              <a:cxn ang="0">
                <a:pos x="104" y="1766"/>
              </a:cxn>
              <a:cxn ang="0">
                <a:pos x="146" y="1792"/>
              </a:cxn>
              <a:cxn ang="0">
                <a:pos x="190" y="1810"/>
              </a:cxn>
              <a:cxn ang="0">
                <a:pos x="238" y="1820"/>
              </a:cxn>
              <a:cxn ang="0">
                <a:pos x="2474" y="2044"/>
              </a:cxn>
              <a:cxn ang="0">
                <a:pos x="2522" y="2044"/>
              </a:cxn>
              <a:cxn ang="0">
                <a:pos x="2568" y="2034"/>
              </a:cxn>
              <a:cxn ang="0">
                <a:pos x="2608" y="2016"/>
              </a:cxn>
              <a:cxn ang="0">
                <a:pos x="2644" y="1992"/>
              </a:cxn>
              <a:cxn ang="0">
                <a:pos x="2672" y="1958"/>
              </a:cxn>
              <a:cxn ang="0">
                <a:pos x="2694" y="1920"/>
              </a:cxn>
              <a:cxn ang="0">
                <a:pos x="2708" y="1876"/>
              </a:cxn>
              <a:cxn ang="0">
                <a:pos x="2714" y="1828"/>
              </a:cxn>
              <a:cxn ang="0">
                <a:pos x="2714" y="240"/>
              </a:cxn>
              <a:cxn ang="0">
                <a:pos x="2708" y="192"/>
              </a:cxn>
              <a:cxn ang="0">
                <a:pos x="2694" y="148"/>
              </a:cxn>
              <a:cxn ang="0">
                <a:pos x="2672" y="106"/>
              </a:cxn>
              <a:cxn ang="0">
                <a:pos x="2642" y="72"/>
              </a:cxn>
              <a:cxn ang="0">
                <a:pos x="2608" y="42"/>
              </a:cxn>
              <a:cxn ang="0">
                <a:pos x="2566" y="20"/>
              </a:cxn>
              <a:cxn ang="0">
                <a:pos x="2522" y="6"/>
              </a:cxn>
              <a:cxn ang="0">
                <a:pos x="2474" y="0"/>
              </a:cxn>
              <a:cxn ang="0">
                <a:pos x="238" y="0"/>
              </a:cxn>
              <a:cxn ang="0">
                <a:pos x="190" y="6"/>
              </a:cxn>
              <a:cxn ang="0">
                <a:pos x="146" y="20"/>
              </a:cxn>
              <a:cxn ang="0">
                <a:pos x="106" y="42"/>
              </a:cxn>
              <a:cxn ang="0">
                <a:pos x="70" y="72"/>
              </a:cxn>
              <a:cxn ang="0">
                <a:pos x="40" y="106"/>
              </a:cxn>
              <a:cxn ang="0">
                <a:pos x="18" y="148"/>
              </a:cxn>
              <a:cxn ang="0">
                <a:pos x="4" y="192"/>
              </a:cxn>
              <a:cxn ang="0">
                <a:pos x="0" y="240"/>
              </a:cxn>
            </a:cxnLst>
            <a:rect l="0" t="0" r="r" b="b"/>
            <a:pathLst>
              <a:path w="2714" h="2046">
                <a:moveTo>
                  <a:pt x="0" y="1556"/>
                </a:moveTo>
                <a:lnTo>
                  <a:pt x="0" y="1556"/>
                </a:lnTo>
                <a:lnTo>
                  <a:pt x="0" y="1580"/>
                </a:lnTo>
                <a:lnTo>
                  <a:pt x="4" y="1604"/>
                </a:lnTo>
                <a:lnTo>
                  <a:pt x="10" y="1628"/>
                </a:lnTo>
                <a:lnTo>
                  <a:pt x="18" y="1650"/>
                </a:lnTo>
                <a:lnTo>
                  <a:pt x="28" y="1672"/>
                </a:lnTo>
                <a:lnTo>
                  <a:pt x="40" y="1694"/>
                </a:lnTo>
                <a:lnTo>
                  <a:pt x="54" y="1714"/>
                </a:lnTo>
                <a:lnTo>
                  <a:pt x="70" y="1732"/>
                </a:lnTo>
                <a:lnTo>
                  <a:pt x="86" y="1750"/>
                </a:lnTo>
                <a:lnTo>
                  <a:pt x="104" y="1766"/>
                </a:lnTo>
                <a:lnTo>
                  <a:pt x="124" y="1780"/>
                </a:lnTo>
                <a:lnTo>
                  <a:pt x="146" y="1792"/>
                </a:lnTo>
                <a:lnTo>
                  <a:pt x="166" y="1802"/>
                </a:lnTo>
                <a:lnTo>
                  <a:pt x="190" y="1810"/>
                </a:lnTo>
                <a:lnTo>
                  <a:pt x="214" y="1816"/>
                </a:lnTo>
                <a:lnTo>
                  <a:pt x="238" y="1820"/>
                </a:lnTo>
                <a:lnTo>
                  <a:pt x="2474" y="2044"/>
                </a:lnTo>
                <a:lnTo>
                  <a:pt x="2474" y="2044"/>
                </a:lnTo>
                <a:lnTo>
                  <a:pt x="2500" y="2046"/>
                </a:lnTo>
                <a:lnTo>
                  <a:pt x="2522" y="2044"/>
                </a:lnTo>
                <a:lnTo>
                  <a:pt x="2546" y="2040"/>
                </a:lnTo>
                <a:lnTo>
                  <a:pt x="2568" y="2034"/>
                </a:lnTo>
                <a:lnTo>
                  <a:pt x="2588" y="2026"/>
                </a:lnTo>
                <a:lnTo>
                  <a:pt x="2608" y="2016"/>
                </a:lnTo>
                <a:lnTo>
                  <a:pt x="2626" y="2004"/>
                </a:lnTo>
                <a:lnTo>
                  <a:pt x="2644" y="1992"/>
                </a:lnTo>
                <a:lnTo>
                  <a:pt x="2658" y="1976"/>
                </a:lnTo>
                <a:lnTo>
                  <a:pt x="2672" y="1958"/>
                </a:lnTo>
                <a:lnTo>
                  <a:pt x="2684" y="1940"/>
                </a:lnTo>
                <a:lnTo>
                  <a:pt x="2694" y="1920"/>
                </a:lnTo>
                <a:lnTo>
                  <a:pt x="2702" y="1898"/>
                </a:lnTo>
                <a:lnTo>
                  <a:pt x="2708" y="1876"/>
                </a:lnTo>
                <a:lnTo>
                  <a:pt x="2712" y="1854"/>
                </a:lnTo>
                <a:lnTo>
                  <a:pt x="2714" y="1828"/>
                </a:lnTo>
                <a:lnTo>
                  <a:pt x="2714" y="240"/>
                </a:lnTo>
                <a:lnTo>
                  <a:pt x="2714" y="240"/>
                </a:lnTo>
                <a:lnTo>
                  <a:pt x="2712" y="216"/>
                </a:lnTo>
                <a:lnTo>
                  <a:pt x="2708" y="192"/>
                </a:lnTo>
                <a:lnTo>
                  <a:pt x="2702" y="170"/>
                </a:lnTo>
                <a:lnTo>
                  <a:pt x="2694" y="148"/>
                </a:lnTo>
                <a:lnTo>
                  <a:pt x="2684" y="126"/>
                </a:lnTo>
                <a:lnTo>
                  <a:pt x="2672" y="106"/>
                </a:lnTo>
                <a:lnTo>
                  <a:pt x="2658" y="88"/>
                </a:lnTo>
                <a:lnTo>
                  <a:pt x="2642" y="72"/>
                </a:lnTo>
                <a:lnTo>
                  <a:pt x="2626" y="56"/>
                </a:lnTo>
                <a:lnTo>
                  <a:pt x="2608" y="42"/>
                </a:lnTo>
                <a:lnTo>
                  <a:pt x="2588" y="30"/>
                </a:lnTo>
                <a:lnTo>
                  <a:pt x="2566" y="20"/>
                </a:lnTo>
                <a:lnTo>
                  <a:pt x="2544" y="12"/>
                </a:lnTo>
                <a:lnTo>
                  <a:pt x="2522" y="6"/>
                </a:lnTo>
                <a:lnTo>
                  <a:pt x="2498" y="2"/>
                </a:lnTo>
                <a:lnTo>
                  <a:pt x="2474" y="0"/>
                </a:lnTo>
                <a:lnTo>
                  <a:pt x="238" y="0"/>
                </a:lnTo>
                <a:lnTo>
                  <a:pt x="238" y="0"/>
                </a:lnTo>
                <a:lnTo>
                  <a:pt x="214" y="2"/>
                </a:lnTo>
                <a:lnTo>
                  <a:pt x="190" y="6"/>
                </a:lnTo>
                <a:lnTo>
                  <a:pt x="168" y="12"/>
                </a:lnTo>
                <a:lnTo>
                  <a:pt x="146" y="20"/>
                </a:lnTo>
                <a:lnTo>
                  <a:pt x="124" y="30"/>
                </a:lnTo>
                <a:lnTo>
                  <a:pt x="106" y="42"/>
                </a:lnTo>
                <a:lnTo>
                  <a:pt x="86" y="56"/>
                </a:lnTo>
                <a:lnTo>
                  <a:pt x="70" y="72"/>
                </a:lnTo>
                <a:lnTo>
                  <a:pt x="54" y="88"/>
                </a:lnTo>
                <a:lnTo>
                  <a:pt x="40" y="106"/>
                </a:lnTo>
                <a:lnTo>
                  <a:pt x="28" y="126"/>
                </a:lnTo>
                <a:lnTo>
                  <a:pt x="18" y="148"/>
                </a:lnTo>
                <a:lnTo>
                  <a:pt x="10" y="170"/>
                </a:lnTo>
                <a:lnTo>
                  <a:pt x="4" y="192"/>
                </a:lnTo>
                <a:lnTo>
                  <a:pt x="0" y="216"/>
                </a:lnTo>
                <a:lnTo>
                  <a:pt x="0" y="240"/>
                </a:lnTo>
                <a:lnTo>
                  <a:pt x="0" y="1556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097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261406" y="6598732"/>
            <a:ext cx="1510328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Communications Security</a:t>
            </a:r>
            <a:endParaRPr lang="en-US" sz="11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8726963" y="6583343"/>
            <a:ext cx="367386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>
              <a:defRPr/>
            </a:pPr>
            <a:fld id="{1FEB4FD2-243B-450F-B334-AD0C10AF24B3}" type="slidenum">
              <a:rPr lang="en-US" sz="1200" smtClean="0">
                <a:solidFill>
                  <a:schemeClr val="tx1"/>
                </a:solidFill>
                <a:latin typeface="+mj-lt"/>
                <a:cs typeface="Arial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56113" y="6640033"/>
            <a:ext cx="0" cy="13597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99456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95"/>
          <p:cNvGrpSpPr/>
          <p:nvPr/>
        </p:nvGrpSpPr>
        <p:grpSpPr>
          <a:xfrm>
            <a:off x="8003039" y="208227"/>
            <a:ext cx="1033385" cy="740528"/>
            <a:chOff x="987425" y="2282825"/>
            <a:chExt cx="2543175" cy="1822450"/>
          </a:xfrm>
        </p:grpSpPr>
        <p:pic>
          <p:nvPicPr>
            <p:cNvPr id="9" name="Picture 5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7425" y="2282825"/>
              <a:ext cx="254317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1241425" y="2486025"/>
              <a:ext cx="1993900" cy="1136650"/>
            </a:xfrm>
            <a:custGeom>
              <a:avLst/>
              <a:gdLst/>
              <a:ahLst/>
              <a:cxnLst>
                <a:cxn ang="0">
                  <a:pos x="66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6" y="0"/>
                </a:cxn>
                <a:cxn ang="0">
                  <a:pos x="66" y="70"/>
                </a:cxn>
              </a:cxnLst>
              <a:rect l="0" t="0" r="r" b="b"/>
              <a:pathLst>
                <a:path w="1256" h="716">
                  <a:moveTo>
                    <a:pt x="66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6" y="0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0"/>
            <p:cNvSpPr>
              <a:spLocks/>
            </p:cNvSpPr>
            <p:nvPr/>
          </p:nvSpPr>
          <p:spPr bwMode="auto">
            <a:xfrm>
              <a:off x="1152525" y="2425700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8" y="0"/>
                </a:cxn>
                <a:cxn ang="0">
                  <a:pos x="1278" y="0"/>
                </a:cxn>
                <a:cxn ang="0">
                  <a:pos x="1296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2" y="28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2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6" y="780"/>
                </a:cxn>
                <a:cxn ang="0">
                  <a:pos x="1278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2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2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8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8" y="0"/>
                  </a:lnTo>
                  <a:lnTo>
                    <a:pt x="1278" y="0"/>
                  </a:lnTo>
                  <a:lnTo>
                    <a:pt x="1296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2" y="28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2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6" y="780"/>
                  </a:lnTo>
                  <a:lnTo>
                    <a:pt x="1278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2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8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1"/>
            <p:cNvSpPr>
              <a:spLocks/>
            </p:cNvSpPr>
            <p:nvPr/>
          </p:nvSpPr>
          <p:spPr bwMode="auto">
            <a:xfrm>
              <a:off x="1365250" y="2625725"/>
              <a:ext cx="1746250" cy="84137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72"/>
                </a:cxn>
                <a:cxn ang="0">
                  <a:pos x="724" y="460"/>
                </a:cxn>
                <a:cxn ang="0">
                  <a:pos x="492" y="0"/>
                </a:cxn>
                <a:cxn ang="0">
                  <a:pos x="346" y="460"/>
                </a:cxn>
                <a:cxn ang="0">
                  <a:pos x="346" y="314"/>
                </a:cxn>
                <a:cxn ang="0">
                  <a:pos x="342" y="302"/>
                </a:cxn>
                <a:cxn ang="0">
                  <a:pos x="334" y="288"/>
                </a:cxn>
                <a:cxn ang="0">
                  <a:pos x="314" y="272"/>
                </a:cxn>
                <a:cxn ang="0">
                  <a:pos x="298" y="266"/>
                </a:cxn>
                <a:cxn ang="0">
                  <a:pos x="326" y="254"/>
                </a:cxn>
                <a:cxn ang="0">
                  <a:pos x="340" y="242"/>
                </a:cxn>
                <a:cxn ang="0">
                  <a:pos x="344" y="228"/>
                </a:cxn>
                <a:cxn ang="0">
                  <a:pos x="346" y="72"/>
                </a:cxn>
                <a:cxn ang="0">
                  <a:pos x="344" y="56"/>
                </a:cxn>
                <a:cxn ang="0">
                  <a:pos x="338" y="30"/>
                </a:cxn>
                <a:cxn ang="0">
                  <a:pos x="322" y="12"/>
                </a:cxn>
                <a:cxn ang="0">
                  <a:pos x="294" y="2"/>
                </a:cxn>
                <a:cxn ang="0">
                  <a:pos x="0" y="0"/>
                </a:cxn>
                <a:cxn ang="0">
                  <a:pos x="32" y="72"/>
                </a:cxn>
                <a:cxn ang="0">
                  <a:pos x="0" y="460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44" y="302"/>
                </a:cxn>
                <a:cxn ang="0">
                  <a:pos x="258" y="310"/>
                </a:cxn>
                <a:cxn ang="0">
                  <a:pos x="268" y="322"/>
                </a:cxn>
                <a:cxn ang="0">
                  <a:pos x="270" y="348"/>
                </a:cxn>
                <a:cxn ang="0">
                  <a:pos x="440" y="530"/>
                </a:cxn>
                <a:cxn ang="0">
                  <a:pos x="620" y="370"/>
                </a:cxn>
                <a:cxn ang="0">
                  <a:pos x="1028" y="530"/>
                </a:cxn>
                <a:cxn ang="0">
                  <a:pos x="1044" y="530"/>
                </a:cxn>
                <a:cxn ang="0">
                  <a:pos x="1072" y="524"/>
                </a:cxn>
                <a:cxn ang="0">
                  <a:pos x="1090" y="510"/>
                </a:cxn>
                <a:cxn ang="0">
                  <a:pos x="1098" y="480"/>
                </a:cxn>
                <a:cxn ang="0">
                  <a:pos x="1100" y="72"/>
                </a:cxn>
                <a:cxn ang="0">
                  <a:pos x="1098" y="60"/>
                </a:cxn>
                <a:cxn ang="0">
                  <a:pos x="1090" y="36"/>
                </a:cxn>
                <a:cxn ang="0">
                  <a:pos x="1076" y="16"/>
                </a:cxn>
                <a:cxn ang="0">
                  <a:pos x="1060" y="6"/>
                </a:cxn>
                <a:cxn ang="0">
                  <a:pos x="1040" y="0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60"/>
                  </a:lnTo>
                  <a:lnTo>
                    <a:pt x="724" y="460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2" y="460"/>
                  </a:lnTo>
                  <a:lnTo>
                    <a:pt x="346" y="460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4" y="308"/>
                  </a:lnTo>
                  <a:lnTo>
                    <a:pt x="342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2" y="234"/>
                  </a:lnTo>
                  <a:lnTo>
                    <a:pt x="344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4" y="56"/>
                  </a:lnTo>
                  <a:lnTo>
                    <a:pt x="342" y="42"/>
                  </a:lnTo>
                  <a:lnTo>
                    <a:pt x="338" y="30"/>
                  </a:lnTo>
                  <a:lnTo>
                    <a:pt x="332" y="20"/>
                  </a:lnTo>
                  <a:lnTo>
                    <a:pt x="322" y="12"/>
                  </a:lnTo>
                  <a:lnTo>
                    <a:pt x="310" y="6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32" y="72"/>
                  </a:lnTo>
                  <a:lnTo>
                    <a:pt x="32" y="460"/>
                  </a:lnTo>
                  <a:lnTo>
                    <a:pt x="0" y="460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4"/>
                  </a:lnTo>
                  <a:lnTo>
                    <a:pt x="258" y="310"/>
                  </a:lnTo>
                  <a:lnTo>
                    <a:pt x="264" y="314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0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4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50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0" y="6"/>
                  </a:lnTo>
                  <a:lnTo>
                    <a:pt x="1052" y="4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1365250" y="2625725"/>
              <a:ext cx="1746250" cy="841375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756" y="458"/>
                </a:cxn>
                <a:cxn ang="0">
                  <a:pos x="492" y="0"/>
                </a:cxn>
                <a:cxn ang="0">
                  <a:pos x="346" y="314"/>
                </a:cxn>
                <a:cxn ang="0">
                  <a:pos x="344" y="302"/>
                </a:cxn>
                <a:cxn ang="0">
                  <a:pos x="326" y="280"/>
                </a:cxn>
                <a:cxn ang="0">
                  <a:pos x="298" y="266"/>
                </a:cxn>
                <a:cxn ang="0">
                  <a:pos x="314" y="260"/>
                </a:cxn>
                <a:cxn ang="0">
                  <a:pos x="340" y="242"/>
                </a:cxn>
                <a:cxn ang="0">
                  <a:pos x="346" y="214"/>
                </a:cxn>
                <a:cxn ang="0">
                  <a:pos x="346" y="56"/>
                </a:cxn>
                <a:cxn ang="0">
                  <a:pos x="332" y="18"/>
                </a:cxn>
                <a:cxn ang="0">
                  <a:pos x="310" y="4"/>
                </a:cxn>
                <a:cxn ang="0">
                  <a:pos x="0" y="0"/>
                </a:cxn>
                <a:cxn ang="0">
                  <a:pos x="32" y="458"/>
                </a:cxn>
                <a:cxn ang="0">
                  <a:pos x="108" y="530"/>
                </a:cxn>
                <a:cxn ang="0">
                  <a:pos x="232" y="302"/>
                </a:cxn>
                <a:cxn ang="0">
                  <a:pos x="258" y="310"/>
                </a:cxn>
                <a:cxn ang="0">
                  <a:pos x="270" y="330"/>
                </a:cxn>
                <a:cxn ang="0">
                  <a:pos x="442" y="530"/>
                </a:cxn>
                <a:cxn ang="0">
                  <a:pos x="664" y="530"/>
                </a:cxn>
                <a:cxn ang="0">
                  <a:pos x="1044" y="530"/>
                </a:cxn>
                <a:cxn ang="0">
                  <a:pos x="1082" y="518"/>
                </a:cxn>
                <a:cxn ang="0">
                  <a:pos x="1096" y="496"/>
                </a:cxn>
                <a:cxn ang="0">
                  <a:pos x="1100" y="72"/>
                </a:cxn>
                <a:cxn ang="0">
                  <a:pos x="1096" y="48"/>
                </a:cxn>
                <a:cxn ang="0">
                  <a:pos x="1082" y="22"/>
                </a:cxn>
                <a:cxn ang="0">
                  <a:pos x="1062" y="6"/>
                </a:cxn>
                <a:cxn ang="0">
                  <a:pos x="1028" y="0"/>
                </a:cxn>
                <a:cxn ang="0">
                  <a:pos x="1028" y="0"/>
                </a:cxn>
                <a:cxn ang="0">
                  <a:pos x="1060" y="8"/>
                </a:cxn>
                <a:cxn ang="0">
                  <a:pos x="1082" y="24"/>
                </a:cxn>
                <a:cxn ang="0">
                  <a:pos x="1096" y="50"/>
                </a:cxn>
                <a:cxn ang="0">
                  <a:pos x="1098" y="72"/>
                </a:cxn>
                <a:cxn ang="0">
                  <a:pos x="1098" y="480"/>
                </a:cxn>
                <a:cxn ang="0">
                  <a:pos x="1082" y="518"/>
                </a:cxn>
                <a:cxn ang="0">
                  <a:pos x="1058" y="528"/>
                </a:cxn>
                <a:cxn ang="0">
                  <a:pos x="664" y="530"/>
                </a:cxn>
                <a:cxn ang="0">
                  <a:pos x="440" y="530"/>
                </a:cxn>
                <a:cxn ang="0">
                  <a:pos x="272" y="348"/>
                </a:cxn>
                <a:cxn ang="0">
                  <a:pos x="264" y="314"/>
                </a:cxn>
                <a:cxn ang="0">
                  <a:pos x="252" y="304"/>
                </a:cxn>
                <a:cxn ang="0">
                  <a:pos x="106" y="300"/>
                </a:cxn>
                <a:cxn ang="0">
                  <a:pos x="0" y="460"/>
                </a:cxn>
                <a:cxn ang="0">
                  <a:pos x="0" y="74"/>
                </a:cxn>
                <a:cxn ang="0">
                  <a:pos x="274" y="0"/>
                </a:cxn>
                <a:cxn ang="0">
                  <a:pos x="322" y="12"/>
                </a:cxn>
                <a:cxn ang="0">
                  <a:pos x="342" y="42"/>
                </a:cxn>
                <a:cxn ang="0">
                  <a:pos x="346" y="214"/>
                </a:cxn>
                <a:cxn ang="0">
                  <a:pos x="342" y="234"/>
                </a:cxn>
                <a:cxn ang="0">
                  <a:pos x="326" y="254"/>
                </a:cxn>
                <a:cxn ang="0">
                  <a:pos x="298" y="266"/>
                </a:cxn>
                <a:cxn ang="0">
                  <a:pos x="326" y="280"/>
                </a:cxn>
                <a:cxn ang="0">
                  <a:pos x="340" y="296"/>
                </a:cxn>
                <a:cxn ang="0">
                  <a:pos x="344" y="308"/>
                </a:cxn>
                <a:cxn ang="0">
                  <a:pos x="382" y="460"/>
                </a:cxn>
                <a:cxn ang="0">
                  <a:pos x="724" y="460"/>
                </a:cxn>
                <a:cxn ang="0">
                  <a:pos x="724" y="72"/>
                </a:cxn>
                <a:cxn ang="0">
                  <a:pos x="1028" y="0"/>
                </a:cxn>
              </a:cxnLst>
              <a:rect l="0" t="0" r="r" b="b"/>
              <a:pathLst>
                <a:path w="1100" h="530">
                  <a:moveTo>
                    <a:pt x="1028" y="0"/>
                  </a:moveTo>
                  <a:lnTo>
                    <a:pt x="1028" y="0"/>
                  </a:lnTo>
                  <a:lnTo>
                    <a:pt x="724" y="0"/>
                  </a:lnTo>
                  <a:lnTo>
                    <a:pt x="724" y="72"/>
                  </a:lnTo>
                  <a:lnTo>
                    <a:pt x="756" y="72"/>
                  </a:lnTo>
                  <a:lnTo>
                    <a:pt x="756" y="458"/>
                  </a:lnTo>
                  <a:lnTo>
                    <a:pt x="724" y="458"/>
                  </a:lnTo>
                  <a:lnTo>
                    <a:pt x="610" y="0"/>
                  </a:lnTo>
                  <a:lnTo>
                    <a:pt x="492" y="0"/>
                  </a:lnTo>
                  <a:lnTo>
                    <a:pt x="380" y="458"/>
                  </a:lnTo>
                  <a:lnTo>
                    <a:pt x="346" y="458"/>
                  </a:lnTo>
                  <a:lnTo>
                    <a:pt x="346" y="314"/>
                  </a:lnTo>
                  <a:lnTo>
                    <a:pt x="346" y="314"/>
                  </a:lnTo>
                  <a:lnTo>
                    <a:pt x="346" y="308"/>
                  </a:lnTo>
                  <a:lnTo>
                    <a:pt x="344" y="302"/>
                  </a:lnTo>
                  <a:lnTo>
                    <a:pt x="340" y="296"/>
                  </a:lnTo>
                  <a:lnTo>
                    <a:pt x="334" y="288"/>
                  </a:lnTo>
                  <a:lnTo>
                    <a:pt x="326" y="280"/>
                  </a:lnTo>
                  <a:lnTo>
                    <a:pt x="314" y="272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60"/>
                  </a:lnTo>
                  <a:lnTo>
                    <a:pt x="326" y="254"/>
                  </a:lnTo>
                  <a:lnTo>
                    <a:pt x="334" y="248"/>
                  </a:lnTo>
                  <a:lnTo>
                    <a:pt x="340" y="242"/>
                  </a:lnTo>
                  <a:lnTo>
                    <a:pt x="344" y="234"/>
                  </a:lnTo>
                  <a:lnTo>
                    <a:pt x="346" y="228"/>
                  </a:lnTo>
                  <a:lnTo>
                    <a:pt x="346" y="21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6" y="56"/>
                  </a:lnTo>
                  <a:lnTo>
                    <a:pt x="344" y="42"/>
                  </a:lnTo>
                  <a:lnTo>
                    <a:pt x="338" y="30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2" y="10"/>
                  </a:lnTo>
                  <a:lnTo>
                    <a:pt x="310" y="4"/>
                  </a:lnTo>
                  <a:lnTo>
                    <a:pt x="294" y="2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32" y="72"/>
                  </a:lnTo>
                  <a:lnTo>
                    <a:pt x="32" y="458"/>
                  </a:lnTo>
                  <a:lnTo>
                    <a:pt x="0" y="458"/>
                  </a:lnTo>
                  <a:lnTo>
                    <a:pt x="0" y="530"/>
                  </a:lnTo>
                  <a:lnTo>
                    <a:pt x="108" y="530"/>
                  </a:lnTo>
                  <a:lnTo>
                    <a:pt x="108" y="302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44" y="302"/>
                  </a:lnTo>
                  <a:lnTo>
                    <a:pt x="252" y="306"/>
                  </a:lnTo>
                  <a:lnTo>
                    <a:pt x="258" y="310"/>
                  </a:lnTo>
                  <a:lnTo>
                    <a:pt x="264" y="316"/>
                  </a:lnTo>
                  <a:lnTo>
                    <a:pt x="268" y="322"/>
                  </a:lnTo>
                  <a:lnTo>
                    <a:pt x="270" y="330"/>
                  </a:lnTo>
                  <a:lnTo>
                    <a:pt x="270" y="348"/>
                  </a:lnTo>
                  <a:lnTo>
                    <a:pt x="270" y="530"/>
                  </a:lnTo>
                  <a:lnTo>
                    <a:pt x="442" y="530"/>
                  </a:lnTo>
                  <a:lnTo>
                    <a:pt x="480" y="370"/>
                  </a:lnTo>
                  <a:lnTo>
                    <a:pt x="620" y="370"/>
                  </a:lnTo>
                  <a:lnTo>
                    <a:pt x="664" y="530"/>
                  </a:lnTo>
                  <a:lnTo>
                    <a:pt x="1028" y="530"/>
                  </a:lnTo>
                  <a:lnTo>
                    <a:pt x="1028" y="530"/>
                  </a:lnTo>
                  <a:lnTo>
                    <a:pt x="1044" y="530"/>
                  </a:lnTo>
                  <a:lnTo>
                    <a:pt x="1060" y="528"/>
                  </a:lnTo>
                  <a:lnTo>
                    <a:pt x="1072" y="524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90" y="510"/>
                  </a:lnTo>
                  <a:lnTo>
                    <a:pt x="1096" y="496"/>
                  </a:lnTo>
                  <a:lnTo>
                    <a:pt x="1098" y="480"/>
                  </a:lnTo>
                  <a:lnTo>
                    <a:pt x="1100" y="460"/>
                  </a:lnTo>
                  <a:lnTo>
                    <a:pt x="1100" y="72"/>
                  </a:lnTo>
                  <a:lnTo>
                    <a:pt x="1100" y="72"/>
                  </a:lnTo>
                  <a:lnTo>
                    <a:pt x="1098" y="60"/>
                  </a:lnTo>
                  <a:lnTo>
                    <a:pt x="1096" y="48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2" y="22"/>
                  </a:lnTo>
                  <a:lnTo>
                    <a:pt x="1076" y="16"/>
                  </a:lnTo>
                  <a:lnTo>
                    <a:pt x="1070" y="12"/>
                  </a:lnTo>
                  <a:lnTo>
                    <a:pt x="1062" y="6"/>
                  </a:lnTo>
                  <a:lnTo>
                    <a:pt x="1052" y="2"/>
                  </a:lnTo>
                  <a:lnTo>
                    <a:pt x="1040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40" y="2"/>
                  </a:lnTo>
                  <a:lnTo>
                    <a:pt x="1052" y="4"/>
                  </a:lnTo>
                  <a:lnTo>
                    <a:pt x="1060" y="8"/>
                  </a:lnTo>
                  <a:lnTo>
                    <a:pt x="1068" y="12"/>
                  </a:lnTo>
                  <a:lnTo>
                    <a:pt x="1076" y="18"/>
                  </a:lnTo>
                  <a:lnTo>
                    <a:pt x="1082" y="24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96" y="5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72"/>
                  </a:lnTo>
                  <a:lnTo>
                    <a:pt x="1098" y="460"/>
                  </a:lnTo>
                  <a:lnTo>
                    <a:pt x="1098" y="460"/>
                  </a:lnTo>
                  <a:lnTo>
                    <a:pt x="1098" y="480"/>
                  </a:lnTo>
                  <a:lnTo>
                    <a:pt x="1094" y="496"/>
                  </a:lnTo>
                  <a:lnTo>
                    <a:pt x="1088" y="508"/>
                  </a:lnTo>
                  <a:lnTo>
                    <a:pt x="1082" y="518"/>
                  </a:lnTo>
                  <a:lnTo>
                    <a:pt x="1082" y="518"/>
                  </a:lnTo>
                  <a:lnTo>
                    <a:pt x="1072" y="524"/>
                  </a:lnTo>
                  <a:lnTo>
                    <a:pt x="1058" y="528"/>
                  </a:lnTo>
                  <a:lnTo>
                    <a:pt x="1044" y="530"/>
                  </a:lnTo>
                  <a:lnTo>
                    <a:pt x="1028" y="530"/>
                  </a:lnTo>
                  <a:lnTo>
                    <a:pt x="664" y="530"/>
                  </a:lnTo>
                  <a:lnTo>
                    <a:pt x="620" y="370"/>
                  </a:lnTo>
                  <a:lnTo>
                    <a:pt x="480" y="370"/>
                  </a:lnTo>
                  <a:lnTo>
                    <a:pt x="440" y="530"/>
                  </a:lnTo>
                  <a:lnTo>
                    <a:pt x="272" y="530"/>
                  </a:lnTo>
                  <a:lnTo>
                    <a:pt x="272" y="348"/>
                  </a:lnTo>
                  <a:lnTo>
                    <a:pt x="272" y="348"/>
                  </a:lnTo>
                  <a:lnTo>
                    <a:pt x="270" y="330"/>
                  </a:lnTo>
                  <a:lnTo>
                    <a:pt x="268" y="322"/>
                  </a:lnTo>
                  <a:lnTo>
                    <a:pt x="264" y="314"/>
                  </a:lnTo>
                  <a:lnTo>
                    <a:pt x="264" y="314"/>
                  </a:lnTo>
                  <a:lnTo>
                    <a:pt x="260" y="308"/>
                  </a:lnTo>
                  <a:lnTo>
                    <a:pt x="252" y="304"/>
                  </a:lnTo>
                  <a:lnTo>
                    <a:pt x="244" y="302"/>
                  </a:lnTo>
                  <a:lnTo>
                    <a:pt x="232" y="300"/>
                  </a:lnTo>
                  <a:lnTo>
                    <a:pt x="106" y="300"/>
                  </a:lnTo>
                  <a:lnTo>
                    <a:pt x="106" y="530"/>
                  </a:lnTo>
                  <a:lnTo>
                    <a:pt x="0" y="530"/>
                  </a:lnTo>
                  <a:lnTo>
                    <a:pt x="0" y="460"/>
                  </a:lnTo>
                  <a:lnTo>
                    <a:pt x="32" y="460"/>
                  </a:lnTo>
                  <a:lnTo>
                    <a:pt x="32" y="72"/>
                  </a:lnTo>
                  <a:lnTo>
                    <a:pt x="0" y="74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94" y="2"/>
                  </a:lnTo>
                  <a:lnTo>
                    <a:pt x="310" y="6"/>
                  </a:lnTo>
                  <a:lnTo>
                    <a:pt x="322" y="12"/>
                  </a:lnTo>
                  <a:lnTo>
                    <a:pt x="332" y="20"/>
                  </a:lnTo>
                  <a:lnTo>
                    <a:pt x="338" y="30"/>
                  </a:lnTo>
                  <a:lnTo>
                    <a:pt x="342" y="42"/>
                  </a:lnTo>
                  <a:lnTo>
                    <a:pt x="344" y="56"/>
                  </a:lnTo>
                  <a:lnTo>
                    <a:pt x="346" y="72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28"/>
                  </a:lnTo>
                  <a:lnTo>
                    <a:pt x="342" y="234"/>
                  </a:lnTo>
                  <a:lnTo>
                    <a:pt x="340" y="240"/>
                  </a:lnTo>
                  <a:lnTo>
                    <a:pt x="334" y="248"/>
                  </a:lnTo>
                  <a:lnTo>
                    <a:pt x="326" y="254"/>
                  </a:lnTo>
                  <a:lnTo>
                    <a:pt x="314" y="260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314" y="272"/>
                  </a:lnTo>
                  <a:lnTo>
                    <a:pt x="326" y="280"/>
                  </a:lnTo>
                  <a:lnTo>
                    <a:pt x="334" y="288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2" y="302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6" y="314"/>
                  </a:lnTo>
                  <a:lnTo>
                    <a:pt x="346" y="460"/>
                  </a:lnTo>
                  <a:lnTo>
                    <a:pt x="382" y="460"/>
                  </a:lnTo>
                  <a:lnTo>
                    <a:pt x="492" y="0"/>
                  </a:lnTo>
                  <a:lnTo>
                    <a:pt x="610" y="0"/>
                  </a:lnTo>
                  <a:lnTo>
                    <a:pt x="724" y="460"/>
                  </a:lnTo>
                  <a:lnTo>
                    <a:pt x="756" y="460"/>
                  </a:lnTo>
                  <a:lnTo>
                    <a:pt x="756" y="72"/>
                  </a:lnTo>
                  <a:lnTo>
                    <a:pt x="724" y="72"/>
                  </a:lnTo>
                  <a:lnTo>
                    <a:pt x="724" y="0"/>
                  </a:lnTo>
                  <a:lnTo>
                    <a:pt x="1028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2139950" y="2698750"/>
              <a:ext cx="184150" cy="4222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2139950" y="2698750"/>
              <a:ext cx="184150" cy="4222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116" y="266"/>
                </a:cxn>
                <a:cxn ang="0">
                  <a:pos x="0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0" y="266"/>
                </a:cxn>
                <a:cxn ang="0">
                  <a:pos x="116" y="26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16" h="266">
                  <a:moveTo>
                    <a:pt x="62" y="0"/>
                  </a:moveTo>
                  <a:lnTo>
                    <a:pt x="62" y="0"/>
                  </a:lnTo>
                  <a:lnTo>
                    <a:pt x="116" y="266"/>
                  </a:lnTo>
                  <a:lnTo>
                    <a:pt x="0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0" y="266"/>
                  </a:lnTo>
                  <a:lnTo>
                    <a:pt x="116" y="26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2682875" y="2736850"/>
              <a:ext cx="307975" cy="615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4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88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4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88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66"/>
            <p:cNvSpPr>
              <a:spLocks/>
            </p:cNvSpPr>
            <p:nvPr/>
          </p:nvSpPr>
          <p:spPr bwMode="auto">
            <a:xfrm>
              <a:off x="2682875" y="2736850"/>
              <a:ext cx="307975" cy="615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70" y="386"/>
                </a:cxn>
                <a:cxn ang="0">
                  <a:pos x="180" y="384"/>
                </a:cxn>
                <a:cxn ang="0">
                  <a:pos x="186" y="380"/>
                </a:cxn>
                <a:cxn ang="0">
                  <a:pos x="190" y="376"/>
                </a:cxn>
                <a:cxn ang="0">
                  <a:pos x="190" y="376"/>
                </a:cxn>
                <a:cxn ang="0">
                  <a:pos x="192" y="370"/>
                </a:cxn>
                <a:cxn ang="0">
                  <a:pos x="194" y="364"/>
                </a:cxn>
                <a:cxn ang="0">
                  <a:pos x="194" y="348"/>
                </a:cxn>
                <a:cxn ang="0">
                  <a:pos x="194" y="42"/>
                </a:cxn>
                <a:cxn ang="0">
                  <a:pos x="194" y="42"/>
                </a:cxn>
                <a:cxn ang="0">
                  <a:pos x="194" y="30"/>
                </a:cxn>
                <a:cxn ang="0">
                  <a:pos x="192" y="22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84" y="10"/>
                </a:cxn>
                <a:cxn ang="0">
                  <a:pos x="176" y="4"/>
                </a:cxn>
                <a:cxn ang="0">
                  <a:pos x="164" y="2"/>
                </a:cxn>
                <a:cxn ang="0">
                  <a:pos x="15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0" y="0"/>
                </a:cxn>
                <a:cxn ang="0">
                  <a:pos x="150" y="0"/>
                </a:cxn>
                <a:cxn ang="0">
                  <a:pos x="164" y="2"/>
                </a:cxn>
                <a:cxn ang="0">
                  <a:pos x="176" y="4"/>
                </a:cxn>
                <a:cxn ang="0">
                  <a:pos x="184" y="10"/>
                </a:cxn>
                <a:cxn ang="0">
                  <a:pos x="188" y="16"/>
                </a:cxn>
                <a:cxn ang="0">
                  <a:pos x="188" y="16"/>
                </a:cxn>
                <a:cxn ang="0">
                  <a:pos x="192" y="22"/>
                </a:cxn>
                <a:cxn ang="0">
                  <a:pos x="194" y="30"/>
                </a:cxn>
                <a:cxn ang="0">
                  <a:pos x="194" y="42"/>
                </a:cxn>
                <a:cxn ang="0">
                  <a:pos x="194" y="348"/>
                </a:cxn>
                <a:cxn ang="0">
                  <a:pos x="194" y="348"/>
                </a:cxn>
                <a:cxn ang="0">
                  <a:pos x="194" y="364"/>
                </a:cxn>
                <a:cxn ang="0">
                  <a:pos x="192" y="370"/>
                </a:cxn>
                <a:cxn ang="0">
                  <a:pos x="190" y="374"/>
                </a:cxn>
                <a:cxn ang="0">
                  <a:pos x="190" y="374"/>
                </a:cxn>
                <a:cxn ang="0">
                  <a:pos x="186" y="380"/>
                </a:cxn>
                <a:cxn ang="0">
                  <a:pos x="180" y="382"/>
                </a:cxn>
                <a:cxn ang="0">
                  <a:pos x="170" y="386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158" y="388"/>
                </a:cxn>
                <a:cxn ang="0">
                  <a:pos x="2" y="38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388">
                  <a:moveTo>
                    <a:pt x="0" y="0"/>
                  </a:moveTo>
                  <a:lnTo>
                    <a:pt x="0" y="0"/>
                  </a:lnTo>
                  <a:lnTo>
                    <a:pt x="0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70" y="386"/>
                  </a:lnTo>
                  <a:lnTo>
                    <a:pt x="180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92" y="370"/>
                  </a:lnTo>
                  <a:lnTo>
                    <a:pt x="194" y="364"/>
                  </a:lnTo>
                  <a:lnTo>
                    <a:pt x="194" y="348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30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76" y="4"/>
                  </a:lnTo>
                  <a:lnTo>
                    <a:pt x="164" y="2"/>
                  </a:lnTo>
                  <a:lnTo>
                    <a:pt x="1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64" y="2"/>
                  </a:lnTo>
                  <a:lnTo>
                    <a:pt x="176" y="4"/>
                  </a:lnTo>
                  <a:lnTo>
                    <a:pt x="184" y="10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2" y="22"/>
                  </a:lnTo>
                  <a:lnTo>
                    <a:pt x="194" y="30"/>
                  </a:lnTo>
                  <a:lnTo>
                    <a:pt x="194" y="42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64"/>
                  </a:lnTo>
                  <a:lnTo>
                    <a:pt x="192" y="37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6" y="380"/>
                  </a:lnTo>
                  <a:lnTo>
                    <a:pt x="180" y="382"/>
                  </a:lnTo>
                  <a:lnTo>
                    <a:pt x="170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2" y="38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7"/>
            <p:cNvSpPr>
              <a:spLocks/>
            </p:cNvSpPr>
            <p:nvPr/>
          </p:nvSpPr>
          <p:spPr bwMode="auto">
            <a:xfrm>
              <a:off x="1524000" y="2736850"/>
              <a:ext cx="266700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6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4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2"/>
                </a:cxn>
                <a:cxn ang="0">
                  <a:pos x="128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6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4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8"/>
            <p:cNvSpPr>
              <a:spLocks/>
            </p:cNvSpPr>
            <p:nvPr/>
          </p:nvSpPr>
          <p:spPr bwMode="auto">
            <a:xfrm>
              <a:off x="1524000" y="2736850"/>
              <a:ext cx="266700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34" y="162"/>
                </a:cxn>
                <a:cxn ang="0">
                  <a:pos x="144" y="158"/>
                </a:cxn>
                <a:cxn ang="0">
                  <a:pos x="152" y="154"/>
                </a:cxn>
                <a:cxn ang="0">
                  <a:pos x="158" y="150"/>
                </a:cxn>
                <a:cxn ang="0">
                  <a:pos x="162" y="144"/>
                </a:cxn>
                <a:cxn ang="0">
                  <a:pos x="166" y="138"/>
                </a:cxn>
                <a:cxn ang="0">
                  <a:pos x="168" y="132"/>
                </a:cxn>
                <a:cxn ang="0">
                  <a:pos x="168" y="120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6" y="24"/>
                </a:cxn>
                <a:cxn ang="0">
                  <a:pos x="162" y="18"/>
                </a:cxn>
                <a:cxn ang="0">
                  <a:pos x="160" y="12"/>
                </a:cxn>
                <a:cxn ang="0">
                  <a:pos x="154" y="8"/>
                </a:cxn>
                <a:cxn ang="0">
                  <a:pos x="148" y="4"/>
                </a:cxn>
                <a:cxn ang="0">
                  <a:pos x="140" y="0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40" y="2"/>
                </a:cxn>
                <a:cxn ang="0">
                  <a:pos x="148" y="4"/>
                </a:cxn>
                <a:cxn ang="0">
                  <a:pos x="154" y="8"/>
                </a:cxn>
                <a:cxn ang="0">
                  <a:pos x="160" y="12"/>
                </a:cxn>
                <a:cxn ang="0">
                  <a:pos x="162" y="18"/>
                </a:cxn>
                <a:cxn ang="0">
                  <a:pos x="164" y="24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36"/>
                </a:cxn>
                <a:cxn ang="0">
                  <a:pos x="168" y="120"/>
                </a:cxn>
                <a:cxn ang="0">
                  <a:pos x="168" y="120"/>
                </a:cxn>
                <a:cxn ang="0">
                  <a:pos x="166" y="132"/>
                </a:cxn>
                <a:cxn ang="0">
                  <a:pos x="164" y="138"/>
                </a:cxn>
                <a:cxn ang="0">
                  <a:pos x="162" y="144"/>
                </a:cxn>
                <a:cxn ang="0">
                  <a:pos x="158" y="150"/>
                </a:cxn>
                <a:cxn ang="0">
                  <a:pos x="152" y="154"/>
                </a:cxn>
                <a:cxn ang="0">
                  <a:pos x="144" y="158"/>
                </a:cxn>
                <a:cxn ang="0">
                  <a:pos x="134" y="160"/>
                </a:cxn>
                <a:cxn ang="0">
                  <a:pos x="134" y="162"/>
                </a:cxn>
                <a:cxn ang="0">
                  <a:pos x="134" y="160"/>
                </a:cxn>
                <a:cxn ang="0">
                  <a:pos x="2" y="16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8" h="162">
                  <a:moveTo>
                    <a:pt x="0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44" y="158"/>
                  </a:lnTo>
                  <a:lnTo>
                    <a:pt x="152" y="154"/>
                  </a:lnTo>
                  <a:lnTo>
                    <a:pt x="158" y="150"/>
                  </a:lnTo>
                  <a:lnTo>
                    <a:pt x="162" y="144"/>
                  </a:lnTo>
                  <a:lnTo>
                    <a:pt x="166" y="138"/>
                  </a:lnTo>
                  <a:lnTo>
                    <a:pt x="168" y="132"/>
                  </a:lnTo>
                  <a:lnTo>
                    <a:pt x="168" y="120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24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48" y="4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60" y="12"/>
                  </a:lnTo>
                  <a:lnTo>
                    <a:pt x="162" y="18"/>
                  </a:lnTo>
                  <a:lnTo>
                    <a:pt x="164" y="2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62" y="144"/>
                  </a:lnTo>
                  <a:lnTo>
                    <a:pt x="158" y="150"/>
                  </a:lnTo>
                  <a:lnTo>
                    <a:pt x="152" y="154"/>
                  </a:lnTo>
                  <a:lnTo>
                    <a:pt x="144" y="158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0"/>
                  </a:lnTo>
                  <a:lnTo>
                    <a:pt x="2" y="16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9"/>
            <p:cNvSpPr>
              <a:spLocks/>
            </p:cNvSpPr>
            <p:nvPr/>
          </p:nvSpPr>
          <p:spPr bwMode="auto">
            <a:xfrm>
              <a:off x="1041400" y="3879850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76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76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0"/>
            <p:cNvSpPr>
              <a:spLocks noEditPoints="1"/>
            </p:cNvSpPr>
            <p:nvPr/>
          </p:nvSpPr>
          <p:spPr bwMode="auto">
            <a:xfrm>
              <a:off x="1162050" y="3917950"/>
              <a:ext cx="127000" cy="136525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62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80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6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4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80" y="42"/>
                  </a:moveTo>
                  <a:lnTo>
                    <a:pt x="80" y="42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1317625" y="3921125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6" y="82"/>
                </a:cxn>
                <a:cxn ang="0">
                  <a:pos x="36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8" y="70"/>
                </a:cxn>
                <a:cxn ang="0">
                  <a:pos x="18" y="70"/>
                </a:cxn>
                <a:cxn ang="0">
                  <a:pos x="20" y="72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72"/>
            <p:cNvSpPr>
              <a:spLocks/>
            </p:cNvSpPr>
            <p:nvPr/>
          </p:nvSpPr>
          <p:spPr bwMode="auto">
            <a:xfrm>
              <a:off x="1460500" y="3921125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3"/>
            <p:cNvSpPr>
              <a:spLocks/>
            </p:cNvSpPr>
            <p:nvPr/>
          </p:nvSpPr>
          <p:spPr bwMode="auto">
            <a:xfrm>
              <a:off x="1638300" y="3879850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4"/>
            <p:cNvSpPr>
              <a:spLocks noEditPoints="1"/>
            </p:cNvSpPr>
            <p:nvPr/>
          </p:nvSpPr>
          <p:spPr bwMode="auto">
            <a:xfrm>
              <a:off x="1812925" y="3917950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4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0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6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6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5"/>
            <p:cNvSpPr>
              <a:spLocks/>
            </p:cNvSpPr>
            <p:nvPr/>
          </p:nvSpPr>
          <p:spPr bwMode="auto">
            <a:xfrm>
              <a:off x="1952625" y="3876675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4" y="90"/>
                </a:cxn>
                <a:cxn ang="0">
                  <a:pos x="24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2" y="110"/>
                </a:cxn>
                <a:cxn ang="0">
                  <a:pos x="22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6"/>
            <p:cNvSpPr>
              <a:spLocks/>
            </p:cNvSpPr>
            <p:nvPr/>
          </p:nvSpPr>
          <p:spPr bwMode="auto">
            <a:xfrm>
              <a:off x="2054225" y="3921125"/>
              <a:ext cx="184150" cy="130175"/>
            </a:xfrm>
            <a:custGeom>
              <a:avLst/>
              <a:gdLst/>
              <a:ahLst/>
              <a:cxnLst>
                <a:cxn ang="0">
                  <a:pos x="86" y="82"/>
                </a:cxn>
                <a:cxn ang="0">
                  <a:pos x="68" y="82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28" y="82"/>
                </a:cxn>
                <a:cxn ang="0">
                  <a:pos x="8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0" y="26"/>
                </a:cxn>
                <a:cxn ang="0">
                  <a:pos x="40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70" y="26"/>
                </a:cxn>
                <a:cxn ang="0">
                  <a:pos x="70" y="26"/>
                </a:cxn>
                <a:cxn ang="0">
                  <a:pos x="72" y="42"/>
                </a:cxn>
                <a:cxn ang="0">
                  <a:pos x="72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78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90" y="42"/>
                </a:cxn>
                <a:cxn ang="0">
                  <a:pos x="90" y="42"/>
                </a:cxn>
                <a:cxn ang="0">
                  <a:pos x="96" y="26"/>
                </a:cxn>
                <a:cxn ang="0">
                  <a:pos x="96" y="26"/>
                </a:cxn>
                <a:cxn ang="0">
                  <a:pos x="102" y="10"/>
                </a:cxn>
                <a:cxn ang="0">
                  <a:pos x="102" y="10"/>
                </a:cxn>
                <a:cxn ang="0">
                  <a:pos x="106" y="0"/>
                </a:cxn>
                <a:cxn ang="0">
                  <a:pos x="116" y="0"/>
                </a:cxn>
                <a:cxn ang="0">
                  <a:pos x="86" y="82"/>
                </a:cxn>
              </a:cxnLst>
              <a:rect l="0" t="0" r="r" b="b"/>
              <a:pathLst>
                <a:path w="116" h="82">
                  <a:moveTo>
                    <a:pt x="86" y="82"/>
                  </a:moveTo>
                  <a:lnTo>
                    <a:pt x="68" y="8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28" y="82"/>
                  </a:lnTo>
                  <a:lnTo>
                    <a:pt x="8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86" y="8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7"/>
            <p:cNvSpPr>
              <a:spLocks noEditPoints="1"/>
            </p:cNvSpPr>
            <p:nvPr/>
          </p:nvSpPr>
          <p:spPr bwMode="auto">
            <a:xfrm>
              <a:off x="2251075" y="3917950"/>
              <a:ext cx="127000" cy="136525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2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80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6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4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80" y="42"/>
                  </a:moveTo>
                  <a:lnTo>
                    <a:pt x="80" y="42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80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8"/>
            <p:cNvSpPr>
              <a:spLocks/>
            </p:cNvSpPr>
            <p:nvPr/>
          </p:nvSpPr>
          <p:spPr bwMode="auto">
            <a:xfrm>
              <a:off x="2400300" y="3921125"/>
              <a:ext cx="85725" cy="130175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6" y="12"/>
                </a:cxn>
                <a:cxn ang="0">
                  <a:pos x="36" y="12"/>
                </a:cxn>
              </a:cxnLst>
              <a:rect l="0" t="0" r="r" b="b"/>
              <a:pathLst>
                <a:path w="54" h="82">
                  <a:moveTo>
                    <a:pt x="36" y="12"/>
                  </a:moveTo>
                  <a:lnTo>
                    <a:pt x="36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6" y="12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9"/>
            <p:cNvSpPr>
              <a:spLocks/>
            </p:cNvSpPr>
            <p:nvPr/>
          </p:nvSpPr>
          <p:spPr bwMode="auto">
            <a:xfrm>
              <a:off x="2492375" y="3867150"/>
              <a:ext cx="120650" cy="184150"/>
            </a:xfrm>
            <a:custGeom>
              <a:avLst/>
              <a:gdLst/>
              <a:ahLst/>
              <a:cxnLst>
                <a:cxn ang="0">
                  <a:pos x="54" y="116"/>
                </a:cxn>
                <a:cxn ang="0">
                  <a:pos x="18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8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4" y="116"/>
                </a:cxn>
              </a:cxnLst>
              <a:rect l="0" t="0" r="r" b="b"/>
              <a:pathLst>
                <a:path w="76" h="116">
                  <a:moveTo>
                    <a:pt x="54" y="116"/>
                  </a:moveTo>
                  <a:lnTo>
                    <a:pt x="18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8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4" y="11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/>
            <p:cNvSpPr>
              <a:spLocks/>
            </p:cNvSpPr>
            <p:nvPr/>
          </p:nvSpPr>
          <p:spPr bwMode="auto">
            <a:xfrm>
              <a:off x="2635250" y="3876675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/>
            <p:cNvSpPr>
              <a:spLocks/>
            </p:cNvSpPr>
            <p:nvPr/>
          </p:nvSpPr>
          <p:spPr bwMode="auto">
            <a:xfrm>
              <a:off x="2682875" y="3917950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6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8" y="24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6" y="2"/>
                </a:cxn>
                <a:cxn ang="0">
                  <a:pos x="64" y="12"/>
                </a:cxn>
                <a:cxn ang="0">
                  <a:pos x="56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20" y="26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/>
            <p:cNvSpPr>
              <a:spLocks/>
            </p:cNvSpPr>
            <p:nvPr/>
          </p:nvSpPr>
          <p:spPr bwMode="auto">
            <a:xfrm>
              <a:off x="2895600" y="3879850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20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20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/>
            <p:cNvSpPr>
              <a:spLocks noEditPoints="1"/>
            </p:cNvSpPr>
            <p:nvPr/>
          </p:nvSpPr>
          <p:spPr bwMode="auto">
            <a:xfrm>
              <a:off x="3025775" y="3867150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4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2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10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4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4" y="44"/>
                </a:cxn>
                <a:cxn ang="0">
                  <a:pos x="54" y="42"/>
                </a:cxn>
                <a:cxn ang="0">
                  <a:pos x="48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4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8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0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10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4" y="44"/>
                  </a:moveTo>
                  <a:lnTo>
                    <a:pt x="64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4" y="44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/>
            <p:cNvSpPr>
              <a:spLocks noEditPoints="1"/>
            </p:cNvSpPr>
            <p:nvPr/>
          </p:nvSpPr>
          <p:spPr bwMode="auto">
            <a:xfrm>
              <a:off x="3168650" y="3917950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6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4" y="76"/>
                </a:cxn>
                <a:cxn ang="0">
                  <a:pos x="64" y="78"/>
                </a:cxn>
                <a:cxn ang="0">
                  <a:pos x="72" y="82"/>
                </a:cxn>
                <a:cxn ang="0">
                  <a:pos x="74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2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6" y="10"/>
                </a:cxn>
                <a:cxn ang="0">
                  <a:pos x="74" y="8"/>
                </a:cxn>
                <a:cxn ang="0">
                  <a:pos x="60" y="20"/>
                </a:cxn>
                <a:cxn ang="0">
                  <a:pos x="50" y="10"/>
                </a:cxn>
                <a:cxn ang="0">
                  <a:pos x="34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4" y="8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8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/>
            <p:cNvSpPr>
              <a:spLocks noEditPoints="1"/>
            </p:cNvSpPr>
            <p:nvPr/>
          </p:nvSpPr>
          <p:spPr bwMode="auto">
            <a:xfrm>
              <a:off x="3314700" y="3917950"/>
              <a:ext cx="120650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6" y="64"/>
                </a:cxn>
                <a:cxn ang="0">
                  <a:pos x="18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4"/>
                </a:cxn>
                <a:cxn ang="0">
                  <a:pos x="12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2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2" y="46"/>
                  </a:moveTo>
                  <a:lnTo>
                    <a:pt x="12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8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6" y="34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02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l/url?sa=i&amp;rct=j&amp;q=&amp;esrc=s&amp;frm=1&amp;source=images&amp;cd=&amp;cad=rja&amp;uact=8&amp;docid=kj5J4ALxjj5WEM&amp;tbnid=dGFhLVlqFQVYIM:&amp;ved=0CAUQjRw&amp;url=http://www.thisiswhyimbroke.com/guy-fawkes-mask&amp;ei=UMymU9esJsbI0QW_rIC4Bw&amp;bvm=bv.69411363,d.ZGU&amp;psig=AFQjCNFU018jNU9G_bZtMQf8gRo007D3Bw&amp;ust=1403526604261322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ana.org/go/rfc8031" TargetMode="External"/><Relationship Id="rId3" Type="http://schemas.openxmlformats.org/officeDocument/2006/relationships/hyperlink" Target="http://www.iana.org/go/rfc6989" TargetMode="External"/><Relationship Id="rId7" Type="http://schemas.openxmlformats.org/officeDocument/2006/relationships/hyperlink" Target="http://www.iana.org/go/rfc6954" TargetMode="External"/><Relationship Id="rId2" Type="http://schemas.openxmlformats.org/officeDocument/2006/relationships/hyperlink" Target="http://www.iana.org/go/rfc7296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ana.org/go/rfc5114" TargetMode="External"/><Relationship Id="rId5" Type="http://schemas.openxmlformats.org/officeDocument/2006/relationships/hyperlink" Target="http://www.iana.org/go/rfc5903" TargetMode="External"/><Relationship Id="rId4" Type="http://schemas.openxmlformats.org/officeDocument/2006/relationships/hyperlink" Target="http://www.iana.org/go/rfc3526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rfc2403" TargetMode="External"/><Relationship Id="rId7" Type="http://schemas.openxmlformats.org/officeDocument/2006/relationships/hyperlink" Target="rfc3686" TargetMode="External"/><Relationship Id="rId2" Type="http://schemas.openxmlformats.org/officeDocument/2006/relationships/hyperlink" Target="rfc240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rfc2451" TargetMode="External"/><Relationship Id="rId5" Type="http://schemas.openxmlformats.org/officeDocument/2006/relationships/hyperlink" Target="rfc3602" TargetMode="External"/><Relationship Id="rId4" Type="http://schemas.openxmlformats.org/officeDocument/2006/relationships/hyperlink" Target="rfc241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rfc2410" TargetMode="External"/><Relationship Id="rId2" Type="http://schemas.openxmlformats.org/officeDocument/2006/relationships/hyperlink" Target="rfc2403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l/url?sa=i&amp;rct=j&amp;q=&amp;esrc=s&amp;frm=1&amp;source=images&amp;cd=&amp;cad=rja&amp;uact=8&amp;docid=kj5J4ALxjj5WEM&amp;tbnid=dGFhLVlqFQVYIM:&amp;ved=0CAUQjRw&amp;url=http://www.thisiswhyimbroke.com/guy-fawkes-mask&amp;ei=UMymU9esJsbI0QW_rIC4Bw&amp;bvm=bv.69411363,d.ZGU&amp;psig=AFQjCNFU018jNU9G_bZtMQf8gRo007D3Bw&amp;ust=140352660426132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019" y="1092530"/>
            <a:ext cx="6581549" cy="266007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 smtClean="0"/>
              <a:t>Communications</a:t>
            </a:r>
            <a:br>
              <a:rPr lang="en-US" sz="3600" dirty="0" smtClean="0"/>
            </a:br>
            <a:r>
              <a:rPr lang="en-US" sz="3600" dirty="0" smtClean="0"/>
              <a:t>Security</a:t>
            </a:r>
            <a:endParaRPr lang="en-US" sz="3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/>
              <a:t>Yaakov (J) </a:t>
            </a:r>
            <a:r>
              <a:rPr lang="en-US" sz="1800" dirty="0" smtClean="0"/>
              <a:t>Stein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CTO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2"/>
            <a:ext cx="8442288" cy="3118704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802.1X is an IEEE standard for authenticating users of a LAN or WLAN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1X defines</a:t>
            </a:r>
          </a:p>
          <a:p>
            <a:r>
              <a:rPr lang="en-US" dirty="0" smtClean="0"/>
              <a:t>3 parties: supplicant, authenticator, and authentication server</a:t>
            </a:r>
          </a:p>
          <a:p>
            <a:r>
              <a:rPr lang="en-US" sz="2000" dirty="0" smtClean="0"/>
              <a:t>an encapsulation of EAP called </a:t>
            </a:r>
            <a:r>
              <a:rPr lang="en-US" dirty="0" err="1" smtClean="0"/>
              <a:t>EAPoL</a:t>
            </a:r>
            <a:r>
              <a:rPr lang="en-US" dirty="0" smtClean="0"/>
              <a:t> (EAP over LAN) </a:t>
            </a:r>
          </a:p>
          <a:p>
            <a:r>
              <a:rPr lang="en-US" dirty="0" smtClean="0"/>
              <a:t>a Port Access Entity (PAE)</a:t>
            </a:r>
          </a:p>
          <a:p>
            <a:pPr lvl="1"/>
            <a:r>
              <a:rPr lang="en-US" dirty="0" smtClean="0"/>
              <a:t>before authentication only EAPOL traffic can pass through the port </a:t>
            </a:r>
          </a:p>
          <a:p>
            <a:pPr lvl="1"/>
            <a:r>
              <a:rPr lang="en-US" dirty="0" smtClean="0"/>
              <a:t>after authentication all traffic can pass through the port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802.1X was extended in 2010 to authorize security associations and services </a:t>
            </a:r>
          </a:p>
          <a:p>
            <a:pPr>
              <a:buNone/>
            </a:pPr>
            <a:r>
              <a:rPr lang="en-US" sz="1800" dirty="0" smtClean="0"/>
              <a:t>	in order to support MACsec (802.1AE) and Secure Device Identity (802.1AR)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44462" y="5034635"/>
            <a:ext cx="5661555" cy="1178521"/>
            <a:chOff x="97800" y="5252999"/>
            <a:chExt cx="5661555" cy="1178521"/>
          </a:xfrm>
        </p:grpSpPr>
        <p:sp>
          <p:nvSpPr>
            <p:cNvPr id="17" name="Freeform 1029"/>
            <p:cNvSpPr>
              <a:spLocks/>
            </p:cNvSpPr>
            <p:nvPr/>
          </p:nvSpPr>
          <p:spPr bwMode="auto">
            <a:xfrm rot="64793">
              <a:off x="3284606" y="5252999"/>
              <a:ext cx="1423758" cy="983883"/>
            </a:xfrm>
            <a:custGeom>
              <a:avLst/>
              <a:gdLst/>
              <a:ahLst/>
              <a:cxnLst>
                <a:cxn ang="0">
                  <a:pos x="294" y="88"/>
                </a:cxn>
                <a:cxn ang="0">
                  <a:pos x="223" y="89"/>
                </a:cxn>
                <a:cxn ang="0">
                  <a:pos x="150" y="123"/>
                </a:cxn>
                <a:cxn ang="0">
                  <a:pos x="94" y="177"/>
                </a:cxn>
                <a:cxn ang="0">
                  <a:pos x="67" y="246"/>
                </a:cxn>
                <a:cxn ang="0">
                  <a:pos x="58" y="304"/>
                </a:cxn>
                <a:cxn ang="0">
                  <a:pos x="17" y="343"/>
                </a:cxn>
                <a:cxn ang="0">
                  <a:pos x="0" y="395"/>
                </a:cxn>
                <a:cxn ang="0">
                  <a:pos x="9" y="449"/>
                </a:cxn>
                <a:cxn ang="0">
                  <a:pos x="51" y="503"/>
                </a:cxn>
                <a:cxn ang="0">
                  <a:pos x="127" y="546"/>
                </a:cxn>
                <a:cxn ang="0">
                  <a:pos x="125" y="604"/>
                </a:cxn>
                <a:cxn ang="0">
                  <a:pos x="163" y="648"/>
                </a:cxn>
                <a:cxn ang="0">
                  <a:pos x="219" y="675"/>
                </a:cxn>
                <a:cxn ang="0">
                  <a:pos x="284" y="682"/>
                </a:cxn>
                <a:cxn ang="0">
                  <a:pos x="337" y="665"/>
                </a:cxn>
                <a:cxn ang="0">
                  <a:pos x="395" y="693"/>
                </a:cxn>
                <a:cxn ang="0">
                  <a:pos x="472" y="729"/>
                </a:cxn>
                <a:cxn ang="0">
                  <a:pos x="550" y="736"/>
                </a:cxn>
                <a:cxn ang="0">
                  <a:pos x="629" y="721"/>
                </a:cxn>
                <a:cxn ang="0">
                  <a:pos x="702" y="688"/>
                </a:cxn>
                <a:cxn ang="0">
                  <a:pos x="765" y="665"/>
                </a:cxn>
                <a:cxn ang="0">
                  <a:pos x="825" y="676"/>
                </a:cxn>
                <a:cxn ang="0">
                  <a:pos x="889" y="656"/>
                </a:cxn>
                <a:cxn ang="0">
                  <a:pos x="939" y="613"/>
                </a:cxn>
                <a:cxn ang="0">
                  <a:pos x="971" y="555"/>
                </a:cxn>
                <a:cxn ang="0">
                  <a:pos x="966" y="492"/>
                </a:cxn>
                <a:cxn ang="0">
                  <a:pos x="1011" y="430"/>
                </a:cxn>
                <a:cxn ang="0">
                  <a:pos x="1031" y="367"/>
                </a:cxn>
                <a:cxn ang="0">
                  <a:pos x="1027" y="306"/>
                </a:cxn>
                <a:cxn ang="0">
                  <a:pos x="999" y="253"/>
                </a:cxn>
                <a:cxn ang="0">
                  <a:pos x="951" y="212"/>
                </a:cxn>
                <a:cxn ang="0">
                  <a:pos x="936" y="158"/>
                </a:cxn>
                <a:cxn ang="0">
                  <a:pos x="904" y="99"/>
                </a:cxn>
                <a:cxn ang="0">
                  <a:pos x="846" y="58"/>
                </a:cxn>
                <a:cxn ang="0">
                  <a:pos x="773" y="41"/>
                </a:cxn>
                <a:cxn ang="0">
                  <a:pos x="702" y="54"/>
                </a:cxn>
                <a:cxn ang="0">
                  <a:pos x="642" y="61"/>
                </a:cxn>
                <a:cxn ang="0">
                  <a:pos x="575" y="17"/>
                </a:cxn>
                <a:cxn ang="0">
                  <a:pos x="513" y="0"/>
                </a:cxn>
                <a:cxn ang="0">
                  <a:pos x="451" y="11"/>
                </a:cxn>
                <a:cxn ang="0">
                  <a:pos x="389" y="48"/>
                </a:cxn>
                <a:cxn ang="0">
                  <a:pos x="331" y="108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rgbClr val="669900"/>
                </a:gs>
                <a:gs pos="50000">
                  <a:srgbClr val="669900">
                    <a:gamma/>
                    <a:tint val="40000"/>
                    <a:invGamma/>
                  </a:srgbClr>
                </a:gs>
                <a:gs pos="100000">
                  <a:srgbClr val="669900"/>
                </a:gs>
              </a:gsLst>
              <a:lin ang="2700000" scaled="1"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 flipH="1">
              <a:off x="1155628" y="5758527"/>
              <a:ext cx="3634735" cy="11001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0000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07" descr="C:\WINDOWS\Application Data\Microsoft\Media Catalog\Downloaded Clips\cl0\BS00093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3083" y="5542152"/>
              <a:ext cx="41592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0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8357" y="5322604"/>
              <a:ext cx="444144" cy="819150"/>
            </a:xfrm>
            <a:prstGeom prst="rect">
              <a:avLst/>
            </a:prstGeom>
            <a:noFill/>
          </p:spPr>
        </p:pic>
        <p:grpSp>
          <p:nvGrpSpPr>
            <p:cNvPr id="7" name="Group 6"/>
            <p:cNvGrpSpPr/>
            <p:nvPr/>
          </p:nvGrpSpPr>
          <p:grpSpPr>
            <a:xfrm>
              <a:off x="2232695" y="5504811"/>
              <a:ext cx="1111005" cy="474244"/>
              <a:chOff x="382001" y="5136444"/>
              <a:chExt cx="2717745" cy="789694"/>
            </a:xfrm>
          </p:grpSpPr>
          <p:pic>
            <p:nvPicPr>
              <p:cNvPr id="8" name="Picture 7" descr="RAD 1U_Wid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3304" y="5147733"/>
                <a:ext cx="2686442" cy="778405"/>
              </a:xfrm>
              <a:prstGeom prst="rect">
                <a:avLst/>
              </a:prstGeom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82001" y="5136444"/>
                <a:ext cx="1077442" cy="789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050878" y="5928800"/>
              <a:ext cx="1337480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/>
                <a:t>access network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2890" y="5502490"/>
              <a:ext cx="666465" cy="60016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rgbClr val="0000FF"/>
                  </a:solidFill>
                </a:rPr>
                <a:t>RADIUS</a:t>
              </a:r>
            </a:p>
            <a:p>
              <a:pPr algn="ctr"/>
              <a:r>
                <a:rPr lang="en-US" sz="1100" b="1" kern="0" dirty="0" smtClean="0">
                  <a:solidFill>
                    <a:srgbClr val="0000FF"/>
                  </a:solidFill>
                </a:rPr>
                <a:t>AAA</a:t>
              </a:r>
            </a:p>
            <a:p>
              <a:pPr algn="ctr"/>
              <a:r>
                <a:rPr lang="en-US" sz="1100" b="1" kern="0" dirty="0" smtClean="0">
                  <a:solidFill>
                    <a:srgbClr val="0000FF"/>
                  </a:solidFill>
                </a:rPr>
                <a:t> server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1452" y="5668342"/>
              <a:ext cx="1023309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Authenticator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4215" y="6169910"/>
              <a:ext cx="1337480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/>
                <a:t>core network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2210" y="5418273"/>
              <a:ext cx="1337480" cy="4001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kern="0" dirty="0" err="1" smtClean="0"/>
                <a:t>EAPoL</a:t>
              </a:r>
              <a:endParaRPr lang="en-US" sz="2000" b="1" kern="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89194" y="5450903"/>
              <a:ext cx="1337480" cy="707886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kern="0" dirty="0" smtClean="0"/>
                <a:t>EAP over RADIUS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800" y="5659813"/>
              <a:ext cx="857535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rgbClr val="0000FF"/>
                  </a:solidFill>
                </a:rPr>
                <a:t>supplicant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(anti-tampering)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2288" cy="93328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next attack we need to consider is a </a:t>
            </a:r>
            <a:r>
              <a:rPr lang="en-US" i="1" dirty="0" smtClean="0"/>
              <a:t>Man in the Middle </a:t>
            </a:r>
            <a:r>
              <a:rPr lang="en-US" dirty="0" smtClean="0"/>
              <a:t>(MiM) attack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Here someone gains access to a NE and can tamper with packets on-the-fly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7" name="Curved Connector 16"/>
          <p:cNvCxnSpPr/>
          <p:nvPr/>
        </p:nvCxnSpPr>
        <p:spPr>
          <a:xfrm>
            <a:off x="3159807" y="3197337"/>
            <a:ext cx="2446780" cy="976628"/>
          </a:xfrm>
          <a:prstGeom prst="curvedConnector3">
            <a:avLst>
              <a:gd name="adj1" fmla="val 50000"/>
            </a:avLst>
          </a:prstGeom>
          <a:ln w="38100">
            <a:solidFill>
              <a:srgbClr val="00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271256">
            <a:off x="4365282" y="3562496"/>
            <a:ext cx="386645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LSP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19354" y="3749779"/>
            <a:ext cx="1224438" cy="460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compromised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/>
              <a:t>NE</a:t>
            </a:r>
            <a:endParaRPr lang="en-US" sz="1400" b="1" dirty="0" smtClean="0">
              <a:latin typeface="+mn-lt"/>
            </a:endParaRPr>
          </a:p>
        </p:txBody>
      </p:sp>
      <p:pic>
        <p:nvPicPr>
          <p:cNvPr id="34" name="Picture 2" descr="http://tiwibzone.tiwib.netdna-cdn.com/images/guy-fawkes-mas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614" y="5484107"/>
            <a:ext cx="878464" cy="732053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5614173" y="4135615"/>
            <a:ext cx="304800" cy="152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255826" y="3612154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94295" y="4155493"/>
            <a:ext cx="304800" cy="152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527495" y="3870572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587668" y="4135615"/>
            <a:ext cx="304800" cy="152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408226" y="3764554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 rot="16200000">
            <a:off x="3800281" y="4484147"/>
            <a:ext cx="1447800" cy="563880"/>
          </a:xfrm>
          <a:prstGeom prst="rightArrow">
            <a:avLst>
              <a:gd name="adj1" fmla="val 50000"/>
              <a:gd name="adj2" fmla="val 95946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039" y="3474777"/>
            <a:ext cx="7477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107" descr="C:\WINDOWS\Application Data\Microsoft\Media Catalog\Downloaded Clips\cl0\BS00093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0146" y="3710292"/>
            <a:ext cx="881385" cy="89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7" descr="C:\WINDOWS\Application Data\Microsoft\Media Catalog\Downloaded Clips\cl0\BS00093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381" y="2750694"/>
            <a:ext cx="798463" cy="81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5-Point Star 48"/>
          <p:cNvSpPr/>
          <p:nvPr/>
        </p:nvSpPr>
        <p:spPr>
          <a:xfrm>
            <a:off x="5414389" y="3810099"/>
            <a:ext cx="673239" cy="622998"/>
          </a:xfrm>
          <a:prstGeom prst="star5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5-Point Star 47"/>
          <p:cNvSpPr/>
          <p:nvPr/>
        </p:nvSpPr>
        <p:spPr>
          <a:xfrm>
            <a:off x="2715884" y="2916675"/>
            <a:ext cx="673239" cy="622998"/>
          </a:xfrm>
          <a:prstGeom prst="star5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31808" y="4513071"/>
            <a:ext cx="696036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kern="0" dirty="0" smtClean="0"/>
              <a:t>Alice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4530" y="3478115"/>
            <a:ext cx="696036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kern="0" dirty="0" smtClean="0"/>
              <a:t>Bob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05784" y="6153077"/>
            <a:ext cx="696036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kern="0" dirty="0" smtClean="0"/>
              <a:t>Eve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0592E-6 C -0.00625 -0.0007 -0.01267 -0.00093 -0.01892 -0.00186 C -0.02517 -0.00278 -0.03767 -0.00579 -0.03767 -0.00579 C -0.03906 -0.00648 -0.04063 -0.00672 -0.04201 -0.00764 C -0.04358 -0.0088 -0.04479 -0.01065 -0.04636 -0.01157 C -0.06372 -0.02013 -0.08351 -0.01943 -0.10156 -0.02499 C -0.11146 -0.034 -0.10695 -0.03146 -0.11458 -0.0347 C -0.11597 -0.03609 -0.11788 -0.03678 -0.11892 -0.03863 C -0.11979 -0.04025 -0.11927 -0.04302 -0.12031 -0.04441 C -0.12517 -0.05089 -0.12465 -0.04302 -0.12465 -0.04811 " pathEditMode="relative" ptsTypes="fffffffffA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85 C 0.01024 0.00994 0.00607 0.003 0.00225 -0.00463 C 0.00034 -0.00856 -0.00643 -0.01249 -0.00643 -0.01226 C -0.01302 -0.02567 -0.00886 -0.02267 -0.0165 -0.0259 C -0.02223 -0.03099 -0.02865 -0.03539 -0.03542 -0.03747 C -0.04532 -0.04649 -0.0408 -0.04394 -0.04844 -0.04718 C -0.05747 -0.05528 -0.07379 -0.05713 -0.08473 -0.05874 C -0.09028 -0.06383 -0.09636 -0.06545 -0.10209 -0.07031 C -0.11216 -0.06961 -0.13802 -0.06915 -0.14844 -0.05689 " pathEditMode="relative" rAng="0" ptsTypes="ffffffffA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0592E-6 C -0.00625 -0.0007 -0.01267 -0.00093 -0.01892 -0.00186 C -0.02517 -0.00278 -0.03767 -0.00579 -0.03767 -0.00579 C -0.03906 -0.00648 -0.04063 -0.00672 -0.04201 -0.00764 C -0.04358 -0.0088 -0.04479 -0.01065 -0.04636 -0.01157 C -0.06372 -0.02013 -0.08351 -0.01943 -0.10156 -0.02499 C -0.11146 -0.034 -0.10695 -0.03146 -0.11458 -0.0347 C -0.11597 -0.03609 -0.11788 -0.03678 -0.11892 -0.03863 C -0.11979 -0.04025 -0.11927 -0.04302 -0.12031 -0.04441 C -0.12517 -0.05089 -0.12465 -0.04302 -0.12465 -0.04811 " pathEditMode="relative" ptsTypes="fffffffffA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148 C -0.01336 -0.02335 -0.01753 -0.03029 -0.02135 -0.03792 C -0.02326 -0.04186 -0.03003 -0.04579 -0.03003 -0.04556 C -0.03663 -0.05897 -0.03246 -0.05596 -0.0401 -0.0592 C -0.04583 -0.06429 -0.05225 -0.06868 -0.05902 -0.07076 C -0.06892 -0.07978 -0.06441 -0.07724 -0.07204 -0.08048 C -0.08107 -0.08857 -0.09739 -0.09042 -0.10833 -0.09204 C -0.11388 -0.09713 -0.11996 -0.09875 -0.12569 -0.1036 C -0.13576 -0.10291 -0.16163 -0.10245 -0.17204 -0.09019 " pathEditMode="relative" rAng="0" ptsTypes="ffffffff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 -0.00972 C -0.01475 -0.01041 -0.02118 -0.01064 -0.02743 -0.01157 C -0.03368 -0.01249 -0.04618 -0.0155 -0.04618 -0.01527 C -0.04756 -0.01619 -0.04913 -0.01642 -0.05052 -0.01735 C -0.05208 -0.01851 -0.05329 -0.02036 -0.05486 -0.02128 C -0.07222 -0.02984 -0.09201 -0.02914 -0.11006 -0.03469 C -0.11996 -0.04371 -0.11545 -0.04117 -0.12309 -0.04441 C -0.12447 -0.0458 -0.12638 -0.04649 -0.12743 -0.04834 C -0.12829 -0.04996 -0.12777 -0.05273 -0.12881 -0.05412 C -0.13368 -0.0606 -0.13315 -0.05273 -0.13315 -0.05782 " pathEditMode="relative" rAng="0" ptsTypes="fffffffffA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51064E-7 C -0.00226 -0.00855 -0.00643 -0.01549 -0.01025 -0.02312 C -0.01216 -0.02706 -0.01893 -0.03099 -0.01893 -0.03099 C -0.02553 -0.04417 -0.02136 -0.04116 -0.029 -0.0444 C -0.03473 -0.04949 -0.04115 -0.05388 -0.04792 -0.05596 C -0.05782 -0.06498 -0.0533 -0.06244 -0.06094 -0.06568 C -0.06997 -0.07377 -0.08629 -0.07562 -0.09723 -0.07724 C -0.10278 -0.08233 -0.10886 -0.08395 -0.11459 -0.0888 C -0.12466 -0.08811 -0.15053 -0.08765 -0.16094 -0.07539 " pathEditMode="relative" ptsTypes="ffffffff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3" presetClass="entr" presetSubtype="16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49" grpId="0" animBg="1"/>
      <p:bldP spid="49" grpId="1" animBg="1"/>
      <p:bldP spid="48" grpId="0" animBg="1"/>
      <p:bldP spid="48" grpId="1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and HMACs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4897" y="1441421"/>
            <a:ext cx="8782623" cy="48911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can provide integrity using a Message Authentication Code (MAC)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A MAC is a short block of information that</a:t>
            </a:r>
          </a:p>
          <a:p>
            <a:r>
              <a:rPr lang="en-US" dirty="0" smtClean="0"/>
              <a:t>is uniquely determined by the message</a:t>
            </a:r>
          </a:p>
          <a:p>
            <a:r>
              <a:rPr lang="en-US" dirty="0" smtClean="0"/>
              <a:t>verifies that the message has not been modified </a:t>
            </a:r>
          </a:p>
          <a:p>
            <a:pPr>
              <a:buNone/>
            </a:pPr>
            <a:r>
              <a:rPr lang="en-US" dirty="0" smtClean="0"/>
              <a:t>	i.e., it is highly unlikely that a modified packet has the same MAC (collision)</a:t>
            </a:r>
          </a:p>
          <a:p>
            <a:r>
              <a:rPr lang="en-US" dirty="0" smtClean="0"/>
              <a:t>is difficult/impossible to forge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The MAC is inserted into packet headers</a:t>
            </a:r>
          </a:p>
          <a:p>
            <a:pPr>
              <a:buNone/>
            </a:pPr>
            <a:r>
              <a:rPr lang="en-US" dirty="0" smtClean="0"/>
              <a:t>	and is verified upon receipt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A Hash-based Message Authentication Code (HMAC) </a:t>
            </a:r>
          </a:p>
          <a:p>
            <a:pPr>
              <a:buNone/>
            </a:pPr>
            <a:r>
              <a:rPr lang="en-US" dirty="0" smtClean="0"/>
              <a:t>	uses a crypto-hash as a MAC </a:t>
            </a:r>
            <a:r>
              <a:rPr lang="en-US" sz="1600" dirty="0" smtClean="0"/>
              <a:t> (but block ciphers and other mechanisms can be used)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The simplest way to prevent forging MACs is by using a </a:t>
            </a:r>
            <a:r>
              <a:rPr lang="en-US" i="1" dirty="0" smtClean="0"/>
              <a:t>shared key</a:t>
            </a:r>
          </a:p>
          <a:p>
            <a:r>
              <a:rPr lang="en-US" dirty="0" smtClean="0"/>
              <a:t>Alice calculates MAC from message + key, and inserts into packet</a:t>
            </a:r>
          </a:p>
          <a:p>
            <a:r>
              <a:rPr lang="en-US" dirty="0" smtClean="0"/>
              <a:t>Bob calculates MAC using message + key, and compares to MAC in packet</a:t>
            </a:r>
          </a:p>
          <a:p>
            <a:r>
              <a:rPr lang="en-US" dirty="0" smtClean="0"/>
              <a:t>Eve, not knowing the key, can not forge the MAC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Authentication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4900" y="1400477"/>
            <a:ext cx="8442288" cy="471172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Ethernet and IP packets contain Source Addresses (SA)</a:t>
            </a:r>
          </a:p>
          <a:p>
            <a:pPr>
              <a:buNone/>
            </a:pPr>
            <a:r>
              <a:rPr lang="en-US" dirty="0" smtClean="0"/>
              <a:t>	but these can be readily forged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MACs can also be used to authenticate a packet’s source </a:t>
            </a:r>
          </a:p>
          <a:p>
            <a:pPr>
              <a:buNone/>
            </a:pPr>
            <a:r>
              <a:rPr lang="en-US" dirty="0" smtClean="0"/>
              <a:t>	that is, to prove that the SA correctly indicates the packet’s source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We can reuse integrity mechanisms (e.g., MACs) to solve this problem !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All that is needed is to have the (H)MAC protect the SA</a:t>
            </a:r>
          </a:p>
          <a:p>
            <a:pPr>
              <a:buNone/>
            </a:pPr>
            <a:r>
              <a:rPr lang="en-US" dirty="0" smtClean="0"/>
              <a:t>	if the MAC is correct, then the SA indeed belongs to the claimed sender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142509" y="4555438"/>
            <a:ext cx="4338760" cy="911298"/>
            <a:chOff x="1200813" y="4036823"/>
            <a:chExt cx="4338760" cy="91129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200813" y="4036823"/>
              <a:ext cx="676275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/>
                <a:t>DA</a:t>
              </a:r>
              <a:endParaRPr lang="en-US" sz="1600" b="1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887561" y="4036823"/>
              <a:ext cx="6985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0000FF"/>
                  </a:solidFill>
                </a:rPr>
                <a:t>SA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579427" y="4036823"/>
              <a:ext cx="2930809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/>
                <a:t>payload</a:t>
              </a:r>
              <a:endParaRPr lang="en-US" sz="1600" b="1" dirty="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5515022" y="451030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1221865" y="451030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216323" y="4732169"/>
              <a:ext cx="432325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477732" y="4551246"/>
              <a:ext cx="1231900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</a:rPr>
                <a:t>integrity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Another type of attack is the replay attack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Here the MiM intercepts a packet and resends it multiple times</a:t>
            </a:r>
          </a:p>
          <a:p>
            <a:pPr>
              <a:buNone/>
            </a:pPr>
            <a:r>
              <a:rPr lang="en-US" dirty="0" smtClean="0"/>
              <a:t>	(transfer$100  → transfer$100, transfer$100, transfer$100, transfer$100)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Integrity and source authentication mechanisms do not detect replay attacks</a:t>
            </a:r>
          </a:p>
          <a:p>
            <a:pPr>
              <a:buNone/>
            </a:pPr>
            <a:r>
              <a:rPr lang="en-US" dirty="0" smtClean="0"/>
              <a:t>	since the MACs calculate correctly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We can reuse integrity mechanisms (e.g., MACs) to solve this problem !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To defend against replay attacks</a:t>
            </a:r>
          </a:p>
          <a:p>
            <a:r>
              <a:rPr lang="en-US" dirty="0" smtClean="0"/>
              <a:t>add or utilize a packet sequence number field</a:t>
            </a:r>
          </a:p>
          <a:p>
            <a:r>
              <a:rPr lang="en-US" dirty="0" smtClean="0"/>
              <a:t>have the MAC protect the sequence number field</a:t>
            </a:r>
          </a:p>
          <a:p>
            <a:r>
              <a:rPr lang="en-US" dirty="0" smtClean="0"/>
              <a:t>if the same SN is received again, discard packet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50938" y="5428895"/>
            <a:ext cx="5078497" cy="884003"/>
            <a:chOff x="1350938" y="5428895"/>
            <a:chExt cx="5078497" cy="884003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350938" y="5428895"/>
              <a:ext cx="676275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/>
                <a:t>DA</a:t>
              </a:r>
              <a:endParaRPr lang="en-US" sz="1600" b="1" dirty="0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037686" y="5428895"/>
              <a:ext cx="6985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/>
                <a:t>SA</a:t>
              </a:r>
              <a:endParaRPr lang="en-US" sz="1600" b="1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357350" y="5428895"/>
              <a:ext cx="3070746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/>
                <a:t>payload</a:t>
              </a:r>
              <a:endParaRPr lang="en-US" sz="1600" b="1" dirty="0"/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 flipV="1">
              <a:off x="6429435" y="5902375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V="1">
              <a:off x="1371990" y="5902375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66448" y="6124241"/>
              <a:ext cx="506164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3242006" y="5916023"/>
              <a:ext cx="1231900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</a:rPr>
                <a:t>integrity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736006" y="5431167"/>
              <a:ext cx="621343" cy="3691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0000FF"/>
                  </a:solidFill>
                </a:rPr>
                <a:t>SN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082" y="1209409"/>
            <a:ext cx="8442288" cy="547799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 important attack vector is interception</a:t>
            </a:r>
          </a:p>
          <a:p>
            <a:pPr>
              <a:buNone/>
            </a:pPr>
            <a:r>
              <a:rPr lang="en-US" dirty="0" smtClean="0"/>
              <a:t>	the packet content is observed by unintended parties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The standard countermeasure is </a:t>
            </a:r>
            <a:r>
              <a:rPr lang="en-US" i="1" dirty="0" smtClean="0"/>
              <a:t>encryption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There are two very different types of encryption – </a:t>
            </a:r>
            <a:r>
              <a:rPr lang="en-US" i="1" dirty="0" smtClean="0"/>
              <a:t>symmetric key </a:t>
            </a:r>
            <a:r>
              <a:rPr lang="en-US" dirty="0" smtClean="0"/>
              <a:t>and </a:t>
            </a:r>
            <a:r>
              <a:rPr lang="en-US" i="1" dirty="0" smtClean="0"/>
              <a:t>public key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Symmetric key encryption is based on the sides having a shared secret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For example, if Alice and Bob have an identical copies of a </a:t>
            </a:r>
            <a:r>
              <a:rPr lang="en-US" i="1" dirty="0" smtClean="0"/>
              <a:t>one-time pad,</a:t>
            </a:r>
          </a:p>
          <a:p>
            <a:pPr>
              <a:buNone/>
            </a:pPr>
            <a:r>
              <a:rPr lang="en-US" dirty="0" smtClean="0"/>
              <a:t>	i.e., a list of random bits at least as long as the message, </a:t>
            </a:r>
          </a:p>
          <a:p>
            <a:pPr>
              <a:buNone/>
            </a:pPr>
            <a:r>
              <a:rPr lang="en-US" dirty="0" smtClean="0"/>
              <a:t>Alice can </a:t>
            </a:r>
            <a:r>
              <a:rPr lang="en-US" dirty="0" err="1" smtClean="0"/>
              <a:t>xor</a:t>
            </a:r>
            <a:r>
              <a:rPr lang="en-US" dirty="0" smtClean="0"/>
              <a:t> her message with the one-time pad </a:t>
            </a:r>
          </a:p>
          <a:p>
            <a:pPr>
              <a:buNone/>
            </a:pPr>
            <a:r>
              <a:rPr lang="en-US" dirty="0" smtClean="0"/>
              <a:t>	creating a message unreadable to Eve </a:t>
            </a:r>
            <a:r>
              <a:rPr lang="en-US" sz="1800" dirty="0" smtClean="0"/>
              <a:t>(who does not have the one-time pad)</a:t>
            </a:r>
          </a:p>
          <a:p>
            <a:pPr>
              <a:buNone/>
            </a:pPr>
            <a:r>
              <a:rPr lang="en-US" dirty="0" smtClean="0"/>
              <a:t>Bob can </a:t>
            </a:r>
            <a:r>
              <a:rPr lang="en-US" dirty="0" err="1" smtClean="0"/>
              <a:t>xor</a:t>
            </a:r>
            <a:r>
              <a:rPr lang="en-US" dirty="0" smtClean="0"/>
              <a:t> the encrypted message with the one-time pad</a:t>
            </a:r>
          </a:p>
          <a:p>
            <a:pPr>
              <a:buNone/>
            </a:pPr>
            <a:r>
              <a:rPr lang="en-US" dirty="0" smtClean="0"/>
              <a:t>	recovering the original message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Note that if the one-time pad bits are truly random</a:t>
            </a:r>
          </a:p>
          <a:p>
            <a:pPr>
              <a:buNone/>
            </a:pPr>
            <a:r>
              <a:rPr lang="en-US" dirty="0" smtClean="0"/>
              <a:t>	this is a provably secure system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However, one-time pads need to be very long and are thus hard to use</a:t>
            </a:r>
          </a:p>
          <a:p>
            <a:pPr>
              <a:buNone/>
            </a:pPr>
            <a:r>
              <a:rPr lang="en-US" dirty="0" smtClean="0"/>
              <a:t>	instead most symmetric encryption algorithms use shared </a:t>
            </a:r>
            <a:r>
              <a:rPr lang="en-US" i="1" dirty="0" smtClean="0"/>
              <a:t>keys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Encryption Using a Shared Key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2248" y="1353331"/>
            <a:ext cx="8594101" cy="533350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Simple encryption algorithms are either substitution ciphers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 permutation ciphers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195" name="Group 194"/>
          <p:cNvGrpSpPr/>
          <p:nvPr/>
        </p:nvGrpSpPr>
        <p:grpSpPr>
          <a:xfrm>
            <a:off x="213756" y="1780845"/>
            <a:ext cx="8739175" cy="2207942"/>
            <a:chOff x="213756" y="1780845"/>
            <a:chExt cx="8739175" cy="2207942"/>
          </a:xfrm>
        </p:grpSpPr>
        <p:grpSp>
          <p:nvGrpSpPr>
            <p:cNvPr id="86" name="Group 85"/>
            <p:cNvGrpSpPr/>
            <p:nvPr/>
          </p:nvGrpSpPr>
          <p:grpSpPr>
            <a:xfrm>
              <a:off x="213756" y="1780845"/>
              <a:ext cx="7410202" cy="2207942"/>
              <a:chOff x="213756" y="1666545"/>
              <a:chExt cx="7410202" cy="220794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36270" y="1671890"/>
                <a:ext cx="6887688" cy="646331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3600" kern="0" dirty="0" smtClean="0">
                    <a:latin typeface="Courier New" pitchFamily="49" charset="0"/>
                    <a:cs typeface="Courier New" pitchFamily="49" charset="0"/>
                  </a:rPr>
                  <a:t>THIS IS A SECRET MESSAGE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104405" y="16744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387430" y="16843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34830" y="16823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917855" y="16803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77130" y="16902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472030" y="16764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778805" y="16863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002455" y="16843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309230" y="16823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568505" y="16922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827780" y="16665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122680" y="16764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393830" y="16744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688730" y="16724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936130" y="16823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219155" y="16804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454680" y="16784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785205" y="16764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044480" y="16744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15630" y="16725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574905" y="16824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881680" y="16804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164705" y="16903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412105" y="16764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34295" y="2370540"/>
                <a:ext cx="6887688" cy="646331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3600" kern="0" dirty="0" smtClean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SHARED KEY SHARED KEY SH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02430" y="23730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385455" y="23829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632855" y="23809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915880" y="23790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175155" y="23889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470055" y="23750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776830" y="23849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000480" y="23829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07255" y="23810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566530" y="23909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825805" y="23651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120705" y="23750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391855" y="23731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686755" y="23711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934155" y="23810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217180" y="23790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452705" y="23770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83230" y="237512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042505" y="23731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313655" y="23711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572930" y="2381070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879705" y="23790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162730" y="238899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410130" y="2375145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722415" y="3071199"/>
                <a:ext cx="6887688" cy="646331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3600" kern="0" dirty="0" smtClean="0">
                    <a:latin typeface="Courier New" pitchFamily="49" charset="0"/>
                    <a:cs typeface="Courier New" pitchFamily="49" charset="0"/>
                  </a:rPr>
                  <a:t>LPJJEMSFFTSXKSWYDMPXQAZM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090550" y="307372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373575" y="308362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620975" y="308165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904000" y="307967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163275" y="308957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458175" y="307572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64950" y="308562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988600" y="308365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295375" y="308167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554650" y="309157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813925" y="306585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108825" y="307575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379975" y="307377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674875" y="307180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922275" y="308170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205300" y="307972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440825" y="307775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771350" y="307577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030625" y="307380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301775" y="307182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561050" y="3081729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867825" y="307975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7150850" y="308965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7398250" y="3075804"/>
                <a:ext cx="0" cy="64126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/>
            </p:nvGrpSpPr>
            <p:grpSpPr>
              <a:xfrm>
                <a:off x="237506" y="2144972"/>
                <a:ext cx="344384" cy="923330"/>
                <a:chOff x="237506" y="2144972"/>
                <a:chExt cx="344384" cy="923330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261257" y="2470068"/>
                  <a:ext cx="308759" cy="3562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37506" y="2144972"/>
                  <a:ext cx="344384" cy="923330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5400" b="1" kern="0" dirty="0" smtClean="0"/>
                    <a:t>+</a:t>
                  </a: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213756" y="2858824"/>
                <a:ext cx="368135" cy="1015663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6000" b="1" kern="0" dirty="0" smtClean="0"/>
                  <a:t>=</a:t>
                </a:r>
              </a:p>
            </p:txBody>
          </p:sp>
        </p:grpSp>
        <p:sp>
          <p:nvSpPr>
            <p:cNvPr id="227" name="TextBox 226"/>
            <p:cNvSpPr txBox="1"/>
            <p:nvPr/>
          </p:nvSpPr>
          <p:spPr>
            <a:xfrm>
              <a:off x="7902054" y="1902711"/>
              <a:ext cx="859809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/>
                <a:t>PLAINTEXT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7931623" y="3365296"/>
              <a:ext cx="1021308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/>
                <a:t>CIPHERTEXT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7874758" y="2269488"/>
              <a:ext cx="982639" cy="1015663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kern="0" dirty="0" smtClean="0"/>
                <a:t>S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81792" y="4581818"/>
            <a:ext cx="8089253" cy="1867143"/>
            <a:chOff x="781792" y="4650058"/>
            <a:chExt cx="8089253" cy="1867143"/>
          </a:xfrm>
        </p:grpSpPr>
        <p:sp>
          <p:nvSpPr>
            <p:cNvPr id="88" name="TextBox 87"/>
            <p:cNvSpPr txBox="1"/>
            <p:nvPr/>
          </p:nvSpPr>
          <p:spPr>
            <a:xfrm>
              <a:off x="781792" y="4655403"/>
              <a:ext cx="6887688" cy="64633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3600" kern="0" dirty="0" smtClean="0">
                  <a:latin typeface="Courier New" pitchFamily="49" charset="0"/>
                  <a:cs typeface="Courier New" pitchFamily="49" charset="0"/>
                </a:rPr>
                <a:t>THIS IS A SECRET MESSAGE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149927" y="46579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432952" y="46678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680352" y="46658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963377" y="46638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222652" y="46737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517552" y="46599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24327" y="46698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047977" y="46678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354752" y="46658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14027" y="46757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873302" y="46500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168202" y="46599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439352" y="46579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734252" y="46560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981652" y="46659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264677" y="46639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5500202" y="46619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830727" y="46599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90002" y="46580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361152" y="46560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620427" y="46659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927202" y="46639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210227" y="46738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457627" y="46600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781792" y="5855553"/>
              <a:ext cx="6887688" cy="64633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3600" kern="0" dirty="0" smtClean="0">
                  <a:latin typeface="Courier New" pitchFamily="49" charset="0"/>
                  <a:cs typeface="Courier New" pitchFamily="49" charset="0"/>
                </a:rPr>
                <a:t>HSITI   ESASRTMCE SAEESG</a:t>
              </a:r>
            </a:p>
          </p:txBody>
        </p:sp>
        <p:cxnSp>
          <p:nvCxnSpPr>
            <p:cNvPr id="168" name="Straight Connector 167"/>
            <p:cNvCxnSpPr/>
            <p:nvPr/>
          </p:nvCxnSpPr>
          <p:spPr>
            <a:xfrm>
              <a:off x="1149927" y="58580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432952" y="58679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680352" y="58660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1963377" y="58640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2222652" y="58739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17552" y="58600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2824327" y="58699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3047977" y="58680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354752" y="58660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614027" y="58759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873302" y="58502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168202" y="58601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4439352" y="58581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734252" y="58561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4981652" y="58660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264677" y="58640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500202" y="58621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5830727" y="586013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6090002" y="58581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361152" y="58561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6620427" y="5866083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6927202" y="58641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7210227" y="587400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7457627" y="5860158"/>
              <a:ext cx="0" cy="64126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952500" y="5295900"/>
              <a:ext cx="876300" cy="5143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H="1">
              <a:off x="990600" y="5314950"/>
              <a:ext cx="285750" cy="53340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1524000" y="5276850"/>
              <a:ext cx="590550" cy="57150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H="1">
              <a:off x="1295400" y="5295900"/>
              <a:ext cx="55245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>
              <a:off x="2095500" y="5295900"/>
              <a:ext cx="28575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 flipH="1">
              <a:off x="1543050" y="5295900"/>
              <a:ext cx="83820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>
              <a:off x="2667000" y="5314950"/>
              <a:ext cx="876300" cy="5143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H="1">
              <a:off x="2705100" y="5334000"/>
              <a:ext cx="285750" cy="53340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>
              <a:off x="3238500" y="5295900"/>
              <a:ext cx="590550" cy="57150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H="1">
              <a:off x="3009900" y="5314950"/>
              <a:ext cx="55245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>
              <a:off x="3810000" y="5314950"/>
              <a:ext cx="28575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flipH="1">
              <a:off x="3257550" y="5314950"/>
              <a:ext cx="83820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>
              <a:off x="4305300" y="5295900"/>
              <a:ext cx="876300" cy="5143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H="1">
              <a:off x="4343400" y="5314950"/>
              <a:ext cx="285750" cy="53340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>
              <a:off x="4876800" y="5276850"/>
              <a:ext cx="590550" cy="57150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flipH="1">
              <a:off x="4648200" y="5295900"/>
              <a:ext cx="55245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>
              <a:off x="5448300" y="5295900"/>
              <a:ext cx="28575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H="1">
              <a:off x="4895850" y="5295900"/>
              <a:ext cx="83820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5943600" y="5295900"/>
              <a:ext cx="876300" cy="5143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 flipH="1">
              <a:off x="5981700" y="5314950"/>
              <a:ext cx="285750" cy="53340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>
              <a:off x="6515100" y="5276850"/>
              <a:ext cx="590550" cy="57150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H="1">
              <a:off x="6286500" y="5295900"/>
              <a:ext cx="55245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>
              <a:off x="7086600" y="5295900"/>
              <a:ext cx="28575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 flipH="1">
              <a:off x="6534150" y="5295900"/>
              <a:ext cx="838200" cy="552450"/>
            </a:xfrm>
            <a:prstGeom prst="straightConnector1">
              <a:avLst/>
            </a:prstGeom>
            <a:ln w="28575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1066800" y="5355223"/>
              <a:ext cx="1238250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>
                  <a:solidFill>
                    <a:srgbClr val="FF0000"/>
                  </a:solidFill>
                </a:rPr>
                <a:t>KEYKEY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2876550" y="5355223"/>
              <a:ext cx="1238250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>
                  <a:solidFill>
                    <a:srgbClr val="FF0000"/>
                  </a:solidFill>
                </a:rPr>
                <a:t>KEYKEY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514850" y="5355223"/>
              <a:ext cx="1238250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>
                  <a:solidFill>
                    <a:srgbClr val="FF0000"/>
                  </a:solidFill>
                </a:rPr>
                <a:t>KEYKEY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6229350" y="5355223"/>
              <a:ext cx="1238250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>
                  <a:solidFill>
                    <a:srgbClr val="FF0000"/>
                  </a:solidFill>
                </a:rPr>
                <a:t>KEYKEY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7904326" y="4839303"/>
              <a:ext cx="859809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/>
                <a:t>PLAINTEXT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7933895" y="6042576"/>
              <a:ext cx="937150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/>
                <a:t>CIPHERTEXT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877033" y="5083201"/>
              <a:ext cx="982639" cy="1015663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kern="0" dirty="0" smtClean="0"/>
                <a:t>P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5844" y="1455069"/>
            <a:ext cx="8591553" cy="521868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Modern symmetric key algorithms use Shannon’s idea</a:t>
            </a:r>
          </a:p>
          <a:p>
            <a:pPr>
              <a:buNone/>
            </a:pPr>
            <a:r>
              <a:rPr lang="en-US" dirty="0" smtClean="0"/>
              <a:t>	of alternating between S and P stages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In 1977 NIST published the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E</a:t>
            </a:r>
            <a:r>
              <a:rPr lang="en-US" dirty="0" smtClean="0"/>
              <a:t>ncryption </a:t>
            </a:r>
            <a:r>
              <a:rPr lang="en-US" b="1" dirty="0" smtClean="0"/>
              <a:t>S</a:t>
            </a:r>
            <a:r>
              <a:rPr lang="en-US" dirty="0" smtClean="0"/>
              <a:t>tandard </a:t>
            </a:r>
          </a:p>
          <a:p>
            <a:pPr>
              <a:buNone/>
            </a:pPr>
            <a:r>
              <a:rPr lang="en-US" dirty="0" smtClean="0"/>
              <a:t>	based on the </a:t>
            </a:r>
            <a:r>
              <a:rPr lang="en-US" dirty="0" err="1" smtClean="0"/>
              <a:t>Feistel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64 bits of plaintext</a:t>
            </a:r>
          </a:p>
          <a:p>
            <a:pPr lvl="1"/>
            <a:r>
              <a:rPr lang="en-US" dirty="0" smtClean="0"/>
              <a:t>a 56 bit key</a:t>
            </a:r>
          </a:p>
          <a:p>
            <a:r>
              <a:rPr lang="en-US" dirty="0" smtClean="0"/>
              <a:t>Performs 16 rounds of S-boxes and P-boxes</a:t>
            </a:r>
          </a:p>
          <a:p>
            <a:r>
              <a:rPr lang="en-US" dirty="0" smtClean="0"/>
              <a:t>Outputs 64 bits of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Due to using a short 56-bit key</a:t>
            </a:r>
          </a:p>
          <a:p>
            <a:pPr>
              <a:buNone/>
            </a:pPr>
            <a:r>
              <a:rPr lang="en-US" dirty="0" smtClean="0"/>
              <a:t>	since the late 1990s DES is no longer secure against brute-force attacks</a:t>
            </a:r>
          </a:p>
          <a:p>
            <a:pPr>
              <a:buNone/>
            </a:pPr>
            <a:r>
              <a:rPr lang="en-US" dirty="0" smtClean="0"/>
              <a:t>	(and possibly never was …)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In order to save DES, a method called triple-DES (3DES) was proposed</a:t>
            </a:r>
          </a:p>
          <a:p>
            <a:pPr>
              <a:buNone/>
            </a:pPr>
            <a:r>
              <a:rPr lang="en-US" dirty="0" smtClean="0"/>
              <a:t>3DES uses a key of length 3*56=168 bits, but its effective length is 112 bits </a:t>
            </a:r>
          </a:p>
          <a:p>
            <a:pPr>
              <a:buNone/>
            </a:pPr>
            <a:r>
              <a:rPr lang="en-US" dirty="0" smtClean="0"/>
              <a:t>NIST allows 3DES use until 2030, but there is something better …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564258" cy="471172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2001 NIST adopted an algorithm called </a:t>
            </a:r>
            <a:r>
              <a:rPr lang="en-US" dirty="0" err="1" smtClean="0"/>
              <a:t>Rijndael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(after its Belgian creators Vincent </a:t>
            </a:r>
            <a:r>
              <a:rPr lang="en-US" dirty="0" err="1" smtClean="0"/>
              <a:t>Rijmen</a:t>
            </a:r>
            <a:r>
              <a:rPr lang="en-US" dirty="0" smtClean="0"/>
              <a:t> and Joan </a:t>
            </a:r>
            <a:r>
              <a:rPr lang="en-US" dirty="0" err="1" smtClean="0"/>
              <a:t>Daemen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as the Advanced Encryption Standard 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This choice was the result of a 5-year process </a:t>
            </a:r>
          </a:p>
          <a:p>
            <a:pPr>
              <a:buNone/>
            </a:pPr>
            <a:r>
              <a:rPr lang="en-US" dirty="0" smtClean="0"/>
              <a:t>	in which 15 candidate algorithms were compared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AES </a:t>
            </a:r>
          </a:p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128 bits of plaintext</a:t>
            </a:r>
          </a:p>
          <a:p>
            <a:pPr lvl="1"/>
            <a:r>
              <a:rPr lang="en-US" dirty="0" smtClean="0"/>
              <a:t>a 128/192/256 bit key</a:t>
            </a:r>
          </a:p>
          <a:p>
            <a:r>
              <a:rPr lang="en-US" dirty="0" smtClean="0"/>
              <a:t>Performs 10/12/14 rounds of substitutions and permutations</a:t>
            </a:r>
          </a:p>
          <a:p>
            <a:r>
              <a:rPr lang="en-US" dirty="0" smtClean="0"/>
              <a:t>Outputs 128 bits of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AES is approved by the NSA for protection of </a:t>
            </a:r>
            <a:r>
              <a:rPr lang="en-US" b="1" i="1" dirty="0" smtClean="0"/>
              <a:t>top secret </a:t>
            </a:r>
            <a:r>
              <a:rPr lang="en-US" dirty="0" smtClean="0"/>
              <a:t>data </a:t>
            </a:r>
            <a:r>
              <a:rPr lang="en-US" sz="1800" dirty="0" smtClean="0"/>
              <a:t>(w/ 256 bit key)</a:t>
            </a: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Modes 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6786" y="1359534"/>
            <a:ext cx="8509667" cy="515044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encryption mechanisms we have discussed so far are </a:t>
            </a:r>
            <a:r>
              <a:rPr lang="en-US" i="1" dirty="0" smtClean="0"/>
              <a:t>block ciphers</a:t>
            </a:r>
          </a:p>
          <a:p>
            <a:pPr>
              <a:buNone/>
            </a:pPr>
            <a:r>
              <a:rPr lang="en-US" dirty="0" smtClean="0"/>
              <a:t>	that is, they operate on blocks of N bits </a:t>
            </a:r>
          </a:p>
          <a:p>
            <a:pPr>
              <a:buNone/>
            </a:pPr>
            <a:r>
              <a:rPr lang="en-US" dirty="0" smtClean="0"/>
              <a:t>But how do we use a block cipher to encrypt an arbitrary sized message ?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The simplest method is Electronic codebook (ECB)</a:t>
            </a:r>
          </a:p>
          <a:p>
            <a:pPr>
              <a:buNone/>
            </a:pPr>
            <a:r>
              <a:rPr lang="en-US" dirty="0" smtClean="0"/>
              <a:t>	which performs the block cipher independently on each N bits</a:t>
            </a:r>
          </a:p>
          <a:p>
            <a:pPr>
              <a:buNone/>
            </a:pPr>
            <a:r>
              <a:rPr lang="en-US" dirty="0" smtClean="0"/>
              <a:t>	(if needed, the last block is padded with zeros)</a:t>
            </a:r>
          </a:p>
          <a:p>
            <a:pPr>
              <a:buNone/>
            </a:pPr>
            <a:r>
              <a:rPr lang="en-US" dirty="0" smtClean="0"/>
              <a:t>If the input repeats itself, ECB encrypts in the same way</a:t>
            </a:r>
          </a:p>
          <a:p>
            <a:pPr>
              <a:buNone/>
            </a:pPr>
            <a:r>
              <a:rPr lang="en-US" dirty="0" smtClean="0"/>
              <a:t>	revealing patterns in the plaintext (</a:t>
            </a:r>
            <a:r>
              <a:rPr lang="en-US" i="1" dirty="0" smtClean="0"/>
              <a:t>leakage</a:t>
            </a:r>
            <a:r>
              <a:rPr lang="en-US" dirty="0" smtClean="0"/>
              <a:t> - aiding the cipher breaker)</a:t>
            </a:r>
          </a:p>
          <a:p>
            <a:pPr>
              <a:buNone/>
            </a:pPr>
            <a:r>
              <a:rPr lang="en-US" dirty="0" smtClean="0"/>
              <a:t>ECB is also susceptible to replay attacks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Thus, ECB should never be used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What can be done ?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Instead of encrypting the plaintext, </a:t>
            </a:r>
          </a:p>
          <a:p>
            <a:r>
              <a:rPr lang="en-US" dirty="0" smtClean="0"/>
              <a:t>we can </a:t>
            </a:r>
            <a:r>
              <a:rPr lang="en-US" dirty="0" err="1" smtClean="0"/>
              <a:t>xor</a:t>
            </a:r>
            <a:r>
              <a:rPr lang="en-US" dirty="0" smtClean="0"/>
              <a:t> the plaintext with the previously encrypt block before encrypting</a:t>
            </a:r>
          </a:p>
          <a:p>
            <a:r>
              <a:rPr lang="en-US" dirty="0" smtClean="0"/>
              <a:t>encrypt the previous </a:t>
            </a:r>
            <a:r>
              <a:rPr lang="en-US" dirty="0" err="1" smtClean="0"/>
              <a:t>ciphertext</a:t>
            </a:r>
            <a:r>
              <a:rPr lang="en-US" dirty="0" smtClean="0"/>
              <a:t> and then </a:t>
            </a:r>
            <a:r>
              <a:rPr lang="en-US" dirty="0" err="1" smtClean="0"/>
              <a:t>xor</a:t>
            </a:r>
            <a:r>
              <a:rPr lang="en-US" dirty="0" smtClean="0"/>
              <a:t> with the plaintext</a:t>
            </a:r>
          </a:p>
          <a:p>
            <a:r>
              <a:rPr lang="en-US" dirty="0" smtClean="0"/>
              <a:t>or even encrypt something else entirely </a:t>
            </a:r>
            <a:r>
              <a:rPr lang="en-US" sz="1200" dirty="0" smtClean="0"/>
              <a:t>(e.g., a counter) </a:t>
            </a:r>
            <a:r>
              <a:rPr lang="en-US" dirty="0" smtClean="0"/>
              <a:t>and </a:t>
            </a:r>
            <a:r>
              <a:rPr lang="en-US" dirty="0" err="1" smtClean="0"/>
              <a:t>xor</a:t>
            </a:r>
            <a:r>
              <a:rPr lang="en-US" dirty="0" smtClean="0"/>
              <a:t> with the plaintext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568866" cy="5137509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Communications security</a:t>
            </a:r>
            <a:r>
              <a:rPr lang="en-US" sz="2000" dirty="0" smtClean="0"/>
              <a:t> (COMSEC) means preventing unauthorized access to communications infrastructure and communicated  messages, while still providing the communications service between intended parties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Once upon a time this subject was only of interest for military communications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but it is now crucial to businesses and residential customers as well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In the early days of the Internet, the model was </a:t>
            </a:r>
            <a:r>
              <a:rPr lang="en-US" i="1" dirty="0" smtClean="0"/>
              <a:t>trust everyone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In the 1990s the model changed to </a:t>
            </a:r>
            <a:r>
              <a:rPr lang="en-US" i="1" dirty="0" smtClean="0"/>
              <a:t>soft on the inside, hard on the outside</a:t>
            </a:r>
          </a:p>
          <a:p>
            <a:pPr>
              <a:buNone/>
            </a:pPr>
            <a:r>
              <a:rPr lang="en-US" dirty="0" smtClean="0"/>
              <a:t>	which led to development of access policies, firewalls, etc.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Today the only reasonable policy is </a:t>
            </a:r>
          </a:p>
          <a:p>
            <a:r>
              <a:rPr lang="en-US" dirty="0" smtClean="0"/>
              <a:t>trust no-one</a:t>
            </a:r>
          </a:p>
          <a:p>
            <a:r>
              <a:rPr lang="en-US" dirty="0" smtClean="0"/>
              <a:t>constantly monitor everything</a:t>
            </a:r>
          </a:p>
          <a:p>
            <a:r>
              <a:rPr lang="en-US" dirty="0" smtClean="0"/>
              <a:t>pro-actively search for vulnerabilities</a:t>
            </a:r>
          </a:p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964" y="5493508"/>
            <a:ext cx="2352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ECB’s failure</a:t>
            </a:r>
            <a:endParaRPr lang="en-US" dirty="0"/>
          </a:p>
        </p:txBody>
      </p:sp>
      <p:pic>
        <p:nvPicPr>
          <p:cNvPr id="4" name="Picture 2" descr="https://qph.ec.quoracdn.net/main-qimg-5ccddbbf4901be592bec085cb6deb5d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0" y="1483360"/>
            <a:ext cx="1765530" cy="21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qph.ec.quoracdn.net/main-qimg-d553859cf8983ef5260c0d1411d158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75" y="1483360"/>
            <a:ext cx="1765530" cy="21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qph.ec.quoracdn.net/main-qimg-e785713a4c55414c089cb851991a05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55" y="1483360"/>
            <a:ext cx="1765530" cy="21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433" y="4022730"/>
            <a:ext cx="1910687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original</a:t>
            </a:r>
            <a:endParaRPr lang="en-US" sz="1100" b="1" kern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392833" y="4022730"/>
            <a:ext cx="1910687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AES-ECB</a:t>
            </a:r>
            <a:endParaRPr lang="en-US" sz="1100" b="1" kern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94295" y="4022730"/>
            <a:ext cx="1910687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AES-CBC</a:t>
            </a:r>
            <a:endParaRPr lang="en-US" sz="1100" b="1" kern="0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6786" y="4535194"/>
            <a:ext cx="8583214" cy="191640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 patches of the same color in the original picture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are </a:t>
            </a:r>
            <a:r>
              <a:rPr lang="en-US" dirty="0" smtClean="0"/>
              <a:t>encrypted by ECB to the same value </a:t>
            </a:r>
          </a:p>
          <a:p>
            <a:pPr>
              <a:buNone/>
            </a:pPr>
            <a:r>
              <a:rPr lang="en-US" dirty="0" smtClean="0"/>
              <a:t>This results in significant </a:t>
            </a:r>
            <a:r>
              <a:rPr lang="en-US" i="1" dirty="0" smtClean="0"/>
              <a:t>leakage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which can be exploited to recognize the picture and recover the secret key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CBC does not exhibit this negative characteristic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404960" y="3634746"/>
            <a:ext cx="17390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kern="0" dirty="0" smtClean="0"/>
              <a:t>pictures by Phillip Wang</a:t>
            </a:r>
            <a:endParaRPr lang="en-US" sz="11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62613672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193" y="1720551"/>
            <a:ext cx="6019186" cy="201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 Modes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3897" y="2229426"/>
            <a:ext cx="1910687" cy="100027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Cipher block chaining CBC </a:t>
            </a:r>
          </a:p>
          <a:p>
            <a:pPr algn="ctr"/>
            <a:endParaRPr lang="en-US" sz="1100" b="1" kern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6729" y="4757056"/>
            <a:ext cx="1910687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buNone/>
            </a:pPr>
            <a:r>
              <a:rPr lang="en-US" sz="2400" dirty="0" smtClean="0"/>
              <a:t>Counter mode CTR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342" y="4322198"/>
            <a:ext cx="5738383" cy="188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2138" y="6280751"/>
            <a:ext cx="5486400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kern="0" dirty="0" smtClean="0"/>
              <a:t>Galois Counter Mode GCM is CTR using Galois field operations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 Modes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057" y="2422770"/>
            <a:ext cx="1910687" cy="100027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buNone/>
            </a:pPr>
            <a:r>
              <a:rPr lang="en-US" sz="2400" dirty="0" smtClean="0"/>
              <a:t>Cipher feedback CFB</a:t>
            </a:r>
          </a:p>
          <a:p>
            <a:pPr algn="ctr"/>
            <a:endParaRPr lang="en-US" sz="1100" b="1" kern="0" dirty="0" smtClean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730" y="1768713"/>
            <a:ext cx="6181086" cy="203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6681" y="4488640"/>
            <a:ext cx="1910687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buNone/>
            </a:pPr>
            <a:r>
              <a:rPr lang="en-US" sz="2400" dirty="0" smtClean="0"/>
              <a:t>Output feedback OFB</a:t>
            </a:r>
            <a:endParaRPr lang="en-US" sz="1100" b="1" kern="0" dirty="0" smtClean="0"/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436" y="4061757"/>
            <a:ext cx="6249630" cy="21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Exchange / Distribution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1428" cy="517774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problem with symmetric key encryption</a:t>
            </a:r>
          </a:p>
          <a:p>
            <a:pPr>
              <a:buNone/>
            </a:pPr>
            <a:r>
              <a:rPr lang="en-US" dirty="0" smtClean="0"/>
              <a:t>	is that both parties must possess the </a:t>
            </a:r>
            <a:r>
              <a:rPr lang="en-US" i="1" dirty="0" smtClean="0"/>
              <a:t>shared key 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This requires:</a:t>
            </a:r>
          </a:p>
          <a:p>
            <a:r>
              <a:rPr lang="en-US" dirty="0" smtClean="0"/>
              <a:t>face-face meetings</a:t>
            </a:r>
            <a:endParaRPr lang="en-US" sz="1800" dirty="0" smtClean="0"/>
          </a:p>
          <a:p>
            <a:r>
              <a:rPr lang="en-US" dirty="0" smtClean="0"/>
              <a:t>trusted couriers</a:t>
            </a:r>
          </a:p>
          <a:p>
            <a:r>
              <a:rPr lang="en-US" dirty="0" smtClean="0"/>
              <a:t>synchronized key generators</a:t>
            </a:r>
          </a:p>
          <a:p>
            <a:r>
              <a:rPr lang="en-US" dirty="0" smtClean="0"/>
              <a:t>using an existing (but perhaps compromised) secure channel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This makes symmetric encryption logistics a nightmare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For many years mathematicians searched for a solution to this problem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	</a:t>
            </a:r>
            <a:r>
              <a:rPr lang="en-US" sz="1600" dirty="0" smtClean="0"/>
              <a:t>it was first solved in principle in GCHQ by James Ellis (idea) and Chris Cocks (1-way function)  but remained unknown to the public as it was classified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/>
              <a:t>	key exchange was solved by Martin Hellman 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/>
              <a:t>	public key was solved in theory by Whitfield </a:t>
            </a:r>
            <a:r>
              <a:rPr lang="en-US" sz="1600" dirty="0" err="1" smtClean="0"/>
              <a:t>Diffie</a:t>
            </a:r>
            <a:r>
              <a:rPr lang="en-US" sz="1600" dirty="0" smtClean="0"/>
              <a:t> (idea) and Ron </a:t>
            </a:r>
            <a:r>
              <a:rPr lang="en-US" sz="1600" dirty="0" err="1" smtClean="0"/>
              <a:t>Rivest</a:t>
            </a:r>
            <a:r>
              <a:rPr lang="en-US" sz="1600" dirty="0" smtClean="0"/>
              <a:t> (1-way function)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21506" name="Picture 2" descr="https://encrypted-tbn3.gstatic.com/images?q=tbn:ANd9GcTsI_z3X1Lmx7jymy3DqMx_Um7BrUQ3FOrjLD6kjF16FnUdfNp2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9115" y="2422478"/>
            <a:ext cx="1447800" cy="952500"/>
          </a:xfrm>
          <a:prstGeom prst="rect">
            <a:avLst/>
          </a:prstGeom>
          <a:noFill/>
        </p:spPr>
      </p:pic>
      <p:sp>
        <p:nvSpPr>
          <p:cNvPr id="20482" name="AutoShape 2" descr="data:image/jpeg;base64,/9j/4AAQSkZJRgABAQAAAQABAAD/2wCEAAkGBxQQEhAPEBQQFBAUExUZFxUXFhYSFhcfFxQYGBUVGBoZHCggGB4oGxYVIjEhJiorLi8uHR83ODMtNyktLi8BCgoKBQUFDgUFDisZExkrKysrKysrKysrKysrKysrKysrKysrKysrKysrKysrKysrKysrKysrKysrKysrKysrK//AABEIAMkA+wMBIgACEQEDEQH/xAAcAAEAAgMBAQEAAAAAAAAAAAAABgcDBAUBAgj/xABGEAACAQMCAwUEBgcECgMBAAABAgADBBEFIQYSMQciQVFhExQycTNCYoGRsRUjUnKCkqEINEOiFiRTsrPBwtHS4WOT8Bf/xAAUAQEAAAAAAAAAAAAAAAAAAAAA/8QAFBEBAAAAAAAAAAAAAAAAAAAAAP/aAAwDAQACEQMRAD8AvGIiAiIgIiICIiAiIgIiICIiAiIgIiICIiAiIgIiICIlccc9q9GzY2tivvd8SVCpl6aN0w5Xd2z9Rd9iCVgTbXtdt7Gka93VSlTHQsd2OM8qqN2bY7DJlOarx3qGtOaWlh7OyBw1wTy1W8+8vwnp3U382wZp23Ctxf1ffdaqtUf6tuG7qD9k42QfZX5k5zJkiKiqiKqoowFUBQB5ADpAhb8E3FT+86neVc+GXP8AVqhz+E1x2cU0PNTublX/AGgVz/TB/rJw7zXq1QASSABuSdgPUwIpTr6vpWa1teNdUUGWpVsuMDc912OB+6wMnei9sNvWoU6tW3vFqMDzCnT9qgIJB5WyMjbylc8WcQGpa1zbrmgQUau2VViTylKI61D1y3wjB6y3uzTh6nQ0uwSogLmiHbmHeBqk1eU/Lnx90CZREQEREBERAREQEREBERAREQEREBERAREQEREBOXxDxBb6fSNe7qrTp+Gd2Y/soo3Y+gkJ437WKVsxs9OX3y+JKgLlqaHyJXeofsr65IxiQ6w4Or3lX37W6rVqx+GhnuKPBW5dgPsLt5k5IgfescX6hr5ahYK1np2cNVbKu4zuCy9dvqJ8mbBnX4b4Wt9PX9UvNVIw1VsFznqB+yPQemc9Z20VUUIgVUUYCqAoAHQADYCYneAd5gd581aoAJJAAGSTsB6mRyvrFS5ytnhaW4a7cZQEHBFFD9Keu/w7eMDf1XWEocqnmeq/wUkHNUf5DwGx3OBI/qb9322pMoQYK2qtmmpG49qw3rN07o7u3jMAvVpO9CxRq10+Pa1mPM3lmrU6KNtlHl0m5p+hhGFe4b21x4EjuJ6U1/6jv8oEb1V62o3VhZMjUqVasgRejcpYJz8v1ABz49AZ+pkUAADYAYA+UoTs+tve+ITUOeWzoMR5Z5QmD/FWY/wy/ICIiAiIgIiICIiAiIgIiICIiAiIgIiICIlY8adrNOi/uWlp75eseXK5akhx9n6UjyXYb5OxECccS8SW2nUjXu6q006KOruf2UUbsfy6nA3lO6pxNqPEJalaBrLTCSGqH4qgzggkbttnuLt1DE7T3SuB6t1V9/1uq1xcHGKWRyLjcK3LtgE/AuF69cycDCgKoAUDAAGAAOgAHQQONw3wvb6euKC5qEd6q2DUb0z9Ueg2+fWdR3h3mtWqgAkkAAZJOwHmSYHrvOTq2s07flU8z1n+Ckg5qj/IeA2O5wJzrjWqlzlbLC0dw124ygIOCKKH6U9d/h28ZxherSd6Fij17p/parHmY/aq1Dsi7fCPwgZ9UfK+21JkFMYK2itmmpByPasPpmzjuju7eMwilcX2C3NbWvQADlquPAKP8Nf6+k+Lq2p2Ke+3xNesCAoAHIhPhTUnHge8d9vCfNLj21fr7VP3kz/ukwO/Z2lOggp0VCIPAePqT1J9TPK9YKCzEBQCSTsAB1M4lfjC1CF1qc2PqhWDH0AYD8Zn4Z4LvdeK1rnmtdN2KgfHVHXuA9dvrsMb7A7wJL/Z3tOdNRv261q4QenKDUb8TVX8JcM5+g6LRsaCWtqgSkmcDckk9WYnck+c6EBERAREQEREBERAREQEREBOHrfF9lZMKd1c0KVTbuFsuM9CVGSB6mfPHWu/o+wu7sY56dM8mRkc7EJTyPEczLn0zKm4A4GoV7Zb6/Q17i55nJqMxwGY4bY95m+LmO+46QLt03UqVzTFa3qU6tI9HRg67dRkePpNqUJa124Y1BXXnbSLs4cbt7M/nzLnI8WXI3IyL3o1ldVqIysjKGVgQVIIyGB6EY3zAyTjcT8T22m0vbXdQIN+VeruR9VF6t1HoM7kSD8Y9rKo/uWkJ75eMcc6gvSQ+OMfSEendHidiJH9G4CevV9+1qqbm5bB9kTlE3yFbGzAfsLhRv1EDBqOu6jxGWp0AbLSiWBY7tVGcEMRgv491cKNwScCSjhzhm305OS3Tvkd6o3eqP8AM+A+yMCdkkAAAAADAA2AA6ADwmF3gHea7vPK1UAEkgADJJOAAOpJ8JFrnXKlzlbHC0dw144ygIOCKKH6U9d/h28YHT1jW6dvyo3M9Z/o6KDmqP8AIeA2PeOBIzqtTmX22pugpjBW0Vs01IOR7Vh9M2cd0d3bxzNcXq0nehYo9e7qfS1WPM52+KrUOyLt8IwOmBN/TeHQrCvdMK9x1H+ypn/41Pj9o77DpA0lpXF/gtzW1p0AA5arjwCr0pr6nfpgTu2VlTt0FOiiog8B1J8yerH1M2Xea7vAivG1P3mtp1gD9PcKCR1HMy01P+dvwn6BvOHbSsAK1ra1AOnPRpvj8RKS4Rt/euIrcdUtaTO33IcH+eqn4T9AQIv/APzvTOdavuVsGU5GFwufVAeVvkQZKBEQEREBERARNXUtQpW1J69d1p0UGWdjgD/uc4AA3JwBKZ1fjK/16o9rpQa2sFPLUuTlXbz3G6+iLv5kA4AT7i/tLsNNLU6lQ1bgf4NLDuD5Oc8qfInPoZCH471vUf7haU7SgelWqOZv3g1TCsOnRDOlwtwDaWAVggrVx1q1ACQfsL0T7t/UyVwK6fhHV7ne71aqhPVaRqFf5VNNf6THU7I6T71ry7qN5nl/55lkRArheyn2Y/1e/u6R8CB/4ssyLoGuWm9pqhqjyrFmPyAqioo/ESw4gQal2oanYYGrafzUvGtR7uPUkFkY+mVk+4U4/sdSwLesBVI+hqfq6o9ADs38JImKQ7iTs4tLvNSmvu1x1FSkMDPgWTYHffIwfWA7e7xq507SKR79xWDtjwAPs6eQOq5Zz/BJbbUFpIlJBhEVVUeQUAKPwAlecL8JXy6it1qVT2629EpRql+ct1CjB72wdz3vHHWWPA0Ne0ine0KltWGUcdR1Uj4XX1B3/wDUrSw4Z1irT/RFWu1HTaTt38j9YpOyrg8zr1IViAM79ABbU+HaBx+HOG7fTqfs7ZMEgc1Ru9Uf95vL0GB6TpO88d5r1qoALEgADJJOAAOpJ8IHrvOPrOuU7blRuZ6z/R0UHNUf5L4DY944E5d1r1S5ytjhaPeDXjjKAg4IoofpTnO/w7eM4QvVpO9CxR693U+kqseZzt8VWodkXYd3YdMCBs6rV5l9tqbotMYK2itmmpByPbOPpmzjuju7eOZgSjcahgnmtrPGBty1XHQci4xTXHifTAm9pnDYVhcXbCvcbEDH6qmfsKep+0d9h0ncd4ET1XXaGkmna0qBIZS7chAPiOZid3PdO5PQTHb8f2j/ABGrT/eTP+4TOr2fUfeuIqtU7raUG5TvgHlWmQfXNWp+HpLh1Lhu0ud7i1tqp83pIzfcxGRApuhrtvV+CtSJPhzAH8DvOZrnE9OgfZpmrXJAFNN9z0yR+Q3lm6l2OaVWzy0alFj9alVcY+Qcso/Cb/BvZvZaWTUoo1Svk4rVeV3UdMJgALtncDJz1gRrsZ4QurepdanfotOtcooSmch1UtzNzL9T4aeFJzsc4lqxEBERAREQE19QvadvTqV6zKlKmpZmPQAdT/6mxKT7SNWqazfpodqxFrQbmuqgOxKnvD1CE8oHi53+EGBz7ivX4pujUfno6Pbv3E6GoR4nwLkHc7hAcDJJJsixsqdCmlGiipSQYVVGAP8AufXqZ86bYU7alToUVCUqa4VR+Z8yTkk+JJmzAREQEREBERAREQERPh3gHaYHefNaqFBZiAoGSScAAdST4SJXfENS65lsOVaPeDXjjKAg4IoofpjnO/w7eMDq61rtO25Ubmes/wBHRQc9V/kvgNj3jgSK6tV5x7bU3RaYwVtFbNJSDke2cfTNnHd+HbxzNX35aLvQsUqXF5U+kqM3NUO3xVah2RdhtsOmBOnpXDAVhcXjCvcDBA/waZ+wp6n7R36dIHPp0LnUcE81tZ4wDjlquOg9mvSmuPE+mBJFp9hStk9nRRUTqfMn9pid2PqZocScVULIYqNzVcbUl3Y+p/ZHqfuzNHRuDNR10rVvCbLTyQRTweeoM5GFO52+u23QhTAkTtNepUxuek+a/YlVpb2WpVqajojqw/FkcD/LORqPAOvUkdVqW1yrKVwroGwRjOaipvg+f4wOz/Z5tjU/Sd+f8auqjzGOao//ABU/CXHIf2T8O1NO02jb11CVy1R6ighsFm7oJGxPIEkwgIiICIiAiIgIiIEY7SOJf0ZYV7kEe1I5KIPjUfIX54AZseSmQfst0D3W0Fapk3N1ipUJ3bB3pqSd+h5j6sZg7XKnv+raZpA3pJ+tqjwOckg+op0zg/bk5gIiICIiAiIgIiICInw7QDtObrGo+70mq8lWrjGEpIajsScAAD85tO8wO8Cv69vqOoOWubelToAgpQq1T7PY55qqUxz1iNtmKr6TpPwzUq/3q6qsoxinRVbamAB8O2WI+8STu813eBqadp1K1T2dBFRc5ONyx82J3Y+pmpxCtV7ests3JXK9w7ZyCCQM9CQCM+GZvu813eBzewbRbC4FW4qo1TU6NQ84rd4JliVqIp8cjdjlgw8MjN3z84avVqaVe0tYtBkc2K9POA4bZs+jbb+DBTuZ+gtF1WleUKV1bsGo1V5lP9CD5EEEEeBBgbsREBERAREQEREBERAREQKP4Zb3rX9ZvD0pE0R9zCkD/LQP4yw5XPY4wqDU7nxq3W58/iYf8QyxoCIiAiIgIiICImN2gHeYHeHea7vA9d5ru8O8wO8A7zA7zx3mB3gHeYHeRK30261LVa+n07upbqKfOpHNjAVDygKRv3ic+hkqHYnct8erVv8A63b864ga91TFRWRxlGBBB8Qes2v7Pd66tqdjzF6FGorUz1xlnVvxCKfuPnMqdhNM/TX90/nhAv5s0sDg3g+20miaNqrd45eo55qjkbDmIAGAOgAAGT4kkhIIiICIiAiIgIiICIiAiIgUZ2LJyUr+j407rB/l5f8ApMsaV3wMvu2sa5ZtsWqmoo+yKrFf8tZJYkBNbU9Qp21J69dwlJBlmP8AQAdSSdgBuZsyt+IbVtZ1mhpGSLS3UVa+Ns90M39GRAfAs0D234t1PU2b9D2X6gHHtq2PzZggI8VHMek2LleJLUe0e3t7lAMsqBGYAeAVCrk/IGXNZ2iUUSjSVUpooVUUYVQOgAmaBVHB/HFHUC1Flahdpnmov17vxcpwM48QQCPLxkqkT7buFgtMa3afqry2ZDUZBu68wVXYY3ZSV3P1cg5AGOxoWqi7tre5AA9rTViBuAcd5fuYEfdA6DvNd3h3mB3gHeYHeHea7vAO8wO8O813eB67zXd4d5gd4HM4WqFeJbPHR6NQH1xb1T+aiX/Pz9wipfiSzI6JRqE+n+r1R+bifoGAiIgIiICIiAiIgIiICIiAiIgUtx5T/R/ENle9KN7TFNz5sB7I58gM0DJ7OX228Om902pUQZrWp9suOpVQRVX+UlvmomrwRrov7OjcZBqY5Ko8nXZvlnZh6MIHdkE4GqCjxNqFOpgNWtz7Mn630NTC+fdVj/DJ3IL2i8P1y9DVbDPvtqQeVerqpLDA+sRlsr9ZWI32BC54kC4M7VbK+RRWqU7W6GA9KqwRSen6t22YE+HX08ZJdS4qsrZS9a6tkXGd6ikn91QcsfQAwOb2p3S0tJ1Bn6GgyD51CET/ADMJCezamaemWat1Ku33PVdl/oQZw+LeI6nEtxTsrNalPTKL81WqRylyNg3ptnlTqc5IGO7N6VNaaLTQBURQqgdAFGAPwEDK7zXd4d5gd4B3mB3njvMDvAO8wO8O813eAd5iJgmYLy5FKm9VuiKWP3DOIGTshoe21y/uOqUaBTPkxamgH4JUl6yqf7PWlFLO5vnHfu65wfNaWRn+dqv4S1oCIiAiIgIiICIiAiIgIiICIiB4RnY7gyiKFL/R7V6lm+Rp16Q1FjnlQk4UZ6DlJKH0KMZfEi3aLwemrWjUDhayZejUP1XA6HH1W6H7jjIED4nhMgnZ3xQ7FtLvwyX9vlcP1qBfXxYD+Yb77mTV3gR/iDgyyvGNStRHtT1qITTY+rcuzH1IM4lDsy09DkpWqej1Dj/KFk0d5gd4GG2tqdFBSoolOmOiqAoHnsJ47zx3mB3gHeYHeHea7vA9d5ru8O8wO8A7zETBM8gJGuL6j1jQ06gOavc1FGPTmwufIFt8+Smd3Ub1KFN61Q4VR958lHqZ1OxLhp69Wprt0u78y2ynwHwtUHoBlB/H6GBa+gaUlnbW9pT+CjTVAehbA3Y+pOSfUzoREBERAREQEREBERAREQEREBERAREQK97UOz79IBb2zPstSo4KMDye1C7hGPgw+q33HbcRbhDjX3hjZXqmjf0zysrDk9oR1wD8L+a/ePIXXIX2g9nVvqyipn2N4g7ldRucdFqD66+XQjwPUENF3mB3kFbW77R3W11ik70ulO5TLhv4ulTbfBw48QcyUWOqUrlPaUKi1E81PT0YdVPocGBtu813eHeYHeAd5gd4d5ru8A7zGTE8gJhu7pKSNUqMFRRuT/8Atz6Tma1xLRtcgtz1f9mpyf4j0X8/SdLhTs5u9WdLrVOe3sgcpb7q7jw26oD4se8R0ABBAc7hHhurxDcCrVD09Kotv4GoR9QEdWPiR8I9Tv8Aoe2oLTRKdNVSmihVVRhVCjCqAOgAAE+LGzp0KaUaKLTpIMKijCgDwAmeAiIgIiICIiAiIgIiICIiAiIgIiICIiAiIgYL6yp10alWRKlJhhkdQyn5gyrNf7FkDm40m4qWlbfCMWamfshh31Geueb5S2ogfn27tNcsMi4tPeqY/wASiOcn1/V7gfvIJzf9P6Snkr0bilUHxLgHl+eSp/pP0pI3xv8AQ/jApP8A03tD9dx80b/lMFbje1HQ1W+Sf+REjXGP0v3n85OezTqn3fnA5NtxJXudrGyua5zjIVmA+fID+Yne0/s61i//AL1Up2VE9VBDPjzCoST8mcS96Hwr8h+UyQIVwd2Y2OmlaiIa1wP8arhmB80X4U+YGfWTWIgIiICIiAiIgIiICIiAiIgIiICIiAiIgf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xQQEhAPEBQQFBAUExUZFxUXFhYSFhcfFxQYGBUVGBoZHCggGB4oGxYVIjEhJiorLi8uHR83ODMtNyktLi8BCgoKBQUFDgUFDisZExkrKysrKysrKysrKysrKysrKysrKysrKysrKysrKysrKysrKysrKysrKysrKysrKysrK//AABEIAMkA+wMBIgACEQEDEQH/xAAcAAEAAgMBAQEAAAAAAAAAAAAABgcDBAUBAgj/xABGEAACAQMCAwUEBgcECgMBAAABAgADBBEFIQYSMQciQVFhExQycTNCYoGRsRUjUnKCkqEINEOiFiRTsrPBwtHS4WOT8Bf/xAAUAQEAAAAAAAAAAAAAAAAAAAAA/8QAFBEBAAAAAAAAAAAAAAAAAAAAAP/aAAwDAQACEQMRAD8AvGIiAiIgIiICIiAiIgIiICIiAiIgIiICIiAiIgIiICIlccc9q9GzY2tivvd8SVCpl6aN0w5Xd2z9Rd9iCVgTbXtdt7Gka93VSlTHQsd2OM8qqN2bY7DJlOarx3qGtOaWlh7OyBw1wTy1W8+8vwnp3U382wZp23Ctxf1ffdaqtUf6tuG7qD9k42QfZX5k5zJkiKiqiKqoowFUBQB5ADpAhb8E3FT+86neVc+GXP8AVqhz+E1x2cU0PNTublX/AGgVz/TB/rJw7zXq1QASSABuSdgPUwIpTr6vpWa1teNdUUGWpVsuMDc912OB+6wMnei9sNvWoU6tW3vFqMDzCnT9qgIJB5WyMjbylc8WcQGpa1zbrmgQUau2VViTylKI61D1y3wjB6y3uzTh6nQ0uwSogLmiHbmHeBqk1eU/Lnx90CZREQEREBERAREQEREBERAREQEREBERAREQEREBOXxDxBb6fSNe7qrTp+Gd2Y/soo3Y+gkJ437WKVsxs9OX3y+JKgLlqaHyJXeofsr65IxiQ6w4Or3lX37W6rVqx+GhnuKPBW5dgPsLt5k5IgfescX6hr5ahYK1np2cNVbKu4zuCy9dvqJ8mbBnX4b4Wt9PX9UvNVIw1VsFznqB+yPQemc9Z20VUUIgVUUYCqAoAHQADYCYneAd5gd581aoAJJAAGSTsB6mRyvrFS5ytnhaW4a7cZQEHBFFD9Keu/w7eMDf1XWEocqnmeq/wUkHNUf5DwGx3OBI/qb9322pMoQYK2qtmmpG49qw3rN07o7u3jMAvVpO9CxRq10+Pa1mPM3lmrU6KNtlHl0m5p+hhGFe4b21x4EjuJ6U1/6jv8oEb1V62o3VhZMjUqVasgRejcpYJz8v1ABz49AZ+pkUAADYAYA+UoTs+tve+ITUOeWzoMR5Z5QmD/FWY/wy/ICIiAiIgIiICIiAiIgIiICIiAiIgIiICIlY8adrNOi/uWlp75eseXK5akhx9n6UjyXYb5OxECccS8SW2nUjXu6q006KOruf2UUbsfy6nA3lO6pxNqPEJalaBrLTCSGqH4qgzggkbttnuLt1DE7T3SuB6t1V9/1uq1xcHGKWRyLjcK3LtgE/AuF69cycDCgKoAUDAAGAAOgAHQQONw3wvb6euKC5qEd6q2DUb0z9Ueg2+fWdR3h3mtWqgAkkAAZJOwHmSYHrvOTq2s07flU8z1n+Ckg5qj/IeA2O5wJzrjWqlzlbLC0dw124ygIOCKKH6U9d/h28ZxherSd6Fij17p/parHmY/aq1Dsi7fCPwgZ9UfK+21JkFMYK2itmmpByPasPpmzjuju7eMwilcX2C3NbWvQADlquPAKP8Nf6+k+Lq2p2Ke+3xNesCAoAHIhPhTUnHge8d9vCfNLj21fr7VP3kz/ukwO/Z2lOggp0VCIPAePqT1J9TPK9YKCzEBQCSTsAB1M4lfjC1CF1qc2PqhWDH0AYD8Zn4Z4LvdeK1rnmtdN2KgfHVHXuA9dvrsMb7A7wJL/Z3tOdNRv261q4QenKDUb8TVX8JcM5+g6LRsaCWtqgSkmcDckk9WYnck+c6EBERAREQEREBERAREQEREBOHrfF9lZMKd1c0KVTbuFsuM9CVGSB6mfPHWu/o+wu7sY56dM8mRkc7EJTyPEczLn0zKm4A4GoV7Zb6/Q17i55nJqMxwGY4bY95m+LmO+46QLt03UqVzTFa3qU6tI9HRg67dRkePpNqUJa124Y1BXXnbSLs4cbt7M/nzLnI8WXI3IyL3o1ldVqIysjKGVgQVIIyGB6EY3zAyTjcT8T22m0vbXdQIN+VeruR9VF6t1HoM7kSD8Y9rKo/uWkJ75eMcc6gvSQ+OMfSEendHidiJH9G4CevV9+1qqbm5bB9kTlE3yFbGzAfsLhRv1EDBqOu6jxGWp0AbLSiWBY7tVGcEMRgv491cKNwScCSjhzhm305OS3Tvkd6o3eqP8AM+A+yMCdkkAAAAADAA2AA6ADwmF3gHea7vPK1UAEkgADJJOAAOpJ8JFrnXKlzlbHC0dw144ygIOCKKH6U9d/h28YHT1jW6dvyo3M9Z/o6KDmqP8AIeA2PeOBIzqtTmX22pugpjBW0Vs01IOR7Vh9M2cd0d3bxzNcXq0nehYo9e7qfS1WPM52+KrUOyLt8IwOmBN/TeHQrCvdMK9x1H+ypn/41Pj9o77DpA0lpXF/gtzW1p0AA5arjwCr0pr6nfpgTu2VlTt0FOiiog8B1J8yerH1M2Xea7vAivG1P3mtp1gD9PcKCR1HMy01P+dvwn6BvOHbSsAK1ra1AOnPRpvj8RKS4Rt/euIrcdUtaTO33IcH+eqn4T9AQIv/APzvTOdavuVsGU5GFwufVAeVvkQZKBEQEREBERARNXUtQpW1J69d1p0UGWdjgD/uc4AA3JwBKZ1fjK/16o9rpQa2sFPLUuTlXbz3G6+iLv5kA4AT7i/tLsNNLU6lQ1bgf4NLDuD5Oc8qfInPoZCH471vUf7haU7SgelWqOZv3g1TCsOnRDOlwtwDaWAVggrVx1q1ACQfsL0T7t/UyVwK6fhHV7ne71aqhPVaRqFf5VNNf6THU7I6T71ry7qN5nl/55lkRArheyn2Y/1e/u6R8CB/4ssyLoGuWm9pqhqjyrFmPyAqioo/ESw4gQal2oanYYGrafzUvGtR7uPUkFkY+mVk+4U4/sdSwLesBVI+hqfq6o9ADs38JImKQ7iTs4tLvNSmvu1x1FSkMDPgWTYHffIwfWA7e7xq507SKR79xWDtjwAPs6eQOq5Zz/BJbbUFpIlJBhEVVUeQUAKPwAlecL8JXy6it1qVT2629EpRql+ct1CjB72wdz3vHHWWPA0Ne0ine0KltWGUcdR1Uj4XX1B3/wDUrSw4Z1irT/RFWu1HTaTt38j9YpOyrg8zr1IViAM79ABbU+HaBx+HOG7fTqfs7ZMEgc1Ru9Uf95vL0GB6TpO88d5r1qoALEgADJJOAAOpJ8IHrvOPrOuU7blRuZ6z/R0UHNUf5L4DY944E5d1r1S5ytjhaPeDXjjKAg4IoofpTnO/w7eM4QvVpO9CxR693U+kqseZzt8VWodkXYd3YdMCBs6rV5l9tqbotMYK2itmmpByPbOPpmzjuju7eOZgSjcahgnmtrPGBty1XHQci4xTXHifTAm9pnDYVhcXbCvcbEDH6qmfsKep+0d9h0ncd4ET1XXaGkmna0qBIZS7chAPiOZid3PdO5PQTHb8f2j/ABGrT/eTP+4TOr2fUfeuIqtU7raUG5TvgHlWmQfXNWp+HpLh1Lhu0ud7i1tqp83pIzfcxGRApuhrtvV+CtSJPhzAH8DvOZrnE9OgfZpmrXJAFNN9z0yR+Q3lm6l2OaVWzy0alFj9alVcY+Qcso/Cb/BvZvZaWTUoo1Svk4rVeV3UdMJgALtncDJz1gRrsZ4QurepdanfotOtcooSmch1UtzNzL9T4aeFJzsc4lqxEBERAREQE19QvadvTqV6zKlKmpZmPQAdT/6mxKT7SNWqazfpodqxFrQbmuqgOxKnvD1CE8oHi53+EGBz7ivX4pujUfno6Pbv3E6GoR4nwLkHc7hAcDJJJsixsqdCmlGiipSQYVVGAP8AufXqZ86bYU7alToUVCUqa4VR+Z8yTkk+JJmzAREQEREBERAREQERPh3gHaYHefNaqFBZiAoGSScAAdST4SJXfENS65lsOVaPeDXjjKAg4IoofpjnO/w7eMDq61rtO25Ubmes/wBHRQc9V/kvgNj3jgSK6tV5x7bU3RaYwVtFbNJSDke2cfTNnHd+HbxzNX35aLvQsUqXF5U+kqM3NUO3xVah2RdhtsOmBOnpXDAVhcXjCvcDBA/waZ+wp6n7R36dIHPp0LnUcE81tZ4wDjlquOg9mvSmuPE+mBJFp9hStk9nRRUTqfMn9pid2PqZocScVULIYqNzVcbUl3Y+p/ZHqfuzNHRuDNR10rVvCbLTyQRTweeoM5GFO52+u23QhTAkTtNepUxuek+a/YlVpb2WpVqajojqw/FkcD/LORqPAOvUkdVqW1yrKVwroGwRjOaipvg+f4wOz/Z5tjU/Sd+f8auqjzGOao//ABU/CXHIf2T8O1NO02jb11CVy1R6ighsFm7oJGxPIEkwgIiICIiAiIgIiIEY7SOJf0ZYV7kEe1I5KIPjUfIX54AZseSmQfst0D3W0Fapk3N1ipUJ3bB3pqSd+h5j6sZg7XKnv+raZpA3pJ+tqjwOckg+op0zg/bk5gIiICIiAiIgIiICInw7QDtObrGo+70mq8lWrjGEpIajsScAAD85tO8wO8Cv69vqOoOWubelToAgpQq1T7PY55qqUxz1iNtmKr6TpPwzUq/3q6qsoxinRVbamAB8O2WI+8STu813eBqadp1K1T2dBFRc5ONyx82J3Y+pmpxCtV7ests3JXK9w7ZyCCQM9CQCM+GZvu813eBzewbRbC4FW4qo1TU6NQ84rd4JliVqIp8cjdjlgw8MjN3z84avVqaVe0tYtBkc2K9POA4bZs+jbb+DBTuZ+gtF1WleUKV1bsGo1V5lP9CD5EEEEeBBgbsREBERAREQEREBERAREQKP4Zb3rX9ZvD0pE0R9zCkD/LQP4yw5XPY4wqDU7nxq3W58/iYf8QyxoCIiAiIgIiICImN2gHeYHeHea7vA9d5ru8O8wO8A7zA7zx3mB3gHeYHeRK30261LVa+n07upbqKfOpHNjAVDygKRv3ic+hkqHYnct8erVv8A63b864ga91TFRWRxlGBBB8Qes2v7Pd66tqdjzF6FGorUz1xlnVvxCKfuPnMqdhNM/TX90/nhAv5s0sDg3g+20miaNqrd45eo55qjkbDmIAGAOgAAGT4kkhIIiICIiAiIgIiICIiAiIgUZ2LJyUr+j407rB/l5f8ApMsaV3wMvu2sa5ZtsWqmoo+yKrFf8tZJYkBNbU9Qp21J69dwlJBlmP8AQAdSSdgBuZsyt+IbVtZ1mhpGSLS3UVa+Ns90M39GRAfAs0D234t1PU2b9D2X6gHHtq2PzZggI8VHMek2LleJLUe0e3t7lAMsqBGYAeAVCrk/IGXNZ2iUUSjSVUpooVUUYVQOgAmaBVHB/HFHUC1Flahdpnmov17vxcpwM48QQCPLxkqkT7buFgtMa3afqry2ZDUZBu68wVXYY3ZSV3P1cg5AGOxoWqi7tre5AA9rTViBuAcd5fuYEfdA6DvNd3h3mB3gHeYHeHea7vAO8wO8O813eB67zXd4d5gd4HM4WqFeJbPHR6NQH1xb1T+aiX/Pz9wipfiSzI6JRqE+n+r1R+bifoGAiIgIiICIiAiIgIiICIiAiIgUtx5T/R/ENle9KN7TFNz5sB7I58gM0DJ7OX228Om902pUQZrWp9suOpVQRVX+UlvmomrwRrov7OjcZBqY5Ko8nXZvlnZh6MIHdkE4GqCjxNqFOpgNWtz7Mn630NTC+fdVj/DJ3IL2i8P1y9DVbDPvtqQeVerqpLDA+sRlsr9ZWI32BC54kC4M7VbK+RRWqU7W6GA9KqwRSen6t22YE+HX08ZJdS4qsrZS9a6tkXGd6ikn91QcsfQAwOb2p3S0tJ1Bn6GgyD51CET/ADMJCezamaemWat1Ku33PVdl/oQZw+LeI6nEtxTsrNalPTKL81WqRylyNg3ptnlTqc5IGO7N6VNaaLTQBURQqgdAFGAPwEDK7zXd4d5gd4B3mB3njvMDvAO8wO8O813eAd5iJgmYLy5FKm9VuiKWP3DOIGTshoe21y/uOqUaBTPkxamgH4JUl6yqf7PWlFLO5vnHfu65wfNaWRn+dqv4S1oCIiAiIgIiICIiAiIgIiICIiB4RnY7gyiKFL/R7V6lm+Rp16Q1FjnlQk4UZ6DlJKH0KMZfEi3aLwemrWjUDhayZejUP1XA6HH1W6H7jjIED4nhMgnZ3xQ7FtLvwyX9vlcP1qBfXxYD+Yb77mTV3gR/iDgyyvGNStRHtT1qITTY+rcuzH1IM4lDsy09DkpWqej1Dj/KFk0d5gd4GG2tqdFBSoolOmOiqAoHnsJ47zx3mB3gHeYHeHea7vA9d5ru8O8wO8A7zETBM8gJGuL6j1jQ06gOavc1FGPTmwufIFt8+Smd3Ub1KFN61Q4VR958lHqZ1OxLhp69Wprt0u78y2ynwHwtUHoBlB/H6GBa+gaUlnbW9pT+CjTVAehbA3Y+pOSfUzoREBERAREQEREBERAREQEREBERAREQK97UOz79IBb2zPstSo4KMDye1C7hGPgw+q33HbcRbhDjX3hjZXqmjf0zysrDk9oR1wD8L+a/ePIXXIX2g9nVvqyipn2N4g7ldRucdFqD66+XQjwPUENF3mB3kFbW77R3W11ik70ulO5TLhv4ulTbfBw48QcyUWOqUrlPaUKi1E81PT0YdVPocGBtu813eHeYHeAd5gd4d5ru8A7zGTE8gJhu7pKSNUqMFRRuT/8Atz6Tma1xLRtcgtz1f9mpyf4j0X8/SdLhTs5u9WdLrVOe3sgcpb7q7jw26oD4se8R0ABBAc7hHhurxDcCrVD09Kotv4GoR9QEdWPiR8I9Tv8Aoe2oLTRKdNVSmihVVRhVCjCqAOgAAE+LGzp0KaUaKLTpIMKijCgDwAmeAiIgIiICIiAiIgIiICIiAiIgIiICIiAiIgYL6yp10alWRKlJhhkdQyn5gyrNf7FkDm40m4qWlbfCMWamfshh31Geueb5S2ogfn27tNcsMi4tPeqY/wASiOcn1/V7gfvIJzf9P6Snkr0bilUHxLgHl+eSp/pP0pI3xv8AQ/jApP8A03tD9dx80b/lMFbje1HQ1W+Sf+REjXGP0v3n85OezTqn3fnA5NtxJXudrGyua5zjIVmA+fID+Yne0/s61i//AL1Up2VE9VBDPjzCoST8mcS96Hwr8h+UyQIVwd2Y2OmlaiIa1wP8arhmB80X4U+YGfWTWIgIiICIiAiIgIiICIiAiIgIiICIiAiIgf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xQQEhAPEBQQFBAUExUZFxUXFhYSFhcfFxQYGBUVGBoZHCggGB4oGxYVIjEhJiorLi8uHR83ODMtNyktLi8BCgoKBQUFDgUFDisZExkrKysrKysrKysrKysrKysrKysrKysrKysrKysrKysrKysrKysrKysrKysrKysrKysrK//AABEIAMkA+wMBIgACEQEDEQH/xAAcAAEAAgMBAQEAAAAAAAAAAAAABgcDBAUBAgj/xABGEAACAQMCAwUEBgcECgMBAAABAgADBBEFIQYSMQciQVFhExQycTNCYoGRsRUjUnKCkqEINEOiFiRTsrPBwtHS4WOT8Bf/xAAUAQEAAAAAAAAAAAAAAAAAAAAA/8QAFBEBAAAAAAAAAAAAAAAAAAAAAP/aAAwDAQACEQMRAD8AvGIiAiIgIiICIiAiIgIiICIiAiIgIiICIiAiIgIiICIlccc9q9GzY2tivvd8SVCpl6aN0w5Xd2z9Rd9iCVgTbXtdt7Gka93VSlTHQsd2OM8qqN2bY7DJlOarx3qGtOaWlh7OyBw1wTy1W8+8vwnp3U382wZp23Ctxf1ffdaqtUf6tuG7qD9k42QfZX5k5zJkiKiqiKqoowFUBQB5ADpAhb8E3FT+86neVc+GXP8AVqhz+E1x2cU0PNTublX/AGgVz/TB/rJw7zXq1QASSABuSdgPUwIpTr6vpWa1teNdUUGWpVsuMDc912OB+6wMnei9sNvWoU6tW3vFqMDzCnT9qgIJB5WyMjbylc8WcQGpa1zbrmgQUau2VViTylKI61D1y3wjB6y3uzTh6nQ0uwSogLmiHbmHeBqk1eU/Lnx90CZREQEREBERAREQEREBERAREQEREBERAREQEREBOXxDxBb6fSNe7qrTp+Gd2Y/soo3Y+gkJ437WKVsxs9OX3y+JKgLlqaHyJXeofsr65IxiQ6w4Or3lX37W6rVqx+GhnuKPBW5dgPsLt5k5IgfescX6hr5ahYK1np2cNVbKu4zuCy9dvqJ8mbBnX4b4Wt9PX9UvNVIw1VsFznqB+yPQemc9Z20VUUIgVUUYCqAoAHQADYCYneAd5gd581aoAJJAAGSTsB6mRyvrFS5ytnhaW4a7cZQEHBFFD9Keu/w7eMDf1XWEocqnmeq/wUkHNUf5DwGx3OBI/qb9322pMoQYK2qtmmpG49qw3rN07o7u3jMAvVpO9CxRq10+Pa1mPM3lmrU6KNtlHl0m5p+hhGFe4b21x4EjuJ6U1/6jv8oEb1V62o3VhZMjUqVasgRejcpYJz8v1ABz49AZ+pkUAADYAYA+UoTs+tve+ITUOeWzoMR5Z5QmD/FWY/wy/ICIiAiIgIiICIiAiIgIiICIiAiIgIiICIlY8adrNOi/uWlp75eseXK5akhx9n6UjyXYb5OxECccS8SW2nUjXu6q006KOruf2UUbsfy6nA3lO6pxNqPEJalaBrLTCSGqH4qgzggkbttnuLt1DE7T3SuB6t1V9/1uq1xcHGKWRyLjcK3LtgE/AuF69cycDCgKoAUDAAGAAOgAHQQONw3wvb6euKC5qEd6q2DUb0z9Ueg2+fWdR3h3mtWqgAkkAAZJOwHmSYHrvOTq2s07flU8z1n+Ckg5qj/IeA2O5wJzrjWqlzlbLC0dw124ygIOCKKH6U9d/h28ZxherSd6Fij17p/parHmY/aq1Dsi7fCPwgZ9UfK+21JkFMYK2itmmpByPasPpmzjuju7eMwilcX2C3NbWvQADlquPAKP8Nf6+k+Lq2p2Ke+3xNesCAoAHIhPhTUnHge8d9vCfNLj21fr7VP3kz/ukwO/Z2lOggp0VCIPAePqT1J9TPK9YKCzEBQCSTsAB1M4lfjC1CF1qc2PqhWDH0AYD8Zn4Z4LvdeK1rnmtdN2KgfHVHXuA9dvrsMb7A7wJL/Z3tOdNRv261q4QenKDUb8TVX8JcM5+g6LRsaCWtqgSkmcDckk9WYnck+c6EBERAREQEREBERAREQEREBOHrfF9lZMKd1c0KVTbuFsuM9CVGSB6mfPHWu/o+wu7sY56dM8mRkc7EJTyPEczLn0zKm4A4GoV7Zb6/Q17i55nJqMxwGY4bY95m+LmO+46QLt03UqVzTFa3qU6tI9HRg67dRkePpNqUJa124Y1BXXnbSLs4cbt7M/nzLnI8WXI3IyL3o1ldVqIysjKGVgQVIIyGB6EY3zAyTjcT8T22m0vbXdQIN+VeruR9VF6t1HoM7kSD8Y9rKo/uWkJ75eMcc6gvSQ+OMfSEendHidiJH9G4CevV9+1qqbm5bB9kTlE3yFbGzAfsLhRv1EDBqOu6jxGWp0AbLSiWBY7tVGcEMRgv491cKNwScCSjhzhm305OS3Tvkd6o3eqP8AM+A+yMCdkkAAAAADAA2AA6ADwmF3gHea7vPK1UAEkgADJJOAAOpJ8JFrnXKlzlbHC0dw144ygIOCKKH6U9d/h28YHT1jW6dvyo3M9Z/o6KDmqP8AIeA2PeOBIzqtTmX22pugpjBW0Vs01IOR7Vh9M2cd0d3bxzNcXq0nehYo9e7qfS1WPM52+KrUOyLt8IwOmBN/TeHQrCvdMK9x1H+ypn/41Pj9o77DpA0lpXF/gtzW1p0AA5arjwCr0pr6nfpgTu2VlTt0FOiiog8B1J8yerH1M2Xea7vAivG1P3mtp1gD9PcKCR1HMy01P+dvwn6BvOHbSsAK1ra1AOnPRpvj8RKS4Rt/euIrcdUtaTO33IcH+eqn4T9AQIv/APzvTOdavuVsGU5GFwufVAeVvkQZKBEQEREBERARNXUtQpW1J69d1p0UGWdjgD/uc4AA3JwBKZ1fjK/16o9rpQa2sFPLUuTlXbz3G6+iLv5kA4AT7i/tLsNNLU6lQ1bgf4NLDuD5Oc8qfInPoZCH471vUf7haU7SgelWqOZv3g1TCsOnRDOlwtwDaWAVggrVx1q1ACQfsL0T7t/UyVwK6fhHV7ne71aqhPVaRqFf5VNNf6THU7I6T71ry7qN5nl/55lkRArheyn2Y/1e/u6R8CB/4ssyLoGuWm9pqhqjyrFmPyAqioo/ESw4gQal2oanYYGrafzUvGtR7uPUkFkY+mVk+4U4/sdSwLesBVI+hqfq6o9ADs38JImKQ7iTs4tLvNSmvu1x1FSkMDPgWTYHffIwfWA7e7xq507SKR79xWDtjwAPs6eQOq5Zz/BJbbUFpIlJBhEVVUeQUAKPwAlecL8JXy6it1qVT2629EpRql+ct1CjB72wdz3vHHWWPA0Ne0ine0KltWGUcdR1Uj4XX1B3/wDUrSw4Z1irT/RFWu1HTaTt38j9YpOyrg8zr1IViAM79ABbU+HaBx+HOG7fTqfs7ZMEgc1Ru9Uf95vL0GB6TpO88d5r1qoALEgADJJOAAOpJ8IHrvOPrOuU7blRuZ6z/R0UHNUf5L4DY944E5d1r1S5ytjhaPeDXjjKAg4IoofpTnO/w7eM4QvVpO9CxR693U+kqseZzt8VWodkXYd3YdMCBs6rV5l9tqbotMYK2itmmpByPbOPpmzjuju7eOZgSjcahgnmtrPGBty1XHQci4xTXHifTAm9pnDYVhcXbCvcbEDH6qmfsKep+0d9h0ncd4ET1XXaGkmna0qBIZS7chAPiOZid3PdO5PQTHb8f2j/ABGrT/eTP+4TOr2fUfeuIqtU7raUG5TvgHlWmQfXNWp+HpLh1Lhu0ud7i1tqp83pIzfcxGRApuhrtvV+CtSJPhzAH8DvOZrnE9OgfZpmrXJAFNN9z0yR+Q3lm6l2OaVWzy0alFj9alVcY+Qcso/Cb/BvZvZaWTUoo1Svk4rVeV3UdMJgALtncDJz1gRrsZ4QurepdanfotOtcooSmch1UtzNzL9T4aeFJzsc4lqxEBERAREQE19QvadvTqV6zKlKmpZmPQAdT/6mxKT7SNWqazfpodqxFrQbmuqgOxKnvD1CE8oHi53+EGBz7ivX4pujUfno6Pbv3E6GoR4nwLkHc7hAcDJJJsixsqdCmlGiipSQYVVGAP8AufXqZ86bYU7alToUVCUqa4VR+Z8yTkk+JJmzAREQEREBERAREQERPh3gHaYHefNaqFBZiAoGSScAAdST4SJXfENS65lsOVaPeDXjjKAg4IoofpjnO/w7eMDq61rtO25Ubmes/wBHRQc9V/kvgNj3jgSK6tV5x7bU3RaYwVtFbNJSDke2cfTNnHd+HbxzNX35aLvQsUqXF5U+kqM3NUO3xVah2RdhtsOmBOnpXDAVhcXjCvcDBA/waZ+wp6n7R36dIHPp0LnUcE81tZ4wDjlquOg9mvSmuPE+mBJFp9hStk9nRRUTqfMn9pid2PqZocScVULIYqNzVcbUl3Y+p/ZHqfuzNHRuDNR10rVvCbLTyQRTweeoM5GFO52+u23QhTAkTtNepUxuek+a/YlVpb2WpVqajojqw/FkcD/LORqPAOvUkdVqW1yrKVwroGwRjOaipvg+f4wOz/Z5tjU/Sd+f8auqjzGOao//ABU/CXHIf2T8O1NO02jb11CVy1R6ighsFm7oJGxPIEkwgIiICIiAiIgIiIEY7SOJf0ZYV7kEe1I5KIPjUfIX54AZseSmQfst0D3W0Fapk3N1ipUJ3bB3pqSd+h5j6sZg7XKnv+raZpA3pJ+tqjwOckg+op0zg/bk5gIiICIiAiIgIiICInw7QDtObrGo+70mq8lWrjGEpIajsScAAD85tO8wO8Cv69vqOoOWubelToAgpQq1T7PY55qqUxz1iNtmKr6TpPwzUq/3q6qsoxinRVbamAB8O2WI+8STu813eBqadp1K1T2dBFRc5ONyx82J3Y+pmpxCtV7ests3JXK9w7ZyCCQM9CQCM+GZvu813eBzewbRbC4FW4qo1TU6NQ84rd4JliVqIp8cjdjlgw8MjN3z84avVqaVe0tYtBkc2K9POA4bZs+jbb+DBTuZ+gtF1WleUKV1bsGo1V5lP9CD5EEEEeBBgbsREBERAREQEREBERAREQKP4Zb3rX9ZvD0pE0R9zCkD/LQP4yw5XPY4wqDU7nxq3W58/iYf8QyxoCIiAiIgIiICImN2gHeYHeHea7vA9d5ru8O8wO8A7zA7zx3mB3gHeYHeRK30261LVa+n07upbqKfOpHNjAVDygKRv3ic+hkqHYnct8erVv8A63b864ga91TFRWRxlGBBB8Qes2v7Pd66tqdjzF6FGorUz1xlnVvxCKfuPnMqdhNM/TX90/nhAv5s0sDg3g+20miaNqrd45eo55qjkbDmIAGAOgAAGT4kkhIIiICIiAiIgIiICIiAiIgUZ2LJyUr+j407rB/l5f8ApMsaV3wMvu2sa5ZtsWqmoo+yKrFf8tZJYkBNbU9Qp21J69dwlJBlmP8AQAdSSdgBuZsyt+IbVtZ1mhpGSLS3UVa+Ns90M39GRAfAs0D234t1PU2b9D2X6gHHtq2PzZggI8VHMek2LleJLUe0e3t7lAMsqBGYAeAVCrk/IGXNZ2iUUSjSVUpooVUUYVQOgAmaBVHB/HFHUC1Flahdpnmov17vxcpwM48QQCPLxkqkT7buFgtMa3afqry2ZDUZBu68wVXYY3ZSV3P1cg5AGOxoWqi7tre5AA9rTViBuAcd5fuYEfdA6DvNd3h3mB3gHeYHeHea7vAO8wO8O813eB67zXd4d5gd4HM4WqFeJbPHR6NQH1xb1T+aiX/Pz9wipfiSzI6JRqE+n+r1R+bifoGAiIgIiICIiAiIgIiICIiAiIgUtx5T/R/ENle9KN7TFNz5sB7I58gM0DJ7OX228Om902pUQZrWp9suOpVQRVX+UlvmomrwRrov7OjcZBqY5Ko8nXZvlnZh6MIHdkE4GqCjxNqFOpgNWtz7Mn630NTC+fdVj/DJ3IL2i8P1y9DVbDPvtqQeVerqpLDA+sRlsr9ZWI32BC54kC4M7VbK+RRWqU7W6GA9KqwRSen6t22YE+HX08ZJdS4qsrZS9a6tkXGd6ikn91QcsfQAwOb2p3S0tJ1Bn6GgyD51CET/ADMJCezamaemWat1Ku33PVdl/oQZw+LeI6nEtxTsrNalPTKL81WqRylyNg3ptnlTqc5IGO7N6VNaaLTQBURQqgdAFGAPwEDK7zXd4d5gd4B3mB3njvMDvAO8wO8O813eAd5iJgmYLy5FKm9VuiKWP3DOIGTshoe21y/uOqUaBTPkxamgH4JUl6yqf7PWlFLO5vnHfu65wfNaWRn+dqv4S1oCIiAiIgIiICIiAiIgIiICIiB4RnY7gyiKFL/R7V6lm+Rp16Q1FjnlQk4UZ6DlJKH0KMZfEi3aLwemrWjUDhayZejUP1XA6HH1W6H7jjIED4nhMgnZ3xQ7FtLvwyX9vlcP1qBfXxYD+Yb77mTV3gR/iDgyyvGNStRHtT1qITTY+rcuzH1IM4lDsy09DkpWqej1Dj/KFk0d5gd4GG2tqdFBSoolOmOiqAoHnsJ47zx3mB3gHeYHeHea7vA9d5ru8O8wO8A7zETBM8gJGuL6j1jQ06gOavc1FGPTmwufIFt8+Smd3Ub1KFN61Q4VR958lHqZ1OxLhp69Wprt0u78y2ynwHwtUHoBlB/H6GBa+gaUlnbW9pT+CjTVAehbA3Y+pOSfUzoREBERAREQEREBERAREQEREBERAREQK97UOz79IBb2zPstSo4KMDye1C7hGPgw+q33HbcRbhDjX3hjZXqmjf0zysrDk9oR1wD8L+a/ePIXXIX2g9nVvqyipn2N4g7ldRucdFqD66+XQjwPUENF3mB3kFbW77R3W11ik70ulO5TLhv4ulTbfBw48QcyUWOqUrlPaUKi1E81PT0YdVPocGBtu813eHeYHeAd5gd4d5ru8A7zGTE8gJhu7pKSNUqMFRRuT/8Atz6Tma1xLRtcgtz1f9mpyf4j0X8/SdLhTs5u9WdLrVOe3sgcpb7q7jw26oD4se8R0ABBAc7hHhurxDcCrVD09Kotv4GoR9QEdWPiR8I9Tv8Aoe2oLTRKdNVSmihVVRhVCjCqAOgAAE+LGzp0KaUaKLTpIMKijCgDwAmeAiIgIiICIiAiIgIiICIiAiIgIiICIiAiIgYL6yp10alWRKlJhhkdQyn5gyrNf7FkDm40m4qWlbfCMWamfshh31Geueb5S2ogfn27tNcsMi4tPeqY/wASiOcn1/V7gfvIJzf9P6Snkr0bilUHxLgHl+eSp/pP0pI3xv8AQ/jApP8A03tD9dx80b/lMFbje1HQ1W+Sf+REjXGP0v3n85OezTqn3fnA5NtxJXudrGyua5zjIVmA+fID+Yne0/s61i//AL1Up2VE9VBDPjzCoST8mcS96Hwr8h+UyQIVwd2Y2OmlaiIa1wP8arhmB80X4U+YGfWTWIgIiICIiAiIgIiICIiAiIgIiICIiAiIgf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245">
            <a:off x="7582397" y="1269598"/>
            <a:ext cx="1031614" cy="8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55390">
            <a:off x="5933293" y="1244576"/>
            <a:ext cx="1031614" cy="8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332237"/>
            <a:ext cx="8455076" cy="523233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can explain 4 types of encryption by the following analogies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/>
              <a:t>Shared-key (symmetric) encryption </a:t>
            </a:r>
            <a:r>
              <a:rPr lang="en-US" dirty="0" smtClean="0"/>
              <a:t>(e.g., DES, AES)</a:t>
            </a:r>
          </a:p>
          <a:p>
            <a:r>
              <a:rPr lang="en-US" sz="1800" dirty="0" smtClean="0"/>
              <a:t>Alice and Bob both have identical copies of a the key to a strong-box</a:t>
            </a:r>
          </a:p>
          <a:p>
            <a:r>
              <a:rPr lang="en-US" sz="1800" dirty="0" smtClean="0"/>
              <a:t>Alice puts her message in the box, locks it with her key, and sends to Bob</a:t>
            </a:r>
          </a:p>
          <a:p>
            <a:r>
              <a:rPr lang="en-US" sz="1800" dirty="0" smtClean="0"/>
              <a:t>Bob uses his identical key to open the box and recovers the message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/>
              <a:t>One private key encryption</a:t>
            </a:r>
            <a:r>
              <a:rPr lang="en-US" dirty="0" smtClean="0"/>
              <a:t> (e.g., RSA or ECC)</a:t>
            </a:r>
          </a:p>
          <a:p>
            <a:r>
              <a:rPr lang="en-US" sz="1800" dirty="0" smtClean="0"/>
              <a:t>Bob has the key to open a box that locks automatically upon closing </a:t>
            </a:r>
            <a:r>
              <a:rPr lang="en-US" sz="1600" dirty="0" smtClean="0"/>
              <a:t>(1-way function)</a:t>
            </a:r>
          </a:p>
          <a:p>
            <a:r>
              <a:rPr lang="en-US" sz="1800" dirty="0" smtClean="0"/>
              <a:t>Bob sends open box to Alice, Alice puts message in box, closes, sends back to Bob</a:t>
            </a:r>
          </a:p>
          <a:p>
            <a:r>
              <a:rPr lang="en-US" sz="1800" dirty="0" smtClean="0"/>
              <a:t>Bob opens the box with his key</a:t>
            </a:r>
          </a:p>
          <a:p>
            <a:pPr>
              <a:buNone/>
            </a:pPr>
            <a:r>
              <a:rPr lang="en-US" b="1" dirty="0" smtClean="0"/>
              <a:t>Two private key encryption </a:t>
            </a:r>
            <a:r>
              <a:rPr lang="en-US" dirty="0" smtClean="0"/>
              <a:t>(e.g., RSA or ECC with signature)</a:t>
            </a:r>
          </a:p>
          <a:p>
            <a:r>
              <a:rPr lang="en-US" sz="1800" dirty="0" smtClean="0"/>
              <a:t>Alice has a </a:t>
            </a:r>
            <a:r>
              <a:rPr lang="en-US" sz="1800" i="1" dirty="0" smtClean="0"/>
              <a:t>locking key </a:t>
            </a:r>
            <a:r>
              <a:rPr lang="en-US" sz="1800" dirty="0" smtClean="0"/>
              <a:t>and Bob has an </a:t>
            </a:r>
            <a:r>
              <a:rPr lang="en-US" sz="1800" i="1" dirty="0" smtClean="0"/>
              <a:t>unlocking key </a:t>
            </a:r>
            <a:r>
              <a:rPr lang="en-US" sz="1800" dirty="0" smtClean="0"/>
              <a:t>to a strong-box</a:t>
            </a:r>
          </a:p>
          <a:p>
            <a:r>
              <a:rPr lang="en-US" sz="1800" dirty="0" smtClean="0"/>
              <a:t>Alice puts her message in the box, locks it with her locking key, and sends to Bob</a:t>
            </a:r>
          </a:p>
          <a:p>
            <a:r>
              <a:rPr lang="en-US" sz="1800" dirty="0" smtClean="0"/>
              <a:t>Bob unlocks the box with his unlocking key, and recovers </a:t>
            </a:r>
            <a:r>
              <a:rPr lang="en-US" sz="1800" i="1" dirty="0" smtClean="0"/>
              <a:t>Alice’s</a:t>
            </a:r>
            <a:r>
              <a:rPr lang="en-US" sz="1800" dirty="0" smtClean="0"/>
              <a:t> message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/>
              <a:t>Multi-exchange </a:t>
            </a:r>
            <a:r>
              <a:rPr lang="en-US" dirty="0" smtClean="0"/>
              <a:t>(e.g., DH)</a:t>
            </a:r>
          </a:p>
          <a:p>
            <a:r>
              <a:rPr lang="en-US" sz="1800" dirty="0" smtClean="0"/>
              <a:t>Alice puts her message in the box, locks with her padlock, and sends to Bob</a:t>
            </a:r>
          </a:p>
          <a:p>
            <a:r>
              <a:rPr lang="en-US" sz="1800" dirty="0" smtClean="0"/>
              <a:t>Bob places his padlock alongside Alice’s, locks, and sends back to Alice</a:t>
            </a:r>
          </a:p>
          <a:p>
            <a:r>
              <a:rPr lang="en-US" sz="1800" dirty="0" smtClean="0"/>
              <a:t>Alice removes her padlock, and sends back to Bob</a:t>
            </a:r>
          </a:p>
          <a:p>
            <a:r>
              <a:rPr lang="en-US" sz="1800" dirty="0" smtClean="0"/>
              <a:t>Bob removes his padlock, and recovers the message</a:t>
            </a:r>
          </a:p>
          <a:p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attempts to encrypt without keys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1428" cy="5177743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dirty="0" smtClean="0"/>
              <a:t>Can we use one-time pads to communicate without shared secrets ?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ATTEMPT 1 – substitution code</a:t>
            </a:r>
          </a:p>
          <a:p>
            <a:r>
              <a:rPr lang="en-US" sz="1800" dirty="0" smtClean="0"/>
              <a:t>Alice </a:t>
            </a:r>
            <a:r>
              <a:rPr lang="en-US" sz="1800" dirty="0" err="1" smtClean="0"/>
              <a:t>xors</a:t>
            </a:r>
            <a:r>
              <a:rPr lang="en-US" sz="1800" dirty="0" smtClean="0"/>
              <a:t> message M with a one-time pad A and sends D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= M + A to Bob</a:t>
            </a:r>
          </a:p>
          <a:p>
            <a:r>
              <a:rPr lang="en-US" sz="1800" dirty="0" smtClean="0"/>
              <a:t>Bob </a:t>
            </a:r>
            <a:r>
              <a:rPr lang="en-US" sz="1800" dirty="0" err="1" smtClean="0"/>
              <a:t>xors</a:t>
            </a:r>
            <a:r>
              <a:rPr lang="en-US" sz="1800" dirty="0" smtClean="0"/>
              <a:t> D</a:t>
            </a:r>
            <a:r>
              <a:rPr lang="en-US" sz="1800" baseline="-25000" dirty="0" smtClean="0"/>
              <a:t>1  </a:t>
            </a:r>
            <a:r>
              <a:rPr lang="en-US" sz="1800" dirty="0" smtClean="0"/>
              <a:t>with his one-time pad B and sends D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= M + A + B to Alice</a:t>
            </a:r>
          </a:p>
          <a:p>
            <a:r>
              <a:rPr lang="en-US" sz="1800" dirty="0" smtClean="0"/>
              <a:t>Alice </a:t>
            </a:r>
            <a:r>
              <a:rPr lang="en-US" sz="1800" dirty="0" err="1" smtClean="0"/>
              <a:t>xors</a:t>
            </a:r>
            <a:r>
              <a:rPr lang="en-US" sz="1800" dirty="0" smtClean="0"/>
              <a:t> D</a:t>
            </a:r>
            <a:r>
              <a:rPr lang="en-US" sz="1800" baseline="-25000" dirty="0" smtClean="0"/>
              <a:t>2  </a:t>
            </a:r>
            <a:r>
              <a:rPr lang="en-US" sz="1800" dirty="0" smtClean="0"/>
              <a:t>with her old one-time pad A and sends D</a:t>
            </a:r>
            <a:r>
              <a:rPr lang="en-US" sz="1800" baseline="-25000" dirty="0" smtClean="0"/>
              <a:t>3 </a:t>
            </a:r>
            <a:r>
              <a:rPr lang="en-US" sz="1800" dirty="0" smtClean="0"/>
              <a:t>= M + A + B + A = M + B</a:t>
            </a:r>
          </a:p>
          <a:p>
            <a:r>
              <a:rPr lang="en-US" sz="1800" dirty="0" smtClean="0"/>
              <a:t>Bob </a:t>
            </a:r>
            <a:r>
              <a:rPr lang="en-US" sz="1800" dirty="0" err="1" smtClean="0"/>
              <a:t>xors</a:t>
            </a:r>
            <a:r>
              <a:rPr lang="en-US" sz="1800" dirty="0" smtClean="0"/>
              <a:t> D</a:t>
            </a:r>
            <a:r>
              <a:rPr lang="en-US" sz="1800" baseline="-25000" dirty="0" smtClean="0"/>
              <a:t>3 </a:t>
            </a:r>
            <a:r>
              <a:rPr lang="en-US" sz="1800" dirty="0" smtClean="0"/>
              <a:t>with his old one-time pad B and recovers D</a:t>
            </a:r>
            <a:r>
              <a:rPr lang="en-US" sz="1800" baseline="-25000" dirty="0" smtClean="0"/>
              <a:t>3 </a:t>
            </a:r>
            <a:r>
              <a:rPr lang="en-US" sz="1800" dirty="0" smtClean="0"/>
              <a:t>+ B = M + B + B = M 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While the data of each transmission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 is safe</a:t>
            </a:r>
          </a:p>
          <a:p>
            <a:pPr>
              <a:buNone/>
            </a:pPr>
            <a:r>
              <a:rPr lang="en-US" dirty="0" smtClean="0"/>
              <a:t>	if Eve observes all the transmissions, she can recover the message</a:t>
            </a:r>
          </a:p>
          <a:p>
            <a:r>
              <a:rPr lang="en-US" sz="1800" dirty="0" smtClean="0"/>
              <a:t>Eve observes D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= M + A,  D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= M + A + B, and D</a:t>
            </a:r>
            <a:r>
              <a:rPr lang="en-US" sz="1800" baseline="-25000" dirty="0" smtClean="0"/>
              <a:t>3 </a:t>
            </a:r>
            <a:r>
              <a:rPr lang="en-US" sz="1800" dirty="0" smtClean="0"/>
              <a:t>= M + B</a:t>
            </a:r>
          </a:p>
          <a:p>
            <a:r>
              <a:rPr lang="en-US" sz="1800" dirty="0" smtClean="0"/>
              <a:t>Eve </a:t>
            </a:r>
            <a:r>
              <a:rPr lang="en-US" sz="1800" dirty="0" err="1" smtClean="0"/>
              <a:t>xors</a:t>
            </a:r>
            <a:r>
              <a:rPr lang="en-US" sz="1800" dirty="0" smtClean="0"/>
              <a:t> D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+ D</a:t>
            </a:r>
            <a:r>
              <a:rPr lang="en-US" sz="1800" baseline="-25000" dirty="0" smtClean="0"/>
              <a:t>2 </a:t>
            </a:r>
            <a:r>
              <a:rPr lang="en-US" sz="1800" dirty="0"/>
              <a:t>+ D</a:t>
            </a:r>
            <a:r>
              <a:rPr lang="en-US" sz="1800" baseline="-25000" dirty="0"/>
              <a:t>3</a:t>
            </a:r>
            <a:r>
              <a:rPr lang="en-US" sz="1800" dirty="0" smtClean="0"/>
              <a:t> </a:t>
            </a:r>
            <a:r>
              <a:rPr lang="en-US" sz="1800" dirty="0"/>
              <a:t>= B </a:t>
            </a:r>
            <a:r>
              <a:rPr lang="en-US" sz="1800" dirty="0" smtClean="0"/>
              <a:t> + D</a:t>
            </a:r>
            <a:r>
              <a:rPr lang="en-US" sz="1800" baseline="-25000" dirty="0" smtClean="0"/>
              <a:t>3 </a:t>
            </a:r>
            <a:r>
              <a:rPr lang="en-US" sz="1800" dirty="0" smtClean="0"/>
              <a:t> = M   </a:t>
            </a:r>
            <a:r>
              <a:rPr lang="en-US" sz="1800" dirty="0" smtClean="0">
                <a:solidFill>
                  <a:srgbClr val="FF0000"/>
                </a:solidFill>
              </a:rPr>
              <a:t>BROKEN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ATTEMPT 2 – permutation code</a:t>
            </a:r>
          </a:p>
          <a:p>
            <a:r>
              <a:rPr lang="en-US" sz="1800" dirty="0" smtClean="0"/>
              <a:t>Alice permutes  M with a one-time permutation A and sends D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= A*M to Bob</a:t>
            </a:r>
          </a:p>
          <a:p>
            <a:r>
              <a:rPr lang="en-US" sz="1800" dirty="0" smtClean="0"/>
              <a:t>Bob permutes D</a:t>
            </a:r>
            <a:r>
              <a:rPr lang="en-US" sz="1800" baseline="-25000" dirty="0" smtClean="0"/>
              <a:t>1  </a:t>
            </a:r>
            <a:r>
              <a:rPr lang="en-US" sz="1800" dirty="0" smtClean="0"/>
              <a:t>with his one-time permutation B and sends D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= B*A*M B to Alice</a:t>
            </a:r>
          </a:p>
          <a:p>
            <a:r>
              <a:rPr lang="en-US" sz="1800" dirty="0" smtClean="0"/>
              <a:t>but permutations don’t commute!</a:t>
            </a:r>
          </a:p>
          <a:p>
            <a:pPr>
              <a:buNone/>
            </a:pPr>
            <a:r>
              <a:rPr lang="en-US" sz="1800" dirty="0" smtClean="0"/>
              <a:t>	so if Alice permutes D</a:t>
            </a:r>
            <a:r>
              <a:rPr lang="en-US" sz="1800" baseline="-25000" dirty="0" smtClean="0"/>
              <a:t>2  </a:t>
            </a:r>
            <a:r>
              <a:rPr lang="en-US" sz="1800" dirty="0" smtClean="0"/>
              <a:t>with the inverse of her old one-time permutation </a:t>
            </a:r>
          </a:p>
          <a:p>
            <a:pPr>
              <a:buNone/>
            </a:pPr>
            <a:r>
              <a:rPr lang="en-US" sz="1800" dirty="0" smtClean="0"/>
              <a:t>	she obtains D</a:t>
            </a:r>
            <a:r>
              <a:rPr lang="en-US" sz="1800" baseline="-25000" dirty="0" smtClean="0"/>
              <a:t>3 </a:t>
            </a:r>
            <a:r>
              <a:rPr lang="en-US" sz="1800" dirty="0" smtClean="0"/>
              <a:t>= A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* B * A * M  ≠ B*M  </a:t>
            </a:r>
            <a:r>
              <a:rPr lang="en-US" sz="1800" dirty="0" smtClean="0">
                <a:solidFill>
                  <a:srgbClr val="FF0000"/>
                </a:solidFill>
              </a:rPr>
              <a:t>DOESN’T WORK</a:t>
            </a:r>
          </a:p>
          <a:p>
            <a:pPr>
              <a:spcBef>
                <a:spcPts val="1200"/>
              </a:spcBef>
              <a:buNone/>
            </a:pPr>
            <a:endParaRPr lang="en-US" dirty="0" smtClean="0"/>
          </a:p>
          <a:p>
            <a:pPr>
              <a:spcBef>
                <a:spcPts val="120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363" y="1351126"/>
            <a:ext cx="9014637" cy="5172504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dirty="0" smtClean="0"/>
              <a:t>Two things are missing to make this idea work: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one-way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greater mathematical sophistication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The breakthrough is </a:t>
            </a:r>
            <a:r>
              <a:rPr lang="en-US" i="1" dirty="0" smtClean="0"/>
              <a:t>public key cryptography</a:t>
            </a:r>
            <a:r>
              <a:rPr lang="en-US" sz="1800" i="1" dirty="0" smtClean="0"/>
              <a:t>  </a:t>
            </a:r>
            <a:r>
              <a:rPr lang="en-US" dirty="0" smtClean="0"/>
              <a:t>(AKA asymmetric cryptography)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With this method each party has a </a:t>
            </a:r>
            <a:r>
              <a:rPr lang="en-US" i="1" dirty="0" smtClean="0"/>
              <a:t>public key </a:t>
            </a:r>
            <a:r>
              <a:rPr lang="en-US" dirty="0" smtClean="0"/>
              <a:t>and a </a:t>
            </a:r>
            <a:r>
              <a:rPr lang="en-US" i="1" dirty="0" smtClean="0"/>
              <a:t>private key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Public keys may be advertised </a:t>
            </a:r>
            <a:endParaRPr lang="en-US" sz="1800" dirty="0" smtClean="0"/>
          </a:p>
          <a:p>
            <a:pPr>
              <a:buNone/>
            </a:pPr>
            <a:r>
              <a:rPr lang="en-US" dirty="0" smtClean="0"/>
              <a:t>	but private keys are kept private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Operation</a:t>
            </a:r>
          </a:p>
          <a:p>
            <a:r>
              <a:rPr lang="en-US" dirty="0" smtClean="0"/>
              <a:t>Alice encrypts the message using Bob’s public key </a:t>
            </a:r>
            <a:r>
              <a:rPr lang="en-US" sz="1800" dirty="0" smtClean="0"/>
              <a:t>(and optionally her private key</a:t>
            </a:r>
            <a:r>
              <a:rPr lang="en-US" sz="1800" dirty="0" smtClean="0">
                <a:solidFill>
                  <a:srgbClr val="0000FF"/>
                </a:solidFill>
              </a:rPr>
              <a:t>*</a:t>
            </a:r>
            <a:r>
              <a:rPr lang="en-US" sz="1800" dirty="0" smtClean="0"/>
              <a:t>)</a:t>
            </a:r>
          </a:p>
          <a:p>
            <a:r>
              <a:rPr lang="en-US" dirty="0" smtClean="0"/>
              <a:t>Bob decrypts it using his private key</a:t>
            </a:r>
            <a:r>
              <a:rPr lang="en-US" sz="1800" dirty="0" smtClean="0"/>
              <a:t> (and optionally Alice’s public key)</a:t>
            </a:r>
          </a:p>
          <a:p>
            <a:r>
              <a:rPr lang="en-US" dirty="0" smtClean="0"/>
              <a:t>Eve, not knowing the private key, can not decrypt the message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So no key distribution is needed</a:t>
            </a:r>
          </a:p>
          <a:p>
            <a:pPr>
              <a:buNone/>
            </a:pPr>
            <a:r>
              <a:rPr lang="en-US" dirty="0" smtClean="0"/>
              <a:t>	although you still have to ensure that Alice’s public key is authentic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* if authentication is desired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Another application of public key cryptography is digital signatures</a:t>
            </a:r>
          </a:p>
          <a:p>
            <a:pPr>
              <a:buNone/>
            </a:pPr>
            <a:r>
              <a:rPr lang="en-US" dirty="0" smtClean="0"/>
              <a:t>If a message is digitally signed by Alice</a:t>
            </a:r>
          </a:p>
          <a:p>
            <a:pPr>
              <a:buNone/>
            </a:pPr>
            <a:r>
              <a:rPr lang="en-US" dirty="0" smtClean="0"/>
              <a:t>	then Bob can verify that Alice really signed it, and not Eve</a:t>
            </a:r>
          </a:p>
          <a:p>
            <a:pPr>
              <a:buNone/>
            </a:pPr>
            <a:r>
              <a:rPr lang="en-US" dirty="0" smtClean="0"/>
              <a:t>The idea behind the use of public key methods is</a:t>
            </a:r>
          </a:p>
          <a:p>
            <a:pPr>
              <a:buNone/>
            </a:pPr>
            <a:r>
              <a:rPr lang="en-US" dirty="0" smtClean="0"/>
              <a:t>	the signature proves that the signer had access to the private key</a:t>
            </a:r>
          </a:p>
          <a:p>
            <a:pPr>
              <a:buNone/>
            </a:pPr>
            <a:r>
              <a:rPr lang="en-US" dirty="0" smtClean="0"/>
              <a:t>	the private key is not divulged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Operation</a:t>
            </a:r>
          </a:p>
          <a:p>
            <a:r>
              <a:rPr lang="en-US" dirty="0" smtClean="0"/>
              <a:t>Alice signs the message with her private key and sends to Bob</a:t>
            </a:r>
          </a:p>
          <a:p>
            <a:r>
              <a:rPr lang="en-US" dirty="0" smtClean="0"/>
              <a:t>Bob can verify the signature using Alice’s public key</a:t>
            </a:r>
          </a:p>
          <a:p>
            <a:r>
              <a:rPr lang="en-US" dirty="0" smtClean="0"/>
              <a:t>as  a side effect, the verification also ensures integrity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Note that this is a kind of source authentication </a:t>
            </a:r>
          </a:p>
          <a:p>
            <a:pPr>
              <a:buNone/>
            </a:pPr>
            <a:r>
              <a:rPr lang="en-US" dirty="0" smtClean="0"/>
              <a:t>	but different from a MAC </a:t>
            </a:r>
          </a:p>
          <a:p>
            <a:pPr>
              <a:buNone/>
            </a:pPr>
            <a:r>
              <a:rPr lang="en-US" dirty="0" smtClean="0"/>
              <a:t>	since a MAC relies on a shared secret 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687" y="5214085"/>
            <a:ext cx="3400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194" y="1291293"/>
            <a:ext cx="8564258" cy="51095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Public-key cryptography (asymmetric cryptography) </a:t>
            </a:r>
          </a:p>
          <a:p>
            <a:pPr>
              <a:buNone/>
            </a:pPr>
            <a:r>
              <a:rPr lang="en-US" dirty="0" smtClean="0"/>
              <a:t>	relies on mathematical calculations that are hard to perform, such as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factoring large integers</a:t>
            </a:r>
          </a:p>
          <a:p>
            <a:pPr>
              <a:buNone/>
            </a:pPr>
            <a:r>
              <a:rPr lang="en-US" dirty="0" smtClean="0"/>
              <a:t>	it is easy to multiple 2 large primes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to find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err="1" smtClean="0"/>
              <a:t>pq</a:t>
            </a:r>
            <a:endParaRPr lang="en-US" i="1" dirty="0" smtClean="0"/>
          </a:p>
          <a:p>
            <a:pPr>
              <a:buNone/>
              <a:tabLst>
                <a:tab pos="627063" algn="l"/>
              </a:tabLst>
            </a:pPr>
            <a:r>
              <a:rPr lang="en-US" dirty="0" smtClean="0"/>
              <a:t>		but it is hard to factor </a:t>
            </a:r>
            <a:r>
              <a:rPr lang="en-US" i="1" dirty="0" smtClean="0"/>
              <a:t>n</a:t>
            </a:r>
            <a:r>
              <a:rPr lang="en-US" dirty="0" smtClean="0"/>
              <a:t> to find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  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finding discrete logarithms </a:t>
            </a:r>
            <a:r>
              <a:rPr lang="en-US" dirty="0" smtClean="0"/>
              <a:t>(and related : computational DH, decisional DH)</a:t>
            </a:r>
          </a:p>
          <a:p>
            <a:pPr>
              <a:buNone/>
            </a:pPr>
            <a:r>
              <a:rPr lang="en-US" dirty="0" smtClean="0"/>
              <a:t>	given a finite group G</a:t>
            </a:r>
          </a:p>
          <a:p>
            <a:pPr marL="465138">
              <a:buNone/>
            </a:pPr>
            <a:r>
              <a:rPr lang="en-US" dirty="0" smtClean="0"/>
              <a:t>	 it is easy to multiply an element </a:t>
            </a:r>
            <a:r>
              <a:rPr lang="en-US" i="1" dirty="0" smtClean="0"/>
              <a:t>b</a:t>
            </a:r>
            <a:r>
              <a:rPr lang="en-US" dirty="0" smtClean="0"/>
              <a:t> with itself </a:t>
            </a:r>
            <a:r>
              <a:rPr lang="en-US" i="1" dirty="0" smtClean="0"/>
              <a:t>n</a:t>
            </a:r>
            <a:r>
              <a:rPr lang="en-US" dirty="0" smtClean="0"/>
              <a:t> times to find </a:t>
            </a:r>
            <a:r>
              <a:rPr lang="en-US" i="1" dirty="0" smtClean="0"/>
              <a:t>g =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but it is hard to find given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to find </a:t>
            </a:r>
            <a:r>
              <a:rPr lang="en-US" i="1" dirty="0" smtClean="0"/>
              <a:t>n</a:t>
            </a:r>
            <a:r>
              <a:rPr lang="en-US" dirty="0" smtClean="0"/>
              <a:t> such that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g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elliptic curve logarithms </a:t>
            </a:r>
          </a:p>
          <a:p>
            <a:pPr>
              <a:buNone/>
            </a:pPr>
            <a:r>
              <a:rPr lang="en-US" dirty="0" smtClean="0"/>
              <a:t>	given an elliptical curve </a:t>
            </a:r>
            <a:r>
              <a:rPr lang="en-US" i="1" dirty="0" smtClean="0"/>
              <a:t>y</a:t>
            </a:r>
            <a:r>
              <a:rPr lang="en-US" i="1" baseline="30000" dirty="0" smtClean="0"/>
              <a:t>2</a:t>
            </a:r>
            <a:r>
              <a:rPr lang="en-US" i="1" dirty="0" smtClean="0"/>
              <a:t> = x</a:t>
            </a:r>
            <a:r>
              <a:rPr lang="en-US" i="1" baseline="30000" dirty="0" smtClean="0"/>
              <a:t>3</a:t>
            </a:r>
            <a:r>
              <a:rPr lang="en-US" i="1" dirty="0" smtClean="0"/>
              <a:t> + ax + b </a:t>
            </a:r>
            <a:r>
              <a:rPr lang="en-US" dirty="0" smtClean="0"/>
              <a:t>over the field</a:t>
            </a:r>
            <a:r>
              <a:rPr lang="en-US" i="1" dirty="0" smtClean="0"/>
              <a:t>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sz="1800" i="1" dirty="0" smtClean="0"/>
              <a:t>	</a:t>
            </a:r>
            <a:r>
              <a:rPr lang="en-US" sz="1800" dirty="0" smtClean="0"/>
              <a:t>(elements 0 … </a:t>
            </a:r>
            <a:r>
              <a:rPr lang="en-US" sz="1800" i="1" dirty="0" smtClean="0"/>
              <a:t>p</a:t>
            </a:r>
            <a:r>
              <a:rPr lang="en-US" sz="1800" dirty="0" smtClean="0"/>
              <a:t>-1 with all operations modulo </a:t>
            </a:r>
            <a:r>
              <a:rPr lang="en-US" sz="1800" i="1" dirty="0" smtClean="0"/>
              <a:t>p</a:t>
            </a:r>
            <a:r>
              <a:rPr lang="en-US" sz="1800" dirty="0" smtClean="0"/>
              <a:t>)</a:t>
            </a:r>
          </a:p>
          <a:p>
            <a:pPr marL="519113" indent="-519113">
              <a:buNone/>
            </a:pPr>
            <a:r>
              <a:rPr lang="en-US" dirty="0" smtClean="0"/>
              <a:t>	it is easy to perform the EC multiplication operation </a:t>
            </a:r>
          </a:p>
          <a:p>
            <a:pPr marL="519113" indent="-519113">
              <a:buNone/>
            </a:pPr>
            <a:r>
              <a:rPr lang="en-US" dirty="0" smtClean="0"/>
              <a:t>	  of element </a:t>
            </a:r>
            <a:r>
              <a:rPr lang="en-US" i="1" dirty="0" smtClean="0"/>
              <a:t>b</a:t>
            </a:r>
            <a:r>
              <a:rPr lang="en-US" dirty="0" smtClean="0"/>
              <a:t> with itself n times to obtain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dirty="0" smtClean="0"/>
              <a:t> </a:t>
            </a:r>
            <a:r>
              <a:rPr lang="en-US" i="1" dirty="0" smtClean="0"/>
              <a:t>= b </a:t>
            </a:r>
            <a:r>
              <a:rPr lang="en-US" sz="3200" b="1" i="1" baseline="10000" dirty="0" smtClean="0"/>
              <a:t>.</a:t>
            </a:r>
            <a:r>
              <a:rPr lang="en-US" i="1" dirty="0" smtClean="0"/>
              <a:t> b </a:t>
            </a:r>
            <a:r>
              <a:rPr lang="en-US" sz="3200" b="1" i="1" baseline="10000" dirty="0" smtClean="0"/>
              <a:t>.</a:t>
            </a:r>
            <a:r>
              <a:rPr lang="en-US" i="1" dirty="0" smtClean="0"/>
              <a:t> b … </a:t>
            </a:r>
            <a:r>
              <a:rPr lang="en-US" dirty="0" smtClean="0"/>
              <a:t>= </a:t>
            </a:r>
            <a:r>
              <a:rPr lang="en-US" i="1" dirty="0" smtClean="0"/>
              <a:t>g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dirty="0" smtClean="0"/>
              <a:t>but it is hard given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to find </a:t>
            </a:r>
            <a:r>
              <a:rPr lang="en-US" i="1" dirty="0" smtClean="0"/>
              <a:t>n</a:t>
            </a:r>
            <a:r>
              <a:rPr lang="en-US" dirty="0" smtClean="0"/>
              <a:t> such that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g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6175593" y="3393672"/>
            <a:ext cx="5008880" cy="4770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WARNING </a:t>
            </a:r>
            <a:r>
              <a:rPr lang="en-US" sz="1400" i="1" dirty="0">
                <a:solidFill>
                  <a:srgbClr val="FF0000"/>
                </a:solidFill>
              </a:rPr>
              <a:t>– with quantum computers the complexity is </a:t>
            </a:r>
            <a:r>
              <a:rPr lang="en-US" sz="1400" i="1" dirty="0" smtClean="0">
                <a:solidFill>
                  <a:srgbClr val="FF0000"/>
                </a:solidFill>
              </a:rPr>
              <a:t>reduced</a:t>
            </a:r>
            <a:endParaRPr lang="en-US" sz="1400" i="1" dirty="0">
              <a:solidFill>
                <a:srgbClr val="FF0000"/>
              </a:solidFill>
            </a:endParaRPr>
          </a:p>
          <a:p>
            <a:pPr algn="ctr"/>
            <a:endParaRPr lang="en-US" sz="1100" b="1" kern="0" dirty="0" err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7729" y="1304944"/>
            <a:ext cx="8496020" cy="536881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RSA</a:t>
            </a:r>
            <a:r>
              <a:rPr lang="en-US" dirty="0" smtClean="0"/>
              <a:t> was one of the first public key algorithms to be discovered</a:t>
            </a:r>
          </a:p>
          <a:p>
            <a:pPr>
              <a:buNone/>
            </a:pPr>
            <a:r>
              <a:rPr lang="en-US" dirty="0" smtClean="0"/>
              <a:t>Named after Ron </a:t>
            </a:r>
            <a:r>
              <a:rPr lang="en-US" b="1" dirty="0" err="1" smtClean="0"/>
              <a:t>R</a:t>
            </a:r>
            <a:r>
              <a:rPr lang="en-US" dirty="0" err="1" smtClean="0"/>
              <a:t>ivest</a:t>
            </a:r>
            <a:r>
              <a:rPr lang="en-US" dirty="0" smtClean="0"/>
              <a:t>, Adi </a:t>
            </a:r>
            <a:r>
              <a:rPr lang="en-US" b="1" dirty="0" smtClean="0"/>
              <a:t>S</a:t>
            </a:r>
            <a:r>
              <a:rPr lang="en-US" dirty="0" smtClean="0"/>
              <a:t>hamir, Leonard </a:t>
            </a:r>
            <a:r>
              <a:rPr lang="en-US" b="1" dirty="0" err="1" smtClean="0"/>
              <a:t>A</a:t>
            </a:r>
            <a:r>
              <a:rPr lang="en-US" dirty="0" err="1" smtClean="0"/>
              <a:t>dleman</a:t>
            </a:r>
            <a:r>
              <a:rPr lang="en-US" dirty="0" smtClean="0"/>
              <a:t> who published it in 1977 </a:t>
            </a:r>
            <a:r>
              <a:rPr lang="en-US" sz="1800" dirty="0" smtClean="0"/>
              <a:t>although discovered earlier in GCHQ but classified</a:t>
            </a: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RSA is based on the facts that </a:t>
            </a:r>
          </a:p>
          <a:p>
            <a:r>
              <a:rPr lang="en-US" dirty="0" smtClean="0"/>
              <a:t>it is easy to multiple 2 large prime numbers</a:t>
            </a:r>
          </a:p>
          <a:p>
            <a:r>
              <a:rPr lang="en-US" dirty="0" smtClean="0"/>
              <a:t>it is hard to factor the product to recover the prime numbers</a:t>
            </a:r>
          </a:p>
          <a:p>
            <a:pPr>
              <a:buNone/>
            </a:pPr>
            <a:r>
              <a:rPr lang="en-US" dirty="0" smtClean="0"/>
              <a:t>It is an open problem in mathematics whether factoring is indeed hard 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To use:</a:t>
            </a:r>
          </a:p>
          <a:p>
            <a:r>
              <a:rPr lang="en-US" dirty="0" smtClean="0"/>
              <a:t>find two large prime numbers and multiply them</a:t>
            </a:r>
          </a:p>
          <a:p>
            <a:r>
              <a:rPr lang="en-US" dirty="0" smtClean="0"/>
              <a:t>based on number theory create public and private keys</a:t>
            </a:r>
          </a:p>
          <a:p>
            <a:r>
              <a:rPr lang="en-US" dirty="0" smtClean="0"/>
              <a:t>sign messages using private key   or </a:t>
            </a:r>
          </a:p>
          <a:p>
            <a:r>
              <a:rPr lang="en-US" dirty="0" smtClean="0"/>
              <a:t>encrypt messages using recipient’s public key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RSA </a:t>
            </a:r>
            <a:r>
              <a:rPr lang="en-US" i="1" dirty="0" smtClean="0"/>
              <a:t>was</a:t>
            </a:r>
            <a:r>
              <a:rPr lang="en-US" dirty="0" smtClean="0"/>
              <a:t> patented </a:t>
            </a:r>
            <a:r>
              <a:rPr lang="en-US" sz="1800" dirty="0" smtClean="0"/>
              <a:t>(by RSA Security Inc., founded by R, S, and A) </a:t>
            </a:r>
            <a:r>
              <a:rPr lang="en-US" dirty="0" smtClean="0"/>
              <a:t>but expired in 2000</a:t>
            </a:r>
          </a:p>
          <a:p>
            <a:r>
              <a:rPr lang="en-US" sz="1800" dirty="0" smtClean="0"/>
              <a:t>there are rumors that RSA placed backdoors in their products for the NSA</a:t>
            </a:r>
          </a:p>
          <a:p>
            <a:r>
              <a:rPr lang="en-US" sz="1800" dirty="0" smtClean="0"/>
              <a:t>RSA Security was acquired by EMC in 2006, which was acquired by Dell in 2016</a:t>
            </a:r>
          </a:p>
          <a:p>
            <a:pPr>
              <a:spcBef>
                <a:spcPts val="600"/>
              </a:spcBef>
              <a:buNone/>
            </a:pPr>
            <a:r>
              <a:rPr lang="en-US" sz="1800" dirty="0" smtClean="0"/>
              <a:t>RSA is still often used instead of stronger elliptical curve methods </a:t>
            </a:r>
          </a:p>
          <a:p>
            <a:pPr>
              <a:buNone/>
            </a:pPr>
            <a:r>
              <a:rPr lang="en-US" sz="1800" dirty="0" smtClean="0"/>
              <a:t>	due to the latter having patents in force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Before adopting a security measure, one must understand the </a:t>
            </a:r>
            <a:r>
              <a:rPr lang="en-US" i="1" dirty="0" smtClean="0"/>
              <a:t>threat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Potential threats include :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denial of service (DoS) to all or some parties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theft of service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access to confidential information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modification of information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control of restricted resources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dirty="0" smtClean="0"/>
              <a:t>physical damage to resources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Security experts build </a:t>
            </a:r>
            <a:r>
              <a:rPr lang="en-US" i="1" dirty="0" smtClean="0"/>
              <a:t>threat models </a:t>
            </a:r>
          </a:p>
          <a:p>
            <a:r>
              <a:rPr lang="en-US" dirty="0" smtClean="0"/>
              <a:t>what are the risks ?</a:t>
            </a:r>
          </a:p>
          <a:p>
            <a:r>
              <a:rPr lang="en-US" dirty="0" smtClean="0"/>
              <a:t>who are the potential attackers</a:t>
            </a:r>
          </a:p>
          <a:p>
            <a:r>
              <a:rPr lang="en-US" dirty="0" smtClean="0"/>
              <a:t>what at vulnerabilities and attack vectors</a:t>
            </a:r>
          </a:p>
          <a:p>
            <a:pPr>
              <a:buNone/>
            </a:pPr>
            <a:r>
              <a:rPr lang="en-US" dirty="0" smtClean="0"/>
              <a:t>before putting </a:t>
            </a:r>
            <a:r>
              <a:rPr lang="en-US" i="1" dirty="0" smtClean="0"/>
              <a:t>countermeasures</a:t>
            </a:r>
            <a:r>
              <a:rPr lang="en-US" dirty="0" smtClean="0"/>
              <a:t> into effect</a:t>
            </a:r>
            <a:endParaRPr 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482" y="2867594"/>
            <a:ext cx="1447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250352"/>
            <a:ext cx="8427780" cy="530057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Preparation</a:t>
            </a:r>
          </a:p>
          <a:p>
            <a:r>
              <a:rPr lang="en-US" dirty="0" smtClean="0"/>
              <a:t>Bob selects two large primes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 </a:t>
            </a:r>
            <a:r>
              <a:rPr lang="en-US" sz="1800" dirty="0" smtClean="0"/>
              <a:t>(there are many methods to find primes)</a:t>
            </a:r>
          </a:p>
          <a:p>
            <a:r>
              <a:rPr lang="en-US" dirty="0" smtClean="0"/>
              <a:t>Bob calculates </a:t>
            </a:r>
            <a:r>
              <a:rPr lang="en-US" i="1" dirty="0" smtClean="0"/>
              <a:t>n = </a:t>
            </a:r>
            <a:r>
              <a:rPr lang="en-US" i="1" dirty="0" err="1" smtClean="0"/>
              <a:t>pq</a:t>
            </a:r>
            <a:r>
              <a:rPr lang="en-US" i="1" dirty="0" smtClean="0"/>
              <a:t>  </a:t>
            </a:r>
            <a:r>
              <a:rPr lang="en-US" dirty="0" smtClean="0"/>
              <a:t>and </a:t>
            </a:r>
            <a:r>
              <a:rPr lang="el-GR" i="1" dirty="0" smtClean="0"/>
              <a:t>Φ</a:t>
            </a:r>
            <a:r>
              <a:rPr lang="en-US" i="1" dirty="0" smtClean="0"/>
              <a:t>=(p-1)(q-1)</a:t>
            </a:r>
          </a:p>
          <a:p>
            <a:r>
              <a:rPr lang="en-US" dirty="0" smtClean="0"/>
              <a:t>Bob selects </a:t>
            </a:r>
            <a:r>
              <a:rPr lang="en-US" i="1" dirty="0" smtClean="0"/>
              <a:t>e</a:t>
            </a:r>
            <a:r>
              <a:rPr lang="en-US" dirty="0" smtClean="0"/>
              <a:t> between 2 and </a:t>
            </a:r>
            <a:r>
              <a:rPr lang="el-GR" i="1" dirty="0" smtClean="0"/>
              <a:t>Φ</a:t>
            </a:r>
            <a:r>
              <a:rPr lang="en-US" dirty="0" smtClean="0"/>
              <a:t>-1 which is co-prime to </a:t>
            </a:r>
            <a:r>
              <a:rPr lang="el-GR" i="1" dirty="0" smtClean="0"/>
              <a:t>Φ</a:t>
            </a:r>
            <a:endParaRPr lang="en-US" i="1" dirty="0" smtClean="0"/>
          </a:p>
          <a:p>
            <a:r>
              <a:rPr lang="en-US" dirty="0" smtClean="0"/>
              <a:t>Bob computes </a:t>
            </a:r>
            <a:r>
              <a:rPr lang="en-US" i="1" dirty="0" smtClean="0"/>
              <a:t>d</a:t>
            </a:r>
            <a:r>
              <a:rPr lang="en-US" dirty="0" smtClean="0"/>
              <a:t> such that </a:t>
            </a:r>
            <a:r>
              <a:rPr lang="en-US" i="1" dirty="0" err="1" smtClean="0"/>
              <a:t>ed</a:t>
            </a:r>
            <a:r>
              <a:rPr lang="en-US" i="1" dirty="0" smtClean="0"/>
              <a:t> = 1</a:t>
            </a:r>
            <a:r>
              <a:rPr lang="en-US" dirty="0" smtClean="0"/>
              <a:t> mod </a:t>
            </a:r>
            <a:r>
              <a:rPr lang="el-GR" i="1" dirty="0" smtClean="0"/>
              <a:t>Φ</a:t>
            </a:r>
            <a:r>
              <a:rPr lang="en-US" dirty="0" smtClean="0"/>
              <a:t> (using Euclid’s algorithm)</a:t>
            </a:r>
          </a:p>
          <a:p>
            <a:r>
              <a:rPr lang="en-US" dirty="0" smtClean="0"/>
              <a:t>Bob publishes {</a:t>
            </a:r>
            <a:r>
              <a:rPr lang="en-US" i="1" dirty="0" smtClean="0"/>
              <a:t>n, e</a:t>
            </a:r>
            <a:r>
              <a:rPr lang="en-US" dirty="0" smtClean="0"/>
              <a:t>} as his public key, and keeps </a:t>
            </a:r>
            <a:r>
              <a:rPr lang="en-US" i="1" dirty="0" smtClean="0"/>
              <a:t>d</a:t>
            </a:r>
            <a:r>
              <a:rPr lang="en-US" dirty="0" smtClean="0"/>
              <a:t> as his private key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Mathematical background</a:t>
            </a:r>
          </a:p>
          <a:p>
            <a:r>
              <a:rPr lang="en-US" sz="1800" dirty="0" smtClean="0"/>
              <a:t>Raising</a:t>
            </a:r>
            <a:r>
              <a:rPr lang="en-US" sz="1800" i="1" dirty="0" smtClean="0"/>
              <a:t> M </a:t>
            </a:r>
            <a:r>
              <a:rPr lang="en-US" sz="1800" dirty="0" smtClean="0"/>
              <a:t>to the </a:t>
            </a:r>
            <a:r>
              <a:rPr lang="en-US" sz="1800" i="1" dirty="0" smtClean="0"/>
              <a:t>e </a:t>
            </a:r>
            <a:r>
              <a:rPr lang="en-US" sz="1800" dirty="0" smtClean="0"/>
              <a:t>power modulo </a:t>
            </a:r>
            <a:r>
              <a:rPr lang="en-US" sz="1800" i="1" dirty="0" smtClean="0"/>
              <a:t>n : M</a:t>
            </a:r>
            <a:r>
              <a:rPr lang="en-US" sz="1800" i="1" baseline="30000" dirty="0" smtClean="0"/>
              <a:t>e</a:t>
            </a:r>
            <a:r>
              <a:rPr lang="en-US" sz="1800" i="1" dirty="0" smtClean="0"/>
              <a:t> </a:t>
            </a:r>
            <a:r>
              <a:rPr lang="en-US" sz="1800" dirty="0" smtClean="0"/>
              <a:t>mod </a:t>
            </a:r>
            <a:r>
              <a:rPr lang="en-US" sz="1800" i="1" dirty="0" smtClean="0"/>
              <a:t>n </a:t>
            </a:r>
          </a:p>
          <a:p>
            <a:pPr lvl="1"/>
            <a:r>
              <a:rPr lang="en-US" sz="1800" dirty="0" smtClean="0"/>
              <a:t>is a 1:1 transform </a:t>
            </a:r>
          </a:p>
          <a:p>
            <a:pPr lvl="1"/>
            <a:r>
              <a:rPr lang="en-US" sz="1800" dirty="0" smtClean="0"/>
              <a:t>is a one-way function</a:t>
            </a:r>
          </a:p>
          <a:p>
            <a:r>
              <a:rPr lang="en-US" sz="1800" dirty="0" smtClean="0"/>
              <a:t>if </a:t>
            </a:r>
            <a:r>
              <a:rPr lang="en-US" sz="1800" i="1" dirty="0" smtClean="0"/>
              <a:t>C = M</a:t>
            </a:r>
            <a:r>
              <a:rPr lang="en-US" sz="1800" i="1" baseline="30000" dirty="0" smtClean="0"/>
              <a:t>e</a:t>
            </a:r>
            <a:r>
              <a:rPr lang="en-US" sz="1800" i="1" dirty="0" smtClean="0"/>
              <a:t> </a:t>
            </a:r>
            <a:r>
              <a:rPr lang="en-US" sz="1800" dirty="0" smtClean="0"/>
              <a:t>mod </a:t>
            </a:r>
            <a:r>
              <a:rPr lang="en-US" sz="1800" i="1" dirty="0" smtClean="0"/>
              <a:t>n  </a:t>
            </a:r>
            <a:r>
              <a:rPr lang="en-US" sz="1800" dirty="0" smtClean="0"/>
              <a:t>then  </a:t>
            </a:r>
            <a:r>
              <a:rPr lang="en-US" sz="1800" i="1" dirty="0" smtClean="0"/>
              <a:t>M = </a:t>
            </a:r>
            <a:r>
              <a:rPr lang="en-US" sz="1800" i="1" dirty="0" err="1" smtClean="0"/>
              <a:t>C</a:t>
            </a:r>
            <a:r>
              <a:rPr lang="en-US" sz="1800" i="1" baseline="30000" dirty="0" err="1" smtClean="0"/>
              <a:t>d</a:t>
            </a:r>
            <a:r>
              <a:rPr lang="en-US" sz="1800" dirty="0" smtClean="0"/>
              <a:t> mod </a:t>
            </a:r>
            <a:r>
              <a:rPr lang="en-US" sz="1800" i="1" dirty="0" smtClean="0"/>
              <a:t>n </a:t>
            </a:r>
            <a:r>
              <a:rPr lang="en-US" sz="1800" dirty="0" smtClean="0"/>
              <a:t>(follows from </a:t>
            </a:r>
            <a:r>
              <a:rPr lang="en-US" sz="1800" i="1" dirty="0" smtClean="0"/>
              <a:t>Fermat’s little theorem </a:t>
            </a:r>
            <a:r>
              <a:rPr lang="en-US" sz="1800" dirty="0" smtClean="0"/>
              <a:t>and</a:t>
            </a:r>
            <a:r>
              <a:rPr lang="en-US" sz="1800" i="1" dirty="0" smtClean="0"/>
              <a:t> CRT</a:t>
            </a:r>
            <a:r>
              <a:rPr lang="en-US" sz="1800" dirty="0" smtClean="0"/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Operation</a:t>
            </a:r>
          </a:p>
          <a:p>
            <a:r>
              <a:rPr lang="en-US" dirty="0" smtClean="0"/>
              <a:t>Alice encrypts her message </a:t>
            </a:r>
            <a:r>
              <a:rPr lang="en-US" i="1" dirty="0" smtClean="0"/>
              <a:t>M</a:t>
            </a:r>
            <a:r>
              <a:rPr lang="en-US" dirty="0" smtClean="0"/>
              <a:t> into </a:t>
            </a:r>
            <a:r>
              <a:rPr lang="en-US" dirty="0" err="1" smtClean="0"/>
              <a:t>ciphertext</a:t>
            </a:r>
            <a:r>
              <a:rPr lang="en-US" dirty="0" smtClean="0"/>
              <a:t> thus:  </a:t>
            </a:r>
            <a:r>
              <a:rPr lang="en-US" i="1" dirty="0" smtClean="0"/>
              <a:t>C = M</a:t>
            </a:r>
            <a:r>
              <a:rPr lang="en-US" i="1" baseline="30000" dirty="0" smtClean="0"/>
              <a:t>e</a:t>
            </a:r>
            <a:r>
              <a:rPr lang="en-US" i="1" dirty="0" smtClean="0"/>
              <a:t> </a:t>
            </a:r>
            <a:r>
              <a:rPr lang="en-US" dirty="0" smtClean="0"/>
              <a:t>mod </a:t>
            </a:r>
            <a:r>
              <a:rPr lang="en-US" i="1" dirty="0" smtClean="0"/>
              <a:t>n 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dirty="0" smtClean="0"/>
              <a:t>and sends to Bob</a:t>
            </a:r>
          </a:p>
          <a:p>
            <a:r>
              <a:rPr lang="en-US" dirty="0" smtClean="0"/>
              <a:t>Bob decrypts thus :  </a:t>
            </a:r>
            <a:r>
              <a:rPr lang="en-US" i="1" dirty="0" err="1" smtClean="0"/>
              <a:t>C</a:t>
            </a:r>
            <a:r>
              <a:rPr lang="en-US" i="1" baseline="30000" dirty="0" err="1" smtClean="0"/>
              <a:t>d</a:t>
            </a:r>
            <a:r>
              <a:rPr lang="en-US" dirty="0" smtClean="0"/>
              <a:t> mod </a:t>
            </a:r>
            <a:r>
              <a:rPr lang="en-US" i="1" dirty="0" smtClean="0"/>
              <a:t>n = M</a:t>
            </a:r>
          </a:p>
          <a:p>
            <a:r>
              <a:rPr lang="en-US" dirty="0" smtClean="0"/>
              <a:t>Eve, not knowing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and thus not </a:t>
            </a:r>
            <a:r>
              <a:rPr lang="en-US" i="1" dirty="0" smtClean="0"/>
              <a:t>d</a:t>
            </a:r>
            <a:r>
              <a:rPr lang="en-US" dirty="0" smtClean="0"/>
              <a:t>, can not recover </a:t>
            </a:r>
            <a:r>
              <a:rPr lang="en-US" i="1" dirty="0" smtClean="0"/>
              <a:t>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Gamal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322" y="1223056"/>
            <a:ext cx="8359541" cy="55667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Discrete logarithm cryptosystem published by </a:t>
            </a:r>
            <a:r>
              <a:rPr lang="en-US" dirty="0" err="1" smtClean="0"/>
              <a:t>Taher</a:t>
            </a:r>
            <a:r>
              <a:rPr lang="en-US" dirty="0" smtClean="0"/>
              <a:t> </a:t>
            </a:r>
            <a:r>
              <a:rPr lang="en-US" dirty="0" err="1" smtClean="0"/>
              <a:t>Elgamal</a:t>
            </a:r>
            <a:r>
              <a:rPr lang="en-US" dirty="0" smtClean="0"/>
              <a:t> in 1985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400" dirty="0" smtClean="0"/>
              <a:t>PhD under Hellman,    chief scientist at Netscape where he was father of SSL</a:t>
            </a:r>
          </a:p>
          <a:p>
            <a:pPr>
              <a:buNone/>
            </a:pPr>
            <a:r>
              <a:rPr lang="en-US" sz="1400" smtClean="0"/>
              <a:t>	director </a:t>
            </a:r>
            <a:r>
              <a:rPr lang="en-US" sz="1400" dirty="0" smtClean="0"/>
              <a:t>engineering and afterwards CEO of RSA Security Inc</a:t>
            </a:r>
            <a:r>
              <a:rPr lang="en-US" sz="1400" smtClean="0"/>
              <a:t>.,    </a:t>
            </a:r>
            <a:r>
              <a:rPr lang="en-US" sz="1400" dirty="0" smtClean="0"/>
              <a:t>now CTO for security at </a:t>
            </a:r>
            <a:r>
              <a:rPr lang="en-US" sz="1400" dirty="0" err="1" smtClean="0"/>
              <a:t>SalesForce</a:t>
            </a:r>
            <a:endParaRPr lang="en-US" sz="1400" dirty="0" smtClean="0"/>
          </a:p>
          <a:p>
            <a:pPr>
              <a:buNone/>
            </a:pPr>
            <a:r>
              <a:rPr lang="en-US" dirty="0" smtClean="0"/>
              <a:t>and used in NIST’s </a:t>
            </a:r>
            <a:r>
              <a:rPr lang="en-US" b="1" dirty="0" smtClean="0"/>
              <a:t>D</a:t>
            </a:r>
            <a:r>
              <a:rPr lang="en-US" dirty="0" smtClean="0"/>
              <a:t>igital </a:t>
            </a:r>
            <a:r>
              <a:rPr lang="en-US" b="1" dirty="0" smtClean="0"/>
              <a:t>S</a:t>
            </a:r>
            <a:r>
              <a:rPr lang="en-US" dirty="0" smtClean="0"/>
              <a:t>ignature </a:t>
            </a:r>
            <a:r>
              <a:rPr lang="en-US" b="1" dirty="0" smtClean="0"/>
              <a:t>S</a:t>
            </a:r>
            <a:r>
              <a:rPr lang="en-US" dirty="0" smtClean="0"/>
              <a:t>tandard 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Preparation</a:t>
            </a:r>
          </a:p>
          <a:p>
            <a:r>
              <a:rPr lang="en-US" sz="1800" dirty="0" smtClean="0"/>
              <a:t>Bob chooses a cyclic group G of order </a:t>
            </a:r>
            <a:r>
              <a:rPr lang="en-US" sz="1800" i="1" dirty="0" smtClean="0"/>
              <a:t>q</a:t>
            </a:r>
            <a:r>
              <a:rPr lang="en-US" sz="1800" dirty="0" smtClean="0"/>
              <a:t> with generator </a:t>
            </a:r>
            <a:r>
              <a:rPr lang="en-US" sz="1800" i="1" dirty="0" smtClean="0"/>
              <a:t>g</a:t>
            </a:r>
          </a:p>
          <a:p>
            <a:r>
              <a:rPr lang="en-US" sz="1800" dirty="0" smtClean="0"/>
              <a:t>Bob chooses a random number </a:t>
            </a:r>
            <a:r>
              <a:rPr lang="en-US" sz="1800" i="1" dirty="0" smtClean="0"/>
              <a:t>x</a:t>
            </a:r>
            <a:r>
              <a:rPr lang="en-US" sz="1800" dirty="0" smtClean="0"/>
              <a:t> between 1 and </a:t>
            </a:r>
            <a:r>
              <a:rPr lang="en-US" sz="1800" i="1" dirty="0" smtClean="0"/>
              <a:t>q</a:t>
            </a:r>
            <a:r>
              <a:rPr lang="en-US" sz="1800" dirty="0" smtClean="0"/>
              <a:t>-1</a:t>
            </a:r>
          </a:p>
          <a:p>
            <a:r>
              <a:rPr lang="en-US" sz="1800" dirty="0" smtClean="0"/>
              <a:t>Bob computes </a:t>
            </a:r>
            <a:r>
              <a:rPr lang="en-US" sz="1800" i="1" dirty="0" smtClean="0"/>
              <a:t>h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g</a:t>
            </a:r>
            <a:r>
              <a:rPr lang="en-US" sz="1800" i="1" baseline="30000" dirty="0" err="1" smtClean="0"/>
              <a:t>x</a:t>
            </a:r>
            <a:endParaRPr lang="en-US" sz="1800" i="1" baseline="30000" dirty="0" smtClean="0"/>
          </a:p>
          <a:p>
            <a:r>
              <a:rPr lang="en-US" sz="1800" dirty="0" smtClean="0"/>
              <a:t>Bob publishes {</a:t>
            </a:r>
            <a:r>
              <a:rPr lang="en-US" sz="1800" i="1" dirty="0" smtClean="0"/>
              <a:t>G, q, g, h</a:t>
            </a:r>
            <a:r>
              <a:rPr lang="en-US" sz="1800" dirty="0" smtClean="0"/>
              <a:t>} as his public key, and keeps </a:t>
            </a:r>
            <a:r>
              <a:rPr lang="en-US" sz="1800" i="1" dirty="0" smtClean="0"/>
              <a:t>x</a:t>
            </a:r>
            <a:r>
              <a:rPr lang="en-US" sz="1800" dirty="0" smtClean="0"/>
              <a:t> as his private key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 Operation</a:t>
            </a:r>
          </a:p>
          <a:p>
            <a:r>
              <a:rPr lang="en-US" sz="1800" dirty="0" smtClean="0"/>
              <a:t>Alice randomly chooses an ephemeral key </a:t>
            </a:r>
            <a:r>
              <a:rPr lang="en-US" sz="1800" i="1" dirty="0" smtClean="0"/>
              <a:t>y</a:t>
            </a:r>
            <a:r>
              <a:rPr lang="en-US" sz="1800" dirty="0" smtClean="0"/>
              <a:t> between 1 and </a:t>
            </a:r>
            <a:r>
              <a:rPr lang="en-US" sz="1800" i="1" dirty="0" smtClean="0"/>
              <a:t>q</a:t>
            </a:r>
            <a:r>
              <a:rPr lang="en-US" sz="1800" dirty="0" smtClean="0"/>
              <a:t>-1 </a:t>
            </a:r>
          </a:p>
          <a:p>
            <a:r>
              <a:rPr lang="en-US" sz="1800" dirty="0" smtClean="0"/>
              <a:t>Alice calculates 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 </a:t>
            </a:r>
            <a:r>
              <a:rPr lang="en-US" sz="1800" dirty="0" smtClean="0"/>
              <a:t>=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</a:t>
            </a:r>
            <a:r>
              <a:rPr lang="en-US" sz="1800" i="1" baseline="30000" dirty="0" err="1" smtClean="0"/>
              <a:t>y</a:t>
            </a:r>
            <a:endParaRPr lang="en-US" sz="1800" i="1" baseline="30000" dirty="0" smtClean="0"/>
          </a:p>
          <a:p>
            <a:r>
              <a:rPr lang="en-US" sz="1800" dirty="0" smtClean="0"/>
              <a:t>Alice calculates the shared secret </a:t>
            </a:r>
            <a:r>
              <a:rPr lang="en-US" sz="1800" i="1" dirty="0" smtClean="0"/>
              <a:t>s </a:t>
            </a:r>
            <a:r>
              <a:rPr lang="en-US" sz="1800" dirty="0" smtClean="0"/>
              <a:t>=</a:t>
            </a:r>
            <a:r>
              <a:rPr lang="en-US" sz="1800" i="1" dirty="0" smtClean="0"/>
              <a:t>  </a:t>
            </a:r>
            <a:r>
              <a:rPr lang="en-US" sz="1800" i="1" dirty="0" err="1" smtClean="0"/>
              <a:t>h</a:t>
            </a:r>
            <a:r>
              <a:rPr lang="en-US" sz="1800" i="1" baseline="30000" dirty="0" err="1" smtClean="0"/>
              <a:t>y</a:t>
            </a:r>
            <a:endParaRPr lang="en-US" sz="1800" i="1" dirty="0" smtClean="0"/>
          </a:p>
          <a:p>
            <a:r>
              <a:rPr lang="en-US" sz="1800" dirty="0" smtClean="0"/>
              <a:t>Alice encodes her message as an element </a:t>
            </a:r>
            <a:r>
              <a:rPr lang="en-US" sz="1800" i="1" dirty="0" smtClean="0"/>
              <a:t>m</a:t>
            </a:r>
            <a:r>
              <a:rPr lang="en-US" sz="1800" dirty="0" smtClean="0"/>
              <a:t> of G and calculates 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= ms</a:t>
            </a:r>
          </a:p>
          <a:p>
            <a:r>
              <a:rPr lang="en-US" sz="1800" dirty="0" smtClean="0"/>
              <a:t>Alice sends the </a:t>
            </a:r>
            <a:r>
              <a:rPr lang="en-US" sz="1800" dirty="0" err="1" smtClean="0"/>
              <a:t>ciphertext</a:t>
            </a:r>
            <a:r>
              <a:rPr lang="en-US" sz="1800" dirty="0" smtClean="0"/>
              <a:t> (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1 </a:t>
            </a:r>
            <a:r>
              <a:rPr lang="en-US" sz="1800" i="1" dirty="0" smtClean="0"/>
              <a:t>,c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to Bob</a:t>
            </a:r>
          </a:p>
          <a:p>
            <a:r>
              <a:rPr lang="en-US" sz="1800" dirty="0" smtClean="0"/>
              <a:t>Bob calculates the shared secret </a:t>
            </a:r>
            <a:r>
              <a:rPr lang="en-US" sz="1800" i="1" dirty="0" smtClean="0"/>
              <a:t>s = c</a:t>
            </a:r>
            <a:r>
              <a:rPr lang="en-US" sz="1800" i="1" baseline="-25000" dirty="0" smtClean="0"/>
              <a:t>1</a:t>
            </a:r>
            <a:r>
              <a:rPr lang="en-US" sz="1800" i="1" baseline="30000" dirty="0" smtClean="0"/>
              <a:t>x </a:t>
            </a:r>
            <a:r>
              <a:rPr lang="en-US" sz="1800" dirty="0" smtClean="0"/>
              <a:t>=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</a:t>
            </a:r>
            <a:r>
              <a:rPr lang="en-US" sz="1800" i="1" baseline="30000" dirty="0" err="1" smtClean="0"/>
              <a:t>yx</a:t>
            </a:r>
            <a:r>
              <a:rPr lang="en-US" sz="1800" i="1" dirty="0" smtClean="0"/>
              <a:t> </a:t>
            </a:r>
            <a:r>
              <a:rPr lang="en-US" sz="1800" dirty="0" smtClean="0"/>
              <a:t>=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</a:t>
            </a:r>
            <a:r>
              <a:rPr lang="en-US" sz="1800" i="1" baseline="30000" dirty="0" err="1" smtClean="0"/>
              <a:t>xy</a:t>
            </a:r>
            <a:r>
              <a:rPr lang="en-US" sz="1800" i="1" dirty="0" smtClean="0"/>
              <a:t> </a:t>
            </a:r>
            <a:r>
              <a:rPr lang="en-US" sz="1800" dirty="0" smtClean="0"/>
              <a:t>=</a:t>
            </a:r>
            <a:r>
              <a:rPr lang="en-US" sz="1800" i="1" dirty="0" smtClean="0"/>
              <a:t>  </a:t>
            </a:r>
            <a:r>
              <a:rPr lang="en-US" sz="1800" i="1" dirty="0" err="1" smtClean="0"/>
              <a:t>h</a:t>
            </a:r>
            <a:r>
              <a:rPr lang="en-US" sz="1800" i="1" baseline="30000" dirty="0" err="1" smtClean="0"/>
              <a:t>y</a:t>
            </a:r>
            <a:endParaRPr lang="en-US" sz="1800" i="1" baseline="30000" dirty="0" smtClean="0"/>
          </a:p>
          <a:p>
            <a:r>
              <a:rPr lang="en-US" sz="1800" dirty="0" smtClean="0"/>
              <a:t>Bob calculates the inverse of </a:t>
            </a:r>
            <a:r>
              <a:rPr lang="en-US" sz="1800" i="1" dirty="0" smtClean="0"/>
              <a:t>s</a:t>
            </a:r>
            <a:r>
              <a:rPr lang="en-US" sz="1800" dirty="0" smtClean="0"/>
              <a:t> : </a:t>
            </a:r>
            <a:r>
              <a:rPr lang="en-US" sz="1800" i="1" dirty="0" smtClean="0"/>
              <a:t>s</a:t>
            </a:r>
            <a:r>
              <a:rPr lang="en-US" sz="1800" i="1" baseline="30000" dirty="0" smtClean="0"/>
              <a:t>-1</a:t>
            </a:r>
            <a:r>
              <a:rPr lang="en-US" sz="1800" dirty="0" smtClean="0"/>
              <a:t>=</a:t>
            </a:r>
            <a:r>
              <a:rPr lang="en-US" sz="1800" i="1" dirty="0" smtClean="0"/>
              <a:t> c</a:t>
            </a:r>
            <a:r>
              <a:rPr lang="en-US" sz="1800" i="1" baseline="-25000" dirty="0" smtClean="0"/>
              <a:t>1</a:t>
            </a:r>
            <a:r>
              <a:rPr lang="en-US" sz="1800" i="1" baseline="30000" dirty="0" smtClean="0"/>
              <a:t>q-x</a:t>
            </a:r>
            <a:r>
              <a:rPr lang="en-US" sz="1800" i="1" dirty="0" smtClean="0"/>
              <a:t> </a:t>
            </a:r>
            <a:r>
              <a:rPr lang="en-US" sz="1800" dirty="0" smtClean="0"/>
              <a:t>=</a:t>
            </a:r>
            <a:r>
              <a:rPr lang="en-US" sz="1800" i="1" dirty="0" smtClean="0"/>
              <a:t> g</a:t>
            </a:r>
            <a:r>
              <a:rPr lang="en-US" sz="1800" i="1" baseline="30000" dirty="0" smtClean="0"/>
              <a:t>(q-x)y</a:t>
            </a:r>
          </a:p>
          <a:p>
            <a:r>
              <a:rPr lang="en-US" sz="1800" dirty="0" smtClean="0"/>
              <a:t>Bob recovers the message  </a:t>
            </a:r>
            <a:r>
              <a:rPr lang="en-US" sz="1800" i="1" dirty="0" smtClean="0"/>
              <a:t>m </a:t>
            </a:r>
            <a:r>
              <a:rPr lang="en-US" sz="1800" dirty="0" smtClean="0"/>
              <a:t>=</a:t>
            </a:r>
            <a:r>
              <a:rPr lang="en-US" sz="1800" i="1" dirty="0" smtClean="0"/>
              <a:t> c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s</a:t>
            </a:r>
            <a:r>
              <a:rPr lang="en-US" sz="1800" i="1" baseline="30000" dirty="0" smtClean="0"/>
              <a:t>-1</a:t>
            </a:r>
            <a:r>
              <a:rPr lang="en-US" sz="1800" i="1" dirty="0" smtClean="0"/>
              <a:t> </a:t>
            </a:r>
            <a:r>
              <a:rPr lang="en-US" sz="1800" dirty="0" smtClean="0"/>
              <a:t>=</a:t>
            </a:r>
            <a:r>
              <a:rPr lang="en-US" sz="1800" i="1" dirty="0" smtClean="0"/>
              <a:t> ms s</a:t>
            </a:r>
            <a:r>
              <a:rPr lang="en-US" sz="1800" i="1" baseline="30000" dirty="0" smtClean="0"/>
              <a:t>-1</a:t>
            </a:r>
          </a:p>
          <a:p>
            <a:r>
              <a:rPr lang="en-US" sz="1800" dirty="0" smtClean="0"/>
              <a:t>Eve, not knowing </a:t>
            </a:r>
            <a:r>
              <a:rPr lang="en-US" sz="1800" i="1" dirty="0" smtClean="0"/>
              <a:t>x</a:t>
            </a:r>
            <a:r>
              <a:rPr lang="en-US" sz="1800" dirty="0" smtClean="0"/>
              <a:t>, can not find </a:t>
            </a:r>
            <a:r>
              <a:rPr lang="en-US" sz="1800" i="1" dirty="0" smtClean="0"/>
              <a:t>s</a:t>
            </a:r>
            <a:r>
              <a:rPr lang="en-US" sz="1800" dirty="0" smtClean="0"/>
              <a:t> or </a:t>
            </a:r>
            <a:r>
              <a:rPr lang="en-US" sz="1800" i="1" dirty="0" smtClean="0"/>
              <a:t>s</a:t>
            </a:r>
            <a:r>
              <a:rPr lang="en-US" sz="1800" i="1" baseline="30000" dirty="0" smtClean="0"/>
              <a:t>-1</a:t>
            </a:r>
            <a:r>
              <a:rPr lang="en-US" sz="18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can be sure of Alice’s public key if she personally hands it to me</a:t>
            </a:r>
          </a:p>
          <a:p>
            <a:pPr>
              <a:buNone/>
            </a:pPr>
            <a:r>
              <a:rPr lang="en-US" dirty="0" smtClean="0"/>
              <a:t>	if I am just given it – it may be forged by Eve !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How can we be sure of someone else’s public key ?</a:t>
            </a:r>
          </a:p>
          <a:p>
            <a:pPr>
              <a:buNone/>
            </a:pPr>
            <a:r>
              <a:rPr lang="en-US" dirty="0" smtClean="0"/>
              <a:t>The idea is to have someone trusted </a:t>
            </a:r>
            <a:r>
              <a:rPr lang="en-US" sz="1200" dirty="0" smtClean="0"/>
              <a:t>(i.e., for whom we already have a public key) </a:t>
            </a:r>
            <a:r>
              <a:rPr lang="en-US" dirty="0" smtClean="0"/>
              <a:t>vouch for it</a:t>
            </a:r>
          </a:p>
          <a:p>
            <a:pPr>
              <a:buNone/>
            </a:pPr>
            <a:r>
              <a:rPr lang="en-US" dirty="0" smtClean="0"/>
              <a:t>How can that trusted party be sure ? Someone he trusts vouches for it!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There are two methods to implement this 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ublic </a:t>
            </a:r>
            <a:r>
              <a:rPr lang="en-US" b="1" dirty="0" smtClean="0"/>
              <a:t>K</a:t>
            </a:r>
            <a:r>
              <a:rPr lang="en-US" dirty="0" smtClean="0"/>
              <a:t>ey </a:t>
            </a:r>
            <a:r>
              <a:rPr lang="en-US" b="1" dirty="0" smtClean="0"/>
              <a:t>I</a:t>
            </a:r>
            <a:r>
              <a:rPr lang="en-US" dirty="0" smtClean="0"/>
              <a:t>nfrastructure (e.g., X.509)</a:t>
            </a:r>
          </a:p>
          <a:p>
            <a:r>
              <a:rPr lang="en-US" dirty="0" smtClean="0"/>
              <a:t>web of trust (e.g., PGP)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X.509</a:t>
            </a:r>
            <a:r>
              <a:rPr lang="en-US" dirty="0" smtClean="0"/>
              <a:t> is an ITU-T standard for PKI</a:t>
            </a:r>
          </a:p>
          <a:p>
            <a:pPr>
              <a:buNone/>
            </a:pPr>
            <a:r>
              <a:rPr lang="en-US" dirty="0" smtClean="0"/>
              <a:t>It specifies the format of certificates </a:t>
            </a:r>
          </a:p>
          <a:p>
            <a:pPr>
              <a:buNone/>
            </a:pPr>
            <a:r>
              <a:rPr lang="en-US" dirty="0" smtClean="0"/>
              <a:t>	and a strict hierarchical system of Certificate Authorities that can issue them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With the web of trust model anyone (not just special CAs) may sign certificates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854" y="3398293"/>
            <a:ext cx="2191643" cy="149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key exchange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dirty="0" smtClean="0"/>
              <a:t>Using public key cryptography no key distribution is required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However, public key encryption is computationally much more expensive</a:t>
            </a:r>
          </a:p>
          <a:p>
            <a:pPr>
              <a:buNone/>
            </a:pPr>
            <a:r>
              <a:rPr lang="en-US" dirty="0" smtClean="0"/>
              <a:t>	than symmetric encryption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One solution to this problem is to re-use public key cryptography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We only use public key encryption to encrypt a (symmetric) key</a:t>
            </a:r>
          </a:p>
          <a:p>
            <a:pPr>
              <a:buNone/>
            </a:pPr>
            <a:r>
              <a:rPr lang="en-US" dirty="0" smtClean="0"/>
              <a:t>	all the messages are sent using inexpensive symmetric cryptography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Operation</a:t>
            </a:r>
          </a:p>
          <a:p>
            <a:r>
              <a:rPr lang="en-US" dirty="0" smtClean="0"/>
              <a:t>Alice encrypts a random key using her private key and Bob’s public key</a:t>
            </a:r>
          </a:p>
          <a:p>
            <a:r>
              <a:rPr lang="en-US" dirty="0" smtClean="0"/>
              <a:t>Bob decrypts the key using his private key and Alice’s public key</a:t>
            </a:r>
          </a:p>
          <a:p>
            <a:r>
              <a:rPr lang="en-US" dirty="0" smtClean="0"/>
              <a:t>Alice and Bob now communicate using symmetric encryption</a:t>
            </a:r>
          </a:p>
          <a:p>
            <a:r>
              <a:rPr lang="en-US" dirty="0" smtClean="0"/>
              <a:t>after some amount of key use, the process is repeated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074" y="4801441"/>
            <a:ext cx="1752672" cy="163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–Hellman key exchange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564258" cy="504126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do not need full public key cryptography to distribute symmetric keys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The original DH was published by Whitfield </a:t>
            </a:r>
            <a:r>
              <a:rPr lang="en-US" dirty="0" err="1" smtClean="0"/>
              <a:t>Diffie</a:t>
            </a:r>
            <a:r>
              <a:rPr lang="en-US" dirty="0" smtClean="0"/>
              <a:t> and Martin Hellman in 1976</a:t>
            </a:r>
          </a:p>
          <a:p>
            <a:pPr>
              <a:buNone/>
            </a:pPr>
            <a:r>
              <a:rPr lang="en-US" sz="1800" dirty="0" smtClean="0"/>
              <a:t>	although discovered earlier in GCHQ but classified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DH is based on the field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i="1" baseline="-25000" dirty="0" smtClean="0"/>
              <a:t>  </a:t>
            </a:r>
            <a:r>
              <a:rPr lang="en-US" dirty="0" smtClean="0"/>
              <a:t>(numbers 0 … </a:t>
            </a:r>
            <a:r>
              <a:rPr lang="en-US" i="1" dirty="0" smtClean="0"/>
              <a:t>p</a:t>
            </a:r>
            <a:r>
              <a:rPr lang="en-US" dirty="0" smtClean="0"/>
              <a:t>-1, with operations modulo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b="1" dirty="0" smtClean="0"/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Operation</a:t>
            </a:r>
          </a:p>
          <a:p>
            <a:r>
              <a:rPr lang="en-US" dirty="0" smtClean="0"/>
              <a:t>Alice and Bob agree to use a </a:t>
            </a:r>
            <a:r>
              <a:rPr lang="en-US" i="1" dirty="0" smtClean="0"/>
              <a:t>prime number </a:t>
            </a:r>
            <a:r>
              <a:rPr lang="en-US" b="1" i="1" dirty="0" smtClean="0"/>
              <a:t>p</a:t>
            </a:r>
            <a:r>
              <a:rPr lang="en-US" dirty="0" smtClean="0"/>
              <a:t> and a </a:t>
            </a:r>
            <a:r>
              <a:rPr lang="en-US" i="1" dirty="0" smtClean="0"/>
              <a:t>primitive root </a:t>
            </a:r>
            <a:r>
              <a:rPr lang="en-US" b="1" i="1" dirty="0" smtClean="0"/>
              <a:t>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b="1" dirty="0" smtClean="0"/>
              <a:t>g</a:t>
            </a:r>
            <a:r>
              <a:rPr lang="en-US" dirty="0" smtClean="0"/>
              <a:t> is a primitive root, if </a:t>
            </a:r>
            <a:r>
              <a:rPr lang="en-US" i="1" dirty="0" smtClean="0"/>
              <a:t>every</a:t>
            </a:r>
            <a:r>
              <a:rPr lang="en-US" dirty="0" smtClean="0"/>
              <a:t> number is congruent to </a:t>
            </a:r>
            <a:r>
              <a:rPr lang="en-US" dirty="0" err="1" smtClean="0"/>
              <a:t>g</a:t>
            </a:r>
            <a:r>
              <a:rPr lang="en-US" baseline="30000" dirty="0" err="1" smtClean="0"/>
              <a:t>n</a:t>
            </a:r>
            <a:r>
              <a:rPr lang="en-US" dirty="0" smtClean="0"/>
              <a:t> for some n)</a:t>
            </a:r>
          </a:p>
          <a:p>
            <a:r>
              <a:rPr lang="en-US" dirty="0" smtClean="0"/>
              <a:t>Alice chooses a secret integer </a:t>
            </a:r>
            <a:r>
              <a:rPr lang="en-US" b="1" i="1" dirty="0" smtClean="0"/>
              <a:t>a</a:t>
            </a:r>
            <a:r>
              <a:rPr lang="en-US" dirty="0" smtClean="0"/>
              <a:t>  and sends to Bob </a:t>
            </a:r>
            <a:r>
              <a:rPr lang="en-US" b="1" i="1" dirty="0" smtClean="0"/>
              <a:t>A</a:t>
            </a:r>
            <a:r>
              <a:rPr lang="en-US" dirty="0" smtClean="0"/>
              <a:t> = </a:t>
            </a:r>
            <a:r>
              <a:rPr lang="en-US" i="1" dirty="0" err="1" smtClean="0"/>
              <a:t>g</a:t>
            </a:r>
            <a:r>
              <a:rPr lang="en-US" b="1" i="1" baseline="30000" dirty="0" err="1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p</a:t>
            </a:r>
            <a:endParaRPr lang="en-US" dirty="0" smtClean="0"/>
          </a:p>
          <a:p>
            <a:r>
              <a:rPr lang="en-US" dirty="0" smtClean="0"/>
              <a:t>Bob chooses a secret integer </a:t>
            </a:r>
            <a:r>
              <a:rPr lang="en-US" b="1" i="1" dirty="0" smtClean="0"/>
              <a:t>b </a:t>
            </a:r>
            <a:r>
              <a:rPr lang="en-US" dirty="0" smtClean="0"/>
              <a:t>and sends to Alice </a:t>
            </a:r>
            <a:r>
              <a:rPr lang="en-US" b="1" i="1" dirty="0" smtClean="0"/>
              <a:t>B</a:t>
            </a:r>
            <a:r>
              <a:rPr lang="en-US" dirty="0" smtClean="0"/>
              <a:t> = </a:t>
            </a:r>
            <a:r>
              <a:rPr lang="en-US" i="1" dirty="0" err="1" smtClean="0"/>
              <a:t>g</a:t>
            </a:r>
            <a:r>
              <a:rPr lang="en-US" b="1" i="1" baseline="30000" dirty="0" err="1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p</a:t>
            </a:r>
            <a:endParaRPr lang="en-US" dirty="0" smtClean="0"/>
          </a:p>
          <a:p>
            <a:r>
              <a:rPr lang="en-US" dirty="0" smtClean="0"/>
              <a:t>Alice now computes </a:t>
            </a:r>
            <a:r>
              <a:rPr lang="en-US" b="1" i="1" dirty="0" smtClean="0"/>
              <a:t>s</a:t>
            </a:r>
            <a:r>
              <a:rPr lang="en-US" dirty="0" smtClean="0"/>
              <a:t> = </a:t>
            </a:r>
            <a:r>
              <a:rPr lang="en-US" i="1" dirty="0" err="1" smtClean="0"/>
              <a:t>B</a:t>
            </a:r>
            <a:r>
              <a:rPr lang="en-US" b="1" i="1" baseline="30000" dirty="0" err="1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p = </a:t>
            </a:r>
            <a:r>
              <a:rPr lang="en-US" i="1" dirty="0" err="1" smtClean="0"/>
              <a:t>g</a:t>
            </a:r>
            <a:r>
              <a:rPr lang="en-US" i="1" baseline="30000" dirty="0" err="1" smtClean="0"/>
              <a:t>ba</a:t>
            </a:r>
            <a:r>
              <a:rPr lang="en-US" i="1" dirty="0" smtClean="0"/>
              <a:t> mod p</a:t>
            </a:r>
            <a:endParaRPr lang="en-US" dirty="0" smtClean="0"/>
          </a:p>
          <a:p>
            <a:r>
              <a:rPr lang="en-US" dirty="0" smtClean="0"/>
              <a:t>Bob now computes   </a:t>
            </a:r>
            <a:r>
              <a:rPr lang="en-US" i="1" dirty="0" err="1" smtClean="0"/>
              <a:t>A</a:t>
            </a:r>
            <a:r>
              <a:rPr lang="en-US" b="1" i="1" baseline="30000" dirty="0" err="1" smtClean="0"/>
              <a:t>b</a:t>
            </a:r>
            <a:r>
              <a:rPr lang="en-US" dirty="0" smtClean="0"/>
              <a:t> mod </a:t>
            </a:r>
            <a:r>
              <a:rPr lang="en-US" i="1" dirty="0" smtClean="0"/>
              <a:t>p = g</a:t>
            </a:r>
            <a:r>
              <a:rPr lang="en-US" i="1" baseline="30000" dirty="0" smtClean="0"/>
              <a:t>ab</a:t>
            </a:r>
            <a:r>
              <a:rPr lang="en-US" i="1" dirty="0" smtClean="0"/>
              <a:t> mod p = </a:t>
            </a:r>
            <a:r>
              <a:rPr lang="en-US" b="1" i="1" dirty="0" smtClean="0"/>
              <a:t>s</a:t>
            </a:r>
            <a:endParaRPr lang="en-US" dirty="0" smtClean="0"/>
          </a:p>
          <a:p>
            <a:r>
              <a:rPr lang="en-US" dirty="0" smtClean="0"/>
              <a:t>Alice and Bob now share the secret </a:t>
            </a:r>
            <a:r>
              <a:rPr lang="en-US" b="1" dirty="0" smtClean="0"/>
              <a:t>s</a:t>
            </a:r>
          </a:p>
          <a:p>
            <a:r>
              <a:rPr lang="en-US" dirty="0" smtClean="0"/>
              <a:t>Alice and Bob now use </a:t>
            </a:r>
            <a:r>
              <a:rPr lang="en-US" b="1" i="1" dirty="0" smtClean="0"/>
              <a:t>s</a:t>
            </a:r>
            <a:r>
              <a:rPr lang="en-US" b="1" dirty="0" smtClean="0"/>
              <a:t> </a:t>
            </a:r>
            <a:r>
              <a:rPr lang="en-US" dirty="0" smtClean="0"/>
              <a:t>as a symmetric key !</a:t>
            </a:r>
          </a:p>
          <a:p>
            <a:r>
              <a:rPr lang="en-US" dirty="0" smtClean="0"/>
              <a:t>Eve, not knowing </a:t>
            </a:r>
            <a:r>
              <a:rPr lang="en-US" b="1" i="1" dirty="0" smtClean="0"/>
              <a:t>a</a:t>
            </a:r>
            <a:r>
              <a:rPr lang="en-US" dirty="0" smtClean="0"/>
              <a:t> or </a:t>
            </a:r>
            <a:r>
              <a:rPr lang="en-US" b="1" i="1" dirty="0" smtClean="0"/>
              <a:t>b</a:t>
            </a:r>
            <a:r>
              <a:rPr lang="en-US" dirty="0" smtClean="0"/>
              <a:t>, can not deduce </a:t>
            </a:r>
            <a:r>
              <a:rPr lang="en-US" b="1" i="1" dirty="0" smtClean="0"/>
              <a:t>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 Hellman Groups </a:t>
            </a:r>
            <a:r>
              <a:rPr lang="en-US" sz="2000" dirty="0" smtClean="0"/>
              <a:t>(RFC 7296)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5113"/>
              </p:ext>
            </p:extLst>
          </p:nvPr>
        </p:nvGraphicFramePr>
        <p:xfrm>
          <a:off x="564096" y="1569085"/>
          <a:ext cx="6517005" cy="48016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34365"/>
                <a:gridCol w="3525520"/>
                <a:gridCol w="1503680"/>
                <a:gridCol w="853440"/>
              </a:tblGrid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[RFC7296]</a:t>
                      </a:r>
                      <a:endParaRPr lang="en-US" sz="12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768-bit MODP Group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2.1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[RFC7296]</a:t>
                      </a:r>
                      <a:endParaRPr lang="en-US" sz="12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1024-bit MODP Group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2.1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[RFC7296]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smtClean="0">
                          <a:effectLst/>
                        </a:rPr>
                        <a:t>3-4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Reserved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[RFC7296]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1536-bit MODP Group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2.1</a:t>
                      </a:r>
                      <a:endParaRPr lang="en-US" sz="12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[RFC3526]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smtClean="0">
                          <a:effectLst/>
                        </a:rPr>
                        <a:t>6-13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Unassigned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[RFC7296]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2048-bit MODP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2.1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[RFC3526]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3072-bit MODP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2.1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[RFC3526]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4096-bit MODP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2.1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[RFC3526]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6144-bit MODP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2.1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[RFC3526]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8192-bit MODP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2.1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[RFC3526]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256-bit random ECP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2.3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[RFC5903]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384-bit random ECP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2.3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[RFC5903]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521-bit random ECP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2.3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[RFC5903]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2030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1024-bit MODP Group with 160-bit Prime Order Subgroup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2.2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[RFC5114]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30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2048-bit MODP Group with 224-bit Prime Order Subgroup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2.2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[RFC5114]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2133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2048-bit MODP Group with 256-bit Prime Order Subgroup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2.2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[RFC5114]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192-bit Random ECP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2.3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[RFC5114]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224-bit Random ECP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2.3</a:t>
                      </a:r>
                      <a:endParaRPr lang="en-US" sz="12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[RFC5114]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brainpoolP224r1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2.3</a:t>
                      </a:r>
                      <a:endParaRPr lang="en-US" sz="12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[RFC6954]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brainpoolP256r1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2.3</a:t>
                      </a:r>
                      <a:endParaRPr lang="en-US" sz="12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[RFC6954]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brainpoolP384r1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2.3</a:t>
                      </a:r>
                      <a:endParaRPr lang="en-US" sz="12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[RFC6954]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brainpoolP512r1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[RFC6989], Sec. 2.3</a:t>
                      </a:r>
                      <a:endParaRPr lang="en-US" sz="12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[RFC6954]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Curve25519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[RFC8031], Sec. 3.2</a:t>
                      </a:r>
                      <a:endParaRPr lang="en-US" sz="12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[RFC8031]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  <a:tr h="1901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Curve448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[RFC8031], Sec. 3.2</a:t>
                      </a:r>
                      <a:endParaRPr lang="en-US" sz="12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sng" strike="noStrike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[RFC8031]</a:t>
                      </a:r>
                      <a:endParaRPr lang="en-US" sz="12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4" marR="7674" marT="7674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558865">
            <a:off x="7112000" y="3272607"/>
            <a:ext cx="2062480" cy="6001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kern="0" dirty="0" smtClean="0"/>
              <a:t>MODP</a:t>
            </a:r>
            <a:r>
              <a:rPr lang="en-US" sz="1100" kern="0" dirty="0" smtClean="0"/>
              <a:t> = </a:t>
            </a:r>
            <a:r>
              <a:rPr lang="en-US" sz="1100" b="1" kern="0" dirty="0" err="1" smtClean="0"/>
              <a:t>MOD</a:t>
            </a:r>
            <a:r>
              <a:rPr lang="en-US" sz="1100" kern="0" dirty="0" err="1" smtClean="0"/>
              <a:t>ular</a:t>
            </a:r>
            <a:r>
              <a:rPr lang="en-US" sz="1100" kern="0" dirty="0" smtClean="0"/>
              <a:t> </a:t>
            </a:r>
            <a:r>
              <a:rPr lang="en-US" sz="1100" b="1" kern="0" dirty="0" smtClean="0"/>
              <a:t>P</a:t>
            </a:r>
            <a:r>
              <a:rPr lang="en-US" sz="1100" kern="0" dirty="0" smtClean="0"/>
              <a:t>rime </a:t>
            </a:r>
          </a:p>
          <a:p>
            <a:pPr algn="ctr"/>
            <a:r>
              <a:rPr lang="en-US" sz="1100" b="1" kern="0" dirty="0" smtClean="0"/>
              <a:t>ECP</a:t>
            </a:r>
            <a:r>
              <a:rPr lang="en-US" sz="1100" kern="0" dirty="0" smtClean="0"/>
              <a:t> = </a:t>
            </a:r>
            <a:r>
              <a:rPr lang="en-US" sz="1100" b="1" kern="0" dirty="0" smtClean="0"/>
              <a:t>E</a:t>
            </a:r>
            <a:r>
              <a:rPr lang="en-US" sz="1100" kern="0" dirty="0" smtClean="0"/>
              <a:t>lliptical </a:t>
            </a:r>
            <a:r>
              <a:rPr lang="en-US" sz="1100" b="1" kern="0" dirty="0" smtClean="0"/>
              <a:t>C</a:t>
            </a:r>
            <a:r>
              <a:rPr lang="en-US" sz="1100" kern="0" dirty="0" smtClean="0"/>
              <a:t>urve mod </a:t>
            </a:r>
            <a:r>
              <a:rPr lang="en-US" sz="1100" b="1" kern="0" dirty="0" smtClean="0"/>
              <a:t>P</a:t>
            </a:r>
            <a:r>
              <a:rPr lang="en-US" sz="1100" kern="0" dirty="0" smtClean="0"/>
              <a:t>rime</a:t>
            </a:r>
          </a:p>
          <a:p>
            <a:pPr algn="ctr"/>
            <a:r>
              <a:rPr lang="en-US" sz="1100" kern="0" dirty="0" err="1" smtClean="0"/>
              <a:t>brainpool</a:t>
            </a:r>
            <a:r>
              <a:rPr lang="en-US" sz="1100" kern="0" dirty="0" smtClean="0"/>
              <a:t> – see RFC 6954</a:t>
            </a:r>
          </a:p>
        </p:txBody>
      </p:sp>
    </p:spTree>
    <p:extLst>
      <p:ext uri="{BB962C8B-B14F-4D97-AF65-F5344CB8AC3E}">
        <p14:creationId xmlns:p14="http://schemas.microsoft.com/office/powerpoint/2010/main" val="304210705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apply security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345894" cy="51095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Every layer of the user plane can benefit from security mechanisms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Control and management planes have their own mechanisms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109148" y="2021538"/>
            <a:ext cx="2159000" cy="3441700"/>
            <a:chOff x="216" y="1856"/>
            <a:chExt cx="1360" cy="216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24" y="1856"/>
              <a:ext cx="1296" cy="21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24" y="3712"/>
              <a:ext cx="1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16" y="2472"/>
              <a:ext cx="1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224" y="2776"/>
              <a:ext cx="1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216" y="3088"/>
              <a:ext cx="1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16" y="2168"/>
              <a:ext cx="1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24" y="3400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56" y="3736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PHYSICAL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248" y="3432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LINK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248" y="3120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NETWORK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48" y="2808"/>
              <a:ext cx="10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TRANSPORT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248" y="2496"/>
              <a:ext cx="10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SESSION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248" y="2192"/>
              <a:ext cx="13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PRESENTATION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248" y="1880"/>
              <a:ext cx="1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APPLICATION</a:t>
              </a:r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1088936" y="2023813"/>
            <a:ext cx="2159000" cy="3441700"/>
            <a:chOff x="216" y="1856"/>
            <a:chExt cx="1360" cy="2168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224" y="1856"/>
              <a:ext cx="1296" cy="21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224" y="3712"/>
              <a:ext cx="1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216" y="2472"/>
              <a:ext cx="1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224" y="2776"/>
              <a:ext cx="1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216" y="3088"/>
              <a:ext cx="1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216" y="2168"/>
              <a:ext cx="1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224" y="3400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256" y="3736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PHYSICAL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248" y="3432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LINK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248" y="3120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NETWORK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248" y="2808"/>
              <a:ext cx="10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TRANSPORT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248" y="2496"/>
              <a:ext cx="10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SESSION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48" y="2192"/>
              <a:ext cx="13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PRESENTATION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248" y="1880"/>
              <a:ext cx="1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APPLICATION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09500" y="5186137"/>
            <a:ext cx="2877402" cy="2275"/>
            <a:chOff x="3168556" y="5909481"/>
            <a:chExt cx="2877402" cy="2275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275463" y="5909481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3168556" y="5911756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211772" y="4697081"/>
            <a:ext cx="2877402" cy="2275"/>
            <a:chOff x="3168556" y="5909481"/>
            <a:chExt cx="2877402" cy="227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3275463" y="5909481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3168556" y="5911756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211775" y="4233052"/>
            <a:ext cx="2877402" cy="2275"/>
            <a:chOff x="3168556" y="5909481"/>
            <a:chExt cx="2877402" cy="2275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3275463" y="5909481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3168556" y="5911756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200399" y="3730348"/>
            <a:ext cx="2877402" cy="2275"/>
            <a:chOff x="3168556" y="5909481"/>
            <a:chExt cx="2877402" cy="2275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275463" y="5909481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3168556" y="5911756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189023" y="2272284"/>
            <a:ext cx="2877402" cy="2275"/>
            <a:chOff x="3168556" y="5909481"/>
            <a:chExt cx="2877402" cy="2275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3275463" y="5909481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3168556" y="5911756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439236" y="5135996"/>
            <a:ext cx="2347416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0000FF"/>
                </a:solidFill>
              </a:rPr>
              <a:t>physical site security</a:t>
            </a:r>
          </a:p>
          <a:p>
            <a:pPr algn="ctr"/>
            <a:r>
              <a:rPr lang="en-US" sz="1600" b="1" kern="0" dirty="0" smtClean="0">
                <a:solidFill>
                  <a:srgbClr val="0000FF"/>
                </a:solidFill>
              </a:rPr>
              <a:t>PHY encryption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68305" y="4647232"/>
            <a:ext cx="3452884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0000FF"/>
                </a:solidFill>
              </a:rPr>
              <a:t>802.1X, MACsec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43285" y="4158186"/>
            <a:ext cx="3452884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err="1" smtClean="0">
                <a:solidFill>
                  <a:srgbClr val="0000FF"/>
                </a:solidFill>
              </a:rPr>
              <a:t>IPsec</a:t>
            </a:r>
            <a:endParaRPr lang="en-US" sz="1600" b="1" kern="0" dirty="0" smtClean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59207" y="2236127"/>
            <a:ext cx="3452884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0000FF"/>
                </a:solidFill>
              </a:rPr>
              <a:t>HTTPS, SSH, SFTP, …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189026" y="3200352"/>
            <a:ext cx="2877402" cy="2275"/>
            <a:chOff x="3168556" y="5909481"/>
            <a:chExt cx="2877402" cy="2275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3275463" y="5909481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3168556" y="5911756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191298" y="2765888"/>
            <a:ext cx="2877402" cy="2275"/>
            <a:chOff x="3168556" y="5909481"/>
            <a:chExt cx="2877402" cy="2275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3275463" y="5909481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3168556" y="5911756"/>
              <a:ext cx="2770495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123899" y="2819572"/>
            <a:ext cx="9007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0000FF"/>
                </a:solidFill>
              </a:rPr>
              <a:t>TLS, SSL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4648" y="3668020"/>
            <a:ext cx="25794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0000FF"/>
                </a:solidFill>
              </a:rPr>
              <a:t>TCP authentication option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7" y="1441421"/>
            <a:ext cx="8468723" cy="51231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IP was designed when security was not an issue</a:t>
            </a:r>
          </a:p>
          <a:p>
            <a:pPr>
              <a:spcBef>
                <a:spcPts val="1200"/>
              </a:spcBef>
              <a:buNone/>
            </a:pPr>
            <a:r>
              <a:rPr lang="en-US" dirty="0" err="1" smtClean="0"/>
              <a:t>IPsec</a:t>
            </a:r>
            <a:r>
              <a:rPr lang="en-US" dirty="0" smtClean="0"/>
              <a:t> is a set of open standards that rectify many of IP’s deficiencies</a:t>
            </a:r>
          </a:p>
          <a:p>
            <a:pPr>
              <a:spcBef>
                <a:spcPts val="1200"/>
              </a:spcBef>
              <a:buNone/>
            </a:pPr>
            <a:r>
              <a:rPr lang="en-US" dirty="0" err="1" smtClean="0"/>
              <a:t>IPsec</a:t>
            </a:r>
            <a:r>
              <a:rPr lang="en-US" dirty="0" smtClean="0"/>
              <a:t> is transparent to applications (apps needn’t know that it will be used)</a:t>
            </a:r>
          </a:p>
          <a:p>
            <a:pPr>
              <a:spcBef>
                <a:spcPts val="1200"/>
              </a:spcBef>
              <a:buNone/>
            </a:pPr>
            <a:r>
              <a:rPr lang="en-US" dirty="0" err="1" smtClean="0"/>
              <a:t>IPsec</a:t>
            </a:r>
            <a:r>
              <a:rPr lang="en-US" dirty="0" smtClean="0"/>
              <a:t> is based on the concept of a </a:t>
            </a:r>
            <a:r>
              <a:rPr lang="en-US" i="1" dirty="0" smtClean="0"/>
              <a:t>security association</a:t>
            </a:r>
            <a:r>
              <a:rPr lang="en-US" dirty="0" smtClean="0"/>
              <a:t> (SA) 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SA is a relationship between two or more entities</a:t>
            </a:r>
          </a:p>
          <a:p>
            <a:r>
              <a:rPr lang="en-US" dirty="0" smtClean="0"/>
              <a:t>describes how the entities will securely communicate</a:t>
            </a:r>
          </a:p>
          <a:p>
            <a:r>
              <a:rPr lang="en-US" dirty="0" smtClean="0"/>
              <a:t>specifies which security features </a:t>
            </a:r>
            <a:r>
              <a:rPr lang="en-US" sz="1600" dirty="0" smtClean="0"/>
              <a:t>(authentication, integrity, encryption) </a:t>
            </a:r>
            <a:r>
              <a:rPr lang="en-US" dirty="0" smtClean="0"/>
              <a:t>will be used</a:t>
            </a:r>
          </a:p>
          <a:p>
            <a:r>
              <a:rPr lang="en-US" dirty="0" smtClean="0"/>
              <a:t>specifies algorithms (DES, AES, SHA-1, RSA, …) and options</a:t>
            </a:r>
          </a:p>
          <a:p>
            <a:r>
              <a:rPr lang="en-US" dirty="0" smtClean="0"/>
              <a:t>takes care of key exchange (ISAKMP </a:t>
            </a:r>
            <a:r>
              <a:rPr lang="en-US" sz="1200" dirty="0" smtClean="0"/>
              <a:t>Internet Security Association and Key Management Protocol 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pre-shared keys</a:t>
            </a:r>
          </a:p>
          <a:p>
            <a:pPr lvl="1"/>
            <a:r>
              <a:rPr lang="en-US" dirty="0" smtClean="0"/>
              <a:t>Internet Key Exchange (IKE, IKEv2)</a:t>
            </a:r>
          </a:p>
          <a:p>
            <a:pPr lvl="1"/>
            <a:r>
              <a:rPr lang="en-US" dirty="0" smtClean="0"/>
              <a:t>IPSECKEY DNS records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I</a:t>
            </a:r>
            <a:r>
              <a:rPr lang="en-US" dirty="0" smtClean="0"/>
              <a:t>nternet </a:t>
            </a:r>
            <a:r>
              <a:rPr lang="en-US" b="1" dirty="0" smtClean="0"/>
              <a:t>K</a:t>
            </a:r>
            <a:r>
              <a:rPr lang="en-US" dirty="0" smtClean="0"/>
              <a:t>ey</a:t>
            </a:r>
            <a:r>
              <a:rPr lang="en-US" b="1" dirty="0" smtClean="0"/>
              <a:t> E</a:t>
            </a:r>
            <a:r>
              <a:rPr lang="en-US" dirty="0" smtClean="0"/>
              <a:t>xchange</a:t>
            </a:r>
            <a:r>
              <a:rPr lang="en-US" b="1" dirty="0" smtClean="0"/>
              <a:t>  </a:t>
            </a:r>
            <a:r>
              <a:rPr lang="en-US" dirty="0" smtClean="0"/>
              <a:t>(UDP port 500) is</a:t>
            </a:r>
            <a:r>
              <a:rPr lang="en-US" b="1" dirty="0" smtClean="0"/>
              <a:t> </a:t>
            </a:r>
            <a:r>
              <a:rPr lang="en-US" dirty="0" smtClean="0"/>
              <a:t>used for establishing </a:t>
            </a:r>
            <a:r>
              <a:rPr lang="en-US" dirty="0" err="1" smtClean="0"/>
              <a:t>IPsec</a:t>
            </a:r>
            <a:r>
              <a:rPr lang="en-US" dirty="0" smtClean="0"/>
              <a:t> sessions</a:t>
            </a:r>
          </a:p>
          <a:p>
            <a:pPr>
              <a:buNone/>
            </a:pPr>
            <a:r>
              <a:rPr lang="en-US" sz="1400" dirty="0" smtClean="0"/>
              <a:t>(performing mutual authentication, establishing and maintaining SAs, key exchange)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1200"/>
              </a:spcBef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modes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3139" y="1345887"/>
            <a:ext cx="8550610" cy="471172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IPsec</a:t>
            </a:r>
            <a:r>
              <a:rPr lang="en-US" dirty="0" smtClean="0"/>
              <a:t> has two different modes of operation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Transport Mode</a:t>
            </a:r>
          </a:p>
          <a:p>
            <a:pPr marL="342900" lvl="1" indent="-342900">
              <a:buClr>
                <a:srgbClr val="C00000"/>
              </a:buClr>
              <a:buFontTx/>
              <a:buChar char="•"/>
            </a:pPr>
            <a:r>
              <a:rPr lang="en-US" dirty="0" err="1" smtClean="0"/>
              <a:t>IPsec</a:t>
            </a:r>
            <a:r>
              <a:rPr lang="en-US" dirty="0" smtClean="0"/>
              <a:t> header is inserted into an existing packet (between IP and TCP headers)</a:t>
            </a:r>
          </a:p>
          <a:p>
            <a:r>
              <a:rPr lang="en-US" dirty="0" smtClean="0"/>
              <a:t>packet routing is unaffected, but NAT traversal may be </a:t>
            </a:r>
            <a:r>
              <a:rPr lang="en-US" sz="1800" dirty="0" smtClean="0"/>
              <a:t>(new protocol numbers)</a:t>
            </a:r>
          </a:p>
          <a:p>
            <a:r>
              <a:rPr lang="en-US" dirty="0" smtClean="0"/>
              <a:t>adds security functionalities to existing flow</a:t>
            </a:r>
          </a:p>
          <a:p>
            <a:r>
              <a:rPr lang="en-US" dirty="0" smtClean="0"/>
              <a:t>if encrypting, TCP (or UDP) header is encrypted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Tunnel Mode</a:t>
            </a:r>
          </a:p>
          <a:p>
            <a:r>
              <a:rPr lang="en-US" dirty="0" smtClean="0"/>
              <a:t>entire IP packet is encapsulated (and optionally encrypted)</a:t>
            </a:r>
          </a:p>
          <a:p>
            <a:r>
              <a:rPr lang="en-US" dirty="0" smtClean="0"/>
              <a:t>can be used to create </a:t>
            </a:r>
            <a:r>
              <a:rPr lang="en-US" i="1" dirty="0" err="1" smtClean="0"/>
              <a:t>IPsec</a:t>
            </a:r>
            <a:r>
              <a:rPr lang="en-US" i="1" dirty="0" smtClean="0"/>
              <a:t> VPN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45664" y="4574273"/>
            <a:ext cx="8079515" cy="2006244"/>
            <a:chOff x="0" y="4492385"/>
            <a:chExt cx="8079515" cy="2006244"/>
          </a:xfrm>
        </p:grpSpPr>
        <p:sp>
          <p:nvSpPr>
            <p:cNvPr id="5" name="Rectangle 4"/>
            <p:cNvSpPr/>
            <p:nvPr/>
          </p:nvSpPr>
          <p:spPr>
            <a:xfrm>
              <a:off x="2907012" y="4503758"/>
              <a:ext cx="4421875" cy="491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34309" y="4511761"/>
              <a:ext cx="504967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/>
                <a:t>IP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82494" y="4514036"/>
              <a:ext cx="666465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/>
                <a:t>TCP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4702" y="4502664"/>
              <a:ext cx="2383808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/>
                <a:t>PAYLOAD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452924" y="4503758"/>
              <a:ext cx="0" cy="5049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05825" y="4492385"/>
              <a:ext cx="0" cy="5049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909284" y="5324910"/>
              <a:ext cx="5170231" cy="491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36581" y="5332913"/>
              <a:ext cx="504967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/>
                <a:t>IP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03646" y="5335188"/>
              <a:ext cx="666465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/>
                <a:t>TCP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02192" y="5337464"/>
              <a:ext cx="2383808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/>
                <a:t>PAYLOAD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455196" y="5324910"/>
              <a:ext cx="0" cy="5049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86033" y="5313537"/>
              <a:ext cx="0" cy="5049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446107" y="5323815"/>
              <a:ext cx="880273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err="1" smtClean="0">
                  <a:solidFill>
                    <a:srgbClr val="0000FF"/>
                  </a:solidFill>
                </a:rPr>
                <a:t>IPsec</a:t>
              </a:r>
              <a:endParaRPr lang="en-US" sz="2400" b="1" kern="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330929" y="5327173"/>
              <a:ext cx="0" cy="5049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460327" y="5993662"/>
              <a:ext cx="5870833" cy="491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36581" y="6001665"/>
              <a:ext cx="504967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/>
                <a:t>IP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4766" y="6003940"/>
              <a:ext cx="666465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/>
                <a:t>TCP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6974" y="6006216"/>
              <a:ext cx="2383808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/>
                <a:t>PAYLOAD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455196" y="5993662"/>
              <a:ext cx="0" cy="5049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208097" y="5982289"/>
              <a:ext cx="0" cy="5049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11562" y="5982266"/>
              <a:ext cx="0" cy="5049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110901" y="5994830"/>
              <a:ext cx="880273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err="1" smtClean="0">
                  <a:solidFill>
                    <a:srgbClr val="0000FF"/>
                  </a:solidFill>
                </a:rPr>
                <a:t>IPsec</a:t>
              </a:r>
              <a:endParaRPr lang="en-US" sz="2400" b="1" kern="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47288" y="5982266"/>
              <a:ext cx="0" cy="5049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499027" y="5997104"/>
              <a:ext cx="616394" cy="46166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kern="0" dirty="0" smtClean="0">
                  <a:solidFill>
                    <a:srgbClr val="0000FF"/>
                  </a:solidFill>
                </a:rPr>
                <a:t>IP’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645" y="5397265"/>
              <a:ext cx="1705970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kern="0" dirty="0" smtClean="0">
                  <a:solidFill>
                    <a:srgbClr val="0000FF"/>
                  </a:solidFill>
                </a:rPr>
                <a:t>transport mode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6040984"/>
              <a:ext cx="1419367" cy="3693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kern="0" dirty="0" smtClean="0">
                  <a:solidFill>
                    <a:srgbClr val="0000FF"/>
                  </a:solidFill>
                </a:rPr>
                <a:t>tunnel mode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 and ESP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1428" cy="4945731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IPsec</a:t>
            </a:r>
            <a:r>
              <a:rPr lang="en-US" dirty="0" smtClean="0"/>
              <a:t> has two different formats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Authentication Header (AH)</a:t>
            </a:r>
          </a:p>
          <a:p>
            <a:r>
              <a:rPr lang="en-US" dirty="0" smtClean="0"/>
              <a:t>supports source authentication and data integrity only</a:t>
            </a:r>
          </a:p>
          <a:p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in transport mode protects payload and header fields except mutable</a:t>
            </a:r>
          </a:p>
          <a:p>
            <a:pPr lvl="1">
              <a:buNone/>
            </a:pPr>
            <a:r>
              <a:rPr lang="en-US" sz="1800" dirty="0" smtClean="0"/>
              <a:t>	(e.g., TTL, DSCP, header checksum, offset, flags)</a:t>
            </a:r>
          </a:p>
          <a:p>
            <a:pPr lvl="1"/>
            <a:r>
              <a:rPr lang="en-US" dirty="0" smtClean="0"/>
              <a:t>in tunnel mode protects entire packet </a:t>
            </a:r>
            <a:endParaRPr lang="en-US" sz="1800" dirty="0" smtClean="0"/>
          </a:p>
          <a:p>
            <a:r>
              <a:rPr lang="en-US" dirty="0" smtClean="0"/>
              <a:t>uses protocol number 51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Encapsulating Security Payload (ESP)</a:t>
            </a:r>
          </a:p>
          <a:p>
            <a:r>
              <a:rPr lang="en-US" dirty="0" smtClean="0"/>
              <a:t>supports source authentication, data integrity, and encryption</a:t>
            </a:r>
          </a:p>
          <a:p>
            <a:pPr lvl="1"/>
            <a:r>
              <a:rPr lang="en-US" dirty="0" smtClean="0"/>
              <a:t>similar to AH if null encryption is used</a:t>
            </a:r>
          </a:p>
          <a:p>
            <a:r>
              <a:rPr lang="en-US" dirty="0" smtClean="0"/>
              <a:t>adds </a:t>
            </a:r>
            <a:r>
              <a:rPr lang="en-US" i="1" dirty="0" smtClean="0"/>
              <a:t>trailer(s) </a:t>
            </a:r>
            <a:r>
              <a:rPr lang="en-US" dirty="0" smtClean="0"/>
              <a:t>in addition to </a:t>
            </a:r>
            <a:r>
              <a:rPr lang="en-US" dirty="0" err="1" smtClean="0"/>
              <a:t>IPsec</a:t>
            </a:r>
            <a:r>
              <a:rPr lang="en-US" dirty="0" smtClean="0"/>
              <a:t> </a:t>
            </a:r>
            <a:r>
              <a:rPr lang="en-US" i="1" dirty="0" smtClean="0"/>
              <a:t>header</a:t>
            </a:r>
          </a:p>
          <a:p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in transport mode doesn’t protect IP header (but does TCP header)</a:t>
            </a:r>
          </a:p>
          <a:p>
            <a:pPr lvl="1"/>
            <a:r>
              <a:rPr lang="en-US" dirty="0" smtClean="0"/>
              <a:t>in tunnel mode entire packet is protected</a:t>
            </a:r>
          </a:p>
          <a:p>
            <a:r>
              <a:rPr lang="en-US" dirty="0" smtClean="0"/>
              <a:t>uses IP protocol 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9745" y="1673437"/>
            <a:ext cx="8414133" cy="4711729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dirty="0" smtClean="0"/>
              <a:t>What can we do to combat threats 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Physical security – preventing access to communications devices and links</a:t>
            </a:r>
          </a:p>
          <a:p>
            <a:r>
              <a:rPr lang="en-US" dirty="0" smtClean="0"/>
              <a:t>Emission security – preventing interception and jamming</a:t>
            </a:r>
          </a:p>
          <a:p>
            <a:pPr>
              <a:buClr>
                <a:srgbClr val="0000FF"/>
              </a:buClr>
            </a:pPr>
            <a:r>
              <a:rPr lang="en-US" dirty="0" smtClean="0"/>
              <a:t>Authorization – preventing unauthorized access to resources</a:t>
            </a:r>
          </a:p>
          <a:p>
            <a:pPr>
              <a:buClr>
                <a:srgbClr val="0000FF"/>
              </a:buClr>
            </a:pPr>
            <a:r>
              <a:rPr lang="en-US" dirty="0" smtClean="0"/>
              <a:t>Source authentication – confirming the source of a message</a:t>
            </a:r>
          </a:p>
          <a:p>
            <a:pPr>
              <a:buClr>
                <a:srgbClr val="0000FF"/>
              </a:buClr>
            </a:pPr>
            <a:r>
              <a:rPr lang="en-US" dirty="0" smtClean="0"/>
              <a:t>Integrity – preventing tampering with messages</a:t>
            </a:r>
          </a:p>
          <a:p>
            <a:pPr>
              <a:buClr>
                <a:srgbClr val="0000FF"/>
              </a:buClr>
            </a:pPr>
            <a:r>
              <a:rPr lang="en-US" dirty="0" smtClean="0"/>
              <a:t>Confidentiality – preventing eavesdropping</a:t>
            </a:r>
          </a:p>
          <a:p>
            <a:r>
              <a:rPr lang="en-US" dirty="0" smtClean="0"/>
              <a:t>DoS blocking – preventing Denial of Service</a:t>
            </a:r>
          </a:p>
          <a:p>
            <a:r>
              <a:rPr lang="en-US" dirty="0" smtClean="0"/>
              <a:t>Topology hiding – thwarting traffic analysis</a:t>
            </a:r>
          </a:p>
          <a:p>
            <a:r>
              <a:rPr lang="en-US" dirty="0" smtClean="0"/>
              <a:t>Anti-hacking – preventing injection of computer malware</a:t>
            </a:r>
          </a:p>
          <a:p>
            <a:r>
              <a:rPr lang="en-US" dirty="0" smtClean="0"/>
              <a:t>Privacy – protecting user’s personal data </a:t>
            </a:r>
            <a:r>
              <a:rPr lang="en-US" sz="1800" dirty="0" smtClean="0"/>
              <a:t>from mining and directed collection</a:t>
            </a:r>
          </a:p>
          <a:p>
            <a:pPr>
              <a:lnSpc>
                <a:spcPct val="90000"/>
              </a:lnSpc>
              <a:spcBef>
                <a:spcPct val="10000"/>
              </a:spcBef>
              <a:buNone/>
            </a:pPr>
            <a:endParaRPr lang="en-US" sz="2000" dirty="0" smtClean="0"/>
          </a:p>
        </p:txBody>
      </p:sp>
      <p:sp>
        <p:nvSpPr>
          <p:cNvPr id="4" name="Left Brace 3"/>
          <p:cNvSpPr/>
          <p:nvPr/>
        </p:nvSpPr>
        <p:spPr>
          <a:xfrm>
            <a:off x="341201" y="2852386"/>
            <a:ext cx="441504" cy="1105469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922239" y="3396201"/>
            <a:ext cx="4292216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0000FF"/>
                </a:solidFill>
              </a:rPr>
              <a:t>We are going to deal only with these in this talk!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packet formats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50480" y="1694595"/>
            <a:ext cx="5170231" cy="491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77777" y="1702598"/>
            <a:ext cx="504967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842" y="1704873"/>
            <a:ext cx="666465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TCP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1627" y="1693502"/>
            <a:ext cx="2383808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PAYLOAD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96392" y="1694595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27229" y="1683222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87303" y="1707148"/>
            <a:ext cx="880273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>
                <a:solidFill>
                  <a:srgbClr val="0000FF"/>
                </a:solidFill>
              </a:rPr>
              <a:t>AH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672125" y="1696858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93093" y="2827372"/>
            <a:ext cx="5870833" cy="491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69347" y="2835375"/>
            <a:ext cx="504967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7532" y="2837650"/>
            <a:ext cx="666465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TCP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9740" y="2839926"/>
            <a:ext cx="2383808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PAYLOAD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87962" y="2827372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40863" y="2815999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44328" y="2815976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43667" y="2828540"/>
            <a:ext cx="880273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>
                <a:solidFill>
                  <a:srgbClr val="0000FF"/>
                </a:solidFill>
              </a:rPr>
              <a:t>AH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280054" y="2815976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31793" y="2844462"/>
            <a:ext cx="616394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>
                <a:solidFill>
                  <a:srgbClr val="0000FF"/>
                </a:solidFill>
              </a:rPr>
              <a:t>IP’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2015" y="1671425"/>
            <a:ext cx="2006218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AH transport mode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2012" y="2847409"/>
            <a:ext cx="1733264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AH tunnel mode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248164" y="1419355"/>
            <a:ext cx="517250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407018" y="1405708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64087" y="1407982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12690" y="1223315"/>
            <a:ext cx="2852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Authenticated </a:t>
            </a:r>
            <a:r>
              <a:rPr lang="en-US" sz="1400" b="1" kern="0" dirty="0" smtClean="0">
                <a:solidFill>
                  <a:srgbClr val="0000FF"/>
                </a:solidFill>
              </a:rPr>
              <a:t>(except mutable)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581699" y="2554397"/>
            <a:ext cx="58662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450249" y="2540750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97622" y="2543024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28622" y="2358357"/>
            <a:ext cx="2852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Authenticated </a:t>
            </a:r>
            <a:r>
              <a:rPr lang="en-US" sz="1400" b="1" kern="0" dirty="0" smtClean="0">
                <a:solidFill>
                  <a:srgbClr val="0000FF"/>
                </a:solidFill>
              </a:rPr>
              <a:t>(except mutable)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16015" y="4139859"/>
            <a:ext cx="6232452" cy="491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843313" y="4147862"/>
            <a:ext cx="504967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IP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10378" y="4150137"/>
            <a:ext cx="666465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TCP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4331" y="4138766"/>
            <a:ext cx="2010745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PAYLOAD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361928" y="4139859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92765" y="4128486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97049" y="4060079"/>
            <a:ext cx="880273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ESP trailer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0124" y="4157639"/>
            <a:ext cx="2144967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ESP transport mode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3342" y="5661192"/>
            <a:ext cx="1840175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ESP tunnel mode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3345972" y="3864619"/>
            <a:ext cx="478809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136330" y="3850972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61885" y="3880541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954139" y="3668579"/>
            <a:ext cx="15558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Authenticated </a:t>
            </a:r>
            <a:endParaRPr lang="en-US" sz="1400" b="1" kern="0" dirty="0" smtClean="0">
              <a:solidFill>
                <a:srgbClr val="0000FF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199004" y="4130761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324349" y="4117113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143214" y="4117113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159132" y="4062354"/>
            <a:ext cx="880273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ESP auth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41466" y="4048706"/>
            <a:ext cx="880273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ESP header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4203508" y="4863181"/>
            <a:ext cx="394420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152251" y="4672110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210321" y="4660739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27350" y="4667141"/>
            <a:ext cx="1173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Encrypted</a:t>
            </a:r>
            <a:endParaRPr lang="en-US" sz="1400" b="1" kern="0" dirty="0" smtClean="0">
              <a:solidFill>
                <a:srgbClr val="0000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245084" y="5602447"/>
            <a:ext cx="6776088" cy="491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238230" y="5610450"/>
            <a:ext cx="539119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>
                <a:solidFill>
                  <a:srgbClr val="0000FF"/>
                </a:solidFill>
              </a:rPr>
              <a:t>IP’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85367" y="5612725"/>
            <a:ext cx="666465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TCP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29320" y="5601354"/>
            <a:ext cx="1981165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PAYLOAD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2790997" y="5602447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854106" y="5591074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272038" y="5522667"/>
            <a:ext cx="880273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ESP trailer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2797792" y="5327207"/>
            <a:ext cx="53089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111319" y="5313560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04602" y="5302185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560632" y="5131167"/>
            <a:ext cx="15558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Authenticated </a:t>
            </a:r>
            <a:endParaRPr lang="en-US" sz="1400" b="1" kern="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3628073" y="5593349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299338" y="5593349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118203" y="5593349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134121" y="5524942"/>
            <a:ext cx="880273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ESP auth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70535" y="5532965"/>
            <a:ext cx="880273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ESP header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3630302" y="6325769"/>
            <a:ext cx="449011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127240" y="6134698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625742" y="6136975"/>
            <a:ext cx="0" cy="20471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297619" y="6129729"/>
            <a:ext cx="1173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>
                <a:solidFill>
                  <a:srgbClr val="0000FF"/>
                </a:solidFill>
              </a:rPr>
              <a:t>Encrypted</a:t>
            </a:r>
            <a:endParaRPr lang="en-US" sz="1400" b="1" kern="0" dirty="0" smtClean="0">
              <a:solidFill>
                <a:srgbClr val="0000F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21245" y="5621781"/>
            <a:ext cx="504967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kern="0" dirty="0" smtClean="0"/>
              <a:t>IP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4119401" y="5606996"/>
            <a:ext cx="0" cy="504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941" y="6237028"/>
            <a:ext cx="3721360" cy="6001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Note</a:t>
            </a:r>
            <a:r>
              <a:rPr lang="en-US" sz="1100" b="1" kern="0" smtClean="0"/>
              <a:t>: AH </a:t>
            </a:r>
            <a:r>
              <a:rPr lang="en-US" sz="1100" b="1" kern="0" dirty="0" smtClean="0"/>
              <a:t>and ESP headers contain “next header” 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kern="0" dirty="0" smtClean="0"/>
              <a:t>for tunnel mode these are set to 4 (IPv4) or 41 (IPv6)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kern="0" dirty="0" smtClean="0"/>
              <a:t>for transport mode these are set to 6 (TCP) or 17 (UDP)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546" y="1282891"/>
            <a:ext cx="8476120" cy="48702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RFC 4835 </a:t>
            </a:r>
            <a:r>
              <a:rPr lang="en-US" i="1" dirty="0" smtClean="0"/>
              <a:t>was</a:t>
            </a:r>
            <a:r>
              <a:rPr lang="en-US" dirty="0" smtClean="0"/>
              <a:t> the specification of supported algorithms for IPsec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Authentication</a:t>
            </a:r>
          </a:p>
          <a:p>
            <a:pPr>
              <a:buNone/>
            </a:pPr>
            <a:r>
              <a:rPr lang="en-US" dirty="0" smtClean="0"/>
              <a:t>MUST		HMAC-SHA1-96 </a:t>
            </a:r>
            <a:endParaRPr lang="en-US" u="sng" dirty="0" smtClean="0">
              <a:hlinkClick r:id="rId2"/>
            </a:endParaRPr>
          </a:p>
          <a:p>
            <a:pPr>
              <a:buNone/>
            </a:pPr>
            <a:r>
              <a:rPr lang="en-US" dirty="0" smtClean="0"/>
              <a:t>SHOULD+	AES-XCBC-MAC-96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MAY		HMAC-MD5-96</a:t>
            </a:r>
            <a:endParaRPr lang="en-US" u="sng" dirty="0" smtClean="0">
              <a:hlinkClick r:id="rId3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Encryption </a:t>
            </a:r>
          </a:p>
          <a:p>
            <a:pPr>
              <a:buNone/>
            </a:pPr>
            <a:r>
              <a:rPr lang="en-US" dirty="0" smtClean="0"/>
              <a:t>MUST		NULL</a:t>
            </a:r>
            <a:endParaRPr lang="en-US" u="sng" dirty="0" smtClean="0">
              <a:hlinkClick r:id="rId4"/>
            </a:endParaRPr>
          </a:p>
          <a:p>
            <a:pPr>
              <a:buNone/>
            </a:pPr>
            <a:r>
              <a:rPr lang="en-US" dirty="0" smtClean="0"/>
              <a:t>MUST		AES-CBC with 128-bit keys</a:t>
            </a:r>
            <a:endParaRPr lang="en-US" u="sng" dirty="0" smtClean="0">
              <a:hlinkClick r:id="rId5"/>
            </a:endParaRPr>
          </a:p>
          <a:p>
            <a:pPr>
              <a:buNone/>
            </a:pPr>
            <a:r>
              <a:rPr lang="en-US" dirty="0" smtClean="0"/>
              <a:t>MUST-		3DES-CBC</a:t>
            </a:r>
            <a:endParaRPr lang="en-US" u="sng" dirty="0" smtClean="0">
              <a:hlinkClick r:id="rId6"/>
            </a:endParaRPr>
          </a:p>
          <a:p>
            <a:pPr>
              <a:buNone/>
            </a:pPr>
            <a:r>
              <a:rPr lang="en-US" dirty="0" smtClean="0"/>
              <a:t>SHOULD		AES-CTR</a:t>
            </a:r>
            <a:endParaRPr lang="en-US" u="sng" dirty="0" smtClean="0">
              <a:hlinkClick r:id="rId7"/>
            </a:endParaRPr>
          </a:p>
          <a:p>
            <a:pPr>
              <a:buNone/>
            </a:pPr>
            <a:r>
              <a:rPr lang="en-US" dirty="0" smtClean="0"/>
              <a:t>SHOULD NOT	DES-CBC</a:t>
            </a:r>
          </a:p>
          <a:p>
            <a:pPr>
              <a:buNone/>
            </a:pPr>
            <a:r>
              <a:rPr lang="en-US" dirty="0" smtClean="0"/>
              <a:t>MAY		</a:t>
            </a:r>
            <a:r>
              <a:rPr lang="en-US" dirty="0" smtClean="0">
                <a:solidFill>
                  <a:schemeClr val="tx1"/>
                </a:solidFill>
              </a:rPr>
              <a:t>AES-CCM </a:t>
            </a:r>
            <a:r>
              <a:rPr lang="en-US" dirty="0" smtClean="0"/>
              <a:t>and AES-GCM </a:t>
            </a:r>
            <a:endParaRPr lang="en-US" u="sng" dirty="0" smtClean="0">
              <a:hlinkClick r:id="rId3"/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546" y="1282891"/>
            <a:ext cx="8458108" cy="513026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RFC 7321 is the most recent specification of supported algorithms for IPsec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Combined</a:t>
            </a:r>
          </a:p>
          <a:p>
            <a:pPr>
              <a:buNone/>
            </a:pPr>
            <a:r>
              <a:rPr lang="en-US" dirty="0" smtClean="0"/>
              <a:t>SHOULD+</a:t>
            </a:r>
            <a:r>
              <a:rPr lang="en-US" dirty="0"/>
              <a:t>	AES- </a:t>
            </a:r>
            <a:r>
              <a:rPr lang="en-US" dirty="0" smtClean="0"/>
              <a:t>GCM with 128 bit key (MAY 192 or 256)</a:t>
            </a:r>
          </a:p>
          <a:p>
            <a:pPr>
              <a:buNone/>
            </a:pPr>
            <a:r>
              <a:rPr lang="en-US" dirty="0" smtClean="0"/>
              <a:t>MAY		AES-CCM with 128 bit key </a:t>
            </a:r>
            <a:r>
              <a:rPr lang="en-US" dirty="0"/>
              <a:t>(MAY 192 or 256)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 smtClean="0"/>
              <a:t>Authentication</a:t>
            </a:r>
          </a:p>
          <a:p>
            <a:pPr>
              <a:buNone/>
            </a:pPr>
            <a:r>
              <a:rPr lang="en-US" dirty="0" smtClean="0"/>
              <a:t>MUST		HMAC-SHA1-96</a:t>
            </a:r>
          </a:p>
          <a:p>
            <a:pPr>
              <a:buNone/>
            </a:pPr>
            <a:r>
              <a:rPr lang="en-US" dirty="0" smtClean="0"/>
              <a:t>SHOULD+	AES-GMAC with AES-128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SHOULD	</a:t>
            </a:r>
            <a:r>
              <a:rPr lang="en-US" dirty="0"/>
              <a:t>	AES-XCBC-MAC-96</a:t>
            </a:r>
            <a:endParaRPr lang="en-US" u="sng" dirty="0"/>
          </a:p>
          <a:p>
            <a:pPr>
              <a:buNone/>
            </a:pPr>
            <a:r>
              <a:rPr lang="en-US" dirty="0" smtClean="0"/>
              <a:t>MAY		NULL (for ESP only)</a:t>
            </a:r>
            <a:endParaRPr lang="en-US" u="sng" dirty="0" smtClean="0">
              <a:hlinkClick r:id="rId2"/>
            </a:endParaRPr>
          </a:p>
          <a:p>
            <a:pPr>
              <a:spcBef>
                <a:spcPts val="600"/>
              </a:spcBef>
              <a:buNone/>
            </a:pPr>
            <a:r>
              <a:rPr lang="en-US" b="1" dirty="0" smtClean="0"/>
              <a:t>Encryption </a:t>
            </a:r>
          </a:p>
          <a:p>
            <a:pPr>
              <a:buNone/>
            </a:pPr>
            <a:r>
              <a:rPr lang="en-US" dirty="0" smtClean="0"/>
              <a:t>MUST		NULL</a:t>
            </a:r>
            <a:endParaRPr lang="en-US" u="sng" dirty="0" smtClean="0">
              <a:hlinkClick r:id="rId3"/>
            </a:endParaRPr>
          </a:p>
          <a:p>
            <a:pPr>
              <a:buNone/>
            </a:pPr>
            <a:r>
              <a:rPr lang="en-US" dirty="0" smtClean="0"/>
              <a:t>MUST		AES-CBC with 128-bit </a:t>
            </a:r>
            <a:r>
              <a:rPr lang="en-US" dirty="0"/>
              <a:t>keys (MAY 192 or 256)</a:t>
            </a:r>
          </a:p>
          <a:p>
            <a:pPr>
              <a:buNone/>
            </a:pPr>
            <a:r>
              <a:rPr lang="en-US" dirty="0" smtClean="0"/>
              <a:t>MAY		AES-CTR with </a:t>
            </a:r>
            <a:r>
              <a:rPr lang="en-US" dirty="0"/>
              <a:t>128-bit </a:t>
            </a:r>
            <a:r>
              <a:rPr lang="en-US" dirty="0" smtClean="0"/>
              <a:t>keys </a:t>
            </a:r>
            <a:r>
              <a:rPr lang="en-US" dirty="0"/>
              <a:t>(MAY 192 or 256)</a:t>
            </a:r>
          </a:p>
          <a:p>
            <a:pPr>
              <a:buNone/>
            </a:pPr>
            <a:r>
              <a:rPr lang="en-US" dirty="0" smtClean="0"/>
              <a:t>MAY		3DES-CBC</a:t>
            </a:r>
          </a:p>
          <a:p>
            <a:pPr>
              <a:buNone/>
            </a:pPr>
            <a:r>
              <a:rPr lang="en-US" dirty="0" smtClean="0"/>
              <a:t>MUST NOT	DES</a:t>
            </a:r>
            <a:endParaRPr lang="en-US" u="sng" dirty="0" smtClean="0">
              <a:hlinkClick r:id="rId2"/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667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Suite 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RFC 6379 and 6380 detail an alternative suite of IPsec algorithms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This suite mandates AES-GCM with 128 or 256 bit keys</a:t>
            </a:r>
          </a:p>
          <a:p>
            <a:r>
              <a:rPr lang="en-US" dirty="0" smtClean="0"/>
              <a:t>Suite-B-GCM-128</a:t>
            </a:r>
          </a:p>
          <a:p>
            <a:pPr lvl="1"/>
            <a:r>
              <a:rPr lang="en-US" dirty="0" smtClean="0"/>
              <a:t>IPsec with AES-GCM-128 including encryption </a:t>
            </a:r>
          </a:p>
          <a:p>
            <a:pPr lvl="1"/>
            <a:r>
              <a:rPr lang="en-US" dirty="0" smtClean="0"/>
              <a:t>IKE with AES-CBC-128, HMAC-SHA-256 and DH group 19 (256 bit ECP)</a:t>
            </a:r>
          </a:p>
          <a:p>
            <a:r>
              <a:rPr lang="en-US" dirty="0" smtClean="0"/>
              <a:t>Suite-B-GCM-256</a:t>
            </a:r>
          </a:p>
          <a:p>
            <a:pPr lvl="1"/>
            <a:r>
              <a:rPr lang="en-US" dirty="0"/>
              <a:t>IPsec with </a:t>
            </a:r>
            <a:r>
              <a:rPr lang="en-US" dirty="0" smtClean="0"/>
              <a:t>AES-GCM-256 including encryption </a:t>
            </a:r>
            <a:endParaRPr lang="en-US" dirty="0"/>
          </a:p>
          <a:p>
            <a:pPr lvl="1"/>
            <a:r>
              <a:rPr lang="en-US" dirty="0"/>
              <a:t>IKE with </a:t>
            </a:r>
            <a:r>
              <a:rPr lang="en-US" dirty="0" smtClean="0"/>
              <a:t>AES-CBC-256, HMAC-SHA-384 </a:t>
            </a:r>
            <a:r>
              <a:rPr lang="en-US" dirty="0"/>
              <a:t>and DH group </a:t>
            </a:r>
            <a:r>
              <a:rPr lang="en-US" dirty="0" smtClean="0"/>
              <a:t>20 (384 </a:t>
            </a:r>
            <a:r>
              <a:rPr lang="en-US" dirty="0"/>
              <a:t>bit ECP)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Suite-B-GMAC-128</a:t>
            </a:r>
          </a:p>
          <a:p>
            <a:pPr lvl="1"/>
            <a:r>
              <a:rPr lang="en-US" dirty="0"/>
              <a:t>IPsec with AES-GCM-128 </a:t>
            </a:r>
            <a:r>
              <a:rPr lang="en-US" dirty="0" smtClean="0"/>
              <a:t>without encryption </a:t>
            </a:r>
            <a:endParaRPr lang="en-US" dirty="0"/>
          </a:p>
          <a:p>
            <a:pPr lvl="1"/>
            <a:r>
              <a:rPr lang="en-US" dirty="0"/>
              <a:t>IKE with AES-CBC-128, HMAC-SHA-256 and DH group </a:t>
            </a:r>
            <a:r>
              <a:rPr lang="en-US" dirty="0" smtClean="0"/>
              <a:t>19 </a:t>
            </a:r>
            <a:r>
              <a:rPr lang="en-US" dirty="0"/>
              <a:t>(256 bit ECP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Suite-B-GMAC-256</a:t>
            </a:r>
            <a:endParaRPr lang="en-US" dirty="0"/>
          </a:p>
          <a:p>
            <a:pPr lvl="1"/>
            <a:r>
              <a:rPr lang="en-US" dirty="0"/>
              <a:t>IPsec with AES-GCM-256 </a:t>
            </a:r>
            <a:r>
              <a:rPr lang="en-US" dirty="0" smtClean="0"/>
              <a:t>without encryption </a:t>
            </a:r>
            <a:endParaRPr lang="en-US" dirty="0"/>
          </a:p>
          <a:p>
            <a:pPr lvl="1"/>
            <a:r>
              <a:rPr lang="en-US" dirty="0"/>
              <a:t>IKE with AES-CBC-256, HMAC-SHA-384 and DH group </a:t>
            </a:r>
            <a:r>
              <a:rPr lang="en-US" dirty="0" smtClean="0"/>
              <a:t>20 </a:t>
            </a:r>
            <a:r>
              <a:rPr lang="en-US" dirty="0"/>
              <a:t>(384 bit ECP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3663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MACsec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/>
              <a:t>802.1AE </a:t>
            </a:r>
            <a:r>
              <a:rPr lang="en-US" sz="2000" dirty="0" smtClean="0"/>
              <a:t>MACsec was </a:t>
            </a:r>
            <a:r>
              <a:rPr lang="en-US" sz="2000" dirty="0"/>
              <a:t>approved in June 2006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 dirty="0"/>
              <a:t>based on well known AES-128 encryption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sz="2000" dirty="0"/>
              <a:t>but with a new mode - </a:t>
            </a:r>
            <a:r>
              <a:rPr lang="en-US" sz="2000" b="1" dirty="0">
                <a:solidFill>
                  <a:schemeClr val="tx1"/>
                </a:solidFill>
              </a:rPr>
              <a:t>G</a:t>
            </a:r>
            <a:r>
              <a:rPr lang="en-US" sz="2000" dirty="0"/>
              <a:t>alois </a:t>
            </a:r>
            <a:r>
              <a:rPr lang="en-US" sz="2000" b="1" dirty="0">
                <a:solidFill>
                  <a:schemeClr val="tx1"/>
                </a:solidFill>
              </a:rPr>
              <a:t>C</a:t>
            </a:r>
            <a:r>
              <a:rPr lang="en-US" sz="2000" dirty="0"/>
              <a:t>ounter </a:t>
            </a:r>
            <a:r>
              <a:rPr lang="en-US" sz="2000" b="1" dirty="0" smtClean="0">
                <a:solidFill>
                  <a:schemeClr val="tx1"/>
                </a:solidFill>
              </a:rPr>
              <a:t>M</a:t>
            </a:r>
            <a:r>
              <a:rPr lang="en-US" sz="2000" dirty="0" smtClean="0"/>
              <a:t>ode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dirty="0" smtClean="0"/>
              <a:t>AES/GCM uses a single algorithm for integrity and encryption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MACsec</a:t>
            </a:r>
            <a:endParaRPr lang="en-US" sz="2000" dirty="0"/>
          </a:p>
          <a:p>
            <a:r>
              <a:rPr lang="en-US" sz="2000" dirty="0"/>
              <a:t>works over Connectionless network by forming secure associations</a:t>
            </a:r>
          </a:p>
          <a:p>
            <a:r>
              <a:rPr lang="en-US" sz="2000" dirty="0"/>
              <a:t>integrated into Ethernet frame </a:t>
            </a:r>
            <a:r>
              <a:rPr lang="en-US" sz="2000" dirty="0" smtClean="0"/>
              <a:t>format</a:t>
            </a:r>
          </a:p>
          <a:p>
            <a:r>
              <a:rPr lang="en-US" sz="2000" dirty="0" smtClean="0"/>
              <a:t>provides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800" dirty="0" smtClean="0"/>
              <a:t>source authentication</a:t>
            </a:r>
            <a:endParaRPr lang="en-US" sz="1800" dirty="0"/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800" dirty="0"/>
              <a:t>confidentiality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800" dirty="0"/>
              <a:t>connectionless data integrity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800" dirty="0"/>
              <a:t>replay protection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800" dirty="0"/>
              <a:t>limited blocking of DoS attacks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sz="2000" dirty="0" smtClean="0"/>
              <a:t>may degrade some </a:t>
            </a:r>
            <a:r>
              <a:rPr lang="en-US" sz="2000" dirty="0"/>
              <a:t>QoS attributes (e.g. introduces bounded delay</a:t>
            </a:r>
            <a:r>
              <a:rPr lang="en-US" sz="2000" dirty="0" smtClean="0"/>
              <a:t>)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MACsec format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75026" y="4094329"/>
            <a:ext cx="8442288" cy="224989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 err="1"/>
              <a:t>SecTAG</a:t>
            </a:r>
            <a:r>
              <a:rPr lang="en-US" sz="2000" dirty="0"/>
              <a:t> contains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 dirty="0"/>
              <a:t>MACsec </a:t>
            </a:r>
            <a:r>
              <a:rPr lang="en-US" sz="1800" dirty="0" err="1"/>
              <a:t>Ethertype</a:t>
            </a:r>
            <a:r>
              <a:rPr lang="en-US" sz="1800" dirty="0"/>
              <a:t> (88E5)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 dirty="0"/>
              <a:t>4B Packet Number (sequence number)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1800" dirty="0"/>
              <a:t>8B Secure Channel Identifier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 smtClean="0"/>
              <a:t>ICV is a 16B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ntegrity </a:t>
            </a:r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heck </a:t>
            </a:r>
            <a:r>
              <a:rPr lang="en-US" b="1" dirty="0" smtClean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alue </a:t>
            </a:r>
            <a:endParaRPr lang="en-US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806950" y="4648200"/>
            <a:ext cx="3244850" cy="584200"/>
            <a:chOff x="3028" y="3400"/>
            <a:chExt cx="2044" cy="368"/>
          </a:xfrm>
        </p:grpSpPr>
        <p:sp>
          <p:nvSpPr>
            <p:cNvPr id="445463" name="AutoShape 23"/>
            <p:cNvSpPr>
              <a:spLocks/>
            </p:cNvSpPr>
            <p:nvPr/>
          </p:nvSpPr>
          <p:spPr bwMode="auto">
            <a:xfrm>
              <a:off x="3028" y="3400"/>
              <a:ext cx="124" cy="368"/>
            </a:xfrm>
            <a:prstGeom prst="rightBrace">
              <a:avLst>
                <a:gd name="adj1" fmla="val 2473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64" name="Text Box 24"/>
            <p:cNvSpPr txBox="1">
              <a:spLocks noChangeArrowheads="1"/>
            </p:cNvSpPr>
            <p:nvPr/>
          </p:nvSpPr>
          <p:spPr bwMode="auto">
            <a:xfrm>
              <a:off x="3130" y="3456"/>
              <a:ext cx="19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12 B </a:t>
              </a:r>
              <a:r>
                <a:rPr lang="en-US" sz="2000" b="1">
                  <a:solidFill>
                    <a:srgbClr val="FF0066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2000">
                  <a:latin typeface="Arial" charset="0"/>
                  <a:cs typeface="Arial" charset="0"/>
                </a:rPr>
                <a:t>nitialization </a:t>
              </a:r>
              <a:r>
                <a:rPr lang="en-US" sz="2000" b="1">
                  <a:solidFill>
                    <a:srgbClr val="FF0066"/>
                  </a:solidFill>
                  <a:latin typeface="Arial" charset="0"/>
                  <a:cs typeface="Arial" charset="0"/>
                </a:rPr>
                <a:t>V</a:t>
              </a:r>
              <a:r>
                <a:rPr lang="en-US" sz="2000">
                  <a:latin typeface="Arial" charset="0"/>
                  <a:cs typeface="Arial" charset="0"/>
                </a:rPr>
                <a:t>ector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2300" y="1662113"/>
            <a:ext cx="7785100" cy="2098675"/>
            <a:chOff x="622300" y="1662113"/>
            <a:chExt cx="7785100" cy="2098675"/>
          </a:xfrm>
        </p:grpSpPr>
        <p:sp>
          <p:nvSpPr>
            <p:cNvPr id="445444" name="Text Box 4"/>
            <p:cNvSpPr txBox="1">
              <a:spLocks noChangeArrowheads="1"/>
            </p:cNvSpPr>
            <p:nvPr/>
          </p:nvSpPr>
          <p:spPr bwMode="auto">
            <a:xfrm>
              <a:off x="1282700" y="1662113"/>
              <a:ext cx="676275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DA</a:t>
              </a:r>
              <a:endParaRPr lang="en-US" sz="1600"/>
            </a:p>
          </p:txBody>
        </p:sp>
        <p:sp>
          <p:nvSpPr>
            <p:cNvPr id="445445" name="Text Box 5"/>
            <p:cNvSpPr txBox="1">
              <a:spLocks noChangeArrowheads="1"/>
            </p:cNvSpPr>
            <p:nvPr/>
          </p:nvSpPr>
          <p:spPr bwMode="auto">
            <a:xfrm>
              <a:off x="1955800" y="1662113"/>
              <a:ext cx="6985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SA</a:t>
              </a:r>
              <a:endParaRPr lang="en-US" sz="1600"/>
            </a:p>
          </p:txBody>
        </p:sp>
        <p:sp>
          <p:nvSpPr>
            <p:cNvPr id="445446" name="Text Box 6"/>
            <p:cNvSpPr txBox="1">
              <a:spLocks noChangeArrowheads="1"/>
            </p:cNvSpPr>
            <p:nvPr/>
          </p:nvSpPr>
          <p:spPr bwMode="auto">
            <a:xfrm>
              <a:off x="2654300" y="1662113"/>
              <a:ext cx="10287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Type</a:t>
              </a:r>
              <a:endParaRPr lang="en-US" sz="1600"/>
            </a:p>
          </p:txBody>
        </p:sp>
        <p:sp>
          <p:nvSpPr>
            <p:cNvPr id="445447" name="Text Box 7"/>
            <p:cNvSpPr txBox="1">
              <a:spLocks noChangeArrowheads="1"/>
            </p:cNvSpPr>
            <p:nvPr/>
          </p:nvSpPr>
          <p:spPr bwMode="auto">
            <a:xfrm>
              <a:off x="3683000" y="1662113"/>
              <a:ext cx="1895475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payload</a:t>
              </a:r>
              <a:endParaRPr lang="en-US" sz="1600"/>
            </a:p>
          </p:txBody>
        </p:sp>
        <p:sp>
          <p:nvSpPr>
            <p:cNvPr id="445448" name="Text Box 8"/>
            <p:cNvSpPr txBox="1">
              <a:spLocks noChangeArrowheads="1"/>
            </p:cNvSpPr>
            <p:nvPr/>
          </p:nvSpPr>
          <p:spPr bwMode="auto">
            <a:xfrm>
              <a:off x="5575300" y="1662113"/>
              <a:ext cx="9271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FCS</a:t>
              </a:r>
              <a:endParaRPr lang="en-US" sz="1600"/>
            </a:p>
          </p:txBody>
        </p:sp>
        <p:sp>
          <p:nvSpPr>
            <p:cNvPr id="445449" name="Text Box 9"/>
            <p:cNvSpPr txBox="1">
              <a:spLocks noChangeArrowheads="1"/>
            </p:cNvSpPr>
            <p:nvPr/>
          </p:nvSpPr>
          <p:spPr bwMode="auto">
            <a:xfrm>
              <a:off x="622300" y="2411413"/>
              <a:ext cx="676275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DA</a:t>
              </a:r>
              <a:endParaRPr lang="en-US" sz="1600"/>
            </a:p>
          </p:txBody>
        </p:sp>
        <p:sp>
          <p:nvSpPr>
            <p:cNvPr id="445450" name="Text Box 10"/>
            <p:cNvSpPr txBox="1">
              <a:spLocks noChangeArrowheads="1"/>
            </p:cNvSpPr>
            <p:nvPr/>
          </p:nvSpPr>
          <p:spPr bwMode="auto">
            <a:xfrm>
              <a:off x="1295400" y="2411413"/>
              <a:ext cx="6985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SA</a:t>
              </a:r>
              <a:endParaRPr lang="en-US" sz="1600"/>
            </a:p>
          </p:txBody>
        </p:sp>
        <p:sp>
          <p:nvSpPr>
            <p:cNvPr id="445451" name="Text Box 11"/>
            <p:cNvSpPr txBox="1">
              <a:spLocks noChangeArrowheads="1"/>
            </p:cNvSpPr>
            <p:nvPr/>
          </p:nvSpPr>
          <p:spPr bwMode="auto">
            <a:xfrm>
              <a:off x="3657600" y="2411413"/>
              <a:ext cx="2898775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secure data</a:t>
              </a:r>
              <a:endParaRPr lang="en-US" sz="1600"/>
            </a:p>
          </p:txBody>
        </p:sp>
        <p:sp>
          <p:nvSpPr>
            <p:cNvPr id="445452" name="Text Box 12"/>
            <p:cNvSpPr txBox="1">
              <a:spLocks noChangeArrowheads="1"/>
            </p:cNvSpPr>
            <p:nvPr/>
          </p:nvSpPr>
          <p:spPr bwMode="auto">
            <a:xfrm>
              <a:off x="7480300" y="2411413"/>
              <a:ext cx="9271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FCS’</a:t>
              </a:r>
              <a:endParaRPr lang="en-US" sz="1600"/>
            </a:p>
          </p:txBody>
        </p:sp>
        <p:sp>
          <p:nvSpPr>
            <p:cNvPr id="445453" name="Text Box 13"/>
            <p:cNvSpPr txBox="1">
              <a:spLocks noChangeArrowheads="1"/>
            </p:cNvSpPr>
            <p:nvPr/>
          </p:nvSpPr>
          <p:spPr bwMode="auto">
            <a:xfrm>
              <a:off x="1993900" y="2411413"/>
              <a:ext cx="16637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SecTAG </a:t>
              </a:r>
              <a:r>
                <a:rPr lang="en-US" sz="1200"/>
                <a:t>(incl. </a:t>
              </a:r>
              <a:r>
                <a:rPr lang="en-US" sz="1200" b="1"/>
                <a:t>IV</a:t>
              </a:r>
              <a:r>
                <a:rPr lang="en-US" sz="1200"/>
                <a:t>)</a:t>
              </a:r>
            </a:p>
          </p:txBody>
        </p:sp>
        <p:sp>
          <p:nvSpPr>
            <p:cNvPr id="445454" name="Text Box 14"/>
            <p:cNvSpPr txBox="1">
              <a:spLocks noChangeArrowheads="1"/>
            </p:cNvSpPr>
            <p:nvPr/>
          </p:nvSpPr>
          <p:spPr bwMode="auto">
            <a:xfrm>
              <a:off x="6556375" y="2411413"/>
              <a:ext cx="9271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ICV</a:t>
              </a:r>
              <a:endParaRPr lang="en-US" sz="1600"/>
            </a:p>
          </p:txBody>
        </p:sp>
        <p:sp>
          <p:nvSpPr>
            <p:cNvPr id="445455" name="Line 15"/>
            <p:cNvSpPr>
              <a:spLocks noChangeShapeType="1"/>
            </p:cNvSpPr>
            <p:nvPr/>
          </p:nvSpPr>
          <p:spPr bwMode="auto">
            <a:xfrm>
              <a:off x="635000" y="3592513"/>
              <a:ext cx="59309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56" name="Text Box 16"/>
            <p:cNvSpPr txBox="1">
              <a:spLocks noChangeArrowheads="1"/>
            </p:cNvSpPr>
            <p:nvPr/>
          </p:nvSpPr>
          <p:spPr bwMode="auto">
            <a:xfrm>
              <a:off x="3282950" y="3363913"/>
              <a:ext cx="1231900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</a:rPr>
                <a:t>integrity</a:t>
              </a:r>
            </a:p>
          </p:txBody>
        </p:sp>
        <p:sp>
          <p:nvSpPr>
            <p:cNvPr id="445457" name="Line 17"/>
            <p:cNvSpPr>
              <a:spLocks noChangeShapeType="1"/>
            </p:cNvSpPr>
            <p:nvPr/>
          </p:nvSpPr>
          <p:spPr bwMode="auto">
            <a:xfrm flipV="1">
              <a:off x="6565900" y="336391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58" name="Line 18"/>
            <p:cNvSpPr>
              <a:spLocks noChangeShapeType="1"/>
            </p:cNvSpPr>
            <p:nvPr/>
          </p:nvSpPr>
          <p:spPr bwMode="auto">
            <a:xfrm flipV="1">
              <a:off x="635000" y="336391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59" name="Line 19"/>
            <p:cNvSpPr>
              <a:spLocks noChangeShapeType="1"/>
            </p:cNvSpPr>
            <p:nvPr/>
          </p:nvSpPr>
          <p:spPr bwMode="auto">
            <a:xfrm>
              <a:off x="3657600" y="3300413"/>
              <a:ext cx="289877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60" name="Text Box 20"/>
            <p:cNvSpPr txBox="1">
              <a:spLocks noChangeArrowheads="1"/>
            </p:cNvSpPr>
            <p:nvPr/>
          </p:nvSpPr>
          <p:spPr bwMode="auto">
            <a:xfrm>
              <a:off x="4187825" y="2813051"/>
              <a:ext cx="1781175" cy="660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>
                  <a:solidFill>
                    <a:srgbClr val="0000FF"/>
                  </a:solidFill>
                </a:rPr>
                <a:t>optional</a:t>
              </a:r>
            </a:p>
            <a:p>
              <a:pPr algn="ctr">
                <a:lnSpc>
                  <a:spcPct val="70000"/>
                </a:lnSpc>
                <a:spcBef>
                  <a:spcPct val="10000"/>
                </a:spcBef>
              </a:pPr>
              <a:r>
                <a:rPr lang="en-US" sz="2000" dirty="0">
                  <a:solidFill>
                    <a:srgbClr val="0000FF"/>
                  </a:solidFill>
                </a:rPr>
                <a:t>confidentiality</a:t>
              </a:r>
            </a:p>
          </p:txBody>
        </p:sp>
        <p:sp>
          <p:nvSpPr>
            <p:cNvPr id="445461" name="Line 21"/>
            <p:cNvSpPr>
              <a:spLocks noChangeShapeType="1"/>
            </p:cNvSpPr>
            <p:nvPr/>
          </p:nvSpPr>
          <p:spPr bwMode="auto">
            <a:xfrm flipV="1">
              <a:off x="6556375" y="307181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62" name="Line 22"/>
            <p:cNvSpPr>
              <a:spLocks noChangeShapeType="1"/>
            </p:cNvSpPr>
            <p:nvPr/>
          </p:nvSpPr>
          <p:spPr bwMode="auto">
            <a:xfrm flipV="1">
              <a:off x="3670300" y="308451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465" name="AutoShape 25"/>
            <p:cNvSpPr>
              <a:spLocks noChangeArrowheads="1"/>
            </p:cNvSpPr>
            <p:nvPr/>
          </p:nvSpPr>
          <p:spPr bwMode="auto">
            <a:xfrm>
              <a:off x="622300" y="2038351"/>
              <a:ext cx="2019300" cy="381000"/>
            </a:xfrm>
            <a:prstGeom prst="parallelogram">
              <a:avLst>
                <a:gd name="adj" fmla="val 16915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66" name="AutoShape 26"/>
            <p:cNvSpPr>
              <a:spLocks noChangeArrowheads="1"/>
            </p:cNvSpPr>
            <p:nvPr/>
          </p:nvSpPr>
          <p:spPr bwMode="auto">
            <a:xfrm flipH="1">
              <a:off x="2654300" y="2038351"/>
              <a:ext cx="3940175" cy="381000"/>
            </a:xfrm>
            <a:prstGeom prst="parallelogram">
              <a:avLst>
                <a:gd name="adj" fmla="val 27596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</a:t>
            </a:r>
            <a:r>
              <a:rPr lang="en-US" sz="2800" dirty="0" smtClean="0"/>
              <a:t>(and SSL)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441421"/>
            <a:ext cx="8441428" cy="50549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Sometimes it is better to provide security at a layer higher than L3</a:t>
            </a:r>
          </a:p>
          <a:p>
            <a:pPr>
              <a:buNone/>
            </a:pPr>
            <a:r>
              <a:rPr lang="en-US" dirty="0" smtClean="0"/>
              <a:t>For these cases there is </a:t>
            </a:r>
            <a:r>
              <a:rPr lang="en-US" b="1" dirty="0" smtClean="0"/>
              <a:t>T</a:t>
            </a:r>
            <a:r>
              <a:rPr lang="en-US" dirty="0" smtClean="0"/>
              <a:t>ransport </a:t>
            </a:r>
            <a:r>
              <a:rPr lang="en-US" b="1" dirty="0" smtClean="0"/>
              <a:t>L</a:t>
            </a:r>
            <a:r>
              <a:rPr lang="en-US" dirty="0" smtClean="0"/>
              <a:t>ayer </a:t>
            </a:r>
            <a:r>
              <a:rPr lang="en-US" b="1" dirty="0" smtClean="0"/>
              <a:t>S</a:t>
            </a:r>
            <a:r>
              <a:rPr lang="en-US" dirty="0" smtClean="0"/>
              <a:t>ecurity </a:t>
            </a:r>
            <a:r>
              <a:rPr lang="en-US" sz="1800" dirty="0" smtClean="0"/>
              <a:t>(and previously versions of SSL)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Heartbleed</a:t>
            </a:r>
            <a:r>
              <a:rPr lang="en-US" sz="1800" dirty="0" smtClean="0"/>
              <a:t> bug in </a:t>
            </a:r>
            <a:r>
              <a:rPr lang="en-US" sz="1800" dirty="0" err="1" smtClean="0"/>
              <a:t>OpenSSL</a:t>
            </a:r>
            <a:r>
              <a:rPr lang="en-US" sz="1800" dirty="0" smtClean="0"/>
              <a:t> scared the whole world in April 2014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TLS</a:t>
            </a:r>
          </a:p>
          <a:p>
            <a:r>
              <a:rPr lang="en-US" dirty="0" smtClean="0"/>
              <a:t>adds integrity and encryption to client/server applications </a:t>
            </a:r>
          </a:p>
          <a:p>
            <a:pPr lvl="1"/>
            <a:r>
              <a:rPr lang="en-US" dirty="0" smtClean="0"/>
              <a:t>https, </a:t>
            </a:r>
            <a:r>
              <a:rPr lang="en-US" dirty="0" err="1" smtClean="0"/>
              <a:t>smtp</a:t>
            </a:r>
            <a:r>
              <a:rPr lang="en-US" dirty="0" smtClean="0"/>
              <a:t>/pop/</a:t>
            </a:r>
            <a:r>
              <a:rPr lang="en-US" dirty="0" err="1" smtClean="0"/>
              <a:t>imap</a:t>
            </a:r>
            <a:r>
              <a:rPr lang="en-US" dirty="0" smtClean="0"/>
              <a:t>, sips, </a:t>
            </a:r>
            <a:r>
              <a:rPr lang="en-US" dirty="0" err="1" smtClean="0"/>
              <a:t>mysql</a:t>
            </a:r>
            <a:r>
              <a:rPr lang="en-US" dirty="0" smtClean="0"/>
              <a:t>, EAP-TLS…</a:t>
            </a:r>
          </a:p>
          <a:p>
            <a:r>
              <a:rPr lang="en-US" dirty="0" smtClean="0"/>
              <a:t>is based on SSL (developed by Netscape)</a:t>
            </a:r>
          </a:p>
          <a:p>
            <a:r>
              <a:rPr lang="en-US" dirty="0" smtClean="0"/>
              <a:t>is widely used to secure web browsing (https), email, ecommerce, etc.</a:t>
            </a:r>
          </a:p>
          <a:p>
            <a:r>
              <a:rPr lang="en-US" sz="1800" dirty="0" smtClean="0"/>
              <a:t>client picks a random number, encrypts with server's public key and sends to server</a:t>
            </a:r>
          </a:p>
          <a:p>
            <a:pPr>
              <a:buNone/>
            </a:pPr>
            <a:r>
              <a:rPr lang="en-US" sz="1800" dirty="0" smtClean="0"/>
              <a:t>	client and server can now communicate using symmetric encryption and MACs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Compared to </a:t>
            </a:r>
            <a:r>
              <a:rPr lang="en-US" dirty="0" err="1" smtClean="0"/>
              <a:t>IPsec</a:t>
            </a:r>
            <a:r>
              <a:rPr lang="en-US" dirty="0" smtClean="0"/>
              <a:t>, TLS</a:t>
            </a:r>
          </a:p>
          <a:p>
            <a:r>
              <a:rPr lang="en-US" dirty="0" smtClean="0"/>
              <a:t>can be implemented in a browser </a:t>
            </a:r>
            <a:r>
              <a:rPr lang="en-US" sz="1800" dirty="0" smtClean="0"/>
              <a:t>(e.g., for online banking or commerce)</a:t>
            </a:r>
          </a:p>
          <a:p>
            <a:pPr>
              <a:buNone/>
            </a:pPr>
            <a:r>
              <a:rPr lang="en-US" dirty="0" smtClean="0"/>
              <a:t>	and doesn’t require/trust OS kernel support like </a:t>
            </a:r>
            <a:r>
              <a:rPr lang="en-US" dirty="0" err="1" smtClean="0"/>
              <a:t>IPsec</a:t>
            </a:r>
            <a:r>
              <a:rPr lang="en-US" dirty="0" smtClean="0"/>
              <a:t> VPNs</a:t>
            </a:r>
          </a:p>
          <a:p>
            <a:r>
              <a:rPr lang="en-US" dirty="0" smtClean="0"/>
              <a:t>only runs over connection oriented TCP (but there is DTLS is for UDP)</a:t>
            </a:r>
          </a:p>
          <a:p>
            <a:r>
              <a:rPr lang="en-US" dirty="0" smtClean="0"/>
              <a:t>can authenticate individual users, rather than IP source addresses</a:t>
            </a:r>
          </a:p>
          <a:p>
            <a:r>
              <a:rPr lang="en-US" dirty="0" smtClean="0"/>
              <a:t>is better than </a:t>
            </a:r>
            <a:r>
              <a:rPr lang="en-US" dirty="0" err="1" smtClean="0"/>
              <a:t>IPsec</a:t>
            </a:r>
            <a:r>
              <a:rPr lang="en-US" dirty="0" smtClean="0"/>
              <a:t> at NAT traversal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Yaakov (J) </a:t>
            </a:r>
            <a:r>
              <a:rPr lang="en-US" dirty="0" smtClean="0"/>
              <a:t>Stein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CTO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374" y="1365662"/>
            <a:ext cx="8616369" cy="526076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The first concern is who is given access to resources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/>
              <a:t>AAA</a:t>
            </a:r>
            <a:r>
              <a:rPr lang="en-US" sz="2000" dirty="0" smtClean="0"/>
              <a:t> (user) Authentication, Authorization, and Accounting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means any mechanism for controlling access to resources</a:t>
            </a:r>
          </a:p>
          <a:p>
            <a:pPr>
              <a:spcBef>
                <a:spcPts val="1200"/>
              </a:spcBef>
              <a:buNone/>
            </a:pPr>
            <a:endParaRPr lang="en-US" sz="2000" dirty="0" smtClean="0"/>
          </a:p>
          <a:p>
            <a:pPr>
              <a:spcBef>
                <a:spcPts val="1200"/>
              </a:spcBef>
              <a:buNone/>
            </a:pPr>
            <a:endParaRPr lang="en-US" dirty="0" smtClean="0"/>
          </a:p>
          <a:p>
            <a:pPr>
              <a:spcBef>
                <a:spcPts val="1200"/>
              </a:spcBef>
              <a:buNone/>
            </a:pPr>
            <a:endParaRPr lang="en-US" sz="2000" dirty="0" smtClean="0"/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Well-known AAA systems include </a:t>
            </a:r>
          </a:p>
          <a:p>
            <a:r>
              <a:rPr lang="en-US" sz="1800" dirty="0" smtClean="0"/>
              <a:t>TACACS : </a:t>
            </a:r>
            <a:r>
              <a:rPr lang="en-US" sz="1600" dirty="0" smtClean="0"/>
              <a:t>Terminal Access Controller Access Control System</a:t>
            </a:r>
          </a:p>
          <a:p>
            <a:r>
              <a:rPr lang="en-US" sz="1800" dirty="0" smtClean="0"/>
              <a:t>RADIUS : </a:t>
            </a:r>
            <a:r>
              <a:rPr lang="en-US" sz="1600" dirty="0" smtClean="0"/>
              <a:t>Remote Authentication Dial-In User Service </a:t>
            </a:r>
          </a:p>
          <a:p>
            <a:r>
              <a:rPr lang="en-US" sz="1800" dirty="0" smtClean="0"/>
              <a:t>DIAMETER : </a:t>
            </a:r>
            <a:r>
              <a:rPr lang="en-US" sz="1600" dirty="0" smtClean="0"/>
              <a:t>twice as good as RADIUS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Such systems require </a:t>
            </a:r>
          </a:p>
          <a:p>
            <a:r>
              <a:rPr lang="en-US" sz="2000" dirty="0" smtClean="0"/>
              <a:t>a </a:t>
            </a:r>
            <a:r>
              <a:rPr lang="en-US" sz="2000" i="1" dirty="0" smtClean="0"/>
              <a:t>supplicant</a:t>
            </a:r>
            <a:r>
              <a:rPr lang="en-US" sz="2000" dirty="0" smtClean="0"/>
              <a:t>  (party requesting service)</a:t>
            </a:r>
          </a:p>
          <a:p>
            <a:r>
              <a:rPr lang="en-US" sz="2000" dirty="0" smtClean="0"/>
              <a:t>to prove </a:t>
            </a:r>
            <a:r>
              <a:rPr lang="en-US" dirty="0" smtClean="0"/>
              <a:t>his identity (e.g., via a password)</a:t>
            </a:r>
          </a:p>
          <a:p>
            <a:r>
              <a:rPr lang="en-US" dirty="0" smtClean="0"/>
              <a:t>to an </a:t>
            </a:r>
            <a:r>
              <a:rPr lang="en-US" i="1" dirty="0" smtClean="0"/>
              <a:t>authenticator </a:t>
            </a:r>
            <a:r>
              <a:rPr lang="en-US" dirty="0" smtClean="0"/>
              <a:t>(which is often </a:t>
            </a:r>
            <a:r>
              <a:rPr lang="en-US" sz="2000" dirty="0" smtClean="0"/>
              <a:t>hierarchical)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>
          <a:xfrm>
            <a:off x="4132591" y="3194462"/>
            <a:ext cx="2220708" cy="47502"/>
          </a:xfrm>
          <a:prstGeom prst="curvedConnector3">
            <a:avLst>
              <a:gd name="adj1" fmla="val 50000"/>
            </a:avLst>
          </a:prstGeom>
          <a:ln w="38100">
            <a:solidFill>
              <a:srgbClr val="00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74029" y="3507500"/>
            <a:ext cx="68072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3194" y="4235393"/>
            <a:ext cx="1669240" cy="2770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connect to free port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81982" y="3426025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 rot="16200000">
            <a:off x="6288057" y="3902275"/>
            <a:ext cx="739140" cy="563880"/>
          </a:xfrm>
          <a:prstGeom prst="rightArrow">
            <a:avLst>
              <a:gd name="adj1" fmla="val 50000"/>
              <a:gd name="adj2" fmla="val 95946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532546" y="4360896"/>
            <a:ext cx="258215" cy="1806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516824" y="4333602"/>
            <a:ext cx="272955" cy="2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2" descr="http://tiwibzone.tiwib.netdna-cdn.com/images/guy-fawkes-mas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3203" y="4575829"/>
            <a:ext cx="778109" cy="648424"/>
          </a:xfrm>
          <a:prstGeom prst="rect">
            <a:avLst/>
          </a:prstGeom>
          <a:noFill/>
        </p:spPr>
      </p:pic>
      <p:pic>
        <p:nvPicPr>
          <p:cNvPr id="39" name="Picture 107" descr="C:\WINDOWS\Application Data\Microsoft\Media Catalog\Downloaded Clips\cl0\BS00093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438" y="2962146"/>
            <a:ext cx="881385" cy="89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469" y="3140288"/>
            <a:ext cx="7477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0" descr="ser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5627" y="2702257"/>
            <a:ext cx="709646" cy="887364"/>
          </a:xfrm>
          <a:prstGeom prst="rect">
            <a:avLst/>
          </a:prstGeom>
          <a:noFill/>
        </p:spPr>
      </p:pic>
      <p:sp>
        <p:nvSpPr>
          <p:cNvPr id="34" name="5-Point Star 33"/>
          <p:cNvSpPr/>
          <p:nvPr/>
        </p:nvSpPr>
        <p:spPr>
          <a:xfrm>
            <a:off x="3460449" y="2749528"/>
            <a:ext cx="673239" cy="622998"/>
          </a:xfrm>
          <a:prstGeom prst="star5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67540" y="3841882"/>
            <a:ext cx="1370760" cy="2770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authorized user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611 C 0.00347 -0.03935 0.00174 -0.10069 -0.00052 -0.1037 C -0.00104 -0.10879 -0.00087 -0.16273 -0.00382 -0.16759 C -0.00434 -0.16851 -0.01146 -0.16805 -0.01545 -0.16828 C -0.03298 -0.16875 -0.04705 -0.17361 -0.06423 -0.17384 C -0.07396 -0.17476 -0.06719 -0.17407 -0.07396 -0.17453 C -0.08403 -0.17569 -0.09392 -0.17592 -0.10451 -0.17638 C -0.11232 -0.17685 -0.11614 -0.17546 -0.12396 -0.17638 C -0.13871 -0.17708 -0.17778 -0.17986 -0.19271 -0.18078 C -0.19965 -0.18171 -0.2059 -0.18078 -0.21354 -0.18148 C -0.24583 -0.18426 -0.271 -0.1824 -0.30764 -0.1824 " pathEditMode="relative" rAng="0" ptsTypes="fffffffffff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7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36" grpId="0" animBg="1"/>
      <p:bldP spid="37" grpId="0" animBg="1"/>
      <p:bldP spid="34" grpId="0" animBg="1"/>
      <p:bldP spid="34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A password is a string provided by the supplicant and verified by the server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The server never stores passwords </a:t>
            </a:r>
            <a:r>
              <a:rPr lang="en-US" sz="2000" i="1" dirty="0" smtClean="0"/>
              <a:t>in the open </a:t>
            </a:r>
            <a:r>
              <a:rPr lang="en-US" sz="1800" dirty="0" smtClean="0"/>
              <a:t>(threat – theft of the password file)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rather stores a crypto-hash (1-way function) of the passwords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Threats to use of passwords: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Guessing of password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Theft of password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Brute-force (exhaustive search) discovery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Countermeasures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Using complex passwords </a:t>
            </a:r>
            <a:r>
              <a:rPr lang="en-US" sz="1800" dirty="0" smtClean="0"/>
              <a:t>(</a:t>
            </a:r>
            <a:r>
              <a:rPr lang="en-US" sz="1800" i="1" dirty="0" smtClean="0"/>
              <a:t>at least one capital, one numeral, one punctuation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Using long passwords (</a:t>
            </a:r>
            <a:r>
              <a:rPr lang="en-US" sz="2000" i="1" dirty="0" err="1" smtClean="0"/>
              <a:t>thisisareasonablygoodpassword</a:t>
            </a:r>
            <a:r>
              <a:rPr lang="en-US" sz="2000" i="1" dirty="0" smtClean="0"/>
              <a:t>, </a:t>
            </a:r>
            <a:r>
              <a:rPr lang="en-US" sz="2000" dirty="0" smtClean="0"/>
              <a:t>x!A0 isn’t)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Place delay after wrong guess</a:t>
            </a:r>
            <a:endParaRPr lang="en-US" sz="2000" dirty="0" smtClean="0"/>
          </a:p>
          <a:p>
            <a:r>
              <a:rPr lang="en-US" dirty="0" smtClean="0"/>
              <a:t>CAPTCHAs (</a:t>
            </a:r>
            <a:r>
              <a:rPr lang="en-US" sz="1600" dirty="0" smtClean="0"/>
              <a:t>Completely Automated Public Turing test to tell Computers and Humans Apart</a:t>
            </a:r>
            <a:r>
              <a:rPr lang="en-US" dirty="0" smtClean="0"/>
              <a:t>)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Three-factor authentication</a:t>
            </a:r>
          </a:p>
          <a:p>
            <a:pPr lvl="1"/>
            <a:r>
              <a:rPr lang="en-US" sz="1800" dirty="0" smtClean="0"/>
              <a:t>something you are</a:t>
            </a:r>
          </a:p>
          <a:p>
            <a:pPr lvl="1"/>
            <a:r>
              <a:rPr lang="en-US" sz="1800" dirty="0" smtClean="0"/>
              <a:t>something you have</a:t>
            </a:r>
          </a:p>
          <a:p>
            <a:pPr lvl="1"/>
            <a:r>
              <a:rPr lang="en-US" sz="1800" dirty="0" smtClean="0"/>
              <a:t>something you know</a:t>
            </a:r>
          </a:p>
        </p:txBody>
      </p:sp>
      <p:pic>
        <p:nvPicPr>
          <p:cNvPr id="37890" name="Picture 2" descr="https://encrypted-tbn2.gstatic.com/images?q=tbn:ANd9GcTxUjSDo5eq78BixBsqEFzViGFUn4cDMSYzUwU1lIU6QOpnrZ7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614" y="5562930"/>
            <a:ext cx="621140" cy="933408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498" y="6030894"/>
            <a:ext cx="676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8679" y="6433772"/>
            <a:ext cx="1146412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i="1" kern="0" dirty="0" smtClean="0">
                <a:solidFill>
                  <a:srgbClr val="0000FF"/>
                </a:solidFill>
              </a:rPr>
              <a:t>password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Crypto-hashes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7" y="1441421"/>
            <a:ext cx="8592617" cy="512563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 computer science a </a:t>
            </a:r>
            <a:r>
              <a:rPr lang="en-US" sz="2000" i="1" dirty="0" smtClean="0"/>
              <a:t>hash</a:t>
            </a:r>
            <a:r>
              <a:rPr lang="en-US" sz="2000" dirty="0" smtClean="0"/>
              <a:t> is a function that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000" dirty="0" smtClean="0"/>
              <a:t>maps strings (vectors) of arbitrary length to strings (vectors) of fixed length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000" dirty="0" smtClean="0"/>
              <a:t>ensures that small change in input map to large changes in output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The output length may be much smaller than the input length,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meaning that many inputs map to the same output (collisions!)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A crypto-hash has a further property of being a 1-way function</a:t>
            </a:r>
          </a:p>
          <a:p>
            <a:pPr marL="457200" indent="-457200">
              <a:spcBef>
                <a:spcPts val="0"/>
              </a:spcBef>
              <a:buAutoNum type="arabicPeriod" startAt="3"/>
            </a:pPr>
            <a:r>
              <a:rPr lang="en-US" sz="2000" dirty="0" smtClean="0"/>
              <a:t>calculating the hash function is computationally easy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/>
              <a:t>	finding an input that produces a given output is computationally hard</a:t>
            </a:r>
          </a:p>
          <a:p>
            <a:pPr>
              <a:spcBef>
                <a:spcPts val="1200"/>
              </a:spcBef>
              <a:buNone/>
            </a:pPr>
            <a:r>
              <a:rPr lang="en-US" sz="1800" dirty="0" smtClean="0"/>
              <a:t>You may already know about check-sum and CRC hashes</a:t>
            </a:r>
          </a:p>
          <a:p>
            <a:pPr lvl="1">
              <a:buNone/>
            </a:pPr>
            <a:r>
              <a:rPr lang="en-US" sz="1800" dirty="0" smtClean="0"/>
              <a:t>these are good for random error correction, but are not crypto-hashes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Well-known crypto-hashes include :</a:t>
            </a:r>
          </a:p>
          <a:p>
            <a:r>
              <a:rPr lang="en-US" dirty="0" smtClean="0"/>
              <a:t>MD5 (no longer considered secure)</a:t>
            </a:r>
          </a:p>
          <a:p>
            <a:r>
              <a:rPr lang="en-US" dirty="0" smtClean="0"/>
              <a:t>Secure Hash Algorithm SHA1 (widely used, no longer considered secure)</a:t>
            </a:r>
          </a:p>
          <a:p>
            <a:r>
              <a:rPr lang="en-US" dirty="0" smtClean="0"/>
              <a:t>Secure Hash Algorithm SHA2 (actually 6 hashes </a:t>
            </a:r>
            <a:r>
              <a:rPr lang="en-US" sz="1400" dirty="0" smtClean="0"/>
              <a:t>SHA-224,256,384,512,512/224,512/256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Secure Hash Algorithm SHA3 (new)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749" y="1275166"/>
            <a:ext cx="8438238" cy="5244387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dirty="0" smtClean="0"/>
              <a:t>How can we use a hash to store passwords ?</a:t>
            </a:r>
          </a:p>
          <a:p>
            <a:r>
              <a:rPr lang="en-US" dirty="0" smtClean="0"/>
              <a:t>when registering the password is crypto-hashed and its hash value stored</a:t>
            </a:r>
          </a:p>
          <a:p>
            <a:r>
              <a:rPr lang="en-US" dirty="0" smtClean="0"/>
              <a:t>the password file/database only contains hash values</a:t>
            </a:r>
          </a:p>
          <a:p>
            <a:pPr>
              <a:buNone/>
            </a:pPr>
            <a:r>
              <a:rPr lang="en-US" dirty="0" smtClean="0"/>
              <a:t>	from which passwords can not be recovered </a:t>
            </a:r>
          </a:p>
          <a:p>
            <a:r>
              <a:rPr lang="en-US" dirty="0" smtClean="0"/>
              <a:t>upon logging on the password is hashed and the hashes compared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This is great for logging on to a local computer</a:t>
            </a:r>
          </a:p>
          <a:p>
            <a:pPr>
              <a:buNone/>
            </a:pPr>
            <a:r>
              <a:rPr lang="en-US" dirty="0" smtClean="0"/>
              <a:t>	for communications it would require sending the password in the clear !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How about computing the hash before transmission and transmitting it ?</a:t>
            </a:r>
          </a:p>
          <a:p>
            <a:pPr>
              <a:buNone/>
            </a:pPr>
            <a:r>
              <a:rPr lang="en-US" dirty="0" smtClean="0"/>
              <a:t>	No improvement, since the eavesdropper would observe the correct hash</a:t>
            </a:r>
          </a:p>
          <a:p>
            <a:pPr>
              <a:buNone/>
            </a:pPr>
            <a:r>
              <a:rPr lang="en-US" dirty="0" smtClean="0"/>
              <a:t>	and send it (replay attack) !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The solution is a </a:t>
            </a:r>
            <a:r>
              <a:rPr lang="en-US" b="1" dirty="0" smtClean="0"/>
              <a:t>C</a:t>
            </a:r>
            <a:r>
              <a:rPr lang="en-US" dirty="0" smtClean="0"/>
              <a:t>hallenge </a:t>
            </a:r>
            <a:r>
              <a:rPr lang="en-US" b="1" dirty="0" smtClean="0"/>
              <a:t>H</a:t>
            </a:r>
            <a:r>
              <a:rPr lang="en-US" dirty="0" smtClean="0"/>
              <a:t>andshake </a:t>
            </a:r>
            <a:r>
              <a:rPr lang="en-US" b="1" dirty="0" smtClean="0"/>
              <a:t>A</a:t>
            </a:r>
            <a:r>
              <a:rPr lang="en-US" dirty="0" smtClean="0"/>
              <a:t>uthentication </a:t>
            </a:r>
            <a:r>
              <a:rPr lang="en-US" b="1" dirty="0" smtClean="0"/>
              <a:t>P</a:t>
            </a:r>
            <a:r>
              <a:rPr lang="en-US" dirty="0" smtClean="0"/>
              <a:t>rotocol</a:t>
            </a:r>
          </a:p>
          <a:p>
            <a:r>
              <a:rPr lang="en-US" i="1" dirty="0" smtClean="0"/>
              <a:t>authenticator</a:t>
            </a:r>
            <a:r>
              <a:rPr lang="en-US" dirty="0" smtClean="0"/>
              <a:t> sends a </a:t>
            </a:r>
            <a:r>
              <a:rPr lang="en-US" i="1" dirty="0" smtClean="0"/>
              <a:t>challenge</a:t>
            </a:r>
            <a:r>
              <a:rPr lang="en-US" dirty="0" smtClean="0"/>
              <a:t> message to the </a:t>
            </a:r>
            <a:r>
              <a:rPr lang="en-US" i="1" dirty="0" smtClean="0"/>
              <a:t>supplicant</a:t>
            </a:r>
          </a:p>
          <a:p>
            <a:r>
              <a:rPr lang="en-US" dirty="0" smtClean="0"/>
              <a:t>supplicant responds with crypto-hash of </a:t>
            </a:r>
            <a:r>
              <a:rPr lang="en-US" dirty="0" err="1" smtClean="0"/>
              <a:t>challenge+password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authenticator compares response with expected hash value</a:t>
            </a:r>
          </a:p>
          <a:p>
            <a:r>
              <a:rPr lang="en-US" dirty="0" smtClean="0"/>
              <a:t>if match supplicant admitted, else rejected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829" y="1441421"/>
            <a:ext cx="8966579" cy="5068561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b="1" dirty="0" smtClean="0"/>
              <a:t>E</a:t>
            </a:r>
            <a:r>
              <a:rPr lang="en-US" dirty="0" smtClean="0"/>
              <a:t>xtensible </a:t>
            </a:r>
            <a:r>
              <a:rPr lang="en-US" b="1" dirty="0" smtClean="0"/>
              <a:t>A</a:t>
            </a:r>
            <a:r>
              <a:rPr lang="en-US" dirty="0" smtClean="0"/>
              <a:t>uthentication </a:t>
            </a:r>
            <a:r>
              <a:rPr lang="en-US" b="1" dirty="0" smtClean="0"/>
              <a:t>P</a:t>
            </a:r>
            <a:r>
              <a:rPr lang="en-US" dirty="0" smtClean="0"/>
              <a:t>rotocol is a authentication </a:t>
            </a:r>
            <a:r>
              <a:rPr lang="en-US" i="1" dirty="0" smtClean="0"/>
              <a:t>framework </a:t>
            </a:r>
          </a:p>
          <a:p>
            <a:pPr>
              <a:buNone/>
            </a:pPr>
            <a:r>
              <a:rPr lang="en-US" dirty="0" smtClean="0"/>
              <a:t>	and runs over links layers (PPP, Ethernet, </a:t>
            </a:r>
            <a:r>
              <a:rPr lang="en-US" dirty="0" err="1" smtClean="0"/>
              <a:t>WiFi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	without needing IP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Originally developed for PPP (extends PPP’s original CHAP)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Dozens of specific methods </a:t>
            </a:r>
            <a:r>
              <a:rPr lang="en-US" sz="1800" dirty="0" smtClean="0"/>
              <a:t>(EAP-PSK, EAP-MD5, EAP-TLS, EAP-IKEv2, EAP-SIM, EAP-AKA …)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Used as a link layer authentication for </a:t>
            </a:r>
            <a:r>
              <a:rPr lang="en-US" dirty="0" err="1" smtClean="0"/>
              <a:t>WiFi</a:t>
            </a:r>
            <a:r>
              <a:rPr lang="en-US" dirty="0" smtClean="0"/>
              <a:t> (WPA, WPA2), IEEE 802.1X, …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EAP provides 1-sided authentication (supplicant by authenticator)</a:t>
            </a:r>
          </a:p>
          <a:p>
            <a:pPr>
              <a:buNone/>
            </a:pPr>
            <a:r>
              <a:rPr lang="en-US" dirty="0" smtClean="0"/>
              <a:t>	it must be run in both directions for mutual authentication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EAP operation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optionally authenticator sends </a:t>
            </a:r>
            <a:r>
              <a:rPr lang="en-US" i="1" dirty="0" smtClean="0"/>
              <a:t>Identity</a:t>
            </a:r>
            <a:r>
              <a:rPr lang="en-US" dirty="0" smtClean="0"/>
              <a:t> </a:t>
            </a:r>
            <a:r>
              <a:rPr lang="en-US" i="1" dirty="0" smtClean="0"/>
              <a:t>Request</a:t>
            </a:r>
            <a:r>
              <a:rPr lang="en-US" dirty="0" smtClean="0"/>
              <a:t> to supplicant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optionally supplicant sends </a:t>
            </a:r>
            <a:r>
              <a:rPr lang="en-US" i="1" dirty="0" smtClean="0"/>
              <a:t>Identity</a:t>
            </a:r>
            <a:r>
              <a:rPr lang="en-US" dirty="0" smtClean="0"/>
              <a:t> </a:t>
            </a:r>
            <a:r>
              <a:rPr lang="en-US" i="1" dirty="0" smtClean="0"/>
              <a:t>response</a:t>
            </a:r>
            <a:r>
              <a:rPr lang="en-US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authenticator sends </a:t>
            </a:r>
            <a:r>
              <a:rPr lang="en-US" i="1" dirty="0" smtClean="0"/>
              <a:t>EAP</a:t>
            </a:r>
            <a:r>
              <a:rPr lang="en-US" dirty="0" smtClean="0"/>
              <a:t> </a:t>
            </a:r>
            <a:r>
              <a:rPr lang="en-US" i="1" dirty="0" smtClean="0"/>
              <a:t>request</a:t>
            </a:r>
            <a:r>
              <a:rPr lang="en-US" dirty="0" smtClean="0"/>
              <a:t> with </a:t>
            </a:r>
            <a:r>
              <a:rPr lang="en-US" i="1" dirty="0" smtClean="0"/>
              <a:t>authentication</a:t>
            </a:r>
            <a:r>
              <a:rPr lang="en-US" dirty="0" smtClean="0"/>
              <a:t> </a:t>
            </a:r>
            <a:r>
              <a:rPr lang="en-US" i="1" dirty="0" smtClean="0"/>
              <a:t>method </a:t>
            </a:r>
            <a:r>
              <a:rPr lang="en-US" dirty="0" smtClean="0"/>
              <a:t>and data </a:t>
            </a:r>
            <a:r>
              <a:rPr lang="en-US" sz="1600" dirty="0" smtClean="0"/>
              <a:t>(challenge)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supplicant sends </a:t>
            </a:r>
            <a:r>
              <a:rPr lang="en-US" i="1" dirty="0" smtClean="0"/>
              <a:t>EAP response</a:t>
            </a:r>
            <a:r>
              <a:rPr lang="en-US" dirty="0" smtClean="0"/>
              <a:t> </a:t>
            </a:r>
            <a:r>
              <a:rPr lang="en-US" sz="1800" dirty="0" smtClean="0"/>
              <a:t>(or NAK if doesn’t support </a:t>
            </a:r>
            <a:r>
              <a:rPr lang="en-US" sz="1800" i="1" dirty="0" smtClean="0"/>
              <a:t>authentication method</a:t>
            </a:r>
            <a:r>
              <a:rPr lang="en-US" sz="1800" dirty="0" smtClean="0"/>
              <a:t>) </a:t>
            </a:r>
          </a:p>
          <a:p>
            <a:r>
              <a:rPr lang="en-US" dirty="0" smtClean="0"/>
              <a:t>authenticator sends </a:t>
            </a:r>
            <a:r>
              <a:rPr lang="en-US" i="1" dirty="0" smtClean="0"/>
              <a:t>success</a:t>
            </a:r>
            <a:r>
              <a:rPr lang="en-US" dirty="0" smtClean="0"/>
              <a:t> or </a:t>
            </a:r>
            <a:r>
              <a:rPr lang="en-US" i="1" dirty="0" smtClean="0"/>
              <a:t>failure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template-2014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008991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rtlCol="0" anchor="ctr">
        <a:spAutoFit/>
      </a:bodyPr>
      <a:lstStyle>
        <a:defPPr algn="ctr">
          <a:defRPr sz="1100" b="1" kern="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DPPT-template.potx [Read-Only]" id="{D1A05436-2FA8-443B-AB6B-A80EE7FCE76B}" vid="{5E06F366-A5F5-4553-A242-4176E959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RADtemplate-2014</Template>
  <TotalTime>34428</TotalTime>
  <Words>2610</Words>
  <Application>Microsoft Office PowerPoint</Application>
  <PresentationFormat>On-screen Show (4:3)</PresentationFormat>
  <Paragraphs>834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Courier New</vt:lpstr>
      <vt:lpstr>Times New Roman</vt:lpstr>
      <vt:lpstr>Wingdings</vt:lpstr>
      <vt:lpstr>RADtemplate-2014</vt:lpstr>
      <vt:lpstr>Communications Security</vt:lpstr>
      <vt:lpstr>Communications Security</vt:lpstr>
      <vt:lpstr>Threats</vt:lpstr>
      <vt:lpstr>Countermeasures</vt:lpstr>
      <vt:lpstr>Authorization</vt:lpstr>
      <vt:lpstr>Passwords</vt:lpstr>
      <vt:lpstr>Crypto-hashes</vt:lpstr>
      <vt:lpstr>CHAP</vt:lpstr>
      <vt:lpstr>EAP</vt:lpstr>
      <vt:lpstr>802.1X</vt:lpstr>
      <vt:lpstr>Integrity (anti-tampering)</vt:lpstr>
      <vt:lpstr>MACs and HMACs</vt:lpstr>
      <vt:lpstr>Source Authentication</vt:lpstr>
      <vt:lpstr>Replay Attacks</vt:lpstr>
      <vt:lpstr>Confidentiality</vt:lpstr>
      <vt:lpstr>Symmetric Encryption Using a Shared Key</vt:lpstr>
      <vt:lpstr>DES</vt:lpstr>
      <vt:lpstr>AES</vt:lpstr>
      <vt:lpstr>Block Cipher Modes  (1)</vt:lpstr>
      <vt:lpstr>Example of ECB’s failure</vt:lpstr>
      <vt:lpstr>Block Cipher Modes (2)</vt:lpstr>
      <vt:lpstr>Block Cipher Modes (3)</vt:lpstr>
      <vt:lpstr>Key Exchange / Distribution</vt:lpstr>
      <vt:lpstr>My classification</vt:lpstr>
      <vt:lpstr>First attempts to encrypt without keys</vt:lpstr>
      <vt:lpstr>Public key cryptography</vt:lpstr>
      <vt:lpstr>Digital Signatures</vt:lpstr>
      <vt:lpstr>Public key algorithms</vt:lpstr>
      <vt:lpstr>RSA</vt:lpstr>
      <vt:lpstr>RSA algorithm</vt:lpstr>
      <vt:lpstr>El Gamal </vt:lpstr>
      <vt:lpstr>Certificates</vt:lpstr>
      <vt:lpstr>Secure key exchange</vt:lpstr>
      <vt:lpstr>Diffie–Hellman key exchange</vt:lpstr>
      <vt:lpstr>Diffie Hellman Groups (RFC 7296)</vt:lpstr>
      <vt:lpstr>Where to apply security ?</vt:lpstr>
      <vt:lpstr>IPsec</vt:lpstr>
      <vt:lpstr>IPsec modes</vt:lpstr>
      <vt:lpstr>AH and ESP</vt:lpstr>
      <vt:lpstr>IPsec packet formats</vt:lpstr>
      <vt:lpstr>IPsec algorithms</vt:lpstr>
      <vt:lpstr>IPsec algorithms</vt:lpstr>
      <vt:lpstr>Suite B</vt:lpstr>
      <vt:lpstr>MACsec</vt:lpstr>
      <vt:lpstr>MACsec format</vt:lpstr>
      <vt:lpstr>TLS (and SSL)</vt:lpstr>
      <vt:lpstr>PowerPoint Presentation</vt:lpstr>
    </vt:vector>
  </TitlesOfParts>
  <Company>Rad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 security</dc:title>
  <dc:subject>security</dc:subject>
  <dc:creator>Y(J)S</dc:creator>
  <cp:keywords/>
  <dc:description/>
  <cp:lastModifiedBy>Yaakov Stein</cp:lastModifiedBy>
  <cp:revision>1138</cp:revision>
  <dcterms:created xsi:type="dcterms:W3CDTF">2012-11-06T08:07:04Z</dcterms:created>
  <dcterms:modified xsi:type="dcterms:W3CDTF">2018-07-26T12:45:33Z</dcterms:modified>
</cp:coreProperties>
</file>