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0" r:id="rId2"/>
  </p:sldMasterIdLst>
  <p:notesMasterIdLst>
    <p:notesMasterId r:id="rId92"/>
  </p:notesMasterIdLst>
  <p:handoutMasterIdLst>
    <p:handoutMasterId r:id="rId93"/>
  </p:handoutMasterIdLst>
  <p:sldIdLst>
    <p:sldId id="334" r:id="rId3"/>
    <p:sldId id="556" r:id="rId4"/>
    <p:sldId id="560" r:id="rId5"/>
    <p:sldId id="544" r:id="rId6"/>
    <p:sldId id="559" r:id="rId7"/>
    <p:sldId id="350" r:id="rId8"/>
    <p:sldId id="375" r:id="rId9"/>
    <p:sldId id="351" r:id="rId10"/>
    <p:sldId id="402" r:id="rId11"/>
    <p:sldId id="454" r:id="rId12"/>
    <p:sldId id="457" r:id="rId13"/>
    <p:sldId id="461" r:id="rId14"/>
    <p:sldId id="561" r:id="rId15"/>
    <p:sldId id="436" r:id="rId16"/>
    <p:sldId id="551" r:id="rId17"/>
    <p:sldId id="518" r:id="rId18"/>
    <p:sldId id="463" r:id="rId19"/>
    <p:sldId id="460" r:id="rId20"/>
    <p:sldId id="366" r:id="rId21"/>
    <p:sldId id="452" r:id="rId22"/>
    <p:sldId id="453" r:id="rId23"/>
    <p:sldId id="562" r:id="rId24"/>
    <p:sldId id="488" r:id="rId25"/>
    <p:sldId id="489" r:id="rId26"/>
    <p:sldId id="491" r:id="rId27"/>
    <p:sldId id="493" r:id="rId28"/>
    <p:sldId id="557" r:id="rId29"/>
    <p:sldId id="558" r:id="rId30"/>
    <p:sldId id="564" r:id="rId31"/>
    <p:sldId id="520" r:id="rId32"/>
    <p:sldId id="539" r:id="rId33"/>
    <p:sldId id="540" r:id="rId34"/>
    <p:sldId id="563" r:id="rId35"/>
    <p:sldId id="588" r:id="rId36"/>
    <p:sldId id="565" r:id="rId37"/>
    <p:sldId id="566" r:id="rId38"/>
    <p:sldId id="567" r:id="rId39"/>
    <p:sldId id="568" r:id="rId40"/>
    <p:sldId id="569" r:id="rId41"/>
    <p:sldId id="570" r:id="rId42"/>
    <p:sldId id="571" r:id="rId43"/>
    <p:sldId id="572" r:id="rId44"/>
    <p:sldId id="573" r:id="rId45"/>
    <p:sldId id="574" r:id="rId46"/>
    <p:sldId id="575" r:id="rId47"/>
    <p:sldId id="576" r:id="rId48"/>
    <p:sldId id="577" r:id="rId49"/>
    <p:sldId id="578" r:id="rId50"/>
    <p:sldId id="579" r:id="rId51"/>
    <p:sldId id="580" r:id="rId52"/>
    <p:sldId id="581" r:id="rId53"/>
    <p:sldId id="582" r:id="rId54"/>
    <p:sldId id="583" r:id="rId55"/>
    <p:sldId id="584" r:id="rId56"/>
    <p:sldId id="585" r:id="rId57"/>
    <p:sldId id="586" r:id="rId58"/>
    <p:sldId id="587" r:id="rId59"/>
    <p:sldId id="643" r:id="rId60"/>
    <p:sldId id="644" r:id="rId61"/>
    <p:sldId id="645" r:id="rId62"/>
    <p:sldId id="646" r:id="rId63"/>
    <p:sldId id="647" r:id="rId64"/>
    <p:sldId id="648" r:id="rId65"/>
    <p:sldId id="649" r:id="rId66"/>
    <p:sldId id="650" r:id="rId67"/>
    <p:sldId id="651" r:id="rId68"/>
    <p:sldId id="652" r:id="rId69"/>
    <p:sldId id="653" r:id="rId70"/>
    <p:sldId id="654" r:id="rId71"/>
    <p:sldId id="655" r:id="rId72"/>
    <p:sldId id="656" r:id="rId73"/>
    <p:sldId id="657" r:id="rId74"/>
    <p:sldId id="658" r:id="rId75"/>
    <p:sldId id="659" r:id="rId76"/>
    <p:sldId id="660" r:id="rId77"/>
    <p:sldId id="661" r:id="rId78"/>
    <p:sldId id="662" r:id="rId79"/>
    <p:sldId id="663" r:id="rId80"/>
    <p:sldId id="664" r:id="rId81"/>
    <p:sldId id="665" r:id="rId82"/>
    <p:sldId id="666" r:id="rId83"/>
    <p:sldId id="667" r:id="rId84"/>
    <p:sldId id="668" r:id="rId85"/>
    <p:sldId id="669" r:id="rId86"/>
    <p:sldId id="670" r:id="rId87"/>
    <p:sldId id="671" r:id="rId88"/>
    <p:sldId id="672" r:id="rId89"/>
    <p:sldId id="673" r:id="rId90"/>
    <p:sldId id="674" r:id="rId91"/>
  </p:sldIdLst>
  <p:sldSz cx="9144000" cy="6858000" type="screen4x3"/>
  <p:notesSz cx="6662738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47">
          <p15:clr>
            <a:srgbClr val="A4A3A4"/>
          </p15:clr>
        </p15:guide>
        <p15:guide id="2" orient="horz" pos="3178">
          <p15:clr>
            <a:srgbClr val="A4A3A4"/>
          </p15:clr>
        </p15:guide>
        <p15:guide id="3" orient="horz" pos="4224">
          <p15:clr>
            <a:srgbClr val="A4A3A4"/>
          </p15:clr>
        </p15:guide>
        <p15:guide id="4" orient="horz" pos="2688">
          <p15:clr>
            <a:srgbClr val="A4A3A4"/>
          </p15:clr>
        </p15:guide>
        <p15:guide id="5" pos="487">
          <p15:clr>
            <a:srgbClr val="A4A3A4"/>
          </p15:clr>
        </p15:guide>
        <p15:guide id="6" pos="2757">
          <p15:clr>
            <a:srgbClr val="A4A3A4"/>
          </p15:clr>
        </p15:guide>
        <p15:guide id="7" pos="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8D2"/>
    <a:srgbClr val="D0DA00"/>
    <a:srgbClr val="009E47"/>
    <a:srgbClr val="FF9999"/>
    <a:srgbClr val="0098A1"/>
    <a:srgbClr val="00DE64"/>
    <a:srgbClr val="A162D0"/>
    <a:srgbClr val="C9D200"/>
    <a:srgbClr val="B7C000"/>
    <a:srgbClr val="FDD6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250" autoAdjust="0"/>
    <p:restoredTop sz="96178" autoAdjust="0"/>
  </p:normalViewPr>
  <p:slideViewPr>
    <p:cSldViewPr snapToGrid="0">
      <p:cViewPr varScale="1">
        <p:scale>
          <a:sx n="66" d="100"/>
          <a:sy n="66" d="100"/>
        </p:scale>
        <p:origin x="378" y="54"/>
      </p:cViewPr>
      <p:guideLst>
        <p:guide orient="horz" pos="2147"/>
        <p:guide orient="horz" pos="3178"/>
        <p:guide orient="horz" pos="4224"/>
        <p:guide orient="horz" pos="2688"/>
        <p:guide pos="487"/>
        <p:guide pos="2757"/>
        <p:guide pos="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477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slide" Target="slides/slide74.xml"/><Relationship Id="rId84" Type="http://schemas.openxmlformats.org/officeDocument/2006/relationships/slide" Target="slides/slide82.xml"/><Relationship Id="rId89" Type="http://schemas.openxmlformats.org/officeDocument/2006/relationships/slide" Target="slides/slide87.xml"/><Relationship Id="rId97" Type="http://schemas.openxmlformats.org/officeDocument/2006/relationships/tableStyles" Target="tableStyles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9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87" Type="http://schemas.openxmlformats.org/officeDocument/2006/relationships/slide" Target="slides/slide85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90" Type="http://schemas.openxmlformats.org/officeDocument/2006/relationships/slide" Target="slides/slide88.xml"/><Relationship Id="rId95" Type="http://schemas.openxmlformats.org/officeDocument/2006/relationships/viewProps" Target="viewProps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slide" Target="slides/slide78.xml"/><Relationship Id="rId85" Type="http://schemas.openxmlformats.org/officeDocument/2006/relationships/slide" Target="slides/slide83.xml"/><Relationship Id="rId9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slide" Target="slides/slide81.xml"/><Relationship Id="rId88" Type="http://schemas.openxmlformats.org/officeDocument/2006/relationships/slide" Target="slides/slide86.xml"/><Relationship Id="rId91" Type="http://schemas.openxmlformats.org/officeDocument/2006/relationships/slide" Target="slides/slide89.xml"/><Relationship Id="rId9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slide" Target="slides/slide84.xml"/><Relationship Id="rId94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49F6FB-C1AE-4F7C-9894-D0E479E8CDEA}" type="datetimeFigureOut">
              <a:rPr lang="en-US" smtClean="0"/>
              <a:pPr/>
              <a:t>21/07/2015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1F6E6-D61E-48D4-8F53-C581DC6C6F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6177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906E6-73B2-498B-A373-7CF3B6EEB8E6}" type="datetimeFigureOut">
              <a:rPr lang="en-US" smtClean="0"/>
              <a:pPr/>
              <a:t>21/07/2015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274" y="4715153"/>
            <a:ext cx="533019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60D4517-96C9-4380-A28E-A9EE7E734D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4182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60D4517-96C9-4380-A28E-A9EE7E734D7A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089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2434059-C4C7-4113-8F3F-692D295B0517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4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890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627A6D-0AF5-4472-B737-CFF08A98B5FE}" type="slidenum">
              <a:rPr lang="el-GR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59</a:t>
            </a:fld>
            <a:endParaRPr lang="el-GR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168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DBB58D-092B-466A-AA92-547628A1B0A0}" type="slidenum">
              <a:rPr lang="el-GR" smtClean="0">
                <a:solidFill>
                  <a:prstClr val="black"/>
                </a:solidFill>
              </a:rPr>
              <a:pPr>
                <a:defRPr/>
              </a:pPr>
              <a:t>63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816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smtClean="0"/>
          </a:p>
        </p:txBody>
      </p:sp>
      <p:sp>
        <p:nvSpPr>
          <p:cNvPr id="901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69057CE-1145-45A1-B17B-9385EA7C09A6}" type="slidenum">
              <a:rPr lang="el-GR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65</a:t>
            </a:fld>
            <a:endParaRPr lang="el-GR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210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Head of Presentation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 Same Side Corner Rectangle 25"/>
          <p:cNvSpPr/>
          <p:nvPr userDrawn="1"/>
        </p:nvSpPr>
        <p:spPr>
          <a:xfrm>
            <a:off x="0" y="0"/>
            <a:ext cx="9144000" cy="532778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3"/>
          <p:cNvSpPr>
            <a:spLocks noGrp="1"/>
          </p:cNvSpPr>
          <p:nvPr>
            <p:ph type="title"/>
          </p:nvPr>
        </p:nvSpPr>
        <p:spPr>
          <a:xfrm>
            <a:off x="2595351" y="1764205"/>
            <a:ext cx="4141693" cy="1294181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21"/>
          <p:cNvSpPr>
            <a:spLocks noGrp="1"/>
          </p:cNvSpPr>
          <p:nvPr>
            <p:ph type="body" sz="quarter" idx="13"/>
          </p:nvPr>
        </p:nvSpPr>
        <p:spPr>
          <a:xfrm>
            <a:off x="2612811" y="4131980"/>
            <a:ext cx="4124234" cy="1120775"/>
          </a:xfrm>
          <a:prstGeom prst="rect">
            <a:avLst/>
          </a:prstGeom>
        </p:spPr>
        <p:txBody>
          <a:bodyPr/>
          <a:lstStyle>
            <a:lvl1pPr>
              <a:buNone/>
              <a:defRPr sz="1800" b="1">
                <a:solidFill>
                  <a:schemeClr val="tx1">
                    <a:lumMod val="50000"/>
                  </a:schemeClr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Rectangle 8"/>
          <p:cNvSpPr/>
          <p:nvPr/>
        </p:nvSpPr>
        <p:spPr>
          <a:xfrm>
            <a:off x="6141720" y="6651171"/>
            <a:ext cx="2817224" cy="2068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>
            <a:off x="578498" y="0"/>
            <a:ext cx="183502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21"/>
          <p:cNvSpPr>
            <a:spLocks noGrp="1"/>
          </p:cNvSpPr>
          <p:nvPr>
            <p:ph type="body" sz="quarter" idx="14" hasCustomPrompt="1"/>
          </p:nvPr>
        </p:nvSpPr>
        <p:spPr>
          <a:xfrm>
            <a:off x="2612811" y="3185496"/>
            <a:ext cx="4124234" cy="764412"/>
          </a:xfrm>
          <a:prstGeom prst="rect">
            <a:avLst/>
          </a:prstGeom>
        </p:spPr>
        <p:txBody>
          <a:bodyPr/>
          <a:lstStyle>
            <a:lvl1pPr>
              <a:buNone/>
              <a:defRPr sz="2400" b="1" baseline="0">
                <a:solidFill>
                  <a:srgbClr val="0098A1"/>
                </a:solidFill>
              </a:defRPr>
            </a:lvl1pPr>
            <a:lvl2pPr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buNone/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buNone/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sub title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8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28" grpId="0" build="p">
        <p:tmplLst>
          <p:tmpl lvl="1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2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68FDED6-41C7-4EBC-A89E-22060DEDB694}" type="datetimeFigureOut">
              <a:rPr lang="el-GR">
                <a:solidFill>
                  <a:srgbClr val="775F55"/>
                </a:solidFill>
              </a:rPr>
              <a:pPr>
                <a:defRPr/>
              </a:pPr>
              <a:t>21/7/2015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644027A-7092-49C8-BDF1-D2722920014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863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4EF202E-6315-425D-81B8-02BCAA4EC020}" type="datetimeFigureOut">
              <a:rPr lang="el-GR">
                <a:solidFill>
                  <a:srgbClr val="775F55"/>
                </a:solidFill>
              </a:rPr>
              <a:pPr>
                <a:defRPr/>
              </a:pPr>
              <a:t>21/7/2015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FE53987-C3E1-4436-B4CC-9B93AD5A8CC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2345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71AC0-10E0-445B-8904-898496B67037}" type="datetimeFigureOut">
              <a:rPr lang="el-GR">
                <a:solidFill>
                  <a:srgbClr val="775F55"/>
                </a:solidFill>
              </a:rPr>
              <a:pPr>
                <a:defRPr/>
              </a:pPr>
              <a:t>21/7/2015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161259-88E8-40B7-93FA-32C854EE6D7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9915409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80C024-B00B-4F0C-902B-074BE1F249FA}" type="datetimeFigureOut">
              <a:rPr lang="el-GR">
                <a:solidFill>
                  <a:srgbClr val="775F55"/>
                </a:solidFill>
              </a:rPr>
              <a:pPr>
                <a:defRPr/>
              </a:pPr>
              <a:t>21/7/2015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5E52DC35-4A0E-4513-8C3D-E9B4F1CC8EFB}" type="slidenum">
              <a:rPr lang="el-GR">
                <a:solidFill>
                  <a:srgbClr val="775F55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2975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/>
          <a:lstStyle>
            <a:lvl1pPr algn="l">
              <a:buNone/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E87E8-2D21-44BC-A5C1-8BBC620EE172}" type="datetimeFigureOut">
              <a:rPr lang="el-GR">
                <a:solidFill>
                  <a:srgbClr val="775F55"/>
                </a:solidFill>
              </a:rPr>
              <a:pPr>
                <a:defRPr/>
              </a:pPr>
              <a:t>21/7/2015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7DCC17-CD10-4626-8B80-6AB026A649B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65309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B91799C-6C43-4D67-8FBC-590989D20B53}" type="datetimeFigureOut">
              <a:rPr lang="el-GR">
                <a:solidFill>
                  <a:srgbClr val="775F55"/>
                </a:solidFill>
              </a:rPr>
              <a:pPr>
                <a:defRPr/>
              </a:pPr>
              <a:t>21/7/2015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>
              <a:defRPr sz="2800"/>
            </a:lvl1pPr>
          </a:lstStyle>
          <a:p>
            <a:pPr>
              <a:defRPr/>
            </a:pPr>
            <a:fld id="{FBB02D2E-1A60-4399-8B26-954503397D8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6032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626A2C-86C0-443E-A56C-3CF5E398B960}" type="datetimeFigureOut">
              <a:rPr lang="el-GR">
                <a:solidFill>
                  <a:srgbClr val="775F55"/>
                </a:solidFill>
              </a:rPr>
              <a:pPr>
                <a:defRPr/>
              </a:pPr>
              <a:t>21/7/2015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05969-8B2B-484B-AF77-55874DA8D3F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87235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42767-800F-402F-8DAA-453DA5EFE43D}" type="datetimeFigureOut">
              <a:rPr lang="el-GR">
                <a:solidFill>
                  <a:srgbClr val="775F55"/>
                </a:solidFill>
              </a:rPr>
              <a:pPr>
                <a:defRPr/>
              </a:pPr>
              <a:t>21/7/2015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3599D-070D-46F9-A55C-E2D9262D347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81628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 Same Side Corner Rectangle 11"/>
          <p:cNvSpPr/>
          <p:nvPr userDrawn="1"/>
        </p:nvSpPr>
        <p:spPr>
          <a:xfrm>
            <a:off x="0" y="0"/>
            <a:ext cx="9144000" cy="5327780"/>
          </a:xfrm>
          <a:prstGeom prst="round2SameRect">
            <a:avLst>
              <a:gd name="adj1" fmla="val 2561"/>
              <a:gd name="adj2" fmla="val 0"/>
            </a:avLst>
          </a:prstGeom>
          <a:gradFill>
            <a:gsLst>
              <a:gs pos="9000">
                <a:schemeClr val="bg1">
                  <a:lumMod val="75000"/>
                </a:schemeClr>
              </a:gs>
              <a:gs pos="100000">
                <a:schemeClr val="bg1">
                  <a:alpha val="97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 userDrawn="1"/>
        </p:nvSpPr>
        <p:spPr>
          <a:xfrm>
            <a:off x="578498" y="0"/>
            <a:ext cx="46653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>
            <a:off x="4842587" y="0"/>
            <a:ext cx="242597" cy="6858000"/>
          </a:xfrm>
          <a:prstGeom prst="rect">
            <a:avLst/>
          </a:prstGeom>
          <a:solidFill>
            <a:srgbClr val="0098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6"/>
          <p:cNvSpPr txBox="1">
            <a:spLocks noChangeArrowheads="1"/>
          </p:cNvSpPr>
          <p:nvPr userDrawn="1"/>
        </p:nvSpPr>
        <p:spPr bwMode="auto">
          <a:xfrm>
            <a:off x="838200" y="1750102"/>
            <a:ext cx="6286500" cy="2072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01882" tIns="50941" rIns="101882" bIns="50941"/>
          <a:lstStyle/>
          <a:p>
            <a:pPr fontAlgn="auto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Thank You </a:t>
            </a:r>
            <a:b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For Your </a:t>
            </a:r>
            <a:b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</a:br>
            <a:r>
              <a:rPr lang="en-US" sz="6000" b="1" dirty="0">
                <a:solidFill>
                  <a:srgbClr val="C00000"/>
                </a:solidFill>
                <a:latin typeface="Calibri" pitchFamily="34" charset="0"/>
                <a:ea typeface="Adobe Ming Std L" pitchFamily="18" charset="-128"/>
                <a:cs typeface="Times New Roman (Hebrew)"/>
              </a:rPr>
              <a:t>Attention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2" cstate="print">
            <a:lum bright="15000"/>
          </a:blip>
          <a:srcRect l="63930" t="94395"/>
          <a:stretch>
            <a:fillRect/>
          </a:stretch>
        </p:blipFill>
        <p:spPr bwMode="auto">
          <a:xfrm>
            <a:off x="5847550" y="6558682"/>
            <a:ext cx="3302800" cy="299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 Same Side Corner Rectangle 40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2" name="Round Single Corner Rectangle 41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3" name="Round Single Corner Rectangle 42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44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5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747713" y="1829857"/>
            <a:ext cx="7124700" cy="2665943"/>
          </a:xfrm>
          <a:prstGeom prst="rect">
            <a:avLst/>
          </a:prstGeom>
        </p:spPr>
        <p:txBody>
          <a:bodyPr/>
          <a:lstStyle>
            <a:lvl1pPr marL="225425" indent="-225425" defTabSz="395288">
              <a:lnSpc>
                <a:spcPct val="100000"/>
              </a:lnSpc>
              <a:spcBef>
                <a:spcPts val="600"/>
              </a:spcBef>
              <a:buClr>
                <a:srgbClr val="C00000"/>
              </a:buClr>
              <a:defRPr sz="2000">
                <a:solidFill>
                  <a:srgbClr val="000000"/>
                </a:solidFill>
              </a:defRPr>
            </a:lvl1pPr>
            <a:lvl2pPr marL="576263" indent="-238125">
              <a:lnSpc>
                <a:spcPct val="100000"/>
              </a:lnSpc>
              <a:spcBef>
                <a:spcPts val="600"/>
              </a:spcBef>
              <a:defRPr sz="2000">
                <a:solidFill>
                  <a:srgbClr val="000000"/>
                </a:solidFill>
              </a:defRPr>
            </a:lvl2pPr>
            <a:lvl3pPr marL="857250" indent="-168275">
              <a:lnSpc>
                <a:spcPct val="100000"/>
              </a:lnSpc>
              <a:spcBef>
                <a:spcPts val="600"/>
              </a:spcBef>
              <a:defRPr sz="1800">
                <a:solidFill>
                  <a:srgbClr val="000000"/>
                </a:solidFill>
              </a:defRPr>
            </a:lvl3pPr>
            <a:lvl4pPr marL="1196975" indent="-22542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4pPr>
            <a:lvl5pPr marL="1433513" indent="-180975">
              <a:lnSpc>
                <a:spcPct val="100000"/>
              </a:lnSpc>
              <a:spcBef>
                <a:spcPts val="600"/>
              </a:spcBef>
              <a:defRPr sz="1600">
                <a:solidFill>
                  <a:srgbClr val="0000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gular Slide withou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3505201" y="-3351213"/>
            <a:ext cx="862012" cy="7872413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V="1">
            <a:off x="0" y="0"/>
            <a:ext cx="228600" cy="1981200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7" y="262623"/>
            <a:ext cx="6766560" cy="644740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36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Same Side Corner Rectangle 3"/>
          <p:cNvSpPr/>
          <p:nvPr/>
        </p:nvSpPr>
        <p:spPr bwMode="auto">
          <a:xfrm rot="5400000">
            <a:off x="2523818" y="-377982"/>
            <a:ext cx="2131763" cy="7179398"/>
          </a:xfrm>
          <a:prstGeom prst="round2SameRect">
            <a:avLst>
              <a:gd name="adj1" fmla="val 18406"/>
              <a:gd name="adj2" fmla="val 0"/>
            </a:avLst>
          </a:prstGeom>
          <a:solidFill>
            <a:schemeClr val="lt1"/>
          </a:solidFill>
          <a:ln>
            <a:noFill/>
            <a:headEnd type="none" w="med" len="med"/>
            <a:tailEnd type="none" w="med" len="med"/>
          </a:ln>
          <a:effectLst>
            <a:outerShdw blurRad="215900" dist="38100" dir="2700000" sx="102000" sy="102000" algn="tl" rotWithShape="0">
              <a:schemeClr val="tx1">
                <a:alpha val="19000"/>
              </a:scheme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5" name="Round Single Corner Rectangle 4"/>
          <p:cNvSpPr/>
          <p:nvPr/>
        </p:nvSpPr>
        <p:spPr bwMode="auto">
          <a:xfrm flipH="1">
            <a:off x="8839200" y="6380163"/>
            <a:ext cx="304800" cy="477837"/>
          </a:xfrm>
          <a:prstGeom prst="round1Rect">
            <a:avLst>
              <a:gd name="adj" fmla="val 50000"/>
            </a:avLst>
          </a:prstGeom>
          <a:solidFill>
            <a:srgbClr val="C00000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639078" y="2318991"/>
            <a:ext cx="5880055" cy="1785453"/>
          </a:xfrm>
          <a:prstGeom prst="rect">
            <a:avLst/>
          </a:prstGeom>
        </p:spPr>
        <p:txBody>
          <a:bodyPr anchor="ctr" anchorCtr="0"/>
          <a:lstStyle>
            <a:lvl1pPr algn="l">
              <a:lnSpc>
                <a:spcPct val="85000"/>
              </a:lnSpc>
              <a:defRPr sz="4400" b="1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7" name="Round Single Corner Rectangle 6"/>
          <p:cNvSpPr/>
          <p:nvPr/>
        </p:nvSpPr>
        <p:spPr bwMode="auto">
          <a:xfrm flipV="1">
            <a:off x="0" y="0"/>
            <a:ext cx="227013" cy="5395913"/>
          </a:xfrm>
          <a:prstGeom prst="round1Rect">
            <a:avLst>
              <a:gd name="adj" fmla="val 50000"/>
            </a:avLst>
          </a:prstGeom>
          <a:solidFill>
            <a:srgbClr val="0098A1"/>
          </a:solidFill>
          <a:ln>
            <a:noFill/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61378" y="1983783"/>
            <a:ext cx="8442288" cy="4169367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buClr>
                <a:srgbClr val="C00000"/>
              </a:buClr>
              <a:defRPr sz="2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spcBef>
                <a:spcPts val="600"/>
              </a:spcBef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spcBef>
                <a:spcPts val="600"/>
              </a:spcBef>
              <a:buClr>
                <a:srgbClr val="C00000"/>
              </a:buCl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spcBef>
                <a:spcPts val="600"/>
              </a:spcBef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spcBef>
                <a:spcPts val="600"/>
              </a:spcBef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1" name="Title 44"/>
          <p:cNvSpPr>
            <a:spLocks noGrp="1"/>
          </p:cNvSpPr>
          <p:nvPr>
            <p:ph type="title"/>
          </p:nvPr>
        </p:nvSpPr>
        <p:spPr>
          <a:xfrm>
            <a:off x="361378" y="197590"/>
            <a:ext cx="6922443" cy="787226"/>
          </a:xfrm>
          <a:prstGeom prst="rect">
            <a:avLst/>
          </a:prstGeom>
        </p:spPr>
        <p:txBody>
          <a:bodyPr lIns="0" tIns="0" rIns="0" bIns="0" anchor="ctr"/>
          <a:lstStyle>
            <a:lvl1pPr algn="l">
              <a:lnSpc>
                <a:spcPct val="85000"/>
              </a:lnSpc>
              <a:defRPr lang="en-US" sz="3200" b="0" kern="0" baseline="0" dirty="0" smtClean="0">
                <a:solidFill>
                  <a:srgbClr val="0098A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0" y="6596390"/>
            <a:ext cx="878767" cy="261610"/>
          </a:xfrm>
          <a:prstGeom prst="rect">
            <a:avLst/>
          </a:prstGeom>
        </p:spPr>
        <p:txBody>
          <a:bodyPr wrap="none" rtlCol="0" anchor="ctr">
            <a:spAutoFit/>
          </a:bodyPr>
          <a:lstStyle/>
          <a:p>
            <a:r>
              <a:rPr lang="en-US" sz="1050" kern="0" dirty="0" smtClean="0">
                <a:solidFill>
                  <a:srgbClr val="FF0000"/>
                </a:solidFill>
              </a:rPr>
              <a:t>Confidential</a:t>
            </a:r>
          </a:p>
        </p:txBody>
      </p:sp>
    </p:spTree>
    <p:extLst>
      <p:ext uri="{BB962C8B-B14F-4D97-AF65-F5344CB8AC3E}">
        <p14:creationId xmlns:p14="http://schemas.microsoft.com/office/powerpoint/2010/main" val="85240808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333980DF-1A1E-4F87-90A1-22611F279ADE}" type="datetimeFigureOut">
              <a:rPr lang="el-GR"/>
              <a:pPr>
                <a:defRPr/>
              </a:pPr>
              <a:t>21/7/2015</a:t>
            </a:fld>
            <a:endParaRPr lang="el-GR" dirty="0"/>
          </a:p>
        </p:txBody>
      </p:sp>
      <p:sp>
        <p:nvSpPr>
          <p:cNvPr id="10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l-GR">
              <a:solidFill>
                <a:srgbClr val="EBDDC3"/>
              </a:solidFill>
            </a:endParaRPr>
          </a:p>
        </p:txBody>
      </p:sp>
      <p:sp>
        <p:nvSpPr>
          <p:cNvPr id="11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724837C-1E91-4C45-AF7D-4987018D66BA}" type="slidenum">
              <a:rPr lang="el-GR">
                <a:solidFill>
                  <a:srgbClr val="EBDDC3"/>
                </a:solidFill>
              </a:rPr>
              <a:pPr>
                <a:defRPr/>
              </a:pPr>
              <a:t>‹#›</a:t>
            </a:fld>
            <a:endParaRPr lang="el-GR">
              <a:solidFill>
                <a:srgbClr val="EBDDC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4662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0" y="1268760"/>
            <a:ext cx="533400" cy="24447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04D206BA-0C05-4B01-A46B-CDFDE0E36B7E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36513" y="1249363"/>
            <a:ext cx="863601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fld id="{12C687BC-E001-4623-A854-6F838BF6E7D8}" type="slidenum">
              <a:rPr lang="el-GR" sz="1400" smtClean="0">
                <a:solidFill>
                  <a:prstClr val="white"/>
                </a:solidFill>
                <a:cs typeface="Arial" charset="0"/>
              </a:rPr>
              <a:pPr>
                <a:defRPr/>
              </a:pPr>
              <a:t>‹#›</a:t>
            </a:fld>
            <a:endParaRPr lang="el-GR" sz="1400" dirty="0">
              <a:solidFill>
                <a:prstClr val="white"/>
              </a:solidFill>
              <a:cs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6C4D8-C2CD-4D63-B16F-DDFB78B613E9}" type="datetimeFigureOut">
              <a:rPr lang="el-GR">
                <a:solidFill>
                  <a:srgbClr val="775F55"/>
                </a:solidFill>
              </a:rPr>
              <a:pPr>
                <a:defRPr/>
              </a:pPr>
              <a:t>21/7/2015</a:t>
            </a:fld>
            <a:endParaRPr lang="el-GR" dirty="0">
              <a:solidFill>
                <a:srgbClr val="775F55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492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18DCC-1D2B-4B2A-A475-D9BEFD88A982}" type="datetimeFigureOut">
              <a:rPr lang="el-GR">
                <a:solidFill>
                  <a:srgbClr val="775F55"/>
                </a:solidFill>
              </a:rPr>
              <a:pPr>
                <a:defRPr/>
              </a:pPr>
              <a:t>21/7/2015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EFD0A314-03F9-498D-B61F-CD149E58CA2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1039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0"/>
          <p:cNvSpPr txBox="1">
            <a:spLocks noChangeArrowheads="1"/>
          </p:cNvSpPr>
          <p:nvPr/>
        </p:nvSpPr>
        <p:spPr bwMode="auto">
          <a:xfrm>
            <a:off x="7148117" y="6650038"/>
            <a:ext cx="1745969" cy="246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4" rIns="91429" bIns="45714">
            <a:spAutoFit/>
          </a:bodyPr>
          <a:lstStyle/>
          <a:p>
            <a:pPr algn="r">
              <a:defRPr/>
            </a:pPr>
            <a:r>
              <a:rPr lang="en-US" sz="1000" dirty="0" smtClean="0"/>
              <a:t>SDN &amp; NFV, OF &amp;</a:t>
            </a:r>
            <a:r>
              <a:rPr lang="en-US" sz="1000" baseline="0" dirty="0" smtClean="0"/>
              <a:t> </a:t>
            </a:r>
            <a:r>
              <a:rPr lang="en-US" sz="1000" baseline="0" dirty="0" err="1" smtClean="0"/>
              <a:t>ForCES</a:t>
            </a:r>
            <a:r>
              <a:rPr lang="en-US" sz="1000" baseline="0" dirty="0" smtClean="0"/>
              <a:t>   </a:t>
            </a:r>
            <a:r>
              <a:rPr lang="en-US" sz="1000" dirty="0" smtClean="0"/>
              <a:t> </a:t>
            </a:r>
            <a:fld id="{1FEB4FD2-243B-450F-B334-AD0C10AF24B3}" type="slidenum">
              <a:rPr lang="en-US" sz="1000" smtClean="0">
                <a:solidFill>
                  <a:srgbClr val="4D4D4D"/>
                </a:solidFill>
                <a:latin typeface="+mn-lt"/>
                <a:cs typeface="Arial" charset="0"/>
              </a:rPr>
              <a:pPr algn="r">
                <a:defRPr/>
              </a:pPr>
              <a:t>‹#›</a:t>
            </a:fld>
            <a:endParaRPr lang="en-US" sz="1000" dirty="0">
              <a:solidFill>
                <a:srgbClr val="4D4D4D"/>
              </a:solidFill>
              <a:latin typeface="+mn-lt"/>
              <a:cs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228600"/>
            <a:ext cx="8153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6C4E24-286F-4B1D-A125-0BC692C87D24}" type="datetimeFigureOut">
              <a:rPr lang="el-GR">
                <a:solidFill>
                  <a:srgbClr val="775F55"/>
                </a:solidFill>
              </a:rPr>
              <a:pPr>
                <a:defRPr/>
              </a:pPr>
              <a:t>21/7/2015</a:t>
            </a:fld>
            <a:endParaRPr lang="el-GR">
              <a:solidFill>
                <a:srgbClr val="775F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>
              <a:solidFill>
                <a:srgbClr val="775F55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1588"/>
            <a:ext cx="533400" cy="244475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3DF5AB2-D3D9-4820-8E6A-C947D1D3E46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49136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9pPr>
    </p:titleStyle>
    <p:bodyStyle>
      <a:lvl1pPr marL="319088" indent="-319088" algn="l" rtl="0" eaLnBrk="0" fontAlgn="base" hangingPunct="0">
        <a:spcBef>
          <a:spcPts val="7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0" fontAlgn="base" hangingPunct="0">
        <a:spcBef>
          <a:spcPts val="400"/>
        </a:spcBef>
        <a:spcAft>
          <a:spcPct val="0"/>
        </a:spcAft>
        <a:buClr>
          <a:srgbClr val="A5AB81"/>
        </a:buClr>
        <a:buSzPct val="7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0" fontAlgn="base" hangingPunct="0">
        <a:spcBef>
          <a:spcPts val="400"/>
        </a:spcBef>
        <a:spcAft>
          <a:spcPct val="0"/>
        </a:spcAft>
        <a:buClr>
          <a:srgbClr val="D8B25C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halep@ece.upatras.gr" TargetMode="External"/><Relationship Id="rId2" Type="http://schemas.openxmlformats.org/officeDocument/2006/relationships/hyperlink" Target="mailto:yaakov_s@rad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8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8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8.jpeg"/><Relationship Id="rId7" Type="http://schemas.openxmlformats.org/officeDocument/2006/relationships/image" Target="../media/image22.pn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21.jpeg"/><Relationship Id="rId5" Type="http://schemas.openxmlformats.org/officeDocument/2006/relationships/image" Target="../media/image20.png"/><Relationship Id="rId4" Type="http://schemas.openxmlformats.org/officeDocument/2006/relationships/image" Target="../media/image19.png"/><Relationship Id="rId9" Type="http://schemas.openxmlformats.org/officeDocument/2006/relationships/image" Target="../media/image24.png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8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8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37030" y="584200"/>
            <a:ext cx="8287656" cy="3784600"/>
          </a:xfrm>
        </p:spPr>
        <p:txBody>
          <a:bodyPr/>
          <a:lstStyle/>
          <a:p>
            <a:pPr algn="ctr">
              <a:lnSpc>
                <a:spcPct val="100000"/>
              </a:lnSpc>
              <a:spcBef>
                <a:spcPts val="1800"/>
              </a:spcBef>
              <a:spcAft>
                <a:spcPts val="600"/>
              </a:spcAft>
            </a:pPr>
            <a:r>
              <a:rPr lang="en-US" sz="6000" dirty="0" smtClean="0"/>
              <a:t>SDN &amp; NFV</a:t>
            </a:r>
            <a:br>
              <a:rPr lang="en-US" sz="6000" dirty="0" smtClean="0"/>
            </a:br>
            <a:r>
              <a:rPr lang="en-US" sz="6000" dirty="0" err="1" smtClean="0"/>
              <a:t>OpenFlow</a:t>
            </a:r>
            <a:r>
              <a:rPr lang="en-US" sz="6000" dirty="0" smtClean="0"/>
              <a:t> and </a:t>
            </a:r>
            <a:r>
              <a:rPr lang="en-US" sz="6000" dirty="0" err="1" smtClean="0"/>
              <a:t>ForCES</a:t>
            </a:r>
            <a:r>
              <a:rPr lang="en-US" sz="4000" dirty="0" smtClean="0"/>
              <a:t> </a:t>
            </a:r>
            <a:br>
              <a:rPr lang="en-US" sz="4000" dirty="0" smtClean="0"/>
            </a:br>
            <a:r>
              <a:rPr lang="en-US" sz="4000" dirty="0" smtClean="0"/>
              <a:t>IETF-93</a:t>
            </a:r>
          </a:p>
        </p:txBody>
      </p:sp>
      <p:sp>
        <p:nvSpPr>
          <p:cNvPr id="4" name="Subtitle 2"/>
          <p:cNvSpPr>
            <a:spLocks noGrp="1"/>
          </p:cNvSpPr>
          <p:nvPr/>
        </p:nvSpPr>
        <p:spPr bwMode="auto">
          <a:xfrm>
            <a:off x="1015047" y="4368800"/>
            <a:ext cx="7649982" cy="1698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0" indent="0" algn="l" rtl="0" eaLnBrk="0" fontAlgn="base" hangingPunct="0">
              <a:spcBef>
                <a:spcPts val="7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itchFamily="2" charset="2"/>
              <a:buNone/>
              <a:defRPr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ts val="55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 2" pitchFamily="18" charset="2"/>
              <a:buNone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ts val="5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pitchFamily="2" charset="2"/>
              <a:buNone/>
              <a:defRPr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A5AB81"/>
              </a:buClr>
              <a:buSzPct val="7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D8B25C"/>
              </a:buClr>
              <a:buSzPct val="65000"/>
              <a:buFont typeface="Wingdings" pitchFamily="2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en-US" sz="2400" dirty="0" smtClean="0">
                <a:solidFill>
                  <a:schemeClr val="tx1"/>
                </a:solidFill>
              </a:rPr>
              <a:t>Presented by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</a:rPr>
              <a:t>Yaakov Stein </a:t>
            </a:r>
            <a:r>
              <a:rPr lang="en-US" sz="2400" dirty="0" smtClean="0">
                <a:solidFill>
                  <a:schemeClr val="tx1"/>
                </a:solidFill>
              </a:rPr>
              <a:t>RAD (</a:t>
            </a:r>
            <a:r>
              <a:rPr lang="en-US" sz="2400" dirty="0" smtClean="0">
                <a:solidFill>
                  <a:schemeClr val="tx1"/>
                </a:solidFill>
                <a:hlinkClick r:id="rId2"/>
              </a:rPr>
              <a:t>yaakov_s@rad.com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tx1"/>
                </a:solidFill>
              </a:rPr>
              <a:t>Evangelos Haleplidis </a:t>
            </a:r>
            <a:r>
              <a:rPr lang="en-US" sz="2400" dirty="0" smtClean="0">
                <a:solidFill>
                  <a:schemeClr val="tx1"/>
                </a:solidFill>
              </a:rPr>
              <a:t>U of </a:t>
            </a:r>
            <a:r>
              <a:rPr lang="en-US" sz="2400" dirty="0" err="1" smtClean="0">
                <a:solidFill>
                  <a:schemeClr val="tx1"/>
                </a:solidFill>
              </a:rPr>
              <a:t>Patras</a:t>
            </a:r>
            <a:r>
              <a:rPr lang="en-US" sz="2400" dirty="0" smtClean="0">
                <a:solidFill>
                  <a:schemeClr val="tx1"/>
                </a:solidFill>
              </a:rPr>
              <a:t> (</a:t>
            </a:r>
            <a:r>
              <a:rPr lang="en-US" sz="2400" dirty="0" smtClean="0">
                <a:solidFill>
                  <a:schemeClr val="tx1"/>
                </a:solidFill>
                <a:hlinkClick r:id="rId3"/>
              </a:rPr>
              <a:t>ehalep@ece.upatras.gr</a:t>
            </a:r>
            <a:r>
              <a:rPr lang="en-US" sz="2400" dirty="0" smtClean="0">
                <a:solidFill>
                  <a:schemeClr val="tx1"/>
                </a:solidFill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41194" y="1228298"/>
            <a:ext cx="8584442" cy="5404513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SDN was triggered by the development of networking technologies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not keeping up with the speed of software application development </a:t>
            </a:r>
          </a:p>
          <a:p>
            <a:pPr>
              <a:buNone/>
            </a:pPr>
            <a:r>
              <a:rPr lang="en-US" sz="2000" dirty="0" smtClean="0"/>
              <a:t>Computer science theorists theorized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that this derived from not having the required </a:t>
            </a:r>
            <a:r>
              <a:rPr lang="en-US" sz="2000" b="1" dirty="0" smtClean="0"/>
              <a:t>abstractions</a:t>
            </a:r>
          </a:p>
          <a:p>
            <a:pPr>
              <a:buNone/>
            </a:pPr>
            <a:r>
              <a:rPr lang="en-US" sz="2000" dirty="0" smtClean="0"/>
              <a:t>In CS an </a:t>
            </a:r>
            <a:r>
              <a:rPr lang="en-US" sz="2000" i="1" dirty="0" smtClean="0"/>
              <a:t>abstraction</a:t>
            </a:r>
            <a:r>
              <a:rPr lang="en-US" sz="2000" dirty="0" smtClean="0"/>
              <a:t> is a representation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that reveals semantics needed </a:t>
            </a:r>
            <a:r>
              <a:rPr lang="en-US" sz="1800" i="1" dirty="0" smtClean="0"/>
              <a:t>at a given level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while hiding implementation details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thus allowing a programmer to focus on necessary concepts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without getting bogged down in unnecessary details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Programming is fast because programmers exploit abstractions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Example: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It is very slow to code directly in assembly language (with few abstractions, e.g. opcode mnemonics)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It is a bit faster to coding in a low-level language like C (additional abstractions : variables, structures)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It is much faster coding in high-level imperative language like Python 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It is much faster yet coding in a declarative language (coding has been abstracted away)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It is fastest coding in a domain-specific language (only contains the needed abstractions)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chemeClr val="tx2"/>
                </a:solidFill>
              </a:rPr>
              <a:t>In contrast, in protocol design we return to </a:t>
            </a:r>
            <a:r>
              <a:rPr lang="en-US" sz="1600" b="1" i="1" dirty="0" smtClean="0">
                <a:solidFill>
                  <a:schemeClr val="tx2"/>
                </a:solidFill>
              </a:rPr>
              <a:t>bit level</a:t>
            </a:r>
            <a:r>
              <a:rPr lang="en-US" sz="1600" b="1" dirty="0" smtClean="0">
                <a:solidFill>
                  <a:schemeClr val="tx2"/>
                </a:solidFill>
              </a:rPr>
              <a:t> descriptions every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Packet forwarding abstraction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8490" y="1228299"/>
            <a:ext cx="8529849" cy="5322626"/>
          </a:xfrm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first abstraction relates to how network elements forward packets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/>
              <a:t>At a high enough level of abstraction 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all network elements perform the same task </a:t>
            </a:r>
          </a:p>
          <a:p>
            <a:pPr>
              <a:spcBef>
                <a:spcPts val="1800"/>
              </a:spcBef>
              <a:buNone/>
            </a:pPr>
            <a:r>
              <a:rPr lang="en-US" b="1" dirty="0" smtClean="0">
                <a:solidFill>
                  <a:schemeClr val="tx2"/>
                </a:solidFill>
              </a:rPr>
              <a:t>Abstraction 1  </a:t>
            </a:r>
            <a:r>
              <a:rPr lang="en-US" i="1" dirty="0" smtClean="0">
                <a:solidFill>
                  <a:schemeClr val="tx2"/>
                </a:solidFill>
              </a:rPr>
              <a:t>Packet </a:t>
            </a:r>
            <a:r>
              <a:rPr lang="en-US" i="1" dirty="0">
                <a:solidFill>
                  <a:schemeClr val="tx2"/>
                </a:solidFill>
              </a:rPr>
              <a:t>forwarding as a computational problem</a:t>
            </a:r>
          </a:p>
          <a:p>
            <a:pPr>
              <a:spcBef>
                <a:spcPts val="0"/>
              </a:spcBef>
              <a:buNone/>
            </a:pPr>
            <a:r>
              <a:rPr lang="en-US" dirty="0">
                <a:solidFill>
                  <a:schemeClr val="tx2"/>
                </a:solidFill>
              </a:rPr>
              <a:t>The function of any </a:t>
            </a:r>
            <a:r>
              <a:rPr lang="en-US" dirty="0" smtClean="0">
                <a:solidFill>
                  <a:schemeClr val="tx2"/>
                </a:solidFill>
              </a:rPr>
              <a:t>network element (NE) is </a:t>
            </a:r>
            <a:r>
              <a:rPr lang="en-US" dirty="0">
                <a:solidFill>
                  <a:schemeClr val="tx2"/>
                </a:solidFill>
              </a:rPr>
              <a:t>to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receive a packet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observe packet fields 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apply </a:t>
            </a:r>
            <a:r>
              <a:rPr lang="en-US" dirty="0" smtClean="0">
                <a:solidFill>
                  <a:schemeClr val="tx2"/>
                </a:solidFill>
              </a:rPr>
              <a:t>algorithms </a:t>
            </a:r>
            <a:r>
              <a:rPr lang="en-US" dirty="0">
                <a:solidFill>
                  <a:schemeClr val="tx2"/>
                </a:solidFill>
              </a:rPr>
              <a:t>(classification, decision logic)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optionally edit </a:t>
            </a:r>
            <a:r>
              <a:rPr lang="en-US" dirty="0" smtClean="0">
                <a:solidFill>
                  <a:schemeClr val="tx2"/>
                </a:solidFill>
              </a:rPr>
              <a:t>the packet</a:t>
            </a: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forward or discard </a:t>
            </a:r>
            <a:r>
              <a:rPr lang="en-US" dirty="0" smtClean="0">
                <a:solidFill>
                  <a:schemeClr val="tx2"/>
                </a:solidFill>
              </a:rPr>
              <a:t>the packet</a:t>
            </a:r>
            <a:endParaRPr lang="en-US" dirty="0">
              <a:solidFill>
                <a:schemeClr val="tx2"/>
              </a:solidFill>
            </a:endParaRP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For example</a:t>
            </a:r>
          </a:p>
          <a:p>
            <a:r>
              <a:rPr lang="en-US" sz="1600" dirty="0" smtClean="0"/>
              <a:t>An Ethernet switch observes MAC DA and VLAN tags, performs exact match, forwards the packet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A router observes IP DA, performs LPM, updates TTL, forwards packet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A firewall observes multiple fields, performs regular expression match, optionally discards packet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We can replace all of these NEs with a configurable </a:t>
            </a:r>
            <a:r>
              <a:rPr lang="en-US" sz="2000" b="1" i="1" dirty="0" smtClean="0"/>
              <a:t>whitebox switch</a:t>
            </a:r>
          </a:p>
          <a:p>
            <a:pPr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0376" y="262623"/>
            <a:ext cx="7219665" cy="644740"/>
          </a:xfrm>
        </p:spPr>
        <p:txBody>
          <a:bodyPr/>
          <a:lstStyle/>
          <a:p>
            <a:r>
              <a:rPr lang="en-US" dirty="0" smtClean="0"/>
              <a:t>Network state and graph algorithms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3894" y="1173706"/>
            <a:ext cx="8652682" cy="5390865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/>
              <a:t>How does a </a:t>
            </a:r>
            <a:r>
              <a:rPr lang="en-US" dirty="0" smtClean="0"/>
              <a:t>whitebox </a:t>
            </a:r>
            <a:r>
              <a:rPr lang="en-US" dirty="0"/>
              <a:t>switch learn its required functionality ?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Forwarding decisions are optimal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when they are </a:t>
            </a:r>
            <a:r>
              <a:rPr lang="en-US" sz="2000" dirty="0" smtClean="0"/>
              <a:t>based on full global knowledge of the network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With full knowledge of topology and constraints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path computation problem can be solved by a graph algorithm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While it may sometimes be possible to perform </a:t>
            </a:r>
            <a:r>
              <a:rPr lang="en-US" dirty="0"/>
              <a:t>path computation </a:t>
            </a:r>
            <a:r>
              <a:rPr lang="en-US" dirty="0" smtClean="0"/>
              <a:t>(e.g., </a:t>
            </a:r>
            <a:r>
              <a:rPr lang="en-US" dirty="0" err="1" smtClean="0"/>
              <a:t>Dijkstra</a:t>
            </a:r>
            <a:r>
              <a:rPr lang="en-US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in </a:t>
            </a:r>
            <a:r>
              <a:rPr lang="en-US" sz="2000" dirty="0" smtClean="0"/>
              <a:t>a distributed manner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I</a:t>
            </a:r>
            <a:r>
              <a:rPr lang="en-US" sz="2000" dirty="0" smtClean="0"/>
              <a:t>t makes more sense to perform them centrally</a:t>
            </a:r>
          </a:p>
          <a:p>
            <a:pPr>
              <a:spcBef>
                <a:spcPts val="1800"/>
              </a:spcBef>
              <a:buNone/>
            </a:pPr>
            <a:r>
              <a:rPr lang="en-US" b="1" dirty="0" smtClean="0">
                <a:solidFill>
                  <a:schemeClr val="tx2"/>
                </a:solidFill>
              </a:rPr>
              <a:t>Abstraction 2  </a:t>
            </a:r>
            <a:r>
              <a:rPr lang="en-US" sz="2000" i="1" dirty="0" smtClean="0">
                <a:solidFill>
                  <a:schemeClr val="tx2"/>
                </a:solidFill>
              </a:rPr>
              <a:t>Routing </a:t>
            </a:r>
            <a:r>
              <a:rPr lang="en-US" sz="2000" i="1" dirty="0">
                <a:solidFill>
                  <a:schemeClr val="tx2"/>
                </a:solidFill>
              </a:rPr>
              <a:t>as a computational problem</a:t>
            </a:r>
            <a:endParaRPr lang="en-US" sz="2000" i="1" dirty="0" smtClean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	Replace distributed routing protocols with graph algorithms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		performed at a central location </a:t>
            </a:r>
          </a:p>
          <a:p>
            <a:pPr>
              <a:spcBef>
                <a:spcPts val="1200"/>
              </a:spcBef>
              <a:buNone/>
            </a:pPr>
            <a:r>
              <a:rPr lang="en-US" sz="1800" dirty="0" smtClean="0"/>
              <a:t>Note </a:t>
            </a:r>
            <a:r>
              <a:rPr lang="en-US" sz="1800" dirty="0">
                <a:solidFill>
                  <a:schemeClr val="tx1"/>
                </a:solidFill>
              </a:rPr>
              <a:t>with SDN, the pendulum that swung 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>
                <a:solidFill>
                  <a:schemeClr val="tx1"/>
                </a:solidFill>
              </a:rPr>
              <a:t>	from the completely centralized PSTN 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>
                <a:solidFill>
                  <a:schemeClr val="tx1"/>
                </a:solidFill>
              </a:rPr>
              <a:t>	to the completely distributed Internet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>
                <a:solidFill>
                  <a:schemeClr val="tx1"/>
                </a:solidFill>
              </a:rPr>
              <a:t>swings back to completely centralized control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</p:txBody>
      </p:sp>
      <p:grpSp>
        <p:nvGrpSpPr>
          <p:cNvPr id="4" name="Group 3"/>
          <p:cNvGrpSpPr/>
          <p:nvPr/>
        </p:nvGrpSpPr>
        <p:grpSpPr>
          <a:xfrm>
            <a:off x="5845649" y="5555024"/>
            <a:ext cx="1257635" cy="1109626"/>
            <a:chOff x="4675209" y="5022762"/>
            <a:chExt cx="1257635" cy="1109626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4806848" y="5022762"/>
              <a:ext cx="994355" cy="0"/>
            </a:xfrm>
            <a:prstGeom prst="line">
              <a:avLst/>
            </a:prstGeom>
            <a:ln w="7620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75209" y="5061398"/>
              <a:ext cx="1257635" cy="107099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Configuring the whitebox switch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77672" y="1296537"/>
            <a:ext cx="8202304" cy="5322627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How does </a:t>
            </a:r>
            <a:r>
              <a:rPr lang="en-US" dirty="0"/>
              <a:t>a whitebox switch acquire the information </a:t>
            </a:r>
            <a:r>
              <a:rPr lang="en-US" dirty="0" smtClean="0"/>
              <a:t>needed to forward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that has been computed by an omniscient entity at a central location ?</a:t>
            </a:r>
            <a:endParaRPr lang="en-US" dirty="0"/>
          </a:p>
          <a:p>
            <a:pPr>
              <a:spcBef>
                <a:spcPts val="1200"/>
              </a:spcBef>
              <a:buNone/>
            </a:pPr>
            <a:r>
              <a:rPr lang="en-US" b="1" dirty="0">
                <a:solidFill>
                  <a:schemeClr val="tx2"/>
                </a:solidFill>
              </a:rPr>
              <a:t>Abstraction 3 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i="1" dirty="0" smtClean="0">
                <a:solidFill>
                  <a:schemeClr val="tx2"/>
                </a:solidFill>
              </a:rPr>
              <a:t>Configuration</a:t>
            </a:r>
            <a:endParaRPr lang="en-US" i="1" dirty="0">
              <a:solidFill>
                <a:schemeClr val="tx2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dirty="0">
                <a:solidFill>
                  <a:schemeClr val="tx2"/>
                </a:solidFill>
              </a:rPr>
              <a:t>	Whitebox switches are directly </a:t>
            </a:r>
            <a:r>
              <a:rPr lang="en-US" i="1" dirty="0">
                <a:solidFill>
                  <a:schemeClr val="tx2"/>
                </a:solidFill>
              </a:rPr>
              <a:t>configured</a:t>
            </a:r>
            <a:r>
              <a:rPr lang="en-US" dirty="0">
                <a:solidFill>
                  <a:schemeClr val="tx2"/>
                </a:solidFill>
              </a:rPr>
              <a:t> by an </a:t>
            </a:r>
            <a:r>
              <a:rPr lang="en-US" i="1" dirty="0">
                <a:solidFill>
                  <a:schemeClr val="tx2"/>
                </a:solidFill>
              </a:rPr>
              <a:t>SDN controller</a:t>
            </a:r>
          </a:p>
          <a:p>
            <a:pPr>
              <a:buNone/>
            </a:pPr>
            <a:r>
              <a:rPr lang="en-US" dirty="0" smtClean="0"/>
              <a:t>Conventional network elements </a:t>
            </a:r>
            <a:r>
              <a:rPr lang="en-US" dirty="0"/>
              <a:t>have two parts: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smart but slow CPUs that create </a:t>
            </a:r>
            <a:r>
              <a:rPr lang="en-US" dirty="0" smtClean="0"/>
              <a:t>a Forwarding Information Base</a:t>
            </a:r>
            <a:endParaRPr lang="en-US" dirty="0"/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dirty="0"/>
              <a:t>fast but dumb switch fabrics that use the FIB</a:t>
            </a:r>
          </a:p>
          <a:p>
            <a:pPr>
              <a:buNone/>
            </a:pPr>
            <a:r>
              <a:rPr lang="en-US" dirty="0" smtClean="0"/>
              <a:t>Whitebox switches only need the dumb part, thus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eliminating distributed protocols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not requiring intelligence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The API from the </a:t>
            </a:r>
            <a:r>
              <a:rPr lang="en-US" dirty="0"/>
              <a:t>SDN </a:t>
            </a:r>
            <a:r>
              <a:rPr lang="en-US" dirty="0" smtClean="0"/>
              <a:t>controller down to the whitebox switches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is conventionally called the </a:t>
            </a:r>
            <a:r>
              <a:rPr lang="en-US" i="1" dirty="0" smtClean="0"/>
              <a:t>southbound API </a:t>
            </a:r>
            <a:r>
              <a:rPr lang="en-US" dirty="0" smtClean="0"/>
              <a:t>(</a:t>
            </a:r>
            <a:r>
              <a:rPr lang="en-US" dirty="0"/>
              <a:t>e.g., </a:t>
            </a:r>
            <a:r>
              <a:rPr lang="en-US" dirty="0" err="1" smtClean="0"/>
              <a:t>OpenFlow</a:t>
            </a:r>
            <a:r>
              <a:rPr lang="en-US" dirty="0"/>
              <a:t>, </a:t>
            </a:r>
            <a:r>
              <a:rPr lang="en-US" dirty="0" err="1"/>
              <a:t>ForCES</a:t>
            </a:r>
            <a:r>
              <a:rPr lang="en-US" dirty="0"/>
              <a:t>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Note that this SB API is in fact a </a:t>
            </a:r>
            <a:r>
              <a:rPr lang="en-US" i="1" dirty="0" smtClean="0"/>
              <a:t>protocol</a:t>
            </a:r>
            <a:r>
              <a:rPr lang="en-US" dirty="0" smtClean="0"/>
              <a:t> </a:t>
            </a:r>
            <a:r>
              <a:rPr lang="en-US" dirty="0"/>
              <a:t>	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but is a simple configuration protocol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not a distributed routing protocol</a:t>
            </a:r>
          </a:p>
        </p:txBody>
      </p:sp>
    </p:spTree>
    <p:extLst>
      <p:ext uri="{BB962C8B-B14F-4D97-AF65-F5344CB8AC3E}">
        <p14:creationId xmlns:p14="http://schemas.microsoft.com/office/powerpoint/2010/main" val="164699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6" y="262623"/>
            <a:ext cx="7439024" cy="644740"/>
          </a:xfrm>
        </p:spPr>
        <p:txBody>
          <a:bodyPr/>
          <a:lstStyle/>
          <a:p>
            <a:r>
              <a:rPr lang="en-US" sz="3200" dirty="0" smtClean="0"/>
              <a:t>Separation </a:t>
            </a:r>
            <a:r>
              <a:rPr lang="en-US" sz="3200" dirty="0"/>
              <a:t>of data and control</a:t>
            </a:r>
            <a:endParaRPr lang="en-US" sz="1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52426" y="1159769"/>
            <a:ext cx="8746513" cy="5473043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You will often hear </a:t>
            </a:r>
            <a:r>
              <a:rPr lang="en-US" dirty="0" smtClean="0">
                <a:solidFill>
                  <a:schemeClr val="tx1"/>
                </a:solidFill>
              </a:rPr>
              <a:t>stated that the </a:t>
            </a:r>
            <a:r>
              <a:rPr lang="en-US" i="1" dirty="0" smtClean="0">
                <a:solidFill>
                  <a:schemeClr val="tx1"/>
                </a:solidFill>
              </a:rPr>
              <a:t>defining </a:t>
            </a:r>
            <a:r>
              <a:rPr lang="en-US" i="1" dirty="0">
                <a:solidFill>
                  <a:schemeClr val="tx1"/>
                </a:solidFill>
              </a:rPr>
              <a:t>attribute </a:t>
            </a:r>
            <a:r>
              <a:rPr lang="en-US" dirty="0">
                <a:solidFill>
                  <a:schemeClr val="tx1"/>
                </a:solidFill>
              </a:rPr>
              <a:t>of </a:t>
            </a:r>
            <a:r>
              <a:rPr lang="en-US" i="1" dirty="0">
                <a:solidFill>
                  <a:schemeClr val="tx1"/>
                </a:solidFill>
              </a:rPr>
              <a:t>SDN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sz="2000" dirty="0" smtClean="0">
                <a:solidFill>
                  <a:schemeClr val="tx1"/>
                </a:solidFill>
              </a:rPr>
              <a:t>is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	the separation of the </a:t>
            </a:r>
            <a:r>
              <a:rPr lang="en-US" sz="2000" i="1" dirty="0" smtClean="0">
                <a:solidFill>
                  <a:schemeClr val="tx1"/>
                </a:solidFill>
              </a:rPr>
              <a:t>data</a:t>
            </a:r>
            <a:r>
              <a:rPr lang="en-US" sz="2000" dirty="0" smtClean="0">
                <a:solidFill>
                  <a:schemeClr val="tx1"/>
                </a:solidFill>
              </a:rPr>
              <a:t> and </a:t>
            </a:r>
            <a:r>
              <a:rPr lang="en-US" sz="2000" i="1" dirty="0" smtClean="0">
                <a:solidFill>
                  <a:schemeClr val="tx1"/>
                </a:solidFill>
              </a:rPr>
              <a:t>control</a:t>
            </a:r>
            <a:r>
              <a:rPr lang="en-US" sz="2000" dirty="0" smtClean="0">
                <a:solidFill>
                  <a:schemeClr val="tx1"/>
                </a:solidFill>
              </a:rPr>
              <a:t> planes 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This separation was not </a:t>
            </a:r>
            <a:r>
              <a:rPr lang="en-US" dirty="0">
                <a:solidFill>
                  <a:schemeClr val="tx1"/>
                </a:solidFill>
              </a:rPr>
              <a:t>invented recently by SDN </a:t>
            </a:r>
            <a:r>
              <a:rPr lang="en-US" dirty="0" smtClean="0">
                <a:solidFill>
                  <a:schemeClr val="tx1"/>
                </a:solidFill>
              </a:rPr>
              <a:t>academics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Since </a:t>
            </a:r>
            <a:r>
              <a:rPr lang="en-US" dirty="0">
                <a:solidFill>
                  <a:schemeClr val="tx1"/>
                </a:solidFill>
              </a:rPr>
              <a:t>the 1980s all well-designed communications systems 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	have enforced logical separation of 3 planes :</a:t>
            </a:r>
          </a:p>
          <a:p>
            <a:pPr marL="457200" indent="-457200"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data plane (forwarding)</a:t>
            </a:r>
          </a:p>
          <a:p>
            <a:pPr marL="457200" indent="-457200"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control plane (e.g., routing )</a:t>
            </a:r>
            <a:endParaRPr lang="en-US" sz="1800" dirty="0">
              <a:solidFill>
                <a:schemeClr val="tx1"/>
              </a:solidFill>
            </a:endParaRPr>
          </a:p>
          <a:p>
            <a:pPr marL="457200" indent="-457200"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management plane (e.g., policy, commissioning, billing)</a:t>
            </a:r>
            <a:endParaRPr lang="en-US" i="1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What SDN really does is to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1) insist on </a:t>
            </a:r>
            <a:r>
              <a:rPr lang="en-US" sz="2000" b="1" i="1" dirty="0" smtClean="0">
                <a:solidFill>
                  <a:schemeClr val="tx1"/>
                </a:solidFill>
              </a:rPr>
              <a:t>physical</a:t>
            </a:r>
            <a:r>
              <a:rPr lang="en-US" sz="2000" dirty="0" smtClean="0">
                <a:solidFill>
                  <a:schemeClr val="tx1"/>
                </a:solidFill>
              </a:rPr>
              <a:t> separation of data and control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2) erase the difference between control and management planes</a:t>
            </a:r>
          </a:p>
        </p:txBody>
      </p:sp>
      <p:grpSp>
        <p:nvGrpSpPr>
          <p:cNvPr id="7" name="Group 48"/>
          <p:cNvGrpSpPr/>
          <p:nvPr/>
        </p:nvGrpSpPr>
        <p:grpSpPr>
          <a:xfrm>
            <a:off x="2586048" y="5239656"/>
            <a:ext cx="2740695" cy="1192027"/>
            <a:chOff x="1257300" y="4196143"/>
            <a:chExt cx="2564855" cy="995264"/>
          </a:xfrm>
        </p:grpSpPr>
        <p:sp>
          <p:nvSpPr>
            <p:cNvPr id="8" name="Rectangle 7"/>
            <p:cNvSpPr/>
            <p:nvPr/>
          </p:nvSpPr>
          <p:spPr>
            <a:xfrm>
              <a:off x="1257300" y="5034067"/>
              <a:ext cx="2486025" cy="15611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Parallelogram 8"/>
            <p:cNvSpPr/>
            <p:nvPr/>
          </p:nvSpPr>
          <p:spPr>
            <a:xfrm>
              <a:off x="1257301" y="4890442"/>
              <a:ext cx="2540544" cy="143625"/>
            </a:xfrm>
            <a:prstGeom prst="parallelogram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 rot="5400000">
              <a:off x="3687108" y="5006932"/>
              <a:ext cx="227929" cy="1193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3730227" y="5121157"/>
              <a:ext cx="76161" cy="64340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1767092" y="5001161"/>
              <a:ext cx="1531480" cy="15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data plane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258230" y="4688955"/>
              <a:ext cx="2486025" cy="15611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Parallelogram 13"/>
            <p:cNvSpPr/>
            <p:nvPr/>
          </p:nvSpPr>
          <p:spPr>
            <a:xfrm>
              <a:off x="1258231" y="4545330"/>
              <a:ext cx="2552700" cy="143625"/>
            </a:xfrm>
            <a:prstGeom prst="parallelogram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5400000">
              <a:off x="3688038" y="4661820"/>
              <a:ext cx="227929" cy="1193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>
              <a:off x="3731157" y="4776044"/>
              <a:ext cx="76161" cy="64340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1768022" y="4650439"/>
              <a:ext cx="1531480" cy="15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control plane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269454" y="4339768"/>
              <a:ext cx="2486025" cy="156114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accent2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Parallelogram 18"/>
            <p:cNvSpPr/>
            <p:nvPr/>
          </p:nvSpPr>
          <p:spPr>
            <a:xfrm>
              <a:off x="1269455" y="4196143"/>
              <a:ext cx="2552700" cy="143625"/>
            </a:xfrm>
            <a:prstGeom prst="parallelogram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" name="Straight Connector 19"/>
            <p:cNvCxnSpPr/>
            <p:nvPr/>
          </p:nvCxnSpPr>
          <p:spPr>
            <a:xfrm rot="5400000">
              <a:off x="3699262" y="4312633"/>
              <a:ext cx="227929" cy="1193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3742381" y="4426858"/>
              <a:ext cx="76161" cy="64340"/>
            </a:xfrm>
            <a:prstGeom prst="line">
              <a:avLst/>
            </a:prstGeom>
            <a:ln w="19050">
              <a:solidFill>
                <a:schemeClr val="accent6">
                  <a:lumMod val="40000"/>
                  <a:lumOff val="6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TextBox 21"/>
            <p:cNvSpPr txBox="1"/>
            <p:nvPr/>
          </p:nvSpPr>
          <p:spPr>
            <a:xfrm>
              <a:off x="1779246" y="4295642"/>
              <a:ext cx="1531480" cy="1548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100" b="1" dirty="0" smtClean="0">
                  <a:latin typeface="+mn-lt"/>
                </a:rPr>
                <a:t>management plane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426" y="262623"/>
            <a:ext cx="7344912" cy="644740"/>
          </a:xfrm>
        </p:spPr>
        <p:txBody>
          <a:bodyPr/>
          <a:lstStyle/>
          <a:p>
            <a:r>
              <a:rPr lang="en-US" sz="3200" dirty="0"/>
              <a:t>C</a:t>
            </a:r>
            <a:r>
              <a:rPr lang="en-US" sz="3200" dirty="0" smtClean="0"/>
              <a:t>ontrol or management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38149" y="1171574"/>
            <a:ext cx="8096251" cy="5343525"/>
          </a:xfrm>
        </p:spPr>
        <p:txBody>
          <a:bodyPr/>
          <a:lstStyle/>
          <a:p>
            <a:pPr marL="457200" indent="-457200"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What happened to the management plane ?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Traditionally </a:t>
            </a:r>
            <a:r>
              <a:rPr lang="en-US" dirty="0">
                <a:solidFill>
                  <a:schemeClr val="tx1"/>
                </a:solidFill>
              </a:rPr>
              <a:t>the distinction between control and management  was that :</a:t>
            </a:r>
          </a:p>
          <a:p>
            <a:pPr marL="457200" indent="-457200"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management had a human in the loop</a:t>
            </a:r>
          </a:p>
          <a:p>
            <a:pPr marL="457200" indent="-457200"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while the control plane was automatic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With the introduction of more sophisticated software</a:t>
            </a:r>
          </a:p>
          <a:p>
            <a:pPr marL="457200" indent="-457200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	the human could often be removed from the loop</a:t>
            </a:r>
          </a:p>
          <a:p>
            <a:pPr marL="457200" indent="-457200">
              <a:spcBef>
                <a:spcPts val="120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The difference that remains is that </a:t>
            </a:r>
          </a:p>
          <a:p>
            <a:pPr marL="457200" indent="-457200"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the management plane is </a:t>
            </a:r>
            <a:r>
              <a:rPr lang="en-US" i="1" dirty="0">
                <a:solidFill>
                  <a:schemeClr val="tx1"/>
                </a:solidFill>
              </a:rPr>
              <a:t>slow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chemeClr val="tx1"/>
                </a:solidFill>
              </a:rPr>
              <a:t>centralized</a:t>
            </a:r>
          </a:p>
          <a:p>
            <a:pPr marL="457200" indent="-457200">
              <a:spcBef>
                <a:spcPts val="0"/>
              </a:spcBef>
            </a:pPr>
            <a:r>
              <a:rPr lang="en-US" dirty="0">
                <a:solidFill>
                  <a:schemeClr val="tx1"/>
                </a:solidFill>
              </a:rPr>
              <a:t>the control plane is </a:t>
            </a:r>
            <a:r>
              <a:rPr lang="en-US" i="1" dirty="0">
                <a:solidFill>
                  <a:schemeClr val="tx1"/>
                </a:solidFill>
              </a:rPr>
              <a:t>fast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i="1" dirty="0">
                <a:solidFill>
                  <a:schemeClr val="tx1"/>
                </a:solidFill>
              </a:rPr>
              <a:t>distributed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So, another way of looking at SDN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	is to say that it merges </a:t>
            </a:r>
          </a:p>
          <a:p>
            <a:pPr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the control plane </a:t>
            </a:r>
          </a:p>
          <a:p>
            <a:pPr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	</a:t>
            </a:r>
            <a:r>
              <a:rPr lang="en-US" dirty="0" smtClean="0">
                <a:solidFill>
                  <a:schemeClr val="tx1"/>
                </a:solidFill>
              </a:rPr>
              <a:t>into a single centralized management plane</a:t>
            </a:r>
            <a:endParaRPr lang="en-US" dirty="0">
              <a:solidFill>
                <a:schemeClr val="tx1"/>
              </a:solidFill>
            </a:endParaRPr>
          </a:p>
          <a:p>
            <a:pPr marL="457200" indent="-457200">
              <a:spcBef>
                <a:spcPts val="1200"/>
              </a:spcBef>
              <a:buNone/>
            </a:pPr>
            <a:endParaRPr lang="en-US" sz="2000" i="1" dirty="0" smtClean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945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314325" y="261938"/>
            <a:ext cx="7505700" cy="6461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US" dirty="0" smtClean="0"/>
              <a:t>SDN vs. distributed routing</a:t>
            </a:r>
            <a:endParaRPr lang="en-US" sz="2800" i="1" dirty="0" smtClean="0"/>
          </a:p>
        </p:txBody>
      </p:sp>
      <p:sp>
        <p:nvSpPr>
          <p:cNvPr id="16387" name="Tex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392113" y="1097849"/>
            <a:ext cx="8431253" cy="552131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en-US" sz="2000" dirty="0" smtClean="0"/>
              <a:t>Distributed routing protocols are limited to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finding simple connectivity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minimizing number of hops</a:t>
            </a:r>
            <a:r>
              <a:rPr lang="en-US" sz="1800" dirty="0" smtClean="0"/>
              <a:t> (or other additive cost functions)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but find it hard to perform more sophisticated operations, such as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guaranteeing isolation (privacy)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optimizing paths under constraints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setting up non-overlapping backup paths (the </a:t>
            </a:r>
            <a:r>
              <a:rPr lang="en-US" sz="1800" dirty="0" err="1" smtClean="0"/>
              <a:t>Suurballe</a:t>
            </a:r>
            <a:r>
              <a:rPr lang="en-US" sz="1800" dirty="0" smtClean="0"/>
              <a:t> problem)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integrating networking functionalities (e.g., NAT, firewall) into paths</a:t>
            </a:r>
          </a:p>
          <a:p>
            <a:pPr>
              <a:buNone/>
            </a:pPr>
            <a:r>
              <a:rPr lang="en-US" sz="2000" dirty="0" smtClean="0">
                <a:solidFill>
                  <a:schemeClr val="tx1"/>
                </a:solidFill>
              </a:rPr>
              <a:t>This is why MPLS created the </a:t>
            </a:r>
            <a:r>
              <a:rPr lang="en-US" sz="2000" b="1" dirty="0" smtClean="0">
                <a:solidFill>
                  <a:schemeClr val="tx1"/>
                </a:solidFill>
              </a:rPr>
              <a:t>P</a:t>
            </a:r>
            <a:r>
              <a:rPr lang="en-US" sz="2000" dirty="0" smtClean="0">
                <a:solidFill>
                  <a:schemeClr val="tx1"/>
                </a:solidFill>
              </a:rPr>
              <a:t>ath </a:t>
            </a:r>
            <a:r>
              <a:rPr lang="en-US" sz="2000" b="1" dirty="0" smtClean="0">
                <a:solidFill>
                  <a:schemeClr val="tx1"/>
                </a:solidFill>
              </a:rPr>
              <a:t>C</a:t>
            </a:r>
            <a:r>
              <a:rPr lang="en-US" sz="2000" dirty="0" smtClean="0">
                <a:solidFill>
                  <a:schemeClr val="tx1"/>
                </a:solidFill>
              </a:rPr>
              <a:t>omputation </a:t>
            </a:r>
            <a:r>
              <a:rPr lang="en-US" sz="2000" b="1" dirty="0" smtClean="0">
                <a:solidFill>
                  <a:schemeClr val="tx1"/>
                </a:solidFill>
              </a:rPr>
              <a:t>E</a:t>
            </a:r>
            <a:r>
              <a:rPr lang="en-US" sz="2000" dirty="0" smtClean="0">
                <a:solidFill>
                  <a:schemeClr val="tx1"/>
                </a:solidFill>
              </a:rPr>
              <a:t>lement architecture</a:t>
            </a:r>
          </a:p>
          <a:p>
            <a:pPr>
              <a:buNone/>
            </a:pPr>
            <a:r>
              <a:rPr lang="en-US" sz="2000" dirty="0" smtClean="0"/>
              <a:t>An SDN controller is omniscient (the </a:t>
            </a:r>
            <a:r>
              <a:rPr lang="en-US" sz="2000" i="1" dirty="0" smtClean="0"/>
              <a:t>God box</a:t>
            </a:r>
            <a:r>
              <a:rPr lang="en-US" sz="2000" dirty="0" smtClean="0"/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and holds the entire network description as a graph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on which a</a:t>
            </a:r>
            <a:r>
              <a:rPr lang="en-US" dirty="0" smtClean="0"/>
              <a:t>rbitrary optimization calculations can be performed</a:t>
            </a:r>
          </a:p>
          <a:p>
            <a:pPr>
              <a:buNone/>
            </a:pPr>
            <a:r>
              <a:rPr lang="en-US" sz="2000" dirty="0" smtClean="0"/>
              <a:t>But centralization comes at a price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the controller is a single point of failure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 smtClean="0"/>
              <a:t>    (more generally different CAP-theorem trade-offs are involved)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the architecture is limited to a single network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additional (overhead) bandwidth is required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additional set-up delay may be incurred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3898" y="1233714"/>
            <a:ext cx="8488908" cy="5194382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It would be too slow for </a:t>
            </a:r>
            <a:r>
              <a:rPr lang="en-US" dirty="0" smtClean="0"/>
              <a:t>a whitebox switch</a:t>
            </a:r>
            <a:endParaRPr lang="en-US" sz="2000" dirty="0" smtClean="0"/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to query the centralized SDN controller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for every packet received</a:t>
            </a:r>
          </a:p>
          <a:p>
            <a:pPr>
              <a:buNone/>
            </a:pPr>
            <a:r>
              <a:rPr lang="en-US" sz="2000" dirty="0" smtClean="0"/>
              <a:t>So we identify packets as belonging to </a:t>
            </a:r>
            <a:r>
              <a:rPr lang="en-US" sz="2000" b="1" dirty="0" smtClean="0"/>
              <a:t>flows</a:t>
            </a:r>
          </a:p>
          <a:p>
            <a:pPr>
              <a:spcBef>
                <a:spcPts val="1200"/>
              </a:spcBef>
              <a:buNone/>
            </a:pPr>
            <a:r>
              <a:rPr lang="en-US" b="1" dirty="0">
                <a:solidFill>
                  <a:schemeClr val="tx2"/>
                </a:solidFill>
              </a:rPr>
              <a:t>Abstraction </a:t>
            </a:r>
            <a:r>
              <a:rPr lang="en-US" b="1" dirty="0" smtClean="0">
                <a:solidFill>
                  <a:schemeClr val="tx2"/>
                </a:solidFill>
              </a:rPr>
              <a:t>4   </a:t>
            </a:r>
            <a:r>
              <a:rPr lang="en-US" sz="2000" i="1" dirty="0" smtClean="0">
                <a:solidFill>
                  <a:schemeClr val="tx2"/>
                </a:solidFill>
              </a:rPr>
              <a:t>Flows</a:t>
            </a:r>
            <a:r>
              <a:rPr lang="en-US" sz="2000" dirty="0" smtClean="0">
                <a:solidFill>
                  <a:schemeClr val="tx2"/>
                </a:solidFill>
              </a:rPr>
              <a:t> (as in </a:t>
            </a:r>
            <a:r>
              <a:rPr lang="en-US" sz="2000" dirty="0" err="1" smtClean="0">
                <a:solidFill>
                  <a:schemeClr val="tx2"/>
                </a:solidFill>
              </a:rPr>
              <a:t>Open</a:t>
            </a:r>
            <a:r>
              <a:rPr lang="en-US" sz="2000" b="1" dirty="0" err="1" smtClean="0">
                <a:solidFill>
                  <a:schemeClr val="tx2"/>
                </a:solidFill>
              </a:rPr>
              <a:t>Flow</a:t>
            </a:r>
            <a:r>
              <a:rPr lang="en-US" sz="2000" dirty="0" smtClean="0">
                <a:solidFill>
                  <a:schemeClr val="tx2"/>
                </a:solidFill>
              </a:rPr>
              <a:t>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	Packets are handled solely based on the flow to which they belong </a:t>
            </a:r>
            <a:endParaRPr lang="en-US" sz="2000" b="1" dirty="0" smtClean="0"/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Flows are thus just like </a:t>
            </a:r>
            <a:r>
              <a:rPr lang="en-US" sz="2000" b="1" dirty="0" smtClean="0"/>
              <a:t>F</a:t>
            </a:r>
            <a:r>
              <a:rPr lang="en-US" sz="2000" dirty="0" smtClean="0"/>
              <a:t>orwarding </a:t>
            </a:r>
            <a:r>
              <a:rPr lang="en-US" sz="2000" b="1" dirty="0" smtClean="0"/>
              <a:t>E</a:t>
            </a:r>
            <a:r>
              <a:rPr lang="en-US" sz="2000" dirty="0" smtClean="0"/>
              <a:t>quivalence </a:t>
            </a:r>
            <a:r>
              <a:rPr lang="en-US" sz="2000" b="1" dirty="0" smtClean="0"/>
              <a:t>C</a:t>
            </a:r>
            <a:r>
              <a:rPr lang="en-US" sz="2000" dirty="0" smtClean="0"/>
              <a:t>lasses 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Thus a flow may be determined by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an IP prefix in an IP network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 label in an MPLS network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VLANs in VLAN cross-connect networks</a:t>
            </a:r>
          </a:p>
          <a:p>
            <a:pPr>
              <a:buNone/>
            </a:pPr>
            <a:r>
              <a:rPr lang="en-US" sz="2000" dirty="0" smtClean="0"/>
              <a:t>The granularity of a flow depends on the application</a:t>
            </a:r>
          </a:p>
          <a:p>
            <a:pPr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plane abstraction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41194" y="1146410"/>
            <a:ext cx="8584442" cy="540451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In the standard SDN architecture, the SDN controller is omniscient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but does not itself </a:t>
            </a:r>
            <a:r>
              <a:rPr lang="en-US" i="1" dirty="0" smtClean="0"/>
              <a:t>program</a:t>
            </a:r>
            <a:r>
              <a:rPr lang="en-US" dirty="0" smtClean="0"/>
              <a:t> the network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	since that </a:t>
            </a:r>
            <a:r>
              <a:rPr lang="en-US" dirty="0"/>
              <a:t>would limit development of new network functionalities</a:t>
            </a:r>
          </a:p>
          <a:p>
            <a:pPr marL="0" indent="0">
              <a:buNone/>
            </a:pPr>
            <a:r>
              <a:rPr lang="en-US" sz="2000" dirty="0" smtClean="0"/>
              <a:t>With software we create building blocks with defined APIs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which are then used, and perhaps inherited and extended, by programmers</a:t>
            </a:r>
            <a:endParaRPr lang="en-US" sz="2000" dirty="0" smtClean="0"/>
          </a:p>
          <a:p>
            <a:pPr marL="0" indent="0">
              <a:buNone/>
            </a:pPr>
            <a:r>
              <a:rPr lang="en-US" dirty="0" smtClean="0"/>
              <a:t>With </a:t>
            </a:r>
            <a:r>
              <a:rPr lang="en-US" sz="2000" dirty="0" smtClean="0"/>
              <a:t>networking, each network </a:t>
            </a:r>
            <a:r>
              <a:rPr lang="en-US" sz="2000" i="1" dirty="0" smtClean="0"/>
              <a:t>application</a:t>
            </a:r>
            <a:r>
              <a:rPr lang="en-US" sz="2000" dirty="0" smtClean="0"/>
              <a:t> has a tailored-made control  plane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with its own element discovery, state distribution, failure recovery, etc. </a:t>
            </a:r>
          </a:p>
          <a:p>
            <a:pPr>
              <a:spcBef>
                <a:spcPts val="1200"/>
              </a:spcBef>
              <a:buNone/>
            </a:pPr>
            <a:r>
              <a:rPr lang="en-US" sz="1800" dirty="0" smtClean="0"/>
              <a:t>Note the subtle change of terminology we have just introduced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/>
              <a:t>	instead of calling switching, routing, load balancing, etc. network </a:t>
            </a:r>
            <a:r>
              <a:rPr lang="en-US" sz="1800" i="1" dirty="0" smtClean="0"/>
              <a:t>functions</a:t>
            </a:r>
          </a:p>
          <a:p>
            <a:pPr>
              <a:spcBef>
                <a:spcPts val="0"/>
              </a:spcBef>
              <a:buNone/>
            </a:pPr>
            <a:r>
              <a:rPr lang="en-US" sz="1800" i="1" dirty="0" smtClean="0"/>
              <a:t>	</a:t>
            </a:r>
            <a:r>
              <a:rPr lang="en-US" sz="1800" dirty="0" smtClean="0"/>
              <a:t>we call them network </a:t>
            </a:r>
            <a:r>
              <a:rPr lang="en-US" sz="1800" i="1" dirty="0" smtClean="0"/>
              <a:t>applications </a:t>
            </a:r>
            <a:r>
              <a:rPr lang="en-US" sz="1800" dirty="0" smtClean="0"/>
              <a:t>(similar to software </a:t>
            </a:r>
            <a:r>
              <a:rPr lang="en-US" sz="1800" i="1" dirty="0" smtClean="0"/>
              <a:t>apps</a:t>
            </a:r>
            <a:r>
              <a:rPr lang="en-US" sz="1800" dirty="0" smtClean="0"/>
              <a:t>)</a:t>
            </a:r>
          </a:p>
          <a:p>
            <a:pPr>
              <a:spcBef>
                <a:spcPts val="1200"/>
              </a:spcBef>
              <a:buNone/>
            </a:pPr>
            <a:r>
              <a:rPr lang="en-US" sz="2000" b="1" dirty="0" smtClean="0">
                <a:solidFill>
                  <a:schemeClr val="tx2"/>
                </a:solidFill>
              </a:rPr>
              <a:t>Abstraction 5  </a:t>
            </a:r>
            <a:r>
              <a:rPr lang="en-US" sz="2000" dirty="0" smtClean="0">
                <a:solidFill>
                  <a:schemeClr val="tx2"/>
                </a:solidFill>
              </a:rPr>
              <a:t>Northbound</a:t>
            </a:r>
            <a:r>
              <a:rPr lang="en-US" sz="2000" b="1" dirty="0" smtClean="0">
                <a:solidFill>
                  <a:schemeClr val="tx2"/>
                </a:solidFill>
              </a:rPr>
              <a:t> </a:t>
            </a:r>
            <a:r>
              <a:rPr lang="en-US" sz="2000" i="1" dirty="0" smtClean="0">
                <a:solidFill>
                  <a:schemeClr val="tx2"/>
                </a:solidFill>
              </a:rPr>
              <a:t>APIs instead of protocols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	Replace control plane protocols with well-defined APIs to network applications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This abstraction hide details of the network from the network application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revealing high-level concepts, such as requesting connectivity between A and B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but hiding details unimportant to the application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	such as details of switches through which the path A → B passes</a:t>
            </a:r>
            <a:endParaRPr lang="en-US" sz="2000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overall architecture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746181" y="950024"/>
            <a:ext cx="8065507" cy="5640781"/>
            <a:chOff x="746181" y="950024"/>
            <a:chExt cx="8065507" cy="5640781"/>
          </a:xfrm>
        </p:grpSpPr>
        <p:sp>
          <p:nvSpPr>
            <p:cNvPr id="4" name="TextBox 3"/>
            <p:cNvSpPr txBox="1"/>
            <p:nvPr/>
          </p:nvSpPr>
          <p:spPr>
            <a:xfrm>
              <a:off x="3109348" y="5068678"/>
              <a:ext cx="1676389" cy="35625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latin typeface="+mn-lt"/>
                </a:rPr>
                <a:t>Network</a:t>
              </a:r>
            </a:p>
          </p:txBody>
        </p:sp>
        <p:cxnSp>
          <p:nvCxnSpPr>
            <p:cNvPr id="5" name="Straight Connector 4"/>
            <p:cNvCxnSpPr>
              <a:stCxn id="6" idx="2"/>
              <a:endCxn id="22" idx="0"/>
            </p:cNvCxnSpPr>
            <p:nvPr/>
          </p:nvCxnSpPr>
          <p:spPr>
            <a:xfrm rot="16200000" flipH="1">
              <a:off x="3356748" y="4096004"/>
              <a:ext cx="2045562" cy="826341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2743200" y="2553190"/>
              <a:ext cx="2446317" cy="933204"/>
            </a:xfrm>
            <a:prstGeom prst="rect">
              <a:avLst/>
            </a:prstGeom>
            <a:noFill/>
            <a:ln w="38100">
              <a:solidFill>
                <a:schemeClr val="tx2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3200" b="1" dirty="0" smtClean="0">
                  <a:solidFill>
                    <a:schemeClr val="tx2"/>
                  </a:solidFill>
                  <a:latin typeface="+mn-lt"/>
                </a:rPr>
                <a:t>SDN controller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648704" y="1264100"/>
              <a:ext cx="1011379" cy="461793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solidFill>
                    <a:schemeClr val="accent2"/>
                  </a:solidFill>
                  <a:latin typeface="+mn-lt"/>
                </a:rPr>
                <a:t>app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2869884" y="1275769"/>
              <a:ext cx="1011379" cy="461793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solidFill>
                    <a:schemeClr val="accent2"/>
                  </a:solidFill>
                  <a:latin typeface="+mn-lt"/>
                </a:rPr>
                <a:t>app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069293" y="1275770"/>
              <a:ext cx="1011379" cy="461793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solidFill>
                    <a:schemeClr val="accent2"/>
                  </a:solidFill>
                  <a:latin typeface="+mn-lt"/>
                </a:rPr>
                <a:t>app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316203" y="1275771"/>
              <a:ext cx="1011379" cy="461793"/>
            </a:xfrm>
            <a:prstGeom prst="rect">
              <a:avLst/>
            </a:prstGeom>
            <a:noFill/>
            <a:ln w="38100">
              <a:solidFill>
                <a:schemeClr val="accent2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solidFill>
                    <a:schemeClr val="accent2"/>
                  </a:solidFill>
                  <a:latin typeface="+mn-lt"/>
                </a:rPr>
                <a:t>app</a:t>
              </a:r>
            </a:p>
          </p:txBody>
        </p:sp>
        <p:sp>
          <p:nvSpPr>
            <p:cNvPr id="11" name="Oval 10"/>
            <p:cNvSpPr/>
            <p:nvPr/>
          </p:nvSpPr>
          <p:spPr>
            <a:xfrm>
              <a:off x="902531" y="950024"/>
              <a:ext cx="6460176" cy="1282535"/>
            </a:xfrm>
            <a:prstGeom prst="ellipse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383402" y="1926814"/>
              <a:ext cx="3241964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accent2"/>
                  </a:solidFill>
                  <a:latin typeface="+mn-lt"/>
                </a:rPr>
                <a:t>Network Operating System</a:t>
              </a:r>
            </a:p>
          </p:txBody>
        </p:sp>
        <p:sp>
          <p:nvSpPr>
            <p:cNvPr id="13" name="Oval 12"/>
            <p:cNvSpPr/>
            <p:nvPr/>
          </p:nvSpPr>
          <p:spPr>
            <a:xfrm>
              <a:off x="746181" y="3906983"/>
              <a:ext cx="6460176" cy="2683822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>
              <a:stCxn id="6" idx="2"/>
              <a:endCxn id="21" idx="0"/>
            </p:cNvCxnSpPr>
            <p:nvPr/>
          </p:nvCxnSpPr>
          <p:spPr>
            <a:xfrm rot="5400000">
              <a:off x="3178619" y="3356782"/>
              <a:ext cx="658129" cy="917353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6" idx="2"/>
              <a:endCxn id="19" idx="0"/>
            </p:cNvCxnSpPr>
            <p:nvPr/>
          </p:nvCxnSpPr>
          <p:spPr>
            <a:xfrm rot="5400000">
              <a:off x="2210780" y="2941145"/>
              <a:ext cx="1210331" cy="2300828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>
              <a:stCxn id="6" idx="2"/>
              <a:endCxn id="24" idx="0"/>
            </p:cNvCxnSpPr>
            <p:nvPr/>
          </p:nvCxnSpPr>
          <p:spPr>
            <a:xfrm rot="16200000" flipH="1">
              <a:off x="4122708" y="3330045"/>
              <a:ext cx="711568" cy="1024266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6" idx="2"/>
              <a:endCxn id="23" idx="0"/>
            </p:cNvCxnSpPr>
            <p:nvPr/>
          </p:nvCxnSpPr>
          <p:spPr>
            <a:xfrm rot="16200000" flipH="1">
              <a:off x="4490842" y="2961911"/>
              <a:ext cx="1378565" cy="2427530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>
              <a:stCxn id="6" idx="2"/>
            </p:cNvCxnSpPr>
            <p:nvPr/>
          </p:nvCxnSpPr>
          <p:spPr>
            <a:xfrm rot="5400000">
              <a:off x="2531414" y="4085137"/>
              <a:ext cx="2033688" cy="836203"/>
            </a:xfrm>
            <a:prstGeom prst="line">
              <a:avLst/>
            </a:prstGeom>
            <a:ln w="19050">
              <a:solidFill>
                <a:srgbClr val="4D494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1039115" y="4696725"/>
              <a:ext cx="1252831" cy="8248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SDN switch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519572" y="5559665"/>
              <a:ext cx="1252831" cy="8248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SDN switch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422590" y="4144523"/>
              <a:ext cx="1252831" cy="8248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SDN switch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166284" y="5531956"/>
              <a:ext cx="1252831" cy="8248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SDN switch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767473" y="4864959"/>
              <a:ext cx="1252831" cy="8248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SDN switch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364209" y="4197962"/>
              <a:ext cx="1252831" cy="824841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SDN switch</a:t>
              </a:r>
            </a:p>
          </p:txBody>
        </p:sp>
        <p:cxnSp>
          <p:nvCxnSpPr>
            <p:cNvPr id="25" name="Straight Connector 24"/>
            <p:cNvCxnSpPr>
              <a:stCxn id="10" idx="2"/>
              <a:endCxn id="6" idx="0"/>
            </p:cNvCxnSpPr>
            <p:nvPr/>
          </p:nvCxnSpPr>
          <p:spPr>
            <a:xfrm flipH="1">
              <a:off x="3966359" y="1737564"/>
              <a:ext cx="1855534" cy="815626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7" idx="2"/>
              <a:endCxn id="6" idx="0"/>
            </p:cNvCxnSpPr>
            <p:nvPr/>
          </p:nvCxnSpPr>
          <p:spPr>
            <a:xfrm>
              <a:off x="2154394" y="1725893"/>
              <a:ext cx="1811965" cy="827297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9" idx="2"/>
              <a:endCxn id="6" idx="0"/>
            </p:cNvCxnSpPr>
            <p:nvPr/>
          </p:nvCxnSpPr>
          <p:spPr>
            <a:xfrm flipH="1">
              <a:off x="3966359" y="1737563"/>
              <a:ext cx="608624" cy="815627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>
              <a:stCxn id="8" idx="2"/>
              <a:endCxn id="6" idx="0"/>
            </p:cNvCxnSpPr>
            <p:nvPr/>
          </p:nvCxnSpPr>
          <p:spPr>
            <a:xfrm>
              <a:off x="3375574" y="1737562"/>
              <a:ext cx="590785" cy="81562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5970650" y="3526971"/>
              <a:ext cx="2841038" cy="51090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rgbClr val="7030A0"/>
                  </a:solidFill>
                  <a:latin typeface="+mn-lt"/>
                </a:rPr>
                <a:t>southbound interface</a:t>
              </a:r>
            </a:p>
            <a:p>
              <a:pPr algn="ctr">
                <a:lnSpc>
                  <a:spcPct val="85000"/>
                </a:lnSpc>
              </a:pPr>
              <a:r>
                <a:rPr lang="en-US" sz="1200" b="1" dirty="0" smtClean="0">
                  <a:solidFill>
                    <a:srgbClr val="7030A0"/>
                  </a:solidFill>
                </a:rPr>
                <a:t>(e.g., </a:t>
              </a:r>
              <a:r>
                <a:rPr lang="en-US" sz="1200" b="1" dirty="0" err="1" smtClean="0">
                  <a:solidFill>
                    <a:srgbClr val="7030A0"/>
                  </a:solidFill>
                </a:rPr>
                <a:t>OpenFlow</a:t>
              </a:r>
              <a:r>
                <a:rPr lang="en-US" sz="1200" b="1" dirty="0" smtClean="0">
                  <a:solidFill>
                    <a:srgbClr val="7030A0"/>
                  </a:solidFill>
                </a:rPr>
                <a:t>, </a:t>
              </a:r>
              <a:r>
                <a:rPr lang="en-US" sz="1200" b="1" dirty="0" err="1" smtClean="0">
                  <a:solidFill>
                    <a:srgbClr val="7030A0"/>
                  </a:solidFill>
                </a:rPr>
                <a:t>ForCES</a:t>
              </a:r>
              <a:r>
                <a:rPr lang="en-US" sz="1200" b="1" dirty="0" smtClean="0">
                  <a:solidFill>
                    <a:srgbClr val="7030A0"/>
                  </a:solidFill>
                </a:rPr>
                <a:t>)</a:t>
              </a: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rot="10800000" flipV="1">
              <a:off x="5073402" y="3736769"/>
              <a:ext cx="1009405" cy="1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rot="10800000" flipV="1">
              <a:off x="5116286" y="2373084"/>
              <a:ext cx="1009405" cy="1"/>
            </a:xfrm>
            <a:prstGeom prst="straightConnector1">
              <a:avLst/>
            </a:prstGeom>
            <a:ln w="38100">
              <a:solidFill>
                <a:srgbClr val="7030A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6009569" y="2209511"/>
              <a:ext cx="2719459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rgbClr val="7030A0"/>
                  </a:solidFill>
                  <a:latin typeface="+mn-lt"/>
                </a:rPr>
                <a:t>northbound interface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SDN and NFV 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18159" y="1280160"/>
            <a:ext cx="8262983" cy="5309326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Before explaining </a:t>
            </a:r>
            <a:r>
              <a:rPr lang="en-US" b="1" i="1" dirty="0" smtClean="0"/>
              <a:t>what</a:t>
            </a:r>
            <a:r>
              <a:rPr lang="en-US" dirty="0" smtClean="0"/>
              <a:t> SDN and NFV are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we need to explain </a:t>
            </a:r>
            <a:r>
              <a:rPr lang="en-US" b="1" i="1" dirty="0" smtClean="0"/>
              <a:t>why</a:t>
            </a:r>
            <a:r>
              <a:rPr lang="en-US" dirty="0" smtClean="0"/>
              <a:t> SDN and NFV are</a:t>
            </a:r>
          </a:p>
          <a:p>
            <a:pPr>
              <a:spcBef>
                <a:spcPts val="1800"/>
              </a:spcBef>
              <a:buNone/>
            </a:pPr>
            <a:r>
              <a:rPr lang="en-US" dirty="0" smtClean="0"/>
              <a:t>Its all started with two related trends ...</a:t>
            </a:r>
          </a:p>
          <a:p>
            <a:pPr>
              <a:spcBef>
                <a:spcPts val="180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1.</a:t>
            </a:r>
            <a:r>
              <a:rPr lang="en-US" dirty="0" smtClean="0"/>
              <a:t> The blurring of the distinction 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between </a:t>
            </a:r>
            <a:r>
              <a:rPr lang="en-US" b="1" i="1" dirty="0"/>
              <a:t>computation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b="1" i="1" dirty="0" smtClean="0"/>
              <a:t>communications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revealing a </a:t>
            </a:r>
            <a:r>
              <a:rPr lang="en-US" dirty="0" smtClean="0">
                <a:solidFill>
                  <a:schemeClr val="tx1"/>
                </a:solidFill>
              </a:rPr>
              <a:t>fundamental </a:t>
            </a:r>
            <a:r>
              <a:rPr lang="en-US" dirty="0">
                <a:solidFill>
                  <a:schemeClr val="tx1"/>
                </a:solidFill>
              </a:rPr>
              <a:t>disconnect </a:t>
            </a:r>
          </a:p>
          <a:p>
            <a:pPr>
              <a:spcBef>
                <a:spcPts val="0"/>
              </a:spcBef>
              <a:buNone/>
            </a:pPr>
            <a:r>
              <a:rPr lang="en-US" i="1" dirty="0">
                <a:solidFill>
                  <a:schemeClr val="tx1"/>
                </a:solidFill>
              </a:rPr>
              <a:t>	</a:t>
            </a:r>
            <a:r>
              <a:rPr lang="en-US" dirty="0">
                <a:solidFill>
                  <a:schemeClr val="tx1"/>
                </a:solidFill>
              </a:rPr>
              <a:t>between </a:t>
            </a:r>
            <a:r>
              <a:rPr lang="en-US" b="1" i="1" dirty="0">
                <a:solidFill>
                  <a:schemeClr val="tx1"/>
                </a:solidFill>
              </a:rPr>
              <a:t>software</a:t>
            </a:r>
            <a:r>
              <a:rPr lang="en-US" dirty="0">
                <a:solidFill>
                  <a:schemeClr val="tx1"/>
                </a:solidFill>
              </a:rPr>
              <a:t> and </a:t>
            </a:r>
            <a:r>
              <a:rPr lang="en-US" b="1" i="1" dirty="0">
                <a:solidFill>
                  <a:schemeClr val="tx1"/>
                </a:solidFill>
              </a:rPr>
              <a:t>networking</a:t>
            </a:r>
          </a:p>
          <a:p>
            <a:pPr>
              <a:spcBef>
                <a:spcPts val="1800"/>
              </a:spcBef>
              <a:buNone/>
            </a:pPr>
            <a:r>
              <a:rPr lang="en-US" b="1" dirty="0" smtClean="0">
                <a:solidFill>
                  <a:srgbClr val="FF0000"/>
                </a:solidFill>
              </a:rPr>
              <a:t>2.</a:t>
            </a:r>
            <a:r>
              <a:rPr lang="en-US" dirty="0" smtClean="0"/>
              <a:t> The decrease in profitability 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of </a:t>
            </a:r>
            <a:r>
              <a:rPr lang="en-US" b="1" i="1" dirty="0" smtClean="0"/>
              <a:t>traditional communications service providers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along with the increase in profitability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of </a:t>
            </a:r>
            <a:r>
              <a:rPr lang="en-US" b="1" dirty="0" smtClean="0"/>
              <a:t>Cloud and Over The Top service providers</a:t>
            </a:r>
          </a:p>
          <a:p>
            <a:pPr>
              <a:spcBef>
                <a:spcPts val="1800"/>
              </a:spcBef>
              <a:buNone/>
            </a:pPr>
            <a:r>
              <a:rPr lang="en-US" dirty="0" smtClean="0"/>
              <a:t>The 1</a:t>
            </a:r>
            <a:r>
              <a:rPr lang="en-US" baseline="30000" dirty="0" smtClean="0"/>
              <a:t>st</a:t>
            </a:r>
            <a:r>
              <a:rPr lang="en-US" dirty="0" smtClean="0"/>
              <a:t> led directly to SDN 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and the 2</a:t>
            </a:r>
            <a:r>
              <a:rPr lang="en-US" baseline="30000" dirty="0" smtClean="0"/>
              <a:t>nd</a:t>
            </a:r>
            <a:r>
              <a:rPr lang="en-US" dirty="0" smtClean="0"/>
              <a:t> to NFV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  but today both are intertwined</a:t>
            </a:r>
          </a:p>
        </p:txBody>
      </p:sp>
    </p:spTree>
    <p:extLst>
      <p:ext uri="{BB962C8B-B14F-4D97-AF65-F5344CB8AC3E}">
        <p14:creationId xmlns:p14="http://schemas.microsoft.com/office/powerpoint/2010/main" val="199823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Operating System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86602" y="1255601"/>
            <a:ext cx="8407021" cy="2156346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For example, a computer operating system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sits between user programs and the physical computer hardware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reveals high level functions </a:t>
            </a:r>
            <a:r>
              <a:rPr lang="en-US" sz="1800" dirty="0" smtClean="0"/>
              <a:t>(e.g., allocating a block of memory or writing to disk)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hides hardware-specific details (e.g., memory chips and disk drives)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We can think of SDN as a </a:t>
            </a:r>
            <a:r>
              <a:rPr lang="en-US" sz="2000" b="1" dirty="0" smtClean="0"/>
              <a:t>Network Operating System</a:t>
            </a:r>
            <a:r>
              <a:rPr lang="en-US" sz="2000" dirty="0" smtClean="0"/>
              <a:t>  </a:t>
            </a:r>
          </a:p>
          <a:p>
            <a:pPr>
              <a:buNone/>
            </a:pPr>
            <a:endParaRPr lang="en-US" sz="2000" dirty="0"/>
          </a:p>
        </p:txBody>
      </p:sp>
      <p:grpSp>
        <p:nvGrpSpPr>
          <p:cNvPr id="9" name="Group 9"/>
          <p:cNvGrpSpPr/>
          <p:nvPr/>
        </p:nvGrpSpPr>
        <p:grpSpPr>
          <a:xfrm>
            <a:off x="122819" y="3493828"/>
            <a:ext cx="1344936" cy="914400"/>
            <a:chOff x="682387" y="3411940"/>
            <a:chExt cx="1364777" cy="914400"/>
          </a:xfrm>
        </p:grpSpPr>
        <p:sp>
          <p:nvSpPr>
            <p:cNvPr id="4" name="Oval 3"/>
            <p:cNvSpPr/>
            <p:nvPr/>
          </p:nvSpPr>
          <p:spPr>
            <a:xfrm>
              <a:off x="709684" y="3411940"/>
              <a:ext cx="1310185" cy="914400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82387" y="3548418"/>
              <a:ext cx="1364777" cy="5632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  <a:latin typeface="+mn-lt"/>
                </a:rPr>
                <a:t>user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application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</p:txBody>
        </p:sp>
      </p:grpSp>
      <p:sp>
        <p:nvSpPr>
          <p:cNvPr id="6" name="TextBox 5"/>
          <p:cNvSpPr txBox="1"/>
          <p:nvPr/>
        </p:nvSpPr>
        <p:spPr>
          <a:xfrm>
            <a:off x="532264" y="4517409"/>
            <a:ext cx="3195990" cy="87716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endParaRPr lang="en-US" sz="2000" b="1" dirty="0" smtClean="0">
              <a:latin typeface="+mn-lt"/>
            </a:endParaRPr>
          </a:p>
          <a:p>
            <a:pPr algn="ctr">
              <a:lnSpc>
                <a:spcPct val="85000"/>
              </a:lnSpc>
            </a:pPr>
            <a:r>
              <a:rPr lang="en-US" sz="2000" b="1" dirty="0" smtClean="0">
                <a:latin typeface="+mn-lt"/>
              </a:rPr>
              <a:t>Computer Operating System</a:t>
            </a:r>
          </a:p>
          <a:p>
            <a:pPr algn="ctr">
              <a:lnSpc>
                <a:spcPct val="85000"/>
              </a:lnSpc>
            </a:pPr>
            <a:endParaRPr lang="en-US" sz="2000" b="1" dirty="0" smtClean="0">
              <a:latin typeface="+mn-lt"/>
            </a:endParaRPr>
          </a:p>
        </p:txBody>
      </p:sp>
      <p:grpSp>
        <p:nvGrpSpPr>
          <p:cNvPr id="10" name="Group 8"/>
          <p:cNvGrpSpPr/>
          <p:nvPr/>
        </p:nvGrpSpPr>
        <p:grpSpPr>
          <a:xfrm>
            <a:off x="130338" y="5568288"/>
            <a:ext cx="1316324" cy="586854"/>
            <a:chOff x="4127031" y="4967786"/>
            <a:chExt cx="1705970" cy="586854"/>
          </a:xfrm>
        </p:grpSpPr>
        <p:sp>
          <p:nvSpPr>
            <p:cNvPr id="7" name="TextBox 6"/>
            <p:cNvSpPr txBox="1"/>
            <p:nvPr/>
          </p:nvSpPr>
          <p:spPr>
            <a:xfrm>
              <a:off x="4127031" y="4981433"/>
              <a:ext cx="1705970" cy="5652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HW 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component</a:t>
              </a: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4140276" y="4967786"/>
              <a:ext cx="1665028" cy="586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1" name="Group 22"/>
          <p:cNvGrpSpPr/>
          <p:nvPr/>
        </p:nvGrpSpPr>
        <p:grpSpPr>
          <a:xfrm>
            <a:off x="1456581" y="3482455"/>
            <a:ext cx="1344936" cy="914400"/>
            <a:chOff x="682387" y="3411940"/>
            <a:chExt cx="1364777" cy="914400"/>
          </a:xfrm>
        </p:grpSpPr>
        <p:sp>
          <p:nvSpPr>
            <p:cNvPr id="24" name="Oval 23"/>
            <p:cNvSpPr/>
            <p:nvPr/>
          </p:nvSpPr>
          <p:spPr>
            <a:xfrm>
              <a:off x="709684" y="3411940"/>
              <a:ext cx="1310185" cy="914400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82387" y="3548418"/>
              <a:ext cx="1364777" cy="5632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  <a:latin typeface="+mn-lt"/>
                </a:rPr>
                <a:t>user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application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2" name="Group 25"/>
          <p:cNvGrpSpPr/>
          <p:nvPr/>
        </p:nvGrpSpPr>
        <p:grpSpPr>
          <a:xfrm>
            <a:off x="2790334" y="3484725"/>
            <a:ext cx="1344936" cy="914400"/>
            <a:chOff x="682387" y="3411940"/>
            <a:chExt cx="1364777" cy="914400"/>
          </a:xfrm>
        </p:grpSpPr>
        <p:sp>
          <p:nvSpPr>
            <p:cNvPr id="27" name="Oval 26"/>
            <p:cNvSpPr/>
            <p:nvPr/>
          </p:nvSpPr>
          <p:spPr>
            <a:xfrm>
              <a:off x="709684" y="3411940"/>
              <a:ext cx="1310185" cy="914400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682387" y="3548418"/>
              <a:ext cx="1364777" cy="5632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  <a:latin typeface="+mn-lt"/>
                </a:rPr>
                <a:t>user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application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3" name="Group 29"/>
          <p:cNvGrpSpPr/>
          <p:nvPr/>
        </p:nvGrpSpPr>
        <p:grpSpPr>
          <a:xfrm>
            <a:off x="1456466" y="5556912"/>
            <a:ext cx="1316324" cy="586854"/>
            <a:chOff x="4127031" y="4967786"/>
            <a:chExt cx="1705970" cy="586854"/>
          </a:xfrm>
        </p:grpSpPr>
        <p:sp>
          <p:nvSpPr>
            <p:cNvPr id="31" name="TextBox 30"/>
            <p:cNvSpPr txBox="1"/>
            <p:nvPr/>
          </p:nvSpPr>
          <p:spPr>
            <a:xfrm>
              <a:off x="4127031" y="4981433"/>
              <a:ext cx="1705970" cy="5652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HW 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component</a:t>
              </a:r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4140276" y="4967786"/>
              <a:ext cx="1665028" cy="586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4" name="Group 32"/>
          <p:cNvGrpSpPr/>
          <p:nvPr/>
        </p:nvGrpSpPr>
        <p:grpSpPr>
          <a:xfrm>
            <a:off x="2782594" y="5559184"/>
            <a:ext cx="1316324" cy="586854"/>
            <a:chOff x="4127031" y="4967786"/>
            <a:chExt cx="1705970" cy="586854"/>
          </a:xfrm>
        </p:grpSpPr>
        <p:sp>
          <p:nvSpPr>
            <p:cNvPr id="34" name="TextBox 33"/>
            <p:cNvSpPr txBox="1"/>
            <p:nvPr/>
          </p:nvSpPr>
          <p:spPr>
            <a:xfrm>
              <a:off x="4127031" y="4981433"/>
              <a:ext cx="1705970" cy="5652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HW 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component</a:t>
              </a: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4140276" y="4967786"/>
              <a:ext cx="1665028" cy="586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5" name="Group 37"/>
          <p:cNvGrpSpPr/>
          <p:nvPr/>
        </p:nvGrpSpPr>
        <p:grpSpPr>
          <a:xfrm>
            <a:off x="4751763" y="3496100"/>
            <a:ext cx="1344936" cy="914400"/>
            <a:chOff x="682387" y="3411940"/>
            <a:chExt cx="1364777" cy="914400"/>
          </a:xfrm>
        </p:grpSpPr>
        <p:sp>
          <p:nvSpPr>
            <p:cNvPr id="39" name="Oval 38"/>
            <p:cNvSpPr/>
            <p:nvPr/>
          </p:nvSpPr>
          <p:spPr>
            <a:xfrm>
              <a:off x="709684" y="3411940"/>
              <a:ext cx="1310185" cy="914400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82387" y="3548418"/>
              <a:ext cx="1364777" cy="5632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  <a:latin typeface="+mn-lt"/>
                </a:rPr>
                <a:t>network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application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5182554" y="4519681"/>
            <a:ext cx="3133699" cy="87947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endParaRPr lang="en-US" sz="2000" b="1" dirty="0" smtClean="0">
              <a:latin typeface="+mn-lt"/>
            </a:endParaRPr>
          </a:p>
          <a:p>
            <a:pPr algn="ctr">
              <a:lnSpc>
                <a:spcPct val="85000"/>
              </a:lnSpc>
            </a:pPr>
            <a:r>
              <a:rPr lang="en-US" sz="2000" b="1" dirty="0" smtClean="0">
                <a:latin typeface="+mn-lt"/>
              </a:rPr>
              <a:t>Network Operating System</a:t>
            </a:r>
          </a:p>
          <a:p>
            <a:pPr algn="ctr">
              <a:lnSpc>
                <a:spcPct val="85000"/>
              </a:lnSpc>
            </a:pPr>
            <a:endParaRPr lang="en-US" sz="2000" b="1" dirty="0" smtClean="0">
              <a:latin typeface="+mn-lt"/>
            </a:endParaRPr>
          </a:p>
        </p:txBody>
      </p:sp>
      <p:grpSp>
        <p:nvGrpSpPr>
          <p:cNvPr id="16" name="Group 41"/>
          <p:cNvGrpSpPr/>
          <p:nvPr/>
        </p:nvGrpSpPr>
        <p:grpSpPr>
          <a:xfrm>
            <a:off x="4759282" y="5570560"/>
            <a:ext cx="1316324" cy="586854"/>
            <a:chOff x="4127031" y="4967786"/>
            <a:chExt cx="1705970" cy="586854"/>
          </a:xfrm>
        </p:grpSpPr>
        <p:sp>
          <p:nvSpPr>
            <p:cNvPr id="43" name="TextBox 42"/>
            <p:cNvSpPr txBox="1"/>
            <p:nvPr/>
          </p:nvSpPr>
          <p:spPr>
            <a:xfrm>
              <a:off x="4127031" y="4981433"/>
              <a:ext cx="1705970" cy="5652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whitebox</a:t>
              </a: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  <a:latin typeface="+mn-lt"/>
                </a:rPr>
                <a:t>switch</a:t>
              </a: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4140276" y="4967786"/>
              <a:ext cx="1665028" cy="586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7" name="Group 44"/>
          <p:cNvGrpSpPr/>
          <p:nvPr/>
        </p:nvGrpSpPr>
        <p:grpSpPr>
          <a:xfrm>
            <a:off x="6085525" y="3484727"/>
            <a:ext cx="1344936" cy="914400"/>
            <a:chOff x="682387" y="3411940"/>
            <a:chExt cx="1364777" cy="914400"/>
          </a:xfrm>
        </p:grpSpPr>
        <p:sp>
          <p:nvSpPr>
            <p:cNvPr id="46" name="Oval 45"/>
            <p:cNvSpPr/>
            <p:nvPr/>
          </p:nvSpPr>
          <p:spPr>
            <a:xfrm>
              <a:off x="709684" y="3411940"/>
              <a:ext cx="1310185" cy="914400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82387" y="3548418"/>
              <a:ext cx="1364777" cy="5632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network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application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8" name="Group 47"/>
          <p:cNvGrpSpPr/>
          <p:nvPr/>
        </p:nvGrpSpPr>
        <p:grpSpPr>
          <a:xfrm>
            <a:off x="7419278" y="3486997"/>
            <a:ext cx="1344936" cy="914400"/>
            <a:chOff x="682387" y="3411940"/>
            <a:chExt cx="1364777" cy="914400"/>
          </a:xfrm>
        </p:grpSpPr>
        <p:sp>
          <p:nvSpPr>
            <p:cNvPr id="49" name="Oval 48"/>
            <p:cNvSpPr/>
            <p:nvPr/>
          </p:nvSpPr>
          <p:spPr>
            <a:xfrm>
              <a:off x="709684" y="3411940"/>
              <a:ext cx="1310185" cy="914400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82387" y="3548418"/>
              <a:ext cx="1364777" cy="5632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network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tx2">
                      <a:lumMod val="75000"/>
                    </a:schemeClr>
                  </a:solidFill>
                </a:rPr>
                <a:t>application</a:t>
              </a:r>
              <a:endParaRPr lang="en-US" b="1" dirty="0" smtClean="0">
                <a:solidFill>
                  <a:schemeClr val="tx2">
                    <a:lumMod val="75000"/>
                  </a:schemeClr>
                </a:solidFill>
                <a:latin typeface="+mn-lt"/>
              </a:endParaRPr>
            </a:p>
          </p:txBody>
        </p:sp>
      </p:grpSp>
      <p:grpSp>
        <p:nvGrpSpPr>
          <p:cNvPr id="19" name="Group 50"/>
          <p:cNvGrpSpPr/>
          <p:nvPr/>
        </p:nvGrpSpPr>
        <p:grpSpPr>
          <a:xfrm>
            <a:off x="6085410" y="5559184"/>
            <a:ext cx="1316324" cy="586854"/>
            <a:chOff x="4127031" y="4967786"/>
            <a:chExt cx="1705970" cy="586854"/>
          </a:xfrm>
        </p:grpSpPr>
        <p:sp>
          <p:nvSpPr>
            <p:cNvPr id="52" name="TextBox 51"/>
            <p:cNvSpPr txBox="1"/>
            <p:nvPr/>
          </p:nvSpPr>
          <p:spPr>
            <a:xfrm>
              <a:off x="4127031" y="4981433"/>
              <a:ext cx="1705970" cy="5652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>
                  <a:solidFill>
                    <a:schemeClr val="accent2"/>
                  </a:solidFill>
                </a:rPr>
                <a:t>whitebox</a:t>
              </a:r>
              <a:endParaRPr lang="en-US" b="1" dirty="0" smtClean="0">
                <a:solidFill>
                  <a:schemeClr val="accent2"/>
                </a:solidFill>
              </a:endParaRP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</a:rPr>
                <a:t>switch</a:t>
              </a: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4140276" y="4967786"/>
              <a:ext cx="1665028" cy="586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20" name="Group 53"/>
          <p:cNvGrpSpPr/>
          <p:nvPr/>
        </p:nvGrpSpPr>
        <p:grpSpPr>
          <a:xfrm>
            <a:off x="7411538" y="5561456"/>
            <a:ext cx="1316324" cy="586854"/>
            <a:chOff x="4127031" y="4967786"/>
            <a:chExt cx="1705970" cy="586854"/>
          </a:xfrm>
        </p:grpSpPr>
        <p:sp>
          <p:nvSpPr>
            <p:cNvPr id="55" name="TextBox 54"/>
            <p:cNvSpPr txBox="1"/>
            <p:nvPr/>
          </p:nvSpPr>
          <p:spPr>
            <a:xfrm>
              <a:off x="4127031" y="4981433"/>
              <a:ext cx="1705970" cy="5652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b="1" dirty="0">
                  <a:solidFill>
                    <a:schemeClr val="accent2"/>
                  </a:solidFill>
                </a:rPr>
                <a:t>whitebox</a:t>
              </a:r>
              <a:endParaRPr lang="en-US" b="1" dirty="0" smtClean="0">
                <a:solidFill>
                  <a:schemeClr val="accent2"/>
                </a:solidFill>
              </a:endParaRPr>
            </a:p>
            <a:p>
              <a:pPr algn="ctr">
                <a:lnSpc>
                  <a:spcPct val="85000"/>
                </a:lnSpc>
              </a:pPr>
              <a:r>
                <a:rPr lang="en-US" b="1" dirty="0" smtClean="0">
                  <a:solidFill>
                    <a:schemeClr val="accent2"/>
                  </a:solidFill>
                </a:rPr>
                <a:t>switch</a:t>
              </a:r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4140276" y="4967786"/>
              <a:ext cx="1665028" cy="586854"/>
            </a:xfrm>
            <a:prstGeom prst="round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2" name="TextBox 41"/>
          <p:cNvSpPr txBox="1"/>
          <p:nvPr/>
        </p:nvSpPr>
        <p:spPr>
          <a:xfrm>
            <a:off x="3971497" y="3562067"/>
            <a:ext cx="928048" cy="811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100" b="1" dirty="0" smtClean="0">
                <a:solidFill>
                  <a:srgbClr val="FF0000"/>
                </a:solidFill>
                <a:latin typeface="+mn-lt"/>
              </a:rPr>
              <a:t>Note: apps can be added without changing 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 overlay model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41194" y="1351128"/>
            <a:ext cx="8611737" cy="5145206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We have been discussing the purist SDN model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where SDN builds an entire network using whiteboxes</a:t>
            </a:r>
          </a:p>
          <a:p>
            <a:pPr>
              <a:buNone/>
            </a:pPr>
            <a:r>
              <a:rPr lang="en-US" sz="2000" dirty="0" smtClean="0"/>
              <a:t>For non-greenfield cases this model requires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upgrading (downgrading?) hardware to whitebox switches</a:t>
            </a:r>
          </a:p>
          <a:p>
            <a:pPr>
              <a:buNone/>
            </a:pPr>
            <a:r>
              <a:rPr lang="en-US" sz="2000" dirty="0" smtClean="0"/>
              <a:t>An alternative model builds an </a:t>
            </a:r>
            <a:r>
              <a:rPr lang="en-US" sz="2000" b="1" dirty="0" smtClean="0"/>
              <a:t>SDN overlay network</a:t>
            </a:r>
          </a:p>
          <a:p>
            <a:pPr>
              <a:buNone/>
            </a:pPr>
            <a:r>
              <a:rPr lang="en-US" sz="2000" dirty="0"/>
              <a:t>The </a:t>
            </a:r>
            <a:r>
              <a:rPr lang="en-US" sz="2000" dirty="0" smtClean="0"/>
              <a:t>overlay tunnels traffic </a:t>
            </a:r>
            <a:r>
              <a:rPr lang="en-US" sz="2000" dirty="0"/>
              <a:t>through the physical </a:t>
            </a:r>
            <a:r>
              <a:rPr lang="en-US" sz="2000" dirty="0" smtClean="0"/>
              <a:t>network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running SDN on </a:t>
            </a:r>
            <a:r>
              <a:rPr lang="en-US" sz="2000" dirty="0"/>
              <a:t>top of </a:t>
            </a:r>
            <a:r>
              <a:rPr lang="en-US" sz="2000" dirty="0" smtClean="0"/>
              <a:t>switches that do </a:t>
            </a:r>
            <a:r>
              <a:rPr lang="en-US" sz="2000" dirty="0"/>
              <a:t>not explicitly support </a:t>
            </a:r>
            <a:r>
              <a:rPr lang="en-US" sz="2000" dirty="0" smtClean="0"/>
              <a:t>SDN</a:t>
            </a:r>
            <a:endParaRPr lang="en-US" sz="2000" dirty="0"/>
          </a:p>
          <a:p>
            <a:pPr>
              <a:buNone/>
            </a:pPr>
            <a:r>
              <a:rPr lang="en-US" sz="2000" dirty="0" smtClean="0"/>
              <a:t>Of course you may now need to administer two separate networks</a:t>
            </a:r>
          </a:p>
          <a:p>
            <a:pPr>
              <a:buNone/>
            </a:pPr>
            <a:r>
              <a:rPr lang="en-US" sz="2000" dirty="0" smtClean="0"/>
              <a:t> </a:t>
            </a:r>
          </a:p>
          <a:p>
            <a:pPr>
              <a:buNone/>
            </a:pPr>
            <a:r>
              <a:rPr lang="en-US" sz="2000" dirty="0" smtClean="0"/>
              <a:t>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Organizations working on SDN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9077" y="1291773"/>
            <a:ext cx="7967894" cy="507999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The IRTF’s SDNRG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see RFC 7426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The Open Networking Forum (ONF)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responsible for </a:t>
            </a:r>
            <a:r>
              <a:rPr lang="en-US" dirty="0" err="1" smtClean="0"/>
              <a:t>OpenFlow</a:t>
            </a:r>
            <a:r>
              <a:rPr lang="en-US" dirty="0" smtClean="0"/>
              <a:t> and related work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promoting SDN principles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ITU-T SG13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working on architectural issues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and many open source communities, including :</a:t>
            </a:r>
          </a:p>
          <a:p>
            <a:pPr marL="0" indent="0">
              <a:buNone/>
            </a:pPr>
            <a:r>
              <a:rPr lang="en-US" dirty="0" err="1" smtClean="0"/>
              <a:t>OpenDaylight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ON.Lab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Open Source SDN (OSSDN)</a:t>
            </a:r>
          </a:p>
          <a:p>
            <a:pPr marL="0" indent="0">
              <a:buNone/>
            </a:pPr>
            <a:r>
              <a:rPr lang="en-US" dirty="0" smtClean="0"/>
              <a:t>many other controllers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015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NFV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 of computation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1262" y="1353786"/>
            <a:ext cx="8550234" cy="4999511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/>
              <a:t>In the field of computation, there has been a major trend towards </a:t>
            </a:r>
            <a:r>
              <a:rPr lang="en-US" sz="2000" b="1" i="1" dirty="0" smtClean="0"/>
              <a:t>virtualization</a:t>
            </a:r>
          </a:p>
          <a:p>
            <a:pPr>
              <a:buNone/>
            </a:pPr>
            <a:r>
              <a:rPr lang="en-US" sz="2000" i="1" dirty="0" smtClean="0"/>
              <a:t>Virtualization</a:t>
            </a:r>
            <a:r>
              <a:rPr lang="en-US" sz="2000" dirty="0" smtClean="0"/>
              <a:t> here means the creation of a </a:t>
            </a:r>
            <a:r>
              <a:rPr lang="en-US" sz="2000" b="1" dirty="0" smtClean="0"/>
              <a:t>virtual machine </a:t>
            </a:r>
            <a:r>
              <a:rPr lang="en-US" sz="2000" dirty="0" smtClean="0"/>
              <a:t>(VM)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that acts like an independent physical computer</a:t>
            </a:r>
          </a:p>
          <a:p>
            <a:pPr>
              <a:buNone/>
            </a:pPr>
            <a:r>
              <a:rPr lang="en-US" sz="2000" dirty="0" smtClean="0"/>
              <a:t> A </a:t>
            </a:r>
            <a:r>
              <a:rPr lang="en-US" sz="2000" b="1" dirty="0" smtClean="0"/>
              <a:t>VM</a:t>
            </a:r>
            <a:r>
              <a:rPr lang="en-US" sz="2000" dirty="0" smtClean="0"/>
              <a:t> is software that emulates hardware (e.g., an x86 CPU)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over which one can run software as if it is running on a physical computer</a:t>
            </a:r>
          </a:p>
          <a:p>
            <a:pPr>
              <a:buNone/>
            </a:pPr>
            <a:r>
              <a:rPr lang="en-US" sz="2000" dirty="0" smtClean="0"/>
              <a:t>The VM runs on a </a:t>
            </a:r>
            <a:r>
              <a:rPr lang="en-US" sz="2000" i="1" dirty="0" smtClean="0"/>
              <a:t>host</a:t>
            </a:r>
            <a:r>
              <a:rPr lang="en-US" sz="2000" dirty="0" smtClean="0"/>
              <a:t> machine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 creates a </a:t>
            </a:r>
            <a:r>
              <a:rPr lang="en-US" sz="2000" i="1" dirty="0" smtClean="0"/>
              <a:t>guest</a:t>
            </a:r>
            <a:r>
              <a:rPr lang="en-US" sz="2000" dirty="0" smtClean="0"/>
              <a:t> machine (e.g., an x86 environment)</a:t>
            </a:r>
          </a:p>
          <a:p>
            <a:pPr>
              <a:buNone/>
            </a:pPr>
            <a:r>
              <a:rPr lang="en-US" sz="2000" dirty="0" smtClean="0"/>
              <a:t>A single host computer may host many fully independent guest VMs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each VM may run different Operating Systems and/or applications</a:t>
            </a:r>
          </a:p>
          <a:p>
            <a:pPr>
              <a:buNone/>
            </a:pPr>
            <a:r>
              <a:rPr lang="en-US" sz="2000" dirty="0" smtClean="0"/>
              <a:t>For example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 datacenter may have many racks of server cards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each server card may have many  (host) CPUs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each CPU may run many (guest) VMs 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A </a:t>
            </a:r>
            <a:r>
              <a:rPr lang="en-US" sz="2000" b="1" dirty="0" smtClean="0"/>
              <a:t>hypervisor</a:t>
            </a:r>
            <a:r>
              <a:rPr lang="en-US" sz="2000" dirty="0" smtClean="0"/>
              <a:t> is software that enables </a:t>
            </a:r>
            <a:r>
              <a:rPr lang="en-US" sz="2000" i="1" dirty="0" smtClean="0"/>
              <a:t>creation</a:t>
            </a:r>
            <a:r>
              <a:rPr lang="en-US" sz="2000" dirty="0" smtClean="0"/>
              <a:t> and </a:t>
            </a:r>
            <a:r>
              <a:rPr lang="en-US" sz="2000" i="1" dirty="0" smtClean="0"/>
              <a:t>monitoring</a:t>
            </a:r>
            <a:r>
              <a:rPr lang="en-US" sz="2000" dirty="0" smtClean="0"/>
              <a:t> of VMs</a:t>
            </a:r>
          </a:p>
          <a:p>
            <a:pPr>
              <a:spcBef>
                <a:spcPts val="0"/>
              </a:spcBef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Functions Virtualization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8134" y="1258783"/>
            <a:ext cx="8502733" cy="5343897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000" dirty="0" smtClean="0"/>
              <a:t>CPUs are not the only hardware device that can be virtualized</a:t>
            </a:r>
          </a:p>
          <a:p>
            <a:pPr>
              <a:buNone/>
            </a:pPr>
            <a:r>
              <a:rPr lang="en-US" sz="2000" dirty="0" smtClean="0"/>
              <a:t>Many (but not all) NEs can be replaced by software running on a CPU or VM</a:t>
            </a:r>
          </a:p>
          <a:p>
            <a:pPr>
              <a:buNone/>
            </a:pPr>
            <a:r>
              <a:rPr lang="en-US" sz="2000" dirty="0" smtClean="0"/>
              <a:t>This would enable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using standard COTS hardware (whitebox servers)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reducing CAPEX and OPEX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fully implementing functionality in software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reducing development and deployment cycle times, opening up the R&amp;D market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consolidating equipment types 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reducing power consumption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optionally concentrating network functions in datacenters or POPs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obtaining further economies of scale. Enabling rapid scale-up and scale-down</a:t>
            </a:r>
          </a:p>
          <a:p>
            <a:pPr>
              <a:buNone/>
            </a:pPr>
            <a:r>
              <a:rPr lang="en-US" sz="2000" dirty="0" smtClean="0"/>
              <a:t>For example, switches, routers, NATs, firewalls, IDS, etc.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are all good candidates for virtualization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as long as the data rates are not too high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Physical layer functions (e.g., Software Defined Radio) are not ideal candidates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High data-rate (core) NEs will probably remain in dedicated hardware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Potential VNFs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3899" y="1133821"/>
            <a:ext cx="8666328" cy="5444400"/>
          </a:xfrm>
        </p:spPr>
        <p:txBody>
          <a:bodyPr/>
          <a:lstStyle/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Potential </a:t>
            </a:r>
            <a:r>
              <a:rPr lang="en-US" sz="2000" b="1" dirty="0" smtClean="0"/>
              <a:t>V</a:t>
            </a:r>
            <a:r>
              <a:rPr lang="en-US" sz="2000" dirty="0" smtClean="0"/>
              <a:t>irtualized </a:t>
            </a:r>
            <a:r>
              <a:rPr lang="en-US" sz="2000" b="1" dirty="0" smtClean="0"/>
              <a:t>N</a:t>
            </a:r>
            <a:r>
              <a:rPr lang="en-US" sz="2000" dirty="0" smtClean="0"/>
              <a:t>etwork </a:t>
            </a:r>
            <a:r>
              <a:rPr lang="en-US" sz="2000" b="1" dirty="0" smtClean="0"/>
              <a:t>F</a:t>
            </a:r>
            <a:r>
              <a:rPr lang="en-US" sz="2000" dirty="0" smtClean="0"/>
              <a:t>unctions</a:t>
            </a:r>
            <a:endParaRPr lang="en-US" sz="1600" dirty="0" smtClean="0"/>
          </a:p>
          <a:p>
            <a:pPr>
              <a:spcAft>
                <a:spcPts val="0"/>
              </a:spcAft>
            </a:pPr>
            <a:r>
              <a:rPr lang="en-US" sz="1800" b="1" dirty="0" smtClean="0"/>
              <a:t>forwarding elements</a:t>
            </a:r>
            <a:r>
              <a:rPr lang="en-US" sz="1800" dirty="0" smtClean="0"/>
              <a:t>: Ethernet switch, router, Broadband Network Gateway, NAT 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virtual CPE: </a:t>
            </a:r>
            <a:r>
              <a:rPr lang="en-US" sz="1800" dirty="0" smtClean="0"/>
              <a:t>demarcation + network functions + </a:t>
            </a:r>
            <a:r>
              <a:rPr lang="en-US" sz="1800" dirty="0" err="1" smtClean="0"/>
              <a:t>VASes</a:t>
            </a:r>
            <a:endParaRPr lang="en-US" sz="1800" dirty="0" smtClean="0"/>
          </a:p>
          <a:p>
            <a:pPr>
              <a:spcAft>
                <a:spcPts val="0"/>
              </a:spcAft>
            </a:pPr>
            <a:r>
              <a:rPr lang="en-US" sz="1800" b="1" dirty="0" smtClean="0"/>
              <a:t>mobile network nodes</a:t>
            </a:r>
            <a:r>
              <a:rPr lang="en-US" sz="1800" dirty="0" smtClean="0"/>
              <a:t>: HLR/HSS, MME, SGSN, GGSN/PDN-GW, RNC, </a:t>
            </a:r>
            <a:r>
              <a:rPr lang="en-US" sz="1800" dirty="0" err="1" smtClean="0"/>
              <a:t>NodeB</a:t>
            </a:r>
            <a:r>
              <a:rPr lang="en-US" sz="1800" dirty="0" smtClean="0"/>
              <a:t>, </a:t>
            </a:r>
            <a:r>
              <a:rPr lang="en-US" sz="1800" dirty="0" err="1" smtClean="0"/>
              <a:t>eNodeB</a:t>
            </a:r>
            <a:endParaRPr lang="en-US" sz="1800" dirty="0" smtClean="0"/>
          </a:p>
          <a:p>
            <a:pPr>
              <a:spcAft>
                <a:spcPts val="0"/>
              </a:spcAft>
            </a:pPr>
            <a:r>
              <a:rPr lang="en-US" sz="1800" b="1" dirty="0" smtClean="0"/>
              <a:t>residential nodes</a:t>
            </a:r>
            <a:r>
              <a:rPr lang="en-US" sz="1800" dirty="0" smtClean="0"/>
              <a:t>: home router and set-top box functions 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gateways:</a:t>
            </a:r>
            <a:r>
              <a:rPr lang="en-US" sz="1800" dirty="0" smtClean="0"/>
              <a:t> IPSec/SSL VPN gateways, IPv4-IPv6 conversion, tunneling encapsulations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traffic analysis</a:t>
            </a:r>
            <a:r>
              <a:rPr lang="en-US" sz="1800" dirty="0" smtClean="0"/>
              <a:t>: DPI, </a:t>
            </a:r>
            <a:r>
              <a:rPr lang="en-US" sz="1800" dirty="0" err="1" smtClean="0"/>
              <a:t>QoE</a:t>
            </a:r>
            <a:r>
              <a:rPr lang="en-US" sz="1800" dirty="0" smtClean="0"/>
              <a:t> measurement</a:t>
            </a:r>
          </a:p>
          <a:p>
            <a:pPr>
              <a:spcAft>
                <a:spcPts val="0"/>
              </a:spcAft>
            </a:pPr>
            <a:r>
              <a:rPr lang="en-US" sz="1800" b="1" dirty="0" err="1" smtClean="0"/>
              <a:t>QoS</a:t>
            </a:r>
            <a:r>
              <a:rPr lang="en-US" sz="1800" dirty="0" smtClean="0"/>
              <a:t>: service assurance, SLA monitoring, test and diagnostics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NGN </a:t>
            </a:r>
            <a:r>
              <a:rPr lang="en-US" sz="1800" b="1" dirty="0" err="1" smtClean="0"/>
              <a:t>signalling</a:t>
            </a:r>
            <a:r>
              <a:rPr lang="en-US" sz="1800" dirty="0" smtClean="0"/>
              <a:t>: SBCs, IMS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converged and network-wide functions</a:t>
            </a:r>
            <a:r>
              <a:rPr lang="en-US" sz="1800" dirty="0" smtClean="0"/>
              <a:t>: AAA servers, policy control, charging platforms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application-level optimization</a:t>
            </a:r>
            <a:r>
              <a:rPr lang="en-US" sz="1800" dirty="0" smtClean="0"/>
              <a:t>: CDN, cache server, load balancer, application accelerator</a:t>
            </a:r>
          </a:p>
          <a:p>
            <a:pPr>
              <a:spcAft>
                <a:spcPts val="0"/>
              </a:spcAft>
            </a:pPr>
            <a:r>
              <a:rPr lang="en-US" sz="1800" b="1" dirty="0" smtClean="0"/>
              <a:t>security functions</a:t>
            </a:r>
            <a:r>
              <a:rPr lang="en-US" sz="1800" dirty="0" smtClean="0"/>
              <a:t>: firewall, virus scanner, IDS/IPS, spam protection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relocation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56490" y="1081703"/>
            <a:ext cx="8296191" cy="5578403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Once a network functionality has been virtualized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it is relatively easy to relocate it</a:t>
            </a:r>
          </a:p>
          <a:p>
            <a:pPr>
              <a:buNone/>
            </a:pPr>
            <a:r>
              <a:rPr lang="en-US" sz="2000" dirty="0" smtClean="0"/>
              <a:t>By relocation we mean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</a:t>
            </a:r>
            <a:r>
              <a:rPr lang="en-US" sz="2000" dirty="0" smtClean="0"/>
              <a:t>placing a function somewhere other than its conventional location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e.g., at </a:t>
            </a:r>
            <a:r>
              <a:rPr lang="en-US" b="1" dirty="0" smtClean="0"/>
              <a:t>P</a:t>
            </a:r>
            <a:r>
              <a:rPr lang="en-US" dirty="0" smtClean="0"/>
              <a:t>oints </a:t>
            </a:r>
            <a:r>
              <a:rPr lang="en-US" b="1" dirty="0"/>
              <a:t>o</a:t>
            </a:r>
            <a:r>
              <a:rPr lang="en-US" dirty="0"/>
              <a:t>f </a:t>
            </a:r>
            <a:r>
              <a:rPr lang="en-US" b="1" dirty="0"/>
              <a:t>P</a:t>
            </a:r>
            <a:r>
              <a:rPr lang="en-US" dirty="0"/>
              <a:t>resence and </a:t>
            </a:r>
            <a:r>
              <a:rPr lang="en-US" b="1" dirty="0"/>
              <a:t>D</a:t>
            </a:r>
            <a:r>
              <a:rPr lang="en-US" dirty="0"/>
              <a:t>ata </a:t>
            </a:r>
            <a:r>
              <a:rPr lang="en-US" b="1" dirty="0"/>
              <a:t>C</a:t>
            </a:r>
            <a:r>
              <a:rPr lang="en-US" dirty="0"/>
              <a:t>enters</a:t>
            </a:r>
          </a:p>
          <a:p>
            <a:pPr>
              <a:spcBef>
                <a:spcPts val="1200"/>
              </a:spcBef>
              <a:buNone/>
            </a:pPr>
            <a:r>
              <a:rPr lang="en-US" dirty="0"/>
              <a:t>Many (mistakenly) believe that the main reason for NFV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is to move networking functions to data centers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where one can benefit from economies of scale</a:t>
            </a:r>
          </a:p>
          <a:p>
            <a:pPr>
              <a:buNone/>
            </a:pPr>
            <a:r>
              <a:rPr lang="en-US" dirty="0" smtClean="0"/>
              <a:t>Some </a:t>
            </a:r>
            <a:r>
              <a:rPr lang="en-US" dirty="0"/>
              <a:t>telecomm functionalities need to reside at their conventional location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Loopback testing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E2E performance monitoring</a:t>
            </a:r>
          </a:p>
          <a:p>
            <a:pPr>
              <a:buNone/>
            </a:pPr>
            <a:r>
              <a:rPr lang="en-US" dirty="0"/>
              <a:t>but many don’t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routing and path computation 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billing/charging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traffic management</a:t>
            </a:r>
          </a:p>
          <a:p>
            <a:pPr>
              <a:spcBef>
                <a:spcPts val="0"/>
              </a:spcBef>
            </a:pPr>
            <a:r>
              <a:rPr lang="en-US" sz="1800" dirty="0" err="1"/>
              <a:t>DoS</a:t>
            </a:r>
            <a:r>
              <a:rPr lang="en-US" sz="1800" dirty="0"/>
              <a:t> attack blocking</a:t>
            </a:r>
          </a:p>
          <a:p>
            <a:pPr>
              <a:spcBef>
                <a:spcPts val="1200"/>
              </a:spcBef>
              <a:buNone/>
            </a:pPr>
            <a:r>
              <a:rPr lang="en-US" sz="1800" dirty="0" smtClean="0"/>
              <a:t>Note: even </a:t>
            </a:r>
            <a:r>
              <a:rPr lang="en-US" sz="1800" dirty="0" err="1"/>
              <a:t>nonvirtualized</a:t>
            </a:r>
            <a:r>
              <a:rPr lang="en-US" sz="1800" dirty="0"/>
              <a:t> functions </a:t>
            </a:r>
            <a:r>
              <a:rPr lang="en-US" sz="1800" i="1" dirty="0"/>
              <a:t>can</a:t>
            </a:r>
            <a:r>
              <a:rPr lang="en-US" sz="1800" dirty="0"/>
              <a:t> be relocated</a:t>
            </a:r>
          </a:p>
          <a:p>
            <a:pPr>
              <a:spcBef>
                <a:spcPts val="0"/>
              </a:spcBef>
              <a:buNone/>
            </a:pPr>
            <a:endParaRPr lang="en-US" sz="1800" dirty="0" smtClean="0"/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947701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3899" y="262623"/>
            <a:ext cx="7506268" cy="644740"/>
          </a:xfrm>
        </p:spPr>
        <p:txBody>
          <a:bodyPr/>
          <a:lstStyle/>
          <a:p>
            <a:r>
              <a:rPr lang="en-US" dirty="0" smtClean="0"/>
              <a:t>Example of relocation with SDN</a:t>
            </a:r>
            <a:endParaRPr lang="en-US" sz="2800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92870" y="1133820"/>
            <a:ext cx="8409935" cy="5512639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SDN is, in fact, a specific example of function relocation </a:t>
            </a:r>
          </a:p>
          <a:p>
            <a:pPr>
              <a:buNone/>
            </a:pPr>
            <a:r>
              <a:rPr lang="en-US" sz="2000" dirty="0" smtClean="0"/>
              <a:t>In conventional IP networks routers perform 2 functions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forwarding 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observing the packet header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consulting the </a:t>
            </a:r>
            <a:r>
              <a:rPr lang="en-US" sz="1800" b="1" dirty="0" smtClean="0"/>
              <a:t>F</a:t>
            </a:r>
            <a:r>
              <a:rPr lang="en-US" sz="1800" dirty="0" smtClean="0"/>
              <a:t>orwarding </a:t>
            </a:r>
            <a:r>
              <a:rPr lang="en-US" sz="1800" b="1" dirty="0" smtClean="0"/>
              <a:t>I</a:t>
            </a:r>
            <a:r>
              <a:rPr lang="en-US" sz="1800" dirty="0" smtClean="0"/>
              <a:t>nformation </a:t>
            </a:r>
            <a:r>
              <a:rPr lang="en-US" sz="1800" b="1" dirty="0" smtClean="0"/>
              <a:t>B</a:t>
            </a:r>
            <a:r>
              <a:rPr lang="en-US" sz="1800" dirty="0" smtClean="0"/>
              <a:t>ase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forwarding the packet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routing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communicating with neighboring routers to discover topology (routing protocols)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runs routing algorithms (e.g., </a:t>
            </a:r>
            <a:r>
              <a:rPr lang="en-US" sz="1800" dirty="0" err="1" smtClean="0"/>
              <a:t>Dijkstra</a:t>
            </a:r>
            <a:r>
              <a:rPr lang="en-US" sz="1800" dirty="0" smtClean="0"/>
              <a:t>)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populating the FIB used in packet forwarding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SDN enables moving the routing algorithms to a centralized location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replace the router with a simpler but configurable whitebox switch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install a centralized SDN controller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runs the routing algorithms (internally – w/o on-the-wire protocols)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configures the NEs by populating the FIB</a:t>
            </a:r>
          </a:p>
        </p:txBody>
      </p:sp>
    </p:spTree>
    <p:extLst>
      <p:ext uri="{BB962C8B-B14F-4D97-AF65-F5344CB8AC3E}">
        <p14:creationId xmlns:p14="http://schemas.microsoft.com/office/powerpoint/2010/main" val="199899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768" y="262623"/>
            <a:ext cx="7198637" cy="644740"/>
          </a:xfrm>
        </p:spPr>
        <p:txBody>
          <a:bodyPr/>
          <a:lstStyle/>
          <a:p>
            <a:r>
              <a:rPr lang="en-US" dirty="0" smtClean="0"/>
              <a:t>Virtualization and Relocation of CPE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186387" y="2542527"/>
            <a:ext cx="3427415" cy="4166518"/>
          </a:xfrm>
          <a:prstGeom prst="roundRect">
            <a:avLst>
              <a:gd name="adj" fmla="val 9481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ounded Rectangle 4"/>
          <p:cNvSpPr/>
          <p:nvPr/>
        </p:nvSpPr>
        <p:spPr>
          <a:xfrm>
            <a:off x="1530651" y="2556174"/>
            <a:ext cx="3368426" cy="4166518"/>
          </a:xfrm>
          <a:prstGeom prst="roundRect">
            <a:avLst>
              <a:gd name="adj" fmla="val 10817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9"/>
          <p:cNvGrpSpPr/>
          <p:nvPr/>
        </p:nvGrpSpPr>
        <p:grpSpPr>
          <a:xfrm>
            <a:off x="3748135" y="1699970"/>
            <a:ext cx="1953542" cy="369332"/>
            <a:chOff x="887834" y="2381433"/>
            <a:chExt cx="2160166" cy="429358"/>
          </a:xfrm>
        </p:grpSpPr>
        <p:sp>
          <p:nvSpPr>
            <p:cNvPr id="11" name="TextBox 3"/>
            <p:cNvSpPr txBox="1"/>
            <p:nvPr/>
          </p:nvSpPr>
          <p:spPr>
            <a:xfrm>
              <a:off x="887834" y="2381433"/>
              <a:ext cx="940967" cy="42935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lIns="0" tIns="0" rIns="0" bIns="0" rtlCol="0" anchor="ctr" anchorCtr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err="1" smtClean="0"/>
                <a:t>pCPE</a:t>
              </a:r>
              <a:endParaRPr lang="en-US" sz="2400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1828800" y="2590800"/>
              <a:ext cx="12192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3" name="Straight Arrow Connector 12"/>
          <p:cNvCxnSpPr/>
          <p:nvPr/>
        </p:nvCxnSpPr>
        <p:spPr>
          <a:xfrm flipH="1">
            <a:off x="3947312" y="2108167"/>
            <a:ext cx="995880" cy="654993"/>
          </a:xfrm>
          <a:prstGeom prst="straightConnector1">
            <a:avLst/>
          </a:prstGeom>
          <a:ln w="28575">
            <a:solidFill>
              <a:srgbClr val="7030A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106154" y="2108167"/>
            <a:ext cx="841973" cy="654993"/>
          </a:xfrm>
          <a:prstGeom prst="straightConnector1">
            <a:avLst/>
          </a:prstGeom>
          <a:ln w="28575">
            <a:solidFill>
              <a:srgbClr val="7030A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22"/>
          <p:cNvSpPr txBox="1"/>
          <p:nvPr/>
        </p:nvSpPr>
        <p:spPr>
          <a:xfrm>
            <a:off x="1693000" y="2481616"/>
            <a:ext cx="22180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/>
              <a:t>Partial Virtualization</a:t>
            </a:r>
            <a:endParaRPr lang="en-US" b="1" dirty="0"/>
          </a:p>
        </p:txBody>
      </p:sp>
      <p:grpSp>
        <p:nvGrpSpPr>
          <p:cNvPr id="10" name="Group 15"/>
          <p:cNvGrpSpPr/>
          <p:nvPr/>
        </p:nvGrpSpPr>
        <p:grpSpPr>
          <a:xfrm>
            <a:off x="5452789" y="3146740"/>
            <a:ext cx="1973826" cy="369332"/>
            <a:chOff x="935478" y="2370528"/>
            <a:chExt cx="2182594" cy="429358"/>
          </a:xfrm>
        </p:grpSpPr>
        <p:sp>
          <p:nvSpPr>
            <p:cNvPr id="17" name="TextBox 3"/>
            <p:cNvSpPr txBox="1"/>
            <p:nvPr/>
          </p:nvSpPr>
          <p:spPr>
            <a:xfrm>
              <a:off x="935478" y="2370528"/>
              <a:ext cx="963395" cy="429358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tIns="0" bIns="0" rtlCol="0" anchor="ctr" anchorCtr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smtClean="0"/>
                <a:t>vCPE</a:t>
              </a:r>
              <a:endParaRPr lang="en-US" sz="2400" dirty="0"/>
            </a:p>
          </p:txBody>
        </p:sp>
        <p:cxnSp>
          <p:nvCxnSpPr>
            <p:cNvPr id="18" name="Straight Connector 17"/>
            <p:cNvCxnSpPr/>
            <p:nvPr/>
          </p:nvCxnSpPr>
          <p:spPr>
            <a:xfrm>
              <a:off x="1898873" y="2590800"/>
              <a:ext cx="121919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" name="Group 18"/>
          <p:cNvGrpSpPr/>
          <p:nvPr/>
        </p:nvGrpSpPr>
        <p:grpSpPr>
          <a:xfrm>
            <a:off x="1662545" y="3094548"/>
            <a:ext cx="2124086" cy="461665"/>
            <a:chOff x="791175" y="2309852"/>
            <a:chExt cx="2348746" cy="536697"/>
          </a:xfrm>
        </p:grpSpPr>
        <p:sp>
          <p:nvSpPr>
            <p:cNvPr id="20" name="TextBox 3"/>
            <p:cNvSpPr txBox="1"/>
            <p:nvPr/>
          </p:nvSpPr>
          <p:spPr>
            <a:xfrm>
              <a:off x="791175" y="2309852"/>
              <a:ext cx="1148995" cy="536697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 anchor="ctr" anchorCtr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err="1" smtClean="0"/>
                <a:t>pvCPE</a:t>
              </a:r>
              <a:endParaRPr lang="en-US" sz="2400" dirty="0"/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920722" y="2590799"/>
              <a:ext cx="1219199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2" name="Straight Arrow Connector 21"/>
          <p:cNvCxnSpPr/>
          <p:nvPr/>
        </p:nvCxnSpPr>
        <p:spPr>
          <a:xfrm flipH="1">
            <a:off x="2697933" y="3669623"/>
            <a:ext cx="172268" cy="620429"/>
          </a:xfrm>
          <a:prstGeom prst="straightConnector1">
            <a:avLst/>
          </a:prstGeom>
          <a:ln w="28575">
            <a:solidFill>
              <a:srgbClr val="7030A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2980267" y="3669623"/>
            <a:ext cx="84667" cy="1857904"/>
          </a:xfrm>
          <a:prstGeom prst="straightConnector1">
            <a:avLst/>
          </a:prstGeom>
          <a:ln w="28575">
            <a:solidFill>
              <a:srgbClr val="7030A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6325549" y="3669623"/>
            <a:ext cx="151451" cy="658172"/>
          </a:xfrm>
          <a:prstGeom prst="straightConnector1">
            <a:avLst/>
          </a:prstGeom>
          <a:ln w="28575">
            <a:solidFill>
              <a:srgbClr val="7030A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6612467" y="3669623"/>
            <a:ext cx="211666" cy="1908704"/>
          </a:xfrm>
          <a:prstGeom prst="straightConnector1">
            <a:avLst/>
          </a:prstGeom>
          <a:ln w="28575">
            <a:solidFill>
              <a:srgbClr val="7030A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22"/>
          <p:cNvSpPr txBox="1"/>
          <p:nvPr/>
        </p:nvSpPr>
        <p:spPr>
          <a:xfrm>
            <a:off x="5858688" y="2490669"/>
            <a:ext cx="2082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 smtClean="0"/>
              <a:t>Full Virtualization</a:t>
            </a:r>
            <a:endParaRPr lang="en-US" b="1" dirty="0"/>
          </a:p>
        </p:txBody>
      </p:sp>
      <p:sp>
        <p:nvSpPr>
          <p:cNvPr id="39" name="Rounded Rectangle 38"/>
          <p:cNvSpPr/>
          <p:nvPr/>
        </p:nvSpPr>
        <p:spPr>
          <a:xfrm>
            <a:off x="253573" y="5317956"/>
            <a:ext cx="8490857" cy="1106296"/>
          </a:xfrm>
          <a:prstGeom prst="roundRect">
            <a:avLst/>
          </a:prstGeom>
          <a:solidFill>
            <a:srgbClr val="FF0000">
              <a:alpha val="4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/>
        </p:nvSpPr>
        <p:spPr>
          <a:xfrm>
            <a:off x="253573" y="4063895"/>
            <a:ext cx="8490857" cy="1106296"/>
          </a:xfrm>
          <a:prstGeom prst="roundRect">
            <a:avLst/>
          </a:prstGeom>
          <a:solidFill>
            <a:srgbClr val="A162D0">
              <a:alpha val="41961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31"/>
          <p:cNvSpPr txBox="1"/>
          <p:nvPr/>
        </p:nvSpPr>
        <p:spPr>
          <a:xfrm>
            <a:off x="349843" y="5562363"/>
            <a:ext cx="13782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 smtClean="0"/>
              <a:t>Full Relocation</a:t>
            </a:r>
            <a:endParaRPr lang="en-US" sz="1600" b="1" dirty="0"/>
          </a:p>
        </p:txBody>
      </p:sp>
      <p:sp>
        <p:nvSpPr>
          <p:cNvPr id="42" name="TextBox 31"/>
          <p:cNvSpPr txBox="1"/>
          <p:nvPr/>
        </p:nvSpPr>
        <p:spPr>
          <a:xfrm>
            <a:off x="349843" y="4327795"/>
            <a:ext cx="13782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 smtClean="0"/>
              <a:t>Partial Relocation</a:t>
            </a:r>
            <a:endParaRPr lang="en-US" sz="1600" b="1" dirty="0"/>
          </a:p>
        </p:txBody>
      </p:sp>
      <p:grpSp>
        <p:nvGrpSpPr>
          <p:cNvPr id="34" name="Group 33"/>
          <p:cNvGrpSpPr/>
          <p:nvPr/>
        </p:nvGrpSpPr>
        <p:grpSpPr>
          <a:xfrm>
            <a:off x="5366943" y="1419288"/>
            <a:ext cx="1413136" cy="779414"/>
            <a:chOff x="5533761" y="1256631"/>
            <a:chExt cx="1413136" cy="843847"/>
          </a:xfrm>
        </p:grpSpPr>
        <p:sp>
          <p:nvSpPr>
            <p:cNvPr id="45" name="Freeform 7"/>
            <p:cNvSpPr>
              <a:spLocks/>
            </p:cNvSpPr>
            <p:nvPr/>
          </p:nvSpPr>
          <p:spPr bwMode="auto">
            <a:xfrm>
              <a:off x="5533761" y="1256631"/>
              <a:ext cx="1413136" cy="843847"/>
            </a:xfrm>
            <a:custGeom>
              <a:avLst/>
              <a:gdLst>
                <a:gd name="connsiteX0" fmla="*/ 10000 w 10000"/>
                <a:gd name="connsiteY0" fmla="*/ 7308 h 10000"/>
                <a:gd name="connsiteX1" fmla="*/ 10000 w 10000"/>
                <a:gd name="connsiteY1" fmla="*/ 7308 h 10000"/>
                <a:gd name="connsiteX2" fmla="*/ 8636 w 10000"/>
                <a:gd name="connsiteY2" fmla="*/ 4615 h 10000"/>
                <a:gd name="connsiteX3" fmla="*/ 8636 w 10000"/>
                <a:gd name="connsiteY3" fmla="*/ 4615 h 10000"/>
                <a:gd name="connsiteX4" fmla="*/ 6818 w 10000"/>
                <a:gd name="connsiteY4" fmla="*/ 2308 h 10000"/>
                <a:gd name="connsiteX5" fmla="*/ 5227 w 10000"/>
                <a:gd name="connsiteY5" fmla="*/ 0 h 10000"/>
                <a:gd name="connsiteX6" fmla="*/ 3864 w 10000"/>
                <a:gd name="connsiteY6" fmla="*/ 0 h 10000"/>
                <a:gd name="connsiteX7" fmla="*/ 2273 w 10000"/>
                <a:gd name="connsiteY7" fmla="*/ 2692 h 10000"/>
                <a:gd name="connsiteX8" fmla="*/ 1136 w 10000"/>
                <a:gd name="connsiteY8" fmla="*/ 4615 h 10000"/>
                <a:gd name="connsiteX9" fmla="*/ 0 w 10000"/>
                <a:gd name="connsiteY9" fmla="*/ 7308 h 10000"/>
                <a:gd name="connsiteX10" fmla="*/ 0 w 10000"/>
                <a:gd name="connsiteY10" fmla="*/ 7308 h 10000"/>
                <a:gd name="connsiteX11" fmla="*/ 1364 w 10000"/>
                <a:gd name="connsiteY11" fmla="*/ 10000 h 10000"/>
                <a:gd name="connsiteX12" fmla="*/ 8636 w 10000"/>
                <a:gd name="connsiteY12" fmla="*/ 10000 h 10000"/>
                <a:gd name="connsiteX13" fmla="*/ 10000 w 10000"/>
                <a:gd name="connsiteY13" fmla="*/ 7308 h 10000"/>
                <a:gd name="connsiteX0" fmla="*/ 10000 w 10000"/>
                <a:gd name="connsiteY0" fmla="*/ 7308 h 10000"/>
                <a:gd name="connsiteX1" fmla="*/ 10000 w 10000"/>
                <a:gd name="connsiteY1" fmla="*/ 7308 h 10000"/>
                <a:gd name="connsiteX2" fmla="*/ 8636 w 10000"/>
                <a:gd name="connsiteY2" fmla="*/ 4615 h 10000"/>
                <a:gd name="connsiteX3" fmla="*/ 8636 w 10000"/>
                <a:gd name="connsiteY3" fmla="*/ 4615 h 10000"/>
                <a:gd name="connsiteX4" fmla="*/ 6818 w 10000"/>
                <a:gd name="connsiteY4" fmla="*/ 2308 h 10000"/>
                <a:gd name="connsiteX5" fmla="*/ 5227 w 10000"/>
                <a:gd name="connsiteY5" fmla="*/ 0 h 10000"/>
                <a:gd name="connsiteX6" fmla="*/ 3864 w 10000"/>
                <a:gd name="connsiteY6" fmla="*/ 0 h 10000"/>
                <a:gd name="connsiteX7" fmla="*/ 2273 w 10000"/>
                <a:gd name="connsiteY7" fmla="*/ 2692 h 10000"/>
                <a:gd name="connsiteX8" fmla="*/ 1136 w 10000"/>
                <a:gd name="connsiteY8" fmla="*/ 4615 h 10000"/>
                <a:gd name="connsiteX9" fmla="*/ 0 w 10000"/>
                <a:gd name="connsiteY9" fmla="*/ 7308 h 10000"/>
                <a:gd name="connsiteX10" fmla="*/ 0 w 10000"/>
                <a:gd name="connsiteY10" fmla="*/ 7308 h 10000"/>
                <a:gd name="connsiteX11" fmla="*/ 1364 w 10000"/>
                <a:gd name="connsiteY11" fmla="*/ 10000 h 10000"/>
                <a:gd name="connsiteX12" fmla="*/ 7589 w 10000"/>
                <a:gd name="connsiteY12" fmla="*/ 9973 h 10000"/>
                <a:gd name="connsiteX13" fmla="*/ 10000 w 10000"/>
                <a:gd name="connsiteY13" fmla="*/ 7308 h 10000"/>
                <a:gd name="connsiteX0" fmla="*/ 7589 w 10000"/>
                <a:gd name="connsiteY0" fmla="*/ 9973 h 10000"/>
                <a:gd name="connsiteX1" fmla="*/ 10000 w 10000"/>
                <a:gd name="connsiteY1" fmla="*/ 7308 h 10000"/>
                <a:gd name="connsiteX2" fmla="*/ 8636 w 10000"/>
                <a:gd name="connsiteY2" fmla="*/ 4615 h 10000"/>
                <a:gd name="connsiteX3" fmla="*/ 8636 w 10000"/>
                <a:gd name="connsiteY3" fmla="*/ 4615 h 10000"/>
                <a:gd name="connsiteX4" fmla="*/ 6818 w 10000"/>
                <a:gd name="connsiteY4" fmla="*/ 2308 h 10000"/>
                <a:gd name="connsiteX5" fmla="*/ 5227 w 10000"/>
                <a:gd name="connsiteY5" fmla="*/ 0 h 10000"/>
                <a:gd name="connsiteX6" fmla="*/ 3864 w 10000"/>
                <a:gd name="connsiteY6" fmla="*/ 0 h 10000"/>
                <a:gd name="connsiteX7" fmla="*/ 2273 w 10000"/>
                <a:gd name="connsiteY7" fmla="*/ 2692 h 10000"/>
                <a:gd name="connsiteX8" fmla="*/ 1136 w 10000"/>
                <a:gd name="connsiteY8" fmla="*/ 4615 h 10000"/>
                <a:gd name="connsiteX9" fmla="*/ 0 w 10000"/>
                <a:gd name="connsiteY9" fmla="*/ 7308 h 10000"/>
                <a:gd name="connsiteX10" fmla="*/ 0 w 10000"/>
                <a:gd name="connsiteY10" fmla="*/ 7308 h 10000"/>
                <a:gd name="connsiteX11" fmla="*/ 1364 w 10000"/>
                <a:gd name="connsiteY11" fmla="*/ 10000 h 10000"/>
                <a:gd name="connsiteX12" fmla="*/ 7589 w 10000"/>
                <a:gd name="connsiteY12" fmla="*/ 9973 h 10000"/>
                <a:gd name="connsiteX0" fmla="*/ 7589 w 10000"/>
                <a:gd name="connsiteY0" fmla="*/ 9973 h 10000"/>
                <a:gd name="connsiteX1" fmla="*/ 8679 w 10000"/>
                <a:gd name="connsiteY1" fmla="*/ 7254 h 10000"/>
                <a:gd name="connsiteX2" fmla="*/ 8636 w 10000"/>
                <a:gd name="connsiteY2" fmla="*/ 4615 h 10000"/>
                <a:gd name="connsiteX3" fmla="*/ 8636 w 10000"/>
                <a:gd name="connsiteY3" fmla="*/ 4615 h 10000"/>
                <a:gd name="connsiteX4" fmla="*/ 6818 w 10000"/>
                <a:gd name="connsiteY4" fmla="*/ 2308 h 10000"/>
                <a:gd name="connsiteX5" fmla="*/ 5227 w 10000"/>
                <a:gd name="connsiteY5" fmla="*/ 0 h 10000"/>
                <a:gd name="connsiteX6" fmla="*/ 3864 w 10000"/>
                <a:gd name="connsiteY6" fmla="*/ 0 h 10000"/>
                <a:gd name="connsiteX7" fmla="*/ 2273 w 10000"/>
                <a:gd name="connsiteY7" fmla="*/ 2692 h 10000"/>
                <a:gd name="connsiteX8" fmla="*/ 1136 w 10000"/>
                <a:gd name="connsiteY8" fmla="*/ 4615 h 10000"/>
                <a:gd name="connsiteX9" fmla="*/ 0 w 10000"/>
                <a:gd name="connsiteY9" fmla="*/ 7308 h 10000"/>
                <a:gd name="connsiteX10" fmla="*/ 0 w 10000"/>
                <a:gd name="connsiteY10" fmla="*/ 7308 h 10000"/>
                <a:gd name="connsiteX11" fmla="*/ 1364 w 10000"/>
                <a:gd name="connsiteY11" fmla="*/ 10000 h 10000"/>
                <a:gd name="connsiteX12" fmla="*/ 7589 w 10000"/>
                <a:gd name="connsiteY12" fmla="*/ 9973 h 10000"/>
                <a:gd name="connsiteX0" fmla="*/ 7589 w 10000"/>
                <a:gd name="connsiteY0" fmla="*/ 9973 h 10000"/>
                <a:gd name="connsiteX1" fmla="*/ 8679 w 10000"/>
                <a:gd name="connsiteY1" fmla="*/ 7254 h 10000"/>
                <a:gd name="connsiteX2" fmla="*/ 8636 w 10000"/>
                <a:gd name="connsiteY2" fmla="*/ 4615 h 10000"/>
                <a:gd name="connsiteX3" fmla="*/ 6818 w 10000"/>
                <a:gd name="connsiteY3" fmla="*/ 2308 h 10000"/>
                <a:gd name="connsiteX4" fmla="*/ 5227 w 10000"/>
                <a:gd name="connsiteY4" fmla="*/ 0 h 10000"/>
                <a:gd name="connsiteX5" fmla="*/ 3864 w 10000"/>
                <a:gd name="connsiteY5" fmla="*/ 0 h 10000"/>
                <a:gd name="connsiteX6" fmla="*/ 2273 w 10000"/>
                <a:gd name="connsiteY6" fmla="*/ 2692 h 10000"/>
                <a:gd name="connsiteX7" fmla="*/ 1136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364 w 10000"/>
                <a:gd name="connsiteY10" fmla="*/ 10000 h 10000"/>
                <a:gd name="connsiteX11" fmla="*/ 7589 w 10000"/>
                <a:gd name="connsiteY11" fmla="*/ 9973 h 10000"/>
                <a:gd name="connsiteX0" fmla="*/ 7589 w 9162"/>
                <a:gd name="connsiteY0" fmla="*/ 9973 h 10000"/>
                <a:gd name="connsiteX1" fmla="*/ 8679 w 9162"/>
                <a:gd name="connsiteY1" fmla="*/ 7254 h 10000"/>
                <a:gd name="connsiteX2" fmla="*/ 7798 w 9162"/>
                <a:gd name="connsiteY2" fmla="*/ 4479 h 10000"/>
                <a:gd name="connsiteX3" fmla="*/ 6818 w 9162"/>
                <a:gd name="connsiteY3" fmla="*/ 2308 h 10000"/>
                <a:gd name="connsiteX4" fmla="*/ 5227 w 9162"/>
                <a:gd name="connsiteY4" fmla="*/ 0 h 10000"/>
                <a:gd name="connsiteX5" fmla="*/ 3864 w 9162"/>
                <a:gd name="connsiteY5" fmla="*/ 0 h 10000"/>
                <a:gd name="connsiteX6" fmla="*/ 2273 w 9162"/>
                <a:gd name="connsiteY6" fmla="*/ 2692 h 10000"/>
                <a:gd name="connsiteX7" fmla="*/ 1136 w 9162"/>
                <a:gd name="connsiteY7" fmla="*/ 4615 h 10000"/>
                <a:gd name="connsiteX8" fmla="*/ 0 w 9162"/>
                <a:gd name="connsiteY8" fmla="*/ 7308 h 10000"/>
                <a:gd name="connsiteX9" fmla="*/ 0 w 9162"/>
                <a:gd name="connsiteY9" fmla="*/ 7308 h 10000"/>
                <a:gd name="connsiteX10" fmla="*/ 1364 w 9162"/>
                <a:gd name="connsiteY10" fmla="*/ 10000 h 10000"/>
                <a:gd name="connsiteX11" fmla="*/ 7589 w 9162"/>
                <a:gd name="connsiteY11" fmla="*/ 9973 h 10000"/>
                <a:gd name="connsiteX0" fmla="*/ 8283 w 9854"/>
                <a:gd name="connsiteY0" fmla="*/ 9973 h 10000"/>
                <a:gd name="connsiteX1" fmla="*/ 9473 w 9854"/>
                <a:gd name="connsiteY1" fmla="*/ 7254 h 10000"/>
                <a:gd name="connsiteX2" fmla="*/ 8230 w 9854"/>
                <a:gd name="connsiteY2" fmla="*/ 4533 h 10000"/>
                <a:gd name="connsiteX3" fmla="*/ 7442 w 9854"/>
                <a:gd name="connsiteY3" fmla="*/ 2308 h 10000"/>
                <a:gd name="connsiteX4" fmla="*/ 5705 w 9854"/>
                <a:gd name="connsiteY4" fmla="*/ 0 h 10000"/>
                <a:gd name="connsiteX5" fmla="*/ 4217 w 9854"/>
                <a:gd name="connsiteY5" fmla="*/ 0 h 10000"/>
                <a:gd name="connsiteX6" fmla="*/ 2481 w 9854"/>
                <a:gd name="connsiteY6" fmla="*/ 2692 h 10000"/>
                <a:gd name="connsiteX7" fmla="*/ 1240 w 9854"/>
                <a:gd name="connsiteY7" fmla="*/ 4615 h 10000"/>
                <a:gd name="connsiteX8" fmla="*/ 0 w 9854"/>
                <a:gd name="connsiteY8" fmla="*/ 7308 h 10000"/>
                <a:gd name="connsiteX9" fmla="*/ 0 w 9854"/>
                <a:gd name="connsiteY9" fmla="*/ 7308 h 10000"/>
                <a:gd name="connsiteX10" fmla="*/ 1489 w 9854"/>
                <a:gd name="connsiteY10" fmla="*/ 10000 h 10000"/>
                <a:gd name="connsiteX11" fmla="*/ 8283 w 9854"/>
                <a:gd name="connsiteY11" fmla="*/ 9973 h 10000"/>
                <a:gd name="connsiteX0" fmla="*/ 8406 w 10000"/>
                <a:gd name="connsiteY0" fmla="*/ 9973 h 10000"/>
                <a:gd name="connsiteX1" fmla="*/ 9613 w 10000"/>
                <a:gd name="connsiteY1" fmla="*/ 7254 h 10000"/>
                <a:gd name="connsiteX2" fmla="*/ 8352 w 10000"/>
                <a:gd name="connsiteY2" fmla="*/ 4533 h 10000"/>
                <a:gd name="connsiteX3" fmla="*/ 7552 w 10000"/>
                <a:gd name="connsiteY3" fmla="*/ 2308 h 10000"/>
                <a:gd name="connsiteX4" fmla="*/ 5790 w 10000"/>
                <a:gd name="connsiteY4" fmla="*/ 0 h 10000"/>
                <a:gd name="connsiteX5" fmla="*/ 4279 w 10000"/>
                <a:gd name="connsiteY5" fmla="*/ 0 h 10000"/>
                <a:gd name="connsiteX6" fmla="*/ 2518 w 10000"/>
                <a:gd name="connsiteY6" fmla="*/ 2692 h 10000"/>
                <a:gd name="connsiteX7" fmla="*/ 125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11 w 10000"/>
                <a:gd name="connsiteY10" fmla="*/ 10000 h 10000"/>
                <a:gd name="connsiteX11" fmla="*/ 8406 w 10000"/>
                <a:gd name="connsiteY11" fmla="*/ 9973 h 10000"/>
                <a:gd name="connsiteX0" fmla="*/ 8103 w 9863"/>
                <a:gd name="connsiteY0" fmla="*/ 10000 h 10000"/>
                <a:gd name="connsiteX1" fmla="*/ 9613 w 9863"/>
                <a:gd name="connsiteY1" fmla="*/ 7254 h 10000"/>
                <a:gd name="connsiteX2" fmla="*/ 8352 w 9863"/>
                <a:gd name="connsiteY2" fmla="*/ 4533 h 10000"/>
                <a:gd name="connsiteX3" fmla="*/ 7552 w 9863"/>
                <a:gd name="connsiteY3" fmla="*/ 2308 h 10000"/>
                <a:gd name="connsiteX4" fmla="*/ 5790 w 9863"/>
                <a:gd name="connsiteY4" fmla="*/ 0 h 10000"/>
                <a:gd name="connsiteX5" fmla="*/ 4279 w 9863"/>
                <a:gd name="connsiteY5" fmla="*/ 0 h 10000"/>
                <a:gd name="connsiteX6" fmla="*/ 2518 w 9863"/>
                <a:gd name="connsiteY6" fmla="*/ 2692 h 10000"/>
                <a:gd name="connsiteX7" fmla="*/ 1258 w 9863"/>
                <a:gd name="connsiteY7" fmla="*/ 4615 h 10000"/>
                <a:gd name="connsiteX8" fmla="*/ 0 w 9863"/>
                <a:gd name="connsiteY8" fmla="*/ 7308 h 10000"/>
                <a:gd name="connsiteX9" fmla="*/ 0 w 9863"/>
                <a:gd name="connsiteY9" fmla="*/ 7308 h 10000"/>
                <a:gd name="connsiteX10" fmla="*/ 1511 w 9863"/>
                <a:gd name="connsiteY10" fmla="*/ 10000 h 10000"/>
                <a:gd name="connsiteX11" fmla="*/ 8103 w 9863"/>
                <a:gd name="connsiteY11" fmla="*/ 10000 h 10000"/>
                <a:gd name="connsiteX0" fmla="*/ 8216 w 10000"/>
                <a:gd name="connsiteY0" fmla="*/ 10000 h 10000"/>
                <a:gd name="connsiteX1" fmla="*/ 9747 w 10000"/>
                <a:gd name="connsiteY1" fmla="*/ 7254 h 10000"/>
                <a:gd name="connsiteX2" fmla="*/ 8468 w 10000"/>
                <a:gd name="connsiteY2" fmla="*/ 4533 h 10000"/>
                <a:gd name="connsiteX3" fmla="*/ 7657 w 10000"/>
                <a:gd name="connsiteY3" fmla="*/ 2308 h 10000"/>
                <a:gd name="connsiteX4" fmla="*/ 5870 w 10000"/>
                <a:gd name="connsiteY4" fmla="*/ 0 h 10000"/>
                <a:gd name="connsiteX5" fmla="*/ 4338 w 10000"/>
                <a:gd name="connsiteY5" fmla="*/ 0 h 10000"/>
                <a:gd name="connsiteX6" fmla="*/ 2553 w 10000"/>
                <a:gd name="connsiteY6" fmla="*/ 2692 h 10000"/>
                <a:gd name="connsiteX7" fmla="*/ 1275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32 w 10000"/>
                <a:gd name="connsiteY10" fmla="*/ 10000 h 10000"/>
                <a:gd name="connsiteX11" fmla="*/ 8216 w 10000"/>
                <a:gd name="connsiteY11" fmla="*/ 10000 h 10000"/>
                <a:gd name="connsiteX0" fmla="*/ 8216 w 9747"/>
                <a:gd name="connsiteY0" fmla="*/ 10000 h 10000"/>
                <a:gd name="connsiteX1" fmla="*/ 9747 w 9747"/>
                <a:gd name="connsiteY1" fmla="*/ 7254 h 10000"/>
                <a:gd name="connsiteX2" fmla="*/ 8468 w 9747"/>
                <a:gd name="connsiteY2" fmla="*/ 4533 h 10000"/>
                <a:gd name="connsiteX3" fmla="*/ 7657 w 9747"/>
                <a:gd name="connsiteY3" fmla="*/ 2308 h 10000"/>
                <a:gd name="connsiteX4" fmla="*/ 5870 w 9747"/>
                <a:gd name="connsiteY4" fmla="*/ 0 h 10000"/>
                <a:gd name="connsiteX5" fmla="*/ 4338 w 9747"/>
                <a:gd name="connsiteY5" fmla="*/ 0 h 10000"/>
                <a:gd name="connsiteX6" fmla="*/ 2553 w 9747"/>
                <a:gd name="connsiteY6" fmla="*/ 2692 h 10000"/>
                <a:gd name="connsiteX7" fmla="*/ 1275 w 9747"/>
                <a:gd name="connsiteY7" fmla="*/ 4615 h 10000"/>
                <a:gd name="connsiteX8" fmla="*/ 0 w 9747"/>
                <a:gd name="connsiteY8" fmla="*/ 7308 h 10000"/>
                <a:gd name="connsiteX9" fmla="*/ 0 w 9747"/>
                <a:gd name="connsiteY9" fmla="*/ 7308 h 10000"/>
                <a:gd name="connsiteX10" fmla="*/ 1532 w 9747"/>
                <a:gd name="connsiteY10" fmla="*/ 10000 h 10000"/>
                <a:gd name="connsiteX11" fmla="*/ 8216 w 9747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856 w 10000"/>
                <a:gd name="connsiteY3" fmla="*/ 2308 h 10000"/>
                <a:gd name="connsiteX4" fmla="*/ 6022 w 10000"/>
                <a:gd name="connsiteY4" fmla="*/ 0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856 w 10000"/>
                <a:gd name="connsiteY3" fmla="*/ 2308 h 10000"/>
                <a:gd name="connsiteX4" fmla="*/ 6022 w 10000"/>
                <a:gd name="connsiteY4" fmla="*/ 0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856 w 10000"/>
                <a:gd name="connsiteY3" fmla="*/ 2308 h 10000"/>
                <a:gd name="connsiteX4" fmla="*/ 6022 w 10000"/>
                <a:gd name="connsiteY4" fmla="*/ 0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22 w 10000"/>
                <a:gd name="connsiteY4" fmla="*/ 0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03 w 10000"/>
                <a:gd name="connsiteY4" fmla="*/ 82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03 w 10000"/>
                <a:gd name="connsiteY4" fmla="*/ 82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03 w 10000"/>
                <a:gd name="connsiteY4" fmla="*/ 82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03 w 10000"/>
                <a:gd name="connsiteY4" fmla="*/ 82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000" h="10000">
                  <a:moveTo>
                    <a:pt x="8429" y="10000"/>
                  </a:moveTo>
                  <a:cubicBezTo>
                    <a:pt x="9623" y="9932"/>
                    <a:pt x="9985" y="8392"/>
                    <a:pt x="10000" y="7254"/>
                  </a:cubicBezTo>
                  <a:cubicBezTo>
                    <a:pt x="10000" y="7254"/>
                    <a:pt x="9888" y="4533"/>
                    <a:pt x="8688" y="4533"/>
                  </a:cubicBezTo>
                  <a:cubicBezTo>
                    <a:pt x="8652" y="3301"/>
                    <a:pt x="8096" y="2397"/>
                    <a:pt x="7540" y="2362"/>
                  </a:cubicBezTo>
                  <a:cubicBezTo>
                    <a:pt x="7278" y="1592"/>
                    <a:pt x="7184" y="55"/>
                    <a:pt x="6003" y="82"/>
                  </a:cubicBezTo>
                  <a:lnTo>
                    <a:pt x="4451" y="0"/>
                  </a:lnTo>
                  <a:cubicBezTo>
                    <a:pt x="4451" y="0"/>
                    <a:pt x="2880" y="0"/>
                    <a:pt x="2619" y="2692"/>
                  </a:cubicBezTo>
                  <a:cubicBezTo>
                    <a:pt x="2356" y="2692"/>
                    <a:pt x="1308" y="2692"/>
                    <a:pt x="1308" y="4615"/>
                  </a:cubicBezTo>
                  <a:cubicBezTo>
                    <a:pt x="785" y="4615"/>
                    <a:pt x="0" y="5000"/>
                    <a:pt x="0" y="7308"/>
                  </a:cubicBezTo>
                  <a:lnTo>
                    <a:pt x="0" y="7308"/>
                  </a:lnTo>
                  <a:cubicBezTo>
                    <a:pt x="0" y="7308"/>
                    <a:pt x="0" y="10000"/>
                    <a:pt x="1572" y="10000"/>
                  </a:cubicBezTo>
                  <a:lnTo>
                    <a:pt x="8429" y="10000"/>
                  </a:ln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rgbClr val="F3AE4A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Text Box 10"/>
            <p:cNvSpPr txBox="1">
              <a:spLocks noChangeArrowheads="1"/>
            </p:cNvSpPr>
            <p:nvPr/>
          </p:nvSpPr>
          <p:spPr bwMode="auto">
            <a:xfrm flipH="1">
              <a:off x="5614854" y="1559409"/>
              <a:ext cx="1250950" cy="39092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square" lIns="100508" tIns="50254" rIns="100508" bIns="50254">
              <a:spAutoFit/>
            </a:bodyPr>
            <a:lstStyle/>
            <a:p>
              <a:pPr algn="ctr" defTabSz="1005822">
                <a:lnSpc>
                  <a:spcPct val="110000"/>
                </a:lnSpc>
              </a:pPr>
              <a:r>
                <a:rPr lang="en-US" b="1" dirty="0" smtClean="0"/>
                <a:t>Network</a:t>
              </a:r>
              <a:endParaRPr lang="en-US" b="1" dirty="0"/>
            </a:p>
          </p:txBody>
        </p:sp>
      </p:grpSp>
      <p:sp>
        <p:nvSpPr>
          <p:cNvPr id="48" name="Freeform 7"/>
          <p:cNvSpPr>
            <a:spLocks/>
          </p:cNvSpPr>
          <p:nvPr/>
        </p:nvSpPr>
        <p:spPr bwMode="auto">
          <a:xfrm>
            <a:off x="3227740" y="2885834"/>
            <a:ext cx="1441399" cy="783789"/>
          </a:xfrm>
          <a:custGeom>
            <a:avLst/>
            <a:gdLst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8636 w 10000"/>
              <a:gd name="connsiteY12" fmla="*/ 10000 h 10000"/>
              <a:gd name="connsiteX13" fmla="*/ 10000 w 10000"/>
              <a:gd name="connsiteY13" fmla="*/ 7308 h 10000"/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13" fmla="*/ 10000 w 10000"/>
              <a:gd name="connsiteY13" fmla="*/ 7308 h 10000"/>
              <a:gd name="connsiteX0" fmla="*/ 7589 w 10000"/>
              <a:gd name="connsiteY0" fmla="*/ 9973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6818 w 10000"/>
              <a:gd name="connsiteY3" fmla="*/ 2308 h 10000"/>
              <a:gd name="connsiteX4" fmla="*/ 5227 w 10000"/>
              <a:gd name="connsiteY4" fmla="*/ 0 h 10000"/>
              <a:gd name="connsiteX5" fmla="*/ 3864 w 10000"/>
              <a:gd name="connsiteY5" fmla="*/ 0 h 10000"/>
              <a:gd name="connsiteX6" fmla="*/ 2273 w 10000"/>
              <a:gd name="connsiteY6" fmla="*/ 2692 h 10000"/>
              <a:gd name="connsiteX7" fmla="*/ 1136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364 w 10000"/>
              <a:gd name="connsiteY10" fmla="*/ 10000 h 10000"/>
              <a:gd name="connsiteX11" fmla="*/ 7589 w 10000"/>
              <a:gd name="connsiteY11" fmla="*/ 9973 h 10000"/>
              <a:gd name="connsiteX0" fmla="*/ 7589 w 9162"/>
              <a:gd name="connsiteY0" fmla="*/ 9973 h 10000"/>
              <a:gd name="connsiteX1" fmla="*/ 8679 w 9162"/>
              <a:gd name="connsiteY1" fmla="*/ 7254 h 10000"/>
              <a:gd name="connsiteX2" fmla="*/ 7798 w 9162"/>
              <a:gd name="connsiteY2" fmla="*/ 4479 h 10000"/>
              <a:gd name="connsiteX3" fmla="*/ 6818 w 9162"/>
              <a:gd name="connsiteY3" fmla="*/ 2308 h 10000"/>
              <a:gd name="connsiteX4" fmla="*/ 5227 w 9162"/>
              <a:gd name="connsiteY4" fmla="*/ 0 h 10000"/>
              <a:gd name="connsiteX5" fmla="*/ 3864 w 9162"/>
              <a:gd name="connsiteY5" fmla="*/ 0 h 10000"/>
              <a:gd name="connsiteX6" fmla="*/ 2273 w 9162"/>
              <a:gd name="connsiteY6" fmla="*/ 2692 h 10000"/>
              <a:gd name="connsiteX7" fmla="*/ 1136 w 9162"/>
              <a:gd name="connsiteY7" fmla="*/ 4615 h 10000"/>
              <a:gd name="connsiteX8" fmla="*/ 0 w 9162"/>
              <a:gd name="connsiteY8" fmla="*/ 7308 h 10000"/>
              <a:gd name="connsiteX9" fmla="*/ 0 w 9162"/>
              <a:gd name="connsiteY9" fmla="*/ 7308 h 10000"/>
              <a:gd name="connsiteX10" fmla="*/ 1364 w 9162"/>
              <a:gd name="connsiteY10" fmla="*/ 10000 h 10000"/>
              <a:gd name="connsiteX11" fmla="*/ 7589 w 9162"/>
              <a:gd name="connsiteY11" fmla="*/ 9973 h 10000"/>
              <a:gd name="connsiteX0" fmla="*/ 8283 w 9854"/>
              <a:gd name="connsiteY0" fmla="*/ 9973 h 10000"/>
              <a:gd name="connsiteX1" fmla="*/ 9473 w 9854"/>
              <a:gd name="connsiteY1" fmla="*/ 7254 h 10000"/>
              <a:gd name="connsiteX2" fmla="*/ 8230 w 9854"/>
              <a:gd name="connsiteY2" fmla="*/ 4533 h 10000"/>
              <a:gd name="connsiteX3" fmla="*/ 7442 w 9854"/>
              <a:gd name="connsiteY3" fmla="*/ 2308 h 10000"/>
              <a:gd name="connsiteX4" fmla="*/ 5705 w 9854"/>
              <a:gd name="connsiteY4" fmla="*/ 0 h 10000"/>
              <a:gd name="connsiteX5" fmla="*/ 4217 w 9854"/>
              <a:gd name="connsiteY5" fmla="*/ 0 h 10000"/>
              <a:gd name="connsiteX6" fmla="*/ 2481 w 9854"/>
              <a:gd name="connsiteY6" fmla="*/ 2692 h 10000"/>
              <a:gd name="connsiteX7" fmla="*/ 1240 w 9854"/>
              <a:gd name="connsiteY7" fmla="*/ 4615 h 10000"/>
              <a:gd name="connsiteX8" fmla="*/ 0 w 9854"/>
              <a:gd name="connsiteY8" fmla="*/ 7308 h 10000"/>
              <a:gd name="connsiteX9" fmla="*/ 0 w 9854"/>
              <a:gd name="connsiteY9" fmla="*/ 7308 h 10000"/>
              <a:gd name="connsiteX10" fmla="*/ 1489 w 9854"/>
              <a:gd name="connsiteY10" fmla="*/ 10000 h 10000"/>
              <a:gd name="connsiteX11" fmla="*/ 8283 w 9854"/>
              <a:gd name="connsiteY11" fmla="*/ 9973 h 10000"/>
              <a:gd name="connsiteX0" fmla="*/ 8406 w 10000"/>
              <a:gd name="connsiteY0" fmla="*/ 9973 h 10000"/>
              <a:gd name="connsiteX1" fmla="*/ 9613 w 10000"/>
              <a:gd name="connsiteY1" fmla="*/ 7254 h 10000"/>
              <a:gd name="connsiteX2" fmla="*/ 8352 w 10000"/>
              <a:gd name="connsiteY2" fmla="*/ 4533 h 10000"/>
              <a:gd name="connsiteX3" fmla="*/ 7552 w 10000"/>
              <a:gd name="connsiteY3" fmla="*/ 2308 h 10000"/>
              <a:gd name="connsiteX4" fmla="*/ 5790 w 10000"/>
              <a:gd name="connsiteY4" fmla="*/ 0 h 10000"/>
              <a:gd name="connsiteX5" fmla="*/ 4279 w 10000"/>
              <a:gd name="connsiteY5" fmla="*/ 0 h 10000"/>
              <a:gd name="connsiteX6" fmla="*/ 2518 w 10000"/>
              <a:gd name="connsiteY6" fmla="*/ 2692 h 10000"/>
              <a:gd name="connsiteX7" fmla="*/ 125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11 w 10000"/>
              <a:gd name="connsiteY10" fmla="*/ 10000 h 10000"/>
              <a:gd name="connsiteX11" fmla="*/ 8406 w 10000"/>
              <a:gd name="connsiteY11" fmla="*/ 9973 h 10000"/>
              <a:gd name="connsiteX0" fmla="*/ 8103 w 9863"/>
              <a:gd name="connsiteY0" fmla="*/ 10000 h 10000"/>
              <a:gd name="connsiteX1" fmla="*/ 9613 w 9863"/>
              <a:gd name="connsiteY1" fmla="*/ 7254 h 10000"/>
              <a:gd name="connsiteX2" fmla="*/ 8352 w 9863"/>
              <a:gd name="connsiteY2" fmla="*/ 4533 h 10000"/>
              <a:gd name="connsiteX3" fmla="*/ 7552 w 9863"/>
              <a:gd name="connsiteY3" fmla="*/ 2308 h 10000"/>
              <a:gd name="connsiteX4" fmla="*/ 5790 w 9863"/>
              <a:gd name="connsiteY4" fmla="*/ 0 h 10000"/>
              <a:gd name="connsiteX5" fmla="*/ 4279 w 9863"/>
              <a:gd name="connsiteY5" fmla="*/ 0 h 10000"/>
              <a:gd name="connsiteX6" fmla="*/ 2518 w 9863"/>
              <a:gd name="connsiteY6" fmla="*/ 2692 h 10000"/>
              <a:gd name="connsiteX7" fmla="*/ 1258 w 9863"/>
              <a:gd name="connsiteY7" fmla="*/ 4615 h 10000"/>
              <a:gd name="connsiteX8" fmla="*/ 0 w 9863"/>
              <a:gd name="connsiteY8" fmla="*/ 7308 h 10000"/>
              <a:gd name="connsiteX9" fmla="*/ 0 w 9863"/>
              <a:gd name="connsiteY9" fmla="*/ 7308 h 10000"/>
              <a:gd name="connsiteX10" fmla="*/ 1511 w 9863"/>
              <a:gd name="connsiteY10" fmla="*/ 10000 h 10000"/>
              <a:gd name="connsiteX11" fmla="*/ 8103 w 9863"/>
              <a:gd name="connsiteY11" fmla="*/ 10000 h 10000"/>
              <a:gd name="connsiteX0" fmla="*/ 8216 w 10000"/>
              <a:gd name="connsiteY0" fmla="*/ 10000 h 10000"/>
              <a:gd name="connsiteX1" fmla="*/ 9747 w 10000"/>
              <a:gd name="connsiteY1" fmla="*/ 7254 h 10000"/>
              <a:gd name="connsiteX2" fmla="*/ 8468 w 10000"/>
              <a:gd name="connsiteY2" fmla="*/ 4533 h 10000"/>
              <a:gd name="connsiteX3" fmla="*/ 7657 w 10000"/>
              <a:gd name="connsiteY3" fmla="*/ 2308 h 10000"/>
              <a:gd name="connsiteX4" fmla="*/ 5870 w 10000"/>
              <a:gd name="connsiteY4" fmla="*/ 0 h 10000"/>
              <a:gd name="connsiteX5" fmla="*/ 4338 w 10000"/>
              <a:gd name="connsiteY5" fmla="*/ 0 h 10000"/>
              <a:gd name="connsiteX6" fmla="*/ 2553 w 10000"/>
              <a:gd name="connsiteY6" fmla="*/ 2692 h 10000"/>
              <a:gd name="connsiteX7" fmla="*/ 1275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32 w 10000"/>
              <a:gd name="connsiteY10" fmla="*/ 10000 h 10000"/>
              <a:gd name="connsiteX11" fmla="*/ 8216 w 10000"/>
              <a:gd name="connsiteY11" fmla="*/ 10000 h 10000"/>
              <a:gd name="connsiteX0" fmla="*/ 8216 w 9747"/>
              <a:gd name="connsiteY0" fmla="*/ 10000 h 10000"/>
              <a:gd name="connsiteX1" fmla="*/ 9747 w 9747"/>
              <a:gd name="connsiteY1" fmla="*/ 7254 h 10000"/>
              <a:gd name="connsiteX2" fmla="*/ 8468 w 9747"/>
              <a:gd name="connsiteY2" fmla="*/ 4533 h 10000"/>
              <a:gd name="connsiteX3" fmla="*/ 7657 w 9747"/>
              <a:gd name="connsiteY3" fmla="*/ 2308 h 10000"/>
              <a:gd name="connsiteX4" fmla="*/ 5870 w 9747"/>
              <a:gd name="connsiteY4" fmla="*/ 0 h 10000"/>
              <a:gd name="connsiteX5" fmla="*/ 4338 w 9747"/>
              <a:gd name="connsiteY5" fmla="*/ 0 h 10000"/>
              <a:gd name="connsiteX6" fmla="*/ 2553 w 9747"/>
              <a:gd name="connsiteY6" fmla="*/ 2692 h 10000"/>
              <a:gd name="connsiteX7" fmla="*/ 1275 w 9747"/>
              <a:gd name="connsiteY7" fmla="*/ 4615 h 10000"/>
              <a:gd name="connsiteX8" fmla="*/ 0 w 9747"/>
              <a:gd name="connsiteY8" fmla="*/ 7308 h 10000"/>
              <a:gd name="connsiteX9" fmla="*/ 0 w 9747"/>
              <a:gd name="connsiteY9" fmla="*/ 7308 h 10000"/>
              <a:gd name="connsiteX10" fmla="*/ 1532 w 9747"/>
              <a:gd name="connsiteY10" fmla="*/ 10000 h 10000"/>
              <a:gd name="connsiteX11" fmla="*/ 8216 w 9747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00" h="10000">
                <a:moveTo>
                  <a:pt x="8429" y="10000"/>
                </a:moveTo>
                <a:cubicBezTo>
                  <a:pt x="9623" y="9932"/>
                  <a:pt x="9985" y="8392"/>
                  <a:pt x="10000" y="7254"/>
                </a:cubicBezTo>
                <a:cubicBezTo>
                  <a:pt x="10000" y="7254"/>
                  <a:pt x="9888" y="4533"/>
                  <a:pt x="8688" y="4533"/>
                </a:cubicBezTo>
                <a:cubicBezTo>
                  <a:pt x="8652" y="3301"/>
                  <a:pt x="8096" y="2397"/>
                  <a:pt x="7540" y="2362"/>
                </a:cubicBezTo>
                <a:cubicBezTo>
                  <a:pt x="7278" y="1592"/>
                  <a:pt x="7184" y="55"/>
                  <a:pt x="6003" y="82"/>
                </a:cubicBezTo>
                <a:lnTo>
                  <a:pt x="4451" y="0"/>
                </a:lnTo>
                <a:cubicBezTo>
                  <a:pt x="4451" y="0"/>
                  <a:pt x="2880" y="0"/>
                  <a:pt x="2619" y="2692"/>
                </a:cubicBezTo>
                <a:cubicBezTo>
                  <a:pt x="2356" y="2692"/>
                  <a:pt x="1308" y="2692"/>
                  <a:pt x="1308" y="4615"/>
                </a:cubicBezTo>
                <a:cubicBezTo>
                  <a:pt x="785" y="4615"/>
                  <a:pt x="0" y="5000"/>
                  <a:pt x="0" y="7308"/>
                </a:cubicBezTo>
                <a:lnTo>
                  <a:pt x="0" y="7308"/>
                </a:lnTo>
                <a:cubicBezTo>
                  <a:pt x="0" y="7308"/>
                  <a:pt x="0" y="10000"/>
                  <a:pt x="1572" y="10000"/>
                </a:cubicBezTo>
                <a:lnTo>
                  <a:pt x="8429" y="10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rgbClr val="F3AE4A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Freeform 7"/>
          <p:cNvSpPr>
            <a:spLocks/>
          </p:cNvSpPr>
          <p:nvPr/>
        </p:nvSpPr>
        <p:spPr bwMode="auto">
          <a:xfrm>
            <a:off x="6799677" y="2885834"/>
            <a:ext cx="1441399" cy="783789"/>
          </a:xfrm>
          <a:custGeom>
            <a:avLst/>
            <a:gdLst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8636 w 10000"/>
              <a:gd name="connsiteY12" fmla="*/ 10000 h 10000"/>
              <a:gd name="connsiteX13" fmla="*/ 10000 w 10000"/>
              <a:gd name="connsiteY13" fmla="*/ 7308 h 10000"/>
              <a:gd name="connsiteX0" fmla="*/ 10000 w 10000"/>
              <a:gd name="connsiteY0" fmla="*/ 7308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13" fmla="*/ 10000 w 10000"/>
              <a:gd name="connsiteY13" fmla="*/ 7308 h 10000"/>
              <a:gd name="connsiteX0" fmla="*/ 7589 w 10000"/>
              <a:gd name="connsiteY0" fmla="*/ 9973 h 10000"/>
              <a:gd name="connsiteX1" fmla="*/ 10000 w 10000"/>
              <a:gd name="connsiteY1" fmla="*/ 7308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8636 w 10000"/>
              <a:gd name="connsiteY3" fmla="*/ 4615 h 10000"/>
              <a:gd name="connsiteX4" fmla="*/ 6818 w 10000"/>
              <a:gd name="connsiteY4" fmla="*/ 2308 h 10000"/>
              <a:gd name="connsiteX5" fmla="*/ 5227 w 10000"/>
              <a:gd name="connsiteY5" fmla="*/ 0 h 10000"/>
              <a:gd name="connsiteX6" fmla="*/ 3864 w 10000"/>
              <a:gd name="connsiteY6" fmla="*/ 0 h 10000"/>
              <a:gd name="connsiteX7" fmla="*/ 2273 w 10000"/>
              <a:gd name="connsiteY7" fmla="*/ 2692 h 10000"/>
              <a:gd name="connsiteX8" fmla="*/ 1136 w 10000"/>
              <a:gd name="connsiteY8" fmla="*/ 4615 h 10000"/>
              <a:gd name="connsiteX9" fmla="*/ 0 w 10000"/>
              <a:gd name="connsiteY9" fmla="*/ 7308 h 10000"/>
              <a:gd name="connsiteX10" fmla="*/ 0 w 10000"/>
              <a:gd name="connsiteY10" fmla="*/ 7308 h 10000"/>
              <a:gd name="connsiteX11" fmla="*/ 1364 w 10000"/>
              <a:gd name="connsiteY11" fmla="*/ 10000 h 10000"/>
              <a:gd name="connsiteX12" fmla="*/ 7589 w 10000"/>
              <a:gd name="connsiteY12" fmla="*/ 9973 h 10000"/>
              <a:gd name="connsiteX0" fmla="*/ 7589 w 10000"/>
              <a:gd name="connsiteY0" fmla="*/ 9973 h 10000"/>
              <a:gd name="connsiteX1" fmla="*/ 8679 w 10000"/>
              <a:gd name="connsiteY1" fmla="*/ 7254 h 10000"/>
              <a:gd name="connsiteX2" fmla="*/ 8636 w 10000"/>
              <a:gd name="connsiteY2" fmla="*/ 4615 h 10000"/>
              <a:gd name="connsiteX3" fmla="*/ 6818 w 10000"/>
              <a:gd name="connsiteY3" fmla="*/ 2308 h 10000"/>
              <a:gd name="connsiteX4" fmla="*/ 5227 w 10000"/>
              <a:gd name="connsiteY4" fmla="*/ 0 h 10000"/>
              <a:gd name="connsiteX5" fmla="*/ 3864 w 10000"/>
              <a:gd name="connsiteY5" fmla="*/ 0 h 10000"/>
              <a:gd name="connsiteX6" fmla="*/ 2273 w 10000"/>
              <a:gd name="connsiteY6" fmla="*/ 2692 h 10000"/>
              <a:gd name="connsiteX7" fmla="*/ 1136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364 w 10000"/>
              <a:gd name="connsiteY10" fmla="*/ 10000 h 10000"/>
              <a:gd name="connsiteX11" fmla="*/ 7589 w 10000"/>
              <a:gd name="connsiteY11" fmla="*/ 9973 h 10000"/>
              <a:gd name="connsiteX0" fmla="*/ 7589 w 9162"/>
              <a:gd name="connsiteY0" fmla="*/ 9973 h 10000"/>
              <a:gd name="connsiteX1" fmla="*/ 8679 w 9162"/>
              <a:gd name="connsiteY1" fmla="*/ 7254 h 10000"/>
              <a:gd name="connsiteX2" fmla="*/ 7798 w 9162"/>
              <a:gd name="connsiteY2" fmla="*/ 4479 h 10000"/>
              <a:gd name="connsiteX3" fmla="*/ 6818 w 9162"/>
              <a:gd name="connsiteY3" fmla="*/ 2308 h 10000"/>
              <a:gd name="connsiteX4" fmla="*/ 5227 w 9162"/>
              <a:gd name="connsiteY4" fmla="*/ 0 h 10000"/>
              <a:gd name="connsiteX5" fmla="*/ 3864 w 9162"/>
              <a:gd name="connsiteY5" fmla="*/ 0 h 10000"/>
              <a:gd name="connsiteX6" fmla="*/ 2273 w 9162"/>
              <a:gd name="connsiteY6" fmla="*/ 2692 h 10000"/>
              <a:gd name="connsiteX7" fmla="*/ 1136 w 9162"/>
              <a:gd name="connsiteY7" fmla="*/ 4615 h 10000"/>
              <a:gd name="connsiteX8" fmla="*/ 0 w 9162"/>
              <a:gd name="connsiteY8" fmla="*/ 7308 h 10000"/>
              <a:gd name="connsiteX9" fmla="*/ 0 w 9162"/>
              <a:gd name="connsiteY9" fmla="*/ 7308 h 10000"/>
              <a:gd name="connsiteX10" fmla="*/ 1364 w 9162"/>
              <a:gd name="connsiteY10" fmla="*/ 10000 h 10000"/>
              <a:gd name="connsiteX11" fmla="*/ 7589 w 9162"/>
              <a:gd name="connsiteY11" fmla="*/ 9973 h 10000"/>
              <a:gd name="connsiteX0" fmla="*/ 8283 w 9854"/>
              <a:gd name="connsiteY0" fmla="*/ 9973 h 10000"/>
              <a:gd name="connsiteX1" fmla="*/ 9473 w 9854"/>
              <a:gd name="connsiteY1" fmla="*/ 7254 h 10000"/>
              <a:gd name="connsiteX2" fmla="*/ 8230 w 9854"/>
              <a:gd name="connsiteY2" fmla="*/ 4533 h 10000"/>
              <a:gd name="connsiteX3" fmla="*/ 7442 w 9854"/>
              <a:gd name="connsiteY3" fmla="*/ 2308 h 10000"/>
              <a:gd name="connsiteX4" fmla="*/ 5705 w 9854"/>
              <a:gd name="connsiteY4" fmla="*/ 0 h 10000"/>
              <a:gd name="connsiteX5" fmla="*/ 4217 w 9854"/>
              <a:gd name="connsiteY5" fmla="*/ 0 h 10000"/>
              <a:gd name="connsiteX6" fmla="*/ 2481 w 9854"/>
              <a:gd name="connsiteY6" fmla="*/ 2692 h 10000"/>
              <a:gd name="connsiteX7" fmla="*/ 1240 w 9854"/>
              <a:gd name="connsiteY7" fmla="*/ 4615 h 10000"/>
              <a:gd name="connsiteX8" fmla="*/ 0 w 9854"/>
              <a:gd name="connsiteY8" fmla="*/ 7308 h 10000"/>
              <a:gd name="connsiteX9" fmla="*/ 0 w 9854"/>
              <a:gd name="connsiteY9" fmla="*/ 7308 h 10000"/>
              <a:gd name="connsiteX10" fmla="*/ 1489 w 9854"/>
              <a:gd name="connsiteY10" fmla="*/ 10000 h 10000"/>
              <a:gd name="connsiteX11" fmla="*/ 8283 w 9854"/>
              <a:gd name="connsiteY11" fmla="*/ 9973 h 10000"/>
              <a:gd name="connsiteX0" fmla="*/ 8406 w 10000"/>
              <a:gd name="connsiteY0" fmla="*/ 9973 h 10000"/>
              <a:gd name="connsiteX1" fmla="*/ 9613 w 10000"/>
              <a:gd name="connsiteY1" fmla="*/ 7254 h 10000"/>
              <a:gd name="connsiteX2" fmla="*/ 8352 w 10000"/>
              <a:gd name="connsiteY2" fmla="*/ 4533 h 10000"/>
              <a:gd name="connsiteX3" fmla="*/ 7552 w 10000"/>
              <a:gd name="connsiteY3" fmla="*/ 2308 h 10000"/>
              <a:gd name="connsiteX4" fmla="*/ 5790 w 10000"/>
              <a:gd name="connsiteY4" fmla="*/ 0 h 10000"/>
              <a:gd name="connsiteX5" fmla="*/ 4279 w 10000"/>
              <a:gd name="connsiteY5" fmla="*/ 0 h 10000"/>
              <a:gd name="connsiteX6" fmla="*/ 2518 w 10000"/>
              <a:gd name="connsiteY6" fmla="*/ 2692 h 10000"/>
              <a:gd name="connsiteX7" fmla="*/ 125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11 w 10000"/>
              <a:gd name="connsiteY10" fmla="*/ 10000 h 10000"/>
              <a:gd name="connsiteX11" fmla="*/ 8406 w 10000"/>
              <a:gd name="connsiteY11" fmla="*/ 9973 h 10000"/>
              <a:gd name="connsiteX0" fmla="*/ 8103 w 9863"/>
              <a:gd name="connsiteY0" fmla="*/ 10000 h 10000"/>
              <a:gd name="connsiteX1" fmla="*/ 9613 w 9863"/>
              <a:gd name="connsiteY1" fmla="*/ 7254 h 10000"/>
              <a:gd name="connsiteX2" fmla="*/ 8352 w 9863"/>
              <a:gd name="connsiteY2" fmla="*/ 4533 h 10000"/>
              <a:gd name="connsiteX3" fmla="*/ 7552 w 9863"/>
              <a:gd name="connsiteY3" fmla="*/ 2308 h 10000"/>
              <a:gd name="connsiteX4" fmla="*/ 5790 w 9863"/>
              <a:gd name="connsiteY4" fmla="*/ 0 h 10000"/>
              <a:gd name="connsiteX5" fmla="*/ 4279 w 9863"/>
              <a:gd name="connsiteY5" fmla="*/ 0 h 10000"/>
              <a:gd name="connsiteX6" fmla="*/ 2518 w 9863"/>
              <a:gd name="connsiteY6" fmla="*/ 2692 h 10000"/>
              <a:gd name="connsiteX7" fmla="*/ 1258 w 9863"/>
              <a:gd name="connsiteY7" fmla="*/ 4615 h 10000"/>
              <a:gd name="connsiteX8" fmla="*/ 0 w 9863"/>
              <a:gd name="connsiteY8" fmla="*/ 7308 h 10000"/>
              <a:gd name="connsiteX9" fmla="*/ 0 w 9863"/>
              <a:gd name="connsiteY9" fmla="*/ 7308 h 10000"/>
              <a:gd name="connsiteX10" fmla="*/ 1511 w 9863"/>
              <a:gd name="connsiteY10" fmla="*/ 10000 h 10000"/>
              <a:gd name="connsiteX11" fmla="*/ 8103 w 9863"/>
              <a:gd name="connsiteY11" fmla="*/ 10000 h 10000"/>
              <a:gd name="connsiteX0" fmla="*/ 8216 w 10000"/>
              <a:gd name="connsiteY0" fmla="*/ 10000 h 10000"/>
              <a:gd name="connsiteX1" fmla="*/ 9747 w 10000"/>
              <a:gd name="connsiteY1" fmla="*/ 7254 h 10000"/>
              <a:gd name="connsiteX2" fmla="*/ 8468 w 10000"/>
              <a:gd name="connsiteY2" fmla="*/ 4533 h 10000"/>
              <a:gd name="connsiteX3" fmla="*/ 7657 w 10000"/>
              <a:gd name="connsiteY3" fmla="*/ 2308 h 10000"/>
              <a:gd name="connsiteX4" fmla="*/ 5870 w 10000"/>
              <a:gd name="connsiteY4" fmla="*/ 0 h 10000"/>
              <a:gd name="connsiteX5" fmla="*/ 4338 w 10000"/>
              <a:gd name="connsiteY5" fmla="*/ 0 h 10000"/>
              <a:gd name="connsiteX6" fmla="*/ 2553 w 10000"/>
              <a:gd name="connsiteY6" fmla="*/ 2692 h 10000"/>
              <a:gd name="connsiteX7" fmla="*/ 1275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32 w 10000"/>
              <a:gd name="connsiteY10" fmla="*/ 10000 h 10000"/>
              <a:gd name="connsiteX11" fmla="*/ 8216 w 10000"/>
              <a:gd name="connsiteY11" fmla="*/ 10000 h 10000"/>
              <a:gd name="connsiteX0" fmla="*/ 8216 w 9747"/>
              <a:gd name="connsiteY0" fmla="*/ 10000 h 10000"/>
              <a:gd name="connsiteX1" fmla="*/ 9747 w 9747"/>
              <a:gd name="connsiteY1" fmla="*/ 7254 h 10000"/>
              <a:gd name="connsiteX2" fmla="*/ 8468 w 9747"/>
              <a:gd name="connsiteY2" fmla="*/ 4533 h 10000"/>
              <a:gd name="connsiteX3" fmla="*/ 7657 w 9747"/>
              <a:gd name="connsiteY3" fmla="*/ 2308 h 10000"/>
              <a:gd name="connsiteX4" fmla="*/ 5870 w 9747"/>
              <a:gd name="connsiteY4" fmla="*/ 0 h 10000"/>
              <a:gd name="connsiteX5" fmla="*/ 4338 w 9747"/>
              <a:gd name="connsiteY5" fmla="*/ 0 h 10000"/>
              <a:gd name="connsiteX6" fmla="*/ 2553 w 9747"/>
              <a:gd name="connsiteY6" fmla="*/ 2692 h 10000"/>
              <a:gd name="connsiteX7" fmla="*/ 1275 w 9747"/>
              <a:gd name="connsiteY7" fmla="*/ 4615 h 10000"/>
              <a:gd name="connsiteX8" fmla="*/ 0 w 9747"/>
              <a:gd name="connsiteY8" fmla="*/ 7308 h 10000"/>
              <a:gd name="connsiteX9" fmla="*/ 0 w 9747"/>
              <a:gd name="connsiteY9" fmla="*/ 7308 h 10000"/>
              <a:gd name="connsiteX10" fmla="*/ 1532 w 9747"/>
              <a:gd name="connsiteY10" fmla="*/ 10000 h 10000"/>
              <a:gd name="connsiteX11" fmla="*/ 8216 w 9747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856 w 10000"/>
              <a:gd name="connsiteY3" fmla="*/ 2308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22 w 10000"/>
              <a:gd name="connsiteY4" fmla="*/ 0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  <a:gd name="connsiteX0" fmla="*/ 8429 w 10000"/>
              <a:gd name="connsiteY0" fmla="*/ 10000 h 10000"/>
              <a:gd name="connsiteX1" fmla="*/ 10000 w 10000"/>
              <a:gd name="connsiteY1" fmla="*/ 7254 h 10000"/>
              <a:gd name="connsiteX2" fmla="*/ 8688 w 10000"/>
              <a:gd name="connsiteY2" fmla="*/ 4533 h 10000"/>
              <a:gd name="connsiteX3" fmla="*/ 7540 w 10000"/>
              <a:gd name="connsiteY3" fmla="*/ 2362 h 10000"/>
              <a:gd name="connsiteX4" fmla="*/ 6003 w 10000"/>
              <a:gd name="connsiteY4" fmla="*/ 82 h 10000"/>
              <a:gd name="connsiteX5" fmla="*/ 4451 w 10000"/>
              <a:gd name="connsiteY5" fmla="*/ 0 h 10000"/>
              <a:gd name="connsiteX6" fmla="*/ 2619 w 10000"/>
              <a:gd name="connsiteY6" fmla="*/ 2692 h 10000"/>
              <a:gd name="connsiteX7" fmla="*/ 1308 w 10000"/>
              <a:gd name="connsiteY7" fmla="*/ 4615 h 10000"/>
              <a:gd name="connsiteX8" fmla="*/ 0 w 10000"/>
              <a:gd name="connsiteY8" fmla="*/ 7308 h 10000"/>
              <a:gd name="connsiteX9" fmla="*/ 0 w 10000"/>
              <a:gd name="connsiteY9" fmla="*/ 7308 h 10000"/>
              <a:gd name="connsiteX10" fmla="*/ 1572 w 10000"/>
              <a:gd name="connsiteY10" fmla="*/ 10000 h 10000"/>
              <a:gd name="connsiteX11" fmla="*/ 8429 w 10000"/>
              <a:gd name="connsiteY11" fmla="*/ 1000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000" h="10000">
                <a:moveTo>
                  <a:pt x="8429" y="10000"/>
                </a:moveTo>
                <a:cubicBezTo>
                  <a:pt x="9623" y="9932"/>
                  <a:pt x="9985" y="8392"/>
                  <a:pt x="10000" y="7254"/>
                </a:cubicBezTo>
                <a:cubicBezTo>
                  <a:pt x="10000" y="7254"/>
                  <a:pt x="9888" y="4533"/>
                  <a:pt x="8688" y="4533"/>
                </a:cubicBezTo>
                <a:cubicBezTo>
                  <a:pt x="8652" y="3301"/>
                  <a:pt x="8096" y="2397"/>
                  <a:pt x="7540" y="2362"/>
                </a:cubicBezTo>
                <a:cubicBezTo>
                  <a:pt x="7278" y="1592"/>
                  <a:pt x="7184" y="55"/>
                  <a:pt x="6003" y="82"/>
                </a:cubicBezTo>
                <a:lnTo>
                  <a:pt x="4451" y="0"/>
                </a:lnTo>
                <a:cubicBezTo>
                  <a:pt x="4451" y="0"/>
                  <a:pt x="2880" y="0"/>
                  <a:pt x="2619" y="2692"/>
                </a:cubicBezTo>
                <a:cubicBezTo>
                  <a:pt x="2356" y="2692"/>
                  <a:pt x="1308" y="2692"/>
                  <a:pt x="1308" y="4615"/>
                </a:cubicBezTo>
                <a:cubicBezTo>
                  <a:pt x="785" y="4615"/>
                  <a:pt x="0" y="5000"/>
                  <a:pt x="0" y="7308"/>
                </a:cubicBezTo>
                <a:lnTo>
                  <a:pt x="0" y="7308"/>
                </a:lnTo>
                <a:cubicBezTo>
                  <a:pt x="0" y="7308"/>
                  <a:pt x="0" y="10000"/>
                  <a:pt x="1572" y="10000"/>
                </a:cubicBezTo>
                <a:lnTo>
                  <a:pt x="8429" y="10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rgbClr val="F3AE4A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61" name="Group 60"/>
          <p:cNvGrpSpPr/>
          <p:nvPr/>
        </p:nvGrpSpPr>
        <p:grpSpPr>
          <a:xfrm>
            <a:off x="1676401" y="4118084"/>
            <a:ext cx="2967959" cy="825243"/>
            <a:chOff x="1545773" y="3933664"/>
            <a:chExt cx="2967959" cy="825243"/>
          </a:xfrm>
        </p:grpSpPr>
        <p:sp>
          <p:nvSpPr>
            <p:cNvPr id="27" name="TextBox 3"/>
            <p:cNvSpPr txBox="1"/>
            <p:nvPr/>
          </p:nvSpPr>
          <p:spPr>
            <a:xfrm>
              <a:off x="1545773" y="4196061"/>
              <a:ext cx="1052944" cy="461665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err="1" smtClean="0"/>
                <a:t>pvCPE</a:t>
              </a:r>
              <a:endParaRPr lang="en-US" sz="2400" dirty="0"/>
            </a:p>
          </p:txBody>
        </p:sp>
        <p:sp>
          <p:nvSpPr>
            <p:cNvPr id="56" name="Freeform 7"/>
            <p:cNvSpPr>
              <a:spLocks/>
            </p:cNvSpPr>
            <p:nvPr/>
          </p:nvSpPr>
          <p:spPr bwMode="auto">
            <a:xfrm>
              <a:off x="3062262" y="3933664"/>
              <a:ext cx="1451470" cy="825243"/>
            </a:xfrm>
            <a:custGeom>
              <a:avLst/>
              <a:gdLst>
                <a:gd name="connsiteX0" fmla="*/ 10000 w 10000"/>
                <a:gd name="connsiteY0" fmla="*/ 7308 h 10000"/>
                <a:gd name="connsiteX1" fmla="*/ 10000 w 10000"/>
                <a:gd name="connsiteY1" fmla="*/ 7308 h 10000"/>
                <a:gd name="connsiteX2" fmla="*/ 8636 w 10000"/>
                <a:gd name="connsiteY2" fmla="*/ 4615 h 10000"/>
                <a:gd name="connsiteX3" fmla="*/ 8636 w 10000"/>
                <a:gd name="connsiteY3" fmla="*/ 4615 h 10000"/>
                <a:gd name="connsiteX4" fmla="*/ 6818 w 10000"/>
                <a:gd name="connsiteY4" fmla="*/ 2308 h 10000"/>
                <a:gd name="connsiteX5" fmla="*/ 5227 w 10000"/>
                <a:gd name="connsiteY5" fmla="*/ 0 h 10000"/>
                <a:gd name="connsiteX6" fmla="*/ 3864 w 10000"/>
                <a:gd name="connsiteY6" fmla="*/ 0 h 10000"/>
                <a:gd name="connsiteX7" fmla="*/ 2273 w 10000"/>
                <a:gd name="connsiteY7" fmla="*/ 2692 h 10000"/>
                <a:gd name="connsiteX8" fmla="*/ 1136 w 10000"/>
                <a:gd name="connsiteY8" fmla="*/ 4615 h 10000"/>
                <a:gd name="connsiteX9" fmla="*/ 0 w 10000"/>
                <a:gd name="connsiteY9" fmla="*/ 7308 h 10000"/>
                <a:gd name="connsiteX10" fmla="*/ 0 w 10000"/>
                <a:gd name="connsiteY10" fmla="*/ 7308 h 10000"/>
                <a:gd name="connsiteX11" fmla="*/ 1364 w 10000"/>
                <a:gd name="connsiteY11" fmla="*/ 10000 h 10000"/>
                <a:gd name="connsiteX12" fmla="*/ 8636 w 10000"/>
                <a:gd name="connsiteY12" fmla="*/ 10000 h 10000"/>
                <a:gd name="connsiteX13" fmla="*/ 10000 w 10000"/>
                <a:gd name="connsiteY13" fmla="*/ 7308 h 10000"/>
                <a:gd name="connsiteX0" fmla="*/ 10000 w 10000"/>
                <a:gd name="connsiteY0" fmla="*/ 7308 h 10000"/>
                <a:gd name="connsiteX1" fmla="*/ 10000 w 10000"/>
                <a:gd name="connsiteY1" fmla="*/ 7308 h 10000"/>
                <a:gd name="connsiteX2" fmla="*/ 8636 w 10000"/>
                <a:gd name="connsiteY2" fmla="*/ 4615 h 10000"/>
                <a:gd name="connsiteX3" fmla="*/ 8636 w 10000"/>
                <a:gd name="connsiteY3" fmla="*/ 4615 h 10000"/>
                <a:gd name="connsiteX4" fmla="*/ 6818 w 10000"/>
                <a:gd name="connsiteY4" fmla="*/ 2308 h 10000"/>
                <a:gd name="connsiteX5" fmla="*/ 5227 w 10000"/>
                <a:gd name="connsiteY5" fmla="*/ 0 h 10000"/>
                <a:gd name="connsiteX6" fmla="*/ 3864 w 10000"/>
                <a:gd name="connsiteY6" fmla="*/ 0 h 10000"/>
                <a:gd name="connsiteX7" fmla="*/ 2273 w 10000"/>
                <a:gd name="connsiteY7" fmla="*/ 2692 h 10000"/>
                <a:gd name="connsiteX8" fmla="*/ 1136 w 10000"/>
                <a:gd name="connsiteY8" fmla="*/ 4615 h 10000"/>
                <a:gd name="connsiteX9" fmla="*/ 0 w 10000"/>
                <a:gd name="connsiteY9" fmla="*/ 7308 h 10000"/>
                <a:gd name="connsiteX10" fmla="*/ 0 w 10000"/>
                <a:gd name="connsiteY10" fmla="*/ 7308 h 10000"/>
                <a:gd name="connsiteX11" fmla="*/ 1364 w 10000"/>
                <a:gd name="connsiteY11" fmla="*/ 10000 h 10000"/>
                <a:gd name="connsiteX12" fmla="*/ 7589 w 10000"/>
                <a:gd name="connsiteY12" fmla="*/ 9973 h 10000"/>
                <a:gd name="connsiteX13" fmla="*/ 10000 w 10000"/>
                <a:gd name="connsiteY13" fmla="*/ 7308 h 10000"/>
                <a:gd name="connsiteX0" fmla="*/ 7589 w 10000"/>
                <a:gd name="connsiteY0" fmla="*/ 9973 h 10000"/>
                <a:gd name="connsiteX1" fmla="*/ 10000 w 10000"/>
                <a:gd name="connsiteY1" fmla="*/ 7308 h 10000"/>
                <a:gd name="connsiteX2" fmla="*/ 8636 w 10000"/>
                <a:gd name="connsiteY2" fmla="*/ 4615 h 10000"/>
                <a:gd name="connsiteX3" fmla="*/ 8636 w 10000"/>
                <a:gd name="connsiteY3" fmla="*/ 4615 h 10000"/>
                <a:gd name="connsiteX4" fmla="*/ 6818 w 10000"/>
                <a:gd name="connsiteY4" fmla="*/ 2308 h 10000"/>
                <a:gd name="connsiteX5" fmla="*/ 5227 w 10000"/>
                <a:gd name="connsiteY5" fmla="*/ 0 h 10000"/>
                <a:gd name="connsiteX6" fmla="*/ 3864 w 10000"/>
                <a:gd name="connsiteY6" fmla="*/ 0 h 10000"/>
                <a:gd name="connsiteX7" fmla="*/ 2273 w 10000"/>
                <a:gd name="connsiteY7" fmla="*/ 2692 h 10000"/>
                <a:gd name="connsiteX8" fmla="*/ 1136 w 10000"/>
                <a:gd name="connsiteY8" fmla="*/ 4615 h 10000"/>
                <a:gd name="connsiteX9" fmla="*/ 0 w 10000"/>
                <a:gd name="connsiteY9" fmla="*/ 7308 h 10000"/>
                <a:gd name="connsiteX10" fmla="*/ 0 w 10000"/>
                <a:gd name="connsiteY10" fmla="*/ 7308 h 10000"/>
                <a:gd name="connsiteX11" fmla="*/ 1364 w 10000"/>
                <a:gd name="connsiteY11" fmla="*/ 10000 h 10000"/>
                <a:gd name="connsiteX12" fmla="*/ 7589 w 10000"/>
                <a:gd name="connsiteY12" fmla="*/ 9973 h 10000"/>
                <a:gd name="connsiteX0" fmla="*/ 7589 w 10000"/>
                <a:gd name="connsiteY0" fmla="*/ 9973 h 10000"/>
                <a:gd name="connsiteX1" fmla="*/ 8679 w 10000"/>
                <a:gd name="connsiteY1" fmla="*/ 7254 h 10000"/>
                <a:gd name="connsiteX2" fmla="*/ 8636 w 10000"/>
                <a:gd name="connsiteY2" fmla="*/ 4615 h 10000"/>
                <a:gd name="connsiteX3" fmla="*/ 8636 w 10000"/>
                <a:gd name="connsiteY3" fmla="*/ 4615 h 10000"/>
                <a:gd name="connsiteX4" fmla="*/ 6818 w 10000"/>
                <a:gd name="connsiteY4" fmla="*/ 2308 h 10000"/>
                <a:gd name="connsiteX5" fmla="*/ 5227 w 10000"/>
                <a:gd name="connsiteY5" fmla="*/ 0 h 10000"/>
                <a:gd name="connsiteX6" fmla="*/ 3864 w 10000"/>
                <a:gd name="connsiteY6" fmla="*/ 0 h 10000"/>
                <a:gd name="connsiteX7" fmla="*/ 2273 w 10000"/>
                <a:gd name="connsiteY7" fmla="*/ 2692 h 10000"/>
                <a:gd name="connsiteX8" fmla="*/ 1136 w 10000"/>
                <a:gd name="connsiteY8" fmla="*/ 4615 h 10000"/>
                <a:gd name="connsiteX9" fmla="*/ 0 w 10000"/>
                <a:gd name="connsiteY9" fmla="*/ 7308 h 10000"/>
                <a:gd name="connsiteX10" fmla="*/ 0 w 10000"/>
                <a:gd name="connsiteY10" fmla="*/ 7308 h 10000"/>
                <a:gd name="connsiteX11" fmla="*/ 1364 w 10000"/>
                <a:gd name="connsiteY11" fmla="*/ 10000 h 10000"/>
                <a:gd name="connsiteX12" fmla="*/ 7589 w 10000"/>
                <a:gd name="connsiteY12" fmla="*/ 9973 h 10000"/>
                <a:gd name="connsiteX0" fmla="*/ 7589 w 10000"/>
                <a:gd name="connsiteY0" fmla="*/ 9973 h 10000"/>
                <a:gd name="connsiteX1" fmla="*/ 8679 w 10000"/>
                <a:gd name="connsiteY1" fmla="*/ 7254 h 10000"/>
                <a:gd name="connsiteX2" fmla="*/ 8636 w 10000"/>
                <a:gd name="connsiteY2" fmla="*/ 4615 h 10000"/>
                <a:gd name="connsiteX3" fmla="*/ 6818 w 10000"/>
                <a:gd name="connsiteY3" fmla="*/ 2308 h 10000"/>
                <a:gd name="connsiteX4" fmla="*/ 5227 w 10000"/>
                <a:gd name="connsiteY4" fmla="*/ 0 h 10000"/>
                <a:gd name="connsiteX5" fmla="*/ 3864 w 10000"/>
                <a:gd name="connsiteY5" fmla="*/ 0 h 10000"/>
                <a:gd name="connsiteX6" fmla="*/ 2273 w 10000"/>
                <a:gd name="connsiteY6" fmla="*/ 2692 h 10000"/>
                <a:gd name="connsiteX7" fmla="*/ 1136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364 w 10000"/>
                <a:gd name="connsiteY10" fmla="*/ 10000 h 10000"/>
                <a:gd name="connsiteX11" fmla="*/ 7589 w 10000"/>
                <a:gd name="connsiteY11" fmla="*/ 9973 h 10000"/>
                <a:gd name="connsiteX0" fmla="*/ 7589 w 9162"/>
                <a:gd name="connsiteY0" fmla="*/ 9973 h 10000"/>
                <a:gd name="connsiteX1" fmla="*/ 8679 w 9162"/>
                <a:gd name="connsiteY1" fmla="*/ 7254 h 10000"/>
                <a:gd name="connsiteX2" fmla="*/ 7798 w 9162"/>
                <a:gd name="connsiteY2" fmla="*/ 4479 h 10000"/>
                <a:gd name="connsiteX3" fmla="*/ 6818 w 9162"/>
                <a:gd name="connsiteY3" fmla="*/ 2308 h 10000"/>
                <a:gd name="connsiteX4" fmla="*/ 5227 w 9162"/>
                <a:gd name="connsiteY4" fmla="*/ 0 h 10000"/>
                <a:gd name="connsiteX5" fmla="*/ 3864 w 9162"/>
                <a:gd name="connsiteY5" fmla="*/ 0 h 10000"/>
                <a:gd name="connsiteX6" fmla="*/ 2273 w 9162"/>
                <a:gd name="connsiteY6" fmla="*/ 2692 h 10000"/>
                <a:gd name="connsiteX7" fmla="*/ 1136 w 9162"/>
                <a:gd name="connsiteY7" fmla="*/ 4615 h 10000"/>
                <a:gd name="connsiteX8" fmla="*/ 0 w 9162"/>
                <a:gd name="connsiteY8" fmla="*/ 7308 h 10000"/>
                <a:gd name="connsiteX9" fmla="*/ 0 w 9162"/>
                <a:gd name="connsiteY9" fmla="*/ 7308 h 10000"/>
                <a:gd name="connsiteX10" fmla="*/ 1364 w 9162"/>
                <a:gd name="connsiteY10" fmla="*/ 10000 h 10000"/>
                <a:gd name="connsiteX11" fmla="*/ 7589 w 9162"/>
                <a:gd name="connsiteY11" fmla="*/ 9973 h 10000"/>
                <a:gd name="connsiteX0" fmla="*/ 8283 w 9854"/>
                <a:gd name="connsiteY0" fmla="*/ 9973 h 10000"/>
                <a:gd name="connsiteX1" fmla="*/ 9473 w 9854"/>
                <a:gd name="connsiteY1" fmla="*/ 7254 h 10000"/>
                <a:gd name="connsiteX2" fmla="*/ 8230 w 9854"/>
                <a:gd name="connsiteY2" fmla="*/ 4533 h 10000"/>
                <a:gd name="connsiteX3" fmla="*/ 7442 w 9854"/>
                <a:gd name="connsiteY3" fmla="*/ 2308 h 10000"/>
                <a:gd name="connsiteX4" fmla="*/ 5705 w 9854"/>
                <a:gd name="connsiteY4" fmla="*/ 0 h 10000"/>
                <a:gd name="connsiteX5" fmla="*/ 4217 w 9854"/>
                <a:gd name="connsiteY5" fmla="*/ 0 h 10000"/>
                <a:gd name="connsiteX6" fmla="*/ 2481 w 9854"/>
                <a:gd name="connsiteY6" fmla="*/ 2692 h 10000"/>
                <a:gd name="connsiteX7" fmla="*/ 1240 w 9854"/>
                <a:gd name="connsiteY7" fmla="*/ 4615 h 10000"/>
                <a:gd name="connsiteX8" fmla="*/ 0 w 9854"/>
                <a:gd name="connsiteY8" fmla="*/ 7308 h 10000"/>
                <a:gd name="connsiteX9" fmla="*/ 0 w 9854"/>
                <a:gd name="connsiteY9" fmla="*/ 7308 h 10000"/>
                <a:gd name="connsiteX10" fmla="*/ 1489 w 9854"/>
                <a:gd name="connsiteY10" fmla="*/ 10000 h 10000"/>
                <a:gd name="connsiteX11" fmla="*/ 8283 w 9854"/>
                <a:gd name="connsiteY11" fmla="*/ 9973 h 10000"/>
                <a:gd name="connsiteX0" fmla="*/ 8406 w 10000"/>
                <a:gd name="connsiteY0" fmla="*/ 9973 h 10000"/>
                <a:gd name="connsiteX1" fmla="*/ 9613 w 10000"/>
                <a:gd name="connsiteY1" fmla="*/ 7254 h 10000"/>
                <a:gd name="connsiteX2" fmla="*/ 8352 w 10000"/>
                <a:gd name="connsiteY2" fmla="*/ 4533 h 10000"/>
                <a:gd name="connsiteX3" fmla="*/ 7552 w 10000"/>
                <a:gd name="connsiteY3" fmla="*/ 2308 h 10000"/>
                <a:gd name="connsiteX4" fmla="*/ 5790 w 10000"/>
                <a:gd name="connsiteY4" fmla="*/ 0 h 10000"/>
                <a:gd name="connsiteX5" fmla="*/ 4279 w 10000"/>
                <a:gd name="connsiteY5" fmla="*/ 0 h 10000"/>
                <a:gd name="connsiteX6" fmla="*/ 2518 w 10000"/>
                <a:gd name="connsiteY6" fmla="*/ 2692 h 10000"/>
                <a:gd name="connsiteX7" fmla="*/ 125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11 w 10000"/>
                <a:gd name="connsiteY10" fmla="*/ 10000 h 10000"/>
                <a:gd name="connsiteX11" fmla="*/ 8406 w 10000"/>
                <a:gd name="connsiteY11" fmla="*/ 9973 h 10000"/>
                <a:gd name="connsiteX0" fmla="*/ 8103 w 9863"/>
                <a:gd name="connsiteY0" fmla="*/ 10000 h 10000"/>
                <a:gd name="connsiteX1" fmla="*/ 9613 w 9863"/>
                <a:gd name="connsiteY1" fmla="*/ 7254 h 10000"/>
                <a:gd name="connsiteX2" fmla="*/ 8352 w 9863"/>
                <a:gd name="connsiteY2" fmla="*/ 4533 h 10000"/>
                <a:gd name="connsiteX3" fmla="*/ 7552 w 9863"/>
                <a:gd name="connsiteY3" fmla="*/ 2308 h 10000"/>
                <a:gd name="connsiteX4" fmla="*/ 5790 w 9863"/>
                <a:gd name="connsiteY4" fmla="*/ 0 h 10000"/>
                <a:gd name="connsiteX5" fmla="*/ 4279 w 9863"/>
                <a:gd name="connsiteY5" fmla="*/ 0 h 10000"/>
                <a:gd name="connsiteX6" fmla="*/ 2518 w 9863"/>
                <a:gd name="connsiteY6" fmla="*/ 2692 h 10000"/>
                <a:gd name="connsiteX7" fmla="*/ 1258 w 9863"/>
                <a:gd name="connsiteY7" fmla="*/ 4615 h 10000"/>
                <a:gd name="connsiteX8" fmla="*/ 0 w 9863"/>
                <a:gd name="connsiteY8" fmla="*/ 7308 h 10000"/>
                <a:gd name="connsiteX9" fmla="*/ 0 w 9863"/>
                <a:gd name="connsiteY9" fmla="*/ 7308 h 10000"/>
                <a:gd name="connsiteX10" fmla="*/ 1511 w 9863"/>
                <a:gd name="connsiteY10" fmla="*/ 10000 h 10000"/>
                <a:gd name="connsiteX11" fmla="*/ 8103 w 9863"/>
                <a:gd name="connsiteY11" fmla="*/ 10000 h 10000"/>
                <a:gd name="connsiteX0" fmla="*/ 8216 w 10000"/>
                <a:gd name="connsiteY0" fmla="*/ 10000 h 10000"/>
                <a:gd name="connsiteX1" fmla="*/ 9747 w 10000"/>
                <a:gd name="connsiteY1" fmla="*/ 7254 h 10000"/>
                <a:gd name="connsiteX2" fmla="*/ 8468 w 10000"/>
                <a:gd name="connsiteY2" fmla="*/ 4533 h 10000"/>
                <a:gd name="connsiteX3" fmla="*/ 7657 w 10000"/>
                <a:gd name="connsiteY3" fmla="*/ 2308 h 10000"/>
                <a:gd name="connsiteX4" fmla="*/ 5870 w 10000"/>
                <a:gd name="connsiteY4" fmla="*/ 0 h 10000"/>
                <a:gd name="connsiteX5" fmla="*/ 4338 w 10000"/>
                <a:gd name="connsiteY5" fmla="*/ 0 h 10000"/>
                <a:gd name="connsiteX6" fmla="*/ 2553 w 10000"/>
                <a:gd name="connsiteY6" fmla="*/ 2692 h 10000"/>
                <a:gd name="connsiteX7" fmla="*/ 1275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32 w 10000"/>
                <a:gd name="connsiteY10" fmla="*/ 10000 h 10000"/>
                <a:gd name="connsiteX11" fmla="*/ 8216 w 10000"/>
                <a:gd name="connsiteY11" fmla="*/ 10000 h 10000"/>
                <a:gd name="connsiteX0" fmla="*/ 8216 w 9747"/>
                <a:gd name="connsiteY0" fmla="*/ 10000 h 10000"/>
                <a:gd name="connsiteX1" fmla="*/ 9747 w 9747"/>
                <a:gd name="connsiteY1" fmla="*/ 7254 h 10000"/>
                <a:gd name="connsiteX2" fmla="*/ 8468 w 9747"/>
                <a:gd name="connsiteY2" fmla="*/ 4533 h 10000"/>
                <a:gd name="connsiteX3" fmla="*/ 7657 w 9747"/>
                <a:gd name="connsiteY3" fmla="*/ 2308 h 10000"/>
                <a:gd name="connsiteX4" fmla="*/ 5870 w 9747"/>
                <a:gd name="connsiteY4" fmla="*/ 0 h 10000"/>
                <a:gd name="connsiteX5" fmla="*/ 4338 w 9747"/>
                <a:gd name="connsiteY5" fmla="*/ 0 h 10000"/>
                <a:gd name="connsiteX6" fmla="*/ 2553 w 9747"/>
                <a:gd name="connsiteY6" fmla="*/ 2692 h 10000"/>
                <a:gd name="connsiteX7" fmla="*/ 1275 w 9747"/>
                <a:gd name="connsiteY7" fmla="*/ 4615 h 10000"/>
                <a:gd name="connsiteX8" fmla="*/ 0 w 9747"/>
                <a:gd name="connsiteY8" fmla="*/ 7308 h 10000"/>
                <a:gd name="connsiteX9" fmla="*/ 0 w 9747"/>
                <a:gd name="connsiteY9" fmla="*/ 7308 h 10000"/>
                <a:gd name="connsiteX10" fmla="*/ 1532 w 9747"/>
                <a:gd name="connsiteY10" fmla="*/ 10000 h 10000"/>
                <a:gd name="connsiteX11" fmla="*/ 8216 w 9747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856 w 10000"/>
                <a:gd name="connsiteY3" fmla="*/ 2308 h 10000"/>
                <a:gd name="connsiteX4" fmla="*/ 6022 w 10000"/>
                <a:gd name="connsiteY4" fmla="*/ 0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856 w 10000"/>
                <a:gd name="connsiteY3" fmla="*/ 2308 h 10000"/>
                <a:gd name="connsiteX4" fmla="*/ 6022 w 10000"/>
                <a:gd name="connsiteY4" fmla="*/ 0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856 w 10000"/>
                <a:gd name="connsiteY3" fmla="*/ 2308 h 10000"/>
                <a:gd name="connsiteX4" fmla="*/ 6022 w 10000"/>
                <a:gd name="connsiteY4" fmla="*/ 0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22 w 10000"/>
                <a:gd name="connsiteY4" fmla="*/ 0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03 w 10000"/>
                <a:gd name="connsiteY4" fmla="*/ 82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03 w 10000"/>
                <a:gd name="connsiteY4" fmla="*/ 82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03 w 10000"/>
                <a:gd name="connsiteY4" fmla="*/ 82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03 w 10000"/>
                <a:gd name="connsiteY4" fmla="*/ 82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000" h="10000">
                  <a:moveTo>
                    <a:pt x="8429" y="10000"/>
                  </a:moveTo>
                  <a:cubicBezTo>
                    <a:pt x="9623" y="9932"/>
                    <a:pt x="9985" y="8392"/>
                    <a:pt x="10000" y="7254"/>
                  </a:cubicBezTo>
                  <a:cubicBezTo>
                    <a:pt x="10000" y="7254"/>
                    <a:pt x="9888" y="4533"/>
                    <a:pt x="8688" y="4533"/>
                  </a:cubicBezTo>
                  <a:cubicBezTo>
                    <a:pt x="8652" y="3301"/>
                    <a:pt x="8096" y="2397"/>
                    <a:pt x="7540" y="2362"/>
                  </a:cubicBezTo>
                  <a:cubicBezTo>
                    <a:pt x="7278" y="1592"/>
                    <a:pt x="7184" y="55"/>
                    <a:pt x="6003" y="82"/>
                  </a:cubicBezTo>
                  <a:lnTo>
                    <a:pt x="4451" y="0"/>
                  </a:lnTo>
                  <a:cubicBezTo>
                    <a:pt x="4451" y="0"/>
                    <a:pt x="2880" y="0"/>
                    <a:pt x="2619" y="2692"/>
                  </a:cubicBezTo>
                  <a:cubicBezTo>
                    <a:pt x="2356" y="2692"/>
                    <a:pt x="1308" y="2692"/>
                    <a:pt x="1308" y="4615"/>
                  </a:cubicBezTo>
                  <a:cubicBezTo>
                    <a:pt x="785" y="4615"/>
                    <a:pt x="0" y="5000"/>
                    <a:pt x="0" y="7308"/>
                  </a:cubicBezTo>
                  <a:lnTo>
                    <a:pt x="0" y="7308"/>
                  </a:lnTo>
                  <a:cubicBezTo>
                    <a:pt x="0" y="7308"/>
                    <a:pt x="0" y="10000"/>
                    <a:pt x="1572" y="10000"/>
                  </a:cubicBezTo>
                  <a:lnTo>
                    <a:pt x="8429" y="10000"/>
                  </a:ln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rgbClr val="F3AE4A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TextBox 12"/>
            <p:cNvSpPr txBox="1"/>
            <p:nvPr/>
          </p:nvSpPr>
          <p:spPr>
            <a:xfrm>
              <a:off x="3444537" y="4259078"/>
              <a:ext cx="732993" cy="307777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ysDash"/>
            </a:ln>
          </p:spPr>
          <p:txBody>
            <a:bodyPr wrap="square" tIns="0" bIns="0" rtlCol="0" anchor="ctr" anchorCtr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vCPE</a:t>
              </a:r>
              <a:endParaRPr lang="en-US" sz="2000" dirty="0"/>
            </a:p>
          </p:txBody>
        </p:sp>
        <p:cxnSp>
          <p:nvCxnSpPr>
            <p:cNvPr id="28" name="Straight Connector 27"/>
            <p:cNvCxnSpPr/>
            <p:nvPr/>
          </p:nvCxnSpPr>
          <p:spPr>
            <a:xfrm flipV="1">
              <a:off x="2600575" y="4420587"/>
              <a:ext cx="82296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5469998" y="4128364"/>
            <a:ext cx="2849503" cy="840364"/>
            <a:chOff x="1677595" y="3943944"/>
            <a:chExt cx="2849503" cy="840364"/>
          </a:xfrm>
        </p:grpSpPr>
        <p:sp>
          <p:nvSpPr>
            <p:cNvPr id="63" name="TextBox 3"/>
            <p:cNvSpPr txBox="1"/>
            <p:nvPr/>
          </p:nvSpPr>
          <p:spPr>
            <a:xfrm>
              <a:off x="1677595" y="4196061"/>
              <a:ext cx="877496" cy="461665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smtClean="0"/>
                <a:t>vCPE</a:t>
              </a:r>
              <a:endParaRPr lang="en-US" sz="2400" dirty="0"/>
            </a:p>
          </p:txBody>
        </p:sp>
        <p:sp>
          <p:nvSpPr>
            <p:cNvPr id="67" name="Freeform 7"/>
            <p:cNvSpPr>
              <a:spLocks/>
            </p:cNvSpPr>
            <p:nvPr/>
          </p:nvSpPr>
          <p:spPr bwMode="auto">
            <a:xfrm>
              <a:off x="3077323" y="3943944"/>
              <a:ext cx="1449775" cy="840364"/>
            </a:xfrm>
            <a:custGeom>
              <a:avLst/>
              <a:gdLst>
                <a:gd name="connsiteX0" fmla="*/ 10000 w 10000"/>
                <a:gd name="connsiteY0" fmla="*/ 7308 h 10000"/>
                <a:gd name="connsiteX1" fmla="*/ 10000 w 10000"/>
                <a:gd name="connsiteY1" fmla="*/ 7308 h 10000"/>
                <a:gd name="connsiteX2" fmla="*/ 8636 w 10000"/>
                <a:gd name="connsiteY2" fmla="*/ 4615 h 10000"/>
                <a:gd name="connsiteX3" fmla="*/ 8636 w 10000"/>
                <a:gd name="connsiteY3" fmla="*/ 4615 h 10000"/>
                <a:gd name="connsiteX4" fmla="*/ 6818 w 10000"/>
                <a:gd name="connsiteY4" fmla="*/ 2308 h 10000"/>
                <a:gd name="connsiteX5" fmla="*/ 5227 w 10000"/>
                <a:gd name="connsiteY5" fmla="*/ 0 h 10000"/>
                <a:gd name="connsiteX6" fmla="*/ 3864 w 10000"/>
                <a:gd name="connsiteY6" fmla="*/ 0 h 10000"/>
                <a:gd name="connsiteX7" fmla="*/ 2273 w 10000"/>
                <a:gd name="connsiteY7" fmla="*/ 2692 h 10000"/>
                <a:gd name="connsiteX8" fmla="*/ 1136 w 10000"/>
                <a:gd name="connsiteY8" fmla="*/ 4615 h 10000"/>
                <a:gd name="connsiteX9" fmla="*/ 0 w 10000"/>
                <a:gd name="connsiteY9" fmla="*/ 7308 h 10000"/>
                <a:gd name="connsiteX10" fmla="*/ 0 w 10000"/>
                <a:gd name="connsiteY10" fmla="*/ 7308 h 10000"/>
                <a:gd name="connsiteX11" fmla="*/ 1364 w 10000"/>
                <a:gd name="connsiteY11" fmla="*/ 10000 h 10000"/>
                <a:gd name="connsiteX12" fmla="*/ 8636 w 10000"/>
                <a:gd name="connsiteY12" fmla="*/ 10000 h 10000"/>
                <a:gd name="connsiteX13" fmla="*/ 10000 w 10000"/>
                <a:gd name="connsiteY13" fmla="*/ 7308 h 10000"/>
                <a:gd name="connsiteX0" fmla="*/ 10000 w 10000"/>
                <a:gd name="connsiteY0" fmla="*/ 7308 h 10000"/>
                <a:gd name="connsiteX1" fmla="*/ 10000 w 10000"/>
                <a:gd name="connsiteY1" fmla="*/ 7308 h 10000"/>
                <a:gd name="connsiteX2" fmla="*/ 8636 w 10000"/>
                <a:gd name="connsiteY2" fmla="*/ 4615 h 10000"/>
                <a:gd name="connsiteX3" fmla="*/ 8636 w 10000"/>
                <a:gd name="connsiteY3" fmla="*/ 4615 h 10000"/>
                <a:gd name="connsiteX4" fmla="*/ 6818 w 10000"/>
                <a:gd name="connsiteY4" fmla="*/ 2308 h 10000"/>
                <a:gd name="connsiteX5" fmla="*/ 5227 w 10000"/>
                <a:gd name="connsiteY5" fmla="*/ 0 h 10000"/>
                <a:gd name="connsiteX6" fmla="*/ 3864 w 10000"/>
                <a:gd name="connsiteY6" fmla="*/ 0 h 10000"/>
                <a:gd name="connsiteX7" fmla="*/ 2273 w 10000"/>
                <a:gd name="connsiteY7" fmla="*/ 2692 h 10000"/>
                <a:gd name="connsiteX8" fmla="*/ 1136 w 10000"/>
                <a:gd name="connsiteY8" fmla="*/ 4615 h 10000"/>
                <a:gd name="connsiteX9" fmla="*/ 0 w 10000"/>
                <a:gd name="connsiteY9" fmla="*/ 7308 h 10000"/>
                <a:gd name="connsiteX10" fmla="*/ 0 w 10000"/>
                <a:gd name="connsiteY10" fmla="*/ 7308 h 10000"/>
                <a:gd name="connsiteX11" fmla="*/ 1364 w 10000"/>
                <a:gd name="connsiteY11" fmla="*/ 10000 h 10000"/>
                <a:gd name="connsiteX12" fmla="*/ 7589 w 10000"/>
                <a:gd name="connsiteY12" fmla="*/ 9973 h 10000"/>
                <a:gd name="connsiteX13" fmla="*/ 10000 w 10000"/>
                <a:gd name="connsiteY13" fmla="*/ 7308 h 10000"/>
                <a:gd name="connsiteX0" fmla="*/ 7589 w 10000"/>
                <a:gd name="connsiteY0" fmla="*/ 9973 h 10000"/>
                <a:gd name="connsiteX1" fmla="*/ 10000 w 10000"/>
                <a:gd name="connsiteY1" fmla="*/ 7308 h 10000"/>
                <a:gd name="connsiteX2" fmla="*/ 8636 w 10000"/>
                <a:gd name="connsiteY2" fmla="*/ 4615 h 10000"/>
                <a:gd name="connsiteX3" fmla="*/ 8636 w 10000"/>
                <a:gd name="connsiteY3" fmla="*/ 4615 h 10000"/>
                <a:gd name="connsiteX4" fmla="*/ 6818 w 10000"/>
                <a:gd name="connsiteY4" fmla="*/ 2308 h 10000"/>
                <a:gd name="connsiteX5" fmla="*/ 5227 w 10000"/>
                <a:gd name="connsiteY5" fmla="*/ 0 h 10000"/>
                <a:gd name="connsiteX6" fmla="*/ 3864 w 10000"/>
                <a:gd name="connsiteY6" fmla="*/ 0 h 10000"/>
                <a:gd name="connsiteX7" fmla="*/ 2273 w 10000"/>
                <a:gd name="connsiteY7" fmla="*/ 2692 h 10000"/>
                <a:gd name="connsiteX8" fmla="*/ 1136 w 10000"/>
                <a:gd name="connsiteY8" fmla="*/ 4615 h 10000"/>
                <a:gd name="connsiteX9" fmla="*/ 0 w 10000"/>
                <a:gd name="connsiteY9" fmla="*/ 7308 h 10000"/>
                <a:gd name="connsiteX10" fmla="*/ 0 w 10000"/>
                <a:gd name="connsiteY10" fmla="*/ 7308 h 10000"/>
                <a:gd name="connsiteX11" fmla="*/ 1364 w 10000"/>
                <a:gd name="connsiteY11" fmla="*/ 10000 h 10000"/>
                <a:gd name="connsiteX12" fmla="*/ 7589 w 10000"/>
                <a:gd name="connsiteY12" fmla="*/ 9973 h 10000"/>
                <a:gd name="connsiteX0" fmla="*/ 7589 w 10000"/>
                <a:gd name="connsiteY0" fmla="*/ 9973 h 10000"/>
                <a:gd name="connsiteX1" fmla="*/ 8679 w 10000"/>
                <a:gd name="connsiteY1" fmla="*/ 7254 h 10000"/>
                <a:gd name="connsiteX2" fmla="*/ 8636 w 10000"/>
                <a:gd name="connsiteY2" fmla="*/ 4615 h 10000"/>
                <a:gd name="connsiteX3" fmla="*/ 8636 w 10000"/>
                <a:gd name="connsiteY3" fmla="*/ 4615 h 10000"/>
                <a:gd name="connsiteX4" fmla="*/ 6818 w 10000"/>
                <a:gd name="connsiteY4" fmla="*/ 2308 h 10000"/>
                <a:gd name="connsiteX5" fmla="*/ 5227 w 10000"/>
                <a:gd name="connsiteY5" fmla="*/ 0 h 10000"/>
                <a:gd name="connsiteX6" fmla="*/ 3864 w 10000"/>
                <a:gd name="connsiteY6" fmla="*/ 0 h 10000"/>
                <a:gd name="connsiteX7" fmla="*/ 2273 w 10000"/>
                <a:gd name="connsiteY7" fmla="*/ 2692 h 10000"/>
                <a:gd name="connsiteX8" fmla="*/ 1136 w 10000"/>
                <a:gd name="connsiteY8" fmla="*/ 4615 h 10000"/>
                <a:gd name="connsiteX9" fmla="*/ 0 w 10000"/>
                <a:gd name="connsiteY9" fmla="*/ 7308 h 10000"/>
                <a:gd name="connsiteX10" fmla="*/ 0 w 10000"/>
                <a:gd name="connsiteY10" fmla="*/ 7308 h 10000"/>
                <a:gd name="connsiteX11" fmla="*/ 1364 w 10000"/>
                <a:gd name="connsiteY11" fmla="*/ 10000 h 10000"/>
                <a:gd name="connsiteX12" fmla="*/ 7589 w 10000"/>
                <a:gd name="connsiteY12" fmla="*/ 9973 h 10000"/>
                <a:gd name="connsiteX0" fmla="*/ 7589 w 10000"/>
                <a:gd name="connsiteY0" fmla="*/ 9973 h 10000"/>
                <a:gd name="connsiteX1" fmla="*/ 8679 w 10000"/>
                <a:gd name="connsiteY1" fmla="*/ 7254 h 10000"/>
                <a:gd name="connsiteX2" fmla="*/ 8636 w 10000"/>
                <a:gd name="connsiteY2" fmla="*/ 4615 h 10000"/>
                <a:gd name="connsiteX3" fmla="*/ 6818 w 10000"/>
                <a:gd name="connsiteY3" fmla="*/ 2308 h 10000"/>
                <a:gd name="connsiteX4" fmla="*/ 5227 w 10000"/>
                <a:gd name="connsiteY4" fmla="*/ 0 h 10000"/>
                <a:gd name="connsiteX5" fmla="*/ 3864 w 10000"/>
                <a:gd name="connsiteY5" fmla="*/ 0 h 10000"/>
                <a:gd name="connsiteX6" fmla="*/ 2273 w 10000"/>
                <a:gd name="connsiteY6" fmla="*/ 2692 h 10000"/>
                <a:gd name="connsiteX7" fmla="*/ 1136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364 w 10000"/>
                <a:gd name="connsiteY10" fmla="*/ 10000 h 10000"/>
                <a:gd name="connsiteX11" fmla="*/ 7589 w 10000"/>
                <a:gd name="connsiteY11" fmla="*/ 9973 h 10000"/>
                <a:gd name="connsiteX0" fmla="*/ 7589 w 9162"/>
                <a:gd name="connsiteY0" fmla="*/ 9973 h 10000"/>
                <a:gd name="connsiteX1" fmla="*/ 8679 w 9162"/>
                <a:gd name="connsiteY1" fmla="*/ 7254 h 10000"/>
                <a:gd name="connsiteX2" fmla="*/ 7798 w 9162"/>
                <a:gd name="connsiteY2" fmla="*/ 4479 h 10000"/>
                <a:gd name="connsiteX3" fmla="*/ 6818 w 9162"/>
                <a:gd name="connsiteY3" fmla="*/ 2308 h 10000"/>
                <a:gd name="connsiteX4" fmla="*/ 5227 w 9162"/>
                <a:gd name="connsiteY4" fmla="*/ 0 h 10000"/>
                <a:gd name="connsiteX5" fmla="*/ 3864 w 9162"/>
                <a:gd name="connsiteY5" fmla="*/ 0 h 10000"/>
                <a:gd name="connsiteX6" fmla="*/ 2273 w 9162"/>
                <a:gd name="connsiteY6" fmla="*/ 2692 h 10000"/>
                <a:gd name="connsiteX7" fmla="*/ 1136 w 9162"/>
                <a:gd name="connsiteY7" fmla="*/ 4615 h 10000"/>
                <a:gd name="connsiteX8" fmla="*/ 0 w 9162"/>
                <a:gd name="connsiteY8" fmla="*/ 7308 h 10000"/>
                <a:gd name="connsiteX9" fmla="*/ 0 w 9162"/>
                <a:gd name="connsiteY9" fmla="*/ 7308 h 10000"/>
                <a:gd name="connsiteX10" fmla="*/ 1364 w 9162"/>
                <a:gd name="connsiteY10" fmla="*/ 10000 h 10000"/>
                <a:gd name="connsiteX11" fmla="*/ 7589 w 9162"/>
                <a:gd name="connsiteY11" fmla="*/ 9973 h 10000"/>
                <a:gd name="connsiteX0" fmla="*/ 8283 w 9854"/>
                <a:gd name="connsiteY0" fmla="*/ 9973 h 10000"/>
                <a:gd name="connsiteX1" fmla="*/ 9473 w 9854"/>
                <a:gd name="connsiteY1" fmla="*/ 7254 h 10000"/>
                <a:gd name="connsiteX2" fmla="*/ 8230 w 9854"/>
                <a:gd name="connsiteY2" fmla="*/ 4533 h 10000"/>
                <a:gd name="connsiteX3" fmla="*/ 7442 w 9854"/>
                <a:gd name="connsiteY3" fmla="*/ 2308 h 10000"/>
                <a:gd name="connsiteX4" fmla="*/ 5705 w 9854"/>
                <a:gd name="connsiteY4" fmla="*/ 0 h 10000"/>
                <a:gd name="connsiteX5" fmla="*/ 4217 w 9854"/>
                <a:gd name="connsiteY5" fmla="*/ 0 h 10000"/>
                <a:gd name="connsiteX6" fmla="*/ 2481 w 9854"/>
                <a:gd name="connsiteY6" fmla="*/ 2692 h 10000"/>
                <a:gd name="connsiteX7" fmla="*/ 1240 w 9854"/>
                <a:gd name="connsiteY7" fmla="*/ 4615 h 10000"/>
                <a:gd name="connsiteX8" fmla="*/ 0 w 9854"/>
                <a:gd name="connsiteY8" fmla="*/ 7308 h 10000"/>
                <a:gd name="connsiteX9" fmla="*/ 0 w 9854"/>
                <a:gd name="connsiteY9" fmla="*/ 7308 h 10000"/>
                <a:gd name="connsiteX10" fmla="*/ 1489 w 9854"/>
                <a:gd name="connsiteY10" fmla="*/ 10000 h 10000"/>
                <a:gd name="connsiteX11" fmla="*/ 8283 w 9854"/>
                <a:gd name="connsiteY11" fmla="*/ 9973 h 10000"/>
                <a:gd name="connsiteX0" fmla="*/ 8406 w 10000"/>
                <a:gd name="connsiteY0" fmla="*/ 9973 h 10000"/>
                <a:gd name="connsiteX1" fmla="*/ 9613 w 10000"/>
                <a:gd name="connsiteY1" fmla="*/ 7254 h 10000"/>
                <a:gd name="connsiteX2" fmla="*/ 8352 w 10000"/>
                <a:gd name="connsiteY2" fmla="*/ 4533 h 10000"/>
                <a:gd name="connsiteX3" fmla="*/ 7552 w 10000"/>
                <a:gd name="connsiteY3" fmla="*/ 2308 h 10000"/>
                <a:gd name="connsiteX4" fmla="*/ 5790 w 10000"/>
                <a:gd name="connsiteY4" fmla="*/ 0 h 10000"/>
                <a:gd name="connsiteX5" fmla="*/ 4279 w 10000"/>
                <a:gd name="connsiteY5" fmla="*/ 0 h 10000"/>
                <a:gd name="connsiteX6" fmla="*/ 2518 w 10000"/>
                <a:gd name="connsiteY6" fmla="*/ 2692 h 10000"/>
                <a:gd name="connsiteX7" fmla="*/ 125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11 w 10000"/>
                <a:gd name="connsiteY10" fmla="*/ 10000 h 10000"/>
                <a:gd name="connsiteX11" fmla="*/ 8406 w 10000"/>
                <a:gd name="connsiteY11" fmla="*/ 9973 h 10000"/>
                <a:gd name="connsiteX0" fmla="*/ 8103 w 9863"/>
                <a:gd name="connsiteY0" fmla="*/ 10000 h 10000"/>
                <a:gd name="connsiteX1" fmla="*/ 9613 w 9863"/>
                <a:gd name="connsiteY1" fmla="*/ 7254 h 10000"/>
                <a:gd name="connsiteX2" fmla="*/ 8352 w 9863"/>
                <a:gd name="connsiteY2" fmla="*/ 4533 h 10000"/>
                <a:gd name="connsiteX3" fmla="*/ 7552 w 9863"/>
                <a:gd name="connsiteY3" fmla="*/ 2308 h 10000"/>
                <a:gd name="connsiteX4" fmla="*/ 5790 w 9863"/>
                <a:gd name="connsiteY4" fmla="*/ 0 h 10000"/>
                <a:gd name="connsiteX5" fmla="*/ 4279 w 9863"/>
                <a:gd name="connsiteY5" fmla="*/ 0 h 10000"/>
                <a:gd name="connsiteX6" fmla="*/ 2518 w 9863"/>
                <a:gd name="connsiteY6" fmla="*/ 2692 h 10000"/>
                <a:gd name="connsiteX7" fmla="*/ 1258 w 9863"/>
                <a:gd name="connsiteY7" fmla="*/ 4615 h 10000"/>
                <a:gd name="connsiteX8" fmla="*/ 0 w 9863"/>
                <a:gd name="connsiteY8" fmla="*/ 7308 h 10000"/>
                <a:gd name="connsiteX9" fmla="*/ 0 w 9863"/>
                <a:gd name="connsiteY9" fmla="*/ 7308 h 10000"/>
                <a:gd name="connsiteX10" fmla="*/ 1511 w 9863"/>
                <a:gd name="connsiteY10" fmla="*/ 10000 h 10000"/>
                <a:gd name="connsiteX11" fmla="*/ 8103 w 9863"/>
                <a:gd name="connsiteY11" fmla="*/ 10000 h 10000"/>
                <a:gd name="connsiteX0" fmla="*/ 8216 w 10000"/>
                <a:gd name="connsiteY0" fmla="*/ 10000 h 10000"/>
                <a:gd name="connsiteX1" fmla="*/ 9747 w 10000"/>
                <a:gd name="connsiteY1" fmla="*/ 7254 h 10000"/>
                <a:gd name="connsiteX2" fmla="*/ 8468 w 10000"/>
                <a:gd name="connsiteY2" fmla="*/ 4533 h 10000"/>
                <a:gd name="connsiteX3" fmla="*/ 7657 w 10000"/>
                <a:gd name="connsiteY3" fmla="*/ 2308 h 10000"/>
                <a:gd name="connsiteX4" fmla="*/ 5870 w 10000"/>
                <a:gd name="connsiteY4" fmla="*/ 0 h 10000"/>
                <a:gd name="connsiteX5" fmla="*/ 4338 w 10000"/>
                <a:gd name="connsiteY5" fmla="*/ 0 h 10000"/>
                <a:gd name="connsiteX6" fmla="*/ 2553 w 10000"/>
                <a:gd name="connsiteY6" fmla="*/ 2692 h 10000"/>
                <a:gd name="connsiteX7" fmla="*/ 1275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32 w 10000"/>
                <a:gd name="connsiteY10" fmla="*/ 10000 h 10000"/>
                <a:gd name="connsiteX11" fmla="*/ 8216 w 10000"/>
                <a:gd name="connsiteY11" fmla="*/ 10000 h 10000"/>
                <a:gd name="connsiteX0" fmla="*/ 8216 w 9747"/>
                <a:gd name="connsiteY0" fmla="*/ 10000 h 10000"/>
                <a:gd name="connsiteX1" fmla="*/ 9747 w 9747"/>
                <a:gd name="connsiteY1" fmla="*/ 7254 h 10000"/>
                <a:gd name="connsiteX2" fmla="*/ 8468 w 9747"/>
                <a:gd name="connsiteY2" fmla="*/ 4533 h 10000"/>
                <a:gd name="connsiteX3" fmla="*/ 7657 w 9747"/>
                <a:gd name="connsiteY3" fmla="*/ 2308 h 10000"/>
                <a:gd name="connsiteX4" fmla="*/ 5870 w 9747"/>
                <a:gd name="connsiteY4" fmla="*/ 0 h 10000"/>
                <a:gd name="connsiteX5" fmla="*/ 4338 w 9747"/>
                <a:gd name="connsiteY5" fmla="*/ 0 h 10000"/>
                <a:gd name="connsiteX6" fmla="*/ 2553 w 9747"/>
                <a:gd name="connsiteY6" fmla="*/ 2692 h 10000"/>
                <a:gd name="connsiteX7" fmla="*/ 1275 w 9747"/>
                <a:gd name="connsiteY7" fmla="*/ 4615 h 10000"/>
                <a:gd name="connsiteX8" fmla="*/ 0 w 9747"/>
                <a:gd name="connsiteY8" fmla="*/ 7308 h 10000"/>
                <a:gd name="connsiteX9" fmla="*/ 0 w 9747"/>
                <a:gd name="connsiteY9" fmla="*/ 7308 h 10000"/>
                <a:gd name="connsiteX10" fmla="*/ 1532 w 9747"/>
                <a:gd name="connsiteY10" fmla="*/ 10000 h 10000"/>
                <a:gd name="connsiteX11" fmla="*/ 8216 w 9747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856 w 10000"/>
                <a:gd name="connsiteY3" fmla="*/ 2308 h 10000"/>
                <a:gd name="connsiteX4" fmla="*/ 6022 w 10000"/>
                <a:gd name="connsiteY4" fmla="*/ 0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856 w 10000"/>
                <a:gd name="connsiteY3" fmla="*/ 2308 h 10000"/>
                <a:gd name="connsiteX4" fmla="*/ 6022 w 10000"/>
                <a:gd name="connsiteY4" fmla="*/ 0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856 w 10000"/>
                <a:gd name="connsiteY3" fmla="*/ 2308 h 10000"/>
                <a:gd name="connsiteX4" fmla="*/ 6022 w 10000"/>
                <a:gd name="connsiteY4" fmla="*/ 0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22 w 10000"/>
                <a:gd name="connsiteY4" fmla="*/ 0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03 w 10000"/>
                <a:gd name="connsiteY4" fmla="*/ 82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03 w 10000"/>
                <a:gd name="connsiteY4" fmla="*/ 82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03 w 10000"/>
                <a:gd name="connsiteY4" fmla="*/ 82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03 w 10000"/>
                <a:gd name="connsiteY4" fmla="*/ 82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000" h="10000">
                  <a:moveTo>
                    <a:pt x="8429" y="10000"/>
                  </a:moveTo>
                  <a:cubicBezTo>
                    <a:pt x="9623" y="9932"/>
                    <a:pt x="9985" y="8392"/>
                    <a:pt x="10000" y="7254"/>
                  </a:cubicBezTo>
                  <a:cubicBezTo>
                    <a:pt x="10000" y="7254"/>
                    <a:pt x="9888" y="4533"/>
                    <a:pt x="8688" y="4533"/>
                  </a:cubicBezTo>
                  <a:cubicBezTo>
                    <a:pt x="8652" y="3301"/>
                    <a:pt x="8096" y="2397"/>
                    <a:pt x="7540" y="2362"/>
                  </a:cubicBezTo>
                  <a:cubicBezTo>
                    <a:pt x="7278" y="1592"/>
                    <a:pt x="7184" y="55"/>
                    <a:pt x="6003" y="82"/>
                  </a:cubicBezTo>
                  <a:lnTo>
                    <a:pt x="4451" y="0"/>
                  </a:lnTo>
                  <a:cubicBezTo>
                    <a:pt x="4451" y="0"/>
                    <a:pt x="2880" y="0"/>
                    <a:pt x="2619" y="2692"/>
                  </a:cubicBezTo>
                  <a:cubicBezTo>
                    <a:pt x="2356" y="2692"/>
                    <a:pt x="1308" y="2692"/>
                    <a:pt x="1308" y="4615"/>
                  </a:cubicBezTo>
                  <a:cubicBezTo>
                    <a:pt x="785" y="4615"/>
                    <a:pt x="0" y="5000"/>
                    <a:pt x="0" y="7308"/>
                  </a:cubicBezTo>
                  <a:lnTo>
                    <a:pt x="0" y="7308"/>
                  </a:lnTo>
                  <a:cubicBezTo>
                    <a:pt x="0" y="7308"/>
                    <a:pt x="0" y="10000"/>
                    <a:pt x="1572" y="10000"/>
                  </a:cubicBezTo>
                  <a:lnTo>
                    <a:pt x="8429" y="10000"/>
                  </a:ln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rgbClr val="F3AE4A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5" name="TextBox 12"/>
            <p:cNvSpPr txBox="1"/>
            <p:nvPr/>
          </p:nvSpPr>
          <p:spPr>
            <a:xfrm>
              <a:off x="3465647" y="4254977"/>
              <a:ext cx="748665" cy="307777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ysDash"/>
            </a:ln>
          </p:spPr>
          <p:txBody>
            <a:bodyPr wrap="square" tIns="0" bIns="0" rtlCol="0" anchor="ctr" anchorCtr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vCPE</a:t>
              </a:r>
              <a:endParaRPr lang="en-US" sz="2000" dirty="0"/>
            </a:p>
          </p:txBody>
        </p:sp>
        <p:cxnSp>
          <p:nvCxnSpPr>
            <p:cNvPr id="66" name="Straight Connector 65"/>
            <p:cNvCxnSpPr/>
            <p:nvPr/>
          </p:nvCxnSpPr>
          <p:spPr>
            <a:xfrm flipV="1">
              <a:off x="2550260" y="4420587"/>
              <a:ext cx="914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1657350" y="5372957"/>
            <a:ext cx="2987010" cy="848836"/>
            <a:chOff x="1526722" y="3933664"/>
            <a:chExt cx="2987010" cy="848836"/>
          </a:xfrm>
        </p:grpSpPr>
        <p:sp>
          <p:nvSpPr>
            <p:cNvPr id="70" name="TextBox 3"/>
            <p:cNvSpPr txBox="1"/>
            <p:nvPr/>
          </p:nvSpPr>
          <p:spPr>
            <a:xfrm>
              <a:off x="1526722" y="4196061"/>
              <a:ext cx="1066799" cy="461665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400" dirty="0" err="1" smtClean="0"/>
                <a:t>pCPE</a:t>
              </a:r>
              <a:endParaRPr lang="en-US" sz="2400" dirty="0"/>
            </a:p>
          </p:txBody>
        </p:sp>
        <p:sp>
          <p:nvSpPr>
            <p:cNvPr id="74" name="Freeform 7"/>
            <p:cNvSpPr>
              <a:spLocks/>
            </p:cNvSpPr>
            <p:nvPr/>
          </p:nvSpPr>
          <p:spPr bwMode="auto">
            <a:xfrm>
              <a:off x="3062262" y="3933664"/>
              <a:ext cx="1451470" cy="848836"/>
            </a:xfrm>
            <a:custGeom>
              <a:avLst/>
              <a:gdLst>
                <a:gd name="connsiteX0" fmla="*/ 10000 w 10000"/>
                <a:gd name="connsiteY0" fmla="*/ 7308 h 10000"/>
                <a:gd name="connsiteX1" fmla="*/ 10000 w 10000"/>
                <a:gd name="connsiteY1" fmla="*/ 7308 h 10000"/>
                <a:gd name="connsiteX2" fmla="*/ 8636 w 10000"/>
                <a:gd name="connsiteY2" fmla="*/ 4615 h 10000"/>
                <a:gd name="connsiteX3" fmla="*/ 8636 w 10000"/>
                <a:gd name="connsiteY3" fmla="*/ 4615 h 10000"/>
                <a:gd name="connsiteX4" fmla="*/ 6818 w 10000"/>
                <a:gd name="connsiteY4" fmla="*/ 2308 h 10000"/>
                <a:gd name="connsiteX5" fmla="*/ 5227 w 10000"/>
                <a:gd name="connsiteY5" fmla="*/ 0 h 10000"/>
                <a:gd name="connsiteX6" fmla="*/ 3864 w 10000"/>
                <a:gd name="connsiteY6" fmla="*/ 0 h 10000"/>
                <a:gd name="connsiteX7" fmla="*/ 2273 w 10000"/>
                <a:gd name="connsiteY7" fmla="*/ 2692 h 10000"/>
                <a:gd name="connsiteX8" fmla="*/ 1136 w 10000"/>
                <a:gd name="connsiteY8" fmla="*/ 4615 h 10000"/>
                <a:gd name="connsiteX9" fmla="*/ 0 w 10000"/>
                <a:gd name="connsiteY9" fmla="*/ 7308 h 10000"/>
                <a:gd name="connsiteX10" fmla="*/ 0 w 10000"/>
                <a:gd name="connsiteY10" fmla="*/ 7308 h 10000"/>
                <a:gd name="connsiteX11" fmla="*/ 1364 w 10000"/>
                <a:gd name="connsiteY11" fmla="*/ 10000 h 10000"/>
                <a:gd name="connsiteX12" fmla="*/ 8636 w 10000"/>
                <a:gd name="connsiteY12" fmla="*/ 10000 h 10000"/>
                <a:gd name="connsiteX13" fmla="*/ 10000 w 10000"/>
                <a:gd name="connsiteY13" fmla="*/ 7308 h 10000"/>
                <a:gd name="connsiteX0" fmla="*/ 10000 w 10000"/>
                <a:gd name="connsiteY0" fmla="*/ 7308 h 10000"/>
                <a:gd name="connsiteX1" fmla="*/ 10000 w 10000"/>
                <a:gd name="connsiteY1" fmla="*/ 7308 h 10000"/>
                <a:gd name="connsiteX2" fmla="*/ 8636 w 10000"/>
                <a:gd name="connsiteY2" fmla="*/ 4615 h 10000"/>
                <a:gd name="connsiteX3" fmla="*/ 8636 w 10000"/>
                <a:gd name="connsiteY3" fmla="*/ 4615 h 10000"/>
                <a:gd name="connsiteX4" fmla="*/ 6818 w 10000"/>
                <a:gd name="connsiteY4" fmla="*/ 2308 h 10000"/>
                <a:gd name="connsiteX5" fmla="*/ 5227 w 10000"/>
                <a:gd name="connsiteY5" fmla="*/ 0 h 10000"/>
                <a:gd name="connsiteX6" fmla="*/ 3864 w 10000"/>
                <a:gd name="connsiteY6" fmla="*/ 0 h 10000"/>
                <a:gd name="connsiteX7" fmla="*/ 2273 w 10000"/>
                <a:gd name="connsiteY7" fmla="*/ 2692 h 10000"/>
                <a:gd name="connsiteX8" fmla="*/ 1136 w 10000"/>
                <a:gd name="connsiteY8" fmla="*/ 4615 h 10000"/>
                <a:gd name="connsiteX9" fmla="*/ 0 w 10000"/>
                <a:gd name="connsiteY9" fmla="*/ 7308 h 10000"/>
                <a:gd name="connsiteX10" fmla="*/ 0 w 10000"/>
                <a:gd name="connsiteY10" fmla="*/ 7308 h 10000"/>
                <a:gd name="connsiteX11" fmla="*/ 1364 w 10000"/>
                <a:gd name="connsiteY11" fmla="*/ 10000 h 10000"/>
                <a:gd name="connsiteX12" fmla="*/ 7589 w 10000"/>
                <a:gd name="connsiteY12" fmla="*/ 9973 h 10000"/>
                <a:gd name="connsiteX13" fmla="*/ 10000 w 10000"/>
                <a:gd name="connsiteY13" fmla="*/ 7308 h 10000"/>
                <a:gd name="connsiteX0" fmla="*/ 7589 w 10000"/>
                <a:gd name="connsiteY0" fmla="*/ 9973 h 10000"/>
                <a:gd name="connsiteX1" fmla="*/ 10000 w 10000"/>
                <a:gd name="connsiteY1" fmla="*/ 7308 h 10000"/>
                <a:gd name="connsiteX2" fmla="*/ 8636 w 10000"/>
                <a:gd name="connsiteY2" fmla="*/ 4615 h 10000"/>
                <a:gd name="connsiteX3" fmla="*/ 8636 w 10000"/>
                <a:gd name="connsiteY3" fmla="*/ 4615 h 10000"/>
                <a:gd name="connsiteX4" fmla="*/ 6818 w 10000"/>
                <a:gd name="connsiteY4" fmla="*/ 2308 h 10000"/>
                <a:gd name="connsiteX5" fmla="*/ 5227 w 10000"/>
                <a:gd name="connsiteY5" fmla="*/ 0 h 10000"/>
                <a:gd name="connsiteX6" fmla="*/ 3864 w 10000"/>
                <a:gd name="connsiteY6" fmla="*/ 0 h 10000"/>
                <a:gd name="connsiteX7" fmla="*/ 2273 w 10000"/>
                <a:gd name="connsiteY7" fmla="*/ 2692 h 10000"/>
                <a:gd name="connsiteX8" fmla="*/ 1136 w 10000"/>
                <a:gd name="connsiteY8" fmla="*/ 4615 h 10000"/>
                <a:gd name="connsiteX9" fmla="*/ 0 w 10000"/>
                <a:gd name="connsiteY9" fmla="*/ 7308 h 10000"/>
                <a:gd name="connsiteX10" fmla="*/ 0 w 10000"/>
                <a:gd name="connsiteY10" fmla="*/ 7308 h 10000"/>
                <a:gd name="connsiteX11" fmla="*/ 1364 w 10000"/>
                <a:gd name="connsiteY11" fmla="*/ 10000 h 10000"/>
                <a:gd name="connsiteX12" fmla="*/ 7589 w 10000"/>
                <a:gd name="connsiteY12" fmla="*/ 9973 h 10000"/>
                <a:gd name="connsiteX0" fmla="*/ 7589 w 10000"/>
                <a:gd name="connsiteY0" fmla="*/ 9973 h 10000"/>
                <a:gd name="connsiteX1" fmla="*/ 8679 w 10000"/>
                <a:gd name="connsiteY1" fmla="*/ 7254 h 10000"/>
                <a:gd name="connsiteX2" fmla="*/ 8636 w 10000"/>
                <a:gd name="connsiteY2" fmla="*/ 4615 h 10000"/>
                <a:gd name="connsiteX3" fmla="*/ 8636 w 10000"/>
                <a:gd name="connsiteY3" fmla="*/ 4615 h 10000"/>
                <a:gd name="connsiteX4" fmla="*/ 6818 w 10000"/>
                <a:gd name="connsiteY4" fmla="*/ 2308 h 10000"/>
                <a:gd name="connsiteX5" fmla="*/ 5227 w 10000"/>
                <a:gd name="connsiteY5" fmla="*/ 0 h 10000"/>
                <a:gd name="connsiteX6" fmla="*/ 3864 w 10000"/>
                <a:gd name="connsiteY6" fmla="*/ 0 h 10000"/>
                <a:gd name="connsiteX7" fmla="*/ 2273 w 10000"/>
                <a:gd name="connsiteY7" fmla="*/ 2692 h 10000"/>
                <a:gd name="connsiteX8" fmla="*/ 1136 w 10000"/>
                <a:gd name="connsiteY8" fmla="*/ 4615 h 10000"/>
                <a:gd name="connsiteX9" fmla="*/ 0 w 10000"/>
                <a:gd name="connsiteY9" fmla="*/ 7308 h 10000"/>
                <a:gd name="connsiteX10" fmla="*/ 0 w 10000"/>
                <a:gd name="connsiteY10" fmla="*/ 7308 h 10000"/>
                <a:gd name="connsiteX11" fmla="*/ 1364 w 10000"/>
                <a:gd name="connsiteY11" fmla="*/ 10000 h 10000"/>
                <a:gd name="connsiteX12" fmla="*/ 7589 w 10000"/>
                <a:gd name="connsiteY12" fmla="*/ 9973 h 10000"/>
                <a:gd name="connsiteX0" fmla="*/ 7589 w 10000"/>
                <a:gd name="connsiteY0" fmla="*/ 9973 h 10000"/>
                <a:gd name="connsiteX1" fmla="*/ 8679 w 10000"/>
                <a:gd name="connsiteY1" fmla="*/ 7254 h 10000"/>
                <a:gd name="connsiteX2" fmla="*/ 8636 w 10000"/>
                <a:gd name="connsiteY2" fmla="*/ 4615 h 10000"/>
                <a:gd name="connsiteX3" fmla="*/ 6818 w 10000"/>
                <a:gd name="connsiteY3" fmla="*/ 2308 h 10000"/>
                <a:gd name="connsiteX4" fmla="*/ 5227 w 10000"/>
                <a:gd name="connsiteY4" fmla="*/ 0 h 10000"/>
                <a:gd name="connsiteX5" fmla="*/ 3864 w 10000"/>
                <a:gd name="connsiteY5" fmla="*/ 0 h 10000"/>
                <a:gd name="connsiteX6" fmla="*/ 2273 w 10000"/>
                <a:gd name="connsiteY6" fmla="*/ 2692 h 10000"/>
                <a:gd name="connsiteX7" fmla="*/ 1136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364 w 10000"/>
                <a:gd name="connsiteY10" fmla="*/ 10000 h 10000"/>
                <a:gd name="connsiteX11" fmla="*/ 7589 w 10000"/>
                <a:gd name="connsiteY11" fmla="*/ 9973 h 10000"/>
                <a:gd name="connsiteX0" fmla="*/ 7589 w 9162"/>
                <a:gd name="connsiteY0" fmla="*/ 9973 h 10000"/>
                <a:gd name="connsiteX1" fmla="*/ 8679 w 9162"/>
                <a:gd name="connsiteY1" fmla="*/ 7254 h 10000"/>
                <a:gd name="connsiteX2" fmla="*/ 7798 w 9162"/>
                <a:gd name="connsiteY2" fmla="*/ 4479 h 10000"/>
                <a:gd name="connsiteX3" fmla="*/ 6818 w 9162"/>
                <a:gd name="connsiteY3" fmla="*/ 2308 h 10000"/>
                <a:gd name="connsiteX4" fmla="*/ 5227 w 9162"/>
                <a:gd name="connsiteY4" fmla="*/ 0 h 10000"/>
                <a:gd name="connsiteX5" fmla="*/ 3864 w 9162"/>
                <a:gd name="connsiteY5" fmla="*/ 0 h 10000"/>
                <a:gd name="connsiteX6" fmla="*/ 2273 w 9162"/>
                <a:gd name="connsiteY6" fmla="*/ 2692 h 10000"/>
                <a:gd name="connsiteX7" fmla="*/ 1136 w 9162"/>
                <a:gd name="connsiteY7" fmla="*/ 4615 h 10000"/>
                <a:gd name="connsiteX8" fmla="*/ 0 w 9162"/>
                <a:gd name="connsiteY8" fmla="*/ 7308 h 10000"/>
                <a:gd name="connsiteX9" fmla="*/ 0 w 9162"/>
                <a:gd name="connsiteY9" fmla="*/ 7308 h 10000"/>
                <a:gd name="connsiteX10" fmla="*/ 1364 w 9162"/>
                <a:gd name="connsiteY10" fmla="*/ 10000 h 10000"/>
                <a:gd name="connsiteX11" fmla="*/ 7589 w 9162"/>
                <a:gd name="connsiteY11" fmla="*/ 9973 h 10000"/>
                <a:gd name="connsiteX0" fmla="*/ 8283 w 9854"/>
                <a:gd name="connsiteY0" fmla="*/ 9973 h 10000"/>
                <a:gd name="connsiteX1" fmla="*/ 9473 w 9854"/>
                <a:gd name="connsiteY1" fmla="*/ 7254 h 10000"/>
                <a:gd name="connsiteX2" fmla="*/ 8230 w 9854"/>
                <a:gd name="connsiteY2" fmla="*/ 4533 h 10000"/>
                <a:gd name="connsiteX3" fmla="*/ 7442 w 9854"/>
                <a:gd name="connsiteY3" fmla="*/ 2308 h 10000"/>
                <a:gd name="connsiteX4" fmla="*/ 5705 w 9854"/>
                <a:gd name="connsiteY4" fmla="*/ 0 h 10000"/>
                <a:gd name="connsiteX5" fmla="*/ 4217 w 9854"/>
                <a:gd name="connsiteY5" fmla="*/ 0 h 10000"/>
                <a:gd name="connsiteX6" fmla="*/ 2481 w 9854"/>
                <a:gd name="connsiteY6" fmla="*/ 2692 h 10000"/>
                <a:gd name="connsiteX7" fmla="*/ 1240 w 9854"/>
                <a:gd name="connsiteY7" fmla="*/ 4615 h 10000"/>
                <a:gd name="connsiteX8" fmla="*/ 0 w 9854"/>
                <a:gd name="connsiteY8" fmla="*/ 7308 h 10000"/>
                <a:gd name="connsiteX9" fmla="*/ 0 w 9854"/>
                <a:gd name="connsiteY9" fmla="*/ 7308 h 10000"/>
                <a:gd name="connsiteX10" fmla="*/ 1489 w 9854"/>
                <a:gd name="connsiteY10" fmla="*/ 10000 h 10000"/>
                <a:gd name="connsiteX11" fmla="*/ 8283 w 9854"/>
                <a:gd name="connsiteY11" fmla="*/ 9973 h 10000"/>
                <a:gd name="connsiteX0" fmla="*/ 8406 w 10000"/>
                <a:gd name="connsiteY0" fmla="*/ 9973 h 10000"/>
                <a:gd name="connsiteX1" fmla="*/ 9613 w 10000"/>
                <a:gd name="connsiteY1" fmla="*/ 7254 h 10000"/>
                <a:gd name="connsiteX2" fmla="*/ 8352 w 10000"/>
                <a:gd name="connsiteY2" fmla="*/ 4533 h 10000"/>
                <a:gd name="connsiteX3" fmla="*/ 7552 w 10000"/>
                <a:gd name="connsiteY3" fmla="*/ 2308 h 10000"/>
                <a:gd name="connsiteX4" fmla="*/ 5790 w 10000"/>
                <a:gd name="connsiteY4" fmla="*/ 0 h 10000"/>
                <a:gd name="connsiteX5" fmla="*/ 4279 w 10000"/>
                <a:gd name="connsiteY5" fmla="*/ 0 h 10000"/>
                <a:gd name="connsiteX6" fmla="*/ 2518 w 10000"/>
                <a:gd name="connsiteY6" fmla="*/ 2692 h 10000"/>
                <a:gd name="connsiteX7" fmla="*/ 125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11 w 10000"/>
                <a:gd name="connsiteY10" fmla="*/ 10000 h 10000"/>
                <a:gd name="connsiteX11" fmla="*/ 8406 w 10000"/>
                <a:gd name="connsiteY11" fmla="*/ 9973 h 10000"/>
                <a:gd name="connsiteX0" fmla="*/ 8103 w 9863"/>
                <a:gd name="connsiteY0" fmla="*/ 10000 h 10000"/>
                <a:gd name="connsiteX1" fmla="*/ 9613 w 9863"/>
                <a:gd name="connsiteY1" fmla="*/ 7254 h 10000"/>
                <a:gd name="connsiteX2" fmla="*/ 8352 w 9863"/>
                <a:gd name="connsiteY2" fmla="*/ 4533 h 10000"/>
                <a:gd name="connsiteX3" fmla="*/ 7552 w 9863"/>
                <a:gd name="connsiteY3" fmla="*/ 2308 h 10000"/>
                <a:gd name="connsiteX4" fmla="*/ 5790 w 9863"/>
                <a:gd name="connsiteY4" fmla="*/ 0 h 10000"/>
                <a:gd name="connsiteX5" fmla="*/ 4279 w 9863"/>
                <a:gd name="connsiteY5" fmla="*/ 0 h 10000"/>
                <a:gd name="connsiteX6" fmla="*/ 2518 w 9863"/>
                <a:gd name="connsiteY6" fmla="*/ 2692 h 10000"/>
                <a:gd name="connsiteX7" fmla="*/ 1258 w 9863"/>
                <a:gd name="connsiteY7" fmla="*/ 4615 h 10000"/>
                <a:gd name="connsiteX8" fmla="*/ 0 w 9863"/>
                <a:gd name="connsiteY8" fmla="*/ 7308 h 10000"/>
                <a:gd name="connsiteX9" fmla="*/ 0 w 9863"/>
                <a:gd name="connsiteY9" fmla="*/ 7308 h 10000"/>
                <a:gd name="connsiteX10" fmla="*/ 1511 w 9863"/>
                <a:gd name="connsiteY10" fmla="*/ 10000 h 10000"/>
                <a:gd name="connsiteX11" fmla="*/ 8103 w 9863"/>
                <a:gd name="connsiteY11" fmla="*/ 10000 h 10000"/>
                <a:gd name="connsiteX0" fmla="*/ 8216 w 10000"/>
                <a:gd name="connsiteY0" fmla="*/ 10000 h 10000"/>
                <a:gd name="connsiteX1" fmla="*/ 9747 w 10000"/>
                <a:gd name="connsiteY1" fmla="*/ 7254 h 10000"/>
                <a:gd name="connsiteX2" fmla="*/ 8468 w 10000"/>
                <a:gd name="connsiteY2" fmla="*/ 4533 h 10000"/>
                <a:gd name="connsiteX3" fmla="*/ 7657 w 10000"/>
                <a:gd name="connsiteY3" fmla="*/ 2308 h 10000"/>
                <a:gd name="connsiteX4" fmla="*/ 5870 w 10000"/>
                <a:gd name="connsiteY4" fmla="*/ 0 h 10000"/>
                <a:gd name="connsiteX5" fmla="*/ 4338 w 10000"/>
                <a:gd name="connsiteY5" fmla="*/ 0 h 10000"/>
                <a:gd name="connsiteX6" fmla="*/ 2553 w 10000"/>
                <a:gd name="connsiteY6" fmla="*/ 2692 h 10000"/>
                <a:gd name="connsiteX7" fmla="*/ 1275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32 w 10000"/>
                <a:gd name="connsiteY10" fmla="*/ 10000 h 10000"/>
                <a:gd name="connsiteX11" fmla="*/ 8216 w 10000"/>
                <a:gd name="connsiteY11" fmla="*/ 10000 h 10000"/>
                <a:gd name="connsiteX0" fmla="*/ 8216 w 9747"/>
                <a:gd name="connsiteY0" fmla="*/ 10000 h 10000"/>
                <a:gd name="connsiteX1" fmla="*/ 9747 w 9747"/>
                <a:gd name="connsiteY1" fmla="*/ 7254 h 10000"/>
                <a:gd name="connsiteX2" fmla="*/ 8468 w 9747"/>
                <a:gd name="connsiteY2" fmla="*/ 4533 h 10000"/>
                <a:gd name="connsiteX3" fmla="*/ 7657 w 9747"/>
                <a:gd name="connsiteY3" fmla="*/ 2308 h 10000"/>
                <a:gd name="connsiteX4" fmla="*/ 5870 w 9747"/>
                <a:gd name="connsiteY4" fmla="*/ 0 h 10000"/>
                <a:gd name="connsiteX5" fmla="*/ 4338 w 9747"/>
                <a:gd name="connsiteY5" fmla="*/ 0 h 10000"/>
                <a:gd name="connsiteX6" fmla="*/ 2553 w 9747"/>
                <a:gd name="connsiteY6" fmla="*/ 2692 h 10000"/>
                <a:gd name="connsiteX7" fmla="*/ 1275 w 9747"/>
                <a:gd name="connsiteY7" fmla="*/ 4615 h 10000"/>
                <a:gd name="connsiteX8" fmla="*/ 0 w 9747"/>
                <a:gd name="connsiteY8" fmla="*/ 7308 h 10000"/>
                <a:gd name="connsiteX9" fmla="*/ 0 w 9747"/>
                <a:gd name="connsiteY9" fmla="*/ 7308 h 10000"/>
                <a:gd name="connsiteX10" fmla="*/ 1532 w 9747"/>
                <a:gd name="connsiteY10" fmla="*/ 10000 h 10000"/>
                <a:gd name="connsiteX11" fmla="*/ 8216 w 9747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856 w 10000"/>
                <a:gd name="connsiteY3" fmla="*/ 2308 h 10000"/>
                <a:gd name="connsiteX4" fmla="*/ 6022 w 10000"/>
                <a:gd name="connsiteY4" fmla="*/ 0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856 w 10000"/>
                <a:gd name="connsiteY3" fmla="*/ 2308 h 10000"/>
                <a:gd name="connsiteX4" fmla="*/ 6022 w 10000"/>
                <a:gd name="connsiteY4" fmla="*/ 0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856 w 10000"/>
                <a:gd name="connsiteY3" fmla="*/ 2308 h 10000"/>
                <a:gd name="connsiteX4" fmla="*/ 6022 w 10000"/>
                <a:gd name="connsiteY4" fmla="*/ 0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22 w 10000"/>
                <a:gd name="connsiteY4" fmla="*/ 0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03 w 10000"/>
                <a:gd name="connsiteY4" fmla="*/ 82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03 w 10000"/>
                <a:gd name="connsiteY4" fmla="*/ 82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03 w 10000"/>
                <a:gd name="connsiteY4" fmla="*/ 82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03 w 10000"/>
                <a:gd name="connsiteY4" fmla="*/ 82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000" h="10000">
                  <a:moveTo>
                    <a:pt x="8429" y="10000"/>
                  </a:moveTo>
                  <a:cubicBezTo>
                    <a:pt x="9623" y="9932"/>
                    <a:pt x="9985" y="8392"/>
                    <a:pt x="10000" y="7254"/>
                  </a:cubicBezTo>
                  <a:cubicBezTo>
                    <a:pt x="10000" y="7254"/>
                    <a:pt x="9888" y="4533"/>
                    <a:pt x="8688" y="4533"/>
                  </a:cubicBezTo>
                  <a:cubicBezTo>
                    <a:pt x="8652" y="3301"/>
                    <a:pt x="8096" y="2397"/>
                    <a:pt x="7540" y="2362"/>
                  </a:cubicBezTo>
                  <a:cubicBezTo>
                    <a:pt x="7278" y="1592"/>
                    <a:pt x="7184" y="55"/>
                    <a:pt x="6003" y="82"/>
                  </a:cubicBezTo>
                  <a:lnTo>
                    <a:pt x="4451" y="0"/>
                  </a:lnTo>
                  <a:cubicBezTo>
                    <a:pt x="4451" y="0"/>
                    <a:pt x="2880" y="0"/>
                    <a:pt x="2619" y="2692"/>
                  </a:cubicBezTo>
                  <a:cubicBezTo>
                    <a:pt x="2356" y="2692"/>
                    <a:pt x="1308" y="2692"/>
                    <a:pt x="1308" y="4615"/>
                  </a:cubicBezTo>
                  <a:cubicBezTo>
                    <a:pt x="785" y="4615"/>
                    <a:pt x="0" y="5000"/>
                    <a:pt x="0" y="7308"/>
                  </a:cubicBezTo>
                  <a:lnTo>
                    <a:pt x="0" y="7308"/>
                  </a:lnTo>
                  <a:cubicBezTo>
                    <a:pt x="0" y="7308"/>
                    <a:pt x="0" y="10000"/>
                    <a:pt x="1572" y="10000"/>
                  </a:cubicBezTo>
                  <a:lnTo>
                    <a:pt x="8429" y="10000"/>
                  </a:ln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rgbClr val="F3AE4A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2" name="TextBox 12"/>
            <p:cNvSpPr txBox="1"/>
            <p:nvPr/>
          </p:nvSpPr>
          <p:spPr>
            <a:xfrm>
              <a:off x="3444423" y="4259078"/>
              <a:ext cx="755650" cy="307777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ysDash"/>
            </a:ln>
          </p:spPr>
          <p:txBody>
            <a:bodyPr wrap="square" tIns="0" bIns="0" rtlCol="0" anchor="ctr" anchorCtr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vCPE</a:t>
              </a:r>
              <a:endParaRPr lang="en-US" sz="2000" dirty="0"/>
            </a:p>
          </p:txBody>
        </p:sp>
        <p:cxnSp>
          <p:nvCxnSpPr>
            <p:cNvPr id="73" name="Straight Connector 72"/>
            <p:cNvCxnSpPr/>
            <p:nvPr/>
          </p:nvCxnSpPr>
          <p:spPr>
            <a:xfrm flipV="1">
              <a:off x="2597800" y="4420587"/>
              <a:ext cx="82296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/>
          <p:cNvGrpSpPr/>
          <p:nvPr/>
        </p:nvGrpSpPr>
        <p:grpSpPr>
          <a:xfrm>
            <a:off x="5465763" y="5383236"/>
            <a:ext cx="2853738" cy="830091"/>
            <a:chOff x="1673360" y="3943943"/>
            <a:chExt cx="2853738" cy="830091"/>
          </a:xfrm>
        </p:grpSpPr>
        <p:sp>
          <p:nvSpPr>
            <p:cNvPr id="77" name="TextBox 3"/>
            <p:cNvSpPr txBox="1"/>
            <p:nvPr/>
          </p:nvSpPr>
          <p:spPr>
            <a:xfrm>
              <a:off x="1673360" y="4196061"/>
              <a:ext cx="879475" cy="461665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sz="2400" dirty="0"/>
            </a:p>
          </p:txBody>
        </p:sp>
        <p:sp>
          <p:nvSpPr>
            <p:cNvPr id="81" name="Freeform 7"/>
            <p:cNvSpPr>
              <a:spLocks/>
            </p:cNvSpPr>
            <p:nvPr/>
          </p:nvSpPr>
          <p:spPr bwMode="auto">
            <a:xfrm>
              <a:off x="3077323" y="3943943"/>
              <a:ext cx="1449775" cy="830091"/>
            </a:xfrm>
            <a:custGeom>
              <a:avLst/>
              <a:gdLst>
                <a:gd name="connsiteX0" fmla="*/ 10000 w 10000"/>
                <a:gd name="connsiteY0" fmla="*/ 7308 h 10000"/>
                <a:gd name="connsiteX1" fmla="*/ 10000 w 10000"/>
                <a:gd name="connsiteY1" fmla="*/ 7308 h 10000"/>
                <a:gd name="connsiteX2" fmla="*/ 8636 w 10000"/>
                <a:gd name="connsiteY2" fmla="*/ 4615 h 10000"/>
                <a:gd name="connsiteX3" fmla="*/ 8636 w 10000"/>
                <a:gd name="connsiteY3" fmla="*/ 4615 h 10000"/>
                <a:gd name="connsiteX4" fmla="*/ 6818 w 10000"/>
                <a:gd name="connsiteY4" fmla="*/ 2308 h 10000"/>
                <a:gd name="connsiteX5" fmla="*/ 5227 w 10000"/>
                <a:gd name="connsiteY5" fmla="*/ 0 h 10000"/>
                <a:gd name="connsiteX6" fmla="*/ 3864 w 10000"/>
                <a:gd name="connsiteY6" fmla="*/ 0 h 10000"/>
                <a:gd name="connsiteX7" fmla="*/ 2273 w 10000"/>
                <a:gd name="connsiteY7" fmla="*/ 2692 h 10000"/>
                <a:gd name="connsiteX8" fmla="*/ 1136 w 10000"/>
                <a:gd name="connsiteY8" fmla="*/ 4615 h 10000"/>
                <a:gd name="connsiteX9" fmla="*/ 0 w 10000"/>
                <a:gd name="connsiteY9" fmla="*/ 7308 h 10000"/>
                <a:gd name="connsiteX10" fmla="*/ 0 w 10000"/>
                <a:gd name="connsiteY10" fmla="*/ 7308 h 10000"/>
                <a:gd name="connsiteX11" fmla="*/ 1364 w 10000"/>
                <a:gd name="connsiteY11" fmla="*/ 10000 h 10000"/>
                <a:gd name="connsiteX12" fmla="*/ 8636 w 10000"/>
                <a:gd name="connsiteY12" fmla="*/ 10000 h 10000"/>
                <a:gd name="connsiteX13" fmla="*/ 10000 w 10000"/>
                <a:gd name="connsiteY13" fmla="*/ 7308 h 10000"/>
                <a:gd name="connsiteX0" fmla="*/ 10000 w 10000"/>
                <a:gd name="connsiteY0" fmla="*/ 7308 h 10000"/>
                <a:gd name="connsiteX1" fmla="*/ 10000 w 10000"/>
                <a:gd name="connsiteY1" fmla="*/ 7308 h 10000"/>
                <a:gd name="connsiteX2" fmla="*/ 8636 w 10000"/>
                <a:gd name="connsiteY2" fmla="*/ 4615 h 10000"/>
                <a:gd name="connsiteX3" fmla="*/ 8636 w 10000"/>
                <a:gd name="connsiteY3" fmla="*/ 4615 h 10000"/>
                <a:gd name="connsiteX4" fmla="*/ 6818 w 10000"/>
                <a:gd name="connsiteY4" fmla="*/ 2308 h 10000"/>
                <a:gd name="connsiteX5" fmla="*/ 5227 w 10000"/>
                <a:gd name="connsiteY5" fmla="*/ 0 h 10000"/>
                <a:gd name="connsiteX6" fmla="*/ 3864 w 10000"/>
                <a:gd name="connsiteY6" fmla="*/ 0 h 10000"/>
                <a:gd name="connsiteX7" fmla="*/ 2273 w 10000"/>
                <a:gd name="connsiteY7" fmla="*/ 2692 h 10000"/>
                <a:gd name="connsiteX8" fmla="*/ 1136 w 10000"/>
                <a:gd name="connsiteY8" fmla="*/ 4615 h 10000"/>
                <a:gd name="connsiteX9" fmla="*/ 0 w 10000"/>
                <a:gd name="connsiteY9" fmla="*/ 7308 h 10000"/>
                <a:gd name="connsiteX10" fmla="*/ 0 w 10000"/>
                <a:gd name="connsiteY10" fmla="*/ 7308 h 10000"/>
                <a:gd name="connsiteX11" fmla="*/ 1364 w 10000"/>
                <a:gd name="connsiteY11" fmla="*/ 10000 h 10000"/>
                <a:gd name="connsiteX12" fmla="*/ 7589 w 10000"/>
                <a:gd name="connsiteY12" fmla="*/ 9973 h 10000"/>
                <a:gd name="connsiteX13" fmla="*/ 10000 w 10000"/>
                <a:gd name="connsiteY13" fmla="*/ 7308 h 10000"/>
                <a:gd name="connsiteX0" fmla="*/ 7589 w 10000"/>
                <a:gd name="connsiteY0" fmla="*/ 9973 h 10000"/>
                <a:gd name="connsiteX1" fmla="*/ 10000 w 10000"/>
                <a:gd name="connsiteY1" fmla="*/ 7308 h 10000"/>
                <a:gd name="connsiteX2" fmla="*/ 8636 w 10000"/>
                <a:gd name="connsiteY2" fmla="*/ 4615 h 10000"/>
                <a:gd name="connsiteX3" fmla="*/ 8636 w 10000"/>
                <a:gd name="connsiteY3" fmla="*/ 4615 h 10000"/>
                <a:gd name="connsiteX4" fmla="*/ 6818 w 10000"/>
                <a:gd name="connsiteY4" fmla="*/ 2308 h 10000"/>
                <a:gd name="connsiteX5" fmla="*/ 5227 w 10000"/>
                <a:gd name="connsiteY5" fmla="*/ 0 h 10000"/>
                <a:gd name="connsiteX6" fmla="*/ 3864 w 10000"/>
                <a:gd name="connsiteY6" fmla="*/ 0 h 10000"/>
                <a:gd name="connsiteX7" fmla="*/ 2273 w 10000"/>
                <a:gd name="connsiteY7" fmla="*/ 2692 h 10000"/>
                <a:gd name="connsiteX8" fmla="*/ 1136 w 10000"/>
                <a:gd name="connsiteY8" fmla="*/ 4615 h 10000"/>
                <a:gd name="connsiteX9" fmla="*/ 0 w 10000"/>
                <a:gd name="connsiteY9" fmla="*/ 7308 h 10000"/>
                <a:gd name="connsiteX10" fmla="*/ 0 w 10000"/>
                <a:gd name="connsiteY10" fmla="*/ 7308 h 10000"/>
                <a:gd name="connsiteX11" fmla="*/ 1364 w 10000"/>
                <a:gd name="connsiteY11" fmla="*/ 10000 h 10000"/>
                <a:gd name="connsiteX12" fmla="*/ 7589 w 10000"/>
                <a:gd name="connsiteY12" fmla="*/ 9973 h 10000"/>
                <a:gd name="connsiteX0" fmla="*/ 7589 w 10000"/>
                <a:gd name="connsiteY0" fmla="*/ 9973 h 10000"/>
                <a:gd name="connsiteX1" fmla="*/ 8679 w 10000"/>
                <a:gd name="connsiteY1" fmla="*/ 7254 h 10000"/>
                <a:gd name="connsiteX2" fmla="*/ 8636 w 10000"/>
                <a:gd name="connsiteY2" fmla="*/ 4615 h 10000"/>
                <a:gd name="connsiteX3" fmla="*/ 8636 w 10000"/>
                <a:gd name="connsiteY3" fmla="*/ 4615 h 10000"/>
                <a:gd name="connsiteX4" fmla="*/ 6818 w 10000"/>
                <a:gd name="connsiteY4" fmla="*/ 2308 h 10000"/>
                <a:gd name="connsiteX5" fmla="*/ 5227 w 10000"/>
                <a:gd name="connsiteY5" fmla="*/ 0 h 10000"/>
                <a:gd name="connsiteX6" fmla="*/ 3864 w 10000"/>
                <a:gd name="connsiteY6" fmla="*/ 0 h 10000"/>
                <a:gd name="connsiteX7" fmla="*/ 2273 w 10000"/>
                <a:gd name="connsiteY7" fmla="*/ 2692 h 10000"/>
                <a:gd name="connsiteX8" fmla="*/ 1136 w 10000"/>
                <a:gd name="connsiteY8" fmla="*/ 4615 h 10000"/>
                <a:gd name="connsiteX9" fmla="*/ 0 w 10000"/>
                <a:gd name="connsiteY9" fmla="*/ 7308 h 10000"/>
                <a:gd name="connsiteX10" fmla="*/ 0 w 10000"/>
                <a:gd name="connsiteY10" fmla="*/ 7308 h 10000"/>
                <a:gd name="connsiteX11" fmla="*/ 1364 w 10000"/>
                <a:gd name="connsiteY11" fmla="*/ 10000 h 10000"/>
                <a:gd name="connsiteX12" fmla="*/ 7589 w 10000"/>
                <a:gd name="connsiteY12" fmla="*/ 9973 h 10000"/>
                <a:gd name="connsiteX0" fmla="*/ 7589 w 10000"/>
                <a:gd name="connsiteY0" fmla="*/ 9973 h 10000"/>
                <a:gd name="connsiteX1" fmla="*/ 8679 w 10000"/>
                <a:gd name="connsiteY1" fmla="*/ 7254 h 10000"/>
                <a:gd name="connsiteX2" fmla="*/ 8636 w 10000"/>
                <a:gd name="connsiteY2" fmla="*/ 4615 h 10000"/>
                <a:gd name="connsiteX3" fmla="*/ 6818 w 10000"/>
                <a:gd name="connsiteY3" fmla="*/ 2308 h 10000"/>
                <a:gd name="connsiteX4" fmla="*/ 5227 w 10000"/>
                <a:gd name="connsiteY4" fmla="*/ 0 h 10000"/>
                <a:gd name="connsiteX5" fmla="*/ 3864 w 10000"/>
                <a:gd name="connsiteY5" fmla="*/ 0 h 10000"/>
                <a:gd name="connsiteX6" fmla="*/ 2273 w 10000"/>
                <a:gd name="connsiteY6" fmla="*/ 2692 h 10000"/>
                <a:gd name="connsiteX7" fmla="*/ 1136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364 w 10000"/>
                <a:gd name="connsiteY10" fmla="*/ 10000 h 10000"/>
                <a:gd name="connsiteX11" fmla="*/ 7589 w 10000"/>
                <a:gd name="connsiteY11" fmla="*/ 9973 h 10000"/>
                <a:gd name="connsiteX0" fmla="*/ 7589 w 9162"/>
                <a:gd name="connsiteY0" fmla="*/ 9973 h 10000"/>
                <a:gd name="connsiteX1" fmla="*/ 8679 w 9162"/>
                <a:gd name="connsiteY1" fmla="*/ 7254 h 10000"/>
                <a:gd name="connsiteX2" fmla="*/ 7798 w 9162"/>
                <a:gd name="connsiteY2" fmla="*/ 4479 h 10000"/>
                <a:gd name="connsiteX3" fmla="*/ 6818 w 9162"/>
                <a:gd name="connsiteY3" fmla="*/ 2308 h 10000"/>
                <a:gd name="connsiteX4" fmla="*/ 5227 w 9162"/>
                <a:gd name="connsiteY4" fmla="*/ 0 h 10000"/>
                <a:gd name="connsiteX5" fmla="*/ 3864 w 9162"/>
                <a:gd name="connsiteY5" fmla="*/ 0 h 10000"/>
                <a:gd name="connsiteX6" fmla="*/ 2273 w 9162"/>
                <a:gd name="connsiteY6" fmla="*/ 2692 h 10000"/>
                <a:gd name="connsiteX7" fmla="*/ 1136 w 9162"/>
                <a:gd name="connsiteY7" fmla="*/ 4615 h 10000"/>
                <a:gd name="connsiteX8" fmla="*/ 0 w 9162"/>
                <a:gd name="connsiteY8" fmla="*/ 7308 h 10000"/>
                <a:gd name="connsiteX9" fmla="*/ 0 w 9162"/>
                <a:gd name="connsiteY9" fmla="*/ 7308 h 10000"/>
                <a:gd name="connsiteX10" fmla="*/ 1364 w 9162"/>
                <a:gd name="connsiteY10" fmla="*/ 10000 h 10000"/>
                <a:gd name="connsiteX11" fmla="*/ 7589 w 9162"/>
                <a:gd name="connsiteY11" fmla="*/ 9973 h 10000"/>
                <a:gd name="connsiteX0" fmla="*/ 8283 w 9854"/>
                <a:gd name="connsiteY0" fmla="*/ 9973 h 10000"/>
                <a:gd name="connsiteX1" fmla="*/ 9473 w 9854"/>
                <a:gd name="connsiteY1" fmla="*/ 7254 h 10000"/>
                <a:gd name="connsiteX2" fmla="*/ 8230 w 9854"/>
                <a:gd name="connsiteY2" fmla="*/ 4533 h 10000"/>
                <a:gd name="connsiteX3" fmla="*/ 7442 w 9854"/>
                <a:gd name="connsiteY3" fmla="*/ 2308 h 10000"/>
                <a:gd name="connsiteX4" fmla="*/ 5705 w 9854"/>
                <a:gd name="connsiteY4" fmla="*/ 0 h 10000"/>
                <a:gd name="connsiteX5" fmla="*/ 4217 w 9854"/>
                <a:gd name="connsiteY5" fmla="*/ 0 h 10000"/>
                <a:gd name="connsiteX6" fmla="*/ 2481 w 9854"/>
                <a:gd name="connsiteY6" fmla="*/ 2692 h 10000"/>
                <a:gd name="connsiteX7" fmla="*/ 1240 w 9854"/>
                <a:gd name="connsiteY7" fmla="*/ 4615 h 10000"/>
                <a:gd name="connsiteX8" fmla="*/ 0 w 9854"/>
                <a:gd name="connsiteY8" fmla="*/ 7308 h 10000"/>
                <a:gd name="connsiteX9" fmla="*/ 0 w 9854"/>
                <a:gd name="connsiteY9" fmla="*/ 7308 h 10000"/>
                <a:gd name="connsiteX10" fmla="*/ 1489 w 9854"/>
                <a:gd name="connsiteY10" fmla="*/ 10000 h 10000"/>
                <a:gd name="connsiteX11" fmla="*/ 8283 w 9854"/>
                <a:gd name="connsiteY11" fmla="*/ 9973 h 10000"/>
                <a:gd name="connsiteX0" fmla="*/ 8406 w 10000"/>
                <a:gd name="connsiteY0" fmla="*/ 9973 h 10000"/>
                <a:gd name="connsiteX1" fmla="*/ 9613 w 10000"/>
                <a:gd name="connsiteY1" fmla="*/ 7254 h 10000"/>
                <a:gd name="connsiteX2" fmla="*/ 8352 w 10000"/>
                <a:gd name="connsiteY2" fmla="*/ 4533 h 10000"/>
                <a:gd name="connsiteX3" fmla="*/ 7552 w 10000"/>
                <a:gd name="connsiteY3" fmla="*/ 2308 h 10000"/>
                <a:gd name="connsiteX4" fmla="*/ 5790 w 10000"/>
                <a:gd name="connsiteY4" fmla="*/ 0 h 10000"/>
                <a:gd name="connsiteX5" fmla="*/ 4279 w 10000"/>
                <a:gd name="connsiteY5" fmla="*/ 0 h 10000"/>
                <a:gd name="connsiteX6" fmla="*/ 2518 w 10000"/>
                <a:gd name="connsiteY6" fmla="*/ 2692 h 10000"/>
                <a:gd name="connsiteX7" fmla="*/ 125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11 w 10000"/>
                <a:gd name="connsiteY10" fmla="*/ 10000 h 10000"/>
                <a:gd name="connsiteX11" fmla="*/ 8406 w 10000"/>
                <a:gd name="connsiteY11" fmla="*/ 9973 h 10000"/>
                <a:gd name="connsiteX0" fmla="*/ 8103 w 9863"/>
                <a:gd name="connsiteY0" fmla="*/ 10000 h 10000"/>
                <a:gd name="connsiteX1" fmla="*/ 9613 w 9863"/>
                <a:gd name="connsiteY1" fmla="*/ 7254 h 10000"/>
                <a:gd name="connsiteX2" fmla="*/ 8352 w 9863"/>
                <a:gd name="connsiteY2" fmla="*/ 4533 h 10000"/>
                <a:gd name="connsiteX3" fmla="*/ 7552 w 9863"/>
                <a:gd name="connsiteY3" fmla="*/ 2308 h 10000"/>
                <a:gd name="connsiteX4" fmla="*/ 5790 w 9863"/>
                <a:gd name="connsiteY4" fmla="*/ 0 h 10000"/>
                <a:gd name="connsiteX5" fmla="*/ 4279 w 9863"/>
                <a:gd name="connsiteY5" fmla="*/ 0 h 10000"/>
                <a:gd name="connsiteX6" fmla="*/ 2518 w 9863"/>
                <a:gd name="connsiteY6" fmla="*/ 2692 h 10000"/>
                <a:gd name="connsiteX7" fmla="*/ 1258 w 9863"/>
                <a:gd name="connsiteY7" fmla="*/ 4615 h 10000"/>
                <a:gd name="connsiteX8" fmla="*/ 0 w 9863"/>
                <a:gd name="connsiteY8" fmla="*/ 7308 h 10000"/>
                <a:gd name="connsiteX9" fmla="*/ 0 w 9863"/>
                <a:gd name="connsiteY9" fmla="*/ 7308 h 10000"/>
                <a:gd name="connsiteX10" fmla="*/ 1511 w 9863"/>
                <a:gd name="connsiteY10" fmla="*/ 10000 h 10000"/>
                <a:gd name="connsiteX11" fmla="*/ 8103 w 9863"/>
                <a:gd name="connsiteY11" fmla="*/ 10000 h 10000"/>
                <a:gd name="connsiteX0" fmla="*/ 8216 w 10000"/>
                <a:gd name="connsiteY0" fmla="*/ 10000 h 10000"/>
                <a:gd name="connsiteX1" fmla="*/ 9747 w 10000"/>
                <a:gd name="connsiteY1" fmla="*/ 7254 h 10000"/>
                <a:gd name="connsiteX2" fmla="*/ 8468 w 10000"/>
                <a:gd name="connsiteY2" fmla="*/ 4533 h 10000"/>
                <a:gd name="connsiteX3" fmla="*/ 7657 w 10000"/>
                <a:gd name="connsiteY3" fmla="*/ 2308 h 10000"/>
                <a:gd name="connsiteX4" fmla="*/ 5870 w 10000"/>
                <a:gd name="connsiteY4" fmla="*/ 0 h 10000"/>
                <a:gd name="connsiteX5" fmla="*/ 4338 w 10000"/>
                <a:gd name="connsiteY5" fmla="*/ 0 h 10000"/>
                <a:gd name="connsiteX6" fmla="*/ 2553 w 10000"/>
                <a:gd name="connsiteY6" fmla="*/ 2692 h 10000"/>
                <a:gd name="connsiteX7" fmla="*/ 1275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32 w 10000"/>
                <a:gd name="connsiteY10" fmla="*/ 10000 h 10000"/>
                <a:gd name="connsiteX11" fmla="*/ 8216 w 10000"/>
                <a:gd name="connsiteY11" fmla="*/ 10000 h 10000"/>
                <a:gd name="connsiteX0" fmla="*/ 8216 w 9747"/>
                <a:gd name="connsiteY0" fmla="*/ 10000 h 10000"/>
                <a:gd name="connsiteX1" fmla="*/ 9747 w 9747"/>
                <a:gd name="connsiteY1" fmla="*/ 7254 h 10000"/>
                <a:gd name="connsiteX2" fmla="*/ 8468 w 9747"/>
                <a:gd name="connsiteY2" fmla="*/ 4533 h 10000"/>
                <a:gd name="connsiteX3" fmla="*/ 7657 w 9747"/>
                <a:gd name="connsiteY3" fmla="*/ 2308 h 10000"/>
                <a:gd name="connsiteX4" fmla="*/ 5870 w 9747"/>
                <a:gd name="connsiteY4" fmla="*/ 0 h 10000"/>
                <a:gd name="connsiteX5" fmla="*/ 4338 w 9747"/>
                <a:gd name="connsiteY5" fmla="*/ 0 h 10000"/>
                <a:gd name="connsiteX6" fmla="*/ 2553 w 9747"/>
                <a:gd name="connsiteY6" fmla="*/ 2692 h 10000"/>
                <a:gd name="connsiteX7" fmla="*/ 1275 w 9747"/>
                <a:gd name="connsiteY7" fmla="*/ 4615 h 10000"/>
                <a:gd name="connsiteX8" fmla="*/ 0 w 9747"/>
                <a:gd name="connsiteY8" fmla="*/ 7308 h 10000"/>
                <a:gd name="connsiteX9" fmla="*/ 0 w 9747"/>
                <a:gd name="connsiteY9" fmla="*/ 7308 h 10000"/>
                <a:gd name="connsiteX10" fmla="*/ 1532 w 9747"/>
                <a:gd name="connsiteY10" fmla="*/ 10000 h 10000"/>
                <a:gd name="connsiteX11" fmla="*/ 8216 w 9747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856 w 10000"/>
                <a:gd name="connsiteY3" fmla="*/ 2308 h 10000"/>
                <a:gd name="connsiteX4" fmla="*/ 6022 w 10000"/>
                <a:gd name="connsiteY4" fmla="*/ 0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856 w 10000"/>
                <a:gd name="connsiteY3" fmla="*/ 2308 h 10000"/>
                <a:gd name="connsiteX4" fmla="*/ 6022 w 10000"/>
                <a:gd name="connsiteY4" fmla="*/ 0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856 w 10000"/>
                <a:gd name="connsiteY3" fmla="*/ 2308 h 10000"/>
                <a:gd name="connsiteX4" fmla="*/ 6022 w 10000"/>
                <a:gd name="connsiteY4" fmla="*/ 0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22 w 10000"/>
                <a:gd name="connsiteY4" fmla="*/ 0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03 w 10000"/>
                <a:gd name="connsiteY4" fmla="*/ 82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03 w 10000"/>
                <a:gd name="connsiteY4" fmla="*/ 82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03 w 10000"/>
                <a:gd name="connsiteY4" fmla="*/ 82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  <a:gd name="connsiteX0" fmla="*/ 8429 w 10000"/>
                <a:gd name="connsiteY0" fmla="*/ 10000 h 10000"/>
                <a:gd name="connsiteX1" fmla="*/ 10000 w 10000"/>
                <a:gd name="connsiteY1" fmla="*/ 7254 h 10000"/>
                <a:gd name="connsiteX2" fmla="*/ 8688 w 10000"/>
                <a:gd name="connsiteY2" fmla="*/ 4533 h 10000"/>
                <a:gd name="connsiteX3" fmla="*/ 7540 w 10000"/>
                <a:gd name="connsiteY3" fmla="*/ 2362 h 10000"/>
                <a:gd name="connsiteX4" fmla="*/ 6003 w 10000"/>
                <a:gd name="connsiteY4" fmla="*/ 82 h 10000"/>
                <a:gd name="connsiteX5" fmla="*/ 4451 w 10000"/>
                <a:gd name="connsiteY5" fmla="*/ 0 h 10000"/>
                <a:gd name="connsiteX6" fmla="*/ 2619 w 10000"/>
                <a:gd name="connsiteY6" fmla="*/ 2692 h 10000"/>
                <a:gd name="connsiteX7" fmla="*/ 1308 w 10000"/>
                <a:gd name="connsiteY7" fmla="*/ 4615 h 10000"/>
                <a:gd name="connsiteX8" fmla="*/ 0 w 10000"/>
                <a:gd name="connsiteY8" fmla="*/ 7308 h 10000"/>
                <a:gd name="connsiteX9" fmla="*/ 0 w 10000"/>
                <a:gd name="connsiteY9" fmla="*/ 7308 h 10000"/>
                <a:gd name="connsiteX10" fmla="*/ 1572 w 10000"/>
                <a:gd name="connsiteY10" fmla="*/ 10000 h 10000"/>
                <a:gd name="connsiteX11" fmla="*/ 8429 w 10000"/>
                <a:gd name="connsiteY11" fmla="*/ 10000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0000" h="10000">
                  <a:moveTo>
                    <a:pt x="8429" y="10000"/>
                  </a:moveTo>
                  <a:cubicBezTo>
                    <a:pt x="9623" y="9932"/>
                    <a:pt x="9985" y="8392"/>
                    <a:pt x="10000" y="7254"/>
                  </a:cubicBezTo>
                  <a:cubicBezTo>
                    <a:pt x="10000" y="7254"/>
                    <a:pt x="9888" y="4533"/>
                    <a:pt x="8688" y="4533"/>
                  </a:cubicBezTo>
                  <a:cubicBezTo>
                    <a:pt x="8652" y="3301"/>
                    <a:pt x="8096" y="2397"/>
                    <a:pt x="7540" y="2362"/>
                  </a:cubicBezTo>
                  <a:cubicBezTo>
                    <a:pt x="7278" y="1592"/>
                    <a:pt x="7184" y="55"/>
                    <a:pt x="6003" y="82"/>
                  </a:cubicBezTo>
                  <a:lnTo>
                    <a:pt x="4451" y="0"/>
                  </a:lnTo>
                  <a:cubicBezTo>
                    <a:pt x="4451" y="0"/>
                    <a:pt x="2880" y="0"/>
                    <a:pt x="2619" y="2692"/>
                  </a:cubicBezTo>
                  <a:cubicBezTo>
                    <a:pt x="2356" y="2692"/>
                    <a:pt x="1308" y="2692"/>
                    <a:pt x="1308" y="4615"/>
                  </a:cubicBezTo>
                  <a:cubicBezTo>
                    <a:pt x="785" y="4615"/>
                    <a:pt x="0" y="5000"/>
                    <a:pt x="0" y="7308"/>
                  </a:cubicBezTo>
                  <a:lnTo>
                    <a:pt x="0" y="7308"/>
                  </a:lnTo>
                  <a:cubicBezTo>
                    <a:pt x="0" y="7308"/>
                    <a:pt x="0" y="10000"/>
                    <a:pt x="1572" y="10000"/>
                  </a:cubicBezTo>
                  <a:lnTo>
                    <a:pt x="8429" y="10000"/>
                  </a:lnTo>
                  <a:close/>
                </a:path>
              </a:pathLst>
            </a:custGeom>
            <a:solidFill>
              <a:schemeClr val="bg1"/>
            </a:solidFill>
            <a:ln w="38100">
              <a:solidFill>
                <a:srgbClr val="F3AE4A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TextBox 12"/>
            <p:cNvSpPr txBox="1"/>
            <p:nvPr/>
          </p:nvSpPr>
          <p:spPr>
            <a:xfrm>
              <a:off x="3465647" y="4259078"/>
              <a:ext cx="752475" cy="307777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prstDash val="sysDash"/>
            </a:ln>
          </p:spPr>
          <p:txBody>
            <a:bodyPr wrap="square" tIns="0" bIns="0" rtlCol="0" anchor="ctr" anchorCtr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2000" dirty="0" smtClean="0"/>
                <a:t>vCPE</a:t>
              </a:r>
              <a:endParaRPr lang="en-US" sz="2000" dirty="0"/>
            </a:p>
          </p:txBody>
        </p:sp>
        <p:cxnSp>
          <p:nvCxnSpPr>
            <p:cNvPr id="80" name="Straight Connector 79"/>
            <p:cNvCxnSpPr/>
            <p:nvPr/>
          </p:nvCxnSpPr>
          <p:spPr>
            <a:xfrm flipV="1">
              <a:off x="2549737" y="4420587"/>
              <a:ext cx="914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Text Placeholder 2"/>
          <p:cNvSpPr txBox="1">
            <a:spLocks/>
          </p:cNvSpPr>
          <p:nvPr/>
        </p:nvSpPr>
        <p:spPr>
          <a:xfrm>
            <a:off x="154752" y="1006541"/>
            <a:ext cx="5212191" cy="782492"/>
          </a:xfrm>
          <a:prstGeom prst="rect">
            <a:avLst/>
          </a:prstGeom>
        </p:spPr>
        <p:txBody>
          <a:bodyPr/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Tx/>
              <a:buNone/>
            </a:pPr>
            <a:r>
              <a:rPr lang="en-US" sz="2000" kern="0" dirty="0" smtClean="0"/>
              <a:t>Recent attention has been on NFV </a:t>
            </a:r>
          </a:p>
          <a:p>
            <a:pPr marL="0" indent="0">
              <a:spcBef>
                <a:spcPts val="0"/>
              </a:spcBef>
              <a:buFontTx/>
              <a:buNone/>
            </a:pPr>
            <a:r>
              <a:rPr lang="en-US" sz="2000" kern="0" dirty="0" smtClean="0"/>
              <a:t>   for Customer Premises Equipment</a:t>
            </a:r>
            <a:endParaRPr lang="en-US" sz="2000" b="1" kern="0" dirty="0" smtClean="0"/>
          </a:p>
        </p:txBody>
      </p:sp>
    </p:spTree>
    <p:extLst>
      <p:ext uri="{BB962C8B-B14F-4D97-AF65-F5344CB8AC3E}">
        <p14:creationId xmlns:p14="http://schemas.microsoft.com/office/powerpoint/2010/main" val="3992207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38" grpId="0"/>
      <p:bldP spid="41" grpId="0"/>
      <p:bldP spid="42" grpId="0"/>
      <p:bldP spid="48" grpId="0" animBg="1"/>
      <p:bldP spid="5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076" y="277137"/>
            <a:ext cx="7184123" cy="644740"/>
          </a:xfrm>
        </p:spPr>
        <p:txBody>
          <a:bodyPr/>
          <a:lstStyle/>
          <a:p>
            <a:r>
              <a:rPr lang="en-US" b="0" dirty="0" smtClean="0"/>
              <a:t>1. </a:t>
            </a:r>
            <a:r>
              <a:rPr lang="en-US" i="1" dirty="0" smtClean="0"/>
              <a:t>Computation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en-US" i="1" dirty="0"/>
              <a:t>communications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65221" y="1235242"/>
            <a:ext cx="7668126" cy="5165557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dirty="0"/>
              <a:t>Once there was </a:t>
            </a:r>
            <a:r>
              <a:rPr lang="en-US" dirty="0" smtClean="0"/>
              <a:t>little overlap </a:t>
            </a:r>
            <a:endParaRPr lang="en-US" dirty="0"/>
          </a:p>
          <a:p>
            <a:pPr>
              <a:spcBef>
                <a:spcPts val="0"/>
              </a:spcBef>
              <a:buNone/>
            </a:pPr>
            <a:r>
              <a:rPr lang="en-US" dirty="0"/>
              <a:t>	between </a:t>
            </a:r>
            <a:r>
              <a:rPr lang="en-US" i="1" dirty="0"/>
              <a:t>communications</a:t>
            </a:r>
            <a:r>
              <a:rPr lang="en-US" dirty="0"/>
              <a:t> (telephone, radio, TV)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and </a:t>
            </a:r>
            <a:r>
              <a:rPr lang="en-US" i="1" dirty="0"/>
              <a:t>computation</a:t>
            </a:r>
            <a:r>
              <a:rPr lang="en-US" dirty="0"/>
              <a:t> (computers)</a:t>
            </a:r>
          </a:p>
          <a:p>
            <a:pPr>
              <a:buNone/>
            </a:pPr>
            <a:r>
              <a:rPr lang="en-US" sz="1800" dirty="0"/>
              <a:t>	Actually communications devices always ran complex algorithms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/>
              <a:t>		but these are hidden from the user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>
                <a:solidFill>
                  <a:schemeClr val="tx1"/>
                </a:solidFill>
              </a:rPr>
              <a:t>But this dichotomy has become blurred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  <a:buNone/>
            </a:pPr>
            <a:r>
              <a:rPr lang="en-US" dirty="0"/>
              <a:t>Most home computers are not used for </a:t>
            </a:r>
            <a:r>
              <a:rPr lang="en-US" i="1" dirty="0"/>
              <a:t>computation</a:t>
            </a:r>
            <a:r>
              <a:rPr lang="en-US" dirty="0"/>
              <a:t> at all 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rather for entertainment and communications (email, chat, VoIP)</a:t>
            </a:r>
          </a:p>
          <a:p>
            <a:pPr>
              <a:buNone/>
            </a:pPr>
            <a:r>
              <a:rPr lang="en-US" dirty="0"/>
              <a:t>Cellular telephones have become computers</a:t>
            </a:r>
          </a:p>
          <a:p>
            <a:pPr>
              <a:spcBef>
                <a:spcPts val="1200"/>
              </a:spcBef>
              <a:buNone/>
            </a:pPr>
            <a:r>
              <a:rPr lang="en-US" dirty="0"/>
              <a:t>The differentiation can still be seen in the terms </a:t>
            </a:r>
            <a:r>
              <a:rPr lang="en-US" i="1" dirty="0"/>
              <a:t>algorithm</a:t>
            </a:r>
            <a:r>
              <a:rPr lang="en-US" dirty="0"/>
              <a:t> and </a:t>
            </a:r>
            <a:r>
              <a:rPr lang="en-US" i="1" dirty="0"/>
              <a:t>protocol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Protocol design is fundamentally harder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since there are </a:t>
            </a:r>
            <a:r>
              <a:rPr lang="en-US" dirty="0" smtClean="0"/>
              <a:t>two </a:t>
            </a:r>
            <a:r>
              <a:rPr lang="en-US" dirty="0"/>
              <a:t>interacting entities (the </a:t>
            </a:r>
            <a:r>
              <a:rPr lang="en-US" i="1" dirty="0" smtClean="0"/>
              <a:t>interoperability</a:t>
            </a:r>
            <a:r>
              <a:rPr lang="en-US" dirty="0" smtClean="0"/>
              <a:t> </a:t>
            </a:r>
            <a:r>
              <a:rPr lang="en-US" dirty="0"/>
              <a:t>problem)</a:t>
            </a:r>
          </a:p>
          <a:p>
            <a:pPr>
              <a:spcBef>
                <a:spcPts val="1200"/>
              </a:spcBef>
              <a:buNone/>
            </a:pPr>
            <a:r>
              <a:rPr lang="en-US" dirty="0"/>
              <a:t>SDN </a:t>
            </a:r>
            <a:r>
              <a:rPr lang="en-US" dirty="0" smtClean="0"/>
              <a:t>academics claim </a:t>
            </a:r>
            <a:r>
              <a:rPr lang="en-US" dirty="0"/>
              <a:t>that packet forwarding is a </a:t>
            </a:r>
            <a:r>
              <a:rPr lang="en-US" dirty="0" smtClean="0"/>
              <a:t>computation </a:t>
            </a:r>
            <a:r>
              <a:rPr lang="en-US" dirty="0"/>
              <a:t>problem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and protocols as we know them </a:t>
            </a:r>
            <a:r>
              <a:rPr lang="en-US" dirty="0" smtClean="0"/>
              <a:t>should be avoided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89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 bwMode="auto">
          <a:xfrm>
            <a:off x="639763" y="261938"/>
            <a:ext cx="6765925" cy="64611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compatLnSpc="1">
            <a:prstTxWarp prst="textNoShape">
              <a:avLst/>
            </a:prstTxWarp>
          </a:bodyPr>
          <a:lstStyle/>
          <a:p>
            <a:r>
              <a:rPr lang="en-US" dirty="0" smtClean="0"/>
              <a:t>Distributed NFV</a:t>
            </a:r>
          </a:p>
        </p:txBody>
      </p:sp>
      <p:sp>
        <p:nvSpPr>
          <p:cNvPr id="15363" name="Text Placeholder 2"/>
          <p:cNvSpPr>
            <a:spLocks noGrp="1"/>
          </p:cNvSpPr>
          <p:nvPr>
            <p:ph type="body" sz="quarter" idx="10"/>
          </p:nvPr>
        </p:nvSpPr>
        <p:spPr bwMode="auto">
          <a:xfrm>
            <a:off x="398131" y="1323832"/>
            <a:ext cx="8296275" cy="518650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ts val="1200"/>
              </a:spcBef>
              <a:buFontTx/>
              <a:buNone/>
            </a:pPr>
            <a:r>
              <a:rPr lang="en-US" sz="2000" dirty="0" smtClean="0"/>
              <a:t>The idea of optimally placing virtualized network functions in the network</a:t>
            </a:r>
          </a:p>
          <a:p>
            <a:pPr>
              <a:spcBef>
                <a:spcPts val="0"/>
              </a:spcBef>
              <a:buFontTx/>
              <a:buNone/>
            </a:pPr>
            <a:r>
              <a:rPr lang="en-US" sz="1800" dirty="0" smtClean="0"/>
              <a:t>	from edge (CPE) through aggregation through </a:t>
            </a:r>
            <a:r>
              <a:rPr lang="en-US" sz="1800" dirty="0" err="1" smtClean="0"/>
              <a:t>PoPs</a:t>
            </a:r>
            <a:r>
              <a:rPr lang="en-US" sz="1800" dirty="0" smtClean="0"/>
              <a:t> and HQs to datacenters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sz="2000" dirty="0" smtClean="0"/>
              <a:t>	is called </a:t>
            </a:r>
            <a:r>
              <a:rPr lang="en-US" sz="2000" b="1" dirty="0" smtClean="0"/>
              <a:t>Distributed-NFV </a:t>
            </a:r>
            <a:r>
              <a:rPr lang="en-US" sz="2000" dirty="0" smtClean="0"/>
              <a:t>(DNFV)</a:t>
            </a:r>
            <a:r>
              <a:rPr lang="en-US" sz="2000" b="1" dirty="0" smtClean="0"/>
              <a:t> 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Optimal location of a functionality needs to take into consideration: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resource availability (computational power, storage, bandwidth)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i="1" dirty="0" smtClean="0">
                <a:solidFill>
                  <a:schemeClr val="tx1"/>
                </a:solidFill>
              </a:rPr>
              <a:t>real-estate</a:t>
            </a:r>
            <a:r>
              <a:rPr lang="en-US" sz="2000" dirty="0" smtClean="0">
                <a:solidFill>
                  <a:schemeClr val="tx1"/>
                </a:solidFill>
              </a:rPr>
              <a:t> availability and costs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energy and cooling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management and maintenance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other economies of scale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security and privacy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chemeClr val="tx1"/>
                </a:solidFill>
              </a:rPr>
              <a:t>regulatory issues</a:t>
            </a:r>
          </a:p>
          <a:p>
            <a:pPr fontAlgn="auto">
              <a:spcBef>
                <a:spcPts val="1200"/>
              </a:spcBef>
              <a:spcAft>
                <a:spcPts val="0"/>
              </a:spcAft>
              <a:buNone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For example, consider moving a DPI engine from where it is needed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	this requires sending the packets to be inspected to a remote DPI engine</a:t>
            </a:r>
          </a:p>
          <a:p>
            <a:pPr fontAlgn="auto">
              <a:spcAft>
                <a:spcPts val="0"/>
              </a:spcAft>
              <a:buNone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If bandwidth is unavailable or expensive or excessive delay is added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	then DPI must not be relocated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	even if computational resources are less expensive elsewhere!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 </a:t>
            </a:r>
          </a:p>
          <a:p>
            <a:pPr>
              <a:spcBef>
                <a:spcPts val="1200"/>
              </a:spcBef>
              <a:buFontTx/>
              <a:buNone/>
            </a:pPr>
            <a:endParaRPr lang="en-US" sz="1800" dirty="0" smtClean="0"/>
          </a:p>
          <a:p>
            <a:pPr>
              <a:spcBef>
                <a:spcPts val="1200"/>
              </a:spcBef>
              <a:buFontTx/>
              <a:buNone/>
            </a:pPr>
            <a:endParaRPr lang="en-US" sz="1800" dirty="0" smtClean="0"/>
          </a:p>
          <a:p>
            <a:pPr>
              <a:spcBef>
                <a:spcPct val="0"/>
              </a:spcBef>
              <a:buFontTx/>
              <a:buNone/>
            </a:pPr>
            <a:endParaRPr lang="en-US" sz="1800" dirty="0" smtClean="0"/>
          </a:p>
          <a:p>
            <a:pPr>
              <a:spcBef>
                <a:spcPct val="0"/>
              </a:spcBef>
              <a:buFontTx/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ETSI NFV-ISG architecture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295" y="1113452"/>
            <a:ext cx="7743928" cy="5570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45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MANO ? VIM ? VNFM?  NFVO?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14350" y="1238250"/>
            <a:ext cx="7877175" cy="5543549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Traditional NEs have NMS (EMS) and perhaps are supported by an OSS</a:t>
            </a:r>
          </a:p>
          <a:p>
            <a:pPr marL="0" indent="0">
              <a:buNone/>
            </a:pPr>
            <a:r>
              <a:rPr lang="en-US" sz="2000" dirty="0" smtClean="0"/>
              <a:t>NFV has </a:t>
            </a:r>
            <a:r>
              <a:rPr lang="en-US" sz="2000" i="1" dirty="0" smtClean="0"/>
              <a:t>in addition </a:t>
            </a:r>
            <a:r>
              <a:rPr lang="en-US" sz="2000" dirty="0" smtClean="0"/>
              <a:t>the MANO </a:t>
            </a:r>
            <a:r>
              <a:rPr lang="en-US" sz="1800" dirty="0" smtClean="0"/>
              <a:t>(Management and Orchestration) </a:t>
            </a:r>
            <a:r>
              <a:rPr lang="en-US" sz="2000" dirty="0" smtClean="0"/>
              <a:t>containing :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an orchestrator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VNFM(s) (VNF Manager)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VIM(s) (Virtual Infrastructure Manager)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lots of reference points (</a:t>
            </a:r>
            <a:r>
              <a:rPr lang="en-US" sz="1800" i="1" dirty="0" smtClean="0">
                <a:solidFill>
                  <a:schemeClr val="bg1">
                    <a:lumMod val="50000"/>
                  </a:schemeClr>
                </a:solidFill>
              </a:rPr>
              <a:t>interfaces</a:t>
            </a:r>
            <a:r>
              <a:rPr lang="en-US" sz="1800" dirty="0" smtClean="0"/>
              <a:t>) !</a:t>
            </a:r>
          </a:p>
          <a:p>
            <a:pPr marL="0" indent="0">
              <a:buNone/>
            </a:pPr>
            <a:r>
              <a:rPr lang="en-US" sz="2000" dirty="0" smtClean="0"/>
              <a:t>The VIM </a:t>
            </a:r>
            <a:r>
              <a:rPr lang="en-US" sz="1800" dirty="0" smtClean="0"/>
              <a:t>(usually OpenStack)</a:t>
            </a:r>
            <a:r>
              <a:rPr lang="en-US" sz="2000" dirty="0" smtClean="0"/>
              <a:t> manages NFVI resources in one NFVI domain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life-cycle of virtual resources (e.g., set-up, maintenance, tear-down of VMs)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inventory of VMs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FM and PM of hardware and software resources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exposes APIs to other managers</a:t>
            </a:r>
          </a:p>
          <a:p>
            <a:pPr marL="0" indent="0">
              <a:buNone/>
            </a:pPr>
            <a:r>
              <a:rPr lang="en-US" sz="2000" dirty="0" smtClean="0"/>
              <a:t>The VNFM manages VNFs in one VNF domain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life-cycle of </a:t>
            </a:r>
            <a:r>
              <a:rPr lang="en-US" sz="1800" dirty="0" smtClean="0"/>
              <a:t>VNFs </a:t>
            </a:r>
            <a:r>
              <a:rPr lang="en-US" sz="1800" dirty="0"/>
              <a:t>(e.g., set-up, maintenance, tear-down of </a:t>
            </a:r>
            <a:r>
              <a:rPr lang="en-US" sz="1800" dirty="0" smtClean="0"/>
              <a:t>VNF instances</a:t>
            </a:r>
            <a:r>
              <a:rPr lang="en-US" sz="1800" dirty="0"/>
              <a:t>)</a:t>
            </a:r>
          </a:p>
          <a:p>
            <a:pPr>
              <a:spcBef>
                <a:spcPts val="0"/>
              </a:spcBef>
            </a:pPr>
            <a:r>
              <a:rPr lang="en-US" sz="1800" dirty="0"/>
              <a:t>inventory of </a:t>
            </a:r>
            <a:r>
              <a:rPr lang="en-US" sz="1800" dirty="0" smtClean="0"/>
              <a:t>VNFs</a:t>
            </a:r>
            <a:endParaRPr lang="en-US" sz="1800" dirty="0"/>
          </a:p>
          <a:p>
            <a:pPr>
              <a:spcBef>
                <a:spcPts val="0"/>
              </a:spcBef>
            </a:pPr>
            <a:r>
              <a:rPr lang="en-US" sz="1800" dirty="0"/>
              <a:t>FM and PM of </a:t>
            </a:r>
            <a:r>
              <a:rPr lang="en-US" sz="1800" dirty="0" smtClean="0"/>
              <a:t>VNFs</a:t>
            </a:r>
            <a:endParaRPr lang="en-US" sz="1800" dirty="0"/>
          </a:p>
          <a:p>
            <a:pPr marL="0" indent="0">
              <a:buNone/>
            </a:pPr>
            <a:r>
              <a:rPr lang="en-US" sz="2000" dirty="0" smtClean="0"/>
              <a:t>The NFVO is responsible for resource and service orchestration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controls NFVI resources everywhere via VIMs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creates end-to-end services via VNFMs</a:t>
            </a:r>
          </a:p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36417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Organizations working on </a:t>
            </a:r>
            <a:r>
              <a:rPr lang="en-US" dirty="0" smtClean="0"/>
              <a:t>NFV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37029" y="1451429"/>
            <a:ext cx="7663542" cy="5123542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ETSI NFV Industry Specification Group (NFV-ISG)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architecture and MANO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Proofs of Concept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ETSI Mobile Edge Computing </a:t>
            </a:r>
            <a:r>
              <a:rPr lang="en-US" dirty="0"/>
              <a:t>Industry Specification Group </a:t>
            </a:r>
            <a:r>
              <a:rPr lang="en-US" dirty="0" smtClean="0"/>
              <a:t>(MEC ISG)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NFV for mobile backhaul networks</a:t>
            </a:r>
          </a:p>
          <a:p>
            <a:pPr marL="0" indent="0">
              <a:buNone/>
            </a:pPr>
            <a:r>
              <a:rPr lang="en-US" dirty="0" smtClean="0"/>
              <a:t>Broadband Forum (BBF)</a:t>
            </a:r>
          </a:p>
          <a:p>
            <a:pPr>
              <a:spcBef>
                <a:spcPts val="0"/>
              </a:spcBef>
            </a:pPr>
            <a:r>
              <a:rPr lang="en-US" dirty="0" err="1" smtClean="0"/>
              <a:t>vCPE</a:t>
            </a:r>
            <a:r>
              <a:rPr lang="en-US" dirty="0" smtClean="0"/>
              <a:t> for residence and business applications</a:t>
            </a:r>
            <a:endParaRPr lang="en-US" dirty="0"/>
          </a:p>
          <a:p>
            <a:pPr marL="0" indent="0">
              <a:spcBef>
                <a:spcPts val="1800"/>
              </a:spcBef>
              <a:buNone/>
            </a:pPr>
            <a:r>
              <a:rPr lang="en-US" dirty="0"/>
              <a:t>and many open source communities, including :</a:t>
            </a:r>
          </a:p>
          <a:p>
            <a:pPr marL="0" indent="0">
              <a:buNone/>
            </a:pPr>
            <a:r>
              <a:rPr lang="en-US" dirty="0" smtClean="0"/>
              <a:t>Open Platform for NFV (OPNFV)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open source platform for accelerating NFV deployment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OpenStack – the most popular VIM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Open </a:t>
            </a:r>
            <a:r>
              <a:rPr lang="en-US" dirty="0" err="1" smtClean="0"/>
              <a:t>vSwitch</a:t>
            </a:r>
            <a:r>
              <a:rPr lang="en-US" dirty="0" smtClean="0"/>
              <a:t> – an open source switch supporting </a:t>
            </a:r>
            <a:r>
              <a:rPr lang="en-US" dirty="0" err="1" smtClean="0"/>
              <a:t>OpenFlow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DPDK, ODP – tools for making NFV more efficient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000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OpenFlow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20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</a:t>
            </a:r>
            <a:r>
              <a:rPr lang="en-US" dirty="0" err="1" smtClean="0"/>
              <a:t>OpenFlow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14350" y="1300163"/>
            <a:ext cx="7886700" cy="4686300"/>
          </a:xfrm>
        </p:spPr>
        <p:txBody>
          <a:bodyPr/>
          <a:lstStyle/>
          <a:p>
            <a:pPr marL="0" indent="0">
              <a:buNone/>
            </a:pPr>
            <a:r>
              <a:rPr lang="en-US" dirty="0" err="1" smtClean="0"/>
              <a:t>OpenFlow</a:t>
            </a:r>
            <a:r>
              <a:rPr lang="en-US" dirty="0" smtClean="0"/>
              <a:t> is an SDN southbound interface –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 smtClean="0"/>
              <a:t>   i.e., a protocol from an SDN controller to an SDN switch (</a:t>
            </a:r>
            <a:r>
              <a:rPr lang="en-US" i="1" dirty="0" err="1" smtClean="0"/>
              <a:t>whitebox</a:t>
            </a:r>
            <a:r>
              <a:rPr lang="en-US" dirty="0" smtClean="0"/>
              <a:t>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that enables configuring forwarding behavior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dirty="0" smtClean="0"/>
              <a:t>What makes </a:t>
            </a:r>
            <a:r>
              <a:rPr lang="en-US" dirty="0" err="1" smtClean="0"/>
              <a:t>OpenFlow</a:t>
            </a:r>
            <a:r>
              <a:rPr lang="en-US" dirty="0" smtClean="0"/>
              <a:t> different from similar protocols is its </a:t>
            </a:r>
            <a:r>
              <a:rPr lang="en-US" i="1" dirty="0" smtClean="0"/>
              <a:t>switch model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it assumes that the SDN switch is based on TCAM matcher(s)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so flows are identified by exact match with wildcards on header field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supported header fields include:</a:t>
            </a:r>
          </a:p>
          <a:p>
            <a:pPr>
              <a:spcBef>
                <a:spcPts val="0"/>
              </a:spcBef>
            </a:pPr>
            <a:r>
              <a:rPr lang="en-US" dirty="0"/>
              <a:t>Ethernet </a:t>
            </a:r>
            <a:r>
              <a:rPr lang="en-US" dirty="0" smtClean="0"/>
              <a:t>- DA, SA, </a:t>
            </a:r>
            <a:r>
              <a:rPr lang="en-US" dirty="0" err="1" smtClean="0"/>
              <a:t>EtherType</a:t>
            </a:r>
            <a:r>
              <a:rPr lang="en-US" dirty="0" smtClean="0"/>
              <a:t>, VLAN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MPLS – top label and </a:t>
            </a:r>
            <a:r>
              <a:rPr lang="en-US" dirty="0" err="1" smtClean="0"/>
              <a:t>BoS</a:t>
            </a:r>
            <a:r>
              <a:rPr lang="en-US" dirty="0" smtClean="0"/>
              <a:t> bit</a:t>
            </a:r>
          </a:p>
          <a:p>
            <a:pPr>
              <a:spcBef>
                <a:spcPts val="0"/>
              </a:spcBef>
            </a:pPr>
            <a:r>
              <a:rPr lang="en-US" dirty="0"/>
              <a:t>IP </a:t>
            </a:r>
            <a:r>
              <a:rPr lang="en-US" dirty="0" smtClean="0"/>
              <a:t>(v4 or v6) – DA, SA, protocol, DSCP, ECN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TCP/UDP ports</a:t>
            </a:r>
            <a:endParaRPr lang="en-US" dirty="0"/>
          </a:p>
          <a:p>
            <a:pPr marL="0" indent="0">
              <a:spcBef>
                <a:spcPts val="1200"/>
              </a:spcBef>
              <a:buNone/>
            </a:pPr>
            <a:r>
              <a:rPr lang="en-US" dirty="0" err="1" smtClean="0"/>
              <a:t>OpenFlow</a:t>
            </a:r>
            <a:r>
              <a:rPr lang="en-US" dirty="0" smtClean="0"/>
              <a:t> grew out of </a:t>
            </a:r>
            <a:r>
              <a:rPr lang="en-US" i="1" dirty="0" smtClean="0"/>
              <a:t>Ethane</a:t>
            </a:r>
            <a:r>
              <a:rPr lang="en-US" dirty="0" smtClean="0"/>
              <a:t> and is now developed by the ONF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it has gone through several major versions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the latest is 1.5.0</a:t>
            </a:r>
          </a:p>
        </p:txBody>
      </p:sp>
    </p:spTree>
    <p:extLst>
      <p:ext uri="{BB962C8B-B14F-4D97-AF65-F5344CB8AC3E}">
        <p14:creationId xmlns:p14="http://schemas.microsoft.com/office/powerpoint/2010/main" val="529762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OpenFlow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0376" y="1214651"/>
            <a:ext cx="8284191" cy="5445456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The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specifications describe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the southbound protocol between OF controller and OF switches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the operation of the OF switch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specifications do not define 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the northbound interface from OF  controller to applications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how to boot the network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how an E2E path is set up by touching multiple OF switches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how to configure or maintain an OF switch (which can be done by of-</a:t>
            </a:r>
            <a:r>
              <a:rPr lang="en-US" sz="2000" dirty="0" err="1" smtClean="0"/>
              <a:t>config</a:t>
            </a:r>
            <a:r>
              <a:rPr lang="en-US" sz="2000" dirty="0" smtClean="0"/>
              <a:t>)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The </a:t>
            </a:r>
            <a:r>
              <a:rPr lang="en-US" sz="2000" b="1" dirty="0" smtClean="0"/>
              <a:t>OF-CONFIG</a:t>
            </a:r>
            <a:r>
              <a:rPr lang="en-US" sz="2000" dirty="0" smtClean="0"/>
              <a:t> specification defines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 configuration and management protocol between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	 </a:t>
            </a:r>
            <a:r>
              <a:rPr lang="en-US" sz="2000" i="1" dirty="0" smtClean="0"/>
              <a:t>OF configuration point </a:t>
            </a:r>
            <a:r>
              <a:rPr lang="en-US" sz="2000" dirty="0" smtClean="0"/>
              <a:t>and </a:t>
            </a:r>
            <a:r>
              <a:rPr lang="en-US" sz="2000" i="1" dirty="0" smtClean="0"/>
              <a:t>OF capable switch 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1800" dirty="0" smtClean="0"/>
              <a:t>configures which </a:t>
            </a:r>
            <a:r>
              <a:rPr lang="en-US" sz="1800" dirty="0" err="1" smtClean="0"/>
              <a:t>OpenFlow</a:t>
            </a:r>
            <a:r>
              <a:rPr lang="en-US" sz="1800" dirty="0" smtClean="0"/>
              <a:t> controller(s) to use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configures queues and ports 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remotely changes port status (e.g., up/down) 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configures certificates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switch capability discovery 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configuration of tunnel types </a:t>
            </a:r>
            <a:r>
              <a:rPr lang="en-US" sz="1600" dirty="0" smtClean="0"/>
              <a:t>(IP-in-GRE, </a:t>
            </a:r>
            <a:r>
              <a:rPr lang="en-US" sz="1600" dirty="0" err="1" smtClean="0"/>
              <a:t>VxLAN</a:t>
            </a:r>
            <a:r>
              <a:rPr lang="en-US" sz="1600" dirty="0" smtClean="0"/>
              <a:t> ) </a:t>
            </a:r>
          </a:p>
        </p:txBody>
      </p:sp>
      <p:sp>
        <p:nvSpPr>
          <p:cNvPr id="4" name="Rectangle 3"/>
          <p:cNvSpPr/>
          <p:nvPr/>
        </p:nvSpPr>
        <p:spPr>
          <a:xfrm>
            <a:off x="6741994" y="4831307"/>
            <a:ext cx="2074460" cy="178785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810229" y="5854885"/>
            <a:ext cx="668740" cy="407676"/>
          </a:xfrm>
          <a:prstGeom prst="rect">
            <a:avLst/>
          </a:prstGeom>
          <a:noFill/>
          <a:ln w="1905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OF </a:t>
            </a:r>
          </a:p>
          <a:p>
            <a:pPr algn="ctr">
              <a:lnSpc>
                <a:spcPct val="85000"/>
              </a:lnSpc>
            </a:pP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switch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99365" y="5406773"/>
            <a:ext cx="668740" cy="407676"/>
          </a:xfrm>
          <a:prstGeom prst="rect">
            <a:avLst/>
          </a:prstGeom>
          <a:noFill/>
          <a:ln w="1905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OF </a:t>
            </a:r>
          </a:p>
          <a:p>
            <a:pPr algn="ctr">
              <a:lnSpc>
                <a:spcPct val="85000"/>
              </a:lnSpc>
            </a:pP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switch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972581" y="4942741"/>
            <a:ext cx="668740" cy="407676"/>
          </a:xfrm>
          <a:prstGeom prst="rect">
            <a:avLst/>
          </a:prstGeom>
          <a:noFill/>
          <a:ln w="19050">
            <a:solidFill>
              <a:schemeClr val="tx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OF </a:t>
            </a:r>
          </a:p>
          <a:p>
            <a:pPr algn="ctr">
              <a:lnSpc>
                <a:spcPct val="85000"/>
              </a:lnSpc>
            </a:pPr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switch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60108" y="6318916"/>
            <a:ext cx="2267218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dirty="0" smtClean="0">
                <a:solidFill>
                  <a:srgbClr val="FF0000"/>
                </a:solidFill>
                <a:latin typeface="+mn-lt"/>
              </a:rPr>
              <a:t>OF capable switch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8338782" y="4380932"/>
            <a:ext cx="0" cy="586854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983940" y="4107977"/>
            <a:ext cx="723331" cy="356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OF</a:t>
            </a:r>
          </a:p>
        </p:txBody>
      </p:sp>
      <p:cxnSp>
        <p:nvCxnSpPr>
          <p:cNvPr id="13" name="Straight Arrow Connector 12"/>
          <p:cNvCxnSpPr>
            <a:endCxn id="7" idx="0"/>
          </p:cNvCxnSpPr>
          <p:nvPr/>
        </p:nvCxnSpPr>
        <p:spPr>
          <a:xfrm>
            <a:off x="7726894" y="4383204"/>
            <a:ext cx="6841" cy="1023569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372052" y="4082953"/>
            <a:ext cx="723331" cy="356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OF</a:t>
            </a:r>
          </a:p>
        </p:txBody>
      </p:sp>
      <p:cxnSp>
        <p:nvCxnSpPr>
          <p:cNvPr id="15" name="Straight Arrow Connector 14"/>
          <p:cNvCxnSpPr>
            <a:stCxn id="16" idx="2"/>
            <a:endCxn id="6" idx="0"/>
          </p:cNvCxnSpPr>
          <p:nvPr/>
        </p:nvCxnSpPr>
        <p:spPr>
          <a:xfrm flipH="1">
            <a:off x="7144599" y="4455124"/>
            <a:ext cx="4527" cy="1399761"/>
          </a:xfrm>
          <a:prstGeom prst="straightConnector1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787460" y="4098873"/>
            <a:ext cx="723331" cy="3562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rPr>
              <a:t>OF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67785" y="6141506"/>
            <a:ext cx="1078173" cy="2770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OF-CONFIG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5991367" y="6277984"/>
            <a:ext cx="696035" cy="13647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186151" y="5622880"/>
            <a:ext cx="1583141" cy="563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200" dirty="0" smtClean="0"/>
              <a:t>NB for Open </a:t>
            </a:r>
            <a:r>
              <a:rPr lang="en-US" sz="1200" dirty="0" err="1" smtClean="0"/>
              <a:t>vSwitch</a:t>
            </a:r>
            <a:r>
              <a:rPr lang="en-US" sz="1200" dirty="0" smtClean="0"/>
              <a:t> OVSDB (RFC 7047)     can also be used </a:t>
            </a:r>
            <a:endParaRPr lang="en-US" sz="1200" b="1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4444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 matching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0985" y="1174764"/>
            <a:ext cx="8437230" cy="5362514"/>
          </a:xfrm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basic entity in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is the </a:t>
            </a:r>
            <a:r>
              <a:rPr lang="en-US" sz="2000" b="1" i="1" dirty="0" smtClean="0"/>
              <a:t>flow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A flow is a sequence of packets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that are forwarded through the network in the same way</a:t>
            </a:r>
          </a:p>
          <a:p>
            <a:pPr>
              <a:buNone/>
            </a:pPr>
            <a:r>
              <a:rPr lang="en-US" sz="2000" dirty="0" smtClean="0"/>
              <a:t>Packets are classified as belonging to flows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based on </a:t>
            </a:r>
            <a:r>
              <a:rPr lang="en-US" sz="2000" b="1" dirty="0" smtClean="0"/>
              <a:t>match fields</a:t>
            </a:r>
            <a:r>
              <a:rPr lang="en-US" sz="2000" dirty="0" smtClean="0"/>
              <a:t> (switch ingress port, packet headers, metadata)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detailed in a </a:t>
            </a:r>
            <a:r>
              <a:rPr lang="en-US" sz="2000" b="1" dirty="0" smtClean="0"/>
              <a:t>flow table </a:t>
            </a:r>
            <a:r>
              <a:rPr lang="en-US" sz="2000" dirty="0" smtClean="0"/>
              <a:t>(list of match criteria)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Only a finite set of match fields is presently defined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an even smaller set that must be supported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matching operation is </a:t>
            </a:r>
            <a:r>
              <a:rPr lang="en-US" sz="2000" i="1" dirty="0" smtClean="0"/>
              <a:t>exact match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with certain fields allowing </a:t>
            </a:r>
            <a:r>
              <a:rPr lang="en-US" sz="2000" i="1" dirty="0" smtClean="0"/>
              <a:t>bit-masking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Since OF 1.1 the matching proceeds in a </a:t>
            </a:r>
            <a:r>
              <a:rPr lang="en-US" sz="2000" b="1" dirty="0" smtClean="0"/>
              <a:t>pipeline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Note: this limited type of matching is too primitive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to support a complete NFV solution</a:t>
            </a:r>
            <a:r>
              <a:rPr lang="en-US" sz="1600" dirty="0" smtClean="0"/>
              <a:t> 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	(it is even too primitive to support IP forwarding, let alone NAT, firewall ,or IDS!)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However, the assumption is that DPI is performed by the network application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all the relevant packets will be easy to match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582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 flow table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38529" y="4121624"/>
            <a:ext cx="7632014" cy="2361063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The flow table is populated by the controller</a:t>
            </a:r>
          </a:p>
          <a:p>
            <a:pPr>
              <a:buNone/>
            </a:pPr>
            <a:r>
              <a:rPr lang="en-US" sz="2000" dirty="0" smtClean="0"/>
              <a:t>The incoming packet is matched by comparing to match fields</a:t>
            </a:r>
          </a:p>
          <a:p>
            <a:pPr>
              <a:buNone/>
            </a:pPr>
            <a:r>
              <a:rPr lang="en-US" sz="2000" dirty="0" smtClean="0"/>
              <a:t>For simplicity, matching is exact match to a static set of fields</a:t>
            </a:r>
          </a:p>
          <a:p>
            <a:pPr>
              <a:buNone/>
            </a:pPr>
            <a:r>
              <a:rPr lang="en-US" sz="2000" dirty="0" smtClean="0"/>
              <a:t>If matched, actions are performed and counters are updated</a:t>
            </a:r>
          </a:p>
          <a:p>
            <a:pPr>
              <a:buNone/>
            </a:pPr>
            <a:r>
              <a:rPr lang="en-US" sz="2000" dirty="0" smtClean="0"/>
              <a:t>Entries have priorities and the highest priority match succeeds</a:t>
            </a:r>
          </a:p>
          <a:p>
            <a:pPr>
              <a:buNone/>
            </a:pPr>
            <a:r>
              <a:rPr lang="en-US" sz="2000" dirty="0" smtClean="0"/>
              <a:t>Actions include editing, metering,  and forwarding</a:t>
            </a:r>
            <a:endParaRPr lang="en-US" sz="2000" dirty="0"/>
          </a:p>
        </p:txBody>
      </p:sp>
      <p:sp>
        <p:nvSpPr>
          <p:cNvPr id="5" name="Rectangle 4"/>
          <p:cNvSpPr/>
          <p:nvPr/>
        </p:nvSpPr>
        <p:spPr>
          <a:xfrm>
            <a:off x="2511198" y="1310179"/>
            <a:ext cx="4940497" cy="57320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593104" y="1460306"/>
            <a:ext cx="1856088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match fields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4533327" y="1298802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517421" y="1455747"/>
            <a:ext cx="1367062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actions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5970936" y="1303350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141503" y="1453473"/>
            <a:ext cx="1110063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counters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513470" y="1885667"/>
            <a:ext cx="4940497" cy="57320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2595376" y="2035794"/>
            <a:ext cx="1856088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match fields</a:t>
            </a:r>
          </a:p>
        </p:txBody>
      </p:sp>
      <p:cxnSp>
        <p:nvCxnSpPr>
          <p:cNvPr id="29" name="Straight Connector 28"/>
          <p:cNvCxnSpPr/>
          <p:nvPr/>
        </p:nvCxnSpPr>
        <p:spPr>
          <a:xfrm>
            <a:off x="4535599" y="1874290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4519693" y="2031235"/>
            <a:ext cx="1367062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actions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5973208" y="1878838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6143775" y="2028961"/>
            <a:ext cx="1110063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counters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513470" y="2458883"/>
            <a:ext cx="4940497" cy="57320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595376" y="2609010"/>
            <a:ext cx="1856088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match fields</a:t>
            </a:r>
          </a:p>
        </p:txBody>
      </p:sp>
      <p:cxnSp>
        <p:nvCxnSpPr>
          <p:cNvPr id="35" name="Straight Connector 34"/>
          <p:cNvCxnSpPr/>
          <p:nvPr/>
        </p:nvCxnSpPr>
        <p:spPr>
          <a:xfrm>
            <a:off x="4535599" y="2447506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4519693" y="2604451"/>
            <a:ext cx="1367062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actions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5973208" y="2452054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6143775" y="2602177"/>
            <a:ext cx="1110063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counters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515742" y="3034371"/>
            <a:ext cx="4940497" cy="573206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4537871" y="3022994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4521965" y="3179939"/>
            <a:ext cx="1367062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actions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5975480" y="3027542"/>
            <a:ext cx="0" cy="573206"/>
          </a:xfrm>
          <a:prstGeom prst="line">
            <a:avLst/>
          </a:prstGeom>
          <a:ln w="381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146047" y="3177665"/>
            <a:ext cx="1110063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  <a:latin typeface="+mn-lt"/>
              </a:rPr>
              <a:t>counters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11696" y="2022146"/>
            <a:ext cx="1856088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</a:rPr>
              <a:t>flow entry</a:t>
            </a:r>
            <a:endParaRPr lang="en-US" sz="2000" b="1" dirty="0" smtClean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36544" y="3129906"/>
            <a:ext cx="1856088" cy="35394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2000" b="1" dirty="0" smtClean="0">
                <a:solidFill>
                  <a:schemeClr val="tx2"/>
                </a:solidFill>
              </a:rPr>
              <a:t>flow miss entry</a:t>
            </a:r>
            <a:endParaRPr lang="en-US" sz="2000" b="1" dirty="0" smtClean="0">
              <a:solidFill>
                <a:schemeClr val="tx2"/>
              </a:solidFill>
              <a:latin typeface="+mn-lt"/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2033517" y="2183642"/>
            <a:ext cx="395785" cy="0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2035789" y="3305050"/>
            <a:ext cx="395785" cy="0"/>
          </a:xfrm>
          <a:prstGeom prst="straightConnector1">
            <a:avLst/>
          </a:prstGeom>
          <a:ln w="38100">
            <a:solidFill>
              <a:schemeClr val="tx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919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077" y="262623"/>
            <a:ext cx="6542721" cy="644740"/>
          </a:xfrm>
        </p:spPr>
        <p:txBody>
          <a:bodyPr/>
          <a:lstStyle/>
          <a:p>
            <a:r>
              <a:rPr lang="en-US" dirty="0" err="1" smtClean="0"/>
              <a:t>OpenFlow</a:t>
            </a:r>
            <a:r>
              <a:rPr lang="en-US" dirty="0" smtClean="0"/>
              <a:t> 1.3 basic match fields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0123" y="1023579"/>
            <a:ext cx="2995560" cy="5663824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sz="2000" b="1" dirty="0" smtClean="0"/>
              <a:t>Switch input port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dirty="0" smtClean="0"/>
              <a:t>Physical input port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Metadata 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b="1" dirty="0" smtClean="0"/>
              <a:t>Ethernet DA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b="1" dirty="0" smtClean="0"/>
              <a:t>Ethernet SA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b="1" dirty="0" err="1" smtClean="0"/>
              <a:t>EtherType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dirty="0" smtClean="0"/>
              <a:t>VLAN id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VLAN priority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dirty="0" smtClean="0"/>
              <a:t>IP DSCP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IP ECN </a:t>
            </a:r>
          </a:p>
          <a:p>
            <a:pPr>
              <a:spcBef>
                <a:spcPts val="0"/>
              </a:spcBef>
            </a:pPr>
            <a:r>
              <a:rPr lang="en-US" sz="2000" b="1" dirty="0" smtClean="0"/>
              <a:t>IP protocol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b="1" dirty="0" smtClean="0"/>
              <a:t>IPv4 SA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b="1" dirty="0" smtClean="0"/>
              <a:t>IPv4 DA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IPv6 SA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IPv6 DA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2729519" y="1012208"/>
            <a:ext cx="2916402" cy="5211170"/>
          </a:xfrm>
          <a:prstGeom prst="rect">
            <a:avLst/>
          </a:prstGeom>
        </p:spPr>
        <p:txBody>
          <a:bodyPr/>
          <a:lstStyle/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TCP source port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TCP destination port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UDP source port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UDP destination port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SCTP source port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SCTP destination port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ICMP type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ICMP code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ARP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opcode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ARP source IPv4 address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ARP target IPv4 address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ARP source HW address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ARP target HW address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endParaRPr lang="en-US" sz="2000" kern="0" dirty="0" smtClean="0">
              <a:solidFill>
                <a:srgbClr val="000000"/>
              </a:solidFill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5761646" y="1014480"/>
            <a:ext cx="3191285" cy="5211170"/>
          </a:xfrm>
          <a:prstGeom prst="rect">
            <a:avLst/>
          </a:prstGeom>
        </p:spPr>
        <p:txBody>
          <a:bodyPr/>
          <a:lstStyle/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IPv6 Flow Label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ICMPv6 type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ICMPv6 code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Target address for IPv6 ND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Source link-layer for ND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Target link-layer for ND</a:t>
            </a:r>
          </a:p>
          <a:p>
            <a:pPr marL="225425" indent="-225425" fontAlgn="base">
              <a:spcAft>
                <a:spcPct val="0"/>
              </a:spcAft>
              <a:buClr>
                <a:srgbClr val="C00000"/>
              </a:buClr>
              <a:buFontTx/>
              <a:buChar char="•"/>
            </a:pPr>
            <a:r>
              <a:rPr lang="en-US" sz="2000" kern="0" dirty="0" smtClean="0">
                <a:solidFill>
                  <a:srgbClr val="000000"/>
                </a:solidFill>
              </a:rPr>
              <a:t>IPv6 Extension Header pseudo-field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MPLS label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MPLS </a:t>
            </a:r>
            <a:r>
              <a:rPr kumimoji="0" lang="en-US" sz="2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BoS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bit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PBB I-SID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Logical Port Metadata  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(GRE, MPLS, </a:t>
            </a:r>
            <a:r>
              <a:rPr kumimoji="0" lang="en-US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VxLAN</a:t>
            </a:r>
            <a:r>
              <a:rPr kumimoji="0" lang="en-US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29051" y="6318913"/>
            <a:ext cx="3794077" cy="327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b="1" kern="0" dirty="0" smtClean="0">
                <a:solidFill>
                  <a:srgbClr val="000000"/>
                </a:solidFill>
              </a:rPr>
              <a:t>bold</a:t>
            </a:r>
            <a:r>
              <a:rPr lang="en-US" sz="1600" b="1" kern="0" dirty="0" smtClean="0">
                <a:solidFill>
                  <a:srgbClr val="000000"/>
                </a:solidFill>
              </a:rPr>
              <a:t> match fields MUST be supported</a:t>
            </a:r>
            <a:endParaRPr lang="en-US" sz="1600" b="1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4188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1. </a:t>
            </a:r>
            <a:r>
              <a:rPr lang="en-US" dirty="0" smtClean="0"/>
              <a:t>Rich communications services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31598" y="1089415"/>
            <a:ext cx="8115299" cy="51054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Traditional communications services are pure </a:t>
            </a:r>
            <a:r>
              <a:rPr lang="en-US" sz="2000" i="1" dirty="0" smtClean="0"/>
              <a:t>connectivity</a:t>
            </a:r>
            <a:r>
              <a:rPr lang="en-US" sz="2000" dirty="0" smtClean="0"/>
              <a:t> services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 smtClean="0"/>
              <a:t>   transport data from A to B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with constraints (e.g., minimum bandwidth, maximal delay)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with maximal efficiency (minimum cost, maximized revenue)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 smtClean="0"/>
              <a:t>Modern communications services are richer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 </a:t>
            </a:r>
            <a:r>
              <a:rPr lang="en-US" sz="2000" dirty="0" smtClean="0"/>
              <a:t> combining connectivity and network functionalities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e.g., firewall, NAT, load balancing, CDN, parental control, ...</a:t>
            </a:r>
          </a:p>
          <a:p>
            <a:pPr marL="0" indent="0">
              <a:spcBef>
                <a:spcPts val="1200"/>
              </a:spcBef>
              <a:buNone/>
            </a:pPr>
            <a:r>
              <a:rPr lang="en-US" sz="2000" dirty="0" smtClean="0"/>
              <a:t>Such services further blur the computation/communications distinction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000" dirty="0"/>
              <a:t>	</a:t>
            </a:r>
            <a:r>
              <a:rPr lang="en-US" sz="2000" dirty="0" smtClean="0"/>
              <a:t>and make service deployment optimization more challenging</a:t>
            </a:r>
          </a:p>
        </p:txBody>
      </p:sp>
      <p:grpSp>
        <p:nvGrpSpPr>
          <p:cNvPr id="304" name="Group 303"/>
          <p:cNvGrpSpPr/>
          <p:nvPr/>
        </p:nvGrpSpPr>
        <p:grpSpPr>
          <a:xfrm>
            <a:off x="2372594" y="4317260"/>
            <a:ext cx="4470857" cy="2254748"/>
            <a:chOff x="2372594" y="4349917"/>
            <a:chExt cx="4470857" cy="2254748"/>
          </a:xfrm>
        </p:grpSpPr>
        <p:grpSp>
          <p:nvGrpSpPr>
            <p:cNvPr id="5" name="Group 144"/>
            <p:cNvGrpSpPr>
              <a:grpSpLocks/>
            </p:cNvGrpSpPr>
            <p:nvPr/>
          </p:nvGrpSpPr>
          <p:grpSpPr bwMode="auto">
            <a:xfrm>
              <a:off x="3018257" y="4349917"/>
              <a:ext cx="2784142" cy="2254748"/>
              <a:chOff x="4132" y="1824"/>
              <a:chExt cx="908" cy="528"/>
            </a:xfrm>
            <a:solidFill>
              <a:srgbClr val="FFFF99"/>
            </a:solidFill>
          </p:grpSpPr>
          <p:grpSp>
            <p:nvGrpSpPr>
              <p:cNvPr id="6" name="Group 145"/>
              <p:cNvGrpSpPr>
                <a:grpSpLocks/>
              </p:cNvGrpSpPr>
              <p:nvPr/>
            </p:nvGrpSpPr>
            <p:grpSpPr bwMode="auto">
              <a:xfrm>
                <a:off x="4132" y="1827"/>
                <a:ext cx="906" cy="523"/>
                <a:chOff x="388" y="1637"/>
                <a:chExt cx="750" cy="422"/>
              </a:xfrm>
              <a:grpFill/>
            </p:grpSpPr>
            <p:sp>
              <p:nvSpPr>
                <p:cNvPr id="24" name="Oval 146"/>
                <p:cNvSpPr>
                  <a:spLocks noChangeArrowheads="1"/>
                </p:cNvSpPr>
                <p:nvPr/>
              </p:nvSpPr>
              <p:spPr bwMode="auto">
                <a:xfrm>
                  <a:off x="644" y="1637"/>
                  <a:ext cx="327" cy="175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5" name="Oval 147"/>
                <p:cNvSpPr>
                  <a:spLocks noChangeArrowheads="1"/>
                </p:cNvSpPr>
                <p:nvPr/>
              </p:nvSpPr>
              <p:spPr bwMode="auto">
                <a:xfrm>
                  <a:off x="464" y="1683"/>
                  <a:ext cx="250" cy="174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6" name="Oval 148"/>
                <p:cNvSpPr>
                  <a:spLocks noChangeArrowheads="1"/>
                </p:cNvSpPr>
                <p:nvPr/>
              </p:nvSpPr>
              <p:spPr bwMode="auto">
                <a:xfrm>
                  <a:off x="388" y="1788"/>
                  <a:ext cx="169" cy="142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7" name="Oval 149"/>
                <p:cNvSpPr>
                  <a:spLocks noChangeArrowheads="1"/>
                </p:cNvSpPr>
                <p:nvPr/>
              </p:nvSpPr>
              <p:spPr bwMode="auto">
                <a:xfrm>
                  <a:off x="438" y="1851"/>
                  <a:ext cx="255" cy="154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8" name="Oval 150"/>
                <p:cNvSpPr>
                  <a:spLocks noChangeArrowheads="1"/>
                </p:cNvSpPr>
                <p:nvPr/>
              </p:nvSpPr>
              <p:spPr bwMode="auto">
                <a:xfrm>
                  <a:off x="618" y="1876"/>
                  <a:ext cx="380" cy="183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9" name="Oval 151"/>
                <p:cNvSpPr>
                  <a:spLocks noChangeArrowheads="1"/>
                </p:cNvSpPr>
                <p:nvPr/>
              </p:nvSpPr>
              <p:spPr bwMode="auto">
                <a:xfrm>
                  <a:off x="860" y="1688"/>
                  <a:ext cx="243" cy="137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30" name="Oval 152"/>
                <p:cNvSpPr>
                  <a:spLocks noChangeArrowheads="1"/>
                </p:cNvSpPr>
                <p:nvPr/>
              </p:nvSpPr>
              <p:spPr bwMode="auto">
                <a:xfrm>
                  <a:off x="896" y="1776"/>
                  <a:ext cx="242" cy="137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31" name="Oval 153"/>
                <p:cNvSpPr>
                  <a:spLocks noChangeArrowheads="1"/>
                </p:cNvSpPr>
                <p:nvPr/>
              </p:nvSpPr>
              <p:spPr bwMode="auto">
                <a:xfrm>
                  <a:off x="874" y="1805"/>
                  <a:ext cx="240" cy="225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32" name="Oval 154"/>
                <p:cNvSpPr>
                  <a:spLocks noChangeArrowheads="1"/>
                </p:cNvSpPr>
                <p:nvPr/>
              </p:nvSpPr>
              <p:spPr bwMode="auto">
                <a:xfrm>
                  <a:off x="524" y="1737"/>
                  <a:ext cx="486" cy="225"/>
                </a:xfrm>
                <a:prstGeom prst="ellipse">
                  <a:avLst/>
                </a:pr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  <p:grpSp>
            <p:nvGrpSpPr>
              <p:cNvPr id="7" name="Group 155"/>
              <p:cNvGrpSpPr>
                <a:grpSpLocks/>
              </p:cNvGrpSpPr>
              <p:nvPr/>
            </p:nvGrpSpPr>
            <p:grpSpPr bwMode="auto">
              <a:xfrm>
                <a:off x="4132" y="1824"/>
                <a:ext cx="908" cy="528"/>
                <a:chOff x="388" y="1635"/>
                <a:chExt cx="752" cy="426"/>
              </a:xfrm>
              <a:grpFill/>
            </p:grpSpPr>
            <p:sp>
              <p:nvSpPr>
                <p:cNvPr id="8" name="Arc 156"/>
                <p:cNvSpPr>
                  <a:spLocks/>
                </p:cNvSpPr>
                <p:nvPr/>
              </p:nvSpPr>
              <p:spPr bwMode="auto">
                <a:xfrm>
                  <a:off x="653" y="1635"/>
                  <a:ext cx="309" cy="89"/>
                </a:xfrm>
                <a:custGeom>
                  <a:avLst/>
                  <a:gdLst>
                    <a:gd name="T0" fmla="*/ 0 w 40505"/>
                    <a:gd name="T1" fmla="*/ 0 h 21600"/>
                    <a:gd name="T2" fmla="*/ 0 w 40505"/>
                    <a:gd name="T3" fmla="*/ 0 h 21600"/>
                    <a:gd name="T4" fmla="*/ 0 w 40505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0505"/>
                    <a:gd name="T10" fmla="*/ 0 h 21600"/>
                    <a:gd name="T11" fmla="*/ 40505 w 40505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0505" h="21600" fill="none" extrusionOk="0">
                      <a:moveTo>
                        <a:pt x="0" y="14684"/>
                      </a:moveTo>
                      <a:cubicBezTo>
                        <a:pt x="2966" y="5907"/>
                        <a:pt x="11198" y="-1"/>
                        <a:pt x="20463" y="0"/>
                      </a:cubicBezTo>
                      <a:cubicBezTo>
                        <a:pt x="29282" y="0"/>
                        <a:pt x="37216" y="5361"/>
                        <a:pt x="40504" y="13545"/>
                      </a:cubicBezTo>
                    </a:path>
                    <a:path w="40505" h="21600" stroke="0" extrusionOk="0">
                      <a:moveTo>
                        <a:pt x="0" y="14684"/>
                      </a:moveTo>
                      <a:cubicBezTo>
                        <a:pt x="2966" y="5907"/>
                        <a:pt x="11198" y="-1"/>
                        <a:pt x="20463" y="0"/>
                      </a:cubicBezTo>
                      <a:cubicBezTo>
                        <a:pt x="29282" y="0"/>
                        <a:pt x="37216" y="5361"/>
                        <a:pt x="40504" y="13545"/>
                      </a:cubicBezTo>
                      <a:lnTo>
                        <a:pt x="20463" y="2160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9" name="Arc 157"/>
                <p:cNvSpPr>
                  <a:spLocks/>
                </p:cNvSpPr>
                <p:nvPr/>
              </p:nvSpPr>
              <p:spPr bwMode="auto">
                <a:xfrm>
                  <a:off x="655" y="1637"/>
                  <a:ext cx="305" cy="87"/>
                </a:xfrm>
                <a:custGeom>
                  <a:avLst/>
                  <a:gdLst>
                    <a:gd name="T0" fmla="*/ 0 w 40452"/>
                    <a:gd name="T1" fmla="*/ 0 h 21600"/>
                    <a:gd name="T2" fmla="*/ 0 w 40452"/>
                    <a:gd name="T3" fmla="*/ 0 h 21600"/>
                    <a:gd name="T4" fmla="*/ 0 w 40452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40452"/>
                    <a:gd name="T10" fmla="*/ 0 h 21600"/>
                    <a:gd name="T11" fmla="*/ 40452 w 40452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0452" h="21600" fill="none" extrusionOk="0">
                      <a:moveTo>
                        <a:pt x="-1" y="14616"/>
                      </a:moveTo>
                      <a:cubicBezTo>
                        <a:pt x="2986" y="5874"/>
                        <a:pt x="11201" y="-1"/>
                        <a:pt x="20440" y="0"/>
                      </a:cubicBezTo>
                      <a:cubicBezTo>
                        <a:pt x="29230" y="0"/>
                        <a:pt x="37143" y="5326"/>
                        <a:pt x="40451" y="13471"/>
                      </a:cubicBezTo>
                    </a:path>
                    <a:path w="40452" h="21600" stroke="0" extrusionOk="0">
                      <a:moveTo>
                        <a:pt x="-1" y="14616"/>
                      </a:moveTo>
                      <a:cubicBezTo>
                        <a:pt x="2986" y="5874"/>
                        <a:pt x="11201" y="-1"/>
                        <a:pt x="20440" y="0"/>
                      </a:cubicBezTo>
                      <a:cubicBezTo>
                        <a:pt x="29230" y="0"/>
                        <a:pt x="37143" y="5326"/>
                        <a:pt x="40451" y="13471"/>
                      </a:cubicBezTo>
                      <a:lnTo>
                        <a:pt x="20440" y="21600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0" name="Arc 158"/>
                <p:cNvSpPr>
                  <a:spLocks/>
                </p:cNvSpPr>
                <p:nvPr/>
              </p:nvSpPr>
              <p:spPr bwMode="auto">
                <a:xfrm>
                  <a:off x="464" y="1681"/>
                  <a:ext cx="193" cy="107"/>
                </a:xfrm>
                <a:custGeom>
                  <a:avLst/>
                  <a:gdLst>
                    <a:gd name="T0" fmla="*/ 0 w 33051"/>
                    <a:gd name="T1" fmla="*/ 0 h 26209"/>
                    <a:gd name="T2" fmla="*/ 0 w 33051"/>
                    <a:gd name="T3" fmla="*/ 0 h 26209"/>
                    <a:gd name="T4" fmla="*/ 0 w 33051"/>
                    <a:gd name="T5" fmla="*/ 0 h 26209"/>
                    <a:gd name="T6" fmla="*/ 0 60000 65536"/>
                    <a:gd name="T7" fmla="*/ 0 60000 65536"/>
                    <a:gd name="T8" fmla="*/ 0 60000 65536"/>
                    <a:gd name="T9" fmla="*/ 0 w 33051"/>
                    <a:gd name="T10" fmla="*/ 0 h 26209"/>
                    <a:gd name="T11" fmla="*/ 33051 w 33051"/>
                    <a:gd name="T12" fmla="*/ 26209 h 26209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3051" h="26209" fill="none" extrusionOk="0">
                      <a:moveTo>
                        <a:pt x="497" y="26208"/>
                      </a:moveTo>
                      <a:cubicBezTo>
                        <a:pt x="166" y="24694"/>
                        <a:pt x="0" y="23149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5649" y="-1"/>
                        <a:pt x="29617" y="1138"/>
                        <a:pt x="33050" y="3285"/>
                      </a:cubicBezTo>
                    </a:path>
                    <a:path w="33051" h="26209" stroke="0" extrusionOk="0">
                      <a:moveTo>
                        <a:pt x="497" y="26208"/>
                      </a:moveTo>
                      <a:cubicBezTo>
                        <a:pt x="166" y="24694"/>
                        <a:pt x="0" y="23149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5649" y="-1"/>
                        <a:pt x="29617" y="1138"/>
                        <a:pt x="33050" y="3285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1" name="Arc 159"/>
                <p:cNvSpPr>
                  <a:spLocks/>
                </p:cNvSpPr>
                <p:nvPr/>
              </p:nvSpPr>
              <p:spPr bwMode="auto">
                <a:xfrm>
                  <a:off x="466" y="1683"/>
                  <a:ext cx="189" cy="104"/>
                </a:xfrm>
                <a:custGeom>
                  <a:avLst/>
                  <a:gdLst>
                    <a:gd name="T0" fmla="*/ 0 w 32994"/>
                    <a:gd name="T1" fmla="*/ 0 h 26240"/>
                    <a:gd name="T2" fmla="*/ 0 w 32994"/>
                    <a:gd name="T3" fmla="*/ 0 h 26240"/>
                    <a:gd name="T4" fmla="*/ 0 w 32994"/>
                    <a:gd name="T5" fmla="*/ 0 h 26240"/>
                    <a:gd name="T6" fmla="*/ 0 60000 65536"/>
                    <a:gd name="T7" fmla="*/ 0 60000 65536"/>
                    <a:gd name="T8" fmla="*/ 0 60000 65536"/>
                    <a:gd name="T9" fmla="*/ 0 w 32994"/>
                    <a:gd name="T10" fmla="*/ 0 h 26240"/>
                    <a:gd name="T11" fmla="*/ 32994 w 32994"/>
                    <a:gd name="T12" fmla="*/ 26240 h 2624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2994" h="26240" fill="none" extrusionOk="0">
                      <a:moveTo>
                        <a:pt x="504" y="26239"/>
                      </a:moveTo>
                      <a:cubicBezTo>
                        <a:pt x="169" y="24716"/>
                        <a:pt x="0" y="2316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5626" y="-1"/>
                        <a:pt x="29572" y="1125"/>
                        <a:pt x="32993" y="3249"/>
                      </a:cubicBezTo>
                    </a:path>
                    <a:path w="32994" h="26240" stroke="0" extrusionOk="0">
                      <a:moveTo>
                        <a:pt x="504" y="26239"/>
                      </a:moveTo>
                      <a:cubicBezTo>
                        <a:pt x="169" y="24716"/>
                        <a:pt x="0" y="23160"/>
                        <a:pt x="0" y="21600"/>
                      </a:cubicBezTo>
                      <a:cubicBezTo>
                        <a:pt x="0" y="9670"/>
                        <a:pt x="9670" y="0"/>
                        <a:pt x="21600" y="0"/>
                      </a:cubicBezTo>
                      <a:cubicBezTo>
                        <a:pt x="25626" y="-1"/>
                        <a:pt x="29572" y="1125"/>
                        <a:pt x="32993" y="3249"/>
                      </a:cubicBezTo>
                      <a:lnTo>
                        <a:pt x="21600" y="21600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2" name="Arc 160"/>
                <p:cNvSpPr>
                  <a:spLocks/>
                </p:cNvSpPr>
                <p:nvPr/>
              </p:nvSpPr>
              <p:spPr bwMode="auto">
                <a:xfrm>
                  <a:off x="437" y="1923"/>
                  <a:ext cx="194" cy="83"/>
                </a:xfrm>
                <a:custGeom>
                  <a:avLst/>
                  <a:gdLst>
                    <a:gd name="T0" fmla="*/ 0 w 32124"/>
                    <a:gd name="T1" fmla="*/ 0 h 22584"/>
                    <a:gd name="T2" fmla="*/ 0 w 32124"/>
                    <a:gd name="T3" fmla="*/ 0 h 22584"/>
                    <a:gd name="T4" fmla="*/ 0 w 32124"/>
                    <a:gd name="T5" fmla="*/ 0 h 22584"/>
                    <a:gd name="T6" fmla="*/ 0 60000 65536"/>
                    <a:gd name="T7" fmla="*/ 0 60000 65536"/>
                    <a:gd name="T8" fmla="*/ 0 60000 65536"/>
                    <a:gd name="T9" fmla="*/ 0 w 32124"/>
                    <a:gd name="T10" fmla="*/ 0 h 22584"/>
                    <a:gd name="T11" fmla="*/ 32124 w 32124"/>
                    <a:gd name="T12" fmla="*/ 22584 h 2258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2124" h="22584" fill="none" extrusionOk="0">
                      <a:moveTo>
                        <a:pt x="32123" y="19846"/>
                      </a:moveTo>
                      <a:cubicBezTo>
                        <a:pt x="28906" y="21641"/>
                        <a:pt x="25283" y="22583"/>
                        <a:pt x="21600" y="22584"/>
                      </a:cubicBezTo>
                      <a:cubicBezTo>
                        <a:pt x="9670" y="22584"/>
                        <a:pt x="0" y="12913"/>
                        <a:pt x="0" y="984"/>
                      </a:cubicBezTo>
                      <a:cubicBezTo>
                        <a:pt x="-1" y="655"/>
                        <a:pt x="7" y="327"/>
                        <a:pt x="22" y="0"/>
                      </a:cubicBezTo>
                    </a:path>
                    <a:path w="32124" h="22584" stroke="0" extrusionOk="0">
                      <a:moveTo>
                        <a:pt x="32123" y="19846"/>
                      </a:moveTo>
                      <a:cubicBezTo>
                        <a:pt x="28906" y="21641"/>
                        <a:pt x="25283" y="22583"/>
                        <a:pt x="21600" y="22584"/>
                      </a:cubicBezTo>
                      <a:cubicBezTo>
                        <a:pt x="9670" y="22584"/>
                        <a:pt x="0" y="12913"/>
                        <a:pt x="0" y="984"/>
                      </a:cubicBezTo>
                      <a:cubicBezTo>
                        <a:pt x="-1" y="655"/>
                        <a:pt x="7" y="327"/>
                        <a:pt x="22" y="0"/>
                      </a:cubicBezTo>
                      <a:lnTo>
                        <a:pt x="21600" y="98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3" name="Arc 161"/>
                <p:cNvSpPr>
                  <a:spLocks/>
                </p:cNvSpPr>
                <p:nvPr/>
              </p:nvSpPr>
              <p:spPr bwMode="auto">
                <a:xfrm>
                  <a:off x="439" y="1923"/>
                  <a:ext cx="191" cy="81"/>
                </a:xfrm>
                <a:custGeom>
                  <a:avLst/>
                  <a:gdLst>
                    <a:gd name="T0" fmla="*/ 0 w 32043"/>
                    <a:gd name="T1" fmla="*/ 0 h 22594"/>
                    <a:gd name="T2" fmla="*/ 0 w 32043"/>
                    <a:gd name="T3" fmla="*/ 0 h 22594"/>
                    <a:gd name="T4" fmla="*/ 0 w 32043"/>
                    <a:gd name="T5" fmla="*/ 0 h 22594"/>
                    <a:gd name="T6" fmla="*/ 0 60000 65536"/>
                    <a:gd name="T7" fmla="*/ 0 60000 65536"/>
                    <a:gd name="T8" fmla="*/ 0 60000 65536"/>
                    <a:gd name="T9" fmla="*/ 0 w 32043"/>
                    <a:gd name="T10" fmla="*/ 0 h 22594"/>
                    <a:gd name="T11" fmla="*/ 32043 w 32043"/>
                    <a:gd name="T12" fmla="*/ 22594 h 22594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2043" h="22594" fill="none" extrusionOk="0">
                      <a:moveTo>
                        <a:pt x="32042" y="19901"/>
                      </a:moveTo>
                      <a:cubicBezTo>
                        <a:pt x="28845" y="21667"/>
                        <a:pt x="25252" y="22593"/>
                        <a:pt x="21600" y="22594"/>
                      </a:cubicBezTo>
                      <a:cubicBezTo>
                        <a:pt x="9670" y="22594"/>
                        <a:pt x="0" y="12923"/>
                        <a:pt x="0" y="994"/>
                      </a:cubicBezTo>
                      <a:cubicBezTo>
                        <a:pt x="-1" y="662"/>
                        <a:pt x="7" y="331"/>
                        <a:pt x="22" y="-1"/>
                      </a:cubicBezTo>
                    </a:path>
                    <a:path w="32043" h="22594" stroke="0" extrusionOk="0">
                      <a:moveTo>
                        <a:pt x="32042" y="19901"/>
                      </a:moveTo>
                      <a:cubicBezTo>
                        <a:pt x="28845" y="21667"/>
                        <a:pt x="25252" y="22593"/>
                        <a:pt x="21600" y="22594"/>
                      </a:cubicBezTo>
                      <a:cubicBezTo>
                        <a:pt x="9670" y="22594"/>
                        <a:pt x="0" y="12923"/>
                        <a:pt x="0" y="994"/>
                      </a:cubicBezTo>
                      <a:cubicBezTo>
                        <a:pt x="-1" y="662"/>
                        <a:pt x="7" y="331"/>
                        <a:pt x="22" y="-1"/>
                      </a:cubicBezTo>
                      <a:lnTo>
                        <a:pt x="21600" y="994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4" name="Arc 162"/>
                <p:cNvSpPr>
                  <a:spLocks/>
                </p:cNvSpPr>
                <p:nvPr/>
              </p:nvSpPr>
              <p:spPr bwMode="auto">
                <a:xfrm>
                  <a:off x="959" y="1686"/>
                  <a:ext cx="147" cy="103"/>
                </a:xfrm>
                <a:custGeom>
                  <a:avLst/>
                  <a:gdLst>
                    <a:gd name="T0" fmla="*/ 0 w 26054"/>
                    <a:gd name="T1" fmla="*/ 0 h 32379"/>
                    <a:gd name="T2" fmla="*/ 0 w 26054"/>
                    <a:gd name="T3" fmla="*/ 0 h 32379"/>
                    <a:gd name="T4" fmla="*/ 0 w 26054"/>
                    <a:gd name="T5" fmla="*/ 0 h 32379"/>
                    <a:gd name="T6" fmla="*/ 0 60000 65536"/>
                    <a:gd name="T7" fmla="*/ 0 60000 65536"/>
                    <a:gd name="T8" fmla="*/ 0 60000 65536"/>
                    <a:gd name="T9" fmla="*/ 0 w 26054"/>
                    <a:gd name="T10" fmla="*/ 0 h 32379"/>
                    <a:gd name="T11" fmla="*/ 26054 w 26054"/>
                    <a:gd name="T12" fmla="*/ 32379 h 32379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6054" h="32379" fill="none" extrusionOk="0">
                      <a:moveTo>
                        <a:pt x="0" y="464"/>
                      </a:moveTo>
                      <a:cubicBezTo>
                        <a:pt x="1464" y="155"/>
                        <a:pt x="2957" y="-1"/>
                        <a:pt x="4454" y="0"/>
                      </a:cubicBezTo>
                      <a:cubicBezTo>
                        <a:pt x="16383" y="0"/>
                        <a:pt x="26054" y="9670"/>
                        <a:pt x="26054" y="21600"/>
                      </a:cubicBezTo>
                      <a:cubicBezTo>
                        <a:pt x="26054" y="25383"/>
                        <a:pt x="25060" y="29100"/>
                        <a:pt x="23172" y="32379"/>
                      </a:cubicBezTo>
                    </a:path>
                    <a:path w="26054" h="32379" stroke="0" extrusionOk="0">
                      <a:moveTo>
                        <a:pt x="0" y="464"/>
                      </a:moveTo>
                      <a:cubicBezTo>
                        <a:pt x="1464" y="155"/>
                        <a:pt x="2957" y="-1"/>
                        <a:pt x="4454" y="0"/>
                      </a:cubicBezTo>
                      <a:cubicBezTo>
                        <a:pt x="16383" y="0"/>
                        <a:pt x="26054" y="9670"/>
                        <a:pt x="26054" y="21600"/>
                      </a:cubicBezTo>
                      <a:cubicBezTo>
                        <a:pt x="26054" y="25383"/>
                        <a:pt x="25060" y="29100"/>
                        <a:pt x="23172" y="32379"/>
                      </a:cubicBezTo>
                      <a:lnTo>
                        <a:pt x="4454" y="2160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5" name="Arc 163"/>
                <p:cNvSpPr>
                  <a:spLocks/>
                </p:cNvSpPr>
                <p:nvPr/>
              </p:nvSpPr>
              <p:spPr bwMode="auto">
                <a:xfrm>
                  <a:off x="960" y="1688"/>
                  <a:ext cx="144" cy="100"/>
                </a:xfrm>
                <a:custGeom>
                  <a:avLst/>
                  <a:gdLst>
                    <a:gd name="T0" fmla="*/ 0 w 25998"/>
                    <a:gd name="T1" fmla="*/ 0 h 32485"/>
                    <a:gd name="T2" fmla="*/ 0 w 25998"/>
                    <a:gd name="T3" fmla="*/ 0 h 32485"/>
                    <a:gd name="T4" fmla="*/ 0 w 25998"/>
                    <a:gd name="T5" fmla="*/ 0 h 32485"/>
                    <a:gd name="T6" fmla="*/ 0 60000 65536"/>
                    <a:gd name="T7" fmla="*/ 0 60000 65536"/>
                    <a:gd name="T8" fmla="*/ 0 60000 65536"/>
                    <a:gd name="T9" fmla="*/ 0 w 25998"/>
                    <a:gd name="T10" fmla="*/ 0 h 32485"/>
                    <a:gd name="T11" fmla="*/ 25998 w 25998"/>
                    <a:gd name="T12" fmla="*/ 32485 h 3248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5998" h="32485" fill="none" extrusionOk="0">
                      <a:moveTo>
                        <a:pt x="-1" y="452"/>
                      </a:moveTo>
                      <a:cubicBezTo>
                        <a:pt x="1446" y="151"/>
                        <a:pt x="2920" y="-1"/>
                        <a:pt x="4398" y="0"/>
                      </a:cubicBezTo>
                      <a:cubicBezTo>
                        <a:pt x="16327" y="0"/>
                        <a:pt x="25998" y="9670"/>
                        <a:pt x="25998" y="21600"/>
                      </a:cubicBezTo>
                      <a:cubicBezTo>
                        <a:pt x="25998" y="25424"/>
                        <a:pt x="24982" y="29181"/>
                        <a:pt x="23054" y="32484"/>
                      </a:cubicBezTo>
                    </a:path>
                    <a:path w="25998" h="32485" stroke="0" extrusionOk="0">
                      <a:moveTo>
                        <a:pt x="-1" y="452"/>
                      </a:moveTo>
                      <a:cubicBezTo>
                        <a:pt x="1446" y="151"/>
                        <a:pt x="2920" y="-1"/>
                        <a:pt x="4398" y="0"/>
                      </a:cubicBezTo>
                      <a:cubicBezTo>
                        <a:pt x="16327" y="0"/>
                        <a:pt x="25998" y="9670"/>
                        <a:pt x="25998" y="21600"/>
                      </a:cubicBezTo>
                      <a:cubicBezTo>
                        <a:pt x="25998" y="25424"/>
                        <a:pt x="24982" y="29181"/>
                        <a:pt x="23054" y="32484"/>
                      </a:cubicBezTo>
                      <a:lnTo>
                        <a:pt x="4398" y="21600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6" name="Arc 164"/>
                <p:cNvSpPr>
                  <a:spLocks/>
                </p:cNvSpPr>
                <p:nvPr/>
              </p:nvSpPr>
              <p:spPr bwMode="auto">
                <a:xfrm>
                  <a:off x="1000" y="1788"/>
                  <a:ext cx="140" cy="101"/>
                </a:xfrm>
                <a:custGeom>
                  <a:avLst/>
                  <a:gdLst>
                    <a:gd name="T0" fmla="*/ 0 w 21600"/>
                    <a:gd name="T1" fmla="*/ 0 h 29395"/>
                    <a:gd name="T2" fmla="*/ 0 w 21600"/>
                    <a:gd name="T3" fmla="*/ 0 h 29395"/>
                    <a:gd name="T4" fmla="*/ 0 w 21600"/>
                    <a:gd name="T5" fmla="*/ 0 h 29395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9395"/>
                    <a:gd name="T11" fmla="*/ 21600 w 21600"/>
                    <a:gd name="T12" fmla="*/ 29395 h 2939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9395" fill="none" extrusionOk="0">
                      <a:moveTo>
                        <a:pt x="13468" y="-1"/>
                      </a:moveTo>
                      <a:cubicBezTo>
                        <a:pt x="18606" y="4098"/>
                        <a:pt x="21600" y="10313"/>
                        <a:pt x="21600" y="16887"/>
                      </a:cubicBezTo>
                      <a:cubicBezTo>
                        <a:pt x="21600" y="21369"/>
                        <a:pt x="20205" y="25740"/>
                        <a:pt x="17609" y="29394"/>
                      </a:cubicBezTo>
                    </a:path>
                    <a:path w="21600" h="29395" stroke="0" extrusionOk="0">
                      <a:moveTo>
                        <a:pt x="13468" y="-1"/>
                      </a:moveTo>
                      <a:cubicBezTo>
                        <a:pt x="18606" y="4098"/>
                        <a:pt x="21600" y="10313"/>
                        <a:pt x="21600" y="16887"/>
                      </a:cubicBezTo>
                      <a:cubicBezTo>
                        <a:pt x="21600" y="21369"/>
                        <a:pt x="20205" y="25740"/>
                        <a:pt x="17609" y="29394"/>
                      </a:cubicBezTo>
                      <a:lnTo>
                        <a:pt x="0" y="16887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7" name="Arc 165"/>
                <p:cNvSpPr>
                  <a:spLocks/>
                </p:cNvSpPr>
                <p:nvPr/>
              </p:nvSpPr>
              <p:spPr bwMode="auto">
                <a:xfrm>
                  <a:off x="1000" y="1789"/>
                  <a:ext cx="138" cy="99"/>
                </a:xfrm>
                <a:custGeom>
                  <a:avLst/>
                  <a:gdLst>
                    <a:gd name="T0" fmla="*/ 0 w 21600"/>
                    <a:gd name="T1" fmla="*/ 0 h 29585"/>
                    <a:gd name="T2" fmla="*/ 0 w 21600"/>
                    <a:gd name="T3" fmla="*/ 0 h 29585"/>
                    <a:gd name="T4" fmla="*/ 0 w 21600"/>
                    <a:gd name="T5" fmla="*/ 0 h 29585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29585"/>
                    <a:gd name="T11" fmla="*/ 21600 w 21600"/>
                    <a:gd name="T12" fmla="*/ 29585 h 29585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29585" fill="none" extrusionOk="0">
                      <a:moveTo>
                        <a:pt x="13362" y="0"/>
                      </a:moveTo>
                      <a:cubicBezTo>
                        <a:pt x="18564" y="4096"/>
                        <a:pt x="21600" y="10350"/>
                        <a:pt x="21600" y="16971"/>
                      </a:cubicBezTo>
                      <a:cubicBezTo>
                        <a:pt x="21600" y="21497"/>
                        <a:pt x="20177" y="25910"/>
                        <a:pt x="17534" y="29585"/>
                      </a:cubicBezTo>
                    </a:path>
                    <a:path w="21600" h="29585" stroke="0" extrusionOk="0">
                      <a:moveTo>
                        <a:pt x="13362" y="0"/>
                      </a:moveTo>
                      <a:cubicBezTo>
                        <a:pt x="18564" y="4096"/>
                        <a:pt x="21600" y="10350"/>
                        <a:pt x="21600" y="16971"/>
                      </a:cubicBezTo>
                      <a:cubicBezTo>
                        <a:pt x="21600" y="21497"/>
                        <a:pt x="20177" y="25910"/>
                        <a:pt x="17534" y="29585"/>
                      </a:cubicBezTo>
                      <a:lnTo>
                        <a:pt x="0" y="16971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8" name="Arc 166"/>
                <p:cNvSpPr>
                  <a:spLocks/>
                </p:cNvSpPr>
                <p:nvPr/>
              </p:nvSpPr>
              <p:spPr bwMode="auto">
                <a:xfrm>
                  <a:off x="954" y="1888"/>
                  <a:ext cx="164" cy="146"/>
                </a:xfrm>
                <a:custGeom>
                  <a:avLst/>
                  <a:gdLst>
                    <a:gd name="T0" fmla="*/ 0 w 28719"/>
                    <a:gd name="T1" fmla="*/ 0 h 27731"/>
                    <a:gd name="T2" fmla="*/ 0 w 28719"/>
                    <a:gd name="T3" fmla="*/ 0 h 27731"/>
                    <a:gd name="T4" fmla="*/ 0 w 28719"/>
                    <a:gd name="T5" fmla="*/ 0 h 27731"/>
                    <a:gd name="T6" fmla="*/ 0 60000 65536"/>
                    <a:gd name="T7" fmla="*/ 0 60000 65536"/>
                    <a:gd name="T8" fmla="*/ 0 60000 65536"/>
                    <a:gd name="T9" fmla="*/ 0 w 28719"/>
                    <a:gd name="T10" fmla="*/ 0 h 27731"/>
                    <a:gd name="T11" fmla="*/ 28719 w 28719"/>
                    <a:gd name="T12" fmla="*/ 27731 h 2773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719" h="27731" fill="none" extrusionOk="0">
                      <a:moveTo>
                        <a:pt x="27830" y="0"/>
                      </a:moveTo>
                      <a:cubicBezTo>
                        <a:pt x="28419" y="1990"/>
                        <a:pt x="28719" y="4055"/>
                        <a:pt x="28719" y="6131"/>
                      </a:cubicBezTo>
                      <a:cubicBezTo>
                        <a:pt x="28719" y="18060"/>
                        <a:pt x="19048" y="27731"/>
                        <a:pt x="7119" y="27731"/>
                      </a:cubicBezTo>
                      <a:cubicBezTo>
                        <a:pt x="4695" y="27731"/>
                        <a:pt x="2288" y="27323"/>
                        <a:pt x="-1" y="26524"/>
                      </a:cubicBezTo>
                    </a:path>
                    <a:path w="28719" h="27731" stroke="0" extrusionOk="0">
                      <a:moveTo>
                        <a:pt x="27830" y="0"/>
                      </a:moveTo>
                      <a:cubicBezTo>
                        <a:pt x="28419" y="1990"/>
                        <a:pt x="28719" y="4055"/>
                        <a:pt x="28719" y="6131"/>
                      </a:cubicBezTo>
                      <a:cubicBezTo>
                        <a:pt x="28719" y="18060"/>
                        <a:pt x="19048" y="27731"/>
                        <a:pt x="7119" y="27731"/>
                      </a:cubicBezTo>
                      <a:cubicBezTo>
                        <a:pt x="4695" y="27731"/>
                        <a:pt x="2288" y="27323"/>
                        <a:pt x="-1" y="26524"/>
                      </a:cubicBezTo>
                      <a:lnTo>
                        <a:pt x="7119" y="6131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19" name="Arc 167"/>
                <p:cNvSpPr>
                  <a:spLocks/>
                </p:cNvSpPr>
                <p:nvPr/>
              </p:nvSpPr>
              <p:spPr bwMode="auto">
                <a:xfrm>
                  <a:off x="955" y="1888"/>
                  <a:ext cx="161" cy="144"/>
                </a:xfrm>
                <a:custGeom>
                  <a:avLst/>
                  <a:gdLst>
                    <a:gd name="T0" fmla="*/ 0 w 28711"/>
                    <a:gd name="T1" fmla="*/ 0 h 27739"/>
                    <a:gd name="T2" fmla="*/ 0 w 28711"/>
                    <a:gd name="T3" fmla="*/ 0 h 27739"/>
                    <a:gd name="T4" fmla="*/ 0 w 28711"/>
                    <a:gd name="T5" fmla="*/ 0 h 27739"/>
                    <a:gd name="T6" fmla="*/ 0 60000 65536"/>
                    <a:gd name="T7" fmla="*/ 0 60000 65536"/>
                    <a:gd name="T8" fmla="*/ 0 60000 65536"/>
                    <a:gd name="T9" fmla="*/ 0 w 28711"/>
                    <a:gd name="T10" fmla="*/ 0 h 27739"/>
                    <a:gd name="T11" fmla="*/ 28711 w 28711"/>
                    <a:gd name="T12" fmla="*/ 27739 h 27739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8711" h="27739" fill="none" extrusionOk="0">
                      <a:moveTo>
                        <a:pt x="27820" y="-1"/>
                      </a:moveTo>
                      <a:cubicBezTo>
                        <a:pt x="28410" y="1992"/>
                        <a:pt x="28711" y="4060"/>
                        <a:pt x="28711" y="6139"/>
                      </a:cubicBezTo>
                      <a:cubicBezTo>
                        <a:pt x="28711" y="18068"/>
                        <a:pt x="19040" y="27739"/>
                        <a:pt x="7111" y="27739"/>
                      </a:cubicBezTo>
                      <a:cubicBezTo>
                        <a:pt x="4689" y="27739"/>
                        <a:pt x="2286" y="27331"/>
                        <a:pt x="0" y="26534"/>
                      </a:cubicBezTo>
                    </a:path>
                    <a:path w="28711" h="27739" stroke="0" extrusionOk="0">
                      <a:moveTo>
                        <a:pt x="27820" y="-1"/>
                      </a:moveTo>
                      <a:cubicBezTo>
                        <a:pt x="28410" y="1992"/>
                        <a:pt x="28711" y="4060"/>
                        <a:pt x="28711" y="6139"/>
                      </a:cubicBezTo>
                      <a:cubicBezTo>
                        <a:pt x="28711" y="18068"/>
                        <a:pt x="19040" y="27739"/>
                        <a:pt x="7111" y="27739"/>
                      </a:cubicBezTo>
                      <a:cubicBezTo>
                        <a:pt x="4689" y="27739"/>
                        <a:pt x="2286" y="27331"/>
                        <a:pt x="0" y="26534"/>
                      </a:cubicBezTo>
                      <a:lnTo>
                        <a:pt x="7111" y="6139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0" name="Arc 168"/>
                <p:cNvSpPr>
                  <a:spLocks/>
                </p:cNvSpPr>
                <p:nvPr/>
              </p:nvSpPr>
              <p:spPr bwMode="auto">
                <a:xfrm>
                  <a:off x="388" y="1786"/>
                  <a:ext cx="89" cy="140"/>
                </a:xfrm>
                <a:custGeom>
                  <a:avLst/>
                  <a:gdLst>
                    <a:gd name="T0" fmla="*/ 0 w 21600"/>
                    <a:gd name="T1" fmla="*/ 0 h 41280"/>
                    <a:gd name="T2" fmla="*/ 0 w 21600"/>
                    <a:gd name="T3" fmla="*/ 0 h 41280"/>
                    <a:gd name="T4" fmla="*/ 0 w 21600"/>
                    <a:gd name="T5" fmla="*/ 0 h 41280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1280"/>
                    <a:gd name="T11" fmla="*/ 21600 w 21600"/>
                    <a:gd name="T12" fmla="*/ 41280 h 4128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1280" fill="none" extrusionOk="0">
                      <a:moveTo>
                        <a:pt x="12788" y="41279"/>
                      </a:moveTo>
                      <a:cubicBezTo>
                        <a:pt x="5008" y="37803"/>
                        <a:pt x="0" y="30079"/>
                        <a:pt x="0" y="21559"/>
                      </a:cubicBezTo>
                      <a:cubicBezTo>
                        <a:pt x="-1" y="10146"/>
                        <a:pt x="8877" y="703"/>
                        <a:pt x="20268" y="0"/>
                      </a:cubicBezTo>
                    </a:path>
                    <a:path w="21600" h="41280" stroke="0" extrusionOk="0">
                      <a:moveTo>
                        <a:pt x="12788" y="41279"/>
                      </a:moveTo>
                      <a:cubicBezTo>
                        <a:pt x="5008" y="37803"/>
                        <a:pt x="0" y="30079"/>
                        <a:pt x="0" y="21559"/>
                      </a:cubicBezTo>
                      <a:cubicBezTo>
                        <a:pt x="-1" y="10146"/>
                        <a:pt x="8877" y="703"/>
                        <a:pt x="20268" y="0"/>
                      </a:cubicBezTo>
                      <a:lnTo>
                        <a:pt x="21600" y="21559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1" name="Arc 169"/>
                <p:cNvSpPr>
                  <a:spLocks/>
                </p:cNvSpPr>
                <p:nvPr/>
              </p:nvSpPr>
              <p:spPr bwMode="auto">
                <a:xfrm>
                  <a:off x="390" y="1788"/>
                  <a:ext cx="87" cy="136"/>
                </a:xfrm>
                <a:custGeom>
                  <a:avLst/>
                  <a:gdLst>
                    <a:gd name="T0" fmla="*/ 0 w 21600"/>
                    <a:gd name="T1" fmla="*/ 0 h 41296"/>
                    <a:gd name="T2" fmla="*/ 0 w 21600"/>
                    <a:gd name="T3" fmla="*/ 0 h 41296"/>
                    <a:gd name="T4" fmla="*/ 0 w 21600"/>
                    <a:gd name="T5" fmla="*/ 0 h 41296"/>
                    <a:gd name="T6" fmla="*/ 0 60000 65536"/>
                    <a:gd name="T7" fmla="*/ 0 60000 65536"/>
                    <a:gd name="T8" fmla="*/ 0 60000 65536"/>
                    <a:gd name="T9" fmla="*/ 0 w 21600"/>
                    <a:gd name="T10" fmla="*/ 0 h 41296"/>
                    <a:gd name="T11" fmla="*/ 21600 w 21600"/>
                    <a:gd name="T12" fmla="*/ 41296 h 4129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21600" h="41296" fill="none" extrusionOk="0">
                      <a:moveTo>
                        <a:pt x="12824" y="41296"/>
                      </a:moveTo>
                      <a:cubicBezTo>
                        <a:pt x="5025" y="37828"/>
                        <a:pt x="0" y="30094"/>
                        <a:pt x="0" y="21559"/>
                      </a:cubicBezTo>
                      <a:cubicBezTo>
                        <a:pt x="-1" y="10144"/>
                        <a:pt x="8881" y="700"/>
                        <a:pt x="20273" y="-1"/>
                      </a:cubicBezTo>
                    </a:path>
                    <a:path w="21600" h="41296" stroke="0" extrusionOk="0">
                      <a:moveTo>
                        <a:pt x="12824" y="41296"/>
                      </a:moveTo>
                      <a:cubicBezTo>
                        <a:pt x="5025" y="37828"/>
                        <a:pt x="0" y="30094"/>
                        <a:pt x="0" y="21559"/>
                      </a:cubicBezTo>
                      <a:cubicBezTo>
                        <a:pt x="-1" y="10144"/>
                        <a:pt x="8881" y="700"/>
                        <a:pt x="20273" y="-1"/>
                      </a:cubicBezTo>
                      <a:lnTo>
                        <a:pt x="21600" y="21559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2" name="Arc 170"/>
                <p:cNvSpPr>
                  <a:spLocks/>
                </p:cNvSpPr>
                <p:nvPr/>
              </p:nvSpPr>
              <p:spPr bwMode="auto">
                <a:xfrm>
                  <a:off x="624" y="1976"/>
                  <a:ext cx="336" cy="85"/>
                </a:xfrm>
                <a:custGeom>
                  <a:avLst/>
                  <a:gdLst>
                    <a:gd name="T0" fmla="*/ 0 w 38968"/>
                    <a:gd name="T1" fmla="*/ 0 h 21600"/>
                    <a:gd name="T2" fmla="*/ 0 w 38968"/>
                    <a:gd name="T3" fmla="*/ 0 h 21600"/>
                    <a:gd name="T4" fmla="*/ 0 w 38968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38968"/>
                    <a:gd name="T10" fmla="*/ 0 h 21600"/>
                    <a:gd name="T11" fmla="*/ 38968 w 38968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8968" h="21600" fill="none" extrusionOk="0">
                      <a:moveTo>
                        <a:pt x="38967" y="12214"/>
                      </a:moveTo>
                      <a:cubicBezTo>
                        <a:pt x="34939" y="18088"/>
                        <a:pt x="28275" y="21599"/>
                        <a:pt x="21153" y="21600"/>
                      </a:cubicBezTo>
                      <a:cubicBezTo>
                        <a:pt x="10908" y="21600"/>
                        <a:pt x="2073" y="14404"/>
                        <a:pt x="0" y="4371"/>
                      </a:cubicBezTo>
                    </a:path>
                    <a:path w="38968" h="21600" stroke="0" extrusionOk="0">
                      <a:moveTo>
                        <a:pt x="38967" y="12214"/>
                      </a:moveTo>
                      <a:cubicBezTo>
                        <a:pt x="34939" y="18088"/>
                        <a:pt x="28275" y="21599"/>
                        <a:pt x="21153" y="21600"/>
                      </a:cubicBezTo>
                      <a:cubicBezTo>
                        <a:pt x="10908" y="21600"/>
                        <a:pt x="2073" y="14404"/>
                        <a:pt x="0" y="4371"/>
                      </a:cubicBezTo>
                      <a:lnTo>
                        <a:pt x="21153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  <p:sp>
              <p:nvSpPr>
                <p:cNvPr id="23" name="Arc 171"/>
                <p:cNvSpPr>
                  <a:spLocks/>
                </p:cNvSpPr>
                <p:nvPr/>
              </p:nvSpPr>
              <p:spPr bwMode="auto">
                <a:xfrm>
                  <a:off x="626" y="1976"/>
                  <a:ext cx="331" cy="83"/>
                </a:xfrm>
                <a:custGeom>
                  <a:avLst/>
                  <a:gdLst>
                    <a:gd name="T0" fmla="*/ 0 w 38882"/>
                    <a:gd name="T1" fmla="*/ 0 h 21600"/>
                    <a:gd name="T2" fmla="*/ 0 w 38882"/>
                    <a:gd name="T3" fmla="*/ 0 h 21600"/>
                    <a:gd name="T4" fmla="*/ 0 w 38882"/>
                    <a:gd name="T5" fmla="*/ 0 h 21600"/>
                    <a:gd name="T6" fmla="*/ 0 60000 65536"/>
                    <a:gd name="T7" fmla="*/ 0 60000 65536"/>
                    <a:gd name="T8" fmla="*/ 0 60000 65536"/>
                    <a:gd name="T9" fmla="*/ 0 w 38882"/>
                    <a:gd name="T10" fmla="*/ 0 h 21600"/>
                    <a:gd name="T11" fmla="*/ 38882 w 38882"/>
                    <a:gd name="T12" fmla="*/ 21600 h 21600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38882" h="21600" fill="none" extrusionOk="0">
                      <a:moveTo>
                        <a:pt x="38881" y="12322"/>
                      </a:moveTo>
                      <a:cubicBezTo>
                        <a:pt x="34845" y="18134"/>
                        <a:pt x="28217" y="21599"/>
                        <a:pt x="21142" y="21600"/>
                      </a:cubicBezTo>
                      <a:cubicBezTo>
                        <a:pt x="10918" y="21600"/>
                        <a:pt x="2095" y="14432"/>
                        <a:pt x="0" y="4425"/>
                      </a:cubicBezTo>
                    </a:path>
                    <a:path w="38882" h="21600" stroke="0" extrusionOk="0">
                      <a:moveTo>
                        <a:pt x="38881" y="12322"/>
                      </a:moveTo>
                      <a:cubicBezTo>
                        <a:pt x="34845" y="18134"/>
                        <a:pt x="28217" y="21599"/>
                        <a:pt x="21142" y="21600"/>
                      </a:cubicBezTo>
                      <a:cubicBezTo>
                        <a:pt x="10918" y="21600"/>
                        <a:pt x="2095" y="14432"/>
                        <a:pt x="0" y="4425"/>
                      </a:cubicBezTo>
                      <a:lnTo>
                        <a:pt x="21142" y="0"/>
                      </a:lnTo>
                      <a:close/>
                    </a:path>
                  </a:pathLst>
                </a:custGeom>
                <a:grpFill/>
                <a:ln w="6350">
                  <a:solidFill>
                    <a:srgbClr val="6C8F9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 dirty="0"/>
                </a:p>
              </p:txBody>
            </p:sp>
          </p:grpSp>
        </p:grpSp>
        <p:grpSp>
          <p:nvGrpSpPr>
            <p:cNvPr id="33" name="Group 329"/>
            <p:cNvGrpSpPr>
              <a:grpSpLocks/>
            </p:cNvGrpSpPr>
            <p:nvPr/>
          </p:nvGrpSpPr>
          <p:grpSpPr bwMode="auto">
            <a:xfrm>
              <a:off x="3818003" y="5147210"/>
              <a:ext cx="321645" cy="269496"/>
              <a:chOff x="3933" y="930"/>
              <a:chExt cx="251" cy="330"/>
            </a:xfrm>
          </p:grpSpPr>
          <p:sp>
            <p:nvSpPr>
              <p:cNvPr id="34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38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39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49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0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1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2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3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4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5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56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40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41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2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3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4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5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6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7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48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57" name="Group 329"/>
            <p:cNvGrpSpPr>
              <a:grpSpLocks/>
            </p:cNvGrpSpPr>
            <p:nvPr/>
          </p:nvGrpSpPr>
          <p:grpSpPr bwMode="auto">
            <a:xfrm>
              <a:off x="4923480" y="5884201"/>
              <a:ext cx="321645" cy="269496"/>
              <a:chOff x="3933" y="930"/>
              <a:chExt cx="251" cy="330"/>
            </a:xfrm>
          </p:grpSpPr>
          <p:sp>
            <p:nvSpPr>
              <p:cNvPr id="58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9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0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1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62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63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73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4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5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6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7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8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9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0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64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65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6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7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8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69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0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1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72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81" name="Group 329"/>
            <p:cNvGrpSpPr>
              <a:grpSpLocks/>
            </p:cNvGrpSpPr>
            <p:nvPr/>
          </p:nvGrpSpPr>
          <p:grpSpPr bwMode="auto">
            <a:xfrm>
              <a:off x="5455735" y="5597596"/>
              <a:ext cx="321645" cy="269496"/>
              <a:chOff x="3933" y="930"/>
              <a:chExt cx="251" cy="330"/>
            </a:xfrm>
          </p:grpSpPr>
          <p:sp>
            <p:nvSpPr>
              <p:cNvPr id="82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3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4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5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86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87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97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8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9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0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1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2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3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04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88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89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0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1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2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3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4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5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96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105" name="Group 329"/>
            <p:cNvGrpSpPr>
              <a:grpSpLocks/>
            </p:cNvGrpSpPr>
            <p:nvPr/>
          </p:nvGrpSpPr>
          <p:grpSpPr bwMode="auto">
            <a:xfrm>
              <a:off x="5319256" y="6252690"/>
              <a:ext cx="321645" cy="269496"/>
              <a:chOff x="3933" y="930"/>
              <a:chExt cx="251" cy="330"/>
            </a:xfrm>
          </p:grpSpPr>
          <p:sp>
            <p:nvSpPr>
              <p:cNvPr id="106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7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8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09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10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11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21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2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3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4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5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6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7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8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112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13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4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5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6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7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8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9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20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129" name="Group 329"/>
            <p:cNvGrpSpPr>
              <a:grpSpLocks/>
            </p:cNvGrpSpPr>
            <p:nvPr/>
          </p:nvGrpSpPr>
          <p:grpSpPr bwMode="auto">
            <a:xfrm>
              <a:off x="4432153" y="4642254"/>
              <a:ext cx="321645" cy="269496"/>
              <a:chOff x="3933" y="930"/>
              <a:chExt cx="251" cy="330"/>
            </a:xfrm>
          </p:grpSpPr>
          <p:sp>
            <p:nvSpPr>
              <p:cNvPr id="130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1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2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33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34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35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45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6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7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8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9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50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51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52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136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37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38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39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0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1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2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3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44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177" name="Group 329"/>
            <p:cNvGrpSpPr>
              <a:grpSpLocks/>
            </p:cNvGrpSpPr>
            <p:nvPr/>
          </p:nvGrpSpPr>
          <p:grpSpPr bwMode="auto">
            <a:xfrm>
              <a:off x="3572343" y="4724141"/>
              <a:ext cx="321645" cy="269496"/>
              <a:chOff x="3933" y="930"/>
              <a:chExt cx="251" cy="330"/>
            </a:xfrm>
          </p:grpSpPr>
          <p:sp>
            <p:nvSpPr>
              <p:cNvPr id="178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9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0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1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82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83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93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4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5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6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7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8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9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00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184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85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86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87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88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89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0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1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92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grpSp>
          <p:nvGrpSpPr>
            <p:cNvPr id="201" name="Group 329"/>
            <p:cNvGrpSpPr>
              <a:grpSpLocks/>
            </p:cNvGrpSpPr>
            <p:nvPr/>
          </p:nvGrpSpPr>
          <p:grpSpPr bwMode="auto">
            <a:xfrm>
              <a:off x="5100892" y="4546720"/>
              <a:ext cx="321645" cy="269496"/>
              <a:chOff x="3933" y="930"/>
              <a:chExt cx="251" cy="330"/>
            </a:xfrm>
          </p:grpSpPr>
          <p:sp>
            <p:nvSpPr>
              <p:cNvPr id="202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3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4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5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06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07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17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8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9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0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1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2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3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24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08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09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0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1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2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3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4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5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16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cxnSp>
          <p:nvCxnSpPr>
            <p:cNvPr id="225" name="Straight Connector 224"/>
            <p:cNvCxnSpPr>
              <a:endCxn id="156" idx="2"/>
            </p:cNvCxnSpPr>
            <p:nvPr/>
          </p:nvCxnSpPr>
          <p:spPr>
            <a:xfrm>
              <a:off x="2658814" y="6305118"/>
              <a:ext cx="1469496" cy="381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26" name="Group 329"/>
            <p:cNvGrpSpPr>
              <a:grpSpLocks/>
            </p:cNvGrpSpPr>
            <p:nvPr/>
          </p:nvGrpSpPr>
          <p:grpSpPr bwMode="auto">
            <a:xfrm>
              <a:off x="2930898" y="5338290"/>
              <a:ext cx="321645" cy="269496"/>
              <a:chOff x="3933" y="930"/>
              <a:chExt cx="251" cy="330"/>
            </a:xfrm>
          </p:grpSpPr>
          <p:sp>
            <p:nvSpPr>
              <p:cNvPr id="227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8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9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0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31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32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42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3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4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5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6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7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8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9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33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34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35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36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37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38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39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0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41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cxnSp>
          <p:nvCxnSpPr>
            <p:cNvPr id="250" name="Straight Connector 249"/>
            <p:cNvCxnSpPr>
              <a:stCxn id="204" idx="3"/>
              <a:endCxn id="251" idx="1"/>
            </p:cNvCxnSpPr>
            <p:nvPr/>
          </p:nvCxnSpPr>
          <p:spPr>
            <a:xfrm>
              <a:off x="5421256" y="4682285"/>
              <a:ext cx="692442" cy="120933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251" name="Object 4">
              <a:hlinkClick r:id="" action="ppaction://ole?verb=0"/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206745024"/>
                </p:ext>
              </p:extLst>
            </p:nvPr>
          </p:nvGraphicFramePr>
          <p:xfrm>
            <a:off x="6113698" y="4417669"/>
            <a:ext cx="729753" cy="7710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81" name="Clip" r:id="rId3" imgW="757080" imgH="744480" progId="MS_ClipArt_Gallery.2">
                    <p:embed/>
                  </p:oleObj>
                </mc:Choice>
                <mc:Fallback>
                  <p:oleObj name="Clip" r:id="rId3" imgW="757080" imgH="744480" progId="MS_ClipArt_Gallery.2">
                    <p:embed/>
                    <p:pic>
                      <p:nvPicPr>
                        <p:cNvPr id="0" name="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113698" y="4417669"/>
                          <a:ext cx="729753" cy="7710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52" name="Straight Connector 251"/>
            <p:cNvCxnSpPr>
              <a:stCxn id="156" idx="3"/>
            </p:cNvCxnSpPr>
            <p:nvPr/>
          </p:nvCxnSpPr>
          <p:spPr>
            <a:xfrm flipV="1">
              <a:off x="4288492" y="5456139"/>
              <a:ext cx="331139" cy="795639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3" name="Group 329"/>
            <p:cNvGrpSpPr>
              <a:grpSpLocks/>
            </p:cNvGrpSpPr>
            <p:nvPr/>
          </p:nvGrpSpPr>
          <p:grpSpPr bwMode="auto">
            <a:xfrm>
              <a:off x="3488181" y="5731801"/>
              <a:ext cx="321645" cy="269496"/>
              <a:chOff x="3933" y="930"/>
              <a:chExt cx="251" cy="330"/>
            </a:xfrm>
          </p:grpSpPr>
          <p:sp>
            <p:nvSpPr>
              <p:cNvPr id="254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5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6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7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58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59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69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0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1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2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3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4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5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76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60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61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2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3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4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5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6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7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68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pic>
          <p:nvPicPr>
            <p:cNvPr id="277" name="Picture 276" descr="Server.png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236793" y="5701076"/>
              <a:ext cx="361666" cy="361666"/>
            </a:xfrm>
            <a:prstGeom prst="rect">
              <a:avLst/>
            </a:prstGeom>
          </p:spPr>
        </p:pic>
        <p:cxnSp>
          <p:nvCxnSpPr>
            <p:cNvPr id="278" name="Straight Connector 277"/>
            <p:cNvCxnSpPr>
              <a:endCxn id="202" idx="4"/>
            </p:cNvCxnSpPr>
            <p:nvPr/>
          </p:nvCxnSpPr>
          <p:spPr>
            <a:xfrm flipV="1">
              <a:off x="4783403" y="4816216"/>
              <a:ext cx="478952" cy="544387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79" name="Picture 278" descr="Server.png"/>
            <p:cNvPicPr>
              <a:picLocks noChangeAspect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4907807" y="4884485"/>
              <a:ext cx="361666" cy="361666"/>
            </a:xfrm>
            <a:prstGeom prst="rect">
              <a:avLst/>
            </a:prstGeom>
          </p:spPr>
        </p:pic>
        <p:grpSp>
          <p:nvGrpSpPr>
            <p:cNvPr id="280" name="Group 329"/>
            <p:cNvGrpSpPr>
              <a:grpSpLocks/>
            </p:cNvGrpSpPr>
            <p:nvPr/>
          </p:nvGrpSpPr>
          <p:grpSpPr bwMode="auto">
            <a:xfrm>
              <a:off x="4459448" y="5229108"/>
              <a:ext cx="321645" cy="269496"/>
              <a:chOff x="3933" y="930"/>
              <a:chExt cx="251" cy="330"/>
            </a:xfrm>
          </p:grpSpPr>
          <p:sp>
            <p:nvSpPr>
              <p:cNvPr id="281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2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3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4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285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286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296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7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8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9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00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01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02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303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287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288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89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0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1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2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3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4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295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  <p:pic>
          <p:nvPicPr>
            <p:cNvPr id="4" name="Picture 106" descr="C:\WINDOWS\Application Data\Microsoft\Media Catalog\Downloaded Clips\cl0\BS00093_.wmf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2372594" y="6127301"/>
              <a:ext cx="415925" cy="4222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153" name="Group 329"/>
            <p:cNvGrpSpPr>
              <a:grpSpLocks/>
            </p:cNvGrpSpPr>
            <p:nvPr/>
          </p:nvGrpSpPr>
          <p:grpSpPr bwMode="auto">
            <a:xfrm>
              <a:off x="3968128" y="6116213"/>
              <a:ext cx="321645" cy="269496"/>
              <a:chOff x="3933" y="930"/>
              <a:chExt cx="251" cy="330"/>
            </a:xfrm>
          </p:grpSpPr>
          <p:sp>
            <p:nvSpPr>
              <p:cNvPr id="154" name="Oval 330"/>
              <p:cNvSpPr>
                <a:spLocks noChangeArrowheads="1"/>
              </p:cNvSpPr>
              <p:nvPr/>
            </p:nvSpPr>
            <p:spPr bwMode="auto">
              <a:xfrm>
                <a:off x="3934" y="1155"/>
                <a:ext cx="250" cy="105"/>
              </a:xfrm>
              <a:prstGeom prst="ellipse">
                <a:avLst/>
              </a:prstGeom>
              <a:solidFill>
                <a:schemeClr val="accent1"/>
              </a:solidFill>
              <a:ln w="7938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5" name="Rectangle 331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6" name="Rectangle 332"/>
              <p:cNvSpPr>
                <a:spLocks noChangeArrowheads="1"/>
              </p:cNvSpPr>
              <p:nvPr/>
            </p:nvSpPr>
            <p:spPr bwMode="auto">
              <a:xfrm>
                <a:off x="3933" y="984"/>
                <a:ext cx="250" cy="22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7" name="Oval 333"/>
              <p:cNvSpPr>
                <a:spLocks noChangeArrowheads="1"/>
              </p:cNvSpPr>
              <p:nvPr/>
            </p:nvSpPr>
            <p:spPr bwMode="auto">
              <a:xfrm>
                <a:off x="3934" y="930"/>
                <a:ext cx="250" cy="105"/>
              </a:xfrm>
              <a:prstGeom prst="ellipse">
                <a:avLst/>
              </a:prstGeom>
              <a:solidFill>
                <a:srgbClr val="777ED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158" name="Group 334"/>
              <p:cNvGrpSpPr>
                <a:grpSpLocks/>
              </p:cNvGrpSpPr>
              <p:nvPr/>
            </p:nvGrpSpPr>
            <p:grpSpPr bwMode="auto">
              <a:xfrm>
                <a:off x="3971" y="942"/>
                <a:ext cx="174" cy="81"/>
                <a:chOff x="612" y="2531"/>
                <a:chExt cx="604" cy="214"/>
              </a:xfrm>
            </p:grpSpPr>
            <p:grpSp>
              <p:nvGrpSpPr>
                <p:cNvPr id="159" name="Group 335"/>
                <p:cNvGrpSpPr>
                  <a:grpSpLocks/>
                </p:cNvGrpSpPr>
                <p:nvPr/>
              </p:nvGrpSpPr>
              <p:grpSpPr bwMode="auto">
                <a:xfrm>
                  <a:off x="612" y="2531"/>
                  <a:ext cx="599" cy="209"/>
                  <a:chOff x="612" y="2531"/>
                  <a:chExt cx="599" cy="209"/>
                </a:xfrm>
              </p:grpSpPr>
              <p:sp>
                <p:nvSpPr>
                  <p:cNvPr id="169" name="Freeform 336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0" name="Freeform 337"/>
                  <p:cNvSpPr>
                    <a:spLocks/>
                  </p:cNvSpPr>
                  <p:nvPr/>
                </p:nvSpPr>
                <p:spPr bwMode="auto">
                  <a:xfrm>
                    <a:off x="925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1" name="Freeform 338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2" name="Freeform 339"/>
                  <p:cNvSpPr>
                    <a:spLocks/>
                  </p:cNvSpPr>
                  <p:nvPr/>
                </p:nvSpPr>
                <p:spPr bwMode="auto">
                  <a:xfrm>
                    <a:off x="612" y="2641"/>
                    <a:ext cx="286" cy="94"/>
                  </a:xfrm>
                  <a:custGeom>
                    <a:avLst/>
                    <a:gdLst>
                      <a:gd name="T0" fmla="*/ 286 w 286"/>
                      <a:gd name="T1" fmla="*/ 19 h 94"/>
                      <a:gd name="T2" fmla="*/ 223 w 286"/>
                      <a:gd name="T3" fmla="*/ 0 h 94"/>
                      <a:gd name="T4" fmla="*/ 75 w 286"/>
                      <a:gd name="T5" fmla="*/ 59 h 94"/>
                      <a:gd name="T6" fmla="*/ 0 w 286"/>
                      <a:gd name="T7" fmla="*/ 39 h 94"/>
                      <a:gd name="T8" fmla="*/ 38 w 286"/>
                      <a:gd name="T9" fmla="*/ 94 h 94"/>
                      <a:gd name="T10" fmla="*/ 223 w 286"/>
                      <a:gd name="T11" fmla="*/ 94 h 94"/>
                      <a:gd name="T12" fmla="*/ 143 w 286"/>
                      <a:gd name="T13" fmla="*/ 74 h 94"/>
                      <a:gd name="T14" fmla="*/ 286 w 286"/>
                      <a:gd name="T15" fmla="*/ 19 h 9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4"/>
                      <a:gd name="T26" fmla="*/ 286 w 286"/>
                      <a:gd name="T27" fmla="*/ 94 h 9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4">
                        <a:moveTo>
                          <a:pt x="286" y="19"/>
                        </a:moveTo>
                        <a:lnTo>
                          <a:pt x="223" y="0"/>
                        </a:lnTo>
                        <a:lnTo>
                          <a:pt x="75" y="59"/>
                        </a:lnTo>
                        <a:lnTo>
                          <a:pt x="0" y="39"/>
                        </a:lnTo>
                        <a:lnTo>
                          <a:pt x="38" y="94"/>
                        </a:lnTo>
                        <a:lnTo>
                          <a:pt x="223" y="94"/>
                        </a:lnTo>
                        <a:lnTo>
                          <a:pt x="143" y="74"/>
                        </a:lnTo>
                        <a:lnTo>
                          <a:pt x="286" y="19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3" name="Freeform 340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4" name="Freeform 341"/>
                  <p:cNvSpPr>
                    <a:spLocks/>
                  </p:cNvSpPr>
                  <p:nvPr/>
                </p:nvSpPr>
                <p:spPr bwMode="auto">
                  <a:xfrm>
                    <a:off x="628" y="2531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4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9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4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9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5" name="Freeform 342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76" name="Freeform 343"/>
                  <p:cNvSpPr>
                    <a:spLocks/>
                  </p:cNvSpPr>
                  <p:nvPr/>
                </p:nvSpPr>
                <p:spPr bwMode="auto">
                  <a:xfrm>
                    <a:off x="914" y="2650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3 w 286"/>
                      <a:gd name="T3" fmla="*/ 90 h 90"/>
                      <a:gd name="T4" fmla="*/ 75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3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3" y="90"/>
                        </a:lnTo>
                        <a:lnTo>
                          <a:pt x="75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3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160" name="Group 344"/>
                <p:cNvGrpSpPr>
                  <a:grpSpLocks/>
                </p:cNvGrpSpPr>
                <p:nvPr/>
              </p:nvGrpSpPr>
              <p:grpSpPr bwMode="auto">
                <a:xfrm>
                  <a:off x="618" y="2536"/>
                  <a:ext cx="598" cy="209"/>
                  <a:chOff x="618" y="2536"/>
                  <a:chExt cx="598" cy="209"/>
                </a:xfrm>
              </p:grpSpPr>
              <p:sp>
                <p:nvSpPr>
                  <p:cNvPr id="161" name="Freeform 345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62" name="Freeform 346"/>
                  <p:cNvSpPr>
                    <a:spLocks/>
                  </p:cNvSpPr>
                  <p:nvPr/>
                </p:nvSpPr>
                <p:spPr bwMode="auto">
                  <a:xfrm>
                    <a:off x="930" y="2541"/>
                    <a:ext cx="286" cy="90"/>
                  </a:xfrm>
                  <a:custGeom>
                    <a:avLst/>
                    <a:gdLst>
                      <a:gd name="T0" fmla="*/ 0 w 286"/>
                      <a:gd name="T1" fmla="*/ 70 h 90"/>
                      <a:gd name="T2" fmla="*/ 64 w 286"/>
                      <a:gd name="T3" fmla="*/ 90 h 90"/>
                      <a:gd name="T4" fmla="*/ 217 w 286"/>
                      <a:gd name="T5" fmla="*/ 30 h 90"/>
                      <a:gd name="T6" fmla="*/ 286 w 286"/>
                      <a:gd name="T7" fmla="*/ 50 h 90"/>
                      <a:gd name="T8" fmla="*/ 249 w 286"/>
                      <a:gd name="T9" fmla="*/ 0 h 90"/>
                      <a:gd name="T10" fmla="*/ 69 w 286"/>
                      <a:gd name="T11" fmla="*/ 0 h 90"/>
                      <a:gd name="T12" fmla="*/ 143 w 286"/>
                      <a:gd name="T13" fmla="*/ 15 h 90"/>
                      <a:gd name="T14" fmla="*/ 0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70"/>
                        </a:moveTo>
                        <a:lnTo>
                          <a:pt x="64" y="90"/>
                        </a:lnTo>
                        <a:lnTo>
                          <a:pt x="217" y="30"/>
                        </a:lnTo>
                        <a:lnTo>
                          <a:pt x="286" y="50"/>
                        </a:lnTo>
                        <a:lnTo>
                          <a:pt x="249" y="0"/>
                        </a:lnTo>
                        <a:lnTo>
                          <a:pt x="69" y="0"/>
                        </a:lnTo>
                        <a:lnTo>
                          <a:pt x="143" y="15"/>
                        </a:lnTo>
                        <a:lnTo>
                          <a:pt x="0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63" name="Freeform 347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64" name="Freeform 348"/>
                  <p:cNvSpPr>
                    <a:spLocks/>
                  </p:cNvSpPr>
                  <p:nvPr/>
                </p:nvSpPr>
                <p:spPr bwMode="auto">
                  <a:xfrm>
                    <a:off x="618" y="2645"/>
                    <a:ext cx="286" cy="95"/>
                  </a:xfrm>
                  <a:custGeom>
                    <a:avLst/>
                    <a:gdLst>
                      <a:gd name="T0" fmla="*/ 286 w 286"/>
                      <a:gd name="T1" fmla="*/ 20 h 95"/>
                      <a:gd name="T2" fmla="*/ 222 w 286"/>
                      <a:gd name="T3" fmla="*/ 0 h 95"/>
                      <a:gd name="T4" fmla="*/ 74 w 286"/>
                      <a:gd name="T5" fmla="*/ 60 h 95"/>
                      <a:gd name="T6" fmla="*/ 0 w 286"/>
                      <a:gd name="T7" fmla="*/ 40 h 95"/>
                      <a:gd name="T8" fmla="*/ 37 w 286"/>
                      <a:gd name="T9" fmla="*/ 95 h 95"/>
                      <a:gd name="T10" fmla="*/ 222 w 286"/>
                      <a:gd name="T11" fmla="*/ 95 h 95"/>
                      <a:gd name="T12" fmla="*/ 143 w 286"/>
                      <a:gd name="T13" fmla="*/ 75 h 95"/>
                      <a:gd name="T14" fmla="*/ 286 w 286"/>
                      <a:gd name="T15" fmla="*/ 20 h 9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5"/>
                      <a:gd name="T26" fmla="*/ 286 w 286"/>
                      <a:gd name="T27" fmla="*/ 95 h 9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5">
                        <a:moveTo>
                          <a:pt x="286" y="20"/>
                        </a:moveTo>
                        <a:lnTo>
                          <a:pt x="222" y="0"/>
                        </a:lnTo>
                        <a:lnTo>
                          <a:pt x="74" y="60"/>
                        </a:lnTo>
                        <a:lnTo>
                          <a:pt x="0" y="40"/>
                        </a:lnTo>
                        <a:lnTo>
                          <a:pt x="37" y="95"/>
                        </a:lnTo>
                        <a:lnTo>
                          <a:pt x="222" y="95"/>
                        </a:lnTo>
                        <a:lnTo>
                          <a:pt x="143" y="75"/>
                        </a:lnTo>
                        <a:lnTo>
                          <a:pt x="286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65" name="Freeform 349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66" name="Freeform 350"/>
                  <p:cNvSpPr>
                    <a:spLocks/>
                  </p:cNvSpPr>
                  <p:nvPr/>
                </p:nvSpPr>
                <p:spPr bwMode="auto">
                  <a:xfrm>
                    <a:off x="634" y="2536"/>
                    <a:ext cx="286" cy="90"/>
                  </a:xfrm>
                  <a:custGeom>
                    <a:avLst/>
                    <a:gdLst>
                      <a:gd name="T0" fmla="*/ 0 w 286"/>
                      <a:gd name="T1" fmla="*/ 20 h 90"/>
                      <a:gd name="T2" fmla="*/ 63 w 286"/>
                      <a:gd name="T3" fmla="*/ 0 h 90"/>
                      <a:gd name="T4" fmla="*/ 217 w 286"/>
                      <a:gd name="T5" fmla="*/ 55 h 90"/>
                      <a:gd name="T6" fmla="*/ 286 w 286"/>
                      <a:gd name="T7" fmla="*/ 40 h 90"/>
                      <a:gd name="T8" fmla="*/ 249 w 286"/>
                      <a:gd name="T9" fmla="*/ 90 h 90"/>
                      <a:gd name="T10" fmla="*/ 68 w 286"/>
                      <a:gd name="T11" fmla="*/ 90 h 90"/>
                      <a:gd name="T12" fmla="*/ 143 w 286"/>
                      <a:gd name="T13" fmla="*/ 75 h 90"/>
                      <a:gd name="T14" fmla="*/ 0 w 286"/>
                      <a:gd name="T15" fmla="*/ 2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0" y="20"/>
                        </a:moveTo>
                        <a:lnTo>
                          <a:pt x="63" y="0"/>
                        </a:lnTo>
                        <a:lnTo>
                          <a:pt x="217" y="55"/>
                        </a:lnTo>
                        <a:lnTo>
                          <a:pt x="286" y="40"/>
                        </a:lnTo>
                        <a:lnTo>
                          <a:pt x="249" y="90"/>
                        </a:lnTo>
                        <a:lnTo>
                          <a:pt x="68" y="90"/>
                        </a:lnTo>
                        <a:lnTo>
                          <a:pt x="143" y="75"/>
                        </a:lnTo>
                        <a:lnTo>
                          <a:pt x="0" y="2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67" name="Freeform 351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68" name="Freeform 352"/>
                  <p:cNvSpPr>
                    <a:spLocks/>
                  </p:cNvSpPr>
                  <p:nvPr/>
                </p:nvSpPr>
                <p:spPr bwMode="auto">
                  <a:xfrm>
                    <a:off x="920" y="2655"/>
                    <a:ext cx="286" cy="90"/>
                  </a:xfrm>
                  <a:custGeom>
                    <a:avLst/>
                    <a:gdLst>
                      <a:gd name="T0" fmla="*/ 286 w 286"/>
                      <a:gd name="T1" fmla="*/ 70 h 90"/>
                      <a:gd name="T2" fmla="*/ 222 w 286"/>
                      <a:gd name="T3" fmla="*/ 90 h 90"/>
                      <a:gd name="T4" fmla="*/ 74 w 286"/>
                      <a:gd name="T5" fmla="*/ 30 h 90"/>
                      <a:gd name="T6" fmla="*/ 0 w 286"/>
                      <a:gd name="T7" fmla="*/ 50 h 90"/>
                      <a:gd name="T8" fmla="*/ 37 w 286"/>
                      <a:gd name="T9" fmla="*/ 0 h 90"/>
                      <a:gd name="T10" fmla="*/ 222 w 286"/>
                      <a:gd name="T11" fmla="*/ 0 h 90"/>
                      <a:gd name="T12" fmla="*/ 143 w 286"/>
                      <a:gd name="T13" fmla="*/ 15 h 90"/>
                      <a:gd name="T14" fmla="*/ 286 w 286"/>
                      <a:gd name="T15" fmla="*/ 70 h 90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86"/>
                      <a:gd name="T25" fmla="*/ 0 h 90"/>
                      <a:gd name="T26" fmla="*/ 286 w 286"/>
                      <a:gd name="T27" fmla="*/ 90 h 90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86" h="90">
                        <a:moveTo>
                          <a:pt x="286" y="70"/>
                        </a:moveTo>
                        <a:lnTo>
                          <a:pt x="222" y="90"/>
                        </a:lnTo>
                        <a:lnTo>
                          <a:pt x="74" y="30"/>
                        </a:lnTo>
                        <a:lnTo>
                          <a:pt x="0" y="50"/>
                        </a:lnTo>
                        <a:lnTo>
                          <a:pt x="37" y="0"/>
                        </a:lnTo>
                        <a:lnTo>
                          <a:pt x="222" y="0"/>
                        </a:lnTo>
                        <a:lnTo>
                          <a:pt x="143" y="15"/>
                        </a:lnTo>
                        <a:lnTo>
                          <a:pt x="286" y="70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350865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OpenFlow</a:t>
            </a:r>
            <a:r>
              <a:rPr lang="en-US" dirty="0" smtClean="0"/>
              <a:t> Switch Operation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36482" y="1150883"/>
            <a:ext cx="8702802" cy="5413690"/>
          </a:xfrm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There are two different kinds of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compliant switches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OF-only  	all forwarding is based on </a:t>
            </a:r>
            <a:r>
              <a:rPr lang="en-US" sz="2000" dirty="0" err="1" smtClean="0"/>
              <a:t>OpenFlow</a:t>
            </a:r>
            <a:endParaRPr lang="en-US" sz="2000" dirty="0" smtClean="0"/>
          </a:p>
          <a:p>
            <a:pPr>
              <a:spcBef>
                <a:spcPts val="0"/>
              </a:spcBef>
            </a:pPr>
            <a:r>
              <a:rPr lang="en-US" sz="2000" dirty="0" smtClean="0"/>
              <a:t>OF-hybrid	supports conventional and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forwarding</a:t>
            </a:r>
          </a:p>
          <a:p>
            <a:pPr>
              <a:spcBef>
                <a:spcPts val="1200"/>
              </a:spcBef>
              <a:buNone/>
            </a:pPr>
            <a:r>
              <a:rPr lang="en-US" sz="1800" dirty="0" smtClean="0"/>
              <a:t>Hybrid switches will use some mechanism (e.g., VLAN ID ) to differentiate 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/>
              <a:t>	between packets to be forwarded by conventional processing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/>
              <a:t>	and those that are handled by OF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switch first has to classify an incoming packet as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conventional forwarding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OF protocol packet from controller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packet to be sent to flow table(s)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OF forwarding is accomplished by a flow table </a:t>
            </a:r>
            <a:r>
              <a:rPr lang="en-US" sz="1800" dirty="0" smtClean="0"/>
              <a:t>or since 1.1 by flow table</a:t>
            </a:r>
            <a:r>
              <a:rPr lang="en-US" sz="1800" b="1" dirty="0" smtClean="0"/>
              <a:t>s</a:t>
            </a:r>
          </a:p>
          <a:p>
            <a:pPr>
              <a:spcBef>
                <a:spcPts val="0"/>
              </a:spcBef>
              <a:buNone/>
            </a:pPr>
            <a:r>
              <a:rPr lang="en-US" sz="1800" i="1" dirty="0" smtClean="0"/>
              <a:t>An </a:t>
            </a:r>
            <a:r>
              <a:rPr lang="en-US" sz="1800" i="1" dirty="0" err="1" smtClean="0"/>
              <a:t>OpenFlow</a:t>
            </a:r>
            <a:r>
              <a:rPr lang="en-US" sz="1800" i="1" dirty="0" smtClean="0"/>
              <a:t> compliant switch must contain at least one flow table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OF also collects PM statistics (counters)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has basic rate-limiting (metering) capabilities</a:t>
            </a:r>
          </a:p>
          <a:p>
            <a:pPr>
              <a:buNone/>
            </a:pPr>
            <a:r>
              <a:rPr lang="en-US" sz="2000" dirty="0" smtClean="0"/>
              <a:t>An OF switch can not usually react by itself to network events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but there is a </a:t>
            </a:r>
            <a:r>
              <a:rPr lang="en-US" sz="2000" i="1" dirty="0" smtClean="0"/>
              <a:t>group</a:t>
            </a:r>
            <a:r>
              <a:rPr lang="en-US" sz="2000" dirty="0" smtClean="0"/>
              <a:t> mechanism that can be used for limited reactions</a:t>
            </a:r>
          </a:p>
        </p:txBody>
      </p:sp>
    </p:spTree>
    <p:extLst>
      <p:ext uri="{BB962C8B-B14F-4D97-AF65-F5344CB8AC3E}">
        <p14:creationId xmlns:p14="http://schemas.microsoft.com/office/powerpoint/2010/main" val="6269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Matching fields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504967" y="1228297"/>
            <a:ext cx="8270544" cy="5363571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An OF flow table can match multiple fields </a:t>
            </a:r>
          </a:p>
          <a:p>
            <a:pPr>
              <a:buNone/>
            </a:pPr>
            <a:r>
              <a:rPr lang="en-US" sz="2000" dirty="0" smtClean="0"/>
              <a:t>So a single table may require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ingress port = P                      </a:t>
            </a:r>
            <a:r>
              <a:rPr lang="en-US" sz="2000" i="1" dirty="0" smtClean="0"/>
              <a:t>and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source MAC address = SM   </a:t>
            </a:r>
            <a:r>
              <a:rPr lang="en-US" sz="2000" i="1" dirty="0" smtClean="0"/>
              <a:t>and</a:t>
            </a:r>
            <a:r>
              <a:rPr lang="en-US" sz="2000" dirty="0" smtClean="0"/>
              <a:t>	 destination MAC address = DM	</a:t>
            </a:r>
            <a:r>
              <a:rPr lang="en-US" sz="2000" i="1" dirty="0" smtClean="0"/>
              <a:t>and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VLAN ID = VID		      </a:t>
            </a:r>
            <a:r>
              <a:rPr lang="en-US" sz="2000" i="1" dirty="0" smtClean="0"/>
              <a:t>and</a:t>
            </a:r>
            <a:r>
              <a:rPr lang="en-US" sz="2000" dirty="0" smtClean="0"/>
              <a:t>     </a:t>
            </a:r>
            <a:r>
              <a:rPr lang="en-US" sz="2000" dirty="0" err="1" smtClean="0"/>
              <a:t>EtherType</a:t>
            </a:r>
            <a:r>
              <a:rPr lang="en-US" sz="2000" dirty="0" smtClean="0"/>
              <a:t> = ET			</a:t>
            </a:r>
            <a:r>
              <a:rPr lang="en-US" sz="2000" i="1" dirty="0" smtClean="0"/>
              <a:t>and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source IP address = SI	      </a:t>
            </a:r>
            <a:r>
              <a:rPr lang="en-US" sz="2000" i="1" dirty="0" smtClean="0"/>
              <a:t>and</a:t>
            </a:r>
            <a:r>
              <a:rPr lang="en-US" sz="2000" dirty="0" smtClean="0"/>
              <a:t>	 destination IP address = DI 	</a:t>
            </a:r>
            <a:r>
              <a:rPr lang="en-US" sz="2000" i="1" dirty="0" smtClean="0"/>
              <a:t>and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IP protocol number = P        </a:t>
            </a:r>
            <a:r>
              <a:rPr lang="en-US" sz="2000" i="1" dirty="0" smtClean="0"/>
              <a:t>and           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source TCP port  = ST            </a:t>
            </a:r>
            <a:r>
              <a:rPr lang="en-US" sz="2000" i="1" dirty="0" smtClean="0"/>
              <a:t>and</a:t>
            </a:r>
            <a:r>
              <a:rPr lang="en-US" sz="2000" dirty="0" smtClean="0"/>
              <a:t>	destination TCP port = DT</a:t>
            </a:r>
          </a:p>
          <a:p>
            <a:pPr>
              <a:buNone/>
            </a:pPr>
            <a:r>
              <a:rPr lang="en-US" sz="2000" dirty="0" smtClean="0"/>
              <a:t>This kind of exact match of many fields is expensive in software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but can readily implemented via TCAMs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OF 1.0 had only a single flow table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which led to overly limited hardware implementations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since practical TCAMs are limited to several thousand entries</a:t>
            </a:r>
          </a:p>
          <a:p>
            <a:pPr>
              <a:buNone/>
            </a:pPr>
            <a:r>
              <a:rPr lang="en-US" sz="2000" dirty="0" smtClean="0"/>
              <a:t>OF 1.1 introduced </a:t>
            </a:r>
            <a:r>
              <a:rPr lang="en-US" sz="2000" b="1" dirty="0" smtClean="0"/>
              <a:t>multiple tables </a:t>
            </a:r>
            <a:r>
              <a:rPr lang="en-US" sz="2000" dirty="0" smtClean="0"/>
              <a:t>for scalability</a:t>
            </a:r>
          </a:p>
          <a:p>
            <a:pPr>
              <a:buNone/>
            </a:pPr>
            <a:endParaRPr lang="en-US" sz="2000" dirty="0"/>
          </a:p>
        </p:txBody>
      </p:sp>
      <p:grpSp>
        <p:nvGrpSpPr>
          <p:cNvPr id="29" name="Group 28"/>
          <p:cNvGrpSpPr/>
          <p:nvPr/>
        </p:nvGrpSpPr>
        <p:grpSpPr>
          <a:xfrm>
            <a:off x="1023590" y="4546979"/>
            <a:ext cx="5725284" cy="638315"/>
            <a:chOff x="887105" y="5857162"/>
            <a:chExt cx="5725284" cy="638315"/>
          </a:xfrm>
        </p:grpSpPr>
        <p:sp>
          <p:nvSpPr>
            <p:cNvPr id="4" name="Rectangle 3"/>
            <p:cNvSpPr/>
            <p:nvPr/>
          </p:nvSpPr>
          <p:spPr>
            <a:xfrm>
              <a:off x="928049" y="5882185"/>
              <a:ext cx="5663820" cy="573206"/>
            </a:xfrm>
            <a:prstGeom prst="rect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1869720" y="5868537"/>
              <a:ext cx="0" cy="573206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887105" y="5868538"/>
              <a:ext cx="1037232" cy="61555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  <a:latin typeface="+mn-lt"/>
                </a:rPr>
                <a:t>ingress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</a:rPr>
                <a:t>port</a:t>
              </a:r>
              <a:endParaRPr lang="en-US" sz="2000" b="1" dirty="0" smtClean="0">
                <a:solidFill>
                  <a:schemeClr val="tx2"/>
                </a:solidFill>
                <a:latin typeface="+mn-lt"/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3345948" y="5870808"/>
              <a:ext cx="0" cy="573206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1828798" y="5857162"/>
              <a:ext cx="600501" cy="6178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  <a:latin typeface="+mn-lt"/>
                </a:rPr>
                <a:t>Eth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</a:rPr>
                <a:t>DA</a:t>
              </a:r>
              <a:endParaRPr lang="en-US" sz="2000" b="1" dirty="0" smtClean="0">
                <a:solidFill>
                  <a:schemeClr val="tx2"/>
                </a:solidFill>
                <a:latin typeface="+mn-lt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2392885" y="5873084"/>
              <a:ext cx="0" cy="573206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322398" y="5859434"/>
              <a:ext cx="600501" cy="6178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  <a:latin typeface="+mn-lt"/>
                </a:rPr>
                <a:t>Eth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</a:rPr>
                <a:t>SA</a:t>
              </a:r>
              <a:endParaRPr lang="en-US" sz="2000" b="1" dirty="0" smtClean="0">
                <a:solidFill>
                  <a:schemeClr val="tx2"/>
                </a:solidFill>
                <a:latin typeface="+mn-lt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2870549" y="5873081"/>
              <a:ext cx="0" cy="573206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6036838" y="5873084"/>
              <a:ext cx="0" cy="573206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2811435" y="5984538"/>
              <a:ext cx="600500" cy="3539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  <a:latin typeface="+mn-lt"/>
                </a:rPr>
                <a:t>VID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214062" y="5986810"/>
              <a:ext cx="855250" cy="353943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  <a:latin typeface="+mn-lt"/>
                </a:rPr>
                <a:t>ET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3882762" y="5875359"/>
              <a:ext cx="0" cy="573206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4958733" y="5861706"/>
              <a:ext cx="600501" cy="6178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  <a:latin typeface="+mn-lt"/>
                </a:rPr>
                <a:t>IP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</a:rPr>
                <a:t>pro</a:t>
              </a:r>
              <a:endParaRPr lang="en-US" sz="2000" b="1" dirty="0" smtClean="0">
                <a:solidFill>
                  <a:schemeClr val="tx2"/>
                </a:solidFill>
                <a:latin typeface="+mn-lt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450048" y="5875344"/>
              <a:ext cx="664149" cy="6178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  <a:latin typeface="+mn-lt"/>
                </a:rPr>
                <a:t>TCP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</a:rPr>
                <a:t>SP</a:t>
              </a:r>
              <a:endParaRPr lang="en-US" sz="2000" b="1" dirty="0" smtClean="0">
                <a:solidFill>
                  <a:schemeClr val="tx2"/>
                </a:solidFill>
                <a:latin typeface="+mn-lt"/>
              </a:endParaRP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5506884" y="5861695"/>
              <a:ext cx="0" cy="573206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987454" y="5859434"/>
              <a:ext cx="600501" cy="6178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  <a:latin typeface="+mn-lt"/>
                </a:rPr>
                <a:t>IP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</a:rPr>
                <a:t>SA</a:t>
              </a:r>
              <a:endParaRPr lang="en-US" sz="2000" b="1" dirty="0" smtClean="0">
                <a:solidFill>
                  <a:schemeClr val="tx2"/>
                </a:solidFill>
                <a:latin typeface="+mn-lt"/>
              </a:endParaRPr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4551541" y="5875356"/>
              <a:ext cx="0" cy="573206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4481054" y="5861706"/>
              <a:ext cx="600501" cy="6178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  <a:latin typeface="+mn-lt"/>
                </a:rPr>
                <a:t>IP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</a:rPr>
                <a:t>DA</a:t>
              </a:r>
              <a:endParaRPr lang="en-US" sz="2000" b="1" dirty="0" smtClean="0">
                <a:solidFill>
                  <a:schemeClr val="tx2"/>
                </a:solidFill>
                <a:latin typeface="+mn-lt"/>
              </a:endParaRP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5029205" y="5875353"/>
              <a:ext cx="0" cy="573206"/>
            </a:xfrm>
            <a:prstGeom prst="line">
              <a:avLst/>
            </a:prstGeom>
            <a:ln w="38100">
              <a:solidFill>
                <a:schemeClr val="tx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6011888" y="5877616"/>
              <a:ext cx="600501" cy="6178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  <a:latin typeface="+mn-lt"/>
                </a:rPr>
                <a:t>TCP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tx2"/>
                  </a:solidFill>
                </a:rPr>
                <a:t>DP</a:t>
              </a:r>
              <a:endParaRPr lang="en-US" sz="2000" b="1" dirty="0" smtClean="0">
                <a:solidFill>
                  <a:schemeClr val="tx2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161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 1.1+ flow tables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42745" y="2176814"/>
            <a:ext cx="8328049" cy="4640242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Table matching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each flow table is ordered by priority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highest priority match is used </a:t>
            </a:r>
            <a:r>
              <a:rPr lang="en-US" sz="1800" dirty="0" smtClean="0"/>
              <a:t>(match can be made “negative” using drop action)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matching is exact match with certain fields allowing bit masking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table may specify ANY to wildcard the field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fields matched may have been modified in a previous step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Although the pipeline was introduced mainly for scalability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it gives the </a:t>
            </a:r>
            <a:r>
              <a:rPr lang="en-US" dirty="0" smtClean="0">
                <a:solidFill>
                  <a:schemeClr val="tx2">
                    <a:lumMod val="50000"/>
                  </a:schemeClr>
                </a:solidFill>
              </a:rPr>
              <a:t>matching </a:t>
            </a:r>
            <a:r>
              <a:rPr lang="en-US" dirty="0">
                <a:solidFill>
                  <a:schemeClr val="tx2">
                    <a:lumMod val="50000"/>
                  </a:schemeClr>
                </a:solidFill>
              </a:rPr>
              <a:t>syntax more </a:t>
            </a:r>
            <a:r>
              <a:rPr lang="en-US" sz="2000" dirty="0" err="1" smtClean="0">
                <a:solidFill>
                  <a:schemeClr val="tx2">
                    <a:lumMod val="50000"/>
                  </a:schemeClr>
                </a:solidFill>
              </a:rPr>
              <a:t>expressibility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to </a:t>
            </a: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</a:rPr>
              <a:t>(although no additional semantics)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In addition to the verbose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	if (field1=value1) AND (field2=value2) then …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	if (field1=value3) AND (field2=value4) then …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it is now possible to accommodate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		if (field1=value1) then if (field2=value2)  then …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                                                else </a:t>
            </a:r>
            <a:r>
              <a:rPr lang="en-US" sz="16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2">
                    <a:lumMod val="50000"/>
                  </a:schemeClr>
                </a:solidFill>
              </a:rPr>
              <a:t>if (field2=value4)  then …</a:t>
            </a:r>
          </a:p>
          <a:p>
            <a:pPr>
              <a:buNone/>
            </a:pP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288011" y="1161638"/>
            <a:ext cx="8787749" cy="893260"/>
            <a:chOff x="288011" y="1502838"/>
            <a:chExt cx="8787749" cy="893260"/>
          </a:xfrm>
        </p:grpSpPr>
        <p:sp>
          <p:nvSpPr>
            <p:cNvPr id="4" name="TextBox 3"/>
            <p:cNvSpPr txBox="1"/>
            <p:nvPr/>
          </p:nvSpPr>
          <p:spPr>
            <a:xfrm>
              <a:off x="1534917" y="1508704"/>
              <a:ext cx="857077" cy="87947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/>
                <a:t>f</a:t>
              </a:r>
              <a:r>
                <a:rPr lang="en-US" sz="2000" b="1" dirty="0" smtClean="0">
                  <a:latin typeface="+mn-lt"/>
                </a:rPr>
                <a:t>low table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/>
                <a:t>0</a:t>
              </a:r>
              <a:endParaRPr lang="en-US" sz="2000" b="1" dirty="0" smtClean="0">
                <a:latin typeface="+mn-lt"/>
              </a:endParaRPr>
            </a:p>
          </p:txBody>
        </p:sp>
        <p:cxnSp>
          <p:nvCxnSpPr>
            <p:cNvPr id="5" name="Straight Arrow Connector 4"/>
            <p:cNvCxnSpPr/>
            <p:nvPr/>
          </p:nvCxnSpPr>
          <p:spPr>
            <a:xfrm>
              <a:off x="881776" y="1941615"/>
              <a:ext cx="622663" cy="72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Box 5"/>
            <p:cNvSpPr txBox="1"/>
            <p:nvPr/>
          </p:nvSpPr>
          <p:spPr>
            <a:xfrm>
              <a:off x="288011" y="1694154"/>
              <a:ext cx="710568" cy="460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 smtClean="0"/>
                <a:t>p</a:t>
              </a:r>
              <a:r>
                <a:rPr lang="en-US" sz="1400" b="1" dirty="0" smtClean="0">
                  <a:latin typeface="+mn-lt"/>
                </a:rPr>
                <a:t>acket</a:t>
              </a:r>
            </a:p>
            <a:p>
              <a:pPr algn="ctr">
                <a:lnSpc>
                  <a:spcPct val="85000"/>
                </a:lnSpc>
              </a:pPr>
              <a:r>
                <a:rPr lang="en-US" sz="1400" b="1" dirty="0" smtClean="0"/>
                <a:t>in</a:t>
              </a:r>
              <a:endParaRPr lang="en-US" sz="1400" b="1" dirty="0" smtClean="0">
                <a:latin typeface="+mn-lt"/>
              </a:endParaRPr>
            </a:p>
          </p:txBody>
        </p:sp>
        <p:cxnSp>
          <p:nvCxnSpPr>
            <p:cNvPr id="7" name="Straight Arrow Connector 6"/>
            <p:cNvCxnSpPr/>
            <p:nvPr/>
          </p:nvCxnSpPr>
          <p:spPr>
            <a:xfrm>
              <a:off x="2376026" y="1939640"/>
              <a:ext cx="622663" cy="72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3017291" y="1502838"/>
              <a:ext cx="857077" cy="87947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/>
                <a:t>flow table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/>
                <a:t>1</a:t>
              </a:r>
              <a:endParaRPr lang="en-US" sz="2000" b="1" dirty="0" smtClean="0">
                <a:latin typeface="+mn-lt"/>
              </a:endParaRPr>
            </a:p>
          </p:txBody>
        </p:sp>
        <p:cxnSp>
          <p:nvCxnSpPr>
            <p:cNvPr id="9" name="Straight Arrow Connector 8"/>
            <p:cNvCxnSpPr/>
            <p:nvPr/>
          </p:nvCxnSpPr>
          <p:spPr>
            <a:xfrm>
              <a:off x="3882213" y="1949536"/>
              <a:ext cx="467160" cy="15829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921874" y="1573481"/>
              <a:ext cx="1353787" cy="6201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4000" b="1" dirty="0" smtClean="0">
                  <a:latin typeface="+mn-lt"/>
                </a:rPr>
                <a:t>…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>
            <a:xfrm flipV="1">
              <a:off x="4860019" y="1977250"/>
              <a:ext cx="476139" cy="3881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5354760" y="1516626"/>
              <a:ext cx="857077" cy="879472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/>
                <a:t>flow table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/>
                <a:t>n</a:t>
              </a:r>
              <a:endParaRPr lang="en-US" sz="2000" b="1" dirty="0" smtClean="0">
                <a:latin typeface="+mn-lt"/>
              </a:endParaRPr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6243394" y="1959433"/>
              <a:ext cx="622663" cy="72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6884659" y="1653261"/>
              <a:ext cx="979827" cy="61786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latin typeface="+mn-lt"/>
                </a:rPr>
                <a:t>action</a:t>
              </a:r>
            </a:p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latin typeface="+mn-lt"/>
                </a:rPr>
                <a:t>set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365192" y="1727801"/>
              <a:ext cx="710568" cy="4601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400" b="1" dirty="0" smtClean="0"/>
                <a:t>p</a:t>
              </a:r>
              <a:r>
                <a:rPr lang="en-US" sz="1400" b="1" dirty="0" smtClean="0">
                  <a:latin typeface="+mn-lt"/>
                </a:rPr>
                <a:t>acket</a:t>
              </a:r>
            </a:p>
            <a:p>
              <a:pPr algn="ctr">
                <a:lnSpc>
                  <a:spcPct val="85000"/>
                </a:lnSpc>
              </a:pPr>
              <a:r>
                <a:rPr lang="en-US" sz="1400" b="1" dirty="0" smtClean="0"/>
                <a:t>out</a:t>
              </a:r>
              <a:endParaRPr lang="en-US" sz="1400" b="1" dirty="0" smtClean="0">
                <a:latin typeface="+mn-lt"/>
              </a:endParaRP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>
              <a:off x="7880209" y="1981204"/>
              <a:ext cx="622663" cy="72"/>
            </a:xfrm>
            <a:prstGeom prst="straightConnector1">
              <a:avLst/>
            </a:prstGeom>
            <a:ln w="5715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007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Unmatched packets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23081" y="1296537"/>
            <a:ext cx="8461612" cy="5254388"/>
          </a:xfrm>
        </p:spPr>
        <p:txBody>
          <a:bodyPr/>
          <a:lstStyle/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What happens when no match is found in the flow table ?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A flow table </a:t>
            </a:r>
            <a:r>
              <a:rPr lang="en-US" sz="2000" i="1" dirty="0" smtClean="0"/>
              <a:t>may</a:t>
            </a:r>
            <a:r>
              <a:rPr lang="en-US" sz="2000" dirty="0" smtClean="0"/>
              <a:t> contain a flow miss entry</a:t>
            </a:r>
            <a:endParaRPr lang="en-US" sz="1800" dirty="0" smtClean="0"/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 to catch unmatched packets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The flow miss entry must be inserted by the controller just like any other entry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is defined as wildcard on all fields, and lowest priority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flow miss entry may be configured to :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discard packet 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forward to a subsequent table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forward (OF-encapsulated) packet to controller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use “normal” (conventional) forwarding (for OF-hybrid switches)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If there is no flow miss entry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packet is by default discarded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	but this behavior may be changed via of-</a:t>
            </a:r>
            <a:r>
              <a:rPr lang="en-US" sz="2000" dirty="0" err="1" smtClean="0"/>
              <a:t>config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04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 switch ports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0376" y="1160060"/>
            <a:ext cx="8488908" cy="5472751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The ports of an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switch can be physical or logical </a:t>
            </a:r>
          </a:p>
          <a:p>
            <a:pPr>
              <a:buNone/>
            </a:pPr>
            <a:r>
              <a:rPr lang="en-US" sz="2000" dirty="0" smtClean="0"/>
              <a:t>The following ports are defined :</a:t>
            </a:r>
          </a:p>
          <a:p>
            <a:r>
              <a:rPr lang="en-US" sz="2000" dirty="0" smtClean="0"/>
              <a:t>physical  ports (connected to switch hardware interface)</a:t>
            </a:r>
          </a:p>
          <a:p>
            <a:r>
              <a:rPr lang="en-US" sz="2000" dirty="0" smtClean="0"/>
              <a:t>logical ports connected to tunnels </a:t>
            </a:r>
            <a:r>
              <a:rPr lang="en-US" sz="1400" dirty="0" smtClean="0"/>
              <a:t>(tunnel ID and physical port are reported to controller)</a:t>
            </a:r>
          </a:p>
          <a:p>
            <a:r>
              <a:rPr lang="en-US" sz="2000" dirty="0" smtClean="0"/>
              <a:t>ALL output port </a:t>
            </a:r>
            <a:r>
              <a:rPr lang="en-US" sz="1600" dirty="0" smtClean="0"/>
              <a:t>(packet sent to all ports except input and blocked ports)</a:t>
            </a:r>
          </a:p>
          <a:p>
            <a:r>
              <a:rPr lang="en-US" sz="2000" dirty="0" smtClean="0"/>
              <a:t>CONTROLLER  packet from or to controller</a:t>
            </a:r>
          </a:p>
          <a:p>
            <a:r>
              <a:rPr lang="en-US" sz="2000" dirty="0" smtClean="0"/>
              <a:t>TABLE  represents start of pipeline</a:t>
            </a:r>
          </a:p>
          <a:p>
            <a:r>
              <a:rPr lang="en-US" sz="2000" dirty="0" smtClean="0"/>
              <a:t>IN_PORT output port which represents the packet’s input port</a:t>
            </a:r>
          </a:p>
          <a:p>
            <a:r>
              <a:rPr lang="en-US" sz="2000" dirty="0" smtClean="0"/>
              <a:t>ANY  wildcard port</a:t>
            </a:r>
          </a:p>
          <a:p>
            <a:r>
              <a:rPr lang="en-US" sz="2000" dirty="0" smtClean="0"/>
              <a:t>LOCAL optional – switch local stack for connection over network</a:t>
            </a:r>
          </a:p>
          <a:p>
            <a:r>
              <a:rPr lang="en-US" sz="2000" dirty="0" smtClean="0"/>
              <a:t>NORMAL optional port sends packet for conventional processing </a:t>
            </a:r>
            <a:r>
              <a:rPr lang="en-US" sz="1100" dirty="0" smtClean="0"/>
              <a:t>(hybrid switches only)</a:t>
            </a:r>
          </a:p>
          <a:p>
            <a:r>
              <a:rPr lang="en-US" sz="2000" dirty="0" smtClean="0"/>
              <a:t>FLOOD output port sends packet for conventional flooding</a:t>
            </a:r>
          </a:p>
          <a:p>
            <a:pPr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3048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00251" y="1310185"/>
            <a:ext cx="8488908" cy="506332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Each flow entry contains an </a:t>
            </a:r>
            <a:r>
              <a:rPr lang="en-US" sz="2000" b="1" dirty="0" smtClean="0"/>
              <a:t>instruction set </a:t>
            </a:r>
            <a:r>
              <a:rPr lang="en-US" sz="2000" dirty="0" smtClean="0"/>
              <a:t>to be executed upon match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Instructions include:</a:t>
            </a:r>
          </a:p>
          <a:p>
            <a:r>
              <a:rPr lang="en-US" sz="2000" dirty="0" smtClean="0"/>
              <a:t>Metering : rate limit the flow  (may result in packet being dropped)</a:t>
            </a:r>
          </a:p>
          <a:p>
            <a:r>
              <a:rPr lang="en-US" sz="2000" dirty="0" smtClean="0"/>
              <a:t>Apply-Actions  : causes actions in </a:t>
            </a:r>
            <a:r>
              <a:rPr lang="en-US" sz="2000" i="1" dirty="0" smtClean="0"/>
              <a:t>action list </a:t>
            </a:r>
            <a:r>
              <a:rPr lang="en-US" sz="2000" dirty="0" smtClean="0"/>
              <a:t>to be executed immediately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                                 (may result in packet modification)</a:t>
            </a:r>
          </a:p>
          <a:p>
            <a:r>
              <a:rPr lang="en-US" sz="2000" dirty="0" smtClean="0"/>
              <a:t>Write-Actions / Clear-Actions : changes </a:t>
            </a:r>
            <a:r>
              <a:rPr lang="en-US" sz="2000" i="1" dirty="0" smtClean="0"/>
              <a:t>action set </a:t>
            </a:r>
            <a:r>
              <a:rPr lang="en-US" sz="2000" dirty="0" smtClean="0"/>
              <a:t>associated with packet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                                 which are performed  when pipeline processing is over</a:t>
            </a:r>
          </a:p>
          <a:p>
            <a:r>
              <a:rPr lang="en-US" sz="2000" dirty="0" smtClean="0"/>
              <a:t>Write-Metadata : writes metadata into metadata field associated with packet</a:t>
            </a:r>
          </a:p>
          <a:p>
            <a:r>
              <a:rPr lang="en-US" sz="2000" dirty="0" err="1" smtClean="0"/>
              <a:t>Goto</a:t>
            </a:r>
            <a:r>
              <a:rPr lang="en-US" sz="2000" dirty="0" smtClean="0"/>
              <a:t>-Table : indicates the next flow table in the pipeline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                           if the match was found in flow table k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                           	then </a:t>
            </a:r>
            <a:r>
              <a:rPr lang="en-US" sz="2000" dirty="0" err="1" smtClean="0"/>
              <a:t>goto</a:t>
            </a:r>
            <a:r>
              <a:rPr lang="en-US" sz="2000" dirty="0" smtClean="0"/>
              <a:t>-table m must obey m &gt; k </a:t>
            </a:r>
          </a:p>
        </p:txBody>
      </p:sp>
    </p:spTree>
    <p:extLst>
      <p:ext uri="{BB962C8B-B14F-4D97-AF65-F5344CB8AC3E}">
        <p14:creationId xmlns:p14="http://schemas.microsoft.com/office/powerpoint/2010/main" val="2873390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23081" y="1146413"/>
            <a:ext cx="8188656" cy="5404512"/>
          </a:xfrm>
        </p:spPr>
        <p:txBody>
          <a:bodyPr/>
          <a:lstStyle/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OF enables performing actions on packets</a:t>
            </a:r>
          </a:p>
          <a:p>
            <a:pPr>
              <a:spcBef>
                <a:spcPts val="0"/>
              </a:spcBef>
            </a:pPr>
            <a:r>
              <a:rPr lang="en-US" sz="2000" b="1" dirty="0" smtClean="0"/>
              <a:t>output</a:t>
            </a:r>
            <a:r>
              <a:rPr lang="en-US" sz="2000" dirty="0" smtClean="0"/>
              <a:t> packet to a specified port </a:t>
            </a:r>
          </a:p>
          <a:p>
            <a:pPr>
              <a:spcBef>
                <a:spcPts val="0"/>
              </a:spcBef>
            </a:pPr>
            <a:r>
              <a:rPr lang="en-US" sz="2000" b="1" dirty="0" smtClean="0"/>
              <a:t>drop</a:t>
            </a:r>
            <a:r>
              <a:rPr lang="en-US" sz="2000" dirty="0" smtClean="0"/>
              <a:t> packet (if no actions are specified)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apply </a:t>
            </a:r>
            <a:r>
              <a:rPr lang="en-US" sz="2000" b="1" dirty="0" smtClean="0"/>
              <a:t>group</a:t>
            </a:r>
            <a:r>
              <a:rPr lang="en-US" sz="2000" dirty="0" smtClean="0"/>
              <a:t> bucket actions (to be explained later)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overwrite packet header fields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copy or decrement TTL value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push or pop push MPLS label or VLAN tag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set </a:t>
            </a:r>
            <a:r>
              <a:rPr lang="en-US" sz="2000" dirty="0" err="1" smtClean="0"/>
              <a:t>QoS</a:t>
            </a:r>
            <a:r>
              <a:rPr lang="en-US" sz="2000" dirty="0" smtClean="0"/>
              <a:t> queue </a:t>
            </a:r>
            <a:r>
              <a:rPr lang="en-US" sz="1200" dirty="0" smtClean="0"/>
              <a:t>(into which the packet will be placed before forwarding)</a:t>
            </a:r>
          </a:p>
          <a:p>
            <a:pPr>
              <a:spcBef>
                <a:spcPts val="1200"/>
              </a:spcBef>
              <a:buNone/>
            </a:pPr>
            <a:r>
              <a:rPr lang="en-US" sz="2000" b="1" dirty="0" smtClean="0"/>
              <a:t>Action lists </a:t>
            </a:r>
            <a:r>
              <a:rPr lang="en-US" sz="2000" dirty="0" smtClean="0"/>
              <a:t>are performed immediately upon match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actions are accumulatively performed in the order specified in the list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particular action types may be performed multiple times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further pipeline processing is on the modified packet</a:t>
            </a:r>
          </a:p>
          <a:p>
            <a:pPr>
              <a:spcBef>
                <a:spcPts val="1800"/>
              </a:spcBef>
              <a:buNone/>
            </a:pPr>
            <a:r>
              <a:rPr lang="en-US" sz="2000" b="1" dirty="0" smtClean="0"/>
              <a:t>Action sets </a:t>
            </a:r>
            <a:r>
              <a:rPr lang="en-US" sz="2000" dirty="0" smtClean="0"/>
              <a:t>are performed at the end of pipeline processing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actions are performed in the order specified in OF specification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actions can only be performed once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5882185" y="1596788"/>
            <a:ext cx="382137" cy="873457"/>
          </a:xfrm>
          <a:prstGeom prst="rightBrace">
            <a:avLst/>
          </a:prstGeom>
          <a:ln w="571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82434" y="1924337"/>
            <a:ext cx="2347415" cy="301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mandatory to support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307540" y="2922907"/>
            <a:ext cx="1992573" cy="3034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600" b="1" dirty="0" smtClean="0">
                <a:solidFill>
                  <a:schemeClr val="tx2">
                    <a:lumMod val="75000"/>
                  </a:schemeClr>
                </a:solidFill>
                <a:latin typeface="+mn-lt"/>
              </a:rPr>
              <a:t>optional to support</a:t>
            </a:r>
          </a:p>
        </p:txBody>
      </p:sp>
      <p:sp>
        <p:nvSpPr>
          <p:cNvPr id="7" name="Right Brace 6"/>
          <p:cNvSpPr/>
          <p:nvPr/>
        </p:nvSpPr>
        <p:spPr>
          <a:xfrm>
            <a:off x="5870809" y="2554420"/>
            <a:ext cx="382137" cy="1021293"/>
          </a:xfrm>
          <a:prstGeom prst="rightBrace">
            <a:avLst/>
          </a:prstGeom>
          <a:ln w="5715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26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Meters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23080" y="1201003"/>
            <a:ext cx="8256895" cy="5186149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OF is not very strong in </a:t>
            </a:r>
            <a:r>
              <a:rPr lang="en-US" sz="2000" dirty="0" err="1" smtClean="0"/>
              <a:t>QoS</a:t>
            </a:r>
            <a:r>
              <a:rPr lang="en-US" sz="2000" dirty="0" smtClean="0"/>
              <a:t> features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sz="2000" dirty="0" smtClean="0"/>
              <a:t>but does have a metering mechanism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A flow entry can specify a </a:t>
            </a:r>
            <a:r>
              <a:rPr lang="en-US" sz="2000" b="1" dirty="0" smtClean="0"/>
              <a:t>meter</a:t>
            </a:r>
            <a:r>
              <a:rPr lang="en-US" sz="2000" dirty="0" smtClean="0"/>
              <a:t>, and the meter measures and limits the aggregate rate of all flows to which it is attached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meter can be used directly for simple rate-limiting (by discarding)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or can be combined with DSCSP remarking for </a:t>
            </a:r>
            <a:r>
              <a:rPr lang="en-US" sz="2000" dirty="0" err="1" smtClean="0"/>
              <a:t>DiffServ</a:t>
            </a:r>
            <a:r>
              <a:rPr lang="en-US" sz="2000" dirty="0" smtClean="0"/>
              <a:t> mapping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Each meter can have several </a:t>
            </a:r>
            <a:r>
              <a:rPr lang="en-US" sz="2000" b="1" dirty="0" smtClean="0"/>
              <a:t>meter bands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if the meter rate surpasses a meter band, the configured action takes place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where possible actions are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drop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increase DSCP drop precedence</a:t>
            </a:r>
          </a:p>
        </p:txBody>
      </p:sp>
    </p:spTree>
    <p:extLst>
      <p:ext uri="{BB962C8B-B14F-4D97-AF65-F5344CB8AC3E}">
        <p14:creationId xmlns:p14="http://schemas.microsoft.com/office/powerpoint/2010/main" val="400889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OpenFlow</a:t>
            </a:r>
            <a:r>
              <a:rPr lang="en-US" dirty="0" smtClean="0"/>
              <a:t> statistics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62606" y="1310185"/>
            <a:ext cx="8781394" cy="5186149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OF switches maintain </a:t>
            </a:r>
            <a:r>
              <a:rPr lang="en-US" sz="2000" b="1" dirty="0" smtClean="0"/>
              <a:t>counters</a:t>
            </a:r>
            <a:r>
              <a:rPr lang="en-US" sz="2000" dirty="0" smtClean="0"/>
              <a:t> for every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flow table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flow entry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port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queue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group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group bucket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meter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meter band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Counters are unsigned integers and wrap around without overflow indication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Counters may count received/transmitted packets, bytes, or durations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See table 5 of the OF specification for the list of mandatory and optional counters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5373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removal and expiry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09432" y="1146412"/>
            <a:ext cx="8516204" cy="524074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Flows may be explicitly deleted by the controller at any time</a:t>
            </a:r>
          </a:p>
          <a:p>
            <a:pPr>
              <a:buNone/>
            </a:pPr>
            <a:r>
              <a:rPr lang="en-US" sz="2000" dirty="0" smtClean="0"/>
              <a:t>However, flows may be preconfigured with finite lifetimes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are automatically removed upon expiry</a:t>
            </a:r>
          </a:p>
          <a:p>
            <a:pPr>
              <a:buNone/>
            </a:pPr>
            <a:r>
              <a:rPr lang="en-US" sz="2000" dirty="0" smtClean="0"/>
              <a:t>Each flow entry has two timeouts</a:t>
            </a:r>
          </a:p>
          <a:p>
            <a:r>
              <a:rPr lang="en-US" sz="2000" dirty="0" err="1" smtClean="0"/>
              <a:t>hard_timeout</a:t>
            </a:r>
            <a:r>
              <a:rPr lang="en-US" sz="2000" dirty="0" smtClean="0"/>
              <a:t> : if non-zero, the flow times out after X seconds</a:t>
            </a:r>
          </a:p>
          <a:p>
            <a:r>
              <a:rPr lang="en-US" sz="2000" dirty="0" err="1" smtClean="0"/>
              <a:t>idle_timeout</a:t>
            </a:r>
            <a:r>
              <a:rPr lang="en-US" sz="2000" dirty="0" smtClean="0"/>
              <a:t> :   if non-zero, the flow times out </a:t>
            </a:r>
          </a:p>
          <a:p>
            <a:pPr lvl="5">
              <a:spcBef>
                <a:spcPts val="0"/>
              </a:spcBef>
              <a:buNone/>
            </a:pPr>
            <a:r>
              <a:rPr lang="en-US" dirty="0" smtClean="0"/>
              <a:t>after not receiving a packet for X seconds </a:t>
            </a:r>
          </a:p>
          <a:p>
            <a:pPr lvl="5">
              <a:buNone/>
            </a:pPr>
            <a:endParaRPr lang="en-US" dirty="0" smtClean="0"/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When a flow is removed for any reason,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there is flag which requires the switch to inform the controller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that the flow has been removed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the reason for its removal (expiry/delete)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the lifetime of the flow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statistics of the flow</a:t>
            </a:r>
          </a:p>
        </p:txBody>
      </p:sp>
    </p:spTree>
    <p:extLst>
      <p:ext uri="{BB962C8B-B14F-4D97-AF65-F5344CB8AC3E}">
        <p14:creationId xmlns:p14="http://schemas.microsoft.com/office/powerpoint/2010/main" val="3755297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1. </a:t>
            </a:r>
            <a:r>
              <a:rPr lang="en-US" i="1" dirty="0" smtClean="0"/>
              <a:t>Software </a:t>
            </a:r>
            <a:r>
              <a:rPr lang="en-US" dirty="0"/>
              <a:t>and</a:t>
            </a:r>
            <a:r>
              <a:rPr lang="en-US" i="1" dirty="0"/>
              <a:t> </a:t>
            </a:r>
            <a:r>
              <a:rPr lang="en-US" i="1" dirty="0" smtClean="0"/>
              <a:t>networking speed</a:t>
            </a:r>
            <a:endParaRPr lang="en-US" i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81263" y="1219200"/>
            <a:ext cx="7555832" cy="5518483"/>
          </a:xfrm>
        </p:spPr>
        <p:txBody>
          <a:bodyPr/>
          <a:lstStyle/>
          <a:p>
            <a:pPr>
              <a:spcBef>
                <a:spcPts val="1800"/>
              </a:spcBef>
              <a:buNone/>
            </a:pPr>
            <a:r>
              <a:rPr lang="en-US" dirty="0" smtClean="0"/>
              <a:t>Today, developing a new </a:t>
            </a:r>
            <a:r>
              <a:rPr lang="en-US" i="1" dirty="0" smtClean="0"/>
              <a:t>iOS/Android</a:t>
            </a:r>
            <a:r>
              <a:rPr lang="en-US" dirty="0" smtClean="0"/>
              <a:t> app takes hours to days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but developing a new communications service takes months to years</a:t>
            </a:r>
            <a:endParaRPr lang="en-US" dirty="0"/>
          </a:p>
          <a:p>
            <a:pPr>
              <a:spcBef>
                <a:spcPts val="1200"/>
              </a:spcBef>
              <a:buNone/>
            </a:pPr>
            <a:r>
              <a:rPr lang="en-US" dirty="0" smtClean="0"/>
              <a:t>Even adding </a:t>
            </a:r>
            <a:r>
              <a:rPr lang="en-US" dirty="0"/>
              <a:t>new </a:t>
            </a:r>
            <a:r>
              <a:rPr lang="en-US" dirty="0" smtClean="0"/>
              <a:t>instances </a:t>
            </a:r>
            <a:r>
              <a:rPr lang="en-US" dirty="0"/>
              <a:t>of well-known </a:t>
            </a:r>
            <a:r>
              <a:rPr lang="en-US" dirty="0" smtClean="0"/>
              <a:t>services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is a time consuming process for conventional </a:t>
            </a:r>
            <a:r>
              <a:rPr lang="en-US" dirty="0"/>
              <a:t>networks </a:t>
            </a:r>
          </a:p>
          <a:p>
            <a:pPr>
              <a:spcBef>
                <a:spcPts val="1200"/>
              </a:spcBef>
              <a:buNone/>
            </a:pPr>
            <a:r>
              <a:rPr lang="en-US" dirty="0" smtClean="0"/>
              <a:t>When a new </a:t>
            </a:r>
            <a:r>
              <a:rPr lang="en-US" dirty="0"/>
              <a:t>service types </a:t>
            </a:r>
            <a:r>
              <a:rPr lang="en-US" dirty="0" smtClean="0"/>
              <a:t>requires </a:t>
            </a:r>
            <a:r>
              <a:rPr lang="en-US" dirty="0"/>
              <a:t>new </a:t>
            </a:r>
            <a:r>
              <a:rPr lang="en-US" dirty="0" smtClean="0"/>
              <a:t>protocols, the timeline is</a:t>
            </a:r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protocol standardization (often in more than one SDO)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hardware development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interop testing 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vendor marketing campaigns and operator acquisition cycles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staff training</a:t>
            </a:r>
          </a:p>
          <a:p>
            <a:pPr>
              <a:spcBef>
                <a:spcPts val="0"/>
              </a:spcBef>
            </a:pPr>
            <a:r>
              <a:rPr lang="en-US" dirty="0"/>
              <a:t>	</a:t>
            </a:r>
            <a:r>
              <a:rPr lang="en-US" dirty="0" smtClean="0"/>
              <a:t>deployment</a:t>
            </a:r>
            <a:endParaRPr lang="en-US" dirty="0"/>
          </a:p>
          <a:p>
            <a:pPr>
              <a:spcBef>
                <a:spcPts val="1200"/>
              </a:spcBef>
              <a:buNone/>
            </a:pPr>
            <a:r>
              <a:rPr lang="en-US" b="1" dirty="0" smtClean="0">
                <a:solidFill>
                  <a:schemeClr val="tx1"/>
                </a:solidFill>
              </a:rPr>
              <a:t>This leads to a </a:t>
            </a:r>
            <a:r>
              <a:rPr lang="en-US" b="1" i="1" dirty="0">
                <a:solidFill>
                  <a:schemeClr val="tx1"/>
                </a:solidFill>
              </a:rPr>
              <a:t>fundamental disconnect </a:t>
            </a:r>
          </a:p>
          <a:p>
            <a:pPr>
              <a:spcBef>
                <a:spcPts val="0"/>
              </a:spcBef>
              <a:buNone/>
            </a:pPr>
            <a:r>
              <a:rPr lang="en-US" b="1" i="1" dirty="0">
                <a:solidFill>
                  <a:schemeClr val="tx1"/>
                </a:solidFill>
              </a:rPr>
              <a:t>	</a:t>
            </a:r>
            <a:r>
              <a:rPr lang="en-US" b="1" dirty="0">
                <a:solidFill>
                  <a:schemeClr val="tx1"/>
                </a:solidFill>
              </a:rPr>
              <a:t>between software and </a:t>
            </a:r>
            <a:r>
              <a:rPr lang="en-US" b="1" dirty="0" smtClean="0">
                <a:solidFill>
                  <a:schemeClr val="tx1"/>
                </a:solidFill>
              </a:rPr>
              <a:t>networking development timescales</a:t>
            </a:r>
            <a:endParaRPr lang="en-US" b="1" dirty="0">
              <a:solidFill>
                <a:schemeClr val="tx1"/>
              </a:solidFill>
            </a:endParaRPr>
          </a:p>
          <a:p>
            <a:pPr>
              <a:spcBef>
                <a:spcPts val="1800"/>
              </a:spcBef>
              <a:buNone/>
            </a:pPr>
            <a:r>
              <a:rPr lang="en-US" dirty="0"/>
              <a:t>An important goal </a:t>
            </a:r>
            <a:r>
              <a:rPr lang="en-US" dirty="0" smtClean="0"/>
              <a:t>of SDN and NFV is 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  <a:r>
              <a:rPr lang="en-US" dirty="0" smtClean="0"/>
              <a:t>to </a:t>
            </a:r>
            <a:r>
              <a:rPr lang="en-US" dirty="0"/>
              <a:t>create new network </a:t>
            </a:r>
            <a:r>
              <a:rPr lang="en-US" dirty="0" smtClean="0"/>
              <a:t>functionalities at </a:t>
            </a:r>
            <a:r>
              <a:rPr lang="en-US" dirty="0"/>
              <a:t>the </a:t>
            </a:r>
            <a:r>
              <a:rPr lang="en-US" i="1" dirty="0"/>
              <a:t>speed of software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sz="3600" b="1" i="1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22357" y="4572000"/>
            <a:ext cx="4296229" cy="3016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en-US" sz="1600" b="1" dirty="0" smtClean="0">
                <a:solidFill>
                  <a:schemeClr val="tx2"/>
                </a:solidFill>
                <a:latin typeface="+mn-lt"/>
              </a:rPr>
              <a:t>how long has it been since the first IPv6 RFC ?</a:t>
            </a:r>
          </a:p>
        </p:txBody>
      </p:sp>
    </p:spTree>
    <p:extLst>
      <p:ext uri="{BB962C8B-B14F-4D97-AF65-F5344CB8AC3E}">
        <p14:creationId xmlns:p14="http://schemas.microsoft.com/office/powerpoint/2010/main" val="82867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48168" y="1027933"/>
            <a:ext cx="8327342" cy="5816419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Groups enable performing some set of actions on multiple flows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thus common actions can be modified once, instead of per flow</a:t>
            </a:r>
          </a:p>
          <a:p>
            <a:pPr>
              <a:buNone/>
            </a:pPr>
            <a:r>
              <a:rPr lang="en-US" sz="2000" dirty="0" smtClean="0"/>
              <a:t>Groups also enable additional functionalities, such as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replicating packets for multicast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load balancing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protection switch</a:t>
            </a:r>
          </a:p>
          <a:p>
            <a:pPr>
              <a:buNone/>
            </a:pPr>
            <a:r>
              <a:rPr lang="en-US" sz="2000" dirty="0" smtClean="0"/>
              <a:t>Group operations are defined in group table</a:t>
            </a:r>
          </a:p>
          <a:p>
            <a:pPr>
              <a:buNone/>
            </a:pPr>
            <a:r>
              <a:rPr lang="en-US" sz="2000" dirty="0" smtClean="0"/>
              <a:t>Group tables provide functionality not available in flow table</a:t>
            </a:r>
          </a:p>
          <a:p>
            <a:pPr>
              <a:buNone/>
            </a:pPr>
            <a:r>
              <a:rPr lang="en-US" sz="2000" dirty="0" smtClean="0"/>
              <a:t>While flow tables enable dropping or forwarding to one port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group tables enable (via group </a:t>
            </a:r>
            <a:r>
              <a:rPr lang="en-US" sz="2000" i="1" dirty="0" smtClean="0"/>
              <a:t>type</a:t>
            </a:r>
            <a:r>
              <a:rPr lang="en-US" sz="2000" dirty="0" smtClean="0"/>
              <a:t>) forwarding to :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 random port from a group of ports (load-balancing)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the first live port in a group of ports (for failover)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all ports in a group of ports (packet replicated for multicasting)</a:t>
            </a:r>
          </a:p>
          <a:p>
            <a:pPr>
              <a:buNone/>
            </a:pPr>
            <a:r>
              <a:rPr lang="en-US" sz="1800" dirty="0" smtClean="0"/>
              <a:t>Action buckets are triggered by type:</a:t>
            </a:r>
          </a:p>
          <a:p>
            <a:pPr>
              <a:spcBef>
                <a:spcPts val="0"/>
              </a:spcBef>
            </a:pPr>
            <a:r>
              <a:rPr lang="en-US" sz="1800" b="1" dirty="0" smtClean="0"/>
              <a:t>All</a:t>
            </a:r>
            <a:r>
              <a:rPr lang="en-US" sz="1800" dirty="0" smtClean="0"/>
              <a:t>   execute all buckets in group</a:t>
            </a:r>
          </a:p>
          <a:p>
            <a:pPr>
              <a:spcBef>
                <a:spcPts val="0"/>
              </a:spcBef>
            </a:pPr>
            <a:r>
              <a:rPr lang="en-US" sz="1800" b="1" dirty="0" smtClean="0"/>
              <a:t>Indirect</a:t>
            </a:r>
            <a:r>
              <a:rPr lang="en-US" sz="1800" dirty="0" smtClean="0"/>
              <a:t>   execute one defined bucket</a:t>
            </a:r>
          </a:p>
          <a:p>
            <a:pPr>
              <a:spcBef>
                <a:spcPts val="0"/>
              </a:spcBef>
            </a:pPr>
            <a:r>
              <a:rPr lang="en-US" sz="1800" b="1" dirty="0" smtClean="0"/>
              <a:t>Select</a:t>
            </a:r>
            <a:r>
              <a:rPr lang="en-US" sz="1800" dirty="0" smtClean="0"/>
              <a:t> (optional)  execute a bucket (via round-robin, or hash algorithm)</a:t>
            </a:r>
          </a:p>
          <a:p>
            <a:pPr>
              <a:spcBef>
                <a:spcPts val="0"/>
              </a:spcBef>
            </a:pPr>
            <a:r>
              <a:rPr lang="en-US" sz="1800" b="1" dirty="0" smtClean="0"/>
              <a:t>Fast failover </a:t>
            </a:r>
            <a:r>
              <a:rPr lang="en-US" sz="1800" dirty="0" smtClean="0"/>
              <a:t>(optional)  execute the first live bucket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1050" dirty="0" smtClean="0"/>
              <a:t/>
            </a:r>
            <a:br>
              <a:rPr lang="en-US" sz="1050" dirty="0" smtClean="0"/>
            </a:br>
            <a:endParaRPr lang="en-US" sz="1050" dirty="0"/>
          </a:p>
        </p:txBody>
      </p:sp>
      <p:grpSp>
        <p:nvGrpSpPr>
          <p:cNvPr id="13" name="Group 12"/>
          <p:cNvGrpSpPr/>
          <p:nvPr/>
        </p:nvGrpSpPr>
        <p:grpSpPr>
          <a:xfrm>
            <a:off x="5240745" y="2634021"/>
            <a:ext cx="3671248" cy="643717"/>
            <a:chOff x="5022377" y="2429301"/>
            <a:chExt cx="3671248" cy="643717"/>
          </a:xfrm>
        </p:grpSpPr>
        <p:sp>
          <p:nvSpPr>
            <p:cNvPr id="4" name="Rectangle 3"/>
            <p:cNvSpPr/>
            <p:nvPr/>
          </p:nvSpPr>
          <p:spPr>
            <a:xfrm>
              <a:off x="5036024" y="2429301"/>
              <a:ext cx="3657600" cy="641445"/>
            </a:xfrm>
            <a:prstGeom prst="rect">
              <a:avLst/>
            </a:prstGeom>
            <a:noFill/>
            <a:ln w="28575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022377" y="2593076"/>
              <a:ext cx="491320" cy="3002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600" b="1" dirty="0" smtClean="0">
                  <a:solidFill>
                    <a:srgbClr val="0070C0"/>
                  </a:solidFill>
                  <a:latin typeface="+mn-lt"/>
                </a:rPr>
                <a:t>ID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488693" y="2581701"/>
              <a:ext cx="818865" cy="3034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600" b="1" dirty="0" smtClean="0">
                  <a:solidFill>
                    <a:srgbClr val="0070C0"/>
                  </a:solidFill>
                  <a:latin typeface="+mn-lt"/>
                </a:rPr>
                <a:t>type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6266602" y="2581701"/>
              <a:ext cx="966716" cy="3016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600" b="1" dirty="0" smtClean="0">
                  <a:solidFill>
                    <a:srgbClr val="0070C0"/>
                  </a:solidFill>
                  <a:latin typeface="+mn-lt"/>
                </a:rPr>
                <a:t>counters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219666" y="2581702"/>
              <a:ext cx="1473959" cy="3016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1600" b="1" dirty="0" smtClean="0">
                  <a:solidFill>
                    <a:srgbClr val="0070C0"/>
                  </a:solidFill>
                </a:rPr>
                <a:t>a</a:t>
              </a:r>
              <a:r>
                <a:rPr lang="en-US" sz="1600" b="1" dirty="0" smtClean="0">
                  <a:solidFill>
                    <a:srgbClr val="0070C0"/>
                  </a:solidFill>
                  <a:latin typeface="+mn-lt"/>
                </a:rPr>
                <a:t>ction </a:t>
              </a:r>
              <a:r>
                <a:rPr lang="en-US" sz="1600" b="1" dirty="0" smtClean="0">
                  <a:solidFill>
                    <a:srgbClr val="0070C0"/>
                  </a:solidFill>
                </a:rPr>
                <a:t>buckets</a:t>
              </a:r>
              <a:endParaRPr lang="en-US" sz="1600" b="1" dirty="0" smtClean="0">
                <a:solidFill>
                  <a:srgbClr val="0070C0"/>
                </a:solidFill>
                <a:latin typeface="+mn-lt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5540991" y="2429301"/>
              <a:ext cx="0" cy="641445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239311" y="2431573"/>
              <a:ext cx="0" cy="641445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7235615" y="2431573"/>
              <a:ext cx="0" cy="641445"/>
            </a:xfrm>
            <a:prstGeom prst="line">
              <a:avLst/>
            </a:prstGeom>
            <a:ln w="28575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16894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Slicings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82137" y="1105469"/>
            <a:ext cx="8584442" cy="5390865"/>
          </a:xfrm>
        </p:spPr>
        <p:txBody>
          <a:bodyPr/>
          <a:lstStyle/>
          <a:p>
            <a:pPr>
              <a:buNone/>
            </a:pPr>
            <a:r>
              <a:rPr lang="en-US" sz="2000" b="1" dirty="0" smtClean="0"/>
              <a:t>Network slicing</a:t>
            </a:r>
          </a:p>
          <a:p>
            <a:pPr>
              <a:buNone/>
            </a:pPr>
            <a:r>
              <a:rPr lang="en-US" sz="2000" dirty="0" smtClean="0"/>
              <a:t>A network can be divided into isolated </a:t>
            </a:r>
            <a:r>
              <a:rPr lang="en-US" sz="2000" i="1" dirty="0" smtClean="0"/>
              <a:t>slices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each with different behavior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each controlled by different controller</a:t>
            </a:r>
          </a:p>
          <a:p>
            <a:pPr>
              <a:buNone/>
            </a:pPr>
            <a:r>
              <a:rPr lang="en-US" sz="2000" dirty="0" smtClean="0"/>
              <a:t>Thus the same switches can treat different packets in completely different ways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(for example, L2 switch some packets, L3 route others)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dirty="0" smtClean="0"/>
              <a:t>Bandwidth slicing</a:t>
            </a:r>
          </a:p>
          <a:p>
            <a:pPr>
              <a:buNone/>
            </a:pPr>
            <a:r>
              <a:rPr lang="en-US" sz="2000" dirty="0" err="1" smtClean="0"/>
              <a:t>OpenFlow</a:t>
            </a:r>
            <a:r>
              <a:rPr lang="en-US" sz="2000" dirty="0" smtClean="0"/>
              <a:t> supports multiple queues per output port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in order to provide some minimum data bandwidth per flow</a:t>
            </a:r>
          </a:p>
          <a:p>
            <a:pPr>
              <a:buNone/>
            </a:pPr>
            <a:r>
              <a:rPr lang="en-US" sz="2000" dirty="0" smtClean="0"/>
              <a:t>This is also called </a:t>
            </a:r>
            <a:r>
              <a:rPr lang="en-US" sz="2000" i="1" dirty="0" smtClean="0"/>
              <a:t>slicing</a:t>
            </a:r>
            <a:r>
              <a:rPr lang="en-US" sz="2000" dirty="0" smtClean="0"/>
              <a:t> since it provides a </a:t>
            </a:r>
            <a:r>
              <a:rPr lang="en-US" sz="2000" i="1" dirty="0" smtClean="0"/>
              <a:t>slice</a:t>
            </a:r>
            <a:r>
              <a:rPr lang="en-US" sz="2000" dirty="0" smtClean="0"/>
              <a:t> of the bandwidth to each queue</a:t>
            </a:r>
          </a:p>
          <a:p>
            <a:pPr>
              <a:buNone/>
            </a:pPr>
            <a:r>
              <a:rPr lang="en-US" sz="2000" dirty="0" smtClean="0"/>
              <a:t>Queues may be configured to have  :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given length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minimal/maximal bandwidth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other properties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04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OpenFlow</a:t>
            </a:r>
            <a:r>
              <a:rPr lang="en-US" dirty="0" smtClean="0"/>
              <a:t> protocol packet format</a:t>
            </a:r>
            <a:endParaRPr lang="en-US" dirty="0"/>
          </a:p>
        </p:txBody>
      </p:sp>
      <p:grpSp>
        <p:nvGrpSpPr>
          <p:cNvPr id="3" name="Group 19"/>
          <p:cNvGrpSpPr/>
          <p:nvPr/>
        </p:nvGrpSpPr>
        <p:grpSpPr>
          <a:xfrm>
            <a:off x="177704" y="2483904"/>
            <a:ext cx="8752872" cy="4191000"/>
            <a:chOff x="123112" y="1828800"/>
            <a:chExt cx="8752872" cy="4191000"/>
          </a:xfrm>
        </p:grpSpPr>
        <p:sp>
          <p:nvSpPr>
            <p:cNvPr id="9" name="TextBox 8"/>
            <p:cNvSpPr txBox="1"/>
            <p:nvPr/>
          </p:nvSpPr>
          <p:spPr>
            <a:xfrm rot="16200000">
              <a:off x="-271644" y="4736068"/>
              <a:ext cx="115884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 err="1" smtClean="0"/>
                <a:t>OpenFlow</a:t>
              </a:r>
              <a:endParaRPr lang="en-US" b="1" dirty="0" smtClean="0"/>
            </a:p>
          </p:txBody>
        </p:sp>
        <p:sp>
          <p:nvSpPr>
            <p:cNvPr id="18" name="Left Brace 17"/>
            <p:cNvSpPr/>
            <p:nvPr/>
          </p:nvSpPr>
          <p:spPr>
            <a:xfrm>
              <a:off x="522852" y="3886200"/>
              <a:ext cx="533400" cy="2133600"/>
            </a:xfrm>
            <a:prstGeom prst="leftBrace">
              <a:avLst>
                <a:gd name="adj1" fmla="val 8333"/>
                <a:gd name="adj2" fmla="val 50840"/>
              </a:avLst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056037" y="1828800"/>
              <a:ext cx="7819947" cy="685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Ethernet header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056037" y="2514600"/>
              <a:ext cx="7819947" cy="685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IP header  (20B)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056037" y="3200400"/>
              <a:ext cx="7819947" cy="6858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TCP header with destination port 6633 or 6653 (20B)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056037" y="3886200"/>
              <a:ext cx="7819947" cy="21336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2805236" y="3886200"/>
              <a:ext cx="0" cy="685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087820" y="3930868"/>
              <a:ext cx="16711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Version (1B)</a:t>
              </a:r>
            </a:p>
            <a:p>
              <a:pPr algn="ctr"/>
              <a:r>
                <a:rPr lang="en-US" dirty="0" smtClean="0"/>
                <a:t> 0x01/2/3/4</a:t>
              </a: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790094" y="3886200"/>
              <a:ext cx="0" cy="68580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306903" y="4050268"/>
              <a:ext cx="10638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Type (1B)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823183" y="4038600"/>
              <a:ext cx="126002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Length (2B)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520601" y="4716518"/>
              <a:ext cx="195136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Transaction ID (4B)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1056037" y="4572000"/>
              <a:ext cx="7819947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TextBox 18"/>
            <p:cNvSpPr txBox="1"/>
            <p:nvPr/>
          </p:nvSpPr>
          <p:spPr>
            <a:xfrm>
              <a:off x="3686433" y="5454870"/>
              <a:ext cx="261045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Type-specific  information</a:t>
              </a: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019251" y="5228897"/>
              <a:ext cx="7819947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0376" y="1187356"/>
            <a:ext cx="7847463" cy="1241946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OF runs over TCP (optionally SSL for secure operation) using port 6633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is specified by C </a:t>
            </a:r>
            <a:r>
              <a:rPr lang="en-US" sz="2000" b="1" dirty="0" err="1" smtClean="0"/>
              <a:t>struct</a:t>
            </a:r>
            <a:r>
              <a:rPr lang="en-US" sz="2000" dirty="0" err="1" smtClean="0"/>
              <a:t>s</a:t>
            </a:r>
            <a:endParaRPr lang="en-US" sz="2000" dirty="0" smtClean="0"/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OF is a very low-level specification (assembly-language-like)</a:t>
            </a:r>
          </a:p>
          <a:p>
            <a:pPr>
              <a:spcBef>
                <a:spcPts val="0"/>
              </a:spcBef>
              <a:buNone/>
            </a:pPr>
            <a:endParaRPr lang="en-US" sz="2000" dirty="0" smtClean="0"/>
          </a:p>
          <a:p>
            <a:pPr>
              <a:spcBef>
                <a:spcPts val="1200"/>
              </a:spcBef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371696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OpenFlow</a:t>
            </a:r>
            <a:r>
              <a:rPr lang="en-US" dirty="0" smtClean="0"/>
              <a:t> messages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20167" y="1215708"/>
            <a:ext cx="8464526" cy="532157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The OF protocol was built to be </a:t>
            </a:r>
            <a:r>
              <a:rPr lang="en-US" sz="2000" i="1" dirty="0" smtClean="0"/>
              <a:t>minimal</a:t>
            </a:r>
            <a:r>
              <a:rPr lang="en-US" sz="2000" dirty="0" smtClean="0"/>
              <a:t> and </a:t>
            </a:r>
            <a:r>
              <a:rPr lang="en-US" sz="2000" i="1" dirty="0" smtClean="0"/>
              <a:t>powerful</a:t>
            </a:r>
            <a:r>
              <a:rPr lang="en-US" sz="2000" dirty="0" smtClean="0"/>
              <a:t>  </a:t>
            </a:r>
            <a:endParaRPr lang="en-US" sz="1800" dirty="0" smtClean="0"/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There are 3 types of </a:t>
            </a:r>
            <a:r>
              <a:rPr lang="en-US" sz="2000" dirty="0" err="1" smtClean="0"/>
              <a:t>OpenFlow</a:t>
            </a:r>
            <a:r>
              <a:rPr lang="en-US" sz="2000" dirty="0" smtClean="0"/>
              <a:t> messages :</a:t>
            </a:r>
          </a:p>
          <a:p>
            <a:pPr>
              <a:buNone/>
            </a:pPr>
            <a:r>
              <a:rPr lang="en-US" sz="2400" dirty="0" smtClean="0"/>
              <a:t>OF controller to switch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populates flow tables which SDN switch uses to forward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request statistics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OF switch to controller  (asynchronous messages) 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packet/byte counters for defined flows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sends packets not matching a defined flow</a:t>
            </a:r>
          </a:p>
          <a:p>
            <a:pPr>
              <a:spcBef>
                <a:spcPts val="1200"/>
              </a:spcBef>
              <a:buNone/>
            </a:pPr>
            <a:r>
              <a:rPr lang="en-US" sz="2400" dirty="0" smtClean="0"/>
              <a:t>Symmetric messages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hellos (startup)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echoes (heartbeats, measure control path latency)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experimental messages for extensions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57266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OpenFlow</a:t>
            </a:r>
            <a:r>
              <a:rPr lang="en-US" dirty="0" smtClean="0"/>
              <a:t> message types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57660" y="1041577"/>
            <a:ext cx="2727430" cy="5469577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Symmetric messages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/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0 </a:t>
            </a:r>
            <a:r>
              <a:rPr lang="en-US" sz="1600" dirty="0" smtClean="0"/>
              <a:t>HELLO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 1 </a:t>
            </a:r>
            <a:r>
              <a:rPr lang="en-US" sz="1600" dirty="0" smtClean="0"/>
              <a:t>ERROR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/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2 </a:t>
            </a:r>
            <a:r>
              <a:rPr lang="en-US" sz="1600" dirty="0" smtClean="0"/>
              <a:t>ECHO_REQUEST</a:t>
            </a:r>
            <a:endParaRPr lang="en-US" sz="1600" b="1" dirty="0" smtClean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 3</a:t>
            </a:r>
            <a:r>
              <a:rPr lang="en-US" sz="1600" dirty="0" smtClean="0"/>
              <a:t> ECHO_REPLY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/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4</a:t>
            </a:r>
            <a:r>
              <a:rPr lang="en-US" sz="1600" dirty="0" smtClean="0"/>
              <a:t> EXPERIMENTER</a:t>
            </a:r>
          </a:p>
          <a:p>
            <a:pPr>
              <a:spcBef>
                <a:spcPts val="0"/>
              </a:spcBef>
            </a:pPr>
            <a:endParaRPr lang="en-US" sz="1600" dirty="0" smtClean="0"/>
          </a:p>
          <a:p>
            <a:pPr>
              <a:spcBef>
                <a:spcPts val="0"/>
              </a:spcBef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Switch configuration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5</a:t>
            </a:r>
            <a:r>
              <a:rPr lang="en-US" sz="1600" dirty="0" smtClean="0"/>
              <a:t> FEATURES_REQUEST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6</a:t>
            </a:r>
            <a:r>
              <a:rPr lang="en-US" sz="1600" dirty="0" smtClean="0"/>
              <a:t> FEATURES_REPLY</a:t>
            </a:r>
          </a:p>
          <a:p>
            <a:pPr>
              <a:spcBef>
                <a:spcPts val="0"/>
              </a:spcBef>
              <a:buNone/>
            </a:pPr>
            <a:r>
              <a:rPr lang="en-US" sz="1600" dirty="0" smtClean="0"/>
              <a:t> </a:t>
            </a:r>
            <a:r>
              <a:rPr lang="en-US" sz="1600" b="1" dirty="0" smtClean="0">
                <a:solidFill>
                  <a:srgbClr val="FF0000"/>
                </a:solidFill>
              </a:rPr>
              <a:t>7</a:t>
            </a:r>
            <a:r>
              <a:rPr lang="en-US" sz="1600" dirty="0" smtClean="0"/>
              <a:t> GET_CONFIG_REQUEST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 8</a:t>
            </a:r>
            <a:r>
              <a:rPr lang="en-US" sz="1600" dirty="0" smtClean="0"/>
              <a:t> GET_CONFIG_REPLY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 9</a:t>
            </a:r>
            <a:r>
              <a:rPr lang="en-US" sz="1600" dirty="0" smtClean="0"/>
              <a:t> SET_CONFIG</a:t>
            </a:r>
          </a:p>
          <a:p>
            <a:pPr>
              <a:spcBef>
                <a:spcPts val="0"/>
              </a:spcBef>
            </a:pPr>
            <a:endParaRPr lang="en-US" sz="1600" b="1" kern="1200" dirty="0" smtClean="0">
              <a:solidFill>
                <a:srgbClr val="FF000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sz="1600" dirty="0" smtClean="0">
                <a:solidFill>
                  <a:srgbClr val="FF0000"/>
                </a:solidFill>
              </a:rPr>
              <a:t>Asynchronous messages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10 </a:t>
            </a:r>
            <a:r>
              <a:rPr lang="en-US" sz="1600" dirty="0" smtClean="0"/>
              <a:t>PACKET_IN = 10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11</a:t>
            </a:r>
            <a:r>
              <a:rPr lang="en-US" sz="1600" dirty="0" smtClean="0"/>
              <a:t> FLOW_REMOVED = 11</a:t>
            </a:r>
          </a:p>
          <a:p>
            <a:pPr>
              <a:spcBef>
                <a:spcPts val="0"/>
              </a:spcBef>
              <a:buNone/>
            </a:pPr>
            <a:r>
              <a:rPr lang="en-US" sz="1600" b="1" dirty="0" smtClean="0">
                <a:solidFill>
                  <a:srgbClr val="FF0000"/>
                </a:solidFill>
              </a:rPr>
              <a:t>12</a:t>
            </a:r>
            <a:r>
              <a:rPr lang="en-US" sz="1600" dirty="0" smtClean="0"/>
              <a:t> PORT_STATUS = 12</a:t>
            </a:r>
          </a:p>
          <a:p>
            <a:pPr>
              <a:spcBef>
                <a:spcPts val="0"/>
              </a:spcBef>
            </a:pPr>
            <a:endParaRPr lang="en-US" sz="1800" dirty="0" smtClean="0"/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2586993" y="1036326"/>
            <a:ext cx="3666632" cy="5469577"/>
          </a:xfrm>
          <a:prstGeom prst="rect">
            <a:avLst/>
          </a:prstGeom>
        </p:spPr>
        <p:txBody>
          <a:bodyPr/>
          <a:lstStyle/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tabLst/>
              <a:defRPr/>
            </a:pP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Controller command messages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tabLst/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13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PACKET_OUT 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tabLst/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14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FLOW_MOD 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tabLst/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15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GROUP_MOD 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tabLst/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16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PORT_MOD 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>
                <a:srgbClr val="C00000"/>
              </a:buClr>
              <a:buSzTx/>
              <a:tabLst/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17</a:t>
            </a:r>
            <a:r>
              <a:rPr kumimoji="0" 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TABLE_MOD </a:t>
            </a:r>
          </a:p>
          <a:p>
            <a:endParaRPr lang="en-US" sz="1600" kern="0" dirty="0" smtClean="0">
              <a:solidFill>
                <a:srgbClr val="FF0000"/>
              </a:solidFill>
            </a:endParaRPr>
          </a:p>
          <a:p>
            <a:r>
              <a:rPr lang="en-US" sz="1600" kern="0" dirty="0" smtClean="0">
                <a:solidFill>
                  <a:srgbClr val="FF0000"/>
                </a:solidFill>
              </a:rPr>
              <a:t>Multipart messages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18</a:t>
            </a:r>
            <a:r>
              <a:rPr lang="en-US" sz="1600" kern="0" dirty="0" smtClean="0">
                <a:solidFill>
                  <a:srgbClr val="000000"/>
                </a:solidFill>
              </a:rPr>
              <a:t> MULTIPART_REQUEST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19</a:t>
            </a:r>
            <a:r>
              <a:rPr lang="en-US" sz="1600" kern="0" dirty="0" smtClean="0">
                <a:solidFill>
                  <a:srgbClr val="000000"/>
                </a:solidFill>
              </a:rPr>
              <a:t> MULTIPART_REPLY </a:t>
            </a:r>
          </a:p>
          <a:p>
            <a:endParaRPr lang="en-US" sz="1600" kern="0" dirty="0" smtClean="0">
              <a:solidFill>
                <a:srgbClr val="000000"/>
              </a:solidFill>
            </a:endParaRPr>
          </a:p>
          <a:p>
            <a:r>
              <a:rPr lang="en-US" sz="1600" kern="0" dirty="0" smtClean="0">
                <a:solidFill>
                  <a:srgbClr val="FF0000"/>
                </a:solidFill>
              </a:rPr>
              <a:t>Barrier messages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20</a:t>
            </a:r>
            <a:r>
              <a:rPr lang="en-US" sz="1600" kern="0" dirty="0" smtClean="0">
                <a:solidFill>
                  <a:srgbClr val="000000"/>
                </a:solidFill>
              </a:rPr>
              <a:t> BARRIER_REQUEST 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21 </a:t>
            </a:r>
            <a:r>
              <a:rPr lang="en-US" sz="1600" kern="0" dirty="0" smtClean="0">
                <a:solidFill>
                  <a:srgbClr val="000000"/>
                </a:solidFill>
              </a:rPr>
              <a:t>BARRIER_REPLY </a:t>
            </a: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C00000"/>
              </a:buClr>
              <a:buSzTx/>
              <a:tabLst/>
              <a:defRPr/>
            </a:pP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5425" marR="0" lvl="0" indent="-225425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C00000"/>
              </a:buClr>
              <a:buSzTx/>
              <a:buFontTx/>
              <a:buNone/>
              <a:tabLst/>
              <a:defRPr/>
            </a:pPr>
            <a:endParaRPr kumimoji="0" lang="en-US" sz="2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5450343" y="1078367"/>
            <a:ext cx="3535997" cy="5085950"/>
          </a:xfrm>
          <a:prstGeom prst="rect">
            <a:avLst/>
          </a:prstGeom>
        </p:spPr>
        <p:txBody>
          <a:bodyPr/>
          <a:lstStyle/>
          <a:p>
            <a:r>
              <a:rPr lang="en-US" sz="1600" dirty="0" smtClean="0">
                <a:solidFill>
                  <a:srgbClr val="FF0000"/>
                </a:solidFill>
              </a:rPr>
              <a:t>Queue Configuration messages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22 </a:t>
            </a:r>
            <a:r>
              <a:rPr lang="en-US" sz="1600" dirty="0" smtClean="0"/>
              <a:t>QUEUE_GET_CONFIG_REQUEST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23</a:t>
            </a:r>
            <a:r>
              <a:rPr lang="en-US" sz="1600" dirty="0" smtClean="0"/>
              <a:t> QUEUE_GET_CONFIG_REPLY </a:t>
            </a:r>
          </a:p>
          <a:p>
            <a:endParaRPr lang="fr-FR" sz="1600" dirty="0" smtClean="0"/>
          </a:p>
          <a:p>
            <a:r>
              <a:rPr lang="fr-FR" sz="1600" dirty="0" smtClean="0">
                <a:solidFill>
                  <a:srgbClr val="FF0000"/>
                </a:solidFill>
              </a:rPr>
              <a:t>Controller </a:t>
            </a:r>
            <a:r>
              <a:rPr lang="fr-FR" sz="1600" dirty="0" err="1" smtClean="0">
                <a:solidFill>
                  <a:srgbClr val="FF0000"/>
                </a:solidFill>
              </a:rPr>
              <a:t>role</a:t>
            </a:r>
            <a:r>
              <a:rPr lang="fr-FR" sz="1600" dirty="0" smtClean="0">
                <a:solidFill>
                  <a:srgbClr val="FF0000"/>
                </a:solidFill>
              </a:rPr>
              <a:t> change </a:t>
            </a:r>
            <a:r>
              <a:rPr lang="fr-FR" sz="1600" dirty="0" err="1" smtClean="0">
                <a:solidFill>
                  <a:srgbClr val="FF0000"/>
                </a:solidFill>
              </a:rPr>
              <a:t>request</a:t>
            </a:r>
            <a:r>
              <a:rPr lang="fr-FR" sz="1600" dirty="0" smtClean="0">
                <a:solidFill>
                  <a:srgbClr val="FF0000"/>
                </a:solidFill>
              </a:rPr>
              <a:t> messages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24</a:t>
            </a:r>
            <a:r>
              <a:rPr lang="en-US" sz="1600" dirty="0" smtClean="0"/>
              <a:t> ROLE_REQUEST 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25</a:t>
            </a:r>
            <a:r>
              <a:rPr lang="en-US" sz="1600" dirty="0" smtClean="0"/>
              <a:t> ROLE_REPLY </a:t>
            </a:r>
          </a:p>
          <a:p>
            <a:endParaRPr lang="en-US" sz="1600" dirty="0" smtClean="0"/>
          </a:p>
          <a:p>
            <a:r>
              <a:rPr lang="en-US" sz="1600" dirty="0" smtClean="0">
                <a:solidFill>
                  <a:srgbClr val="FF0000"/>
                </a:solidFill>
              </a:rPr>
              <a:t>Asynchronous message configuration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26</a:t>
            </a:r>
            <a:r>
              <a:rPr lang="en-US" sz="1600" dirty="0" smtClean="0"/>
              <a:t> GET_ASYNC_REQUEST 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27</a:t>
            </a:r>
            <a:r>
              <a:rPr lang="en-US" sz="1600" dirty="0" smtClean="0"/>
              <a:t> GET_ASYNC_REPLY 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28</a:t>
            </a:r>
            <a:r>
              <a:rPr lang="en-US" sz="1600" dirty="0" smtClean="0"/>
              <a:t> SET_ASYNC </a:t>
            </a:r>
          </a:p>
          <a:p>
            <a:endParaRPr lang="en-US" sz="1600" dirty="0" smtClean="0"/>
          </a:p>
          <a:p>
            <a:r>
              <a:rPr lang="en-US" sz="1600" dirty="0" smtClean="0">
                <a:solidFill>
                  <a:srgbClr val="FF0000"/>
                </a:solidFill>
              </a:rPr>
              <a:t>Meters and rate limiters configuration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29</a:t>
            </a:r>
            <a:r>
              <a:rPr lang="en-US" sz="1600" dirty="0" smtClean="0"/>
              <a:t> METER_MOD </a:t>
            </a:r>
            <a:endParaRPr kumimoji="0" lang="en-US" sz="16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25337" y="5527343"/>
            <a:ext cx="5036024" cy="824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en-US" sz="1400" b="1" dirty="0" smtClean="0">
                <a:solidFill>
                  <a:schemeClr val="tx2"/>
                </a:solidFill>
                <a:latin typeface="+mn-lt"/>
              </a:rPr>
              <a:t>Interestingly, OF uses a protocol version and TLVs for extensibility</a:t>
            </a:r>
          </a:p>
          <a:p>
            <a:pPr>
              <a:lnSpc>
                <a:spcPct val="85000"/>
              </a:lnSpc>
            </a:pPr>
            <a:r>
              <a:rPr lang="en-US" sz="1400" b="1" dirty="0" smtClean="0">
                <a:solidFill>
                  <a:schemeClr val="tx2"/>
                </a:solidFill>
              </a:rPr>
              <a:t>These are 2 generic control plane mechanisms, </a:t>
            </a:r>
          </a:p>
          <a:p>
            <a:pPr>
              <a:lnSpc>
                <a:spcPct val="85000"/>
              </a:lnSpc>
            </a:pPr>
            <a:r>
              <a:rPr lang="en-US" sz="1400" b="1" dirty="0" smtClean="0">
                <a:solidFill>
                  <a:schemeClr val="tx2"/>
                </a:solidFill>
              </a:rPr>
              <a:t>	of the type that SDN claims don’t exist …</a:t>
            </a:r>
            <a:endParaRPr lang="en-US" sz="1400" b="1" dirty="0" smtClean="0">
              <a:solidFill>
                <a:schemeClr val="tx2"/>
              </a:solidFill>
              <a:latin typeface="+mn-lt"/>
            </a:endParaRPr>
          </a:p>
          <a:p>
            <a:pPr>
              <a:lnSpc>
                <a:spcPct val="85000"/>
              </a:lnSpc>
            </a:pPr>
            <a:r>
              <a:rPr lang="en-US" sz="1400" b="1" dirty="0" smtClean="0"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94594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 setup and maintenance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00247" y="1146412"/>
            <a:ext cx="8843753" cy="5527343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An OF switch may contain default flow entries to use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before connecting with a controller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The switch will boot into a special failure mode</a:t>
            </a:r>
          </a:p>
          <a:p>
            <a:pPr>
              <a:buNone/>
            </a:pPr>
            <a:r>
              <a:rPr lang="en-US" sz="2000" dirty="0" smtClean="0"/>
              <a:t>An OF switch is usually pre-configured with the IP address of a controller</a:t>
            </a:r>
          </a:p>
          <a:p>
            <a:pPr>
              <a:buNone/>
            </a:pP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An OF switch may establish communication with multiple controllers in order 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>
                <a:solidFill>
                  <a:schemeClr val="tx2">
                    <a:lumMod val="75000"/>
                  </a:schemeClr>
                </a:solidFill>
              </a:rPr>
              <a:t>to improve reliability or scalability; the hand-over is managed by the controllers.</a:t>
            </a:r>
          </a:p>
          <a:p>
            <a:pPr>
              <a:buNone/>
            </a:pPr>
            <a:r>
              <a:rPr lang="en-US" sz="2000" dirty="0" smtClean="0"/>
              <a:t>OF is best run over a secure connection (TLS/SSL),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but </a:t>
            </a:r>
            <a:r>
              <a:rPr lang="en-US" sz="2000" i="1" dirty="0" smtClean="0"/>
              <a:t>can</a:t>
            </a:r>
            <a:r>
              <a:rPr lang="en-US" sz="2000" dirty="0" smtClean="0"/>
              <a:t> be run over unprotected TCP</a:t>
            </a:r>
          </a:p>
          <a:p>
            <a:pPr>
              <a:buNone/>
            </a:pPr>
            <a:r>
              <a:rPr lang="en-US" sz="2000" b="1" dirty="0" smtClean="0"/>
              <a:t>Hello</a:t>
            </a:r>
            <a:r>
              <a:rPr lang="en-US" sz="2000" dirty="0" smtClean="0"/>
              <a:t> messages are exchanged between switch and controller upon startup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hellos contain version number and optionally other data </a:t>
            </a:r>
          </a:p>
          <a:p>
            <a:pPr>
              <a:buNone/>
            </a:pPr>
            <a:r>
              <a:rPr lang="en-US" sz="2000" b="1" dirty="0" err="1" smtClean="0"/>
              <a:t>Echo_Request</a:t>
            </a:r>
            <a:r>
              <a:rPr lang="en-US" sz="2000" b="1" dirty="0" smtClean="0"/>
              <a:t> </a:t>
            </a:r>
            <a:r>
              <a:rPr lang="en-US" sz="2000" dirty="0" smtClean="0"/>
              <a:t>and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Echo_reply</a:t>
            </a:r>
            <a:r>
              <a:rPr lang="en-US" sz="2000" b="1" dirty="0" smtClean="0"/>
              <a:t> </a:t>
            </a:r>
            <a:r>
              <a:rPr lang="en-US" sz="2000" dirty="0" smtClean="0"/>
              <a:t>are used to verify connection liveliness</a:t>
            </a:r>
            <a:r>
              <a:rPr lang="en-US" sz="2000" b="1" dirty="0" smtClean="0"/>
              <a:t>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optionally to measure its latency or bandwidth</a:t>
            </a:r>
          </a:p>
          <a:p>
            <a:pPr>
              <a:spcBef>
                <a:spcPts val="0"/>
              </a:spcBef>
              <a:buNone/>
            </a:pPr>
            <a:r>
              <a:rPr lang="en-US" sz="2000" b="1" dirty="0" smtClean="0"/>
              <a:t>Experimenter</a:t>
            </a:r>
            <a:r>
              <a:rPr lang="en-US" sz="2000" dirty="0" smtClean="0"/>
              <a:t> messages are for experimentation with new OF features 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If a session is interrupted by connection failure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OF switch continues operation with the current configuration</a:t>
            </a:r>
          </a:p>
          <a:p>
            <a:pPr>
              <a:spcBef>
                <a:spcPts val="0"/>
              </a:spcBef>
              <a:buNone/>
            </a:pPr>
            <a:r>
              <a:rPr lang="en-US" sz="1800" dirty="0" smtClean="0"/>
              <a:t>Upon re-establishing connection the controller may delete all flow entries</a:t>
            </a:r>
          </a:p>
        </p:txBody>
      </p:sp>
    </p:spTree>
    <p:extLst>
      <p:ext uri="{BB962C8B-B14F-4D97-AF65-F5344CB8AC3E}">
        <p14:creationId xmlns:p14="http://schemas.microsoft.com/office/powerpoint/2010/main" val="225011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Bootstrapping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25669" y="1198179"/>
            <a:ext cx="8527262" cy="5243564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How does the OF controller communicate with OF switches </a:t>
            </a:r>
          </a:p>
          <a:p>
            <a:pPr>
              <a:spcBef>
                <a:spcPts val="0"/>
              </a:spcBef>
              <a:buNone/>
            </a:pPr>
            <a:r>
              <a:rPr lang="en-US" sz="2400" dirty="0" smtClean="0"/>
              <a:t>	before OF has set up the network ?</a:t>
            </a:r>
          </a:p>
          <a:p>
            <a:pPr>
              <a:buNone/>
            </a:pPr>
            <a:r>
              <a:rPr lang="en-US" sz="2000" dirty="0" smtClean="0"/>
              <a:t>The OF specification explicitly avoids this question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one may assume conventional IP forwarding to pre-exist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one can use </a:t>
            </a:r>
            <a:r>
              <a:rPr lang="en-US" dirty="0" smtClean="0"/>
              <a:t>spanning tree algorithm with controller as root,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	once switch discovers controller it sends topology information</a:t>
            </a:r>
          </a:p>
          <a:p>
            <a:pPr>
              <a:spcBef>
                <a:spcPts val="2400"/>
              </a:spcBef>
              <a:buNone/>
            </a:pPr>
            <a:r>
              <a:rPr lang="en-US" sz="2400" dirty="0" smtClean="0"/>
              <a:t>How are flows initially configured ?</a:t>
            </a:r>
          </a:p>
          <a:p>
            <a:pPr>
              <a:buNone/>
            </a:pPr>
            <a:r>
              <a:rPr lang="en-US" sz="2000" dirty="0" smtClean="0"/>
              <a:t>The specification allows two methods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proactive (push)	flows are set up without first receiving packets</a:t>
            </a:r>
          </a:p>
          <a:p>
            <a:pPr>
              <a:spcBef>
                <a:spcPts val="0"/>
              </a:spcBef>
            </a:pPr>
            <a:r>
              <a:rPr lang="en-US" sz="2000" dirty="0" smtClean="0"/>
              <a:t>reactively (pull)		flows are only set up after a packet has been received</a:t>
            </a:r>
          </a:p>
          <a:p>
            <a:pPr>
              <a:spcBef>
                <a:spcPts val="1200"/>
              </a:spcBef>
              <a:buNone/>
            </a:pPr>
            <a:r>
              <a:rPr lang="en-US" sz="2000" i="1" dirty="0" smtClean="0"/>
              <a:t>A network may mix the two methods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Service Providers may prefer proactive configuration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while enterprises may prefer reactive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4214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 message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47462" y="1202060"/>
            <a:ext cx="8136980" cy="5075910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An OF switch does not explicitly acknowledge message receipt or execution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OF switches may arbitrarily reorder message execution 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   in order </a:t>
            </a:r>
            <a:r>
              <a:rPr lang="en-US" sz="2000" dirty="0" smtClean="0"/>
              <a:t>to maximize performance 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When the order in which the switch executes messages is important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or an explicit acknowledgement is required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the controller can send a </a:t>
            </a:r>
            <a:r>
              <a:rPr lang="en-US" sz="2000" b="1" dirty="0" err="1" smtClean="0"/>
              <a:t>Barrier_Request</a:t>
            </a:r>
            <a:r>
              <a:rPr lang="en-US" sz="2000" b="1" dirty="0" smtClean="0"/>
              <a:t> </a:t>
            </a:r>
            <a:r>
              <a:rPr lang="en-US" sz="2000" dirty="0" smtClean="0"/>
              <a:t>message</a:t>
            </a:r>
          </a:p>
          <a:p>
            <a:pPr>
              <a:spcBef>
                <a:spcPts val="1200"/>
              </a:spcBef>
              <a:buNone/>
            </a:pPr>
            <a:r>
              <a:rPr lang="en-US" sz="2000" dirty="0" smtClean="0"/>
              <a:t>Upon receiving a barrier request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switch must finish processing all previously received messages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before executing any new messages</a:t>
            </a:r>
          </a:p>
          <a:p>
            <a:pPr>
              <a:spcBef>
                <a:spcPts val="1800"/>
              </a:spcBef>
              <a:buNone/>
            </a:pPr>
            <a:r>
              <a:rPr lang="en-US" sz="2000" dirty="0" smtClean="0"/>
              <a:t>Once all old messages have been executed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switch sends a </a:t>
            </a:r>
            <a:r>
              <a:rPr lang="en-US" sz="2000" b="1" dirty="0" err="1" smtClean="0"/>
              <a:t>Barrier_Reply</a:t>
            </a:r>
            <a:r>
              <a:rPr lang="en-US" sz="2000" dirty="0" smtClean="0"/>
              <a:t> message back to the controller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7175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ForCES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47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err="1" smtClean="0"/>
              <a:t>ForCES</a:t>
            </a:r>
            <a:r>
              <a:rPr lang="en-US" dirty="0" smtClean="0"/>
              <a:t> History</a:t>
            </a:r>
            <a:endParaRPr lang="el-GR" dirty="0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612775" y="1600200"/>
            <a:ext cx="8153400" cy="4781128"/>
          </a:xfrm>
        </p:spPr>
        <p:txBody>
          <a:bodyPr/>
          <a:lstStyle/>
          <a:p>
            <a:pPr algn="just" eaLnBrk="1" hangingPunct="1"/>
            <a:r>
              <a:rPr lang="en-US" sz="3200" dirty="0" err="1" smtClean="0"/>
              <a:t>FORwarding</a:t>
            </a:r>
            <a:r>
              <a:rPr lang="en-US" sz="3200" dirty="0" smtClean="0"/>
              <a:t> &amp; Control Element Separation.</a:t>
            </a:r>
          </a:p>
          <a:p>
            <a:pPr lvl="1" algn="just" eaLnBrk="1" hangingPunct="1"/>
            <a:r>
              <a:rPr lang="en-US" sz="2800" dirty="0" smtClean="0"/>
              <a:t>IETF working group </a:t>
            </a:r>
          </a:p>
          <a:p>
            <a:pPr lvl="2" algn="just" eaLnBrk="1" hangingPunct="1"/>
            <a:r>
              <a:rPr lang="en-US" sz="2500" dirty="0" smtClean="0"/>
              <a:t>Established in 2001</a:t>
            </a:r>
          </a:p>
          <a:p>
            <a:pPr lvl="3" algn="just" eaLnBrk="1" hangingPunct="1"/>
            <a:r>
              <a:rPr lang="en-US" sz="2200" dirty="0" smtClean="0"/>
              <a:t>Era of Network Processing Forum (NPF)</a:t>
            </a:r>
          </a:p>
          <a:p>
            <a:pPr lvl="3" algn="just" eaLnBrk="1" hangingPunct="1"/>
            <a:r>
              <a:rPr lang="en-US" sz="2200" dirty="0" smtClean="0"/>
              <a:t>Need for open and standardized programmable interfaces for off-the-shelf network processor devices</a:t>
            </a:r>
            <a:r>
              <a:rPr lang="en-US" sz="2200" baseline="30000" dirty="0" smtClean="0"/>
              <a:t>1</a:t>
            </a:r>
            <a:endParaRPr lang="en-US" sz="2200" dirty="0" smtClean="0"/>
          </a:p>
          <a:p>
            <a:pPr lvl="2" algn="just" eaLnBrk="1" hangingPunct="1"/>
            <a:r>
              <a:rPr lang="en-US" sz="2500" dirty="0" smtClean="0"/>
              <a:t>Concluded in 2015</a:t>
            </a:r>
          </a:p>
          <a:p>
            <a:pPr lvl="1" algn="just" eaLnBrk="1" hangingPunct="1"/>
            <a:r>
              <a:rPr lang="en-US" sz="2800" dirty="0" smtClean="0"/>
              <a:t>Set of:</a:t>
            </a:r>
          </a:p>
          <a:p>
            <a:pPr lvl="2" algn="just" eaLnBrk="1" hangingPunct="1"/>
            <a:r>
              <a:rPr lang="en-US" sz="2500" dirty="0" smtClean="0"/>
              <a:t>Protocols</a:t>
            </a:r>
          </a:p>
          <a:p>
            <a:pPr lvl="2" algn="just" eaLnBrk="1" hangingPunct="1"/>
            <a:r>
              <a:rPr lang="en-US" sz="2500" dirty="0" smtClean="0"/>
              <a:t>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488668"/>
            <a:ext cx="5737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aseline="300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1</a:t>
            </a:r>
            <a:r>
              <a:rPr lang="en-US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https://datatracker.ietf.org/doc/charter-ietf-forces/03/</a:t>
            </a:r>
            <a:endParaRPr lang="el-G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727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2. </a:t>
            </a:r>
            <a:r>
              <a:rPr lang="en-US" dirty="0" smtClean="0"/>
              <a:t>Today’s communications world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96882" y="1017816"/>
            <a:ext cx="8642165" cy="5808652"/>
          </a:xfrm>
        </p:spPr>
        <p:txBody>
          <a:bodyPr/>
          <a:lstStyle/>
          <a:p>
            <a:pPr>
              <a:buNone/>
            </a:pPr>
            <a:r>
              <a:rPr lang="en-US" sz="2000" dirty="0" smtClean="0"/>
              <a:t>Today’s infrastructures are composed of many different Network Elements (NEs)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sensors, smartphones, notebooks, laptops, desk computers, servers, 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DSL modems, Fiber transceivers,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SONET/SDH ADMs, OTN switches, ROADMs, 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Ethernet switches, IP routers, MPLS LSRs, BRAS, SGSN/GGSN, 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NATs, Firewalls, IDS, CDN, WAN </a:t>
            </a:r>
            <a:r>
              <a:rPr lang="en-US" sz="1600" dirty="0" err="1" smtClean="0"/>
              <a:t>aceleration</a:t>
            </a:r>
            <a:r>
              <a:rPr lang="en-US" sz="1600" dirty="0" smtClean="0"/>
              <a:t>, DPI, 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VoIP gateways, IP-</a:t>
            </a:r>
            <a:r>
              <a:rPr lang="en-US" sz="1600" dirty="0" err="1" smtClean="0"/>
              <a:t>PBXes</a:t>
            </a:r>
            <a:r>
              <a:rPr lang="en-US" sz="1600" dirty="0" smtClean="0"/>
              <a:t>, video streamers, 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performance monitoring probes , performance enhancement </a:t>
            </a:r>
            <a:r>
              <a:rPr lang="en-US" sz="1600" dirty="0" err="1" smtClean="0"/>
              <a:t>middleboxes</a:t>
            </a:r>
            <a:r>
              <a:rPr lang="en-US" sz="1600" dirty="0" smtClean="0"/>
              <a:t>, </a:t>
            </a:r>
          </a:p>
          <a:p>
            <a:pPr>
              <a:spcBef>
                <a:spcPts val="0"/>
              </a:spcBef>
            </a:pPr>
            <a:r>
              <a:rPr lang="en-US" sz="1600" dirty="0" smtClean="0"/>
              <a:t>etc., etc., etc.</a:t>
            </a:r>
          </a:p>
          <a:p>
            <a:pPr>
              <a:buNone/>
            </a:pPr>
            <a:r>
              <a:rPr lang="en-US" sz="2000" dirty="0" smtClean="0"/>
              <a:t>New and ever more complex NEs are being invented all the time,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while equipment vendors like it that way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Service Providers find it hard to shelve and power them all !</a:t>
            </a:r>
          </a:p>
          <a:p>
            <a:pPr>
              <a:buNone/>
            </a:pPr>
            <a:r>
              <a:rPr lang="en-US" sz="2000" dirty="0" smtClean="0"/>
              <a:t>In addition, while service innovation is accelerating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increasing sophistication of new services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the requirement for backward compatibility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and the increasing number of different SDOs, consortia, and industry groups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which means that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it has become very hard to experiment with new networking ideas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NEs are taking longer to standardize, design, acquire, and learn how to operate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NEs are becoming more complex and expensive to maintain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ForCES</a:t>
            </a:r>
            <a:r>
              <a:rPr lang="en-US" dirty="0" smtClean="0"/>
              <a:t> History – Major milestones</a:t>
            </a:r>
            <a:endParaRPr lang="el-GR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quarter" idx="1"/>
          </p:nvPr>
        </p:nvGraphicFramePr>
        <p:xfrm>
          <a:off x="598860" y="1556792"/>
          <a:ext cx="8183922" cy="51917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194156"/>
                <a:gridCol w="1257423"/>
                <a:gridCol w="630521"/>
                <a:gridCol w="510182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Date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RFC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I/PS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Milestone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July 2001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Working</a:t>
                      </a:r>
                      <a:r>
                        <a:rPr lang="en-US" baseline="0" dirty="0" smtClean="0"/>
                        <a:t> group established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Dec 2003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RFC3654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Requirements RFC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Apr</a:t>
                      </a:r>
                      <a:r>
                        <a:rPr lang="en-US" baseline="0" dirty="0" smtClean="0"/>
                        <a:t> 2004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RFC3746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Framework RFC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Jul 2009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(RFC6053)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r>
                        <a:rPr lang="en-US" baseline="30000" dirty="0" smtClean="0"/>
                        <a:t>st</a:t>
                      </a:r>
                      <a:r>
                        <a:rPr lang="en-US" dirty="0" smtClean="0"/>
                        <a:t> interoperability test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Mar</a:t>
                      </a:r>
                      <a:r>
                        <a:rPr lang="en-US" baseline="0" dirty="0" smtClean="0"/>
                        <a:t> 2010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RFC5810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ForCES</a:t>
                      </a:r>
                      <a:r>
                        <a:rPr lang="en-US" baseline="0" dirty="0" smtClean="0"/>
                        <a:t> Protocol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Mar</a:t>
                      </a:r>
                      <a:r>
                        <a:rPr lang="en-US" baseline="0" dirty="0" smtClean="0"/>
                        <a:t> 2010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RFC5811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SCTP-TML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Mar</a:t>
                      </a:r>
                      <a:r>
                        <a:rPr lang="en-US" baseline="0" dirty="0" smtClean="0"/>
                        <a:t> 2010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RFC5812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ForCES</a:t>
                      </a:r>
                      <a:r>
                        <a:rPr lang="en-US" dirty="0" smtClean="0"/>
                        <a:t> Model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Feb 2011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(RFC6984)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r>
                        <a:rPr lang="en-US" baseline="30000" dirty="0" smtClean="0"/>
                        <a:t>nd</a:t>
                      </a:r>
                      <a:r>
                        <a:rPr lang="en-US" baseline="0" dirty="0" smtClean="0"/>
                        <a:t> interoperability test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Jun 2013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RFC6956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LFB library (Data model)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May 2013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Re-chartered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Oct 2014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RFC7391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ForCES</a:t>
                      </a:r>
                      <a:r>
                        <a:rPr lang="en-US" dirty="0" smtClean="0"/>
                        <a:t> Protocol Extension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Nov</a:t>
                      </a:r>
                      <a:r>
                        <a:rPr lang="en-US" baseline="0" dirty="0" smtClean="0"/>
                        <a:t> 2014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RFC7408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ForCES</a:t>
                      </a:r>
                      <a:r>
                        <a:rPr lang="en-US" dirty="0" smtClean="0"/>
                        <a:t> Model Extension</a:t>
                      </a:r>
                      <a:endParaRPr lang="el-G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Mar 2015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Working group</a:t>
                      </a:r>
                      <a:r>
                        <a:rPr lang="en-US" baseline="0" dirty="0" smtClean="0"/>
                        <a:t> concluded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1249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ForCES</a:t>
            </a:r>
            <a:r>
              <a:rPr lang="en-US" dirty="0" smtClean="0"/>
              <a:t> terminology</a:t>
            </a:r>
            <a:endParaRPr lang="el-G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95536" y="3861048"/>
          <a:ext cx="8424936" cy="237744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8424936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FE Model (RFC5812)</a:t>
                      </a:r>
                      <a:endParaRPr lang="el-GR" sz="2400" dirty="0" smtClean="0"/>
                    </a:p>
                  </a:txBody>
                  <a:tcPr/>
                </a:tc>
              </a:tr>
              <a:tr h="1099759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The FE model provides the basis to define the information elements exchanged between the CE and the FE in the </a:t>
                      </a:r>
                      <a:r>
                        <a:rPr lang="en-US" sz="2400" dirty="0" err="1" smtClean="0"/>
                        <a:t>ForCES</a:t>
                      </a:r>
                      <a:r>
                        <a:rPr lang="en-US" sz="2400" dirty="0" smtClean="0"/>
                        <a:t> protocol.</a:t>
                      </a:r>
                    </a:p>
                    <a:p>
                      <a:pPr algn="just"/>
                      <a:endParaRPr lang="en-US" sz="2400" dirty="0" smtClean="0"/>
                    </a:p>
                    <a:p>
                      <a:pPr algn="just"/>
                      <a:r>
                        <a:rPr lang="en-US" sz="2400" dirty="0" smtClean="0"/>
                        <a:t>The FE model is primarily an information model</a:t>
                      </a:r>
                      <a:r>
                        <a:rPr lang="en-US" sz="2400" baseline="30000" dirty="0" smtClean="0"/>
                        <a:t>2</a:t>
                      </a:r>
                      <a:r>
                        <a:rPr lang="en-US" sz="2400" dirty="0" smtClean="0"/>
                        <a:t>, but includes aspects of a data model.</a:t>
                      </a:r>
                      <a:endParaRPr lang="el-GR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95536" y="1628800"/>
          <a:ext cx="8424936" cy="1645920"/>
        </p:xfrm>
        <a:graphic>
          <a:graphicData uri="http://schemas.openxmlformats.org/drawingml/2006/table">
            <a:tbl>
              <a:tblPr firstRow="1" bandRow="1">
                <a:tableStyleId>{125E5076-3810-47DD-B79F-674D7AD40C01}</a:tableStyleId>
              </a:tblPr>
              <a:tblGrid>
                <a:gridCol w="8424936"/>
              </a:tblGrid>
              <a:tr h="3600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Protocol (RFC5810)</a:t>
                      </a:r>
                      <a:endParaRPr lang="el-GR" sz="2400" dirty="0"/>
                    </a:p>
                  </a:txBody>
                  <a:tcPr/>
                </a:tc>
              </a:tr>
              <a:tr h="1099759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The </a:t>
                      </a:r>
                      <a:r>
                        <a:rPr lang="en-US" sz="2400" dirty="0" err="1" smtClean="0"/>
                        <a:t>ForCES</a:t>
                      </a:r>
                      <a:r>
                        <a:rPr lang="en-US" sz="2400" dirty="0" smtClean="0"/>
                        <a:t> protocol is a master-slave protocol in which FEs are slaves and CEs are masters. Includes both the management of the communication channel and the control messages.  </a:t>
                      </a:r>
                      <a:endParaRPr lang="el-GR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6488668"/>
            <a:ext cx="3552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aseline="300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2</a:t>
            </a:r>
            <a:r>
              <a:rPr lang="en-US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https://tools.ietf.org/html/rfc3444</a:t>
            </a:r>
            <a:endParaRPr lang="el-G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8053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Conceptual view</a:t>
            </a:r>
            <a:endParaRPr lang="el-GR" dirty="0"/>
          </a:p>
        </p:txBody>
      </p:sp>
      <p:sp>
        <p:nvSpPr>
          <p:cNvPr id="13" name="Rectangle 12"/>
          <p:cNvSpPr/>
          <p:nvPr/>
        </p:nvSpPr>
        <p:spPr>
          <a:xfrm>
            <a:off x="251520" y="4509120"/>
            <a:ext cx="4032448" cy="2016224"/>
          </a:xfrm>
          <a:prstGeom prst="rect">
            <a:avLst/>
          </a:prstGeom>
          <a:solidFill>
            <a:srgbClr val="F79646"/>
          </a:solidFill>
          <a:ln w="25400" cap="flat" cmpd="sng" algn="ctr">
            <a:solidFill>
              <a:srgbClr val="F79646">
                <a:shade val="50000"/>
              </a:srgbClr>
            </a:solidFill>
            <a:prstDash val="solid"/>
          </a:ln>
          <a:effectLst/>
        </p:spPr>
        <p:txBody>
          <a:bodyPr rtlCol="0" anchor="t"/>
          <a:lstStyle/>
          <a:p>
            <a:pPr algn="r">
              <a:defRPr/>
            </a:pPr>
            <a:r>
              <a:rPr lang="en-US" sz="2000" kern="0" dirty="0" smtClean="0">
                <a:solidFill>
                  <a:sysClr val="window" lastClr="FFFFFF"/>
                </a:solidFill>
                <a:latin typeface="Calibri"/>
                <a:cs typeface="Arial" charset="0"/>
              </a:rPr>
              <a:t>FE</a:t>
            </a:r>
            <a:endParaRPr lang="el-GR" kern="0" dirty="0">
              <a:solidFill>
                <a:sysClr val="window" lastClr="FFFFFF"/>
              </a:solidFill>
              <a:cs typeface="Arial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395536" y="5949280"/>
            <a:ext cx="3744416" cy="504056"/>
          </a:xfrm>
          <a:prstGeom prst="rect">
            <a:avLst/>
          </a:prstGeom>
          <a:solidFill>
            <a:srgbClr val="C0504D"/>
          </a:solidFill>
          <a:ln w="25400" cap="flat" cmpd="sng" algn="ctr">
            <a:solidFill>
              <a:srgbClr val="C0504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r>
              <a:rPr lang="en-US" kern="0" dirty="0" smtClean="0">
                <a:solidFill>
                  <a:sysClr val="windowText" lastClr="000000"/>
                </a:solidFill>
                <a:latin typeface="Calibri"/>
                <a:cs typeface="Arial" charset="0"/>
              </a:rPr>
              <a:t>Resources (Hardware/Software)</a:t>
            </a:r>
            <a:endParaRPr lang="el-GR" kern="0" dirty="0">
              <a:solidFill>
                <a:sysClr val="windowText" lastClr="000000"/>
              </a:solidFill>
              <a:cs typeface="Arial" charset="0"/>
            </a:endParaRPr>
          </a:p>
        </p:txBody>
      </p:sp>
      <p:cxnSp>
        <p:nvCxnSpPr>
          <p:cNvPr id="16" name="Straight Arrow Connector 15"/>
          <p:cNvCxnSpPr>
            <a:stCxn id="20" idx="2"/>
            <a:endCxn id="14" idx="0"/>
          </p:cNvCxnSpPr>
          <p:nvPr/>
        </p:nvCxnSpPr>
        <p:spPr>
          <a:xfrm>
            <a:off x="2267744" y="5373216"/>
            <a:ext cx="0" cy="576064"/>
          </a:xfrm>
          <a:prstGeom prst="straightConnector1">
            <a:avLst/>
          </a:prstGeom>
          <a:noFill/>
          <a:ln w="25400" cap="flat" cmpd="sng" algn="ctr">
            <a:solidFill>
              <a:srgbClr val="4BACC6"/>
            </a:solidFill>
            <a:prstDash val="solid"/>
            <a:headEnd type="arrow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17" name="TextBox 16"/>
          <p:cNvSpPr txBox="1"/>
          <p:nvPr/>
        </p:nvSpPr>
        <p:spPr>
          <a:xfrm>
            <a:off x="1403648" y="651605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kern="0" dirty="0" smtClean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Network Device</a:t>
            </a:r>
            <a:endParaRPr lang="el-GR" kern="0" dirty="0">
              <a:solidFill>
                <a:sysClr val="windowText" lastClr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95736" y="5579948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kern="0" dirty="0" smtClean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Implementation Specific Interface</a:t>
            </a:r>
            <a:endParaRPr lang="el-GR" kern="0" dirty="0">
              <a:solidFill>
                <a:sysClr val="windowText" lastClr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51520" y="2924944"/>
            <a:ext cx="4032448" cy="1152128"/>
          </a:xfrm>
          <a:prstGeom prst="rect">
            <a:avLst/>
          </a:prstGeom>
          <a:solidFill>
            <a:srgbClr val="9BBB59"/>
          </a:solidFill>
          <a:ln w="19050" cap="flat" cmpd="sng" algn="ctr">
            <a:solidFill>
              <a:sysClr val="windowText" lastClr="00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b"/>
          <a:lstStyle/>
          <a:p>
            <a:pPr algn="r">
              <a:defRPr/>
            </a:pPr>
            <a:r>
              <a:rPr lang="en-US" sz="2000" kern="0" dirty="0" smtClean="0">
                <a:solidFill>
                  <a:sysClr val="windowText" lastClr="000000"/>
                </a:solidFill>
                <a:latin typeface="Calibri"/>
                <a:cs typeface="Arial" charset="0"/>
              </a:rPr>
              <a:t>CE</a:t>
            </a:r>
            <a:endParaRPr lang="el-GR" sz="2000" kern="0" dirty="0">
              <a:solidFill>
                <a:sysClr val="windowText" lastClr="000000"/>
              </a:solidFill>
              <a:cs typeface="Arial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95536" y="4869160"/>
            <a:ext cx="3744416" cy="504056"/>
          </a:xfrm>
          <a:prstGeom prst="rect">
            <a:avLst/>
          </a:prstGeom>
          <a:solidFill>
            <a:sysClr val="window" lastClr="FFFFFF">
              <a:lumMod val="75000"/>
            </a:sysClr>
          </a:solidFill>
          <a:ln w="19050" cap="flat" cmpd="sng" algn="ctr">
            <a:solidFill>
              <a:sysClr val="windowText" lastClr="00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t"/>
          <a:lstStyle/>
          <a:p>
            <a:pPr algn="r">
              <a:defRPr/>
            </a:pPr>
            <a:r>
              <a:rPr lang="en-US" kern="0" dirty="0" err="1" smtClean="0">
                <a:solidFill>
                  <a:sysClr val="windowText" lastClr="000000"/>
                </a:solidFill>
                <a:latin typeface="Calibri"/>
                <a:cs typeface="Arial" charset="0"/>
              </a:rPr>
              <a:t>ForCES</a:t>
            </a:r>
            <a:r>
              <a:rPr lang="en-US" kern="0" dirty="0" smtClean="0">
                <a:solidFill>
                  <a:sysClr val="windowText" lastClr="000000"/>
                </a:solidFill>
                <a:latin typeface="Calibri"/>
                <a:cs typeface="Arial" charset="0"/>
              </a:rPr>
              <a:t> agent</a:t>
            </a:r>
            <a:endParaRPr lang="el-GR" kern="0" dirty="0">
              <a:solidFill>
                <a:sysClr val="windowText" lastClr="000000"/>
              </a:solidFill>
              <a:cs typeface="Arial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95736" y="4104276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kern="0" dirty="0" err="1" smtClean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ForCES</a:t>
            </a:r>
            <a:r>
              <a:rPr lang="en-US" kern="0" dirty="0" smtClean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 protocol</a:t>
            </a:r>
            <a:endParaRPr lang="el-GR" kern="0" dirty="0">
              <a:solidFill>
                <a:sysClr val="windowText" lastClr="000000"/>
              </a:solidFill>
              <a:latin typeface="Arial" charset="0"/>
              <a:cs typeface="Arial" charset="0"/>
            </a:endParaRPr>
          </a:p>
        </p:txBody>
      </p:sp>
      <p:sp>
        <p:nvSpPr>
          <p:cNvPr id="23" name="Content Placeholder 2"/>
          <p:cNvSpPr>
            <a:spLocks noGrp="1"/>
          </p:cNvSpPr>
          <p:nvPr>
            <p:ph sz="quarter" idx="1"/>
          </p:nvPr>
        </p:nvSpPr>
        <p:spPr>
          <a:xfrm>
            <a:off x="4860032" y="2132856"/>
            <a:ext cx="4104580" cy="4536232"/>
          </a:xfrm>
        </p:spPr>
        <p:txBody>
          <a:bodyPr/>
          <a:lstStyle/>
          <a:p>
            <a:pPr eaLnBrk="1" hangingPunct="1"/>
            <a:r>
              <a:rPr lang="en-US" sz="2400" dirty="0" err="1" smtClean="0"/>
              <a:t>ForCES</a:t>
            </a:r>
            <a:r>
              <a:rPr lang="en-US" sz="2400" dirty="0" smtClean="0"/>
              <a:t> Protocol</a:t>
            </a:r>
          </a:p>
          <a:p>
            <a:pPr lvl="1" eaLnBrk="1" hangingPunct="1"/>
            <a:r>
              <a:rPr lang="en-US" sz="2000" dirty="0" smtClean="0"/>
              <a:t>Binary</a:t>
            </a:r>
          </a:p>
          <a:p>
            <a:pPr lvl="1" algn="just" eaLnBrk="1" hangingPunct="1"/>
            <a:r>
              <a:rPr lang="en-US" sz="2000" dirty="0" smtClean="0"/>
              <a:t>Carrying information described by model</a:t>
            </a:r>
          </a:p>
          <a:p>
            <a:pPr lvl="1" algn="just" eaLnBrk="1" hangingPunct="1"/>
            <a:endParaRPr lang="en-US" sz="2000" dirty="0" smtClean="0"/>
          </a:p>
          <a:p>
            <a:pPr eaLnBrk="1" hangingPunct="1"/>
            <a:r>
              <a:rPr lang="en-US" sz="2400" dirty="0" smtClean="0"/>
              <a:t>FE Model </a:t>
            </a:r>
          </a:p>
          <a:p>
            <a:pPr lvl="1" eaLnBrk="1" hangingPunct="1"/>
            <a:r>
              <a:rPr lang="en-US" sz="2000" dirty="0" smtClean="0"/>
              <a:t>Representation of resources</a:t>
            </a:r>
          </a:p>
          <a:p>
            <a:pPr lvl="1" algn="just" eaLnBrk="1" hangingPunct="1"/>
            <a:endParaRPr lang="en-US" sz="2000" dirty="0" smtClean="0"/>
          </a:p>
        </p:txBody>
      </p:sp>
      <p:sp>
        <p:nvSpPr>
          <p:cNvPr id="36" name="Rectangle 35"/>
          <p:cNvSpPr/>
          <p:nvPr/>
        </p:nvSpPr>
        <p:spPr>
          <a:xfrm>
            <a:off x="539552" y="1979548"/>
            <a:ext cx="3456384" cy="432048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kern="0" dirty="0" smtClean="0">
                <a:solidFill>
                  <a:sysClr val="windowText" lastClr="000000"/>
                </a:solidFill>
                <a:latin typeface="Calibri"/>
              </a:rPr>
              <a:t>Services / Applications</a:t>
            </a:r>
            <a:endParaRPr lang="el-GR" kern="0" dirty="0">
              <a:solidFill>
                <a:sysClr val="windowText" lastClr="000000"/>
              </a:solidFill>
            </a:endParaRPr>
          </a:p>
        </p:txBody>
      </p:sp>
      <p:cxnSp>
        <p:nvCxnSpPr>
          <p:cNvPr id="37" name="Straight Arrow Connector 36"/>
          <p:cNvCxnSpPr>
            <a:stCxn id="36" idx="2"/>
            <a:endCxn id="52" idx="0"/>
          </p:cNvCxnSpPr>
          <p:nvPr/>
        </p:nvCxnSpPr>
        <p:spPr>
          <a:xfrm>
            <a:off x="2267744" y="2411596"/>
            <a:ext cx="0" cy="801380"/>
          </a:xfrm>
          <a:prstGeom prst="straightConnector1">
            <a:avLst/>
          </a:prstGeom>
          <a:noFill/>
          <a:ln w="25400" cap="flat" cmpd="sng" algn="ctr">
            <a:solidFill>
              <a:srgbClr val="92D050"/>
            </a:solidFill>
            <a:prstDash val="solid"/>
            <a:headEnd type="arrow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40" name="TextBox 39"/>
          <p:cNvSpPr txBox="1"/>
          <p:nvPr/>
        </p:nvSpPr>
        <p:spPr>
          <a:xfrm>
            <a:off x="2195736" y="2555612"/>
            <a:ext cx="2448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kern="0" dirty="0" smtClean="0">
                <a:solidFill>
                  <a:sysClr val="windowText" lastClr="000000"/>
                </a:solidFill>
                <a:latin typeface="Arial" charset="0"/>
                <a:cs typeface="Arial" charset="0"/>
              </a:rPr>
              <a:t>Northbound Interface</a:t>
            </a:r>
            <a:endParaRPr lang="el-GR" kern="0" dirty="0">
              <a:solidFill>
                <a:sysClr val="windowText" lastClr="000000"/>
              </a:solidFill>
              <a:latin typeface="Arial" charset="0"/>
              <a:cs typeface="Arial" charset="0"/>
            </a:endParaRPr>
          </a:p>
        </p:txBody>
      </p:sp>
      <p:cxnSp>
        <p:nvCxnSpPr>
          <p:cNvPr id="15" name="Straight Arrow Connector 14"/>
          <p:cNvCxnSpPr>
            <a:stCxn id="52" idx="2"/>
            <a:endCxn id="20" idx="0"/>
          </p:cNvCxnSpPr>
          <p:nvPr/>
        </p:nvCxnSpPr>
        <p:spPr>
          <a:xfrm>
            <a:off x="2267744" y="3717032"/>
            <a:ext cx="0" cy="1152128"/>
          </a:xfrm>
          <a:prstGeom prst="straightConnector1">
            <a:avLst/>
          </a:prstGeom>
          <a:noFill/>
          <a:ln w="25400" cap="flat" cmpd="sng" algn="ctr">
            <a:solidFill>
              <a:srgbClr val="C0504D"/>
            </a:solidFill>
            <a:prstDash val="solid"/>
            <a:headEnd type="arrow"/>
            <a:tailEnd type="arrow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43" name="Parallelogram 42"/>
          <p:cNvSpPr/>
          <p:nvPr/>
        </p:nvSpPr>
        <p:spPr>
          <a:xfrm>
            <a:off x="539552" y="4950460"/>
            <a:ext cx="1944216" cy="36004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Model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95536" y="3212976"/>
            <a:ext cx="3744416" cy="504056"/>
          </a:xfrm>
          <a:prstGeom prst="rect">
            <a:avLst/>
          </a:prstGeom>
          <a:solidFill>
            <a:sysClr val="window" lastClr="FFFFFF">
              <a:lumMod val="75000"/>
            </a:sysClr>
          </a:solidFill>
          <a:ln w="19050" cap="flat" cmpd="sng" algn="ctr">
            <a:solidFill>
              <a:sysClr val="windowText" lastClr="000000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b" anchorCtr="0"/>
          <a:lstStyle/>
          <a:p>
            <a:pPr algn="r">
              <a:defRPr/>
            </a:pPr>
            <a:r>
              <a:rPr lang="en-US" kern="0" dirty="0" err="1" smtClean="0">
                <a:solidFill>
                  <a:sysClr val="windowText" lastClr="000000"/>
                </a:solidFill>
                <a:latin typeface="Calibri"/>
                <a:cs typeface="Arial" charset="0"/>
              </a:rPr>
              <a:t>ForCES</a:t>
            </a:r>
            <a:r>
              <a:rPr lang="en-US" kern="0" dirty="0" smtClean="0">
                <a:solidFill>
                  <a:sysClr val="windowText" lastClr="000000"/>
                </a:solidFill>
                <a:latin typeface="Calibri"/>
                <a:cs typeface="Arial" charset="0"/>
              </a:rPr>
              <a:t> agent</a:t>
            </a:r>
            <a:endParaRPr lang="el-GR" kern="0" dirty="0">
              <a:solidFill>
                <a:sysClr val="windowText" lastClr="000000"/>
              </a:solidFill>
              <a:cs typeface="Arial" charset="0"/>
            </a:endParaRPr>
          </a:p>
        </p:txBody>
      </p:sp>
      <p:sp>
        <p:nvSpPr>
          <p:cNvPr id="53" name="Parallelogram 52"/>
          <p:cNvSpPr/>
          <p:nvPr/>
        </p:nvSpPr>
        <p:spPr>
          <a:xfrm>
            <a:off x="539552" y="3294276"/>
            <a:ext cx="1944216" cy="360040"/>
          </a:xfrm>
          <a:prstGeom prst="parallelogra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Model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107504" y="2996952"/>
            <a:ext cx="4392488" cy="2592288"/>
          </a:xfrm>
          <a:prstGeom prst="rect">
            <a:avLst/>
          </a:prstGeom>
          <a:noFill/>
          <a:ln w="38100">
            <a:solidFill>
              <a:srgbClr val="FF0000"/>
            </a:solidFill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171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err="1" smtClean="0">
                <a:solidFill>
                  <a:schemeClr val="tx2">
                    <a:satMod val="130000"/>
                  </a:schemeClr>
                </a:solidFill>
              </a:rPr>
              <a:t>ForCES</a:t>
            </a: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</a:rPr>
              <a:t> juxtaposition on SDN (RFC7426)</a:t>
            </a:r>
            <a:endParaRPr lang="el-GR" sz="3600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43608" y="5603776"/>
            <a:ext cx="7086600" cy="12096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b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prstClr val="black">
                    <a:lumMod val="95000"/>
                    <a:lumOff val="5000"/>
                  </a:prstClr>
                </a:solidFill>
              </a:rPr>
              <a:t>Network Device</a:t>
            </a:r>
            <a:endParaRPr lang="el-GR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24608" y="6365776"/>
            <a:ext cx="1905000" cy="37559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prstClr val="white"/>
                </a:solidFill>
              </a:rPr>
              <a:t>Forwarding Plane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539408" y="6356176"/>
            <a:ext cx="2057400" cy="385192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prstClr val="black">
                    <a:lumMod val="95000"/>
                    <a:lumOff val="5000"/>
                  </a:prstClr>
                </a:solidFill>
              </a:rPr>
              <a:t>Operational Plane</a:t>
            </a:r>
            <a:endParaRPr lang="el-GR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67808" y="6096272"/>
            <a:ext cx="762000" cy="357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prstClr val="white"/>
                </a:solidFill>
              </a:rPr>
              <a:t>App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43608" y="5603776"/>
            <a:ext cx="70866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prstClr val="black">
                    <a:lumMod val="95000"/>
                    <a:lumOff val="5000"/>
                  </a:prstClr>
                </a:solidFill>
              </a:rPr>
              <a:t>Device </a:t>
            </a:r>
            <a:r>
              <a:rPr lang="en-US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and Resource Abstraction </a:t>
            </a:r>
            <a:r>
              <a:rPr lang="en-US" dirty="0">
                <a:solidFill>
                  <a:prstClr val="black">
                    <a:lumMod val="95000"/>
                    <a:lumOff val="5000"/>
                  </a:prstClr>
                </a:solidFill>
              </a:rPr>
              <a:t>Layer (DAL)</a:t>
            </a:r>
            <a:endParaRPr lang="el-GR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43608" y="3140968"/>
            <a:ext cx="2743200" cy="170080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" anchor="b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prstClr val="black">
                    <a:lumMod val="95000"/>
                    <a:lumOff val="5000"/>
                  </a:prstClr>
                </a:solidFill>
              </a:rPr>
              <a:t>Control Plane</a:t>
            </a:r>
            <a:endParaRPr lang="el-GR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043608" y="4460776"/>
            <a:ext cx="2743200" cy="3810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prstClr val="black">
                    <a:lumMod val="95000"/>
                    <a:lumOff val="5000"/>
                  </a:prstClr>
                </a:solidFill>
              </a:rPr>
              <a:t>Control Abstraction Layer (CAL)</a:t>
            </a:r>
            <a:endParaRPr lang="el-GR" sz="14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72408" y="3546376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prstClr val="white"/>
                </a:solidFill>
              </a:rPr>
              <a:t>App</a:t>
            </a:r>
            <a:endParaRPr lang="el-GR" dirty="0">
              <a:solidFill>
                <a:prstClr val="white"/>
              </a:solidFill>
            </a:endParaRPr>
          </a:p>
        </p:txBody>
      </p:sp>
      <p:cxnSp>
        <p:nvCxnSpPr>
          <p:cNvPr id="14" name="Straight Arrow Connector 13"/>
          <p:cNvCxnSpPr>
            <a:stCxn id="11" idx="2"/>
          </p:cNvCxnSpPr>
          <p:nvPr/>
        </p:nvCxnSpPr>
        <p:spPr>
          <a:xfrm>
            <a:off x="2415208" y="4841776"/>
            <a:ext cx="0" cy="762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1577008" y="3546376"/>
            <a:ext cx="1066800" cy="457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prstClr val="white"/>
                </a:solidFill>
              </a:rPr>
              <a:t>Service</a:t>
            </a:r>
            <a:endParaRPr lang="el-GR" dirty="0">
              <a:solidFill>
                <a:prstClr val="white"/>
              </a:solidFill>
            </a:endParaRP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2415208" y="5984776"/>
            <a:ext cx="0" cy="381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606208" y="5984776"/>
            <a:ext cx="0" cy="381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082208" y="3140968"/>
            <a:ext cx="3048000" cy="170080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anchor="b"/>
          <a:lstStyle/>
          <a:p>
            <a:pPr algn="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prstClr val="black">
                    <a:lumMod val="95000"/>
                    <a:lumOff val="5000"/>
                  </a:prstClr>
                </a:solidFill>
              </a:rPr>
              <a:t>Management Plane        </a:t>
            </a:r>
            <a:r>
              <a:rPr lang="en-US" sz="800" dirty="0">
                <a:solidFill>
                  <a:prstClr val="black">
                    <a:lumMod val="95000"/>
                    <a:lumOff val="5000"/>
                  </a:prstClr>
                </a:solidFill>
              </a:rPr>
              <a:t> </a:t>
            </a:r>
            <a:r>
              <a:rPr lang="en-US" dirty="0">
                <a:solidFill>
                  <a:prstClr val="black">
                    <a:lumMod val="95000"/>
                    <a:lumOff val="5000"/>
                  </a:prstClr>
                </a:solidFill>
              </a:rPr>
              <a:t>   </a:t>
            </a:r>
            <a:r>
              <a:rPr lang="en-US" sz="100" dirty="0">
                <a:solidFill>
                  <a:prstClr val="black">
                    <a:lumMod val="95000"/>
                    <a:lumOff val="5000"/>
                  </a:prstClr>
                </a:solidFill>
              </a:rPr>
              <a:t>.</a:t>
            </a:r>
            <a:endParaRPr lang="el-GR" sz="1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082208" y="4460776"/>
            <a:ext cx="3048000" cy="381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400" dirty="0">
                <a:solidFill>
                  <a:prstClr val="black">
                    <a:lumMod val="95000"/>
                    <a:lumOff val="5000"/>
                  </a:prstClr>
                </a:solidFill>
              </a:rPr>
              <a:t>Management Abstraction Layer (MAL)</a:t>
            </a:r>
            <a:endParaRPr lang="el-GR" sz="1400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5463208" y="3546376"/>
            <a:ext cx="762000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prstClr val="white"/>
                </a:solidFill>
              </a:rPr>
              <a:t>App</a:t>
            </a:r>
            <a:endParaRPr lang="el-GR" dirty="0">
              <a:solidFill>
                <a:prstClr val="white"/>
              </a:solidFill>
            </a:endParaRPr>
          </a:p>
        </p:txBody>
      </p:sp>
      <p:cxnSp>
        <p:nvCxnSpPr>
          <p:cNvPr id="25" name="Straight Arrow Connector 24"/>
          <p:cNvCxnSpPr>
            <a:stCxn id="23" idx="2"/>
          </p:cNvCxnSpPr>
          <p:nvPr/>
        </p:nvCxnSpPr>
        <p:spPr>
          <a:xfrm>
            <a:off x="6606208" y="4841776"/>
            <a:ext cx="0" cy="762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6377608" y="3546376"/>
            <a:ext cx="1066800" cy="4572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prstClr val="white"/>
                </a:solidFill>
              </a:rPr>
              <a:t>Service</a:t>
            </a:r>
            <a:endParaRPr lang="el-GR" dirty="0">
              <a:solidFill>
                <a:prstClr val="white"/>
              </a:solidFill>
            </a:endParaRPr>
          </a:p>
        </p:txBody>
      </p:sp>
      <p:cxnSp>
        <p:nvCxnSpPr>
          <p:cNvPr id="33" name="Straight Arrow Connector 32"/>
          <p:cNvCxnSpPr>
            <a:stCxn id="18" idx="2"/>
          </p:cNvCxnSpPr>
          <p:nvPr/>
        </p:nvCxnSpPr>
        <p:spPr>
          <a:xfrm>
            <a:off x="2110408" y="4003576"/>
            <a:ext cx="0" cy="457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2" idx="2"/>
          </p:cNvCxnSpPr>
          <p:nvPr/>
        </p:nvCxnSpPr>
        <p:spPr>
          <a:xfrm>
            <a:off x="3253408" y="4003576"/>
            <a:ext cx="0" cy="457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24" idx="2"/>
          </p:cNvCxnSpPr>
          <p:nvPr/>
        </p:nvCxnSpPr>
        <p:spPr>
          <a:xfrm>
            <a:off x="5844208" y="4003576"/>
            <a:ext cx="0" cy="457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26" idx="2"/>
          </p:cNvCxnSpPr>
          <p:nvPr/>
        </p:nvCxnSpPr>
        <p:spPr>
          <a:xfrm>
            <a:off x="6911008" y="4003576"/>
            <a:ext cx="0" cy="457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1043608" y="2403376"/>
            <a:ext cx="7086600" cy="381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Network Service </a:t>
            </a:r>
            <a:r>
              <a:rPr lang="en-US" dirty="0">
                <a:solidFill>
                  <a:prstClr val="black">
                    <a:lumMod val="95000"/>
                    <a:lumOff val="5000"/>
                  </a:prstClr>
                </a:solidFill>
              </a:rPr>
              <a:t>Abstraction Layer </a:t>
            </a:r>
            <a:r>
              <a:rPr lang="en-US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(NSAL</a:t>
            </a:r>
            <a:r>
              <a:rPr lang="en-US" dirty="0">
                <a:solidFill>
                  <a:prstClr val="black">
                    <a:lumMod val="95000"/>
                    <a:lumOff val="5000"/>
                  </a:prstClr>
                </a:solidFill>
              </a:rPr>
              <a:t>)</a:t>
            </a:r>
            <a:endParaRPr lang="el-GR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cxnSp>
        <p:nvCxnSpPr>
          <p:cNvPr id="48" name="Straight Arrow Connector 47"/>
          <p:cNvCxnSpPr>
            <a:endCxn id="18" idx="0"/>
          </p:cNvCxnSpPr>
          <p:nvPr/>
        </p:nvCxnSpPr>
        <p:spPr>
          <a:xfrm>
            <a:off x="2110408" y="2784376"/>
            <a:ext cx="0" cy="762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>
            <a:endCxn id="26" idx="0"/>
          </p:cNvCxnSpPr>
          <p:nvPr/>
        </p:nvCxnSpPr>
        <p:spPr>
          <a:xfrm>
            <a:off x="6911008" y="2784376"/>
            <a:ext cx="0" cy="7620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1043608" y="1556792"/>
            <a:ext cx="7086600" cy="54178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prstClr val="black">
                    <a:lumMod val="95000"/>
                    <a:lumOff val="5000"/>
                  </a:prstClr>
                </a:solidFill>
              </a:rPr>
              <a:t>Application Plane</a:t>
            </a:r>
            <a:endParaRPr lang="el-GR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6301408" y="1628800"/>
            <a:ext cx="762000" cy="3173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prstClr val="white"/>
                </a:solidFill>
              </a:rPr>
              <a:t>App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2034208" y="1628800"/>
            <a:ext cx="1066800" cy="31737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prstClr val="white"/>
                </a:solidFill>
              </a:rPr>
              <a:t>Service</a:t>
            </a:r>
            <a:endParaRPr lang="el-GR" dirty="0">
              <a:solidFill>
                <a:prstClr val="white"/>
              </a:solidFill>
            </a:endParaRPr>
          </a:p>
        </p:txBody>
      </p:sp>
      <p:cxnSp>
        <p:nvCxnSpPr>
          <p:cNvPr id="59" name="Straight Arrow Connector 58"/>
          <p:cNvCxnSpPr>
            <a:stCxn id="58" idx="2"/>
          </p:cNvCxnSpPr>
          <p:nvPr/>
        </p:nvCxnSpPr>
        <p:spPr>
          <a:xfrm>
            <a:off x="2567608" y="1946176"/>
            <a:ext cx="0" cy="457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57" idx="2"/>
          </p:cNvCxnSpPr>
          <p:nvPr/>
        </p:nvCxnSpPr>
        <p:spPr>
          <a:xfrm>
            <a:off x="6682408" y="1946176"/>
            <a:ext cx="0" cy="4572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2415208" y="4816376"/>
            <a:ext cx="1346200" cy="8302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prstClr val="black">
                    <a:lumMod val="95000"/>
                    <a:lumOff val="5000"/>
                  </a:prstClr>
                </a:solidFill>
                <a:latin typeface="Arial" charset="0"/>
                <a:cs typeface="Arial" charset="0"/>
              </a:rPr>
              <a:t>CP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prstClr val="black">
                    <a:lumMod val="95000"/>
                    <a:lumOff val="5000"/>
                  </a:prstClr>
                </a:solidFill>
                <a:latin typeface="Arial" charset="0"/>
                <a:cs typeface="Arial" charset="0"/>
              </a:rPr>
              <a:t>Southbound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prstClr val="black">
                    <a:lumMod val="95000"/>
                    <a:lumOff val="5000"/>
                  </a:prstClr>
                </a:solidFill>
                <a:latin typeface="Arial" charset="0"/>
                <a:cs typeface="Arial" charset="0"/>
              </a:rPr>
              <a:t>Interface</a:t>
            </a:r>
            <a:endParaRPr lang="el-GR" sz="16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606208" y="4817964"/>
            <a:ext cx="1289050" cy="86201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prstClr val="black">
                    <a:lumMod val="95000"/>
                    <a:lumOff val="5000"/>
                  </a:prstClr>
                </a:solidFill>
                <a:latin typeface="Arial" charset="0"/>
                <a:cs typeface="Arial" charset="0"/>
              </a:rPr>
              <a:t>MP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prstClr val="black">
                    <a:lumMod val="95000"/>
                    <a:lumOff val="5000"/>
                  </a:prstClr>
                </a:solidFill>
                <a:latin typeface="Arial" charset="0"/>
                <a:cs typeface="Arial" charset="0"/>
              </a:rPr>
              <a:t>Southbound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prstClr val="black">
                    <a:lumMod val="95000"/>
                    <a:lumOff val="5000"/>
                  </a:prstClr>
                </a:solidFill>
                <a:latin typeface="Arial" charset="0"/>
                <a:cs typeface="Arial" charset="0"/>
              </a:rPr>
              <a:t>Interface</a:t>
            </a:r>
            <a:endParaRPr lang="el-GR" sz="16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1" name="Rectangle 80"/>
          <p:cNvSpPr/>
          <p:nvPr/>
        </p:nvSpPr>
        <p:spPr>
          <a:xfrm>
            <a:off x="3710608" y="2751039"/>
            <a:ext cx="1725613" cy="3381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600" dirty="0">
                <a:solidFill>
                  <a:prstClr val="black">
                    <a:lumMod val="95000"/>
                    <a:lumOff val="5000"/>
                  </a:prstClr>
                </a:solidFill>
                <a:latin typeface="Arial" charset="0"/>
                <a:cs typeface="Arial" charset="0"/>
              </a:rPr>
              <a:t>Service Interface</a:t>
            </a:r>
            <a:endParaRPr lang="el-GR" sz="16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09" name="Oval 208"/>
          <p:cNvSpPr/>
          <p:nvPr/>
        </p:nvSpPr>
        <p:spPr>
          <a:xfrm>
            <a:off x="7812360" y="5445224"/>
            <a:ext cx="1331640" cy="57606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>
                <a:solidFill>
                  <a:prstClr val="white"/>
                </a:solidFill>
              </a:rPr>
              <a:t>ForCES</a:t>
            </a:r>
            <a:r>
              <a:rPr lang="en-US" dirty="0" smtClean="0">
                <a:solidFill>
                  <a:prstClr val="white"/>
                </a:solidFill>
              </a:rPr>
              <a:t> Model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210" name="Oval 209"/>
          <p:cNvSpPr/>
          <p:nvPr/>
        </p:nvSpPr>
        <p:spPr>
          <a:xfrm>
            <a:off x="3779912" y="4941168"/>
            <a:ext cx="1331640" cy="576064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>
                <a:solidFill>
                  <a:prstClr val="white"/>
                </a:solidFill>
              </a:rPr>
              <a:t>ForCES</a:t>
            </a:r>
            <a:r>
              <a:rPr lang="en-US" dirty="0" smtClean="0">
                <a:solidFill>
                  <a:prstClr val="white"/>
                </a:solidFill>
              </a:rPr>
              <a:t> Protocol</a:t>
            </a:r>
            <a:endParaRPr lang="el-GR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244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250825" y="1844675"/>
            <a:ext cx="4105275" cy="4608513"/>
          </a:xfrm>
          <a:prstGeom prst="rect">
            <a:avLst/>
          </a:prstGeom>
          <a:solidFill>
            <a:schemeClr val="accent6">
              <a:lumMod val="60000"/>
              <a:lumOff val="40000"/>
              <a:alpha val="3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Network Element (NE)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27088" y="2492375"/>
            <a:ext cx="2808287" cy="1368425"/>
          </a:xfrm>
          <a:prstGeom prst="rect">
            <a:avLst/>
          </a:prstGeom>
          <a:solidFill>
            <a:schemeClr val="accent6">
              <a:lumMod val="60000"/>
              <a:lumOff val="40000"/>
              <a:alpha val="3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Control Plane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2560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err="1" smtClean="0"/>
              <a:t>ForCES</a:t>
            </a:r>
            <a:r>
              <a:rPr lang="en-US" dirty="0" smtClean="0"/>
              <a:t> Framework (RFC3746)</a:t>
            </a:r>
            <a:endParaRPr lang="el-GR" dirty="0" smtClean="0"/>
          </a:p>
        </p:txBody>
      </p:sp>
      <p:sp>
        <p:nvSpPr>
          <p:cNvPr id="4" name="Rectangle 3"/>
          <p:cNvSpPr/>
          <p:nvPr/>
        </p:nvSpPr>
        <p:spPr>
          <a:xfrm>
            <a:off x="1763713" y="2852738"/>
            <a:ext cx="1439862" cy="647700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</a:rPr>
              <a:t>Control Element (CE)</a:t>
            </a:r>
            <a:endParaRPr lang="el-GR" b="1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76375" y="2997200"/>
            <a:ext cx="1439863" cy="647700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</a:rPr>
              <a:t>Control Element (CE)</a:t>
            </a:r>
            <a:endParaRPr lang="el-GR" b="1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187450" y="3141663"/>
            <a:ext cx="1439863" cy="647700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</a:rPr>
              <a:t>Control Element (CE)</a:t>
            </a:r>
            <a:endParaRPr lang="el-GR" b="1" dirty="0">
              <a:solidFill>
                <a:prstClr val="black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827088" y="4652963"/>
            <a:ext cx="2808287" cy="1368425"/>
          </a:xfrm>
          <a:prstGeom prst="rect">
            <a:avLst/>
          </a:prstGeom>
          <a:solidFill>
            <a:schemeClr val="accent2">
              <a:alpha val="33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Forwarding Plane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835150" y="5013325"/>
            <a:ext cx="1368425" cy="64770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</a:rPr>
              <a:t>Forwarding Element (FE)</a:t>
            </a:r>
            <a:endParaRPr lang="el-GR" b="1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1476375" y="5157788"/>
            <a:ext cx="1366838" cy="647700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</a:rPr>
              <a:t>Forwarding Element (FE)</a:t>
            </a:r>
            <a:endParaRPr lang="el-GR" b="1" dirty="0">
              <a:solidFill>
                <a:prstClr val="black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187450" y="5300663"/>
            <a:ext cx="1368425" cy="649287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</a:rPr>
              <a:t>Forwarding Element (FE)</a:t>
            </a:r>
            <a:endParaRPr lang="el-GR" b="1" dirty="0">
              <a:solidFill>
                <a:prstClr val="black"/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1476375" y="3860800"/>
            <a:ext cx="0" cy="792163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8" idx="2"/>
            <a:endCxn id="17" idx="0"/>
          </p:cNvCxnSpPr>
          <p:nvPr/>
        </p:nvCxnSpPr>
        <p:spPr>
          <a:xfrm>
            <a:off x="2232025" y="3860800"/>
            <a:ext cx="0" cy="792163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3059113" y="3860800"/>
            <a:ext cx="0" cy="792163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615" name="TextBox 27"/>
          <p:cNvSpPr txBox="1">
            <a:spLocks noChangeArrowheads="1"/>
          </p:cNvSpPr>
          <p:nvPr/>
        </p:nvSpPr>
        <p:spPr bwMode="auto">
          <a:xfrm>
            <a:off x="1476375" y="4076700"/>
            <a:ext cx="197961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FF0000"/>
                </a:solidFill>
                <a:cs typeface="Arial" charset="0"/>
              </a:rPr>
              <a:t>ForCES protocol</a:t>
            </a:r>
          </a:p>
        </p:txBody>
      </p:sp>
      <p:sp>
        <p:nvSpPr>
          <p:cNvPr id="25616" name="Content Placeholder 2"/>
          <p:cNvSpPr>
            <a:spLocks noGrp="1"/>
          </p:cNvSpPr>
          <p:nvPr>
            <p:ph sz="quarter" idx="1"/>
          </p:nvPr>
        </p:nvSpPr>
        <p:spPr>
          <a:xfrm>
            <a:off x="4537075" y="1844675"/>
            <a:ext cx="4427538" cy="4824413"/>
          </a:xfrm>
        </p:spPr>
        <p:txBody>
          <a:bodyPr/>
          <a:lstStyle/>
          <a:p>
            <a:pPr eaLnBrk="1" hangingPunct="1"/>
            <a:r>
              <a:rPr lang="en-US" sz="2400" dirty="0" smtClean="0"/>
              <a:t>Network Element (NE)</a:t>
            </a:r>
          </a:p>
          <a:p>
            <a:pPr lvl="1" eaLnBrk="1" hangingPunct="1"/>
            <a:r>
              <a:rPr lang="en-US" sz="2000" dirty="0" smtClean="0"/>
              <a:t>Packet Processing Entity</a:t>
            </a:r>
          </a:p>
          <a:p>
            <a:pPr lvl="1" eaLnBrk="1" hangingPunct="1"/>
            <a:r>
              <a:rPr lang="en-US" sz="2000" dirty="0" smtClean="0"/>
              <a:t>Constitutes of CEs &amp; FEs</a:t>
            </a:r>
          </a:p>
          <a:p>
            <a:pPr lvl="1" eaLnBrk="1" hangingPunct="1"/>
            <a:r>
              <a:rPr lang="en-US" sz="2000" dirty="0" smtClean="0"/>
              <a:t>Multiple CEs to FEs for HA</a:t>
            </a:r>
          </a:p>
          <a:p>
            <a:pPr lvl="1" eaLnBrk="1" hangingPunct="1"/>
            <a:r>
              <a:rPr lang="en-US" sz="2000" dirty="0" smtClean="0"/>
              <a:t>CEs/FEs Physical or Virtual</a:t>
            </a:r>
          </a:p>
          <a:p>
            <a:pPr lvl="1" eaLnBrk="1" hangingPunct="1"/>
            <a:endParaRPr lang="en-US" sz="2000" dirty="0" smtClean="0"/>
          </a:p>
          <a:p>
            <a:pPr eaLnBrk="1" hangingPunct="1"/>
            <a:r>
              <a:rPr lang="en-US" sz="2400" dirty="0" smtClean="0"/>
              <a:t>NE components distributed</a:t>
            </a:r>
          </a:p>
          <a:p>
            <a:pPr lvl="1" eaLnBrk="1" hangingPunct="1"/>
            <a:r>
              <a:rPr lang="en-US" sz="2000" dirty="0" smtClean="0"/>
              <a:t>Local (within one box)</a:t>
            </a:r>
          </a:p>
          <a:p>
            <a:pPr lvl="1" eaLnBrk="1" hangingPunct="1"/>
            <a:r>
              <a:rPr lang="en-US" sz="2000" dirty="0" smtClean="0"/>
              <a:t>Geographical distributed (LAN/WAN/Internet)</a:t>
            </a:r>
          </a:p>
        </p:txBody>
      </p:sp>
    </p:spTree>
    <p:extLst>
      <p:ext uri="{BB962C8B-B14F-4D97-AF65-F5344CB8AC3E}">
        <p14:creationId xmlns:p14="http://schemas.microsoft.com/office/powerpoint/2010/main" val="594365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err="1" smtClean="0"/>
              <a:t>ForCES</a:t>
            </a:r>
            <a:r>
              <a:rPr lang="en-US" dirty="0" smtClean="0"/>
              <a:t> Framework (RFC3746)</a:t>
            </a:r>
            <a:endParaRPr lang="el-GR" dirty="0" smtClean="0"/>
          </a:p>
        </p:txBody>
      </p:sp>
      <p:sp>
        <p:nvSpPr>
          <p:cNvPr id="9" name="Rectangle 8"/>
          <p:cNvSpPr/>
          <p:nvPr/>
        </p:nvSpPr>
        <p:spPr>
          <a:xfrm>
            <a:off x="4284663" y="2636838"/>
            <a:ext cx="1079500" cy="720725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CE Manager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284663" y="4076700"/>
            <a:ext cx="1079500" cy="7207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FE Manager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51500" y="1989138"/>
            <a:ext cx="3097213" cy="3240087"/>
          </a:xfrm>
          <a:prstGeom prst="rect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ForCES Network Element</a:t>
            </a:r>
            <a:endParaRPr lang="el-GR" dirty="0">
              <a:solidFill>
                <a:prstClr val="black"/>
              </a:solidFill>
            </a:endParaRPr>
          </a:p>
        </p:txBody>
      </p:sp>
      <p:cxnSp>
        <p:nvCxnSpPr>
          <p:cNvPr id="12" name="Straight Arrow Connector 11"/>
          <p:cNvCxnSpPr>
            <a:stCxn id="9" idx="2"/>
            <a:endCxn id="10" idx="0"/>
          </p:cNvCxnSpPr>
          <p:nvPr/>
        </p:nvCxnSpPr>
        <p:spPr>
          <a:xfrm>
            <a:off x="4824413" y="3357563"/>
            <a:ext cx="0" cy="719137"/>
          </a:xfrm>
          <a:prstGeom prst="straightConnector1">
            <a:avLst/>
          </a:prstGeom>
          <a:ln w="12700" cmpd="sng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3"/>
            <a:endCxn id="37" idx="1"/>
          </p:cNvCxnSpPr>
          <p:nvPr/>
        </p:nvCxnSpPr>
        <p:spPr>
          <a:xfrm>
            <a:off x="5364163" y="2997200"/>
            <a:ext cx="503237" cy="0"/>
          </a:xfrm>
          <a:prstGeom prst="straightConnector1">
            <a:avLst/>
          </a:prstGeom>
          <a:ln w="38100" cmpd="dbl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28"/>
          <p:cNvCxnSpPr>
            <a:stCxn id="9" idx="0"/>
            <a:endCxn id="38" idx="0"/>
          </p:cNvCxnSpPr>
          <p:nvPr/>
        </p:nvCxnSpPr>
        <p:spPr>
          <a:xfrm rot="5400000" flipH="1" flipV="1">
            <a:off x="6498432" y="962819"/>
            <a:ext cx="12700" cy="3348037"/>
          </a:xfrm>
          <a:prstGeom prst="bentConnector3">
            <a:avLst>
              <a:gd name="adj1" fmla="val 1800000"/>
            </a:avLst>
          </a:prstGeom>
          <a:ln w="38100" cmpd="dbl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0" idx="3"/>
            <a:endCxn id="39" idx="1"/>
          </p:cNvCxnSpPr>
          <p:nvPr/>
        </p:nvCxnSpPr>
        <p:spPr>
          <a:xfrm>
            <a:off x="5364163" y="4437063"/>
            <a:ext cx="503237" cy="0"/>
          </a:xfrm>
          <a:prstGeom prst="straightConnector1">
            <a:avLst/>
          </a:prstGeom>
          <a:ln w="34925" cmpd="dbl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32"/>
          <p:cNvCxnSpPr/>
          <p:nvPr/>
        </p:nvCxnSpPr>
        <p:spPr>
          <a:xfrm rot="16200000" flipH="1">
            <a:off x="6564313" y="3051175"/>
            <a:ext cx="12700" cy="3492500"/>
          </a:xfrm>
          <a:prstGeom prst="bentConnector3">
            <a:avLst>
              <a:gd name="adj1" fmla="val 4095852"/>
            </a:avLst>
          </a:prstGeom>
          <a:ln w="34925" cmpd="dbl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37" idx="2"/>
            <a:endCxn id="39" idx="0"/>
          </p:cNvCxnSpPr>
          <p:nvPr/>
        </p:nvCxnSpPr>
        <p:spPr>
          <a:xfrm>
            <a:off x="6227763" y="3357563"/>
            <a:ext cx="0" cy="719137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6588125" y="3357563"/>
            <a:ext cx="1223963" cy="719137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6588125" y="3357563"/>
            <a:ext cx="1223963" cy="719137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39" idx="3"/>
            <a:endCxn id="40" idx="1"/>
          </p:cNvCxnSpPr>
          <p:nvPr/>
        </p:nvCxnSpPr>
        <p:spPr>
          <a:xfrm>
            <a:off x="6588125" y="4437063"/>
            <a:ext cx="1223963" cy="0"/>
          </a:xfrm>
          <a:prstGeom prst="straightConnector1">
            <a:avLst/>
          </a:prstGeom>
          <a:ln w="22225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39" idx="2"/>
          </p:cNvCxnSpPr>
          <p:nvPr/>
        </p:nvCxnSpPr>
        <p:spPr>
          <a:xfrm>
            <a:off x="6227763" y="4797425"/>
            <a:ext cx="0" cy="647700"/>
          </a:xfrm>
          <a:prstGeom prst="straightConnector1">
            <a:avLst/>
          </a:prstGeom>
          <a:ln w="22225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40" idx="2"/>
          </p:cNvCxnSpPr>
          <p:nvPr/>
        </p:nvCxnSpPr>
        <p:spPr>
          <a:xfrm>
            <a:off x="8172450" y="4797425"/>
            <a:ext cx="0" cy="647700"/>
          </a:xfrm>
          <a:prstGeom prst="straightConnector1">
            <a:avLst/>
          </a:prstGeom>
          <a:ln w="22225">
            <a:solidFill>
              <a:schemeClr val="tx1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37" idx="3"/>
            <a:endCxn id="38" idx="1"/>
          </p:cNvCxnSpPr>
          <p:nvPr/>
        </p:nvCxnSpPr>
        <p:spPr>
          <a:xfrm>
            <a:off x="6588125" y="2997200"/>
            <a:ext cx="1223963" cy="0"/>
          </a:xfrm>
          <a:prstGeom prst="straightConnector1">
            <a:avLst/>
          </a:prstGeom>
          <a:ln w="22225">
            <a:solidFill>
              <a:schemeClr val="tx1"/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/>
          <p:cNvSpPr/>
          <p:nvPr/>
        </p:nvSpPr>
        <p:spPr>
          <a:xfrm>
            <a:off x="5795963" y="2349500"/>
            <a:ext cx="2808287" cy="1366838"/>
          </a:xfrm>
          <a:prstGeom prst="rect">
            <a:avLst/>
          </a:prstGeom>
          <a:solidFill>
            <a:schemeClr val="accent6">
              <a:lumMod val="60000"/>
              <a:lumOff val="40000"/>
              <a:alpha val="3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Control Plane</a:t>
            </a:r>
            <a:endParaRPr lang="el-GR" dirty="0">
              <a:solidFill>
                <a:prstClr val="black"/>
              </a:solidFill>
            </a:endParaRPr>
          </a:p>
        </p:txBody>
      </p:sp>
      <p:cxnSp>
        <p:nvCxnSpPr>
          <p:cNvPr id="35" name="Straight Arrow Connector 34"/>
          <p:cNvCxnSpPr>
            <a:stCxn id="38" idx="2"/>
            <a:endCxn id="40" idx="0"/>
          </p:cNvCxnSpPr>
          <p:nvPr/>
        </p:nvCxnSpPr>
        <p:spPr>
          <a:xfrm>
            <a:off x="8172450" y="3357563"/>
            <a:ext cx="0" cy="719137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5795963" y="4005263"/>
            <a:ext cx="2808287" cy="1152525"/>
          </a:xfrm>
          <a:prstGeom prst="rect">
            <a:avLst/>
          </a:prstGeom>
          <a:solidFill>
            <a:schemeClr val="accent3">
              <a:lumMod val="40000"/>
              <a:lumOff val="60000"/>
              <a:alpha val="3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Forwarding Plane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867400" y="2636838"/>
            <a:ext cx="720725" cy="720725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CE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812088" y="2636838"/>
            <a:ext cx="720725" cy="720725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CE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867400" y="4076700"/>
            <a:ext cx="720725" cy="72072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FE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812088" y="4076700"/>
            <a:ext cx="720725" cy="720725"/>
          </a:xfrm>
          <a:prstGeom prst="rect">
            <a:avLst/>
          </a:prstGeom>
          <a:solidFill>
            <a:schemeClr val="bg1">
              <a:lumMod val="75000"/>
            </a:schemeClr>
          </a:solidFill>
          <a:ln w="1905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FE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26649" name="Content Placeholder 2"/>
          <p:cNvSpPr>
            <a:spLocks noGrp="1"/>
          </p:cNvSpPr>
          <p:nvPr>
            <p:ph sz="quarter" idx="1"/>
          </p:nvPr>
        </p:nvSpPr>
        <p:spPr>
          <a:xfrm>
            <a:off x="0" y="1700213"/>
            <a:ext cx="4140200" cy="4824412"/>
          </a:xfrm>
        </p:spPr>
        <p:txBody>
          <a:bodyPr/>
          <a:lstStyle/>
          <a:p>
            <a:pPr eaLnBrk="1" hangingPunct="1"/>
            <a:r>
              <a:rPr lang="en-US" sz="2400" dirty="0" smtClean="0"/>
              <a:t>Managers (CE/FE)</a:t>
            </a:r>
          </a:p>
          <a:p>
            <a:pPr lvl="1" algn="just" eaLnBrk="1" hangingPunct="1"/>
            <a:r>
              <a:rPr lang="en-US" sz="2100" dirty="0" smtClean="0"/>
              <a:t>Bootstrap and subsidiary mechanisms.</a:t>
            </a:r>
          </a:p>
          <a:p>
            <a:pPr lvl="1" algn="just" eaLnBrk="1" hangingPunct="1"/>
            <a:r>
              <a:rPr lang="en-US" sz="2100" dirty="0" smtClean="0"/>
              <a:t>CE/FE discovery</a:t>
            </a:r>
          </a:p>
          <a:p>
            <a:pPr lvl="1" algn="just" eaLnBrk="1" hangingPunct="1"/>
            <a:r>
              <a:rPr lang="en-US" sz="2100" dirty="0" smtClean="0"/>
              <a:t>Determine which CEs/FEs will communicate. </a:t>
            </a:r>
          </a:p>
          <a:p>
            <a:pPr lvl="1" algn="just" eaLnBrk="1" hangingPunct="1"/>
            <a:r>
              <a:rPr lang="en-US" sz="2100" dirty="0" smtClean="0"/>
              <a:t>FE manager (part) in charter</a:t>
            </a:r>
          </a:p>
          <a:p>
            <a:pPr lvl="2" algn="just" eaLnBrk="1" hangingPunct="1"/>
            <a:r>
              <a:rPr lang="en-US" sz="1800" dirty="0" smtClean="0"/>
              <a:t>Subsidiary mechanism</a:t>
            </a:r>
            <a:r>
              <a:rPr lang="en-US" sz="1800" baseline="30000" dirty="0" smtClean="0"/>
              <a:t>3</a:t>
            </a:r>
            <a:endParaRPr lang="en-US" sz="1800" dirty="0" smtClean="0"/>
          </a:p>
          <a:p>
            <a:pPr lvl="1" algn="just" eaLnBrk="1" hangingPunct="1"/>
            <a:r>
              <a:rPr lang="en-US" sz="2100" dirty="0" smtClean="0"/>
              <a:t>Could be:</a:t>
            </a:r>
          </a:p>
          <a:p>
            <a:pPr lvl="2" algn="just" eaLnBrk="1" hangingPunct="1"/>
            <a:r>
              <a:rPr lang="en-US" sz="1800" dirty="0" smtClean="0"/>
              <a:t>A protocol (proprietary/open)</a:t>
            </a:r>
          </a:p>
          <a:p>
            <a:pPr lvl="3" algn="just" eaLnBrk="1" hangingPunct="1"/>
            <a:r>
              <a:rPr lang="en-US" sz="1500" dirty="0" smtClean="0"/>
              <a:t>E.g. ForCES</a:t>
            </a:r>
            <a:r>
              <a:rPr lang="en-US" sz="1500" baseline="30000" dirty="0" smtClean="0"/>
              <a:t>3</a:t>
            </a:r>
            <a:endParaRPr lang="en-US" sz="1500" dirty="0" smtClean="0"/>
          </a:p>
          <a:p>
            <a:pPr lvl="2" algn="just" eaLnBrk="1" hangingPunct="1"/>
            <a:r>
              <a:rPr lang="en-US" sz="1800" dirty="0" smtClean="0"/>
              <a:t>Simple text file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0" y="6488668"/>
            <a:ext cx="83630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aseline="300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3</a:t>
            </a:r>
            <a:r>
              <a:rPr lang="en-US" sz="16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https://www.ietf.org/id/draft-ietf-forces-lfb-subsidiary-management-01.txt (to be published)</a:t>
            </a:r>
            <a:endParaRPr lang="el-GR" sz="16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02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ForCES</a:t>
            </a:r>
            <a:r>
              <a:rPr lang="en-US" dirty="0" smtClean="0"/>
              <a:t> FE Model (RFC5812)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20040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400" dirty="0" err="1" smtClean="0"/>
              <a:t>ForCES</a:t>
            </a:r>
            <a:r>
              <a:rPr lang="en-US" sz="2400" dirty="0" smtClean="0"/>
              <a:t> FE Model</a:t>
            </a:r>
          </a:p>
          <a:p>
            <a:pPr marL="640715" lvl="1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100" dirty="0" smtClean="0"/>
              <a:t>NEs composed of logically separate packet processing elements</a:t>
            </a:r>
          </a:p>
          <a:p>
            <a:pPr marL="640715" lvl="1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100" dirty="0" smtClean="0"/>
              <a:t>Model FEs using Logical Functional Blocks (LFBs).</a:t>
            </a:r>
          </a:p>
          <a:p>
            <a:pPr marL="915352" lvl="2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dirty="0" smtClean="0"/>
              <a:t>Fine (or coarse as needed) grained operations </a:t>
            </a:r>
          </a:p>
          <a:p>
            <a:pPr marL="915352" lvl="2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dirty="0" smtClean="0"/>
              <a:t>Hardware/Software</a:t>
            </a:r>
          </a:p>
          <a:p>
            <a:pPr marL="915352" lvl="2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dirty="0" smtClean="0"/>
              <a:t>Physical/Virtual</a:t>
            </a:r>
            <a:endParaRPr lang="en-US" sz="2100" dirty="0" smtClean="0"/>
          </a:p>
          <a:p>
            <a:pPr marL="640715" lvl="1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100" dirty="0" smtClean="0"/>
              <a:t>FE – directed graph of LFB class instances</a:t>
            </a:r>
          </a:p>
          <a:p>
            <a:pPr marL="915352" lvl="2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dirty="0" smtClean="0"/>
              <a:t>Graph can be dynamic if supported by implementation</a:t>
            </a:r>
          </a:p>
          <a:p>
            <a:pPr marL="640715" lvl="1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100" dirty="0" smtClean="0"/>
              <a:t>Includes both Capability &amp; State Model</a:t>
            </a:r>
          </a:p>
          <a:p>
            <a:pPr marL="640715" lvl="1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100" dirty="0" smtClean="0"/>
              <a:t>XML schema</a:t>
            </a:r>
          </a:p>
          <a:p>
            <a:pPr marL="915352" lvl="2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dirty="0" smtClean="0"/>
              <a:t>Rules on how to describe LFB model libraries in XML.</a:t>
            </a:r>
          </a:p>
        </p:txBody>
      </p:sp>
      <p:sp>
        <p:nvSpPr>
          <p:cNvPr id="4" name="Rectangle 3"/>
          <p:cNvSpPr/>
          <p:nvPr/>
        </p:nvSpPr>
        <p:spPr>
          <a:xfrm>
            <a:off x="467544" y="5949280"/>
            <a:ext cx="2304256" cy="72008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 </a:t>
            </a:r>
            <a:r>
              <a:rPr lang="en-US" dirty="0" err="1" smtClean="0">
                <a:solidFill>
                  <a:prstClr val="white"/>
                </a:solidFill>
              </a:rPr>
              <a:t>ForCES</a:t>
            </a:r>
            <a:r>
              <a:rPr lang="en-US" dirty="0" smtClean="0">
                <a:solidFill>
                  <a:prstClr val="white"/>
                </a:solidFill>
              </a:rPr>
              <a:t> FE Model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(Meta Model)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635896" y="5949280"/>
            <a:ext cx="2088232" cy="72008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LFB Model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(Model)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88224" y="5949280"/>
            <a:ext cx="2088232" cy="7200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Resource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(Implementation)</a:t>
            </a:r>
            <a:endParaRPr lang="el-GR" dirty="0">
              <a:solidFill>
                <a:prstClr val="white"/>
              </a:solidFill>
            </a:endParaRPr>
          </a:p>
        </p:txBody>
      </p:sp>
      <p:cxnSp>
        <p:nvCxnSpPr>
          <p:cNvPr id="8" name="Straight Arrow Connector 7"/>
          <p:cNvCxnSpPr>
            <a:stCxn id="5" idx="1"/>
            <a:endCxn id="4" idx="3"/>
          </p:cNvCxnSpPr>
          <p:nvPr/>
        </p:nvCxnSpPr>
        <p:spPr>
          <a:xfrm flipH="1">
            <a:off x="2771800" y="6309320"/>
            <a:ext cx="864096" cy="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6" idx="1"/>
            <a:endCxn id="5" idx="3"/>
          </p:cNvCxnSpPr>
          <p:nvPr/>
        </p:nvCxnSpPr>
        <p:spPr>
          <a:xfrm flipH="1">
            <a:off x="5724128" y="6309320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22" idx="0"/>
            <a:endCxn id="34" idx="4"/>
          </p:cNvCxnSpPr>
          <p:nvPr/>
        </p:nvCxnSpPr>
        <p:spPr>
          <a:xfrm flipH="1" flipV="1">
            <a:off x="10035865" y="2564904"/>
            <a:ext cx="2207" cy="504056"/>
          </a:xfrm>
          <a:prstGeom prst="straightConnector1">
            <a:avLst/>
          </a:prstGeom>
          <a:ln w="19050">
            <a:prstDash val="dash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9527479" y="3068960"/>
            <a:ext cx="1021185" cy="1008111"/>
            <a:chOff x="1874185" y="2585770"/>
            <a:chExt cx="1169451" cy="1169451"/>
          </a:xfrm>
        </p:grpSpPr>
        <p:sp>
          <p:nvSpPr>
            <p:cNvPr id="22" name="Oval 21"/>
            <p:cNvSpPr/>
            <p:nvPr/>
          </p:nvSpPr>
          <p:spPr>
            <a:xfrm>
              <a:off x="1874185" y="2585770"/>
              <a:ext cx="1169451" cy="1169451"/>
            </a:xfrm>
            <a:prstGeom prst="ellipse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>
                <a:solidFill>
                  <a:prstClr val="black"/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2025082" y="2880237"/>
              <a:ext cx="317716" cy="216976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>
                <a:solidFill>
                  <a:prstClr val="black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2614018" y="2880237"/>
              <a:ext cx="317716" cy="216976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>
                <a:solidFill>
                  <a:prstClr val="black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2296302" y="3355179"/>
              <a:ext cx="317716" cy="216976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>
                <a:solidFill>
                  <a:prstClr val="black"/>
                </a:solidFill>
              </a:endParaRPr>
            </a:p>
          </p:txBody>
        </p:sp>
        <p:cxnSp>
          <p:nvCxnSpPr>
            <p:cNvPr id="26" name="Straight Connector 25"/>
            <p:cNvCxnSpPr>
              <a:stCxn id="23" idx="3"/>
              <a:endCxn id="24" idx="1"/>
            </p:cNvCxnSpPr>
            <p:nvPr/>
          </p:nvCxnSpPr>
          <p:spPr>
            <a:xfrm>
              <a:off x="2342798" y="2988725"/>
              <a:ext cx="2712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24" idx="2"/>
              <a:endCxn id="25" idx="0"/>
            </p:cNvCxnSpPr>
            <p:nvPr/>
          </p:nvCxnSpPr>
          <p:spPr>
            <a:xfrm rot="5400000">
              <a:off x="2485035" y="3067338"/>
              <a:ext cx="257966" cy="3177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Group 27"/>
          <p:cNvGrpSpPr/>
          <p:nvPr/>
        </p:nvGrpSpPr>
        <p:grpSpPr>
          <a:xfrm>
            <a:off x="9527479" y="1539469"/>
            <a:ext cx="1016772" cy="1025435"/>
            <a:chOff x="1869772" y="365124"/>
            <a:chExt cx="1169451" cy="1169451"/>
          </a:xfrm>
        </p:grpSpPr>
        <p:sp>
          <p:nvSpPr>
            <p:cNvPr id="29" name="Rectangle 28"/>
            <p:cNvSpPr/>
            <p:nvPr/>
          </p:nvSpPr>
          <p:spPr>
            <a:xfrm>
              <a:off x="2020669" y="659591"/>
              <a:ext cx="317716" cy="216976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>
                <a:solidFill>
                  <a:prstClr val="black"/>
                </a:solidFill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2609605" y="659591"/>
              <a:ext cx="317716" cy="216976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>
                <a:solidFill>
                  <a:prstClr val="black"/>
                </a:solidFill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2291889" y="1134533"/>
              <a:ext cx="317716" cy="216976"/>
            </a:xfrm>
            <a:prstGeom prst="rect">
              <a:avLst/>
            </a:prstGeom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>
                <a:solidFill>
                  <a:prstClr val="black"/>
                </a:solidFill>
              </a:endParaRPr>
            </a:p>
          </p:txBody>
        </p:sp>
        <p:cxnSp>
          <p:nvCxnSpPr>
            <p:cNvPr id="32" name="Straight Connector 31"/>
            <p:cNvCxnSpPr>
              <a:stCxn id="29" idx="3"/>
              <a:endCxn id="30" idx="1"/>
            </p:cNvCxnSpPr>
            <p:nvPr/>
          </p:nvCxnSpPr>
          <p:spPr>
            <a:xfrm>
              <a:off x="2338385" y="768079"/>
              <a:ext cx="2712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>
              <a:stCxn id="30" idx="2"/>
              <a:endCxn id="31" idx="0"/>
            </p:cNvCxnSpPr>
            <p:nvPr/>
          </p:nvCxnSpPr>
          <p:spPr>
            <a:xfrm rot="5400000">
              <a:off x="2480622" y="846692"/>
              <a:ext cx="257966" cy="31771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Oval 33"/>
            <p:cNvSpPr/>
            <p:nvPr/>
          </p:nvSpPr>
          <p:spPr>
            <a:xfrm>
              <a:off x="1869772" y="365124"/>
              <a:ext cx="1169451" cy="1169451"/>
            </a:xfrm>
            <a:prstGeom prst="ellipse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624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0825" y="3573463"/>
            <a:ext cx="3961135" cy="2879725"/>
          </a:xfrm>
          <a:prstGeom prst="rect">
            <a:avLst/>
          </a:prstGeom>
          <a:solidFill>
            <a:schemeClr val="bg1">
              <a:lumMod val="75000"/>
              <a:alpha val="28000"/>
            </a:schemeClr>
          </a:solidFill>
          <a:ln w="1905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</a:rPr>
              <a:t>Forwarding Element (FE)</a:t>
            </a:r>
            <a:endParaRPr lang="el-GR" b="1" dirty="0">
              <a:solidFill>
                <a:prstClr val="black"/>
              </a:solidFill>
            </a:endParaRPr>
          </a:p>
        </p:txBody>
      </p:sp>
      <p:cxnSp>
        <p:nvCxnSpPr>
          <p:cNvPr id="76" name="Straight Arrow Connector 75"/>
          <p:cNvCxnSpPr>
            <a:endCxn id="66" idx="0"/>
          </p:cNvCxnSpPr>
          <p:nvPr/>
        </p:nvCxnSpPr>
        <p:spPr>
          <a:xfrm>
            <a:off x="2051720" y="3573463"/>
            <a:ext cx="0" cy="1223689"/>
          </a:xfrm>
          <a:prstGeom prst="straightConnector1">
            <a:avLst/>
          </a:prstGeom>
          <a:ln w="25400">
            <a:solidFill>
              <a:srgbClr val="FF0000">
                <a:alpha val="40000"/>
              </a:srgb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65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LFB Model (RFC5812)</a:t>
            </a:r>
            <a:endParaRPr lang="el-GR" dirty="0" smtClean="0"/>
          </a:p>
        </p:txBody>
      </p:sp>
      <p:sp>
        <p:nvSpPr>
          <p:cNvPr id="4" name="Rectangle 3"/>
          <p:cNvSpPr/>
          <p:nvPr/>
        </p:nvSpPr>
        <p:spPr>
          <a:xfrm>
            <a:off x="1475656" y="2276475"/>
            <a:ext cx="1512168" cy="647700"/>
          </a:xfrm>
          <a:prstGeom prst="rect">
            <a:avLst/>
          </a:prstGeom>
          <a:solidFill>
            <a:schemeClr val="accent3"/>
          </a:solidFill>
          <a:ln w="1905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prstClr val="black"/>
                </a:solidFill>
              </a:rPr>
              <a:t>Control Element (CE)</a:t>
            </a:r>
            <a:endParaRPr lang="el-GR" b="1" dirty="0">
              <a:solidFill>
                <a:prstClr val="black"/>
              </a:solidFill>
            </a:endParaRPr>
          </a:p>
        </p:txBody>
      </p:sp>
      <p:cxnSp>
        <p:nvCxnSpPr>
          <p:cNvPr id="6" name="Straight Arrow Connector 5"/>
          <p:cNvCxnSpPr>
            <a:stCxn id="4" idx="2"/>
            <a:endCxn id="5" idx="0"/>
          </p:cNvCxnSpPr>
          <p:nvPr/>
        </p:nvCxnSpPr>
        <p:spPr>
          <a:xfrm flipH="1">
            <a:off x="2231393" y="2924175"/>
            <a:ext cx="347" cy="649288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0" y="5085184"/>
            <a:ext cx="39553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4" idx="3"/>
            <a:endCxn id="66" idx="1"/>
          </p:cNvCxnSpPr>
          <p:nvPr/>
        </p:nvCxnSpPr>
        <p:spPr>
          <a:xfrm flipV="1">
            <a:off x="1259632" y="5049180"/>
            <a:ext cx="360040" cy="7200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54" idx="3"/>
            <a:endCxn id="67" idx="1"/>
          </p:cNvCxnSpPr>
          <p:nvPr/>
        </p:nvCxnSpPr>
        <p:spPr>
          <a:xfrm>
            <a:off x="1259632" y="5121188"/>
            <a:ext cx="1008112" cy="72008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66" idx="3"/>
          </p:cNvCxnSpPr>
          <p:nvPr/>
        </p:nvCxnSpPr>
        <p:spPr>
          <a:xfrm>
            <a:off x="2483768" y="5049180"/>
            <a:ext cx="1008732" cy="355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54" idx="3"/>
            <a:endCxn id="57" idx="1"/>
          </p:cNvCxnSpPr>
          <p:nvPr/>
        </p:nvCxnSpPr>
        <p:spPr>
          <a:xfrm flipV="1">
            <a:off x="1259632" y="4329100"/>
            <a:ext cx="288032" cy="7920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2268538" y="4437063"/>
            <a:ext cx="1223962" cy="6477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66" idx="3"/>
            <a:endCxn id="67" idx="0"/>
          </p:cNvCxnSpPr>
          <p:nvPr/>
        </p:nvCxnSpPr>
        <p:spPr>
          <a:xfrm>
            <a:off x="2483768" y="5049180"/>
            <a:ext cx="216024" cy="54006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stCxn id="67" idx="3"/>
            <a:endCxn id="64" idx="1"/>
          </p:cNvCxnSpPr>
          <p:nvPr/>
        </p:nvCxnSpPr>
        <p:spPr>
          <a:xfrm>
            <a:off x="3131840" y="5841268"/>
            <a:ext cx="14401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4139952" y="5084763"/>
            <a:ext cx="2159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>
            <a:off x="827584" y="3573463"/>
            <a:ext cx="0" cy="1295400"/>
          </a:xfrm>
          <a:prstGeom prst="straightConnector1">
            <a:avLst/>
          </a:prstGeom>
          <a:ln w="25400">
            <a:solidFill>
              <a:srgbClr val="FF0000">
                <a:alpha val="40000"/>
              </a:srgb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1835150" y="3573463"/>
            <a:ext cx="0" cy="647700"/>
          </a:xfrm>
          <a:prstGeom prst="straightConnector1">
            <a:avLst/>
          </a:prstGeom>
          <a:ln w="25400">
            <a:solidFill>
              <a:srgbClr val="FF0000">
                <a:alpha val="40000"/>
              </a:srgb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>
            <a:endCxn id="67" idx="0"/>
          </p:cNvCxnSpPr>
          <p:nvPr/>
        </p:nvCxnSpPr>
        <p:spPr>
          <a:xfrm>
            <a:off x="2699767" y="3573463"/>
            <a:ext cx="25" cy="2015777"/>
          </a:xfrm>
          <a:prstGeom prst="straightConnector1">
            <a:avLst/>
          </a:prstGeom>
          <a:ln w="25400">
            <a:solidFill>
              <a:srgbClr val="FF0000">
                <a:alpha val="40000"/>
              </a:srgb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3707904" y="3573463"/>
            <a:ext cx="0" cy="2087562"/>
          </a:xfrm>
          <a:prstGeom prst="straightConnector1">
            <a:avLst/>
          </a:prstGeom>
          <a:ln w="25400">
            <a:solidFill>
              <a:srgbClr val="FF0000">
                <a:alpha val="40000"/>
              </a:srgb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3563888" y="3573463"/>
            <a:ext cx="0" cy="1295400"/>
          </a:xfrm>
          <a:prstGeom prst="straightConnector1">
            <a:avLst/>
          </a:prstGeom>
          <a:ln w="25400">
            <a:solidFill>
              <a:srgbClr val="FF0000">
                <a:alpha val="40000"/>
              </a:srgb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Content Placeholder 2"/>
          <p:cNvSpPr>
            <a:spLocks noGrp="1"/>
          </p:cNvSpPr>
          <p:nvPr>
            <p:ph sz="quarter" idx="1"/>
          </p:nvPr>
        </p:nvSpPr>
        <p:spPr>
          <a:xfrm>
            <a:off x="4499992" y="1844675"/>
            <a:ext cx="4644008" cy="4824413"/>
          </a:xfrm>
        </p:spPr>
        <p:txBody>
          <a:bodyPr>
            <a:normAutofit/>
          </a:bodyPr>
          <a:lstStyle/>
          <a:p>
            <a:pPr marL="320040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400" dirty="0" smtClean="0"/>
              <a:t>Written in XML</a:t>
            </a:r>
          </a:p>
          <a:p>
            <a:pPr marL="320040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400" dirty="0" smtClean="0"/>
              <a:t>Object-oriented approach</a:t>
            </a:r>
          </a:p>
          <a:p>
            <a:pPr marL="640715" lvl="1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dirty="0" smtClean="0"/>
              <a:t>Model defines LFB Classes</a:t>
            </a:r>
          </a:p>
          <a:p>
            <a:pPr marL="640715" lvl="1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dirty="0" smtClean="0"/>
              <a:t>Instantiate LFB Instances</a:t>
            </a:r>
          </a:p>
          <a:p>
            <a:pPr marL="320040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400" dirty="0" smtClean="0"/>
              <a:t>Features</a:t>
            </a:r>
          </a:p>
          <a:p>
            <a:pPr marL="640715" lvl="1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dirty="0" smtClean="0"/>
              <a:t>LFB Class Versioning</a:t>
            </a:r>
          </a:p>
          <a:p>
            <a:pPr marL="640715" lvl="1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dirty="0" smtClean="0"/>
              <a:t>LFB Class Inheritance</a:t>
            </a:r>
          </a:p>
          <a:p>
            <a:pPr marL="640715" lvl="1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1800" dirty="0" smtClean="0"/>
              <a:t>Backwards/Forwards compatibility</a:t>
            </a:r>
          </a:p>
          <a:p>
            <a:r>
              <a:rPr lang="en-US" sz="2400" dirty="0" smtClean="0"/>
              <a:t>Point of interoperability between implementations</a:t>
            </a:r>
          </a:p>
          <a:p>
            <a:pPr lvl="1"/>
            <a:r>
              <a:rPr lang="en-US" sz="1800" dirty="0" smtClean="0"/>
              <a:t>Similar to SNMP MIBs</a:t>
            </a:r>
            <a:endParaRPr lang="el-GR" sz="1800" dirty="0" smtClean="0"/>
          </a:p>
        </p:txBody>
      </p:sp>
      <p:sp>
        <p:nvSpPr>
          <p:cNvPr id="27679" name="TextBox 30"/>
          <p:cNvSpPr txBox="1">
            <a:spLocks noChangeArrowheads="1"/>
          </p:cNvSpPr>
          <p:nvPr/>
        </p:nvSpPr>
        <p:spPr bwMode="auto">
          <a:xfrm>
            <a:off x="2339975" y="3068638"/>
            <a:ext cx="8636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FF0000"/>
                </a:solidFill>
                <a:cs typeface="Arial" charset="0"/>
              </a:rPr>
              <a:t>ForCES</a:t>
            </a:r>
          </a:p>
        </p:txBody>
      </p:sp>
      <p:sp>
        <p:nvSpPr>
          <p:cNvPr id="54" name="Rectangle 53"/>
          <p:cNvSpPr/>
          <p:nvPr/>
        </p:nvSpPr>
        <p:spPr>
          <a:xfrm>
            <a:off x="395536" y="4869160"/>
            <a:ext cx="864096" cy="50405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Class 4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Inst 1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1547664" y="4077072"/>
            <a:ext cx="864096" cy="504056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Class 5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Inst 1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3275856" y="4869160"/>
            <a:ext cx="864096" cy="50405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Class 4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Inst 2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275856" y="5589240"/>
            <a:ext cx="864096" cy="504056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Class 4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Inst 3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1619672" y="4797152"/>
            <a:ext cx="864096" cy="504056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Class 6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Inst 1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267744" y="5589240"/>
            <a:ext cx="864096" cy="50405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Class 7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Inst 1</a:t>
            </a:r>
            <a:endParaRPr lang="el-GR" dirty="0">
              <a:solidFill>
                <a:prstClr val="white"/>
              </a:solidFill>
            </a:endParaRPr>
          </a:p>
        </p:txBody>
      </p:sp>
      <p:cxnSp>
        <p:nvCxnSpPr>
          <p:cNvPr id="88" name="Straight Arrow Connector 87"/>
          <p:cNvCxnSpPr/>
          <p:nvPr/>
        </p:nvCxnSpPr>
        <p:spPr>
          <a:xfrm>
            <a:off x="4139952" y="5805264"/>
            <a:ext cx="2159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277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ForCES</a:t>
            </a:r>
            <a:r>
              <a:rPr lang="en-US" dirty="0" smtClean="0"/>
              <a:t> Model – Core LFBs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Core LFBs (FE Management as a whole)</a:t>
            </a:r>
          </a:p>
          <a:p>
            <a:pPr lvl="1"/>
            <a:r>
              <a:rPr lang="en-US" dirty="0" err="1" smtClean="0"/>
              <a:t>FEObject</a:t>
            </a:r>
            <a:r>
              <a:rPr lang="en-US" dirty="0" smtClean="0"/>
              <a:t> LFB (Class ID 1 – RFC5812)</a:t>
            </a:r>
          </a:p>
          <a:p>
            <a:pPr lvl="2"/>
            <a:r>
              <a:rPr lang="en-US" dirty="0" smtClean="0"/>
              <a:t>Regards capabilities and state of FE e.g.:</a:t>
            </a:r>
          </a:p>
          <a:p>
            <a:pPr lvl="3"/>
            <a:r>
              <a:rPr lang="en-US" dirty="0" smtClean="0"/>
              <a:t>Instantiated LFBs (Can be used to instantiate new LFBs runtime)</a:t>
            </a:r>
          </a:p>
          <a:p>
            <a:pPr lvl="3"/>
            <a:r>
              <a:rPr lang="en-US" dirty="0" smtClean="0"/>
              <a:t>LFB Topology (Can be used to change topology runtime)</a:t>
            </a:r>
          </a:p>
          <a:p>
            <a:pPr lvl="3"/>
            <a:r>
              <a:rPr lang="en-US" dirty="0" smtClean="0"/>
              <a:t>Supported LFBs</a:t>
            </a:r>
          </a:p>
          <a:p>
            <a:pPr lvl="1"/>
            <a:r>
              <a:rPr lang="en-US" dirty="0" err="1" smtClean="0"/>
              <a:t>FEProtocol</a:t>
            </a:r>
            <a:r>
              <a:rPr lang="en-US" dirty="0" smtClean="0"/>
              <a:t> LFB (Class ID 2 – RFC5810)</a:t>
            </a:r>
          </a:p>
          <a:p>
            <a:pPr lvl="2"/>
            <a:r>
              <a:rPr lang="en-US" dirty="0" smtClean="0"/>
              <a:t>Regards protocol functionality e.g.:</a:t>
            </a:r>
          </a:p>
          <a:p>
            <a:pPr lvl="3"/>
            <a:r>
              <a:rPr lang="en-US" dirty="0" smtClean="0"/>
              <a:t>All CEs</a:t>
            </a:r>
          </a:p>
          <a:p>
            <a:pPr lvl="3"/>
            <a:r>
              <a:rPr lang="en-US" dirty="0" smtClean="0"/>
              <a:t>Heartbeat policies</a:t>
            </a:r>
          </a:p>
          <a:p>
            <a:pPr lvl="3"/>
            <a:r>
              <a:rPr lang="en-US" dirty="0" smtClean="0"/>
              <a:t>HA policies/capabilities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0223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/>
              <a:t>Logical Functional Block Class</a:t>
            </a:r>
          </a:p>
          <a:p>
            <a:pPr lvl="1"/>
            <a:r>
              <a:rPr lang="en-US" sz="2400" dirty="0" smtClean="0"/>
              <a:t>Fine-grained or coarse grained per need.</a:t>
            </a:r>
          </a:p>
          <a:p>
            <a:pPr lvl="1"/>
            <a:r>
              <a:rPr lang="en-US" sz="2400" dirty="0" smtClean="0"/>
              <a:t>Abstractions:</a:t>
            </a:r>
          </a:p>
          <a:p>
            <a:pPr lvl="2"/>
            <a:r>
              <a:rPr lang="en-US" sz="2100" dirty="0" smtClean="0"/>
              <a:t>Input / Output Ports</a:t>
            </a:r>
          </a:p>
          <a:p>
            <a:pPr lvl="3"/>
            <a:r>
              <a:rPr lang="en-US" sz="1700" b="1" dirty="0" smtClean="0"/>
              <a:t>Frame Expected</a:t>
            </a:r>
            <a:r>
              <a:rPr lang="en-US" sz="1700" dirty="0" smtClean="0"/>
              <a:t>/</a:t>
            </a:r>
            <a:r>
              <a:rPr lang="en-US" sz="1700" b="1" dirty="0" smtClean="0"/>
              <a:t>Frame Produced</a:t>
            </a:r>
          </a:p>
          <a:p>
            <a:pPr lvl="4"/>
            <a:r>
              <a:rPr lang="en-US" sz="1800" dirty="0" smtClean="0"/>
              <a:t>Packet</a:t>
            </a:r>
          </a:p>
          <a:p>
            <a:pPr lvl="4"/>
            <a:r>
              <a:rPr lang="en-US" sz="1800" dirty="0" smtClean="0"/>
              <a:t>Metadata</a:t>
            </a:r>
          </a:p>
          <a:p>
            <a:pPr lvl="3"/>
            <a:r>
              <a:rPr lang="en-US" sz="1700" dirty="0" smtClean="0"/>
              <a:t>Singleton/Group</a:t>
            </a:r>
          </a:p>
          <a:p>
            <a:pPr lvl="2"/>
            <a:r>
              <a:rPr lang="en-US" sz="2100" dirty="0" smtClean="0"/>
              <a:t>Components</a:t>
            </a:r>
          </a:p>
          <a:p>
            <a:pPr lvl="2"/>
            <a:r>
              <a:rPr lang="en-US" sz="2100" dirty="0" smtClean="0"/>
              <a:t>Capabilities</a:t>
            </a:r>
          </a:p>
          <a:p>
            <a:pPr lvl="2"/>
            <a:r>
              <a:rPr lang="en-US" sz="2100" dirty="0" smtClean="0"/>
              <a:t>Events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ForCES</a:t>
            </a:r>
            <a:r>
              <a:rPr lang="en-US" dirty="0" smtClean="0"/>
              <a:t> Model – LFBs (RFC5812)</a:t>
            </a:r>
            <a:endParaRPr lang="el-GR" dirty="0"/>
          </a:p>
        </p:txBody>
      </p:sp>
      <p:sp>
        <p:nvSpPr>
          <p:cNvPr id="4" name="Right Arrow 3"/>
          <p:cNvSpPr/>
          <p:nvPr/>
        </p:nvSpPr>
        <p:spPr>
          <a:xfrm>
            <a:off x="4427984" y="5373216"/>
            <a:ext cx="1368152" cy="216024"/>
          </a:xfrm>
          <a:prstGeom prst="rightArrow">
            <a:avLst>
              <a:gd name="adj1" fmla="val 68327"/>
              <a:gd name="adj2" fmla="val 3298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prstClr val="black"/>
                </a:solidFill>
              </a:rPr>
              <a:t>Packet/Metadata</a:t>
            </a:r>
            <a:endParaRPr lang="el-GR" sz="12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796136" y="5238078"/>
            <a:ext cx="1728192" cy="100811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dirty="0" smtClean="0">
              <a:solidFill>
                <a:prstClr val="black"/>
              </a:solidFill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4427984" y="5805264"/>
            <a:ext cx="1368152" cy="216024"/>
          </a:xfrm>
          <a:prstGeom prst="rightArrow">
            <a:avLst>
              <a:gd name="adj1" fmla="val 68327"/>
              <a:gd name="adj2" fmla="val 3298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prstClr val="black"/>
                </a:solidFill>
              </a:rPr>
              <a:t>Packet/Metadata</a:t>
            </a:r>
            <a:endParaRPr lang="el-GR" sz="1200" dirty="0">
              <a:solidFill>
                <a:prstClr val="black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4427984" y="5877272"/>
            <a:ext cx="1368152" cy="216024"/>
          </a:xfrm>
          <a:prstGeom prst="rightArrow">
            <a:avLst>
              <a:gd name="adj1" fmla="val 68327"/>
              <a:gd name="adj2" fmla="val 3298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prstClr val="black"/>
                </a:solidFill>
              </a:rPr>
              <a:t>Packet/Metadata</a:t>
            </a:r>
            <a:endParaRPr lang="el-GR" sz="1200" dirty="0">
              <a:solidFill>
                <a:prstClr val="black"/>
              </a:solidFill>
            </a:endParaRPr>
          </a:p>
        </p:txBody>
      </p:sp>
      <p:sp>
        <p:nvSpPr>
          <p:cNvPr id="8" name="Right Arrow 7"/>
          <p:cNvSpPr/>
          <p:nvPr/>
        </p:nvSpPr>
        <p:spPr>
          <a:xfrm>
            <a:off x="4427984" y="5949280"/>
            <a:ext cx="1368152" cy="216024"/>
          </a:xfrm>
          <a:prstGeom prst="rightArrow">
            <a:avLst>
              <a:gd name="adj1" fmla="val 68327"/>
              <a:gd name="adj2" fmla="val 3298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prstClr val="black"/>
                </a:solidFill>
              </a:rPr>
              <a:t>Packet/Metadata</a:t>
            </a:r>
            <a:endParaRPr lang="el-GR" sz="1200" dirty="0">
              <a:solidFill>
                <a:prstClr val="black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7524328" y="5373216"/>
            <a:ext cx="1440160" cy="216024"/>
          </a:xfrm>
          <a:prstGeom prst="rightArrow">
            <a:avLst>
              <a:gd name="adj1" fmla="val 68327"/>
              <a:gd name="adj2" fmla="val 3298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prstClr val="black"/>
                </a:solidFill>
              </a:rPr>
              <a:t>Packet’/Metadata’</a:t>
            </a:r>
            <a:endParaRPr lang="el-GR" sz="1200" dirty="0">
              <a:solidFill>
                <a:prstClr val="black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7524328" y="5805264"/>
            <a:ext cx="1440160" cy="216024"/>
          </a:xfrm>
          <a:prstGeom prst="rightArrow">
            <a:avLst>
              <a:gd name="adj1" fmla="val 68327"/>
              <a:gd name="adj2" fmla="val 3298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prstClr val="black"/>
                </a:solidFill>
              </a:rPr>
              <a:t>Packet’/Metadata’</a:t>
            </a:r>
            <a:endParaRPr lang="el-GR" sz="1200" dirty="0">
              <a:solidFill>
                <a:prstClr val="black"/>
              </a:solidFill>
            </a:endParaRPr>
          </a:p>
        </p:txBody>
      </p:sp>
      <p:sp>
        <p:nvSpPr>
          <p:cNvPr id="11" name="Right Arrow 10"/>
          <p:cNvSpPr/>
          <p:nvPr/>
        </p:nvSpPr>
        <p:spPr>
          <a:xfrm>
            <a:off x="7524328" y="5877272"/>
            <a:ext cx="1440160" cy="216024"/>
          </a:xfrm>
          <a:prstGeom prst="rightArrow">
            <a:avLst>
              <a:gd name="adj1" fmla="val 68327"/>
              <a:gd name="adj2" fmla="val 3298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prstClr val="black"/>
                </a:solidFill>
              </a:rPr>
              <a:t>Packet’/Metadata’</a:t>
            </a:r>
            <a:endParaRPr lang="el-GR" sz="1200" dirty="0">
              <a:solidFill>
                <a:prstClr val="black"/>
              </a:solidFill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7524328" y="5949280"/>
            <a:ext cx="1440160" cy="216024"/>
          </a:xfrm>
          <a:prstGeom prst="rightArrow">
            <a:avLst>
              <a:gd name="adj1" fmla="val 68327"/>
              <a:gd name="adj2" fmla="val 32981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prstClr val="black"/>
                </a:solidFill>
              </a:rPr>
              <a:t>Packet’/Metadata’</a:t>
            </a:r>
            <a:endParaRPr lang="el-GR" sz="1200" dirty="0">
              <a:solidFill>
                <a:prstClr val="black"/>
              </a:solidFill>
            </a:endParaRPr>
          </a:p>
        </p:txBody>
      </p:sp>
      <p:cxnSp>
        <p:nvCxnSpPr>
          <p:cNvPr id="15" name="Elbow Connector 68"/>
          <p:cNvCxnSpPr>
            <a:endCxn id="5" idx="0"/>
          </p:cNvCxnSpPr>
          <p:nvPr/>
        </p:nvCxnSpPr>
        <p:spPr>
          <a:xfrm>
            <a:off x="6660232" y="4725144"/>
            <a:ext cx="0" cy="512934"/>
          </a:xfrm>
          <a:prstGeom prst="straightConnector1">
            <a:avLst/>
          </a:prstGeom>
          <a:ln w="254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6804248" y="4797152"/>
            <a:ext cx="102342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From/To CE</a:t>
            </a:r>
            <a:endParaRPr lang="el-G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796136" y="5373216"/>
            <a:ext cx="7200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white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796136" y="5805264"/>
            <a:ext cx="7200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white"/>
              </a:solidFill>
            </a:endParaRPr>
          </a:p>
        </p:txBody>
      </p:sp>
      <p:sp>
        <p:nvSpPr>
          <p:cNvPr id="13" name="Right Brace 12"/>
          <p:cNvSpPr/>
          <p:nvPr/>
        </p:nvSpPr>
        <p:spPr>
          <a:xfrm>
            <a:off x="5796136" y="5805264"/>
            <a:ext cx="144016" cy="36004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l-GR" b="1" dirty="0">
              <a:solidFill>
                <a:prstClr val="black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7452320" y="5373216"/>
            <a:ext cx="7200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white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452320" y="5805264"/>
            <a:ext cx="72008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white"/>
              </a:solidFill>
            </a:endParaRPr>
          </a:p>
        </p:txBody>
      </p:sp>
      <p:sp>
        <p:nvSpPr>
          <p:cNvPr id="14" name="Left Brace 13"/>
          <p:cNvSpPr/>
          <p:nvPr/>
        </p:nvSpPr>
        <p:spPr>
          <a:xfrm>
            <a:off x="7380312" y="5805264"/>
            <a:ext cx="144016" cy="360040"/>
          </a:xfrm>
          <a:prstGeom prst="lef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l-GR" b="1" dirty="0">
              <a:solidFill>
                <a:prstClr val="black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084168" y="5301208"/>
            <a:ext cx="1151111" cy="2880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>
                <a:solidFill>
                  <a:prstClr val="black"/>
                </a:solidFill>
              </a:rPr>
              <a:t>Components</a:t>
            </a:r>
          </a:p>
        </p:txBody>
      </p:sp>
      <p:sp>
        <p:nvSpPr>
          <p:cNvPr id="25" name="Rectangle 24"/>
          <p:cNvSpPr/>
          <p:nvPr/>
        </p:nvSpPr>
        <p:spPr>
          <a:xfrm>
            <a:off x="6084169" y="5589240"/>
            <a:ext cx="1152127" cy="2880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>
                <a:solidFill>
                  <a:prstClr val="black"/>
                </a:solidFill>
              </a:rPr>
              <a:t>Capabilities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084168" y="5877271"/>
            <a:ext cx="1151111" cy="288033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b="1" u="sng" dirty="0">
                <a:solidFill>
                  <a:prstClr val="black"/>
                </a:solidFill>
              </a:rPr>
              <a:t>Events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5796136" y="6372036"/>
            <a:ext cx="172819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LFB Class</a:t>
            </a:r>
          </a:p>
        </p:txBody>
      </p:sp>
    </p:spTree>
    <p:extLst>
      <p:ext uri="{BB962C8B-B14F-4D97-AF65-F5344CB8AC3E}">
        <p14:creationId xmlns:p14="http://schemas.microsoft.com/office/powerpoint/2010/main" val="2510994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 smtClean="0"/>
              <a:t>2. </a:t>
            </a:r>
            <a:r>
              <a:rPr lang="en-US" dirty="0" smtClean="0"/>
              <a:t>The service provider crisis</a:t>
            </a:r>
            <a:endParaRPr lang="en-US" sz="3200" baseline="30000" dirty="0">
              <a:solidFill>
                <a:schemeClr val="tx1"/>
              </a:solidFill>
            </a:endParaRPr>
          </a:p>
        </p:txBody>
      </p:sp>
      <p:grpSp>
        <p:nvGrpSpPr>
          <p:cNvPr id="28" name="Group 27"/>
          <p:cNvGrpSpPr/>
          <p:nvPr/>
        </p:nvGrpSpPr>
        <p:grpSpPr>
          <a:xfrm>
            <a:off x="466780" y="1091861"/>
            <a:ext cx="8128966" cy="4338917"/>
            <a:chOff x="769370" y="1541037"/>
            <a:chExt cx="8128966" cy="4338917"/>
          </a:xfrm>
        </p:grpSpPr>
        <p:cxnSp>
          <p:nvCxnSpPr>
            <p:cNvPr id="7" name="Straight Arrow Connector 6"/>
            <p:cNvCxnSpPr/>
            <p:nvPr/>
          </p:nvCxnSpPr>
          <p:spPr>
            <a:xfrm flipV="1">
              <a:off x="1119116" y="1992573"/>
              <a:ext cx="0" cy="3684896"/>
            </a:xfrm>
            <a:prstGeom prst="straightConnector1">
              <a:avLst/>
            </a:prstGeom>
            <a:ln w="76200">
              <a:solidFill>
                <a:srgbClr val="4D4948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>
              <a:off x="1080447" y="5638800"/>
              <a:ext cx="6807959" cy="0"/>
            </a:xfrm>
            <a:prstGeom prst="straightConnector1">
              <a:avLst/>
            </a:prstGeom>
            <a:ln w="76200">
              <a:solidFill>
                <a:srgbClr val="4D4948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7738276" y="5418161"/>
              <a:ext cx="1160060" cy="461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>
                  <a:latin typeface="+mn-lt"/>
                </a:rPr>
                <a:t>time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69370" y="1541037"/>
              <a:ext cx="728039" cy="4617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800" b="1" dirty="0" smtClean="0"/>
                <a:t>$</a:t>
              </a:r>
              <a:endParaRPr lang="en-US" sz="2800" b="1" dirty="0" smtClean="0">
                <a:latin typeface="+mn-lt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1132764" y="2729552"/>
              <a:ext cx="6400800" cy="559558"/>
            </a:xfrm>
            <a:prstGeom prst="line">
              <a:avLst/>
            </a:prstGeom>
            <a:ln w="571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 rot="21263598">
              <a:off x="5240726" y="2538485"/>
              <a:ext cx="1951630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chemeClr val="accent1"/>
                  </a:solidFill>
                  <a:latin typeface="+mn-lt"/>
                </a:rPr>
                <a:t>revenue</a:t>
              </a:r>
            </a:p>
          </p:txBody>
        </p:sp>
        <p:sp>
          <p:nvSpPr>
            <p:cNvPr id="17" name="Freeform 16"/>
            <p:cNvSpPr/>
            <p:nvPr/>
          </p:nvSpPr>
          <p:spPr>
            <a:xfrm>
              <a:off x="1146412" y="1596788"/>
              <a:ext cx="4339988" cy="3207224"/>
            </a:xfrm>
            <a:custGeom>
              <a:avLst/>
              <a:gdLst>
                <a:gd name="connsiteX0" fmla="*/ 0 w 4339988"/>
                <a:gd name="connsiteY0" fmla="*/ 3220872 h 3220872"/>
                <a:gd name="connsiteX1" fmla="*/ 955343 w 4339988"/>
                <a:gd name="connsiteY1" fmla="*/ 3152633 h 3220872"/>
                <a:gd name="connsiteX2" fmla="*/ 1719618 w 4339988"/>
                <a:gd name="connsiteY2" fmla="*/ 2947916 h 3220872"/>
                <a:gd name="connsiteX3" fmla="*/ 2702257 w 4339988"/>
                <a:gd name="connsiteY3" fmla="*/ 2456597 h 3220872"/>
                <a:gd name="connsiteX4" fmla="*/ 3452884 w 4339988"/>
                <a:gd name="connsiteY4" fmla="*/ 1596788 h 3220872"/>
                <a:gd name="connsiteX5" fmla="*/ 4080681 w 4339988"/>
                <a:gd name="connsiteY5" fmla="*/ 586854 h 3220872"/>
                <a:gd name="connsiteX6" fmla="*/ 4339988 w 4339988"/>
                <a:gd name="connsiteY6" fmla="*/ 0 h 32208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339988" h="3220872">
                  <a:moveTo>
                    <a:pt x="0" y="3220872"/>
                  </a:moveTo>
                  <a:cubicBezTo>
                    <a:pt x="334370" y="3209499"/>
                    <a:pt x="668740" y="3198126"/>
                    <a:pt x="955343" y="3152633"/>
                  </a:cubicBezTo>
                  <a:cubicBezTo>
                    <a:pt x="1241946" y="3107140"/>
                    <a:pt x="1428466" y="3063922"/>
                    <a:pt x="1719618" y="2947916"/>
                  </a:cubicBezTo>
                  <a:cubicBezTo>
                    <a:pt x="2010770" y="2831910"/>
                    <a:pt x="2413379" y="2681785"/>
                    <a:pt x="2702257" y="2456597"/>
                  </a:cubicBezTo>
                  <a:cubicBezTo>
                    <a:pt x="2991135" y="2231409"/>
                    <a:pt x="3223147" y="1908412"/>
                    <a:pt x="3452884" y="1596788"/>
                  </a:cubicBezTo>
                  <a:cubicBezTo>
                    <a:pt x="3682621" y="1285164"/>
                    <a:pt x="3932830" y="852985"/>
                    <a:pt x="4080681" y="586854"/>
                  </a:cubicBezTo>
                  <a:cubicBezTo>
                    <a:pt x="4228532" y="320723"/>
                    <a:pt x="4284260" y="160361"/>
                    <a:pt x="4339988" y="0"/>
                  </a:cubicBezTo>
                </a:path>
              </a:pathLst>
            </a:custGeom>
            <a:ln w="57150">
              <a:solidFill>
                <a:srgbClr val="0070C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 rot="20033073">
              <a:off x="2131326" y="4014714"/>
              <a:ext cx="1951630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rgbClr val="0070C0"/>
                  </a:solidFill>
                </a:rPr>
                <a:t>CAPEX + OPEX</a:t>
              </a:r>
              <a:endParaRPr lang="en-US" sz="2000" b="1" dirty="0" smtClean="0">
                <a:solidFill>
                  <a:srgbClr val="0070C0"/>
                </a:solidFill>
                <a:latin typeface="+mn-lt"/>
              </a:endParaRPr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1528549" y="3302758"/>
              <a:ext cx="0" cy="1446663"/>
            </a:xfrm>
            <a:prstGeom prst="straightConnector1">
              <a:avLst/>
            </a:prstGeom>
            <a:ln w="38100">
              <a:solidFill>
                <a:srgbClr val="00B05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 rot="16200000">
              <a:off x="343468" y="3864592"/>
              <a:ext cx="1951630" cy="3562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rgbClr val="00B050"/>
                  </a:solidFill>
                  <a:latin typeface="+mn-lt"/>
                </a:rPr>
                <a:t>margin</a:t>
              </a: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flipH="1" flipV="1">
              <a:off x="4844955" y="3084395"/>
              <a:ext cx="982639" cy="504966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5704764" y="3289110"/>
              <a:ext cx="2169994" cy="61786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rgbClr val="FF0000"/>
                  </a:solidFill>
                  <a:latin typeface="+mn-lt"/>
                </a:rPr>
                <a:t>Service Provider bankruptcy point</a:t>
              </a:r>
            </a:p>
          </p:txBody>
        </p:sp>
        <p:cxnSp>
          <p:nvCxnSpPr>
            <p:cNvPr id="24" name="Straight Connector 23"/>
            <p:cNvCxnSpPr/>
            <p:nvPr/>
          </p:nvCxnSpPr>
          <p:spPr>
            <a:xfrm flipV="1">
              <a:off x="2524836" y="4233104"/>
              <a:ext cx="5161128" cy="448078"/>
            </a:xfrm>
            <a:prstGeom prst="line">
              <a:avLst/>
            </a:prstGeom>
            <a:ln w="57150">
              <a:solidFill>
                <a:srgbClr val="009E47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 rot="21269920">
              <a:off x="4008951" y="4099017"/>
              <a:ext cx="3267388" cy="3539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5000"/>
                </a:lnSpc>
              </a:pPr>
              <a:r>
                <a:rPr lang="en-US" sz="2000" b="1" dirty="0" smtClean="0">
                  <a:solidFill>
                    <a:srgbClr val="009E47"/>
                  </a:solidFill>
                </a:rPr>
                <a:t>desirable CAPEX + OPEX</a:t>
              </a:r>
              <a:endParaRPr lang="en-US" sz="2000" b="1" dirty="0" smtClean="0">
                <a:solidFill>
                  <a:srgbClr val="009E47"/>
                </a:solidFill>
                <a:latin typeface="+mn-lt"/>
              </a:endParaRPr>
            </a:p>
          </p:txBody>
        </p:sp>
      </p:grpSp>
      <p:sp>
        <p:nvSpPr>
          <p:cNvPr id="1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66780" y="5361608"/>
            <a:ext cx="7698652" cy="1321222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This is a </a:t>
            </a:r>
            <a:r>
              <a:rPr lang="en-US" i="1" dirty="0" smtClean="0"/>
              <a:t>qualitative</a:t>
            </a:r>
            <a:r>
              <a:rPr lang="en-US" dirty="0" smtClean="0"/>
              <a:t> picture of the service provider’s world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Revenue is at best increasing with number of users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Expenses are proportional to bandwidth – doubling every 9 months</a:t>
            </a:r>
          </a:p>
          <a:p>
            <a:pPr>
              <a:spcBef>
                <a:spcPts val="0"/>
              </a:spcBef>
              <a:buNone/>
            </a:pPr>
            <a:r>
              <a:rPr lang="en-US" dirty="0" smtClean="0"/>
              <a:t>This situation obviously can not continue forever !</a:t>
            </a:r>
            <a:endParaRPr lang="en-US" dirty="0"/>
          </a:p>
          <a:p>
            <a:pPr>
              <a:spcBef>
                <a:spcPts val="0"/>
              </a:spcBef>
              <a:buNone/>
            </a:pPr>
            <a:r>
              <a:rPr lang="en-US" dirty="0"/>
              <a:t>	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16632"/>
            <a:ext cx="8153400" cy="990600"/>
          </a:xfrm>
        </p:spPr>
        <p:txBody>
          <a:bodyPr/>
          <a:lstStyle/>
          <a:p>
            <a:r>
              <a:rPr lang="en-US" dirty="0" err="1" smtClean="0"/>
              <a:t>ForCES</a:t>
            </a:r>
            <a:r>
              <a:rPr lang="en-US" dirty="0" smtClean="0"/>
              <a:t> Model – LFB Library (RFC5812)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319405" indent="-274320" algn="just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 smtClean="0"/>
              <a:t>Sequence of top-level elements</a:t>
            </a:r>
          </a:p>
          <a:p>
            <a:pPr marL="319405" indent="-274320" algn="just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400" dirty="0" smtClean="0"/>
              <a:t>Optional list (ordered)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100" dirty="0" smtClean="0"/>
              <a:t>Description (Description)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100" dirty="0" smtClean="0"/>
              <a:t>Load (Imports)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100" dirty="0" smtClean="0"/>
              <a:t>Frame Definitions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100" dirty="0" smtClean="0"/>
              <a:t>Data Type Definitions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100" dirty="0" smtClean="0"/>
              <a:t>Metadata Type Definitions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100" dirty="0" smtClean="0"/>
              <a:t>LFB class Definition </a:t>
            </a:r>
          </a:p>
          <a:p>
            <a:endParaRPr lang="el-G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0112" y="1556792"/>
            <a:ext cx="3457575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78715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ForCES</a:t>
            </a:r>
            <a:r>
              <a:rPr lang="en-US" dirty="0" smtClean="0"/>
              <a:t> Model – Frames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dirty="0" smtClean="0"/>
              <a:t>Frames or Packets Definitions expected/produced from/at LFB ports</a:t>
            </a:r>
          </a:p>
          <a:p>
            <a:pPr algn="just"/>
            <a:r>
              <a:rPr lang="en-US" dirty="0" smtClean="0"/>
              <a:t>Example:</a:t>
            </a:r>
          </a:p>
          <a:p>
            <a:pPr lvl="2">
              <a:buNone/>
            </a:pPr>
            <a:r>
              <a:rPr lang="en-US" sz="1800" dirty="0" smtClean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&lt;</a:t>
            </a:r>
            <a:r>
              <a:rPr lang="en-US" sz="1800" dirty="0" err="1" smtClean="0">
                <a:solidFill>
                  <a:srgbClr val="800000"/>
                </a:solidFill>
                <a:highlight>
                  <a:srgbClr val="FFFFFF"/>
                </a:highlight>
                <a:latin typeface="Courier New"/>
              </a:rPr>
              <a:t>frameDef</a:t>
            </a:r>
            <a:r>
              <a:rPr lang="en-US" sz="1800" dirty="0" smtClean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&gt;</a:t>
            </a:r>
            <a:endParaRPr lang="en-US" sz="1800" dirty="0" smtClean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pPr lvl="2">
              <a:buNone/>
            </a:pPr>
            <a:r>
              <a:rPr lang="en-US" sz="1800" dirty="0" smtClean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	&lt;</a:t>
            </a:r>
            <a:r>
              <a:rPr lang="en-US" sz="1800" dirty="0" smtClean="0">
                <a:solidFill>
                  <a:srgbClr val="800000"/>
                </a:solidFill>
                <a:highlight>
                  <a:srgbClr val="FFFFFF"/>
                </a:highlight>
                <a:latin typeface="Courier New"/>
              </a:rPr>
              <a:t>name</a:t>
            </a:r>
            <a:r>
              <a:rPr lang="en-US" sz="1800" dirty="0" smtClean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&gt;</a:t>
            </a:r>
            <a:r>
              <a:rPr lang="en-US" sz="1800" dirty="0" smtClean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IPv4</a:t>
            </a:r>
            <a:r>
              <a:rPr lang="en-US" sz="1800" dirty="0" smtClean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&lt;/</a:t>
            </a:r>
            <a:r>
              <a:rPr lang="en-US" sz="1800" dirty="0" smtClean="0">
                <a:solidFill>
                  <a:srgbClr val="800000"/>
                </a:solidFill>
                <a:highlight>
                  <a:srgbClr val="FFFFFF"/>
                </a:highlight>
                <a:latin typeface="Courier New"/>
              </a:rPr>
              <a:t>name</a:t>
            </a:r>
            <a:r>
              <a:rPr lang="en-US" sz="1800" dirty="0" smtClean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&gt;</a:t>
            </a:r>
            <a:endParaRPr lang="en-US" sz="1800" dirty="0" smtClean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pPr lvl="2">
              <a:buNone/>
            </a:pPr>
            <a:r>
              <a:rPr lang="en-US" sz="1800" dirty="0" smtClean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  </a:t>
            </a:r>
            <a:r>
              <a:rPr lang="en-US" sz="1800" dirty="0" smtClean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&lt;</a:t>
            </a:r>
            <a:r>
              <a:rPr lang="en-US" sz="1800" dirty="0" smtClean="0">
                <a:solidFill>
                  <a:srgbClr val="800000"/>
                </a:solidFill>
                <a:highlight>
                  <a:srgbClr val="FFFFFF"/>
                </a:highlight>
                <a:latin typeface="Courier New"/>
              </a:rPr>
              <a:t>synopsis</a:t>
            </a:r>
            <a:r>
              <a:rPr lang="en-US" sz="1800" dirty="0" smtClean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&gt;</a:t>
            </a:r>
            <a:r>
              <a:rPr lang="en-US" sz="1800" dirty="0" smtClean="0">
                <a:solidFill>
                  <a:srgbClr val="000000"/>
                </a:solidFill>
                <a:highlight>
                  <a:srgbClr val="FFFFFF"/>
                </a:highlight>
                <a:latin typeface="Courier New"/>
              </a:rPr>
              <a:t>An IPv4 packet</a:t>
            </a:r>
            <a:r>
              <a:rPr lang="en-US" sz="1800" dirty="0" smtClean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&lt;/</a:t>
            </a:r>
            <a:r>
              <a:rPr lang="en-US" sz="1800" dirty="0" smtClean="0">
                <a:solidFill>
                  <a:srgbClr val="800000"/>
                </a:solidFill>
                <a:highlight>
                  <a:srgbClr val="FFFFFF"/>
                </a:highlight>
                <a:latin typeface="Courier New"/>
              </a:rPr>
              <a:t>synopsis</a:t>
            </a:r>
            <a:r>
              <a:rPr lang="en-US" sz="1800" dirty="0" smtClean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&gt;</a:t>
            </a:r>
            <a:endParaRPr lang="en-US" sz="1800" dirty="0" smtClean="0">
              <a:solidFill>
                <a:srgbClr val="000000"/>
              </a:solidFill>
              <a:highlight>
                <a:srgbClr val="FFFFFF"/>
              </a:highlight>
              <a:latin typeface="Courier New"/>
            </a:endParaRPr>
          </a:p>
          <a:p>
            <a:pPr lvl="2">
              <a:buNone/>
            </a:pPr>
            <a:r>
              <a:rPr lang="en-US" sz="1800" dirty="0" smtClean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&lt;/</a:t>
            </a:r>
            <a:r>
              <a:rPr lang="en-US" sz="1800" dirty="0" err="1" smtClean="0">
                <a:solidFill>
                  <a:srgbClr val="800000"/>
                </a:solidFill>
                <a:highlight>
                  <a:srgbClr val="FFFFFF"/>
                </a:highlight>
                <a:latin typeface="Courier New"/>
              </a:rPr>
              <a:t>frameDef</a:t>
            </a:r>
            <a:r>
              <a:rPr lang="en-US" sz="1800" dirty="0" smtClean="0">
                <a:solidFill>
                  <a:srgbClr val="0000FF"/>
                </a:solidFill>
                <a:highlight>
                  <a:srgbClr val="FFFFFF"/>
                </a:highlight>
                <a:latin typeface="Courier New"/>
              </a:rPr>
              <a:t>&gt;</a:t>
            </a:r>
            <a:endParaRPr lang="en-US" sz="1800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5013176"/>
            <a:ext cx="3990975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7928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48225" y="2780928"/>
            <a:ext cx="4295775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err="1" smtClean="0"/>
              <a:t>ForCES</a:t>
            </a:r>
            <a:r>
              <a:rPr lang="en-US" dirty="0" smtClean="0"/>
              <a:t> Model – </a:t>
            </a:r>
            <a:r>
              <a:rPr lang="en-US" dirty="0" err="1" smtClean="0"/>
              <a:t>DataTypes</a:t>
            </a:r>
            <a:r>
              <a:rPr lang="en-US" dirty="0" smtClean="0"/>
              <a:t> (RFC5812)</a:t>
            </a:r>
            <a:endParaRPr lang="el-GR" dirty="0" smtClean="0"/>
          </a:p>
        </p:txBody>
      </p:sp>
      <p:sp>
        <p:nvSpPr>
          <p:cNvPr id="28676" name="Content Placeholder 2"/>
          <p:cNvSpPr>
            <a:spLocks noGrp="1"/>
          </p:cNvSpPr>
          <p:nvPr>
            <p:ph sz="quarter" idx="1"/>
          </p:nvPr>
        </p:nvSpPr>
        <p:spPr>
          <a:xfrm>
            <a:off x="611561" y="1484313"/>
            <a:ext cx="6696744" cy="5373687"/>
          </a:xfrm>
        </p:spPr>
        <p:txBody>
          <a:bodyPr/>
          <a:lstStyle/>
          <a:p>
            <a:pPr algn="just" eaLnBrk="1" hangingPunct="1"/>
            <a:r>
              <a:rPr lang="en-US" sz="2600" dirty="0" err="1" smtClean="0"/>
              <a:t>Datatype</a:t>
            </a:r>
            <a:r>
              <a:rPr lang="en-US" sz="2600" dirty="0" smtClean="0"/>
              <a:t> definition</a:t>
            </a:r>
          </a:p>
          <a:p>
            <a:pPr lvl="1" algn="just" eaLnBrk="1" hangingPunct="1"/>
            <a:r>
              <a:rPr lang="en-US" sz="2300" dirty="0" smtClean="0"/>
              <a:t>C-like base </a:t>
            </a:r>
            <a:r>
              <a:rPr lang="en-US" sz="2300" dirty="0" err="1" smtClean="0"/>
              <a:t>datatypes</a:t>
            </a:r>
            <a:endParaRPr lang="en-US" sz="2300" dirty="0" smtClean="0"/>
          </a:p>
          <a:p>
            <a:pPr lvl="2" algn="just" eaLnBrk="1" hangingPunct="1"/>
            <a:r>
              <a:rPr lang="en-US" sz="2100" dirty="0" smtClean="0"/>
              <a:t>Atomic </a:t>
            </a:r>
          </a:p>
          <a:p>
            <a:pPr lvl="3" algn="just" eaLnBrk="1" hangingPunct="1"/>
            <a:r>
              <a:rPr lang="en-US" sz="1800" dirty="0" smtClean="0"/>
              <a:t>char, </a:t>
            </a:r>
            <a:r>
              <a:rPr lang="en-US" sz="1800" dirty="0" err="1" smtClean="0"/>
              <a:t>uchar</a:t>
            </a:r>
            <a:r>
              <a:rPr lang="en-US" sz="1800" dirty="0" smtClean="0"/>
              <a:t>, byte[N]</a:t>
            </a:r>
          </a:p>
          <a:p>
            <a:pPr lvl="3" algn="just" eaLnBrk="1" hangingPunct="1"/>
            <a:r>
              <a:rPr lang="en-US" sz="1800" dirty="0" smtClean="0"/>
              <a:t>String, String[N], </a:t>
            </a:r>
            <a:r>
              <a:rPr lang="en-US" sz="1800" dirty="0" err="1" smtClean="0"/>
              <a:t>octetstring</a:t>
            </a:r>
            <a:r>
              <a:rPr lang="en-US" sz="1800" dirty="0" smtClean="0"/>
              <a:t>[N]</a:t>
            </a:r>
          </a:p>
          <a:p>
            <a:pPr lvl="3" algn="just" eaLnBrk="1" hangingPunct="1"/>
            <a:r>
              <a:rPr lang="en-US" sz="1800" dirty="0" smtClean="0"/>
              <a:t>(u)int16, (u)int32, (u)int64</a:t>
            </a:r>
          </a:p>
          <a:p>
            <a:pPr lvl="3" algn="just" eaLnBrk="1" hangingPunct="1"/>
            <a:r>
              <a:rPr lang="en-US" sz="1800" dirty="0" smtClean="0"/>
              <a:t>float32, float64</a:t>
            </a:r>
          </a:p>
          <a:p>
            <a:pPr lvl="3" algn="just" eaLnBrk="1" hangingPunct="1"/>
            <a:r>
              <a:rPr lang="en-US" sz="1800" dirty="0" smtClean="0"/>
              <a:t>Boolean</a:t>
            </a:r>
          </a:p>
          <a:p>
            <a:pPr lvl="2" algn="just" eaLnBrk="1" hangingPunct="1"/>
            <a:r>
              <a:rPr lang="en-US" sz="2100" dirty="0" smtClean="0"/>
              <a:t>Compound </a:t>
            </a:r>
          </a:p>
          <a:p>
            <a:pPr lvl="3" algn="just" eaLnBrk="1" hangingPunct="1"/>
            <a:r>
              <a:rPr lang="en-US" sz="1800" dirty="0" err="1" smtClean="0"/>
              <a:t>Struct</a:t>
            </a:r>
            <a:endParaRPr lang="en-US" sz="1800" dirty="0" smtClean="0"/>
          </a:p>
          <a:p>
            <a:pPr lvl="3" algn="just" eaLnBrk="1" hangingPunct="1"/>
            <a:r>
              <a:rPr lang="en-US" sz="1800" dirty="0" smtClean="0"/>
              <a:t>Arrays</a:t>
            </a:r>
          </a:p>
          <a:p>
            <a:pPr lvl="2" algn="just" eaLnBrk="1" hangingPunct="1"/>
            <a:r>
              <a:rPr lang="en-US" sz="2100" dirty="0" smtClean="0"/>
              <a:t>Alias (Symbolic Links)</a:t>
            </a:r>
          </a:p>
          <a:p>
            <a:pPr lvl="2" algn="just" eaLnBrk="1" hangingPunct="1"/>
            <a:r>
              <a:rPr lang="en-US" sz="2000" dirty="0" smtClean="0"/>
              <a:t>Augmentations</a:t>
            </a:r>
          </a:p>
          <a:p>
            <a:pPr lvl="1" algn="just" eaLnBrk="1" hangingPunct="1"/>
            <a:r>
              <a:rPr lang="en-US" sz="2400" dirty="0" smtClean="0"/>
              <a:t>Building blocks for </a:t>
            </a:r>
            <a:r>
              <a:rPr lang="en-US" sz="2400" b="1" dirty="0" smtClean="0"/>
              <a:t>custom-defined </a:t>
            </a:r>
            <a:r>
              <a:rPr lang="en-US" sz="2400" b="1" dirty="0" err="1" smtClean="0"/>
              <a:t>datatypes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941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err="1" smtClean="0"/>
              <a:t>ForCES</a:t>
            </a:r>
            <a:r>
              <a:rPr lang="en-US" dirty="0" smtClean="0"/>
              <a:t> Model – Metadata</a:t>
            </a:r>
            <a:endParaRPr lang="el-GR" dirty="0" smtClean="0"/>
          </a:p>
        </p:txBody>
      </p:sp>
      <p:sp>
        <p:nvSpPr>
          <p:cNvPr id="28676" name="Content Placeholder 2"/>
          <p:cNvSpPr>
            <a:spLocks noGrp="1"/>
          </p:cNvSpPr>
          <p:nvPr>
            <p:ph sz="quarter" idx="1"/>
          </p:nvPr>
        </p:nvSpPr>
        <p:spPr>
          <a:xfrm>
            <a:off x="611560" y="1484313"/>
            <a:ext cx="8532439" cy="5373687"/>
          </a:xfrm>
        </p:spPr>
        <p:txBody>
          <a:bodyPr/>
          <a:lstStyle/>
          <a:p>
            <a:pPr algn="just" eaLnBrk="1" hangingPunct="1"/>
            <a:r>
              <a:rPr lang="en-US" sz="2600" dirty="0" smtClean="0"/>
              <a:t>Metadata Type definition</a:t>
            </a:r>
          </a:p>
          <a:p>
            <a:pPr lvl="1" algn="just" eaLnBrk="1" hangingPunct="1"/>
            <a:r>
              <a:rPr lang="en-US" sz="2300" dirty="0" smtClean="0"/>
              <a:t>Data produced by LFBs to assist other LFB’s processing</a:t>
            </a:r>
          </a:p>
          <a:p>
            <a:pPr lvl="1" algn="just" eaLnBrk="1" hangingPunct="1"/>
            <a:r>
              <a:rPr lang="en-US" sz="2300" dirty="0" smtClean="0"/>
              <a:t>E.g. </a:t>
            </a:r>
            <a:r>
              <a:rPr lang="en-US" sz="2300" dirty="0" err="1" smtClean="0"/>
              <a:t>PHYPortID</a:t>
            </a:r>
            <a:r>
              <a:rPr lang="en-US" sz="2300" dirty="0" smtClean="0"/>
              <a:t>.</a:t>
            </a:r>
          </a:p>
          <a:p>
            <a:pPr algn="just" eaLnBrk="1" hangingPunct="1"/>
            <a:r>
              <a:rPr lang="en-US" sz="2700" dirty="0" smtClean="0"/>
              <a:t>Atomic (RFC5812)/Compound (RFC7408) Data type</a:t>
            </a:r>
          </a:p>
          <a:p>
            <a:pPr algn="just" eaLnBrk="1" hangingPunct="1"/>
            <a:r>
              <a:rPr lang="en-US" sz="2700" dirty="0" smtClean="0"/>
              <a:t>Metadata ID MUST be LFB library unique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4437112"/>
            <a:ext cx="4800600" cy="199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7672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86125" y="1700808"/>
            <a:ext cx="5422379" cy="5030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ForCES</a:t>
            </a:r>
            <a:r>
              <a:rPr lang="en-US" dirty="0" smtClean="0"/>
              <a:t> Model – LFB Class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Define LFB classes</a:t>
            </a:r>
          </a:p>
          <a:p>
            <a:pPr lvl="1"/>
            <a:r>
              <a:rPr lang="en-US" dirty="0" smtClean="0"/>
              <a:t>LFB Class ID Globally (NE) Unique (uint32)</a:t>
            </a:r>
          </a:p>
          <a:p>
            <a:pPr lvl="1"/>
            <a:r>
              <a:rPr lang="en-US" dirty="0" smtClean="0"/>
              <a:t>Version</a:t>
            </a:r>
          </a:p>
          <a:p>
            <a:pPr lvl="1"/>
            <a:r>
              <a:rPr lang="en-US" dirty="0" smtClean="0"/>
              <a:t>Derived From (inheritance)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251520" y="4797152"/>
            <a:ext cx="2592388" cy="1800225"/>
          </a:xfrm>
          <a:prstGeom prst="rect">
            <a:avLst/>
          </a:prstGeom>
          <a:solidFill>
            <a:schemeClr val="accent6">
              <a:lumMod val="60000"/>
              <a:lumOff val="40000"/>
              <a:alpha val="3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LFB </a:t>
            </a:r>
            <a:r>
              <a:rPr lang="en-US" dirty="0" smtClean="0">
                <a:solidFill>
                  <a:prstClr val="black"/>
                </a:solidFill>
              </a:rPr>
              <a:t>Class Definition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4545" y="5157515"/>
            <a:ext cx="2451100" cy="4318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u="sng" dirty="0">
                <a:solidFill>
                  <a:prstClr val="black"/>
                </a:solidFill>
              </a:rPr>
              <a:t>Components</a:t>
            </a:r>
          </a:p>
        </p:txBody>
      </p:sp>
      <p:sp>
        <p:nvSpPr>
          <p:cNvPr id="7" name="Rectangle 6"/>
          <p:cNvSpPr/>
          <p:nvPr/>
        </p:nvSpPr>
        <p:spPr>
          <a:xfrm>
            <a:off x="324545" y="5589315"/>
            <a:ext cx="2451100" cy="4302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u="sng" dirty="0">
                <a:solidFill>
                  <a:prstClr val="black"/>
                </a:solidFill>
              </a:rPr>
              <a:t>Capabilities</a:t>
            </a:r>
          </a:p>
        </p:txBody>
      </p:sp>
      <p:sp>
        <p:nvSpPr>
          <p:cNvPr id="8" name="Rectangle 7"/>
          <p:cNvSpPr/>
          <p:nvPr/>
        </p:nvSpPr>
        <p:spPr>
          <a:xfrm>
            <a:off x="324545" y="6011590"/>
            <a:ext cx="2451100" cy="43180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u="sng" dirty="0">
                <a:solidFill>
                  <a:prstClr val="black"/>
                </a:solidFill>
              </a:rPr>
              <a:t>Events</a:t>
            </a:r>
          </a:p>
        </p:txBody>
      </p:sp>
    </p:spTree>
    <p:extLst>
      <p:ext uri="{BB962C8B-B14F-4D97-AF65-F5344CB8AC3E}">
        <p14:creationId xmlns:p14="http://schemas.microsoft.com/office/powerpoint/2010/main" val="3596060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90825" y="2428875"/>
            <a:ext cx="6353175" cy="442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err="1" smtClean="0"/>
              <a:t>ForCES</a:t>
            </a:r>
            <a:r>
              <a:rPr lang="en-US" dirty="0" smtClean="0"/>
              <a:t> Model – Components</a:t>
            </a:r>
            <a:endParaRPr lang="el-GR" dirty="0" smtClean="0"/>
          </a:p>
        </p:txBody>
      </p:sp>
      <p:sp>
        <p:nvSpPr>
          <p:cNvPr id="28676" name="Content Placeholder 2"/>
          <p:cNvSpPr>
            <a:spLocks noGrp="1"/>
          </p:cNvSpPr>
          <p:nvPr>
            <p:ph sz="quarter" idx="1"/>
          </p:nvPr>
        </p:nvSpPr>
        <p:spPr>
          <a:xfrm>
            <a:off x="539553" y="1484313"/>
            <a:ext cx="8604448" cy="5373687"/>
          </a:xfrm>
        </p:spPr>
        <p:txBody>
          <a:bodyPr/>
          <a:lstStyle/>
          <a:p>
            <a:pPr algn="just" eaLnBrk="1" hangingPunct="1"/>
            <a:r>
              <a:rPr lang="en-US" sz="2400" dirty="0" smtClean="0"/>
              <a:t>Operational Parameters visible to CE</a:t>
            </a:r>
            <a:endParaRPr lang="en-US" sz="2100" dirty="0" smtClean="0"/>
          </a:p>
          <a:p>
            <a:pPr algn="just" eaLnBrk="1" hangingPunct="1"/>
            <a:r>
              <a:rPr lang="en-US" sz="2400" dirty="0" smtClean="0"/>
              <a:t>Component ID</a:t>
            </a:r>
          </a:p>
          <a:p>
            <a:pPr lvl="1" algn="just" eaLnBrk="1" hangingPunct="1"/>
            <a:r>
              <a:rPr lang="en-US" sz="2100" dirty="0" smtClean="0"/>
              <a:t>Unique per component level</a:t>
            </a:r>
          </a:p>
          <a:p>
            <a:pPr algn="just" eaLnBrk="1" hangingPunct="1"/>
            <a:r>
              <a:rPr lang="en-US" sz="2400" dirty="0" smtClean="0"/>
              <a:t>Access control</a:t>
            </a:r>
          </a:p>
          <a:p>
            <a:pPr lvl="1" algn="just" eaLnBrk="1" hangingPunct="1"/>
            <a:r>
              <a:rPr lang="en-US" sz="2100" dirty="0" smtClean="0"/>
              <a:t>Read-only</a:t>
            </a:r>
          </a:p>
          <a:p>
            <a:pPr lvl="1" algn="just" eaLnBrk="1" hangingPunct="1"/>
            <a:r>
              <a:rPr lang="en-US" sz="2100" dirty="0" smtClean="0"/>
              <a:t>Read-write</a:t>
            </a:r>
          </a:p>
          <a:p>
            <a:pPr lvl="1" algn="just" eaLnBrk="1" hangingPunct="1"/>
            <a:r>
              <a:rPr lang="en-US" sz="2100" dirty="0" smtClean="0"/>
              <a:t>Read-reset</a:t>
            </a:r>
          </a:p>
          <a:p>
            <a:pPr lvl="1" algn="just" eaLnBrk="1" hangingPunct="1"/>
            <a:r>
              <a:rPr lang="en-US" sz="2100" dirty="0" smtClean="0"/>
              <a:t>Trigger-only</a:t>
            </a:r>
          </a:p>
          <a:p>
            <a:pPr lvl="1" algn="just" eaLnBrk="1" hangingPunct="1"/>
            <a:r>
              <a:rPr lang="en-US" sz="2100" dirty="0" smtClean="0"/>
              <a:t>Write-only</a:t>
            </a:r>
          </a:p>
          <a:p>
            <a:pPr algn="just" eaLnBrk="1" hangingPunct="1"/>
            <a:r>
              <a:rPr lang="en-US" sz="2400" dirty="0" err="1" smtClean="0"/>
              <a:t>Datatype</a:t>
            </a:r>
            <a:r>
              <a:rPr lang="en-US" sz="2400" dirty="0" smtClean="0"/>
              <a:t> Reference</a:t>
            </a:r>
          </a:p>
        </p:txBody>
      </p:sp>
    </p:spTree>
    <p:extLst>
      <p:ext uri="{BB962C8B-B14F-4D97-AF65-F5344CB8AC3E}">
        <p14:creationId xmlns:p14="http://schemas.microsoft.com/office/powerpoint/2010/main" val="187153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28950" y="2780928"/>
            <a:ext cx="6115050" cy="381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ForCES</a:t>
            </a:r>
            <a:r>
              <a:rPr lang="en-US" dirty="0" smtClean="0"/>
              <a:t> Model – Capabilities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Limitations or Capabilities advertised by LFB</a:t>
            </a:r>
          </a:p>
          <a:p>
            <a:pPr lvl="1"/>
            <a:r>
              <a:rPr lang="en-US" dirty="0" smtClean="0"/>
              <a:t>E.g. HA capabilities</a:t>
            </a:r>
          </a:p>
          <a:p>
            <a:pPr lvl="1"/>
            <a:r>
              <a:rPr lang="en-US" dirty="0" smtClean="0"/>
              <a:t>E.g. Port number Limit</a:t>
            </a:r>
          </a:p>
          <a:p>
            <a:r>
              <a:rPr lang="en-US" dirty="0" smtClean="0"/>
              <a:t>Similar to Components</a:t>
            </a:r>
          </a:p>
          <a:p>
            <a:pPr lvl="1"/>
            <a:r>
              <a:rPr lang="en-US" dirty="0" smtClean="0"/>
              <a:t>Read-Only</a:t>
            </a:r>
          </a:p>
          <a:p>
            <a:r>
              <a:rPr lang="en-US" dirty="0" smtClean="0"/>
              <a:t>Component ID unique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0435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33750" y="1556792"/>
            <a:ext cx="5810250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ForCES</a:t>
            </a:r>
            <a:r>
              <a:rPr lang="en-US" dirty="0" smtClean="0"/>
              <a:t> Model – Events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1800" dirty="0" smtClean="0"/>
              <a:t>Custom-defined</a:t>
            </a:r>
          </a:p>
          <a:p>
            <a:r>
              <a:rPr lang="en-US" sz="1800" dirty="0" smtClean="0"/>
              <a:t>Base ID unique</a:t>
            </a:r>
          </a:p>
          <a:p>
            <a:r>
              <a:rPr lang="en-US" sz="1800" dirty="0" smtClean="0"/>
              <a:t>Subscription-based</a:t>
            </a:r>
          </a:p>
          <a:p>
            <a:r>
              <a:rPr lang="en-US" sz="1800" dirty="0" smtClean="0"/>
              <a:t>Event Conditions</a:t>
            </a:r>
          </a:p>
          <a:p>
            <a:pPr lvl="1" algn="just" eaLnBrk="1" hangingPunct="1"/>
            <a:r>
              <a:rPr lang="en-US" sz="1400" dirty="0" smtClean="0"/>
              <a:t>Created</a:t>
            </a:r>
          </a:p>
          <a:p>
            <a:pPr lvl="1" algn="just" eaLnBrk="1" hangingPunct="1"/>
            <a:r>
              <a:rPr lang="en-US" sz="1400" dirty="0" smtClean="0"/>
              <a:t>Deleted</a:t>
            </a:r>
          </a:p>
          <a:p>
            <a:pPr lvl="1" algn="just" eaLnBrk="1" hangingPunct="1"/>
            <a:r>
              <a:rPr lang="en-US" sz="1400" dirty="0" smtClean="0"/>
              <a:t>Changed</a:t>
            </a:r>
          </a:p>
          <a:p>
            <a:pPr lvl="1" algn="just" eaLnBrk="1" hangingPunct="1"/>
            <a:r>
              <a:rPr lang="en-US" sz="1400" dirty="0" err="1" smtClean="0"/>
              <a:t>LessThan</a:t>
            </a:r>
            <a:endParaRPr lang="en-US" sz="1400" dirty="0" smtClean="0"/>
          </a:p>
          <a:p>
            <a:pPr lvl="1" algn="just" eaLnBrk="1" hangingPunct="1"/>
            <a:r>
              <a:rPr lang="en-US" sz="1400" dirty="0" err="1" smtClean="0"/>
              <a:t>GreaterThan</a:t>
            </a:r>
            <a:endParaRPr lang="en-US" sz="1400" dirty="0" smtClean="0"/>
          </a:p>
          <a:p>
            <a:pPr lvl="1" algn="just" eaLnBrk="1" hangingPunct="1"/>
            <a:r>
              <a:rPr lang="en-US" sz="1400" dirty="0" err="1" smtClean="0"/>
              <a:t>BecomesEqualTo</a:t>
            </a:r>
            <a:r>
              <a:rPr lang="en-US" sz="1400" dirty="0" smtClean="0"/>
              <a:t> (Model Extension)</a:t>
            </a:r>
          </a:p>
          <a:p>
            <a:pPr algn="just" eaLnBrk="1" hangingPunct="1"/>
            <a:r>
              <a:rPr lang="en-US" sz="1800" dirty="0" smtClean="0"/>
              <a:t>Filters</a:t>
            </a:r>
          </a:p>
          <a:p>
            <a:pPr lvl="1" algn="just" eaLnBrk="1" hangingPunct="1"/>
            <a:r>
              <a:rPr lang="en-US" sz="1400" dirty="0" smtClean="0"/>
              <a:t>Threshold</a:t>
            </a:r>
          </a:p>
          <a:p>
            <a:pPr lvl="1" algn="just" eaLnBrk="1" hangingPunct="1"/>
            <a:r>
              <a:rPr lang="en-US" sz="1400" dirty="0" err="1" smtClean="0"/>
              <a:t>Hysterisis</a:t>
            </a:r>
            <a:endParaRPr lang="en-US" sz="1400" dirty="0" smtClean="0"/>
          </a:p>
          <a:p>
            <a:pPr lvl="1" algn="just" eaLnBrk="1" hangingPunct="1"/>
            <a:r>
              <a:rPr lang="en-US" sz="1400" dirty="0" smtClean="0"/>
              <a:t>Count</a:t>
            </a:r>
          </a:p>
          <a:p>
            <a:pPr lvl="1" algn="just" eaLnBrk="1" hangingPunct="1"/>
            <a:r>
              <a:rPr lang="en-US" sz="1400" dirty="0" smtClean="0"/>
              <a:t>Interval (in milliseconds)</a:t>
            </a:r>
          </a:p>
          <a:p>
            <a:pPr algn="just" eaLnBrk="1" hangingPunct="1"/>
            <a:r>
              <a:rPr lang="en-US" sz="1600" dirty="0" smtClean="0"/>
              <a:t>Event Reports (Component reported)</a:t>
            </a:r>
            <a:endParaRPr lang="en-US" sz="1700" dirty="0" smtClean="0"/>
          </a:p>
        </p:txBody>
      </p:sp>
    </p:spTree>
    <p:extLst>
      <p:ext uri="{BB962C8B-B14F-4D97-AF65-F5344CB8AC3E}">
        <p14:creationId xmlns:p14="http://schemas.microsoft.com/office/powerpoint/2010/main" val="623768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err="1" smtClean="0"/>
              <a:t>ForCES</a:t>
            </a:r>
            <a:r>
              <a:rPr lang="en-US" dirty="0" smtClean="0"/>
              <a:t> Model – LFB Example</a:t>
            </a:r>
            <a:endParaRPr lang="el-GR" dirty="0" smtClean="0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1512888"/>
            <a:ext cx="4787900" cy="4830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&lt;</a:t>
            </a:r>
            <a:r>
              <a:rPr lang="en-US" sz="1100" b="1" dirty="0" err="1">
                <a:solidFill>
                  <a:prstClr val="black"/>
                </a:solidFill>
                <a:cs typeface="Arial" charset="0"/>
              </a:rPr>
              <a:t>dataTypeDefs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&lt;</a:t>
            </a:r>
            <a:r>
              <a:rPr lang="en-US" sz="1100" b="1" dirty="0" err="1">
                <a:solidFill>
                  <a:prstClr val="black">
                    <a:lumMod val="50000"/>
                    <a:lumOff val="50000"/>
                  </a:prstClr>
                </a:solidFill>
                <a:cs typeface="Arial" charset="0"/>
              </a:rPr>
              <a:t>dataTypeDef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&lt;name&gt;</a:t>
            </a:r>
            <a:r>
              <a:rPr lang="en-US" sz="1100" b="1" dirty="0" err="1">
                <a:solidFill>
                  <a:srgbClr val="FF0000"/>
                </a:solidFill>
                <a:cs typeface="Arial" charset="0"/>
              </a:rPr>
              <a:t>PacketCounter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&lt;/name&gt;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&lt;synopsis&gt;Counts Packets&lt;/synopsis&gt;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&lt;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typeRef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  <a:r>
              <a:rPr lang="en-US" sz="1100" b="1" dirty="0">
                <a:solidFill>
                  <a:srgbClr val="FF0000"/>
                </a:solidFill>
                <a:cs typeface="Arial" charset="0"/>
              </a:rPr>
              <a:t>uint32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&lt;/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typeRef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n-US" sz="1100" b="1" dirty="0" smtClean="0">
                <a:solidFill>
                  <a:prstClr val="black"/>
                </a:solidFill>
                <a:cs typeface="Arial" charset="0"/>
              </a:rPr>
              <a:t>&lt;</a:t>
            </a:r>
            <a:r>
              <a:rPr lang="en-US" sz="1100" b="1" dirty="0" smtClean="0">
                <a:solidFill>
                  <a:prstClr val="black">
                    <a:lumMod val="50000"/>
                    <a:lumOff val="50000"/>
                  </a:prstClr>
                </a:solidFill>
                <a:cs typeface="Arial" charset="0"/>
              </a:rPr>
              <a:t>/</a:t>
            </a:r>
            <a:r>
              <a:rPr lang="en-US" sz="1100" b="1" dirty="0" err="1" smtClean="0">
                <a:solidFill>
                  <a:prstClr val="black">
                    <a:lumMod val="50000"/>
                    <a:lumOff val="50000"/>
                  </a:prstClr>
                </a:solidFill>
                <a:cs typeface="Arial" charset="0"/>
              </a:rPr>
              <a:t>dataTypeDef</a:t>
            </a:r>
            <a:r>
              <a:rPr lang="en-US" sz="1100" dirty="0" smtClean="0">
                <a:solidFill>
                  <a:prstClr val="black"/>
                </a:solidFill>
                <a:cs typeface="Arial" charset="0"/>
              </a:rPr>
              <a:t>&gt;</a:t>
            </a:r>
            <a:endParaRPr lang="en-US" sz="1100" dirty="0">
              <a:solidFill>
                <a:prstClr val="black"/>
              </a:solidFill>
              <a:cs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dirty="0">
                <a:solidFill>
                  <a:prstClr val="black"/>
                </a:solidFill>
                <a:cs typeface="Arial" charset="0"/>
              </a:rPr>
              <a:t>&lt;/</a:t>
            </a:r>
            <a:r>
              <a:rPr lang="en-US" sz="1100" b="1" dirty="0" err="1" smtClean="0">
                <a:solidFill>
                  <a:prstClr val="black"/>
                </a:solidFill>
                <a:cs typeface="Arial" charset="0"/>
              </a:rPr>
              <a:t>dataTypeDefs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&lt;</a:t>
            </a:r>
            <a:r>
              <a:rPr lang="en-US" sz="1100" b="1" dirty="0" err="1">
                <a:solidFill>
                  <a:prstClr val="black"/>
                </a:solidFill>
                <a:cs typeface="Arial" charset="0"/>
              </a:rPr>
              <a:t>LFBClassDefs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</a:t>
            </a:r>
            <a:r>
              <a:rPr lang="en-US" sz="1100" dirty="0" smtClean="0">
                <a:solidFill>
                  <a:prstClr val="black"/>
                </a:solidFill>
                <a:cs typeface="Arial" charset="0"/>
              </a:rPr>
              <a:t>  &lt;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LFBClassDef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LFBClassID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="1000"&gt;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&lt;name&gt;Monitor&lt;/name&gt;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&lt;synopsis&gt;A monitor LFB for packets&lt;/synopsis&gt;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&lt;version&gt;1.0&lt;/version&gt;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&lt;components&gt;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&lt;</a:t>
            </a:r>
            <a:r>
              <a:rPr lang="en-US" sz="1100" b="1" dirty="0">
                <a:solidFill>
                  <a:prstClr val="black"/>
                </a:solidFill>
                <a:cs typeface="Arial" charset="0"/>
              </a:rPr>
              <a:t>component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componentID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="1" access="</a:t>
            </a:r>
            <a:r>
              <a:rPr lang="en-US" sz="1100" b="1" dirty="0">
                <a:solidFill>
                  <a:srgbClr val="00B0F0"/>
                </a:solidFill>
                <a:cs typeface="Arial" charset="0"/>
              </a:rPr>
              <a:t>read-only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"&gt;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&lt;</a:t>
            </a:r>
            <a:r>
              <a:rPr lang="en-US" sz="1100" dirty="0" smtClean="0">
                <a:solidFill>
                  <a:prstClr val="black"/>
                </a:solidFill>
                <a:cs typeface="Arial" charset="0"/>
              </a:rPr>
              <a:t>name&gt;</a:t>
            </a:r>
            <a:r>
              <a:rPr lang="en-US" sz="1100" dirty="0" err="1" smtClean="0">
                <a:solidFill>
                  <a:prstClr val="black"/>
                </a:solidFill>
                <a:cs typeface="Arial" charset="0"/>
              </a:rPr>
              <a:t>GoodPackets</a:t>
            </a:r>
            <a:r>
              <a:rPr lang="en-US" sz="1100" dirty="0" smtClean="0">
                <a:solidFill>
                  <a:prstClr val="black"/>
                </a:solidFill>
                <a:cs typeface="Arial" charset="0"/>
              </a:rPr>
              <a:t>&lt;/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name&gt;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&lt;synopsis&gt;Good packets&lt;/synopsis&gt;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&lt;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typeRef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  <a:r>
              <a:rPr lang="en-US" sz="1100" b="1" dirty="0" err="1">
                <a:solidFill>
                  <a:srgbClr val="FF0000"/>
                </a:solidFill>
                <a:cs typeface="Arial" charset="0"/>
              </a:rPr>
              <a:t>PacketCounter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&lt;/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typeRef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&lt;/</a:t>
            </a:r>
            <a:r>
              <a:rPr lang="en-US" sz="1100" b="1" dirty="0">
                <a:solidFill>
                  <a:prstClr val="black"/>
                </a:solidFill>
                <a:cs typeface="Arial" charset="0"/>
              </a:rPr>
              <a:t>component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&lt;</a:t>
            </a:r>
            <a:r>
              <a:rPr lang="en-US" sz="1100" b="1" dirty="0">
                <a:solidFill>
                  <a:prstClr val="black"/>
                </a:solidFill>
                <a:cs typeface="Arial" charset="0"/>
              </a:rPr>
              <a:t>component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componentID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="2" access="</a:t>
            </a:r>
            <a:r>
              <a:rPr lang="en-US" sz="1100" b="1" dirty="0">
                <a:solidFill>
                  <a:srgbClr val="00B0F0"/>
                </a:solidFill>
                <a:cs typeface="Arial" charset="0"/>
              </a:rPr>
              <a:t>read-only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"&gt;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&lt;name&gt;</a:t>
            </a:r>
            <a:r>
              <a:rPr lang="en-US" sz="1100" b="1" dirty="0" err="1">
                <a:solidFill>
                  <a:srgbClr val="002060"/>
                </a:solidFill>
                <a:cs typeface="Arial" charset="0"/>
              </a:rPr>
              <a:t>BadPackets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&lt;/name&gt;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&lt;synopsis&gt;Bad packets&lt;/synopsis&gt;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&lt;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typeRef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  <a:r>
              <a:rPr lang="en-US" sz="1100" b="1" dirty="0" err="1">
                <a:solidFill>
                  <a:srgbClr val="FF0000"/>
                </a:solidFill>
                <a:cs typeface="Arial" charset="0"/>
              </a:rPr>
              <a:t>PacketCounter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&lt;/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typeRef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&lt;/</a:t>
            </a:r>
            <a:r>
              <a:rPr lang="en-US" sz="1100" b="1" dirty="0">
                <a:solidFill>
                  <a:prstClr val="black"/>
                </a:solidFill>
                <a:cs typeface="Arial" charset="0"/>
              </a:rPr>
              <a:t>component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&lt;/components&gt;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 smtClean="0">
                <a:solidFill>
                  <a:prstClr val="black"/>
                </a:solidFill>
                <a:cs typeface="Arial" charset="0"/>
              </a:rPr>
              <a:t>    &lt;</a:t>
            </a:r>
            <a:r>
              <a:rPr lang="en-US" sz="1100" b="1" dirty="0">
                <a:solidFill>
                  <a:srgbClr val="00B050"/>
                </a:solidFill>
                <a:cs typeface="Arial" charset="0"/>
              </a:rPr>
              <a:t>capabilities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&lt;capability 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componentID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="3"&gt;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&lt;name&gt;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PacketCheck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&lt;/name&gt;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&lt;synopsis&gt;Type of checks&lt;/synopsis&gt;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003800" y="1484313"/>
            <a:ext cx="4140200" cy="517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 &lt;</a:t>
            </a:r>
            <a:r>
              <a:rPr lang="en-US" sz="1100" b="1" dirty="0" err="1">
                <a:solidFill>
                  <a:srgbClr val="00B050"/>
                </a:solidFill>
                <a:cs typeface="Arial" charset="0"/>
              </a:rPr>
              <a:t>struct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  &lt;component 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componentID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="1"&gt;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    &lt;name&gt;CRC&lt;/name&gt;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    &lt;synopsis&gt;Checks for CRC&lt;/synopsis&gt;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    &lt;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typeRef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  <a:r>
              <a:rPr lang="en-US" sz="1100" b="1" dirty="0" err="1">
                <a:solidFill>
                  <a:srgbClr val="00B050"/>
                </a:solidFill>
                <a:cs typeface="Arial" charset="0"/>
              </a:rPr>
              <a:t>boolean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&lt;/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typeRef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  &lt;/component&gt;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  &lt;component 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componentID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="2"&gt;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    &lt;name&gt;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BadFrame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&lt;/name&gt;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    &lt;synopsis&gt;Checks for bad frames&lt;/synopsis&gt;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    &lt;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typeRef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  <a:r>
              <a:rPr lang="en-US" sz="1100" b="1" dirty="0" err="1">
                <a:solidFill>
                  <a:srgbClr val="00B050"/>
                </a:solidFill>
                <a:cs typeface="Arial" charset="0"/>
              </a:rPr>
              <a:t>boolean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&lt;/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typeRef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  &lt;/component&gt;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&lt;/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struct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&lt;/capability&gt;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&lt;/</a:t>
            </a:r>
            <a:r>
              <a:rPr lang="en-US" sz="1100" b="1" dirty="0">
                <a:solidFill>
                  <a:srgbClr val="00B050"/>
                </a:solidFill>
                <a:cs typeface="Arial" charset="0"/>
              </a:rPr>
              <a:t>capabilities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&lt;</a:t>
            </a:r>
            <a:r>
              <a:rPr lang="en-US" sz="1100" b="1" dirty="0">
                <a:solidFill>
                  <a:prstClr val="black"/>
                </a:solidFill>
                <a:cs typeface="Arial" charset="0"/>
              </a:rPr>
              <a:t>events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baseID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=“4"&gt;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&lt;event 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eventID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="1"&gt;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&lt;name&gt;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CheckBadPackets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&lt;/name&gt;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&lt;synopsis&gt;Checks for bad packets&lt;/synopsis&gt;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&lt;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eventTarget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  &lt;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eventField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  <a:r>
              <a:rPr lang="en-US" sz="1100" b="1" dirty="0" err="1">
                <a:solidFill>
                  <a:srgbClr val="002060"/>
                </a:solidFill>
                <a:cs typeface="Arial" charset="0"/>
              </a:rPr>
              <a:t>BadPackets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&lt;/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eventField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&lt;/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eventTarget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&lt;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eventGreaterThan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&gt;1000&lt;/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eventGreaterThan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&lt;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eventReports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  &lt;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eventReport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    &lt;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eventField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  <a:r>
              <a:rPr lang="en-US" sz="1100" b="1" dirty="0" err="1">
                <a:solidFill>
                  <a:srgbClr val="002060"/>
                </a:solidFill>
                <a:cs typeface="Arial" charset="0"/>
              </a:rPr>
              <a:t>BadPackets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&lt;/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eventField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  &lt;/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eventReport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  &lt;/</a:t>
            </a:r>
            <a:r>
              <a:rPr lang="en-US" sz="1100" dirty="0" err="1">
                <a:solidFill>
                  <a:prstClr val="black"/>
                </a:solidFill>
                <a:cs typeface="Arial" charset="0"/>
              </a:rPr>
              <a:t>eventReports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  &lt;/event&gt;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  &lt;/</a:t>
            </a:r>
            <a:r>
              <a:rPr lang="en-US" sz="1100" b="1" dirty="0">
                <a:solidFill>
                  <a:prstClr val="black"/>
                </a:solidFill>
                <a:cs typeface="Arial" charset="0"/>
              </a:rPr>
              <a:t>events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black"/>
                </a:solidFill>
                <a:cs typeface="Arial" charset="0"/>
              </a:rPr>
              <a:t>  &lt;</a:t>
            </a:r>
            <a:r>
              <a:rPr lang="en-US" sz="1100" b="1" dirty="0">
                <a:solidFill>
                  <a:prstClr val="black"/>
                </a:solidFill>
                <a:cs typeface="Arial" charset="0"/>
              </a:rPr>
              <a:t>/</a:t>
            </a:r>
            <a:r>
              <a:rPr lang="en-US" sz="1100" b="1" dirty="0" err="1">
                <a:solidFill>
                  <a:prstClr val="black"/>
                </a:solidFill>
                <a:cs typeface="Arial" charset="0"/>
              </a:rPr>
              <a:t>LFBClassDef</a:t>
            </a:r>
            <a:r>
              <a:rPr lang="en-US" sz="1100" dirty="0">
                <a:solidFill>
                  <a:prstClr val="black"/>
                </a:solidFill>
                <a:cs typeface="Arial" charset="0"/>
              </a:rPr>
              <a:t>&gt;</a:t>
            </a:r>
            <a:endParaRPr lang="el-GR" sz="1100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46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err="1" smtClean="0"/>
              <a:t>ForCES</a:t>
            </a:r>
            <a:r>
              <a:rPr lang="en-US" dirty="0" smtClean="0"/>
              <a:t> Protocol (RFC5810)</a:t>
            </a:r>
            <a:endParaRPr lang="el-GR" dirty="0" smtClean="0"/>
          </a:p>
        </p:txBody>
      </p:sp>
      <p:sp>
        <p:nvSpPr>
          <p:cNvPr id="4" name="Rectangle 3"/>
          <p:cNvSpPr/>
          <p:nvPr/>
        </p:nvSpPr>
        <p:spPr>
          <a:xfrm>
            <a:off x="250825" y="2852738"/>
            <a:ext cx="1800225" cy="5127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prstClr val="black"/>
                </a:solidFill>
              </a:rPr>
              <a:t>Protocol Layer (ForCES protocol)</a:t>
            </a:r>
            <a:endParaRPr lang="el-GR" sz="16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0825" y="3357563"/>
            <a:ext cx="1800225" cy="57626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prstClr val="black"/>
                </a:solidFill>
              </a:rPr>
              <a:t>Transport Layer (SCTP)</a:t>
            </a:r>
            <a:endParaRPr lang="el-GR" sz="1600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0825" y="5229225"/>
            <a:ext cx="1800225" cy="51276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prstClr val="black"/>
                </a:solidFill>
              </a:rPr>
              <a:t>Protocol Layer (ForCES protocol)</a:t>
            </a:r>
            <a:endParaRPr lang="el-GR" sz="16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0825" y="4652963"/>
            <a:ext cx="1800225" cy="57626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prstClr val="black"/>
                </a:solidFill>
              </a:rPr>
              <a:t>Transport Layer (SCTP)</a:t>
            </a:r>
            <a:endParaRPr lang="el-GR" sz="16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9388" y="2420938"/>
            <a:ext cx="1944687" cy="1512887"/>
          </a:xfrm>
          <a:prstGeom prst="rect">
            <a:avLst/>
          </a:prstGeom>
          <a:solidFill>
            <a:schemeClr val="accent3">
              <a:alpha val="37000"/>
            </a:schemeClr>
          </a:solidFill>
          <a:ln w="1905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CE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388" y="4581525"/>
            <a:ext cx="1944687" cy="1511300"/>
          </a:xfrm>
          <a:prstGeom prst="rect">
            <a:avLst/>
          </a:prstGeom>
          <a:solidFill>
            <a:schemeClr val="bg1">
              <a:lumMod val="75000"/>
              <a:alpha val="37000"/>
            </a:schemeClr>
          </a:solidFill>
          <a:ln w="1905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FE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31753" name="Content Placeholder 2"/>
          <p:cNvSpPr>
            <a:spLocks noGrp="1"/>
          </p:cNvSpPr>
          <p:nvPr>
            <p:ph sz="quarter" idx="1"/>
          </p:nvPr>
        </p:nvSpPr>
        <p:spPr>
          <a:xfrm>
            <a:off x="2627313" y="1557338"/>
            <a:ext cx="6516687" cy="5300662"/>
          </a:xfrm>
        </p:spPr>
        <p:txBody>
          <a:bodyPr/>
          <a:lstStyle/>
          <a:p>
            <a:pPr eaLnBrk="1" hangingPunct="1"/>
            <a:r>
              <a:rPr lang="en-US" sz="2600" dirty="0" smtClean="0"/>
              <a:t>Protocol &amp; Transport Layer</a:t>
            </a:r>
          </a:p>
          <a:p>
            <a:pPr eaLnBrk="1" hangingPunct="1"/>
            <a:r>
              <a:rPr lang="en-US" sz="2600" dirty="0" err="1" smtClean="0"/>
              <a:t>ForCES</a:t>
            </a:r>
            <a:endParaRPr lang="en-US" sz="2600" dirty="0" smtClean="0"/>
          </a:p>
          <a:p>
            <a:pPr lvl="1" eaLnBrk="1" hangingPunct="1"/>
            <a:r>
              <a:rPr lang="en-US" sz="2000" dirty="0" smtClean="0"/>
              <a:t>Base </a:t>
            </a:r>
            <a:r>
              <a:rPr lang="en-US" sz="2000" dirty="0" err="1" smtClean="0"/>
              <a:t>ForCES</a:t>
            </a:r>
            <a:r>
              <a:rPr lang="en-US" sz="2000" dirty="0" smtClean="0"/>
              <a:t> semantics and encapsulation (RFC 5810)</a:t>
            </a:r>
          </a:p>
          <a:p>
            <a:pPr lvl="1" eaLnBrk="1" hangingPunct="1"/>
            <a:r>
              <a:rPr lang="en-US" sz="2000" dirty="0" smtClean="0"/>
              <a:t>Two phases:</a:t>
            </a:r>
          </a:p>
          <a:p>
            <a:pPr lvl="2" eaLnBrk="1" hangingPunct="1"/>
            <a:r>
              <a:rPr lang="en-US" sz="1700" dirty="0" smtClean="0"/>
              <a:t>Pre-association</a:t>
            </a:r>
          </a:p>
          <a:p>
            <a:pPr lvl="2" eaLnBrk="1" hangingPunct="1"/>
            <a:r>
              <a:rPr lang="en-US" sz="1700" dirty="0" smtClean="0"/>
              <a:t>Post-association</a:t>
            </a:r>
          </a:p>
          <a:p>
            <a:pPr algn="just" eaLnBrk="1" hangingPunct="1"/>
            <a:r>
              <a:rPr lang="en-US" sz="2300" dirty="0" smtClean="0"/>
              <a:t>Transport depends on underlying media. One is standardized (RFC 5811) – others expected to be</a:t>
            </a:r>
          </a:p>
          <a:p>
            <a:pPr lvl="1" algn="just" eaLnBrk="1" hangingPunct="1"/>
            <a:r>
              <a:rPr lang="en-US" sz="2000" dirty="0" smtClean="0"/>
              <a:t>Standardized TML: SCTP with strict priority schedule</a:t>
            </a:r>
            <a:endParaRPr lang="en-US" sz="3100" dirty="0" smtClean="0"/>
          </a:p>
          <a:p>
            <a:pPr lvl="2" eaLnBrk="1" hangingPunct="1"/>
            <a:r>
              <a:rPr lang="en-US" sz="2200" dirty="0" smtClean="0"/>
              <a:t>High Priority (HP): Strictly reliable channel</a:t>
            </a:r>
          </a:p>
          <a:p>
            <a:pPr lvl="2" eaLnBrk="1" hangingPunct="1"/>
            <a:r>
              <a:rPr lang="en-US" sz="2200" dirty="0" smtClean="0"/>
              <a:t>Medium Priority (MP): Semi-reliable</a:t>
            </a:r>
          </a:p>
          <a:p>
            <a:pPr lvl="2" eaLnBrk="1" hangingPunct="1"/>
            <a:r>
              <a:rPr lang="en-US" sz="2200" dirty="0" smtClean="0"/>
              <a:t>Low Priority (LP): Unreliable channel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611188" y="3933825"/>
            <a:ext cx="0" cy="647700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187450" y="3933825"/>
            <a:ext cx="0" cy="64770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763713" y="3933825"/>
            <a:ext cx="0" cy="64770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757" name="TextBox 16"/>
          <p:cNvSpPr txBox="1">
            <a:spLocks noChangeArrowheads="1"/>
          </p:cNvSpPr>
          <p:nvPr/>
        </p:nvSpPr>
        <p:spPr bwMode="auto">
          <a:xfrm>
            <a:off x="179388" y="4076700"/>
            <a:ext cx="439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cs typeface="Arial" charset="0"/>
              </a:rPr>
              <a:t>HP</a:t>
            </a:r>
            <a:endParaRPr lang="el-GR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1758" name="TextBox 18"/>
          <p:cNvSpPr txBox="1">
            <a:spLocks noChangeArrowheads="1"/>
          </p:cNvSpPr>
          <p:nvPr/>
        </p:nvSpPr>
        <p:spPr bwMode="auto">
          <a:xfrm>
            <a:off x="755650" y="4076700"/>
            <a:ext cx="477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cs typeface="Arial" charset="0"/>
              </a:rPr>
              <a:t>MP</a:t>
            </a:r>
            <a:endParaRPr lang="el-GR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1759" name="TextBox 19"/>
          <p:cNvSpPr txBox="1">
            <a:spLocks noChangeArrowheads="1"/>
          </p:cNvSpPr>
          <p:nvPr/>
        </p:nvSpPr>
        <p:spPr bwMode="auto">
          <a:xfrm>
            <a:off x="1403350" y="4076700"/>
            <a:ext cx="388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cs typeface="Arial" charset="0"/>
              </a:rPr>
              <a:t>LP</a:t>
            </a:r>
            <a:endParaRPr lang="el-GR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769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7904" y="262623"/>
            <a:ext cx="6766560" cy="644740"/>
          </a:xfrm>
        </p:spPr>
        <p:txBody>
          <a:bodyPr/>
          <a:lstStyle/>
          <a:p>
            <a:r>
              <a:rPr lang="en-US" dirty="0" smtClean="0"/>
              <a:t>Two complementary solutions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311238" y="1135952"/>
            <a:ext cx="8486108" cy="5492536"/>
          </a:xfrm>
        </p:spPr>
        <p:txBody>
          <a:bodyPr/>
          <a:lstStyle/>
          <a:p>
            <a:pPr>
              <a:spcBef>
                <a:spcPts val="1200"/>
              </a:spcBef>
              <a:buNone/>
            </a:pPr>
            <a:r>
              <a:rPr lang="en-US" sz="2400" b="1" dirty="0" smtClean="0"/>
              <a:t>Software Defined Networks (SDN)</a:t>
            </a:r>
          </a:p>
          <a:p>
            <a:pPr>
              <a:spcBef>
                <a:spcPts val="0"/>
              </a:spcBef>
              <a:buNone/>
            </a:pPr>
            <a:r>
              <a:rPr lang="en-US" sz="2000" i="1" dirty="0" smtClean="0"/>
              <a:t>SDN</a:t>
            </a:r>
            <a:r>
              <a:rPr lang="en-US" sz="2000" dirty="0" smtClean="0"/>
              <a:t> advocates replacing standardized networking protocols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with centralized software applications 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/>
              <a:t>	that configure all the NEs in the network</a:t>
            </a:r>
          </a:p>
          <a:p>
            <a:pPr>
              <a:spcBef>
                <a:spcPts val="0"/>
              </a:spcBef>
              <a:buNone/>
            </a:pPr>
            <a:r>
              <a:rPr lang="en-US" sz="2000" dirty="0" smtClean="0">
                <a:solidFill>
                  <a:schemeClr val="tx2"/>
                </a:solidFill>
              </a:rPr>
              <a:t>Advantages: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easy to experiment with new ideas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control software development is much faster than protocol standardization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centralized control enables stronger optimization</a:t>
            </a:r>
          </a:p>
          <a:p>
            <a:pPr>
              <a:spcBef>
                <a:spcPts val="0"/>
              </a:spcBef>
            </a:pPr>
            <a:r>
              <a:rPr lang="en-US" sz="2000" dirty="0" smtClean="0">
                <a:solidFill>
                  <a:schemeClr val="tx2"/>
                </a:solidFill>
              </a:rPr>
              <a:t>functionality may be speedily deployed, relocated, and upgraded</a:t>
            </a:r>
          </a:p>
          <a:p>
            <a:pPr>
              <a:spcBef>
                <a:spcPts val="1200"/>
              </a:spcBef>
              <a:buNone/>
            </a:pPr>
            <a:r>
              <a:rPr lang="en-US" sz="2400" b="1" dirty="0" smtClean="0"/>
              <a:t>Network </a:t>
            </a:r>
            <a:r>
              <a:rPr lang="en-US" sz="2400" b="1" dirty="0"/>
              <a:t>Functions Virtualization (NFV)</a:t>
            </a:r>
          </a:p>
          <a:p>
            <a:pPr>
              <a:spcBef>
                <a:spcPts val="0"/>
              </a:spcBef>
              <a:buNone/>
            </a:pPr>
            <a:r>
              <a:rPr lang="en-US" i="1" dirty="0"/>
              <a:t>NFV</a:t>
            </a:r>
            <a:r>
              <a:rPr lang="en-US" dirty="0"/>
              <a:t> advocates replacing </a:t>
            </a:r>
            <a:r>
              <a:rPr lang="en-US" dirty="0" smtClean="0"/>
              <a:t>hardware network elements </a:t>
            </a:r>
            <a:endParaRPr lang="en-US" dirty="0"/>
          </a:p>
          <a:p>
            <a:pPr>
              <a:spcBef>
                <a:spcPts val="0"/>
              </a:spcBef>
              <a:buNone/>
            </a:pPr>
            <a:r>
              <a:rPr lang="en-US" dirty="0"/>
              <a:t>	with software running on COTS computers</a:t>
            </a:r>
          </a:p>
          <a:p>
            <a:pPr>
              <a:spcBef>
                <a:spcPts val="0"/>
              </a:spcBef>
              <a:buNone/>
            </a:pPr>
            <a:r>
              <a:rPr lang="en-US" dirty="0"/>
              <a:t>	that may be housed in POPs and/or datacenters</a:t>
            </a:r>
          </a:p>
          <a:p>
            <a:pPr>
              <a:spcBef>
                <a:spcPts val="0"/>
              </a:spcBef>
              <a:buNone/>
            </a:pPr>
            <a:r>
              <a:rPr lang="en-US" dirty="0">
                <a:solidFill>
                  <a:schemeClr val="tx2"/>
                </a:solidFill>
              </a:rPr>
              <a:t>Advantages: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COTS server price and availability scales with end-user equipment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functionality can be located where-ever most effective or inexpensive</a:t>
            </a:r>
          </a:p>
          <a:p>
            <a:pPr>
              <a:spcBef>
                <a:spcPts val="0"/>
              </a:spcBef>
            </a:pPr>
            <a:r>
              <a:rPr lang="en-US" dirty="0">
                <a:solidFill>
                  <a:schemeClr val="tx2"/>
                </a:solidFill>
              </a:rPr>
              <a:t>functionalities may be speedily combined, deployed, relocated, and upgraded</a:t>
            </a:r>
            <a:endParaRPr lang="en-US" sz="2000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err="1" smtClean="0"/>
              <a:t>ForCES</a:t>
            </a:r>
            <a:r>
              <a:rPr lang="en-US" dirty="0" smtClean="0"/>
              <a:t> Protocol (</a:t>
            </a:r>
            <a:r>
              <a:rPr lang="en-US" dirty="0" smtClean="0"/>
              <a:t>cont.)</a:t>
            </a:r>
            <a:endParaRPr lang="el-GR" dirty="0" smtClean="0"/>
          </a:p>
        </p:txBody>
      </p:sp>
      <p:sp>
        <p:nvSpPr>
          <p:cNvPr id="4" name="Rectangle 3"/>
          <p:cNvSpPr/>
          <p:nvPr/>
        </p:nvSpPr>
        <p:spPr>
          <a:xfrm>
            <a:off x="250825" y="2852738"/>
            <a:ext cx="1800225" cy="51276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prstClr val="black"/>
                </a:solidFill>
              </a:rPr>
              <a:t>Protocol Layer (ForCES protocol)</a:t>
            </a:r>
            <a:endParaRPr lang="el-GR" sz="16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0825" y="3357563"/>
            <a:ext cx="1800225" cy="57626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prstClr val="black"/>
                </a:solidFill>
              </a:rPr>
              <a:t>Transport Layer (SCTP)</a:t>
            </a:r>
            <a:endParaRPr lang="el-GR" sz="1600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0825" y="5229696"/>
            <a:ext cx="1800225" cy="51117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prstClr val="black"/>
                </a:solidFill>
              </a:rPr>
              <a:t>Protocol Layer (ForCES protocol)</a:t>
            </a:r>
            <a:endParaRPr lang="el-GR" sz="16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0825" y="4653433"/>
            <a:ext cx="1800225" cy="5762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prstClr val="black"/>
                </a:solidFill>
              </a:rPr>
              <a:t>Transport Layer (SCTP)</a:t>
            </a:r>
            <a:endParaRPr lang="el-GR" sz="1600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79388" y="2420938"/>
            <a:ext cx="1944687" cy="1512887"/>
          </a:xfrm>
          <a:prstGeom prst="rect">
            <a:avLst/>
          </a:prstGeom>
          <a:solidFill>
            <a:schemeClr val="accent3">
              <a:alpha val="37000"/>
            </a:schemeClr>
          </a:solidFill>
          <a:ln w="1905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CE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79388" y="4580408"/>
            <a:ext cx="1944687" cy="1512888"/>
          </a:xfrm>
          <a:prstGeom prst="rect">
            <a:avLst/>
          </a:prstGeom>
          <a:solidFill>
            <a:schemeClr val="bg1">
              <a:lumMod val="75000"/>
              <a:alpha val="37000"/>
            </a:schemeClr>
          </a:solidFill>
          <a:ln w="1905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b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</a:rPr>
              <a:t>FE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18" name="Content Placeholder 2"/>
          <p:cNvSpPr>
            <a:spLocks noGrp="1"/>
          </p:cNvSpPr>
          <p:nvPr>
            <p:ph sz="quarter" idx="1"/>
          </p:nvPr>
        </p:nvSpPr>
        <p:spPr>
          <a:xfrm>
            <a:off x="2627313" y="1484313"/>
            <a:ext cx="6516687" cy="5373687"/>
          </a:xfrm>
        </p:spPr>
        <p:txBody>
          <a:bodyPr>
            <a:normAutofit fontScale="77500" lnSpcReduction="20000"/>
          </a:bodyPr>
          <a:lstStyle/>
          <a:p>
            <a:pPr marL="320040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300" dirty="0" smtClean="0"/>
              <a:t>Simple Commands (Verbs) (Model elements are nouns)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000" dirty="0" smtClean="0"/>
              <a:t>Set/Get/Del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000" dirty="0" smtClean="0"/>
              <a:t>Set/Get Properties (for properties &amp; events)</a:t>
            </a:r>
          </a:p>
          <a:p>
            <a:pPr marL="320040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300" dirty="0" smtClean="0"/>
              <a:t>Message Acknowledgment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000" dirty="0" smtClean="0"/>
              <a:t>Always/Never/On Failure/On success</a:t>
            </a:r>
          </a:p>
          <a:p>
            <a:pPr marL="320040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300" dirty="0" smtClean="0"/>
              <a:t>Transactional capability (2 Phase Commit)</a:t>
            </a:r>
          </a:p>
          <a:p>
            <a:pPr marL="320040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300" dirty="0" smtClean="0"/>
              <a:t>Various Execution modes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000" dirty="0" smtClean="0"/>
              <a:t>Execute all or none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000" dirty="0" smtClean="0"/>
              <a:t>Execute till failure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000" dirty="0" smtClean="0"/>
              <a:t>Execute on failure</a:t>
            </a:r>
          </a:p>
          <a:p>
            <a:pPr marL="320040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300" dirty="0" smtClean="0"/>
              <a:t>Scalability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000" dirty="0" smtClean="0"/>
              <a:t>Batching 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000" dirty="0" smtClean="0"/>
              <a:t>Command pipeline</a:t>
            </a:r>
          </a:p>
          <a:p>
            <a:pPr marL="320040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300" dirty="0" smtClean="0"/>
              <a:t>Security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000" dirty="0" smtClean="0"/>
              <a:t>IPSec</a:t>
            </a:r>
          </a:p>
          <a:p>
            <a:pPr marL="320040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300" dirty="0" smtClean="0"/>
              <a:t>Traffic Sensitive </a:t>
            </a:r>
            <a:r>
              <a:rPr lang="en-US" sz="2300" dirty="0" err="1" smtClean="0"/>
              <a:t>Heartbeating</a:t>
            </a:r>
            <a:endParaRPr lang="en-US" sz="2300" dirty="0" smtClean="0"/>
          </a:p>
          <a:p>
            <a:pPr marL="320040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sz="2300" dirty="0" smtClean="0"/>
              <a:t>High Availability</a:t>
            </a:r>
          </a:p>
          <a:p>
            <a:pPr marL="640080" lvl="1" indent="-274320" algn="just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sz="2000" dirty="0" smtClean="0"/>
              <a:t>Hot/Cold Standby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611188" y="3933825"/>
            <a:ext cx="0" cy="647700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1187450" y="3933825"/>
            <a:ext cx="0" cy="647700"/>
          </a:xfrm>
          <a:prstGeom prst="straightConnector1">
            <a:avLst/>
          </a:prstGeom>
          <a:ln w="28575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763713" y="3933825"/>
            <a:ext cx="0" cy="64770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6"/>
          <p:cNvSpPr txBox="1">
            <a:spLocks noChangeArrowheads="1"/>
          </p:cNvSpPr>
          <p:nvPr/>
        </p:nvSpPr>
        <p:spPr bwMode="auto">
          <a:xfrm>
            <a:off x="179388" y="4076700"/>
            <a:ext cx="439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cs typeface="Arial" charset="0"/>
              </a:rPr>
              <a:t>HP</a:t>
            </a:r>
            <a:endParaRPr lang="el-GR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7" name="TextBox 18"/>
          <p:cNvSpPr txBox="1">
            <a:spLocks noChangeArrowheads="1"/>
          </p:cNvSpPr>
          <p:nvPr/>
        </p:nvSpPr>
        <p:spPr bwMode="auto">
          <a:xfrm>
            <a:off x="755650" y="4076700"/>
            <a:ext cx="4778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cs typeface="Arial" charset="0"/>
              </a:rPr>
              <a:t>MP</a:t>
            </a:r>
            <a:endParaRPr lang="el-GR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9" name="TextBox 19"/>
          <p:cNvSpPr txBox="1">
            <a:spLocks noChangeArrowheads="1"/>
          </p:cNvSpPr>
          <p:nvPr/>
        </p:nvSpPr>
        <p:spPr bwMode="auto">
          <a:xfrm>
            <a:off x="1403350" y="4076700"/>
            <a:ext cx="388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cs typeface="Arial" charset="0"/>
              </a:rPr>
              <a:t>LP</a:t>
            </a:r>
            <a:endParaRPr lang="el-GR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46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ForCES</a:t>
            </a:r>
            <a:r>
              <a:rPr lang="en-US" dirty="0" smtClean="0"/>
              <a:t> Protocol – Addressing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n-US" sz="2400" dirty="0" smtClean="0"/>
              <a:t>Addressing scheme similar to SNMP MIBs (OIDs)</a:t>
            </a:r>
          </a:p>
          <a:p>
            <a:pPr algn="just"/>
            <a:r>
              <a:rPr lang="en-US" sz="2400" dirty="0" smtClean="0"/>
              <a:t>FEs in an NE uniquely distinguished by a 32-bit ID (FEID)</a:t>
            </a:r>
          </a:p>
          <a:p>
            <a:pPr lvl="1" algn="just"/>
            <a:r>
              <a:rPr lang="en-US" sz="2000" dirty="0" smtClean="0"/>
              <a:t>FEID within FE Protocol LFB (Assigned by FE Manager)</a:t>
            </a:r>
          </a:p>
          <a:p>
            <a:pPr algn="just"/>
            <a:r>
              <a:rPr lang="en-US" sz="2400" dirty="0" smtClean="0"/>
              <a:t>LFB Class IDs unique 32-bit ID (IANA assigned)</a:t>
            </a:r>
          </a:p>
          <a:p>
            <a:pPr lvl="1" algn="just"/>
            <a:r>
              <a:rPr lang="en-US" sz="2000" dirty="0" smtClean="0"/>
              <a:t>LFB Instance ID unique per FE</a:t>
            </a:r>
          </a:p>
          <a:p>
            <a:pPr algn="just"/>
            <a:r>
              <a:rPr lang="en-US" sz="2400" dirty="0" smtClean="0"/>
              <a:t>Components/Capabilities/</a:t>
            </a:r>
            <a:r>
              <a:rPr lang="en-US" sz="2400" dirty="0" err="1" smtClean="0"/>
              <a:t>Struct</a:t>
            </a:r>
            <a:r>
              <a:rPr lang="en-US" sz="2400" dirty="0" smtClean="0"/>
              <a:t> Components/Events have 32-bit IDs</a:t>
            </a:r>
          </a:p>
          <a:p>
            <a:pPr algn="just"/>
            <a:r>
              <a:rPr lang="en-US" sz="2400" dirty="0" smtClean="0"/>
              <a:t>Arrays – Each row with a 32-bit row ID index</a:t>
            </a:r>
          </a:p>
          <a:p>
            <a:pPr lvl="1" algn="just"/>
            <a:r>
              <a:rPr lang="en-US" sz="2100" dirty="0" smtClean="0"/>
              <a:t>Supports Key content addressable</a:t>
            </a:r>
          </a:p>
          <a:p>
            <a:pPr algn="just"/>
            <a:r>
              <a:rPr lang="en-US" sz="2400" dirty="0" smtClean="0"/>
              <a:t>Path: </a:t>
            </a:r>
            <a:r>
              <a:rPr lang="en-US" sz="2400" b="1" dirty="0" smtClean="0"/>
              <a:t>Verb+</a:t>
            </a:r>
            <a:r>
              <a:rPr lang="en-US" sz="2400" dirty="0" smtClean="0"/>
              <a:t>/</a:t>
            </a:r>
            <a:r>
              <a:rPr lang="en-US" sz="2400" b="1" dirty="0" smtClean="0"/>
              <a:t>FEID/LFB Class/LFB Instance/Path to component</a:t>
            </a:r>
          </a:p>
          <a:p>
            <a:pPr lvl="1" algn="just"/>
            <a:r>
              <a:rPr lang="en-US" sz="2100" b="1" dirty="0" smtClean="0"/>
              <a:t>E.g. GET /FE 3/Port/1/</a:t>
            </a:r>
            <a:r>
              <a:rPr lang="en-US" sz="2100" b="1" dirty="0" err="1" smtClean="0"/>
              <a:t>PortTable</a:t>
            </a:r>
            <a:r>
              <a:rPr lang="en-US" sz="2100" b="1" dirty="0" smtClean="0"/>
              <a:t>/ifindex10</a:t>
            </a:r>
          </a:p>
          <a:p>
            <a:pPr lvl="1" algn="just"/>
            <a:r>
              <a:rPr lang="en-US" sz="2100" b="1" dirty="0" smtClean="0"/>
              <a:t>Wire: 7 /3/4/1/1/10</a:t>
            </a:r>
          </a:p>
        </p:txBody>
      </p:sp>
    </p:spTree>
    <p:extLst>
      <p:ext uri="{BB962C8B-B14F-4D97-AF65-F5344CB8AC3E}">
        <p14:creationId xmlns:p14="http://schemas.microsoft.com/office/powerpoint/2010/main" val="404573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ForCES</a:t>
            </a:r>
            <a:r>
              <a:rPr lang="en-US" dirty="0" smtClean="0"/>
              <a:t> Protocol – Message Construction</a:t>
            </a:r>
            <a:endParaRPr lang="el-GR" dirty="0"/>
          </a:p>
        </p:txBody>
      </p:sp>
      <p:sp>
        <p:nvSpPr>
          <p:cNvPr id="4" name="Rectangle 3"/>
          <p:cNvSpPr/>
          <p:nvPr/>
        </p:nvSpPr>
        <p:spPr>
          <a:xfrm>
            <a:off x="2987824" y="1916832"/>
            <a:ext cx="108012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Common Header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2924944"/>
            <a:ext cx="108012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Redirect TLV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7824" y="2924944"/>
            <a:ext cx="108012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LFBSelect TLV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99992" y="2924944"/>
            <a:ext cx="108012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ASResult TLV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12160" y="2924944"/>
            <a:ext cx="144016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ASTeardown TLV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15816" y="3861048"/>
            <a:ext cx="1224136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Operation TLV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987824" y="4725144"/>
            <a:ext cx="108012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PathData TLV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60032" y="4725144"/>
            <a:ext cx="1224136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Optional KeyInfoTLV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47664" y="5805264"/>
            <a:ext cx="108012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PathDataTLV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987824" y="5805264"/>
            <a:ext cx="108012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Result TLV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427984" y="5814691"/>
            <a:ext cx="108012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FullData TLV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940152" y="5814691"/>
            <a:ext cx="1440160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SparseData TLV</a:t>
            </a:r>
            <a:endParaRPr lang="el-GR" dirty="0">
              <a:solidFill>
                <a:prstClr val="black"/>
              </a:solidFill>
            </a:endParaRPr>
          </a:p>
        </p:txBody>
      </p:sp>
      <p:cxnSp>
        <p:nvCxnSpPr>
          <p:cNvPr id="16" name="Straight Arrow Connector 15"/>
          <p:cNvCxnSpPr>
            <a:stCxn id="4" idx="2"/>
            <a:endCxn id="6" idx="0"/>
          </p:cNvCxnSpPr>
          <p:nvPr/>
        </p:nvCxnSpPr>
        <p:spPr>
          <a:xfrm rot="5400000">
            <a:off x="3275856" y="2672916"/>
            <a:ext cx="5040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Elbow Connector 16"/>
          <p:cNvCxnSpPr>
            <a:stCxn id="4" idx="2"/>
            <a:endCxn id="5" idx="0"/>
          </p:cNvCxnSpPr>
          <p:nvPr/>
        </p:nvCxnSpPr>
        <p:spPr>
          <a:xfrm rot="5400000">
            <a:off x="2555776" y="1952836"/>
            <a:ext cx="504056" cy="144016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4" idx="2"/>
            <a:endCxn id="7" idx="0"/>
          </p:cNvCxnSpPr>
          <p:nvPr/>
        </p:nvCxnSpPr>
        <p:spPr>
          <a:xfrm rot="16200000" flipH="1">
            <a:off x="4031940" y="1916832"/>
            <a:ext cx="504056" cy="151216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Elbow Connector 18"/>
          <p:cNvCxnSpPr>
            <a:stCxn id="4" idx="2"/>
            <a:endCxn id="8" idx="0"/>
          </p:cNvCxnSpPr>
          <p:nvPr/>
        </p:nvCxnSpPr>
        <p:spPr>
          <a:xfrm rot="16200000" flipH="1">
            <a:off x="4878034" y="1070738"/>
            <a:ext cx="504056" cy="3204356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Elbow Connector 19"/>
          <p:cNvCxnSpPr>
            <a:stCxn id="6" idx="2"/>
            <a:endCxn id="9" idx="0"/>
          </p:cNvCxnSpPr>
          <p:nvPr/>
        </p:nvCxnSpPr>
        <p:spPr>
          <a:xfrm rot="5400000">
            <a:off x="3311860" y="3645024"/>
            <a:ext cx="432048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Elbow Connector 20"/>
          <p:cNvCxnSpPr>
            <a:stCxn id="9" idx="2"/>
            <a:endCxn id="10" idx="0"/>
          </p:cNvCxnSpPr>
          <p:nvPr/>
        </p:nvCxnSpPr>
        <p:spPr>
          <a:xfrm rot="5400000">
            <a:off x="3347864" y="4545124"/>
            <a:ext cx="36004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10" idx="3"/>
            <a:endCxn id="11" idx="1"/>
          </p:cNvCxnSpPr>
          <p:nvPr/>
        </p:nvCxnSpPr>
        <p:spPr>
          <a:xfrm>
            <a:off x="4067944" y="4977172"/>
            <a:ext cx="792088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10" idx="2"/>
            <a:endCxn id="12" idx="0"/>
          </p:cNvCxnSpPr>
          <p:nvPr/>
        </p:nvCxnSpPr>
        <p:spPr>
          <a:xfrm rot="5400000">
            <a:off x="2519772" y="4797152"/>
            <a:ext cx="576064" cy="144016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Elbow Connector 23"/>
          <p:cNvCxnSpPr>
            <a:stCxn id="10" idx="2"/>
            <a:endCxn id="13" idx="0"/>
          </p:cNvCxnSpPr>
          <p:nvPr/>
        </p:nvCxnSpPr>
        <p:spPr>
          <a:xfrm rot="5400000">
            <a:off x="3239852" y="5517232"/>
            <a:ext cx="576064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10" idx="2"/>
            <a:endCxn id="14" idx="0"/>
          </p:cNvCxnSpPr>
          <p:nvPr/>
        </p:nvCxnSpPr>
        <p:spPr>
          <a:xfrm rot="16200000" flipH="1">
            <a:off x="3955219" y="4801865"/>
            <a:ext cx="585491" cy="144016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10" idx="2"/>
            <a:endCxn id="15" idx="0"/>
          </p:cNvCxnSpPr>
          <p:nvPr/>
        </p:nvCxnSpPr>
        <p:spPr>
          <a:xfrm rot="16200000" flipH="1">
            <a:off x="4801313" y="3955771"/>
            <a:ext cx="585491" cy="313234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610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Newest additions</a:t>
            </a:r>
            <a:endParaRPr lang="el-G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836912"/>
          </a:xfrm>
        </p:spPr>
        <p:txBody>
          <a:bodyPr/>
          <a:lstStyle/>
          <a:p>
            <a:r>
              <a:rPr lang="en-US" dirty="0" smtClean="0"/>
              <a:t>Subsidiary mechanism LFB</a:t>
            </a:r>
          </a:p>
          <a:p>
            <a:pPr lvl="1"/>
            <a:r>
              <a:rPr lang="en-US" dirty="0" smtClean="0"/>
              <a:t>LFB to handle management functions on FEs</a:t>
            </a:r>
          </a:p>
          <a:p>
            <a:pPr lvl="2"/>
            <a:r>
              <a:rPr lang="en-US" dirty="0" smtClean="0"/>
              <a:t>Load/Unload new LFBs</a:t>
            </a:r>
          </a:p>
          <a:p>
            <a:pPr lvl="2"/>
            <a:r>
              <a:rPr lang="en-US" dirty="0" smtClean="0"/>
              <a:t>Setup CE connectivity</a:t>
            </a:r>
          </a:p>
          <a:p>
            <a:r>
              <a:rPr lang="en-US" dirty="0" err="1" smtClean="0"/>
              <a:t>InterFE</a:t>
            </a:r>
            <a:r>
              <a:rPr lang="en-US" dirty="0" smtClean="0"/>
              <a:t> LFB</a:t>
            </a:r>
          </a:p>
          <a:p>
            <a:pPr lvl="1"/>
            <a:r>
              <a:rPr lang="en-US" dirty="0" smtClean="0"/>
              <a:t>LFB to chain functionality of LFBs across multiple FEs</a:t>
            </a:r>
          </a:p>
        </p:txBody>
      </p:sp>
      <p:sp>
        <p:nvSpPr>
          <p:cNvPr id="4" name="Rectangle 3"/>
          <p:cNvSpPr/>
          <p:nvPr/>
        </p:nvSpPr>
        <p:spPr>
          <a:xfrm>
            <a:off x="179512" y="4509120"/>
            <a:ext cx="4176464" cy="2304256"/>
          </a:xfrm>
          <a:prstGeom prst="rect">
            <a:avLst/>
          </a:prstGeom>
          <a:solidFill>
            <a:schemeClr val="bg1">
              <a:lumMod val="75000"/>
              <a:alpha val="47000"/>
            </a:schemeClr>
          </a:solidFill>
          <a:ln w="1905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Forwarding Element (FE)</a:t>
            </a:r>
            <a:endParaRPr lang="el-GR" b="1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88024" y="4509120"/>
            <a:ext cx="4176464" cy="2304256"/>
          </a:xfrm>
          <a:prstGeom prst="rect">
            <a:avLst/>
          </a:prstGeom>
          <a:solidFill>
            <a:schemeClr val="bg1">
              <a:lumMod val="75000"/>
              <a:alpha val="47000"/>
            </a:schemeClr>
          </a:solidFill>
          <a:ln w="19050">
            <a:solidFill>
              <a:schemeClr val="tx1"/>
            </a:solidFill>
          </a:ln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smtClean="0">
                <a:solidFill>
                  <a:prstClr val="black"/>
                </a:solidFill>
              </a:rPr>
              <a:t>Forwarding Element (FE)</a:t>
            </a:r>
            <a:endParaRPr lang="el-GR" b="1" dirty="0">
              <a:solidFill>
                <a:prstClr val="black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395536" y="5229200"/>
            <a:ext cx="864096" cy="4320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LFB1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691680" y="5229200"/>
            <a:ext cx="864096" cy="43204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LFB2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2267744" y="6021288"/>
            <a:ext cx="864096" cy="43204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LFB3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347864" y="6021288"/>
            <a:ext cx="864096" cy="43204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LFB4</a:t>
            </a:r>
            <a:endParaRPr lang="el-GR" dirty="0">
              <a:solidFill>
                <a:prstClr val="white"/>
              </a:solidFill>
            </a:endParaRPr>
          </a:p>
        </p:txBody>
      </p:sp>
      <p:cxnSp>
        <p:nvCxnSpPr>
          <p:cNvPr id="10" name="Straight Arrow Connector 9"/>
          <p:cNvCxnSpPr>
            <a:endCxn id="6" idx="2"/>
          </p:cNvCxnSpPr>
          <p:nvPr/>
        </p:nvCxnSpPr>
        <p:spPr>
          <a:xfrm>
            <a:off x="-36512" y="544522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6" idx="6"/>
            <a:endCxn id="7" idx="2"/>
          </p:cNvCxnSpPr>
          <p:nvPr/>
        </p:nvCxnSpPr>
        <p:spPr>
          <a:xfrm>
            <a:off x="1259632" y="5445224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6" idx="5"/>
            <a:endCxn id="8" idx="2"/>
          </p:cNvCxnSpPr>
          <p:nvPr/>
        </p:nvCxnSpPr>
        <p:spPr>
          <a:xfrm>
            <a:off x="1133088" y="5597976"/>
            <a:ext cx="1134656" cy="6393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7" idx="6"/>
            <a:endCxn id="20" idx="2"/>
          </p:cNvCxnSpPr>
          <p:nvPr/>
        </p:nvCxnSpPr>
        <p:spPr>
          <a:xfrm>
            <a:off x="2555776" y="5445224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1331640" y="4581128"/>
            <a:ext cx="864096" cy="43204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LFB3</a:t>
            </a:r>
            <a:endParaRPr lang="el-GR" dirty="0" smtClean="0">
              <a:solidFill>
                <a:prstClr val="white"/>
              </a:solidFill>
            </a:endParaRPr>
          </a:p>
        </p:txBody>
      </p:sp>
      <p:cxnSp>
        <p:nvCxnSpPr>
          <p:cNvPr id="15" name="Straight Arrow Connector 14"/>
          <p:cNvCxnSpPr>
            <a:stCxn id="6" idx="6"/>
            <a:endCxn id="14" idx="2"/>
          </p:cNvCxnSpPr>
          <p:nvPr/>
        </p:nvCxnSpPr>
        <p:spPr>
          <a:xfrm flipV="1">
            <a:off x="1259632" y="4797152"/>
            <a:ext cx="72008" cy="648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14" idx="6"/>
            <a:endCxn id="20" idx="2"/>
          </p:cNvCxnSpPr>
          <p:nvPr/>
        </p:nvCxnSpPr>
        <p:spPr>
          <a:xfrm>
            <a:off x="2195736" y="4797152"/>
            <a:ext cx="936104" cy="648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7" idx="5"/>
            <a:endCxn id="8" idx="0"/>
          </p:cNvCxnSpPr>
          <p:nvPr/>
        </p:nvCxnSpPr>
        <p:spPr>
          <a:xfrm>
            <a:off x="2429232" y="5597976"/>
            <a:ext cx="270560" cy="4233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6"/>
            <a:endCxn id="9" idx="2"/>
          </p:cNvCxnSpPr>
          <p:nvPr/>
        </p:nvCxnSpPr>
        <p:spPr>
          <a:xfrm>
            <a:off x="3131840" y="6237312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9" idx="6"/>
          </p:cNvCxnSpPr>
          <p:nvPr/>
        </p:nvCxnSpPr>
        <p:spPr>
          <a:xfrm>
            <a:off x="4211960" y="6237312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3131840" y="5229200"/>
            <a:ext cx="1152128" cy="432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Inter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LFB</a:t>
            </a:r>
            <a:endParaRPr lang="el-GR" dirty="0" smtClean="0">
              <a:solidFill>
                <a:prstClr val="white"/>
              </a:solidFill>
            </a:endParaRPr>
          </a:p>
        </p:txBody>
      </p:sp>
      <p:sp>
        <p:nvSpPr>
          <p:cNvPr id="21" name="Oval 20"/>
          <p:cNvSpPr/>
          <p:nvPr/>
        </p:nvSpPr>
        <p:spPr>
          <a:xfrm>
            <a:off x="6300192" y="5229200"/>
            <a:ext cx="864096" cy="43204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LFB2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6876256" y="6021288"/>
            <a:ext cx="864096" cy="432048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LFB3</a:t>
            </a:r>
            <a:endParaRPr lang="el-GR" dirty="0">
              <a:solidFill>
                <a:prstClr val="white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7956376" y="6021288"/>
            <a:ext cx="864096" cy="43204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LFB4</a:t>
            </a:r>
            <a:endParaRPr lang="el-GR" dirty="0">
              <a:solidFill>
                <a:prstClr val="white"/>
              </a:solidFill>
            </a:endParaRPr>
          </a:p>
        </p:txBody>
      </p:sp>
      <p:cxnSp>
        <p:nvCxnSpPr>
          <p:cNvPr id="24" name="Straight Arrow Connector 23"/>
          <p:cNvCxnSpPr>
            <a:stCxn id="20" idx="6"/>
            <a:endCxn id="36" idx="2"/>
          </p:cNvCxnSpPr>
          <p:nvPr/>
        </p:nvCxnSpPr>
        <p:spPr>
          <a:xfrm>
            <a:off x="4283968" y="5445224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21" idx="2"/>
          </p:cNvCxnSpPr>
          <p:nvPr/>
        </p:nvCxnSpPr>
        <p:spPr>
          <a:xfrm>
            <a:off x="6012160" y="544522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36" idx="5"/>
            <a:endCxn id="22" idx="2"/>
          </p:cNvCxnSpPr>
          <p:nvPr/>
        </p:nvCxnSpPr>
        <p:spPr>
          <a:xfrm>
            <a:off x="5843435" y="5597976"/>
            <a:ext cx="1032821" cy="6393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1" idx="6"/>
            <a:endCxn id="35" idx="2"/>
          </p:cNvCxnSpPr>
          <p:nvPr/>
        </p:nvCxnSpPr>
        <p:spPr>
          <a:xfrm>
            <a:off x="7164288" y="5445224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5940152" y="4581128"/>
            <a:ext cx="864096" cy="432048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LFB3</a:t>
            </a:r>
            <a:endParaRPr lang="el-GR" dirty="0" smtClean="0">
              <a:solidFill>
                <a:prstClr val="white"/>
              </a:solidFill>
            </a:endParaRPr>
          </a:p>
        </p:txBody>
      </p:sp>
      <p:cxnSp>
        <p:nvCxnSpPr>
          <p:cNvPr id="29" name="Straight Arrow Connector 28"/>
          <p:cNvCxnSpPr>
            <a:stCxn id="36" idx="7"/>
            <a:endCxn id="28" idx="2"/>
          </p:cNvCxnSpPr>
          <p:nvPr/>
        </p:nvCxnSpPr>
        <p:spPr>
          <a:xfrm flipV="1">
            <a:off x="5843435" y="4797152"/>
            <a:ext cx="96717" cy="4953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8" idx="6"/>
            <a:endCxn id="35" idx="2"/>
          </p:cNvCxnSpPr>
          <p:nvPr/>
        </p:nvCxnSpPr>
        <p:spPr>
          <a:xfrm>
            <a:off x="6804248" y="4797152"/>
            <a:ext cx="1224136" cy="648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1" idx="5"/>
            <a:endCxn id="22" idx="0"/>
          </p:cNvCxnSpPr>
          <p:nvPr/>
        </p:nvCxnSpPr>
        <p:spPr>
          <a:xfrm>
            <a:off x="7037744" y="5597976"/>
            <a:ext cx="270560" cy="42331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22" idx="6"/>
            <a:endCxn id="23" idx="2"/>
          </p:cNvCxnSpPr>
          <p:nvPr/>
        </p:nvCxnSpPr>
        <p:spPr>
          <a:xfrm>
            <a:off x="7740352" y="6237312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35" idx="6"/>
          </p:cNvCxnSpPr>
          <p:nvPr/>
        </p:nvCxnSpPr>
        <p:spPr>
          <a:xfrm>
            <a:off x="8892480" y="5445224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3" idx="6"/>
          </p:cNvCxnSpPr>
          <p:nvPr/>
        </p:nvCxnSpPr>
        <p:spPr>
          <a:xfrm>
            <a:off x="8820472" y="6237312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35" name="Oval 34"/>
          <p:cNvSpPr/>
          <p:nvPr/>
        </p:nvSpPr>
        <p:spPr>
          <a:xfrm>
            <a:off x="8028384" y="5229200"/>
            <a:ext cx="864096" cy="43204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LFB4</a:t>
            </a:r>
            <a:endParaRPr lang="el-GR" dirty="0" smtClean="0">
              <a:solidFill>
                <a:prstClr val="white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4860032" y="5229200"/>
            <a:ext cx="1152128" cy="432048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Inter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LFB</a:t>
            </a:r>
            <a:endParaRPr lang="el-GR" dirty="0" smtClean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22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Usage Examples</a:t>
            </a:r>
            <a:endParaRPr lang="el-GR" dirty="0"/>
          </a:p>
        </p:txBody>
      </p:sp>
      <p:cxnSp>
        <p:nvCxnSpPr>
          <p:cNvPr id="4" name="Straight Connector 3"/>
          <p:cNvCxnSpPr>
            <a:stCxn id="33" idx="2"/>
            <a:endCxn id="49" idx="0"/>
          </p:cNvCxnSpPr>
          <p:nvPr/>
        </p:nvCxnSpPr>
        <p:spPr>
          <a:xfrm>
            <a:off x="3347864" y="3501008"/>
            <a:ext cx="1247317" cy="157579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37" idx="2"/>
            <a:endCxn id="40" idx="0"/>
          </p:cNvCxnSpPr>
          <p:nvPr/>
        </p:nvCxnSpPr>
        <p:spPr>
          <a:xfrm flipH="1">
            <a:off x="3011005" y="3483252"/>
            <a:ext cx="1417176" cy="1601932"/>
          </a:xfrm>
          <a:prstGeom prst="line">
            <a:avLst/>
          </a:prstGeom>
          <a:ln>
            <a:solidFill>
              <a:srgbClr val="FF0000"/>
            </a:solidFill>
            <a:prstDash val="dash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6" name="Picture 2" descr="http://www.servidoresrack.com/uploads/4_racks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50000"/>
          </a:blip>
          <a:srcRect/>
          <a:stretch>
            <a:fillRect/>
          </a:stretch>
        </p:blipFill>
        <p:spPr bwMode="auto">
          <a:xfrm>
            <a:off x="6012160" y="2804210"/>
            <a:ext cx="2952328" cy="2785030"/>
          </a:xfrm>
          <a:prstGeom prst="rect">
            <a:avLst/>
          </a:prstGeom>
          <a:noFill/>
        </p:spPr>
      </p:pic>
      <p:pic>
        <p:nvPicPr>
          <p:cNvPr id="7" name="Picture 2" descr="http://www.byfarthecheapest.com/product_images/t/292/powerconnect-m6348-overview-1__32850_zoom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3528" y="2996952"/>
            <a:ext cx="1301855" cy="1906564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905303" y="4149080"/>
            <a:ext cx="576064" cy="576064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FE</a:t>
            </a:r>
            <a:endParaRPr lang="el-GR" dirty="0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7164288" y="1700808"/>
            <a:ext cx="576064" cy="720080"/>
            <a:chOff x="7020272" y="1700808"/>
            <a:chExt cx="576064" cy="720080"/>
          </a:xfrm>
        </p:grpSpPr>
        <p:sp>
          <p:nvSpPr>
            <p:cNvPr id="10" name="Rectangle 9"/>
            <p:cNvSpPr/>
            <p:nvPr/>
          </p:nvSpPr>
          <p:spPr>
            <a:xfrm>
              <a:off x="7020272" y="1700808"/>
              <a:ext cx="576064" cy="7200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  <p:pic>
          <p:nvPicPr>
            <p:cNvPr id="11" name="Picture 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064662" y="1720383"/>
              <a:ext cx="487678" cy="682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12" name="Straight Connector 11"/>
          <p:cNvCxnSpPr>
            <a:stCxn id="10" idx="2"/>
          </p:cNvCxnSpPr>
          <p:nvPr/>
        </p:nvCxnSpPr>
        <p:spPr>
          <a:xfrm>
            <a:off x="7452320" y="2420888"/>
            <a:ext cx="0" cy="57606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2259360" y="4365104"/>
            <a:ext cx="648072" cy="432048"/>
            <a:chOff x="2411760" y="4869160"/>
            <a:chExt cx="648072" cy="432048"/>
          </a:xfrm>
        </p:grpSpPr>
        <p:sp>
          <p:nvSpPr>
            <p:cNvPr id="14" name="Rectangle 13"/>
            <p:cNvSpPr/>
            <p:nvPr/>
          </p:nvSpPr>
          <p:spPr>
            <a:xfrm>
              <a:off x="2411760" y="4869160"/>
              <a:ext cx="648072" cy="43204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  <p:pic>
          <p:nvPicPr>
            <p:cNvPr id="15" name="Picture 4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438394" y="4869160"/>
              <a:ext cx="585926" cy="418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16" name="Straight Connector 15"/>
          <p:cNvCxnSpPr>
            <a:stCxn id="33" idx="2"/>
            <a:endCxn id="14" idx="0"/>
          </p:cNvCxnSpPr>
          <p:nvPr/>
        </p:nvCxnSpPr>
        <p:spPr>
          <a:xfrm flipH="1">
            <a:off x="2583396" y="3501008"/>
            <a:ext cx="764468" cy="86409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34" idx="2"/>
            <a:endCxn id="43" idx="0"/>
          </p:cNvCxnSpPr>
          <p:nvPr/>
        </p:nvCxnSpPr>
        <p:spPr>
          <a:xfrm>
            <a:off x="3348061" y="3483252"/>
            <a:ext cx="527040" cy="8818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34" idx="2"/>
            <a:endCxn id="52" idx="0"/>
          </p:cNvCxnSpPr>
          <p:nvPr/>
        </p:nvCxnSpPr>
        <p:spPr>
          <a:xfrm>
            <a:off x="3348061" y="3483252"/>
            <a:ext cx="1823184" cy="88185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36" idx="2"/>
            <a:endCxn id="14" idx="0"/>
          </p:cNvCxnSpPr>
          <p:nvPr/>
        </p:nvCxnSpPr>
        <p:spPr>
          <a:xfrm flipH="1">
            <a:off x="2583396" y="3501008"/>
            <a:ext cx="1844588" cy="864096"/>
          </a:xfrm>
          <a:prstGeom prst="line">
            <a:avLst/>
          </a:prstGeom>
          <a:ln>
            <a:solidFill>
              <a:srgbClr val="FF0000"/>
            </a:solidFill>
            <a:prstDash val="dash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36" idx="2"/>
            <a:endCxn id="43" idx="0"/>
          </p:cNvCxnSpPr>
          <p:nvPr/>
        </p:nvCxnSpPr>
        <p:spPr>
          <a:xfrm flipH="1">
            <a:off x="3875101" y="3501008"/>
            <a:ext cx="552883" cy="864096"/>
          </a:xfrm>
          <a:prstGeom prst="line">
            <a:avLst/>
          </a:prstGeom>
          <a:ln>
            <a:solidFill>
              <a:srgbClr val="FF0000"/>
            </a:solidFill>
            <a:prstDash val="dash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37" idx="2"/>
            <a:endCxn id="52" idx="0"/>
          </p:cNvCxnSpPr>
          <p:nvPr/>
        </p:nvCxnSpPr>
        <p:spPr>
          <a:xfrm>
            <a:off x="4428181" y="3483252"/>
            <a:ext cx="743064" cy="881852"/>
          </a:xfrm>
          <a:prstGeom prst="line">
            <a:avLst/>
          </a:prstGeom>
          <a:ln>
            <a:solidFill>
              <a:srgbClr val="FF0000"/>
            </a:solidFill>
            <a:prstDash val="dash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36" idx="1"/>
            <a:endCxn id="33" idx="3"/>
          </p:cNvCxnSpPr>
          <p:nvPr/>
        </p:nvCxnSpPr>
        <p:spPr>
          <a:xfrm flipH="1">
            <a:off x="3635896" y="3140968"/>
            <a:ext cx="504056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905303" y="3068960"/>
            <a:ext cx="576064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white"/>
                </a:solidFill>
              </a:rPr>
              <a:t>CE</a:t>
            </a:r>
            <a:endParaRPr lang="el-GR" dirty="0">
              <a:solidFill>
                <a:prstClr val="white"/>
              </a:solidFill>
            </a:endParaRPr>
          </a:p>
        </p:txBody>
      </p:sp>
      <p:cxnSp>
        <p:nvCxnSpPr>
          <p:cNvPr id="24" name="Straight Connector 23"/>
          <p:cNvCxnSpPr>
            <a:stCxn id="23" idx="2"/>
            <a:endCxn id="8" idx="0"/>
          </p:cNvCxnSpPr>
          <p:nvPr/>
        </p:nvCxnSpPr>
        <p:spPr>
          <a:xfrm>
            <a:off x="1193335" y="3645024"/>
            <a:ext cx="0" cy="50405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5" name="Rechteck 52"/>
          <p:cNvSpPr/>
          <p:nvPr/>
        </p:nvSpPr>
        <p:spPr>
          <a:xfrm>
            <a:off x="473255" y="2852936"/>
            <a:ext cx="1152128" cy="2016224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26" name="Group 25"/>
          <p:cNvGrpSpPr/>
          <p:nvPr/>
        </p:nvGrpSpPr>
        <p:grpSpPr>
          <a:xfrm>
            <a:off x="6444208" y="3033117"/>
            <a:ext cx="679927" cy="971947"/>
            <a:chOff x="5364088" y="1556792"/>
            <a:chExt cx="679927" cy="971947"/>
          </a:xfrm>
        </p:grpSpPr>
        <p:sp>
          <p:nvSpPr>
            <p:cNvPr id="27" name="Rectangle 26"/>
            <p:cNvSpPr/>
            <p:nvPr/>
          </p:nvSpPr>
          <p:spPr>
            <a:xfrm>
              <a:off x="5436096" y="1556792"/>
              <a:ext cx="504056" cy="79208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  <p:pic>
          <p:nvPicPr>
            <p:cNvPr id="28" name="Picture 2" descr="https://encrypted-tbn0.gstatic.com/images?q=tbn:ANd9GcQinc7JX_YFQ5D6kbphaR2MfD72a4WWkJOeb4pT4CX5FBattxutpg"/>
            <p:cNvPicPr>
              <a:picLocks noChangeAspect="1" noChangeArrowheads="1"/>
            </p:cNvPicPr>
            <p:nvPr/>
          </p:nvPicPr>
          <p:blipFill>
            <a:blip r:embed="rId6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364088" y="1556792"/>
              <a:ext cx="679927" cy="971947"/>
            </a:xfrm>
            <a:prstGeom prst="rect">
              <a:avLst/>
            </a:prstGeom>
            <a:noFill/>
          </p:spPr>
        </p:pic>
      </p:grpSp>
      <p:grpSp>
        <p:nvGrpSpPr>
          <p:cNvPr id="29" name="Group 28"/>
          <p:cNvGrpSpPr/>
          <p:nvPr/>
        </p:nvGrpSpPr>
        <p:grpSpPr>
          <a:xfrm>
            <a:off x="6444208" y="4509120"/>
            <a:ext cx="576064" cy="576064"/>
            <a:chOff x="4608496" y="513168"/>
            <a:chExt cx="576064" cy="576064"/>
          </a:xfrm>
        </p:grpSpPr>
        <p:sp>
          <p:nvSpPr>
            <p:cNvPr id="30" name="Rectangle 29"/>
            <p:cNvSpPr/>
            <p:nvPr/>
          </p:nvSpPr>
          <p:spPr>
            <a:xfrm>
              <a:off x="4608496" y="513168"/>
              <a:ext cx="576064" cy="576064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dirty="0" smtClean="0">
                  <a:solidFill>
                    <a:prstClr val="white"/>
                  </a:solidFill>
                </a:rPr>
                <a:t>FE</a:t>
              </a:r>
              <a:endParaRPr lang="el-GR" dirty="0">
                <a:solidFill>
                  <a:prstClr val="white"/>
                </a:solidFill>
              </a:endParaRPr>
            </a:p>
          </p:txBody>
        </p:sp>
        <p:pic>
          <p:nvPicPr>
            <p:cNvPr id="31" name="Picture 4" descr="http://www.mbbsoftware.com/Products/Act-On-File/2012/App_Themes/Cryptor%20Icon%20Base.png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4644008" y="548680"/>
              <a:ext cx="504056" cy="504056"/>
            </a:xfrm>
            <a:prstGeom prst="rect">
              <a:avLst/>
            </a:prstGeom>
            <a:noFill/>
          </p:spPr>
        </p:pic>
      </p:grpSp>
      <p:grpSp>
        <p:nvGrpSpPr>
          <p:cNvPr id="32" name="Group 31"/>
          <p:cNvGrpSpPr/>
          <p:nvPr/>
        </p:nvGrpSpPr>
        <p:grpSpPr>
          <a:xfrm>
            <a:off x="3059832" y="2780928"/>
            <a:ext cx="576064" cy="720080"/>
            <a:chOff x="7020272" y="1700808"/>
            <a:chExt cx="576064" cy="720080"/>
          </a:xfrm>
        </p:grpSpPr>
        <p:sp>
          <p:nvSpPr>
            <p:cNvPr id="33" name="Rectangle 32"/>
            <p:cNvSpPr/>
            <p:nvPr/>
          </p:nvSpPr>
          <p:spPr>
            <a:xfrm>
              <a:off x="7020272" y="1700808"/>
              <a:ext cx="576064" cy="7200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  <p:pic>
          <p:nvPicPr>
            <p:cNvPr id="34" name="Picture 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064662" y="1720383"/>
              <a:ext cx="487678" cy="682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5" name="Group 34"/>
          <p:cNvGrpSpPr/>
          <p:nvPr/>
        </p:nvGrpSpPr>
        <p:grpSpPr>
          <a:xfrm>
            <a:off x="4139952" y="2780928"/>
            <a:ext cx="576064" cy="720080"/>
            <a:chOff x="7020272" y="1700808"/>
            <a:chExt cx="576064" cy="720080"/>
          </a:xfrm>
        </p:grpSpPr>
        <p:sp>
          <p:nvSpPr>
            <p:cNvPr id="36" name="Rectangle 35"/>
            <p:cNvSpPr/>
            <p:nvPr/>
          </p:nvSpPr>
          <p:spPr>
            <a:xfrm>
              <a:off x="7020272" y="1700808"/>
              <a:ext cx="576064" cy="7200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  <p:pic>
          <p:nvPicPr>
            <p:cNvPr id="37" name="Picture 2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064662" y="1720383"/>
              <a:ext cx="487678" cy="6827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8" name="Group 37"/>
          <p:cNvGrpSpPr/>
          <p:nvPr/>
        </p:nvGrpSpPr>
        <p:grpSpPr>
          <a:xfrm>
            <a:off x="2691408" y="5085184"/>
            <a:ext cx="648072" cy="432048"/>
            <a:chOff x="2411760" y="4869160"/>
            <a:chExt cx="648072" cy="432048"/>
          </a:xfrm>
        </p:grpSpPr>
        <p:sp>
          <p:nvSpPr>
            <p:cNvPr id="39" name="Rectangle 38"/>
            <p:cNvSpPr/>
            <p:nvPr/>
          </p:nvSpPr>
          <p:spPr>
            <a:xfrm>
              <a:off x="2411760" y="4869160"/>
              <a:ext cx="648072" cy="43204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  <p:pic>
          <p:nvPicPr>
            <p:cNvPr id="40" name="Picture 4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438394" y="4869160"/>
              <a:ext cx="585926" cy="418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1" name="Group 40"/>
          <p:cNvGrpSpPr/>
          <p:nvPr/>
        </p:nvGrpSpPr>
        <p:grpSpPr>
          <a:xfrm>
            <a:off x="3555504" y="4365104"/>
            <a:ext cx="648072" cy="432048"/>
            <a:chOff x="2411760" y="4869160"/>
            <a:chExt cx="648072" cy="432048"/>
          </a:xfrm>
        </p:grpSpPr>
        <p:sp>
          <p:nvSpPr>
            <p:cNvPr id="42" name="Rectangle 41"/>
            <p:cNvSpPr/>
            <p:nvPr/>
          </p:nvSpPr>
          <p:spPr>
            <a:xfrm>
              <a:off x="2411760" y="4869160"/>
              <a:ext cx="648072" cy="43204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  <p:pic>
          <p:nvPicPr>
            <p:cNvPr id="43" name="Picture 4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438394" y="4869160"/>
              <a:ext cx="585926" cy="418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4" name="Group 43"/>
          <p:cNvGrpSpPr/>
          <p:nvPr/>
        </p:nvGrpSpPr>
        <p:grpSpPr>
          <a:xfrm>
            <a:off x="7308304" y="3933056"/>
            <a:ext cx="648072" cy="432048"/>
            <a:chOff x="2411760" y="4869160"/>
            <a:chExt cx="648072" cy="432048"/>
          </a:xfrm>
        </p:grpSpPr>
        <p:sp>
          <p:nvSpPr>
            <p:cNvPr id="45" name="Rectangle 44"/>
            <p:cNvSpPr/>
            <p:nvPr/>
          </p:nvSpPr>
          <p:spPr>
            <a:xfrm>
              <a:off x="2411760" y="4869160"/>
              <a:ext cx="648072" cy="43204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  <p:pic>
          <p:nvPicPr>
            <p:cNvPr id="46" name="Picture 4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438394" y="4869160"/>
              <a:ext cx="585926" cy="418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47" name="Group 46"/>
          <p:cNvGrpSpPr/>
          <p:nvPr/>
        </p:nvGrpSpPr>
        <p:grpSpPr>
          <a:xfrm>
            <a:off x="4275584" y="5076800"/>
            <a:ext cx="648072" cy="432048"/>
            <a:chOff x="2411760" y="4869160"/>
            <a:chExt cx="648072" cy="432048"/>
          </a:xfrm>
        </p:grpSpPr>
        <p:sp>
          <p:nvSpPr>
            <p:cNvPr id="48" name="Rectangle 47"/>
            <p:cNvSpPr/>
            <p:nvPr/>
          </p:nvSpPr>
          <p:spPr>
            <a:xfrm>
              <a:off x="2411760" y="4869160"/>
              <a:ext cx="648072" cy="43204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  <p:pic>
          <p:nvPicPr>
            <p:cNvPr id="49" name="Picture 4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438394" y="4869160"/>
              <a:ext cx="585926" cy="418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50" name="Group 49"/>
          <p:cNvGrpSpPr/>
          <p:nvPr/>
        </p:nvGrpSpPr>
        <p:grpSpPr>
          <a:xfrm>
            <a:off x="4851648" y="4365104"/>
            <a:ext cx="648072" cy="432048"/>
            <a:chOff x="2411760" y="4869160"/>
            <a:chExt cx="648072" cy="432048"/>
          </a:xfrm>
        </p:grpSpPr>
        <p:sp>
          <p:nvSpPr>
            <p:cNvPr id="51" name="Rectangle 50"/>
            <p:cNvSpPr/>
            <p:nvPr/>
          </p:nvSpPr>
          <p:spPr>
            <a:xfrm>
              <a:off x="2411760" y="4869160"/>
              <a:ext cx="648072" cy="432048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  <p:pic>
          <p:nvPicPr>
            <p:cNvPr id="52" name="Picture 4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2438394" y="4869160"/>
              <a:ext cx="585926" cy="418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53" name="Straight Connector 52"/>
          <p:cNvCxnSpPr>
            <a:stCxn id="33" idx="2"/>
            <a:endCxn id="40" idx="0"/>
          </p:cNvCxnSpPr>
          <p:nvPr/>
        </p:nvCxnSpPr>
        <p:spPr>
          <a:xfrm flipH="1">
            <a:off x="3011005" y="3501008"/>
            <a:ext cx="336859" cy="158417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36" idx="2"/>
            <a:endCxn id="49" idx="0"/>
          </p:cNvCxnSpPr>
          <p:nvPr/>
        </p:nvCxnSpPr>
        <p:spPr>
          <a:xfrm>
            <a:off x="4427984" y="3501008"/>
            <a:ext cx="167197" cy="1575792"/>
          </a:xfrm>
          <a:prstGeom prst="line">
            <a:avLst/>
          </a:prstGeom>
          <a:ln>
            <a:solidFill>
              <a:srgbClr val="FF0000"/>
            </a:solidFill>
            <a:prstDash val="dash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5" name="Rechteck 52"/>
          <p:cNvSpPr/>
          <p:nvPr/>
        </p:nvSpPr>
        <p:spPr>
          <a:xfrm>
            <a:off x="2178968" y="4293096"/>
            <a:ext cx="800472" cy="584448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6" name="Rechteck 52"/>
          <p:cNvSpPr/>
          <p:nvPr/>
        </p:nvSpPr>
        <p:spPr>
          <a:xfrm>
            <a:off x="2619400" y="5013176"/>
            <a:ext cx="800472" cy="584448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7" name="Rechteck 52"/>
          <p:cNvSpPr/>
          <p:nvPr/>
        </p:nvSpPr>
        <p:spPr>
          <a:xfrm>
            <a:off x="3483496" y="4293096"/>
            <a:ext cx="800472" cy="584448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8" name="Rechteck 52"/>
          <p:cNvSpPr/>
          <p:nvPr/>
        </p:nvSpPr>
        <p:spPr>
          <a:xfrm>
            <a:off x="4779640" y="4293096"/>
            <a:ext cx="800472" cy="584448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9" name="Rechteck 52"/>
          <p:cNvSpPr/>
          <p:nvPr/>
        </p:nvSpPr>
        <p:spPr>
          <a:xfrm>
            <a:off x="4203576" y="5004792"/>
            <a:ext cx="800472" cy="584448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0" name="Rechteck 52"/>
          <p:cNvSpPr/>
          <p:nvPr/>
        </p:nvSpPr>
        <p:spPr>
          <a:xfrm>
            <a:off x="2987824" y="2708920"/>
            <a:ext cx="720080" cy="864096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1" name="Rechteck 52"/>
          <p:cNvSpPr/>
          <p:nvPr/>
        </p:nvSpPr>
        <p:spPr>
          <a:xfrm>
            <a:off x="4067944" y="2708920"/>
            <a:ext cx="720080" cy="864096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2" name="Rechteck 52"/>
          <p:cNvSpPr/>
          <p:nvPr/>
        </p:nvSpPr>
        <p:spPr>
          <a:xfrm>
            <a:off x="7092280" y="1628800"/>
            <a:ext cx="720080" cy="864096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3" name="Rechteck 52"/>
          <p:cNvSpPr/>
          <p:nvPr/>
        </p:nvSpPr>
        <p:spPr>
          <a:xfrm>
            <a:off x="6012160" y="2780928"/>
            <a:ext cx="2952328" cy="288032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8100392" y="3212976"/>
            <a:ext cx="576064" cy="576064"/>
            <a:chOff x="1619672" y="332656"/>
            <a:chExt cx="576064" cy="576064"/>
          </a:xfrm>
        </p:grpSpPr>
        <p:sp>
          <p:nvSpPr>
            <p:cNvPr id="65" name="Rectangle 64"/>
            <p:cNvSpPr/>
            <p:nvPr/>
          </p:nvSpPr>
          <p:spPr>
            <a:xfrm>
              <a:off x="1619672" y="332656"/>
              <a:ext cx="576064" cy="576064"/>
            </a:xfrm>
            <a:prstGeom prst="rect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  <p:pic>
          <p:nvPicPr>
            <p:cNvPr id="66" name="Picture 16"/>
            <p:cNvPicPr>
              <a:picLocks noChangeAspect="1" noChangeArrowheads="1"/>
            </p:cNvPicPr>
            <p:nvPr/>
          </p:nvPicPr>
          <p:blipFill>
            <a:blip r:embed="rId8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636695" y="332656"/>
              <a:ext cx="532407" cy="554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67" name="Picture 26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100392" y="4581128"/>
            <a:ext cx="628650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2210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Usage Examples (Data Center)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636912"/>
            <a:ext cx="7339610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32562918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Usage examples (SDN/NFV)</a:t>
            </a:r>
            <a:endParaRPr lang="el-GR" dirty="0"/>
          </a:p>
        </p:txBody>
      </p:sp>
      <p:pic>
        <p:nvPicPr>
          <p:cNvPr id="4" name="Picture 4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16832"/>
            <a:ext cx="8478838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75909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Usage examples (Common model)</a:t>
            </a:r>
            <a:endParaRPr lang="el-GR" dirty="0"/>
          </a:p>
        </p:txBody>
      </p:sp>
      <p:sp>
        <p:nvSpPr>
          <p:cNvPr id="4" name="Rectangle 3"/>
          <p:cNvSpPr/>
          <p:nvPr/>
        </p:nvSpPr>
        <p:spPr>
          <a:xfrm>
            <a:off x="4768974" y="3817382"/>
            <a:ext cx="1152128" cy="1800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prstClr val="black"/>
                </a:solidFill>
              </a:rPr>
              <a:t>Network Devices</a:t>
            </a:r>
            <a:endParaRPr lang="el-GR" sz="1200" dirty="0">
              <a:solidFill>
                <a:prstClr val="black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768974" y="3592066"/>
            <a:ext cx="1152128" cy="22531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white"/>
                </a:solidFill>
              </a:rPr>
              <a:t>ForCES Layer</a:t>
            </a:r>
            <a:endParaRPr lang="el-GR" sz="1400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16016" y="3870340"/>
            <a:ext cx="1152128" cy="1800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prstClr val="black"/>
                </a:solidFill>
              </a:rPr>
              <a:t>Network Devices</a:t>
            </a:r>
            <a:endParaRPr lang="el-GR" sz="1200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16016" y="3645024"/>
            <a:ext cx="1152128" cy="22531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white"/>
                </a:solidFill>
              </a:rPr>
              <a:t>ForCES Layer</a:t>
            </a:r>
            <a:endParaRPr lang="el-GR" sz="1400" dirty="0">
              <a:solidFill>
                <a:prstClr val="white"/>
              </a:solidFill>
            </a:endParaRPr>
          </a:p>
        </p:txBody>
      </p:sp>
      <p:grpSp>
        <p:nvGrpSpPr>
          <p:cNvPr id="8" name="Group 456"/>
          <p:cNvGrpSpPr/>
          <p:nvPr/>
        </p:nvGrpSpPr>
        <p:grpSpPr>
          <a:xfrm>
            <a:off x="808534" y="3582541"/>
            <a:ext cx="2160240" cy="2025516"/>
            <a:chOff x="3995936" y="3707740"/>
            <a:chExt cx="2160240" cy="2025516"/>
          </a:xfrm>
        </p:grpSpPr>
        <p:sp>
          <p:nvSpPr>
            <p:cNvPr id="9" name="Rectangle 8"/>
            <p:cNvSpPr/>
            <p:nvPr/>
          </p:nvSpPr>
          <p:spPr>
            <a:xfrm>
              <a:off x="3995936" y="3933056"/>
              <a:ext cx="2160240" cy="18002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 smtClean="0">
                  <a:solidFill>
                    <a:prstClr val="black"/>
                  </a:solidFill>
                </a:rPr>
                <a:t>Network Devices</a:t>
              </a:r>
              <a:endParaRPr lang="el-GR" sz="1400" dirty="0">
                <a:solidFill>
                  <a:prstClr val="black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5796136" y="4149081"/>
              <a:ext cx="288032" cy="1152127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dirty="0" smtClean="0">
                  <a:solidFill>
                    <a:prstClr val="white"/>
                  </a:solidFill>
                </a:rPr>
                <a:t>Hypervisor</a:t>
              </a:r>
              <a:endParaRPr lang="el-GR" dirty="0">
                <a:solidFill>
                  <a:prstClr val="white"/>
                </a:solidFill>
              </a:endParaRPr>
            </a:p>
          </p:txBody>
        </p:sp>
        <p:grpSp>
          <p:nvGrpSpPr>
            <p:cNvPr id="11" name="Group 82"/>
            <p:cNvGrpSpPr/>
            <p:nvPr/>
          </p:nvGrpSpPr>
          <p:grpSpPr>
            <a:xfrm>
              <a:off x="4355976" y="4149081"/>
              <a:ext cx="1440160" cy="864096"/>
              <a:chOff x="9540552" y="3501008"/>
              <a:chExt cx="1440160" cy="864096"/>
            </a:xfrm>
          </p:grpSpPr>
          <p:sp>
            <p:nvSpPr>
              <p:cNvPr id="29" name="Rectangle 28"/>
              <p:cNvSpPr/>
              <p:nvPr/>
            </p:nvSpPr>
            <p:spPr>
              <a:xfrm>
                <a:off x="9540552" y="3501008"/>
                <a:ext cx="1440160" cy="864096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 anchorCtr="0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b="1" dirty="0" smtClean="0">
                    <a:solidFill>
                      <a:prstClr val="black"/>
                    </a:solidFill>
                  </a:rPr>
                  <a:t>VM</a:t>
                </a:r>
                <a:endParaRPr lang="el-GR" b="1" dirty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30" name="Group 103"/>
              <p:cNvGrpSpPr/>
              <p:nvPr/>
            </p:nvGrpSpPr>
            <p:grpSpPr>
              <a:xfrm>
                <a:off x="10332640" y="3573016"/>
                <a:ext cx="576064" cy="504056"/>
                <a:chOff x="5868144" y="3861048"/>
                <a:chExt cx="1440160" cy="504056"/>
              </a:xfrm>
            </p:grpSpPr>
            <p:sp>
              <p:nvSpPr>
                <p:cNvPr id="34" name="Rectangle 33"/>
                <p:cNvSpPr/>
                <p:nvPr/>
              </p:nvSpPr>
              <p:spPr>
                <a:xfrm>
                  <a:off x="5868144" y="3861048"/>
                  <a:ext cx="1440160" cy="504056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0" dirty="0" smtClean="0">
                      <a:solidFill>
                        <a:prstClr val="black"/>
                      </a:solidFill>
                    </a:rPr>
                    <a:t>VNF</a:t>
                  </a:r>
                  <a:endParaRPr lang="el-GR" sz="14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5" name="Rectangle 34"/>
                <p:cNvSpPr/>
                <p:nvPr/>
              </p:nvSpPr>
              <p:spPr>
                <a:xfrm>
                  <a:off x="5868144" y="3861048"/>
                  <a:ext cx="1440160" cy="153308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l-GR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31" name="Group 101"/>
              <p:cNvGrpSpPr/>
              <p:nvPr/>
            </p:nvGrpSpPr>
            <p:grpSpPr>
              <a:xfrm>
                <a:off x="9612560" y="3573016"/>
                <a:ext cx="576064" cy="504056"/>
                <a:chOff x="5868144" y="3861048"/>
                <a:chExt cx="1440160" cy="504056"/>
              </a:xfrm>
            </p:grpSpPr>
            <p:sp>
              <p:nvSpPr>
                <p:cNvPr id="32" name="Rectangle 31"/>
                <p:cNvSpPr/>
                <p:nvPr/>
              </p:nvSpPr>
              <p:spPr>
                <a:xfrm>
                  <a:off x="5868144" y="3861048"/>
                  <a:ext cx="1440160" cy="504056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0" dirty="0" smtClean="0">
                      <a:solidFill>
                        <a:prstClr val="black"/>
                      </a:solidFill>
                    </a:rPr>
                    <a:t>VNF</a:t>
                  </a:r>
                  <a:endParaRPr lang="el-GR" sz="14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5868144" y="3861048"/>
                  <a:ext cx="1440160" cy="153308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l-GR" dirty="0">
                    <a:solidFill>
                      <a:prstClr val="white"/>
                    </a:solidFill>
                  </a:endParaRPr>
                </a:p>
              </p:txBody>
            </p:sp>
          </p:grpSp>
        </p:grpSp>
        <p:sp>
          <p:nvSpPr>
            <p:cNvPr id="12" name="Rectangle 11"/>
            <p:cNvSpPr/>
            <p:nvPr/>
          </p:nvSpPr>
          <p:spPr>
            <a:xfrm>
              <a:off x="3995936" y="3707740"/>
              <a:ext cx="2160240" cy="225316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  <p:grpSp>
          <p:nvGrpSpPr>
            <p:cNvPr id="13" name="Group 83"/>
            <p:cNvGrpSpPr/>
            <p:nvPr/>
          </p:nvGrpSpPr>
          <p:grpSpPr>
            <a:xfrm>
              <a:off x="4211960" y="4293097"/>
              <a:ext cx="1440160" cy="864096"/>
              <a:chOff x="9540552" y="3501008"/>
              <a:chExt cx="1440160" cy="864096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9540552" y="3501008"/>
                <a:ext cx="1440160" cy="864096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 anchorCtr="0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b="1" dirty="0" smtClean="0">
                    <a:solidFill>
                      <a:prstClr val="black"/>
                    </a:solidFill>
                  </a:rPr>
                  <a:t>VM</a:t>
                </a:r>
                <a:endParaRPr lang="el-GR" b="1" dirty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23" name="Group 103"/>
              <p:cNvGrpSpPr/>
              <p:nvPr/>
            </p:nvGrpSpPr>
            <p:grpSpPr>
              <a:xfrm>
                <a:off x="10332640" y="3573016"/>
                <a:ext cx="576064" cy="504056"/>
                <a:chOff x="5868144" y="3861048"/>
                <a:chExt cx="1440160" cy="504056"/>
              </a:xfrm>
            </p:grpSpPr>
            <p:sp>
              <p:nvSpPr>
                <p:cNvPr id="27" name="Rectangle 26"/>
                <p:cNvSpPr/>
                <p:nvPr/>
              </p:nvSpPr>
              <p:spPr>
                <a:xfrm>
                  <a:off x="5868144" y="3861048"/>
                  <a:ext cx="1440160" cy="504056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0" dirty="0" smtClean="0">
                      <a:solidFill>
                        <a:prstClr val="black"/>
                      </a:solidFill>
                    </a:rPr>
                    <a:t>VNF</a:t>
                  </a:r>
                  <a:endParaRPr lang="el-GR" sz="14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8" name="Rectangle 27"/>
                <p:cNvSpPr/>
                <p:nvPr/>
              </p:nvSpPr>
              <p:spPr>
                <a:xfrm>
                  <a:off x="5868144" y="3861048"/>
                  <a:ext cx="1440160" cy="153308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l-GR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24" name="Group 101"/>
              <p:cNvGrpSpPr/>
              <p:nvPr/>
            </p:nvGrpSpPr>
            <p:grpSpPr>
              <a:xfrm>
                <a:off x="9612560" y="3573016"/>
                <a:ext cx="576064" cy="504056"/>
                <a:chOff x="5868144" y="3861048"/>
                <a:chExt cx="1440160" cy="504056"/>
              </a:xfrm>
            </p:grpSpPr>
            <p:sp>
              <p:nvSpPr>
                <p:cNvPr id="25" name="Rectangle 24"/>
                <p:cNvSpPr/>
                <p:nvPr/>
              </p:nvSpPr>
              <p:spPr>
                <a:xfrm>
                  <a:off x="5868144" y="3861048"/>
                  <a:ext cx="1440160" cy="504056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0" dirty="0" smtClean="0">
                      <a:solidFill>
                        <a:prstClr val="black"/>
                      </a:solidFill>
                    </a:rPr>
                    <a:t>VNF</a:t>
                  </a:r>
                  <a:endParaRPr lang="el-GR" sz="14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6" name="Rectangle 25"/>
                <p:cNvSpPr/>
                <p:nvPr/>
              </p:nvSpPr>
              <p:spPr>
                <a:xfrm>
                  <a:off x="5868144" y="3861048"/>
                  <a:ext cx="1440160" cy="153308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l-GR" dirty="0">
                    <a:solidFill>
                      <a:prstClr val="white"/>
                    </a:solidFill>
                  </a:endParaRPr>
                </a:p>
              </p:txBody>
            </p:sp>
          </p:grpSp>
        </p:grpSp>
        <p:grpSp>
          <p:nvGrpSpPr>
            <p:cNvPr id="14" name="Group 91"/>
            <p:cNvGrpSpPr/>
            <p:nvPr/>
          </p:nvGrpSpPr>
          <p:grpSpPr>
            <a:xfrm>
              <a:off x="4067944" y="4437113"/>
              <a:ext cx="1440160" cy="864096"/>
              <a:chOff x="9540552" y="3501008"/>
              <a:chExt cx="1440160" cy="864096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9540552" y="3501008"/>
                <a:ext cx="1440160" cy="864096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 anchorCtr="0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b="1" dirty="0" smtClean="0">
                    <a:solidFill>
                      <a:prstClr val="black"/>
                    </a:solidFill>
                  </a:rPr>
                  <a:t>VM</a:t>
                </a:r>
                <a:endParaRPr lang="el-GR" b="1" dirty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16" name="Group 103"/>
              <p:cNvGrpSpPr/>
              <p:nvPr/>
            </p:nvGrpSpPr>
            <p:grpSpPr>
              <a:xfrm>
                <a:off x="10332640" y="3573016"/>
                <a:ext cx="576064" cy="504056"/>
                <a:chOff x="5868144" y="3861048"/>
                <a:chExt cx="1440160" cy="504056"/>
              </a:xfrm>
            </p:grpSpPr>
            <p:sp>
              <p:nvSpPr>
                <p:cNvPr id="20" name="Rectangle 19"/>
                <p:cNvSpPr/>
                <p:nvPr/>
              </p:nvSpPr>
              <p:spPr>
                <a:xfrm>
                  <a:off x="5868144" y="3861048"/>
                  <a:ext cx="1440160" cy="504056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0" dirty="0" smtClean="0">
                      <a:solidFill>
                        <a:prstClr val="black"/>
                      </a:solidFill>
                    </a:rPr>
                    <a:t>VNF</a:t>
                  </a:r>
                  <a:endParaRPr lang="el-GR" sz="14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21" name="Rectangle 20"/>
                <p:cNvSpPr/>
                <p:nvPr/>
              </p:nvSpPr>
              <p:spPr>
                <a:xfrm>
                  <a:off x="5868144" y="3861048"/>
                  <a:ext cx="1440160" cy="153308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l-GR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17" name="Group 101"/>
              <p:cNvGrpSpPr/>
              <p:nvPr/>
            </p:nvGrpSpPr>
            <p:grpSpPr>
              <a:xfrm>
                <a:off x="9612560" y="3573016"/>
                <a:ext cx="576064" cy="504056"/>
                <a:chOff x="5868144" y="3861048"/>
                <a:chExt cx="1440160" cy="504056"/>
              </a:xfrm>
            </p:grpSpPr>
            <p:sp>
              <p:nvSpPr>
                <p:cNvPr id="18" name="Rectangle 17"/>
                <p:cNvSpPr/>
                <p:nvPr/>
              </p:nvSpPr>
              <p:spPr>
                <a:xfrm>
                  <a:off x="5868144" y="3861048"/>
                  <a:ext cx="1440160" cy="504056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0" dirty="0" smtClean="0">
                      <a:solidFill>
                        <a:prstClr val="black"/>
                      </a:solidFill>
                    </a:rPr>
                    <a:t>VNF</a:t>
                  </a:r>
                  <a:endParaRPr lang="el-GR" sz="14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19" name="Rectangle 18"/>
                <p:cNvSpPr/>
                <p:nvPr/>
              </p:nvSpPr>
              <p:spPr>
                <a:xfrm>
                  <a:off x="5868144" y="3861048"/>
                  <a:ext cx="1440160" cy="153308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l-GR" dirty="0">
                    <a:solidFill>
                      <a:prstClr val="white"/>
                    </a:solidFill>
                  </a:endParaRPr>
                </a:p>
              </p:txBody>
            </p:sp>
          </p:grpSp>
        </p:grpSp>
      </p:grpSp>
      <p:grpSp>
        <p:nvGrpSpPr>
          <p:cNvPr id="36" name="Group 428"/>
          <p:cNvGrpSpPr/>
          <p:nvPr/>
        </p:nvGrpSpPr>
        <p:grpSpPr>
          <a:xfrm>
            <a:off x="755576" y="3645024"/>
            <a:ext cx="2160240" cy="2025516"/>
            <a:chOff x="3995936" y="3707740"/>
            <a:chExt cx="2160240" cy="2025516"/>
          </a:xfrm>
        </p:grpSpPr>
        <p:sp>
          <p:nvSpPr>
            <p:cNvPr id="37" name="Rectangle 36"/>
            <p:cNvSpPr/>
            <p:nvPr/>
          </p:nvSpPr>
          <p:spPr>
            <a:xfrm>
              <a:off x="3995936" y="3933056"/>
              <a:ext cx="2160240" cy="18002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 smtClean="0">
                  <a:solidFill>
                    <a:prstClr val="black"/>
                  </a:solidFill>
                </a:rPr>
                <a:t>Network Devices</a:t>
              </a:r>
              <a:endParaRPr lang="el-GR" sz="1400" dirty="0">
                <a:solidFill>
                  <a:prstClr val="black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796136" y="4149081"/>
              <a:ext cx="288032" cy="1152127"/>
            </a:xfrm>
            <a:prstGeom prst="rect">
              <a:avLst/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vert"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dirty="0" smtClean="0">
                  <a:solidFill>
                    <a:prstClr val="white"/>
                  </a:solidFill>
                </a:rPr>
                <a:t>Hypervisor</a:t>
              </a:r>
              <a:endParaRPr lang="el-GR" dirty="0">
                <a:solidFill>
                  <a:prstClr val="white"/>
                </a:solidFill>
              </a:endParaRPr>
            </a:p>
          </p:txBody>
        </p:sp>
        <p:grpSp>
          <p:nvGrpSpPr>
            <p:cNvPr id="39" name="Group 82"/>
            <p:cNvGrpSpPr/>
            <p:nvPr/>
          </p:nvGrpSpPr>
          <p:grpSpPr>
            <a:xfrm>
              <a:off x="4355976" y="4149081"/>
              <a:ext cx="1440160" cy="864096"/>
              <a:chOff x="9540552" y="3501008"/>
              <a:chExt cx="1440160" cy="864096"/>
            </a:xfrm>
          </p:grpSpPr>
          <p:sp>
            <p:nvSpPr>
              <p:cNvPr id="57" name="Rectangle 56"/>
              <p:cNvSpPr/>
              <p:nvPr/>
            </p:nvSpPr>
            <p:spPr>
              <a:xfrm>
                <a:off x="9540552" y="3501008"/>
                <a:ext cx="1440160" cy="864096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 anchorCtr="0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b="1" dirty="0" smtClean="0">
                    <a:solidFill>
                      <a:prstClr val="black"/>
                    </a:solidFill>
                  </a:rPr>
                  <a:t>VM</a:t>
                </a:r>
                <a:endParaRPr lang="el-GR" b="1" dirty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58" name="Group 103"/>
              <p:cNvGrpSpPr/>
              <p:nvPr/>
            </p:nvGrpSpPr>
            <p:grpSpPr>
              <a:xfrm>
                <a:off x="10332640" y="3573016"/>
                <a:ext cx="576064" cy="504056"/>
                <a:chOff x="5868144" y="3861048"/>
                <a:chExt cx="1440160" cy="504056"/>
              </a:xfrm>
            </p:grpSpPr>
            <p:sp>
              <p:nvSpPr>
                <p:cNvPr id="62" name="Rectangle 61"/>
                <p:cNvSpPr/>
                <p:nvPr/>
              </p:nvSpPr>
              <p:spPr>
                <a:xfrm>
                  <a:off x="5868144" y="3861048"/>
                  <a:ext cx="1440160" cy="504056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0" dirty="0" smtClean="0">
                      <a:solidFill>
                        <a:prstClr val="black"/>
                      </a:solidFill>
                    </a:rPr>
                    <a:t>VNF</a:t>
                  </a:r>
                  <a:endParaRPr lang="el-GR" sz="14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3" name="Rectangle 62"/>
                <p:cNvSpPr/>
                <p:nvPr/>
              </p:nvSpPr>
              <p:spPr>
                <a:xfrm>
                  <a:off x="5868144" y="3861048"/>
                  <a:ext cx="1440160" cy="153308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l-GR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9" name="Group 101"/>
              <p:cNvGrpSpPr/>
              <p:nvPr/>
            </p:nvGrpSpPr>
            <p:grpSpPr>
              <a:xfrm>
                <a:off x="9612560" y="3573016"/>
                <a:ext cx="576064" cy="504056"/>
                <a:chOff x="5868144" y="3861048"/>
                <a:chExt cx="1440160" cy="504056"/>
              </a:xfrm>
            </p:grpSpPr>
            <p:sp>
              <p:nvSpPr>
                <p:cNvPr id="60" name="Rectangle 59"/>
                <p:cNvSpPr/>
                <p:nvPr/>
              </p:nvSpPr>
              <p:spPr>
                <a:xfrm>
                  <a:off x="5868144" y="3861048"/>
                  <a:ext cx="1440160" cy="504056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0" dirty="0" smtClean="0">
                      <a:solidFill>
                        <a:prstClr val="black"/>
                      </a:solidFill>
                    </a:rPr>
                    <a:t>VNF</a:t>
                  </a:r>
                  <a:endParaRPr lang="el-GR" sz="14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61" name="Rectangle 60"/>
                <p:cNvSpPr/>
                <p:nvPr/>
              </p:nvSpPr>
              <p:spPr>
                <a:xfrm>
                  <a:off x="5868144" y="3861048"/>
                  <a:ext cx="1440160" cy="153308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l-GR" dirty="0">
                    <a:solidFill>
                      <a:prstClr val="white"/>
                    </a:solidFill>
                  </a:endParaRPr>
                </a:p>
              </p:txBody>
            </p:sp>
          </p:grpSp>
        </p:grpSp>
        <p:sp>
          <p:nvSpPr>
            <p:cNvPr id="40" name="Rectangle 39"/>
            <p:cNvSpPr/>
            <p:nvPr/>
          </p:nvSpPr>
          <p:spPr>
            <a:xfrm>
              <a:off x="3995936" y="3707740"/>
              <a:ext cx="2160240" cy="225316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  <p:grpSp>
          <p:nvGrpSpPr>
            <p:cNvPr id="41" name="Group 83"/>
            <p:cNvGrpSpPr/>
            <p:nvPr/>
          </p:nvGrpSpPr>
          <p:grpSpPr>
            <a:xfrm>
              <a:off x="4211960" y="4293097"/>
              <a:ext cx="1440160" cy="864096"/>
              <a:chOff x="9540552" y="3501008"/>
              <a:chExt cx="1440160" cy="864096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9540552" y="3501008"/>
                <a:ext cx="1440160" cy="864096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 anchorCtr="0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b="1" dirty="0" smtClean="0">
                    <a:solidFill>
                      <a:prstClr val="black"/>
                    </a:solidFill>
                  </a:rPr>
                  <a:t>VM</a:t>
                </a:r>
                <a:endParaRPr lang="el-GR" b="1" dirty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51" name="Group 103"/>
              <p:cNvGrpSpPr/>
              <p:nvPr/>
            </p:nvGrpSpPr>
            <p:grpSpPr>
              <a:xfrm>
                <a:off x="10332640" y="3573016"/>
                <a:ext cx="576064" cy="504056"/>
                <a:chOff x="5868144" y="3861048"/>
                <a:chExt cx="1440160" cy="504056"/>
              </a:xfrm>
            </p:grpSpPr>
            <p:sp>
              <p:nvSpPr>
                <p:cNvPr id="55" name="Rectangle 54"/>
                <p:cNvSpPr/>
                <p:nvPr/>
              </p:nvSpPr>
              <p:spPr>
                <a:xfrm>
                  <a:off x="5868144" y="3861048"/>
                  <a:ext cx="1440160" cy="504056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0" dirty="0" smtClean="0">
                      <a:solidFill>
                        <a:prstClr val="black"/>
                      </a:solidFill>
                    </a:rPr>
                    <a:t>VNF</a:t>
                  </a:r>
                  <a:endParaRPr lang="el-GR" sz="14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6" name="Rectangle 55"/>
                <p:cNvSpPr/>
                <p:nvPr/>
              </p:nvSpPr>
              <p:spPr>
                <a:xfrm>
                  <a:off x="5868144" y="3861048"/>
                  <a:ext cx="1440160" cy="153308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l-GR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52" name="Group 101"/>
              <p:cNvGrpSpPr/>
              <p:nvPr/>
            </p:nvGrpSpPr>
            <p:grpSpPr>
              <a:xfrm>
                <a:off x="9612560" y="3573016"/>
                <a:ext cx="576064" cy="504056"/>
                <a:chOff x="5868144" y="3861048"/>
                <a:chExt cx="1440160" cy="504056"/>
              </a:xfrm>
            </p:grpSpPr>
            <p:sp>
              <p:nvSpPr>
                <p:cNvPr id="53" name="Rectangle 52"/>
                <p:cNvSpPr/>
                <p:nvPr/>
              </p:nvSpPr>
              <p:spPr>
                <a:xfrm>
                  <a:off x="5868144" y="3861048"/>
                  <a:ext cx="1440160" cy="504056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0" dirty="0" smtClean="0">
                      <a:solidFill>
                        <a:prstClr val="black"/>
                      </a:solidFill>
                    </a:rPr>
                    <a:t>VNF</a:t>
                  </a:r>
                  <a:endParaRPr lang="el-GR" sz="14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54" name="Rectangle 53"/>
                <p:cNvSpPr/>
                <p:nvPr/>
              </p:nvSpPr>
              <p:spPr>
                <a:xfrm>
                  <a:off x="5868144" y="3861048"/>
                  <a:ext cx="1440160" cy="153308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l-GR" dirty="0">
                    <a:solidFill>
                      <a:prstClr val="white"/>
                    </a:solidFill>
                  </a:endParaRPr>
                </a:p>
              </p:txBody>
            </p:sp>
          </p:grpSp>
        </p:grpSp>
        <p:grpSp>
          <p:nvGrpSpPr>
            <p:cNvPr id="42" name="Group 91"/>
            <p:cNvGrpSpPr/>
            <p:nvPr/>
          </p:nvGrpSpPr>
          <p:grpSpPr>
            <a:xfrm>
              <a:off x="4067944" y="4437113"/>
              <a:ext cx="1440160" cy="864096"/>
              <a:chOff x="9540552" y="3501008"/>
              <a:chExt cx="1440160" cy="864096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9540552" y="3501008"/>
                <a:ext cx="1440160" cy="864096"/>
              </a:xfrm>
              <a:prstGeom prst="rect">
                <a:avLst/>
              </a:prstGeom>
              <a:solidFill>
                <a:schemeClr val="accent1">
                  <a:alpha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 anchorCtr="0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b="1" dirty="0" smtClean="0">
                    <a:solidFill>
                      <a:prstClr val="black"/>
                    </a:solidFill>
                  </a:rPr>
                  <a:t>VM</a:t>
                </a:r>
                <a:endParaRPr lang="el-GR" b="1" dirty="0">
                  <a:solidFill>
                    <a:prstClr val="black"/>
                  </a:solidFill>
                </a:endParaRPr>
              </a:p>
            </p:txBody>
          </p:sp>
          <p:grpSp>
            <p:nvGrpSpPr>
              <p:cNvPr id="44" name="Group 103"/>
              <p:cNvGrpSpPr/>
              <p:nvPr/>
            </p:nvGrpSpPr>
            <p:grpSpPr>
              <a:xfrm>
                <a:off x="10332640" y="3573016"/>
                <a:ext cx="576064" cy="504056"/>
                <a:chOff x="5868144" y="3861048"/>
                <a:chExt cx="1440160" cy="504056"/>
              </a:xfrm>
            </p:grpSpPr>
            <p:sp>
              <p:nvSpPr>
                <p:cNvPr id="48" name="Rectangle 47"/>
                <p:cNvSpPr/>
                <p:nvPr/>
              </p:nvSpPr>
              <p:spPr>
                <a:xfrm>
                  <a:off x="5868144" y="3861048"/>
                  <a:ext cx="1440160" cy="504056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0" dirty="0" smtClean="0">
                      <a:solidFill>
                        <a:prstClr val="black"/>
                      </a:solidFill>
                    </a:rPr>
                    <a:t>VNF</a:t>
                  </a:r>
                  <a:endParaRPr lang="el-GR" sz="14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9" name="Rectangle 48"/>
                <p:cNvSpPr/>
                <p:nvPr/>
              </p:nvSpPr>
              <p:spPr>
                <a:xfrm>
                  <a:off x="5868144" y="3861048"/>
                  <a:ext cx="1440160" cy="153308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l-GR" dirty="0">
                    <a:solidFill>
                      <a:prstClr val="white"/>
                    </a:solidFill>
                  </a:endParaRPr>
                </a:p>
              </p:txBody>
            </p:sp>
          </p:grpSp>
          <p:grpSp>
            <p:nvGrpSpPr>
              <p:cNvPr id="45" name="Group 101"/>
              <p:cNvGrpSpPr/>
              <p:nvPr/>
            </p:nvGrpSpPr>
            <p:grpSpPr>
              <a:xfrm>
                <a:off x="9612560" y="3573016"/>
                <a:ext cx="576064" cy="504056"/>
                <a:chOff x="5868144" y="3861048"/>
                <a:chExt cx="1440160" cy="504056"/>
              </a:xfrm>
            </p:grpSpPr>
            <p:sp>
              <p:nvSpPr>
                <p:cNvPr id="46" name="Rectangle 45"/>
                <p:cNvSpPr/>
                <p:nvPr/>
              </p:nvSpPr>
              <p:spPr>
                <a:xfrm>
                  <a:off x="5868144" y="3861048"/>
                  <a:ext cx="1440160" cy="504056"/>
                </a:xfrm>
                <a:prstGeom prst="rect">
                  <a:avLst/>
                </a:prstGeom>
              </p:spPr>
              <p:style>
                <a:lnRef idx="2">
                  <a:schemeClr val="accent6">
                    <a:shade val="50000"/>
                  </a:schemeClr>
                </a:lnRef>
                <a:fillRef idx="1">
                  <a:schemeClr val="accent6"/>
                </a:fillRef>
                <a:effectRef idx="0">
                  <a:schemeClr val="accent6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r>
                    <a:rPr lang="en-US" sz="1400" dirty="0" smtClean="0">
                      <a:solidFill>
                        <a:prstClr val="black"/>
                      </a:solidFill>
                    </a:rPr>
                    <a:t>VNF</a:t>
                  </a:r>
                  <a:endParaRPr lang="el-GR" sz="1400" dirty="0">
                    <a:solidFill>
                      <a:prstClr val="black"/>
                    </a:solidFill>
                  </a:endParaRPr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5868144" y="3861048"/>
                  <a:ext cx="1440160" cy="153308"/>
                </a:xfrm>
                <a:prstGeom prst="rect">
                  <a:avLst/>
                </a:prstGeom>
                <a:solidFill>
                  <a:schemeClr val="accent3">
                    <a:lumMod val="75000"/>
                  </a:schemeClr>
                </a:solidFill>
              </p:spPr>
              <p:style>
                <a:lnRef idx="2">
                  <a:schemeClr val="accent3">
                    <a:shade val="50000"/>
                  </a:schemeClr>
                </a:lnRef>
                <a:fillRef idx="1">
                  <a:schemeClr val="accent3"/>
                </a:fillRef>
                <a:effectRef idx="0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lang="el-GR" dirty="0">
                    <a:solidFill>
                      <a:prstClr val="white"/>
                    </a:solidFill>
                  </a:endParaRPr>
                </a:p>
              </p:txBody>
            </p:sp>
          </p:grpSp>
        </p:grpSp>
      </p:grpSp>
      <p:grpSp>
        <p:nvGrpSpPr>
          <p:cNvPr id="64" name="Group 417"/>
          <p:cNvGrpSpPr/>
          <p:nvPr/>
        </p:nvGrpSpPr>
        <p:grpSpPr>
          <a:xfrm>
            <a:off x="3328814" y="3592066"/>
            <a:ext cx="1080120" cy="2025516"/>
            <a:chOff x="6596608" y="3860140"/>
            <a:chExt cx="1368152" cy="2025516"/>
          </a:xfrm>
        </p:grpSpPr>
        <p:sp>
          <p:nvSpPr>
            <p:cNvPr id="65" name="Rectangle 64"/>
            <p:cNvSpPr/>
            <p:nvPr/>
          </p:nvSpPr>
          <p:spPr>
            <a:xfrm>
              <a:off x="6596608" y="3860140"/>
              <a:ext cx="1368152" cy="225316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  <p:sp>
          <p:nvSpPr>
            <p:cNvPr id="66" name="Rectangle 65"/>
            <p:cNvSpPr/>
            <p:nvPr/>
          </p:nvSpPr>
          <p:spPr>
            <a:xfrm>
              <a:off x="6596608" y="4085456"/>
              <a:ext cx="1368152" cy="18002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 smtClean="0">
                  <a:solidFill>
                    <a:prstClr val="black"/>
                  </a:solidFill>
                </a:rPr>
                <a:t>Network Devices</a:t>
              </a:r>
              <a:endParaRPr lang="el-GR" sz="1400" dirty="0">
                <a:solidFill>
                  <a:prstClr val="black"/>
                </a:solidFill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7244680" y="4517504"/>
              <a:ext cx="576064" cy="504056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 smtClean="0">
                  <a:solidFill>
                    <a:prstClr val="black"/>
                  </a:solidFill>
                </a:rPr>
                <a:t>VNF</a:t>
              </a:r>
              <a:endParaRPr lang="el-GR" sz="1400" dirty="0">
                <a:solidFill>
                  <a:prstClr val="black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7244680" y="4517504"/>
              <a:ext cx="576064" cy="15330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  <p:sp>
          <p:nvSpPr>
            <p:cNvPr id="69" name="Rectangle 68"/>
            <p:cNvSpPr/>
            <p:nvPr/>
          </p:nvSpPr>
          <p:spPr>
            <a:xfrm>
              <a:off x="7172672" y="4589512"/>
              <a:ext cx="576064" cy="504056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 smtClean="0">
                  <a:solidFill>
                    <a:prstClr val="black"/>
                  </a:solidFill>
                </a:rPr>
                <a:t>VNF</a:t>
              </a:r>
              <a:endParaRPr lang="el-GR" sz="1400" dirty="0">
                <a:solidFill>
                  <a:prstClr val="black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7172672" y="4589512"/>
              <a:ext cx="576064" cy="15330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7100664" y="4661520"/>
              <a:ext cx="576064" cy="504056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 smtClean="0">
                  <a:solidFill>
                    <a:prstClr val="black"/>
                  </a:solidFill>
                </a:rPr>
                <a:t>VNF</a:t>
              </a:r>
              <a:endParaRPr lang="el-GR" sz="1400" dirty="0">
                <a:solidFill>
                  <a:prstClr val="black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7100664" y="4661520"/>
              <a:ext cx="576064" cy="15330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</p:grpSp>
      <p:grpSp>
        <p:nvGrpSpPr>
          <p:cNvPr id="73" name="Group 416"/>
          <p:cNvGrpSpPr/>
          <p:nvPr/>
        </p:nvGrpSpPr>
        <p:grpSpPr>
          <a:xfrm>
            <a:off x="3275856" y="3645024"/>
            <a:ext cx="1080120" cy="2025516"/>
            <a:chOff x="6596608" y="3860140"/>
            <a:chExt cx="1368152" cy="2025516"/>
          </a:xfrm>
        </p:grpSpPr>
        <p:sp>
          <p:nvSpPr>
            <p:cNvPr id="74" name="Rectangle 73"/>
            <p:cNvSpPr/>
            <p:nvPr/>
          </p:nvSpPr>
          <p:spPr>
            <a:xfrm>
              <a:off x="6596608" y="4085456"/>
              <a:ext cx="1368152" cy="180020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 smtClean="0">
                  <a:solidFill>
                    <a:prstClr val="black"/>
                  </a:solidFill>
                </a:rPr>
                <a:t>Network Devices</a:t>
              </a:r>
              <a:endParaRPr lang="el-GR" sz="1400" dirty="0">
                <a:solidFill>
                  <a:prstClr val="black"/>
                </a:solidFill>
              </a:endParaRPr>
            </a:p>
          </p:txBody>
        </p:sp>
        <p:sp>
          <p:nvSpPr>
            <p:cNvPr id="75" name="Rectangle 74"/>
            <p:cNvSpPr/>
            <p:nvPr/>
          </p:nvSpPr>
          <p:spPr>
            <a:xfrm>
              <a:off x="6596608" y="3860140"/>
              <a:ext cx="1368152" cy="225316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7244680" y="4517504"/>
              <a:ext cx="576064" cy="504056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 smtClean="0">
                  <a:solidFill>
                    <a:prstClr val="black"/>
                  </a:solidFill>
                </a:rPr>
                <a:t>VNF</a:t>
              </a:r>
              <a:endParaRPr lang="el-GR" sz="1400" dirty="0">
                <a:solidFill>
                  <a:prstClr val="black"/>
                </a:solidFill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>
              <a:off x="7244680" y="4517504"/>
              <a:ext cx="576064" cy="15330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7172672" y="4589512"/>
              <a:ext cx="576064" cy="504056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 smtClean="0">
                  <a:solidFill>
                    <a:prstClr val="black"/>
                  </a:solidFill>
                </a:rPr>
                <a:t>VNF</a:t>
              </a:r>
              <a:endParaRPr lang="el-GR" sz="1400" dirty="0">
                <a:solidFill>
                  <a:prstClr val="black"/>
                </a:solidFill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7172672" y="4589512"/>
              <a:ext cx="576064" cy="15330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7100664" y="4661520"/>
              <a:ext cx="576064" cy="504056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 smtClean="0">
                  <a:solidFill>
                    <a:prstClr val="black"/>
                  </a:solidFill>
                </a:rPr>
                <a:t>VNF</a:t>
              </a:r>
              <a:endParaRPr lang="el-GR" sz="1400" dirty="0">
                <a:solidFill>
                  <a:prstClr val="black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7100664" y="4661520"/>
              <a:ext cx="576064" cy="15330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l-GR" dirty="0">
                <a:solidFill>
                  <a:prstClr val="white"/>
                </a:solidFill>
              </a:endParaRPr>
            </a:p>
          </p:txBody>
        </p:sp>
      </p:grpSp>
      <p:sp>
        <p:nvSpPr>
          <p:cNvPr id="82" name="L-Shape 81"/>
          <p:cNvSpPr/>
          <p:nvPr/>
        </p:nvSpPr>
        <p:spPr>
          <a:xfrm rot="5400000">
            <a:off x="4319972" y="-1287524"/>
            <a:ext cx="360040" cy="7776864"/>
          </a:xfrm>
          <a:prstGeom prst="corner">
            <a:avLst>
              <a:gd name="adj1" fmla="val 0"/>
              <a:gd name="adj2" fmla="val 100000"/>
            </a:avLst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Network Manager</a:t>
            </a:r>
            <a:endParaRPr lang="el-GR" dirty="0" smtClean="0">
              <a:solidFill>
                <a:prstClr val="black"/>
              </a:solidFill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>
            <a:off x="3059832" y="5877272"/>
            <a:ext cx="0" cy="504056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683568" y="5949280"/>
            <a:ext cx="2664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ForCES (for configuration)</a:t>
            </a:r>
          </a:p>
        </p:txBody>
      </p:sp>
      <p:cxnSp>
        <p:nvCxnSpPr>
          <p:cNvPr id="85" name="Straight Arrow Connector 84"/>
          <p:cNvCxnSpPr/>
          <p:nvPr/>
        </p:nvCxnSpPr>
        <p:spPr>
          <a:xfrm>
            <a:off x="611560" y="5877272"/>
            <a:ext cx="0" cy="504056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6" name="Rectangle 85"/>
          <p:cNvSpPr/>
          <p:nvPr/>
        </p:nvSpPr>
        <p:spPr>
          <a:xfrm>
            <a:off x="683568" y="3933056"/>
            <a:ext cx="2160240" cy="1800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black"/>
                </a:solidFill>
              </a:rPr>
              <a:t>Network Devices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87" name="Rectangle 86"/>
          <p:cNvSpPr/>
          <p:nvPr/>
        </p:nvSpPr>
        <p:spPr>
          <a:xfrm>
            <a:off x="2483768" y="4077073"/>
            <a:ext cx="288032" cy="144015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vert"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white"/>
                </a:solidFill>
              </a:rPr>
              <a:t>Hypervisor</a:t>
            </a:r>
            <a:endParaRPr lang="el-GR" sz="1400" dirty="0">
              <a:solidFill>
                <a:prstClr val="white"/>
              </a:solidFill>
            </a:endParaRPr>
          </a:p>
        </p:txBody>
      </p:sp>
      <p:sp>
        <p:nvSpPr>
          <p:cNvPr id="88" name="Rectangle 87"/>
          <p:cNvSpPr/>
          <p:nvPr/>
        </p:nvSpPr>
        <p:spPr>
          <a:xfrm>
            <a:off x="683568" y="3707740"/>
            <a:ext cx="2160240" cy="22531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white"/>
                </a:solidFill>
              </a:rPr>
              <a:t>ForCES Layer</a:t>
            </a:r>
            <a:endParaRPr lang="el-GR" sz="1600" dirty="0">
              <a:solidFill>
                <a:prstClr val="white"/>
              </a:solidFill>
            </a:endParaRPr>
          </a:p>
        </p:txBody>
      </p:sp>
      <p:cxnSp>
        <p:nvCxnSpPr>
          <p:cNvPr id="89" name="Straight Arrow Connector 88"/>
          <p:cNvCxnSpPr>
            <a:endCxn id="87" idx="0"/>
          </p:cNvCxnSpPr>
          <p:nvPr/>
        </p:nvCxnSpPr>
        <p:spPr>
          <a:xfrm>
            <a:off x="2627784" y="2924944"/>
            <a:ext cx="0" cy="1152129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1547664" y="1628800"/>
            <a:ext cx="864096" cy="36004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App</a:t>
            </a:r>
            <a:endParaRPr lang="el-GR" dirty="0">
              <a:solidFill>
                <a:prstClr val="black"/>
              </a:solidFill>
            </a:endParaRPr>
          </a:p>
        </p:txBody>
      </p:sp>
      <p:cxnSp>
        <p:nvCxnSpPr>
          <p:cNvPr id="91" name="Straight Arrow Connector 90"/>
          <p:cNvCxnSpPr/>
          <p:nvPr/>
        </p:nvCxnSpPr>
        <p:spPr>
          <a:xfrm>
            <a:off x="1979712" y="1988840"/>
            <a:ext cx="0" cy="43204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2" name="Rectangle 91"/>
          <p:cNvSpPr/>
          <p:nvPr/>
        </p:nvSpPr>
        <p:spPr>
          <a:xfrm>
            <a:off x="3059832" y="1628800"/>
            <a:ext cx="864096" cy="36004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App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4572000" y="1628800"/>
            <a:ext cx="864096" cy="36004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App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94" name="Rectangle 93"/>
          <p:cNvSpPr/>
          <p:nvPr/>
        </p:nvSpPr>
        <p:spPr>
          <a:xfrm>
            <a:off x="6156176" y="1628800"/>
            <a:ext cx="864096" cy="360040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App</a:t>
            </a:r>
            <a:endParaRPr lang="el-GR" dirty="0">
              <a:solidFill>
                <a:prstClr val="black"/>
              </a:solidFill>
            </a:endParaRPr>
          </a:p>
        </p:txBody>
      </p:sp>
      <p:cxnSp>
        <p:nvCxnSpPr>
          <p:cNvPr id="95" name="Straight Arrow Connector 94"/>
          <p:cNvCxnSpPr/>
          <p:nvPr/>
        </p:nvCxnSpPr>
        <p:spPr>
          <a:xfrm>
            <a:off x="3491880" y="1988840"/>
            <a:ext cx="0" cy="43204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5004048" y="1988840"/>
            <a:ext cx="0" cy="43204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>
            <a:off x="6588224" y="1988840"/>
            <a:ext cx="0" cy="432048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3059832" y="5949280"/>
            <a:ext cx="26642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ForCES (for management)</a:t>
            </a:r>
          </a:p>
        </p:txBody>
      </p:sp>
      <p:sp>
        <p:nvSpPr>
          <p:cNvPr id="99" name="Rectangle 98"/>
          <p:cNvSpPr/>
          <p:nvPr/>
        </p:nvSpPr>
        <p:spPr>
          <a:xfrm>
            <a:off x="3203848" y="3933056"/>
            <a:ext cx="1080120" cy="1800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black"/>
                </a:solidFill>
              </a:rPr>
              <a:t>Network Devices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3203848" y="3707740"/>
            <a:ext cx="1080120" cy="22531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solidFill>
                  <a:prstClr val="white"/>
                </a:solidFill>
              </a:rPr>
              <a:t>ForCES Layer</a:t>
            </a:r>
            <a:endParaRPr lang="el-GR" sz="1200" dirty="0">
              <a:solidFill>
                <a:prstClr val="white"/>
              </a:solidFill>
            </a:endParaRPr>
          </a:p>
        </p:txBody>
      </p:sp>
      <p:cxnSp>
        <p:nvCxnSpPr>
          <p:cNvPr id="101" name="Straight Arrow Connector 100"/>
          <p:cNvCxnSpPr/>
          <p:nvPr/>
        </p:nvCxnSpPr>
        <p:spPr>
          <a:xfrm>
            <a:off x="3491880" y="2924944"/>
            <a:ext cx="0" cy="792088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>
            <a:off x="3419872" y="2924944"/>
            <a:ext cx="0" cy="792088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3" name="Rectangle 102"/>
          <p:cNvSpPr/>
          <p:nvPr/>
        </p:nvSpPr>
        <p:spPr>
          <a:xfrm>
            <a:off x="3131840" y="3501008"/>
            <a:ext cx="1368152" cy="2304256"/>
          </a:xfrm>
          <a:prstGeom prst="rect">
            <a:avLst/>
          </a:prstGeom>
          <a:noFill/>
          <a:ln w="28575">
            <a:prstDash val="soli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</a:endParaRPr>
          </a:p>
        </p:txBody>
      </p:sp>
      <p:sp>
        <p:nvSpPr>
          <p:cNvPr id="104" name="Rectangle 103"/>
          <p:cNvSpPr/>
          <p:nvPr/>
        </p:nvSpPr>
        <p:spPr>
          <a:xfrm>
            <a:off x="611560" y="3501008"/>
            <a:ext cx="2448272" cy="2304256"/>
          </a:xfrm>
          <a:prstGeom prst="rect">
            <a:avLst/>
          </a:prstGeom>
          <a:noFill/>
          <a:ln w="28575">
            <a:prstDash val="soli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</a:endParaRPr>
          </a:p>
        </p:txBody>
      </p:sp>
      <p:cxnSp>
        <p:nvCxnSpPr>
          <p:cNvPr id="105" name="Straight Arrow Connector 104"/>
          <p:cNvCxnSpPr/>
          <p:nvPr/>
        </p:nvCxnSpPr>
        <p:spPr>
          <a:xfrm>
            <a:off x="5436096" y="5877272"/>
            <a:ext cx="0" cy="504056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6" name="TextBox 105"/>
          <p:cNvSpPr txBox="1"/>
          <p:nvPr/>
        </p:nvSpPr>
        <p:spPr>
          <a:xfrm>
            <a:off x="5436096" y="5949280"/>
            <a:ext cx="30963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600" b="1" dirty="0" smtClean="0">
                <a:solidFill>
                  <a:prstClr val="white">
                    <a:lumMod val="50000"/>
                  </a:prstClr>
                </a:solidFill>
                <a:latin typeface="Arial" charset="0"/>
                <a:cs typeface="Arial" charset="0"/>
              </a:rPr>
              <a:t>Open API (with ForCES semantics)</a:t>
            </a:r>
          </a:p>
        </p:txBody>
      </p:sp>
      <p:sp>
        <p:nvSpPr>
          <p:cNvPr id="107" name="Rectangle 106"/>
          <p:cNvSpPr/>
          <p:nvPr/>
        </p:nvSpPr>
        <p:spPr>
          <a:xfrm>
            <a:off x="611560" y="2780928"/>
            <a:ext cx="7776864" cy="14401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white"/>
                </a:solidFill>
              </a:rPr>
              <a:t>ForCES Abstraction Layer</a:t>
            </a:r>
            <a:endParaRPr lang="el-GR" sz="1600" dirty="0">
              <a:solidFill>
                <a:prstClr val="white"/>
              </a:solidFill>
            </a:endParaRPr>
          </a:p>
        </p:txBody>
      </p:sp>
      <p:grpSp>
        <p:nvGrpSpPr>
          <p:cNvPr id="108" name="Group 180"/>
          <p:cNvGrpSpPr/>
          <p:nvPr/>
        </p:nvGrpSpPr>
        <p:grpSpPr>
          <a:xfrm>
            <a:off x="1043608" y="4077072"/>
            <a:ext cx="1440160" cy="1296144"/>
            <a:chOff x="-2124744" y="5229200"/>
            <a:chExt cx="1440160" cy="1296144"/>
          </a:xfrm>
        </p:grpSpPr>
        <p:sp>
          <p:nvSpPr>
            <p:cNvPr id="109" name="Rectangle 108"/>
            <p:cNvSpPr/>
            <p:nvPr/>
          </p:nvSpPr>
          <p:spPr>
            <a:xfrm>
              <a:off x="-2124744" y="5229200"/>
              <a:ext cx="1440160" cy="129614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 smtClean="0">
                  <a:solidFill>
                    <a:prstClr val="black"/>
                  </a:solidFill>
                </a:rPr>
                <a:t>VM</a:t>
              </a:r>
              <a:endParaRPr lang="el-GR" b="1" dirty="0">
                <a:solidFill>
                  <a:prstClr val="black"/>
                </a:solidFill>
              </a:endParaRPr>
            </a:p>
          </p:txBody>
        </p:sp>
        <p:grpSp>
          <p:nvGrpSpPr>
            <p:cNvPr id="110" name="Group 166"/>
            <p:cNvGrpSpPr/>
            <p:nvPr/>
          </p:nvGrpSpPr>
          <p:grpSpPr>
            <a:xfrm>
              <a:off x="-2052736" y="5301208"/>
              <a:ext cx="576064" cy="864096"/>
              <a:chOff x="-2052736" y="5301208"/>
              <a:chExt cx="576064" cy="864096"/>
            </a:xfrm>
          </p:grpSpPr>
          <p:sp>
            <p:nvSpPr>
              <p:cNvPr id="115" name="Rectangle 114"/>
              <p:cNvSpPr/>
              <p:nvPr/>
            </p:nvSpPr>
            <p:spPr>
              <a:xfrm>
                <a:off x="-2052736" y="5445224"/>
                <a:ext cx="576064" cy="72008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0" dirty="0" smtClean="0">
                    <a:solidFill>
                      <a:prstClr val="black"/>
                    </a:solidFill>
                  </a:rPr>
                  <a:t>VNF</a:t>
                </a:r>
                <a:endParaRPr lang="el-GR" sz="1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-2052736" y="5301208"/>
                <a:ext cx="576064" cy="153308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050" dirty="0" smtClean="0">
                    <a:solidFill>
                      <a:prstClr val="white"/>
                    </a:solidFill>
                  </a:rPr>
                  <a:t>ForCES</a:t>
                </a:r>
                <a:endParaRPr lang="el-GR" sz="1050" dirty="0">
                  <a:solidFill>
                    <a:prstClr val="white"/>
                  </a:solidFill>
                </a:endParaRPr>
              </a:p>
            </p:txBody>
          </p:sp>
          <p:pic>
            <p:nvPicPr>
              <p:cNvPr id="117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-2014636" y="5723731"/>
                <a:ext cx="504056" cy="3767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11" name="Group 167"/>
            <p:cNvGrpSpPr/>
            <p:nvPr/>
          </p:nvGrpSpPr>
          <p:grpSpPr>
            <a:xfrm>
              <a:off x="-1332656" y="5301208"/>
              <a:ext cx="576064" cy="864096"/>
              <a:chOff x="-2052736" y="5301208"/>
              <a:chExt cx="576064" cy="864096"/>
            </a:xfrm>
          </p:grpSpPr>
          <p:sp>
            <p:nvSpPr>
              <p:cNvPr id="112" name="Rectangle 111"/>
              <p:cNvSpPr/>
              <p:nvPr/>
            </p:nvSpPr>
            <p:spPr>
              <a:xfrm>
                <a:off x="-2052736" y="5445224"/>
                <a:ext cx="576064" cy="72008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0" dirty="0" smtClean="0">
                    <a:solidFill>
                      <a:prstClr val="black"/>
                    </a:solidFill>
                  </a:rPr>
                  <a:t>VNF</a:t>
                </a:r>
                <a:endParaRPr lang="el-GR" sz="1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-2052736" y="5301208"/>
                <a:ext cx="576064" cy="153308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050" dirty="0" smtClean="0">
                    <a:solidFill>
                      <a:prstClr val="white"/>
                    </a:solidFill>
                  </a:rPr>
                  <a:t>ForCES</a:t>
                </a:r>
                <a:endParaRPr lang="el-GR" sz="1050" dirty="0">
                  <a:solidFill>
                    <a:prstClr val="white"/>
                  </a:solidFill>
                </a:endParaRPr>
              </a:p>
            </p:txBody>
          </p:sp>
          <p:pic>
            <p:nvPicPr>
              <p:cNvPr id="114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-2014636" y="5723731"/>
                <a:ext cx="504056" cy="3767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cxnSp>
        <p:nvCxnSpPr>
          <p:cNvPr id="118" name="Straight Arrow Connector 117"/>
          <p:cNvCxnSpPr>
            <a:endCxn id="113" idx="0"/>
          </p:cNvCxnSpPr>
          <p:nvPr/>
        </p:nvCxnSpPr>
        <p:spPr>
          <a:xfrm>
            <a:off x="2123728" y="2924944"/>
            <a:ext cx="0" cy="1224136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19" name="Group 182"/>
          <p:cNvGrpSpPr/>
          <p:nvPr/>
        </p:nvGrpSpPr>
        <p:grpSpPr>
          <a:xfrm>
            <a:off x="971600" y="4149080"/>
            <a:ext cx="1440160" cy="1296144"/>
            <a:chOff x="-2124744" y="5229200"/>
            <a:chExt cx="1440160" cy="1296144"/>
          </a:xfrm>
        </p:grpSpPr>
        <p:sp>
          <p:nvSpPr>
            <p:cNvPr id="120" name="Rectangle 119"/>
            <p:cNvSpPr/>
            <p:nvPr/>
          </p:nvSpPr>
          <p:spPr>
            <a:xfrm>
              <a:off x="-2124744" y="5229200"/>
              <a:ext cx="1440160" cy="129614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 smtClean="0">
                  <a:solidFill>
                    <a:prstClr val="black"/>
                  </a:solidFill>
                </a:rPr>
                <a:t>VM</a:t>
              </a:r>
              <a:endParaRPr lang="el-GR" b="1" dirty="0">
                <a:solidFill>
                  <a:prstClr val="black"/>
                </a:solidFill>
              </a:endParaRPr>
            </a:p>
          </p:txBody>
        </p:sp>
        <p:grpSp>
          <p:nvGrpSpPr>
            <p:cNvPr id="121" name="Group 166"/>
            <p:cNvGrpSpPr/>
            <p:nvPr/>
          </p:nvGrpSpPr>
          <p:grpSpPr>
            <a:xfrm>
              <a:off x="-2052736" y="5301208"/>
              <a:ext cx="576064" cy="864096"/>
              <a:chOff x="-2052736" y="5301208"/>
              <a:chExt cx="576064" cy="864096"/>
            </a:xfrm>
          </p:grpSpPr>
          <p:sp>
            <p:nvSpPr>
              <p:cNvPr id="126" name="Rectangle 125"/>
              <p:cNvSpPr/>
              <p:nvPr/>
            </p:nvSpPr>
            <p:spPr>
              <a:xfrm>
                <a:off x="-2052736" y="5445224"/>
                <a:ext cx="576064" cy="72008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0" dirty="0" smtClean="0">
                    <a:solidFill>
                      <a:prstClr val="black"/>
                    </a:solidFill>
                  </a:rPr>
                  <a:t>VNF</a:t>
                </a:r>
                <a:endParaRPr lang="el-GR" sz="1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-2052736" y="5301208"/>
                <a:ext cx="576064" cy="153308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050" dirty="0" smtClean="0">
                    <a:solidFill>
                      <a:prstClr val="white"/>
                    </a:solidFill>
                  </a:rPr>
                  <a:t>ForCES</a:t>
                </a:r>
                <a:endParaRPr lang="el-GR" sz="1050" dirty="0">
                  <a:solidFill>
                    <a:prstClr val="white"/>
                  </a:solidFill>
                </a:endParaRPr>
              </a:p>
            </p:txBody>
          </p:sp>
          <p:pic>
            <p:nvPicPr>
              <p:cNvPr id="128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-2014636" y="5723731"/>
                <a:ext cx="504056" cy="3767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22" name="Group 167"/>
            <p:cNvGrpSpPr/>
            <p:nvPr/>
          </p:nvGrpSpPr>
          <p:grpSpPr>
            <a:xfrm>
              <a:off x="-1332656" y="5301208"/>
              <a:ext cx="576064" cy="864096"/>
              <a:chOff x="-2052736" y="5301208"/>
              <a:chExt cx="576064" cy="864096"/>
            </a:xfrm>
          </p:grpSpPr>
          <p:sp>
            <p:nvSpPr>
              <p:cNvPr id="123" name="Rectangle 122"/>
              <p:cNvSpPr/>
              <p:nvPr/>
            </p:nvSpPr>
            <p:spPr>
              <a:xfrm>
                <a:off x="-2052736" y="5445224"/>
                <a:ext cx="576064" cy="72008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0" dirty="0" smtClean="0">
                    <a:solidFill>
                      <a:prstClr val="black"/>
                    </a:solidFill>
                  </a:rPr>
                  <a:t>VNF</a:t>
                </a:r>
                <a:endParaRPr lang="el-GR" sz="1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24" name="Rectangle 123"/>
              <p:cNvSpPr/>
              <p:nvPr/>
            </p:nvSpPr>
            <p:spPr>
              <a:xfrm>
                <a:off x="-2052736" y="5301208"/>
                <a:ext cx="576064" cy="153308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050" dirty="0" smtClean="0">
                    <a:solidFill>
                      <a:prstClr val="white"/>
                    </a:solidFill>
                  </a:rPr>
                  <a:t>ForCES</a:t>
                </a:r>
                <a:endParaRPr lang="el-GR" sz="1050" dirty="0">
                  <a:solidFill>
                    <a:prstClr val="white"/>
                  </a:solidFill>
                </a:endParaRPr>
              </a:p>
            </p:txBody>
          </p:sp>
          <p:pic>
            <p:nvPicPr>
              <p:cNvPr id="125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-2014636" y="5723731"/>
                <a:ext cx="504056" cy="3767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cxnSp>
        <p:nvCxnSpPr>
          <p:cNvPr id="129" name="Straight Arrow Connector 128"/>
          <p:cNvCxnSpPr/>
          <p:nvPr/>
        </p:nvCxnSpPr>
        <p:spPr>
          <a:xfrm>
            <a:off x="2023145" y="2924944"/>
            <a:ext cx="0" cy="1296144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30" name="Group 193"/>
          <p:cNvGrpSpPr/>
          <p:nvPr/>
        </p:nvGrpSpPr>
        <p:grpSpPr>
          <a:xfrm>
            <a:off x="899592" y="4221088"/>
            <a:ext cx="1440160" cy="1296144"/>
            <a:chOff x="-2124744" y="5229200"/>
            <a:chExt cx="1440160" cy="1296144"/>
          </a:xfrm>
        </p:grpSpPr>
        <p:sp>
          <p:nvSpPr>
            <p:cNvPr id="131" name="Rectangle 130"/>
            <p:cNvSpPr/>
            <p:nvPr/>
          </p:nvSpPr>
          <p:spPr>
            <a:xfrm>
              <a:off x="-2124744" y="5229200"/>
              <a:ext cx="1440160" cy="1296144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b" anchorCtr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 smtClean="0">
                  <a:solidFill>
                    <a:prstClr val="black"/>
                  </a:solidFill>
                </a:rPr>
                <a:t>VM</a:t>
              </a:r>
              <a:endParaRPr lang="el-GR" b="1" dirty="0">
                <a:solidFill>
                  <a:prstClr val="black"/>
                </a:solidFill>
              </a:endParaRPr>
            </a:p>
          </p:txBody>
        </p:sp>
        <p:grpSp>
          <p:nvGrpSpPr>
            <p:cNvPr id="132" name="Group 166"/>
            <p:cNvGrpSpPr/>
            <p:nvPr/>
          </p:nvGrpSpPr>
          <p:grpSpPr>
            <a:xfrm>
              <a:off x="-2052736" y="5301208"/>
              <a:ext cx="576064" cy="864096"/>
              <a:chOff x="-2052736" y="5301208"/>
              <a:chExt cx="576064" cy="864096"/>
            </a:xfrm>
          </p:grpSpPr>
          <p:sp>
            <p:nvSpPr>
              <p:cNvPr id="137" name="Rectangle 136"/>
              <p:cNvSpPr/>
              <p:nvPr/>
            </p:nvSpPr>
            <p:spPr>
              <a:xfrm>
                <a:off x="-2052736" y="5445224"/>
                <a:ext cx="576064" cy="72008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0" dirty="0" smtClean="0">
                    <a:solidFill>
                      <a:prstClr val="black"/>
                    </a:solidFill>
                  </a:rPr>
                  <a:t>VNF</a:t>
                </a:r>
                <a:endParaRPr lang="el-GR" sz="1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-2052736" y="5301208"/>
                <a:ext cx="576064" cy="153308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050" dirty="0" smtClean="0">
                    <a:solidFill>
                      <a:prstClr val="white"/>
                    </a:solidFill>
                  </a:rPr>
                  <a:t>ForCES</a:t>
                </a:r>
                <a:endParaRPr lang="el-GR" sz="1050" dirty="0">
                  <a:solidFill>
                    <a:prstClr val="white"/>
                  </a:solidFill>
                </a:endParaRPr>
              </a:p>
            </p:txBody>
          </p:sp>
          <p:pic>
            <p:nvPicPr>
              <p:cNvPr id="139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-2014636" y="5723731"/>
                <a:ext cx="504056" cy="3767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  <p:grpSp>
          <p:nvGrpSpPr>
            <p:cNvPr id="133" name="Group 167"/>
            <p:cNvGrpSpPr/>
            <p:nvPr/>
          </p:nvGrpSpPr>
          <p:grpSpPr>
            <a:xfrm>
              <a:off x="-1332656" y="5301208"/>
              <a:ext cx="576064" cy="864096"/>
              <a:chOff x="-2052736" y="5301208"/>
              <a:chExt cx="576064" cy="864096"/>
            </a:xfrm>
          </p:grpSpPr>
          <p:sp>
            <p:nvSpPr>
              <p:cNvPr id="134" name="Rectangle 133"/>
              <p:cNvSpPr/>
              <p:nvPr/>
            </p:nvSpPr>
            <p:spPr>
              <a:xfrm>
                <a:off x="-2052736" y="5445224"/>
                <a:ext cx="576064" cy="72008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rtlCol="0" anchor="t" anchorCtr="0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400" dirty="0" smtClean="0">
                    <a:solidFill>
                      <a:prstClr val="black"/>
                    </a:solidFill>
                  </a:rPr>
                  <a:t>VNF</a:t>
                </a:r>
                <a:endParaRPr lang="el-GR" sz="1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-2052736" y="5301208"/>
                <a:ext cx="576064" cy="153308"/>
              </a:xfrm>
              <a:prstGeom prst="rect">
                <a:avLst/>
              </a:prstGeom>
              <a:solidFill>
                <a:schemeClr val="accent3">
                  <a:lumMod val="75000"/>
                </a:schemeClr>
              </a:solidFill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lang="en-US" sz="1050" dirty="0" smtClean="0">
                    <a:solidFill>
                      <a:prstClr val="white"/>
                    </a:solidFill>
                  </a:rPr>
                  <a:t>ForCES</a:t>
                </a:r>
                <a:endParaRPr lang="el-GR" sz="1050" dirty="0">
                  <a:solidFill>
                    <a:prstClr val="white"/>
                  </a:solidFill>
                </a:endParaRPr>
              </a:p>
            </p:txBody>
          </p:sp>
          <p:pic>
            <p:nvPicPr>
              <p:cNvPr id="136" name="Picture 3"/>
              <p:cNvPicPr>
                <a:picLocks noChangeAspect="1" noChangeArrowheads="1"/>
              </p:cNvPicPr>
              <p:nvPr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-2014636" y="5723731"/>
                <a:ext cx="504056" cy="37671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cxnSp>
        <p:nvCxnSpPr>
          <p:cNvPr id="140" name="Straight Arrow Connector 139"/>
          <p:cNvCxnSpPr/>
          <p:nvPr/>
        </p:nvCxnSpPr>
        <p:spPr>
          <a:xfrm>
            <a:off x="1907704" y="2924944"/>
            <a:ext cx="0" cy="1368152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1" name="Straight Arrow Connector 140"/>
          <p:cNvCxnSpPr/>
          <p:nvPr/>
        </p:nvCxnSpPr>
        <p:spPr>
          <a:xfrm>
            <a:off x="1403648" y="2924944"/>
            <a:ext cx="0" cy="1224136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/>
          <p:nvPr/>
        </p:nvCxnSpPr>
        <p:spPr>
          <a:xfrm>
            <a:off x="1303065" y="2924944"/>
            <a:ext cx="0" cy="1296144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/>
          <p:nvPr/>
        </p:nvCxnSpPr>
        <p:spPr>
          <a:xfrm>
            <a:off x="1187624" y="2924944"/>
            <a:ext cx="0" cy="1368152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44" name="Group 166"/>
          <p:cNvGrpSpPr/>
          <p:nvPr/>
        </p:nvGrpSpPr>
        <p:grpSpPr>
          <a:xfrm>
            <a:off x="3563888" y="4221088"/>
            <a:ext cx="576064" cy="864096"/>
            <a:chOff x="-2052736" y="5301208"/>
            <a:chExt cx="576064" cy="864096"/>
          </a:xfrm>
        </p:grpSpPr>
        <p:sp>
          <p:nvSpPr>
            <p:cNvPr id="145" name="Rectangle 144"/>
            <p:cNvSpPr/>
            <p:nvPr/>
          </p:nvSpPr>
          <p:spPr>
            <a:xfrm>
              <a:off x="-2052736" y="5445224"/>
              <a:ext cx="576064" cy="7200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 smtClean="0">
                  <a:solidFill>
                    <a:prstClr val="black"/>
                  </a:solidFill>
                </a:rPr>
                <a:t>VNF</a:t>
              </a:r>
              <a:endParaRPr lang="el-GR" sz="1400" dirty="0">
                <a:solidFill>
                  <a:prstClr val="black"/>
                </a:solidFill>
              </a:endParaRPr>
            </a:p>
          </p:txBody>
        </p:sp>
        <p:sp>
          <p:nvSpPr>
            <p:cNvPr id="146" name="Rectangle 145"/>
            <p:cNvSpPr/>
            <p:nvPr/>
          </p:nvSpPr>
          <p:spPr>
            <a:xfrm>
              <a:off x="-2052736" y="5301208"/>
              <a:ext cx="576064" cy="15330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50" dirty="0" smtClean="0">
                  <a:solidFill>
                    <a:prstClr val="white"/>
                  </a:solidFill>
                </a:rPr>
                <a:t>ForCES</a:t>
              </a:r>
              <a:endParaRPr lang="el-GR" sz="1050" dirty="0">
                <a:solidFill>
                  <a:prstClr val="white"/>
                </a:solidFill>
              </a:endParaRPr>
            </a:p>
          </p:txBody>
        </p:sp>
        <p:pic>
          <p:nvPicPr>
            <p:cNvPr id="14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2014636" y="5723731"/>
              <a:ext cx="504056" cy="3767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148" name="Straight Arrow Connector 147"/>
          <p:cNvCxnSpPr>
            <a:endCxn id="146" idx="0"/>
          </p:cNvCxnSpPr>
          <p:nvPr/>
        </p:nvCxnSpPr>
        <p:spPr>
          <a:xfrm>
            <a:off x="3851920" y="2924944"/>
            <a:ext cx="0" cy="1296144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49" name="Group 166"/>
          <p:cNvGrpSpPr/>
          <p:nvPr/>
        </p:nvGrpSpPr>
        <p:grpSpPr>
          <a:xfrm>
            <a:off x="3491880" y="4293096"/>
            <a:ext cx="576064" cy="864096"/>
            <a:chOff x="-2052736" y="5301208"/>
            <a:chExt cx="576064" cy="864096"/>
          </a:xfrm>
        </p:grpSpPr>
        <p:sp>
          <p:nvSpPr>
            <p:cNvPr id="150" name="Rectangle 149"/>
            <p:cNvSpPr/>
            <p:nvPr/>
          </p:nvSpPr>
          <p:spPr>
            <a:xfrm>
              <a:off x="-2052736" y="5445224"/>
              <a:ext cx="576064" cy="7200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 smtClean="0">
                  <a:solidFill>
                    <a:prstClr val="black"/>
                  </a:solidFill>
                </a:rPr>
                <a:t>VNF</a:t>
              </a:r>
              <a:endParaRPr lang="el-GR" sz="1400" dirty="0">
                <a:solidFill>
                  <a:prstClr val="black"/>
                </a:solidFill>
              </a:endParaRPr>
            </a:p>
          </p:txBody>
        </p:sp>
        <p:sp>
          <p:nvSpPr>
            <p:cNvPr id="151" name="Rectangle 150"/>
            <p:cNvSpPr/>
            <p:nvPr/>
          </p:nvSpPr>
          <p:spPr>
            <a:xfrm>
              <a:off x="-2052736" y="5301208"/>
              <a:ext cx="576064" cy="15330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50" dirty="0" smtClean="0">
                  <a:solidFill>
                    <a:prstClr val="white"/>
                  </a:solidFill>
                </a:rPr>
                <a:t>ForCES</a:t>
              </a:r>
              <a:endParaRPr lang="el-GR" sz="1050" dirty="0">
                <a:solidFill>
                  <a:prstClr val="white"/>
                </a:solidFill>
              </a:endParaRPr>
            </a:p>
          </p:txBody>
        </p:sp>
        <p:pic>
          <p:nvPicPr>
            <p:cNvPr id="152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2014636" y="5723731"/>
              <a:ext cx="504056" cy="3767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153" name="Straight Arrow Connector 152"/>
          <p:cNvCxnSpPr>
            <a:endCxn id="151" idx="0"/>
          </p:cNvCxnSpPr>
          <p:nvPr/>
        </p:nvCxnSpPr>
        <p:spPr>
          <a:xfrm>
            <a:off x="3779912" y="2924944"/>
            <a:ext cx="0" cy="1368152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54" name="Group 166"/>
          <p:cNvGrpSpPr/>
          <p:nvPr/>
        </p:nvGrpSpPr>
        <p:grpSpPr>
          <a:xfrm>
            <a:off x="3419872" y="4365104"/>
            <a:ext cx="576064" cy="864096"/>
            <a:chOff x="-2052736" y="5301208"/>
            <a:chExt cx="576064" cy="864096"/>
          </a:xfrm>
        </p:grpSpPr>
        <p:sp>
          <p:nvSpPr>
            <p:cNvPr id="155" name="Rectangle 154"/>
            <p:cNvSpPr/>
            <p:nvPr/>
          </p:nvSpPr>
          <p:spPr>
            <a:xfrm>
              <a:off x="-2052736" y="5445224"/>
              <a:ext cx="576064" cy="7200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 smtClean="0">
                  <a:solidFill>
                    <a:prstClr val="black"/>
                  </a:solidFill>
                </a:rPr>
                <a:t>VNF</a:t>
              </a:r>
              <a:endParaRPr lang="el-GR" sz="1400" dirty="0">
                <a:solidFill>
                  <a:prstClr val="black"/>
                </a:solidFill>
              </a:endParaRP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-2052736" y="5301208"/>
              <a:ext cx="576064" cy="15330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50" dirty="0" smtClean="0">
                  <a:solidFill>
                    <a:prstClr val="white"/>
                  </a:solidFill>
                </a:rPr>
                <a:t>ForCES</a:t>
              </a:r>
              <a:endParaRPr lang="el-GR" sz="1050" dirty="0">
                <a:solidFill>
                  <a:prstClr val="white"/>
                </a:solidFill>
              </a:endParaRPr>
            </a:p>
          </p:txBody>
        </p:sp>
        <p:pic>
          <p:nvPicPr>
            <p:cNvPr id="157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2014636" y="5723731"/>
              <a:ext cx="504056" cy="3767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158" name="Straight Arrow Connector 157"/>
          <p:cNvCxnSpPr>
            <a:endCxn id="156" idx="0"/>
          </p:cNvCxnSpPr>
          <p:nvPr/>
        </p:nvCxnSpPr>
        <p:spPr>
          <a:xfrm>
            <a:off x="3707904" y="2924944"/>
            <a:ext cx="0" cy="144016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59" name="Rectangle 158"/>
          <p:cNvSpPr/>
          <p:nvPr/>
        </p:nvSpPr>
        <p:spPr>
          <a:xfrm>
            <a:off x="4644008" y="3933056"/>
            <a:ext cx="1152128" cy="1800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black"/>
                </a:solidFill>
              </a:rPr>
              <a:t>Network Devices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160" name="Rectangle 159"/>
          <p:cNvSpPr/>
          <p:nvPr/>
        </p:nvSpPr>
        <p:spPr>
          <a:xfrm>
            <a:off x="4644008" y="3707740"/>
            <a:ext cx="1152128" cy="22531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white"/>
                </a:solidFill>
              </a:rPr>
              <a:t>ForCES Layer</a:t>
            </a:r>
            <a:endParaRPr lang="el-GR" sz="1400" dirty="0">
              <a:solidFill>
                <a:prstClr val="white"/>
              </a:solidFill>
            </a:endParaRPr>
          </a:p>
        </p:txBody>
      </p:sp>
      <p:sp>
        <p:nvSpPr>
          <p:cNvPr id="161" name="Rectangle 160"/>
          <p:cNvSpPr/>
          <p:nvPr/>
        </p:nvSpPr>
        <p:spPr>
          <a:xfrm>
            <a:off x="4572000" y="3501008"/>
            <a:ext cx="1440160" cy="2304256"/>
          </a:xfrm>
          <a:prstGeom prst="rect">
            <a:avLst/>
          </a:prstGeom>
          <a:noFill/>
          <a:ln w="28575">
            <a:prstDash val="soli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</a:endParaRPr>
          </a:p>
        </p:txBody>
      </p:sp>
      <p:sp>
        <p:nvSpPr>
          <p:cNvPr id="162" name="Rectangle 161"/>
          <p:cNvSpPr/>
          <p:nvPr/>
        </p:nvSpPr>
        <p:spPr>
          <a:xfrm>
            <a:off x="6425158" y="3817382"/>
            <a:ext cx="1800200" cy="1800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black"/>
                </a:solidFill>
              </a:rPr>
              <a:t>Network Devices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163" name="Rectangle 162"/>
          <p:cNvSpPr/>
          <p:nvPr/>
        </p:nvSpPr>
        <p:spPr>
          <a:xfrm>
            <a:off x="6425158" y="3592066"/>
            <a:ext cx="1800200" cy="22531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white"/>
                </a:solidFill>
              </a:rPr>
              <a:t>ForCES </a:t>
            </a:r>
            <a:r>
              <a:rPr lang="en-US" sz="1600" dirty="0" err="1" smtClean="0">
                <a:solidFill>
                  <a:prstClr val="white"/>
                </a:solidFill>
              </a:rPr>
              <a:t>Layeryer</a:t>
            </a:r>
            <a:endParaRPr lang="el-GR" sz="1600" dirty="0">
              <a:solidFill>
                <a:prstClr val="white"/>
              </a:solidFill>
            </a:endParaRPr>
          </a:p>
        </p:txBody>
      </p:sp>
      <p:sp>
        <p:nvSpPr>
          <p:cNvPr id="164" name="Rectangle 163"/>
          <p:cNvSpPr/>
          <p:nvPr/>
        </p:nvSpPr>
        <p:spPr>
          <a:xfrm>
            <a:off x="6372200" y="3870340"/>
            <a:ext cx="1800200" cy="1800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black"/>
                </a:solidFill>
              </a:rPr>
              <a:t>Network Devices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165" name="Rectangle 164"/>
          <p:cNvSpPr/>
          <p:nvPr/>
        </p:nvSpPr>
        <p:spPr>
          <a:xfrm>
            <a:off x="6372200" y="3645024"/>
            <a:ext cx="1800200" cy="22531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white"/>
                </a:solidFill>
              </a:rPr>
              <a:t>ForCES Layer</a:t>
            </a:r>
            <a:endParaRPr lang="el-GR" sz="1600" dirty="0">
              <a:solidFill>
                <a:prstClr val="white"/>
              </a:solidFill>
            </a:endParaRPr>
          </a:p>
        </p:txBody>
      </p:sp>
      <p:sp>
        <p:nvSpPr>
          <p:cNvPr id="166" name="Rectangle 165"/>
          <p:cNvSpPr/>
          <p:nvPr/>
        </p:nvSpPr>
        <p:spPr>
          <a:xfrm>
            <a:off x="6300192" y="3933056"/>
            <a:ext cx="1800200" cy="180020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black"/>
                </a:solidFill>
              </a:rPr>
              <a:t>Network Devices</a:t>
            </a:r>
            <a:endParaRPr lang="el-GR" sz="1400" dirty="0">
              <a:solidFill>
                <a:prstClr val="black"/>
              </a:solidFill>
            </a:endParaRPr>
          </a:p>
        </p:txBody>
      </p:sp>
      <p:sp>
        <p:nvSpPr>
          <p:cNvPr id="167" name="Rectangle 166"/>
          <p:cNvSpPr/>
          <p:nvPr/>
        </p:nvSpPr>
        <p:spPr>
          <a:xfrm>
            <a:off x="6300192" y="3707740"/>
            <a:ext cx="1800200" cy="22531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600" dirty="0" smtClean="0">
                <a:solidFill>
                  <a:prstClr val="white"/>
                </a:solidFill>
              </a:rPr>
              <a:t>ForCES Layer</a:t>
            </a:r>
            <a:endParaRPr lang="el-GR" sz="1600" dirty="0">
              <a:solidFill>
                <a:prstClr val="white"/>
              </a:solidFill>
            </a:endParaRPr>
          </a:p>
        </p:txBody>
      </p:sp>
      <p:sp>
        <p:nvSpPr>
          <p:cNvPr id="168" name="Rectangle 167"/>
          <p:cNvSpPr/>
          <p:nvPr/>
        </p:nvSpPr>
        <p:spPr>
          <a:xfrm>
            <a:off x="6228184" y="3501008"/>
            <a:ext cx="2160240" cy="2304256"/>
          </a:xfrm>
          <a:prstGeom prst="rect">
            <a:avLst/>
          </a:prstGeom>
          <a:noFill/>
          <a:ln w="28575">
            <a:prstDash val="soli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l-GR">
              <a:solidFill>
                <a:prstClr val="black"/>
              </a:solidFill>
            </a:endParaRPr>
          </a:p>
        </p:txBody>
      </p:sp>
      <p:cxnSp>
        <p:nvCxnSpPr>
          <p:cNvPr id="169" name="Straight Arrow Connector 168"/>
          <p:cNvCxnSpPr/>
          <p:nvPr/>
        </p:nvCxnSpPr>
        <p:spPr>
          <a:xfrm>
            <a:off x="971600" y="2924944"/>
            <a:ext cx="0" cy="792088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0" name="Straight Arrow Connector 169"/>
          <p:cNvCxnSpPr/>
          <p:nvPr/>
        </p:nvCxnSpPr>
        <p:spPr>
          <a:xfrm>
            <a:off x="899592" y="2924944"/>
            <a:ext cx="0" cy="792088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1" name="Straight Arrow Connector 170"/>
          <p:cNvCxnSpPr/>
          <p:nvPr/>
        </p:nvCxnSpPr>
        <p:spPr>
          <a:xfrm>
            <a:off x="5220072" y="2924944"/>
            <a:ext cx="0" cy="792088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2" name="Straight Arrow Connector 171"/>
          <p:cNvCxnSpPr/>
          <p:nvPr/>
        </p:nvCxnSpPr>
        <p:spPr>
          <a:xfrm>
            <a:off x="5148064" y="2924944"/>
            <a:ext cx="0" cy="792088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3" name="Straight Arrow Connector 172"/>
          <p:cNvCxnSpPr/>
          <p:nvPr/>
        </p:nvCxnSpPr>
        <p:spPr>
          <a:xfrm>
            <a:off x="6948264" y="2924944"/>
            <a:ext cx="0" cy="792088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4" name="Straight Arrow Connector 173"/>
          <p:cNvCxnSpPr/>
          <p:nvPr/>
        </p:nvCxnSpPr>
        <p:spPr>
          <a:xfrm>
            <a:off x="6876256" y="2924944"/>
            <a:ext cx="0" cy="792088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75" name="Rectangle 174"/>
          <p:cNvSpPr/>
          <p:nvPr/>
        </p:nvSpPr>
        <p:spPr>
          <a:xfrm>
            <a:off x="4716016" y="4437112"/>
            <a:ext cx="2664296" cy="720080"/>
          </a:xfrm>
          <a:prstGeom prst="rect">
            <a:avLst/>
          </a:prstGeom>
          <a:solidFill>
            <a:schemeClr val="accent6">
              <a:alpha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black"/>
                </a:solidFill>
              </a:rPr>
              <a:t>VNF</a:t>
            </a:r>
            <a:endParaRPr lang="el-GR" sz="1400" dirty="0">
              <a:solidFill>
                <a:prstClr val="black"/>
              </a:solidFill>
            </a:endParaRPr>
          </a:p>
        </p:txBody>
      </p:sp>
      <p:pic>
        <p:nvPicPr>
          <p:cNvPr id="17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8024" y="4590653"/>
            <a:ext cx="913144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72200" y="4590653"/>
            <a:ext cx="936104" cy="508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8" name="Rectangle 177"/>
          <p:cNvSpPr/>
          <p:nvPr/>
        </p:nvSpPr>
        <p:spPr>
          <a:xfrm>
            <a:off x="4716016" y="4293096"/>
            <a:ext cx="2664296" cy="144016"/>
          </a:xfrm>
          <a:prstGeom prst="rect">
            <a:avLst/>
          </a:prstGeom>
          <a:solidFill>
            <a:schemeClr val="accent3">
              <a:lumMod val="75000"/>
              <a:alpha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050" dirty="0" smtClean="0">
                <a:solidFill>
                  <a:prstClr val="white"/>
                </a:solidFill>
              </a:rPr>
              <a:t>ForCES Layer</a:t>
            </a:r>
            <a:endParaRPr lang="el-GR" sz="1050" dirty="0">
              <a:solidFill>
                <a:prstClr val="white"/>
              </a:solidFill>
            </a:endParaRPr>
          </a:p>
        </p:txBody>
      </p:sp>
      <p:cxnSp>
        <p:nvCxnSpPr>
          <p:cNvPr id="179" name="Straight Arrow Connector 178"/>
          <p:cNvCxnSpPr>
            <a:stCxn id="176" idx="3"/>
            <a:endCxn id="177" idx="1"/>
          </p:cNvCxnSpPr>
          <p:nvPr/>
        </p:nvCxnSpPr>
        <p:spPr>
          <a:xfrm>
            <a:off x="5701168" y="4842681"/>
            <a:ext cx="671032" cy="241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grpSp>
        <p:nvGrpSpPr>
          <p:cNvPr id="180" name="Group 166"/>
          <p:cNvGrpSpPr/>
          <p:nvPr/>
        </p:nvGrpSpPr>
        <p:grpSpPr>
          <a:xfrm>
            <a:off x="7452320" y="4293096"/>
            <a:ext cx="576064" cy="873388"/>
            <a:chOff x="-2052736" y="5291916"/>
            <a:chExt cx="576064" cy="873388"/>
          </a:xfrm>
        </p:grpSpPr>
        <p:sp>
          <p:nvSpPr>
            <p:cNvPr id="181" name="Rectangle 180"/>
            <p:cNvSpPr/>
            <p:nvPr/>
          </p:nvSpPr>
          <p:spPr>
            <a:xfrm>
              <a:off x="-2052736" y="5445224"/>
              <a:ext cx="576064" cy="7200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400" dirty="0" smtClean="0">
                  <a:solidFill>
                    <a:prstClr val="black"/>
                  </a:solidFill>
                </a:rPr>
                <a:t>VNF</a:t>
              </a:r>
              <a:endParaRPr lang="el-GR" sz="1400" dirty="0">
                <a:solidFill>
                  <a:prstClr val="black"/>
                </a:solidFill>
              </a:endParaRPr>
            </a:p>
          </p:txBody>
        </p:sp>
        <p:sp>
          <p:nvSpPr>
            <p:cNvPr id="182" name="Rectangle 181"/>
            <p:cNvSpPr/>
            <p:nvPr/>
          </p:nvSpPr>
          <p:spPr>
            <a:xfrm>
              <a:off x="-2052736" y="5291916"/>
              <a:ext cx="576064" cy="15330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050" dirty="0" smtClean="0">
                  <a:solidFill>
                    <a:prstClr val="white"/>
                  </a:solidFill>
                </a:rPr>
                <a:t>ForCES</a:t>
              </a:r>
              <a:endParaRPr lang="el-GR" sz="1050" dirty="0">
                <a:solidFill>
                  <a:prstClr val="white"/>
                </a:solidFill>
              </a:endParaRPr>
            </a:p>
          </p:txBody>
        </p:sp>
        <p:pic>
          <p:nvPicPr>
            <p:cNvPr id="183" name="Picture 3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-2014636" y="5723731"/>
              <a:ext cx="504056" cy="3767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184" name="Straight Arrow Connector 183"/>
          <p:cNvCxnSpPr>
            <a:endCxn id="182" idx="0"/>
          </p:cNvCxnSpPr>
          <p:nvPr/>
        </p:nvCxnSpPr>
        <p:spPr>
          <a:xfrm>
            <a:off x="7740352" y="2924944"/>
            <a:ext cx="0" cy="1368152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/>
          <p:nvPr/>
        </p:nvCxnSpPr>
        <p:spPr>
          <a:xfrm>
            <a:off x="6156176" y="2924944"/>
            <a:ext cx="0" cy="1368152"/>
          </a:xfrm>
          <a:prstGeom prst="straightConnector1">
            <a:avLst/>
          </a:prstGeom>
          <a:ln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/>
          <p:nvPr/>
        </p:nvCxnSpPr>
        <p:spPr>
          <a:xfrm>
            <a:off x="6084168" y="2924944"/>
            <a:ext cx="0" cy="1368152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18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400000">
            <a:off x="2434119" y="5096733"/>
            <a:ext cx="383137" cy="216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81293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eaLnBrk="1" hangingPunct="1"/>
            <a:r>
              <a:rPr lang="en-US" dirty="0" smtClean="0"/>
              <a:t>Summary &amp; Conclusion</a:t>
            </a:r>
            <a:endParaRPr lang="el-GR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997450"/>
          </a:xfrm>
        </p:spPr>
        <p:txBody>
          <a:bodyPr>
            <a:normAutofit fontScale="92500" lnSpcReduction="20000"/>
          </a:bodyPr>
          <a:lstStyle/>
          <a:p>
            <a:pPr marL="320040" indent="-320040" algn="just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err="1" smtClean="0"/>
              <a:t>ForCES</a:t>
            </a:r>
            <a:r>
              <a:rPr lang="en-US" dirty="0" smtClean="0"/>
              <a:t> has a potential to be used where separation is required.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Char char=""/>
              <a:defRPr/>
            </a:pPr>
            <a:r>
              <a:rPr lang="en-US" dirty="0" smtClean="0"/>
              <a:t>Besides </a:t>
            </a:r>
            <a:r>
              <a:rPr lang="en-US" dirty="0" err="1" smtClean="0"/>
              <a:t>datapath</a:t>
            </a:r>
            <a:r>
              <a:rPr lang="en-US" dirty="0" smtClean="0"/>
              <a:t> management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Wired</a:t>
            </a:r>
          </a:p>
          <a:p>
            <a:pPr lvl="2" eaLnBrk="1" fontAlgn="auto" hangingPunct="1">
              <a:spcAft>
                <a:spcPts val="0"/>
              </a:spcAft>
              <a:buFont typeface="Wingdings"/>
              <a:buChar char=""/>
              <a:defRPr/>
            </a:pPr>
            <a:r>
              <a:rPr lang="en-US" dirty="0" smtClean="0"/>
              <a:t>Device management (Up/Down)</a:t>
            </a:r>
          </a:p>
          <a:p>
            <a:pPr lvl="2" eaLnBrk="1" fontAlgn="auto" hangingPunct="1">
              <a:spcAft>
                <a:spcPts val="0"/>
              </a:spcAft>
              <a:buFont typeface="Wingdings"/>
              <a:buChar char=""/>
              <a:defRPr/>
            </a:pPr>
            <a:r>
              <a:rPr lang="en-US" dirty="0" smtClean="0"/>
              <a:t>Change device functionality (if device is capable)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Wireless</a:t>
            </a:r>
          </a:p>
          <a:p>
            <a:pPr lvl="2" eaLnBrk="1" fontAlgn="auto" hangingPunct="1">
              <a:spcAft>
                <a:spcPts val="0"/>
              </a:spcAft>
              <a:buFont typeface="Wingdings"/>
              <a:buChar char=""/>
              <a:defRPr/>
            </a:pPr>
            <a:r>
              <a:rPr lang="en-US" dirty="0" smtClean="0"/>
              <a:t>Channel selection</a:t>
            </a:r>
          </a:p>
          <a:p>
            <a:pPr lvl="2" eaLnBrk="1" fontAlgn="auto" hangingPunct="1">
              <a:spcAft>
                <a:spcPts val="0"/>
              </a:spcAft>
              <a:buFont typeface="Wingdings"/>
              <a:buChar char=""/>
              <a:defRPr/>
            </a:pPr>
            <a:r>
              <a:rPr lang="en-US" dirty="0" smtClean="0"/>
              <a:t>SSID management</a:t>
            </a:r>
          </a:p>
          <a:p>
            <a:pPr lvl="2" eaLnBrk="1" fontAlgn="auto" hangingPunct="1">
              <a:spcAft>
                <a:spcPts val="0"/>
              </a:spcAft>
              <a:buFont typeface="Wingdings"/>
              <a:buChar char=""/>
              <a:defRPr/>
            </a:pPr>
            <a:r>
              <a:rPr lang="en-US" dirty="0" smtClean="0"/>
              <a:t>Adjust RF parameters</a:t>
            </a:r>
          </a:p>
          <a:p>
            <a:pPr lvl="2" eaLnBrk="1" fontAlgn="auto" hangingPunct="1">
              <a:spcAft>
                <a:spcPts val="0"/>
              </a:spcAft>
              <a:buFont typeface="Wingdings"/>
              <a:buChar char=""/>
              <a:defRPr/>
            </a:pPr>
            <a:r>
              <a:rPr lang="en-US" dirty="0" smtClean="0"/>
              <a:t>Access Control</a:t>
            </a:r>
          </a:p>
          <a:p>
            <a:pPr marL="640080" lvl="1" indent="-274320" eaLnBrk="1" fontAlgn="auto" hangingPunct="1">
              <a:spcAft>
                <a:spcPts val="0"/>
              </a:spcAft>
              <a:buFont typeface="Wingdings 2"/>
              <a:buChar char=""/>
              <a:defRPr/>
            </a:pPr>
            <a:r>
              <a:rPr lang="en-US" dirty="0" smtClean="0"/>
              <a:t>LTE</a:t>
            </a:r>
          </a:p>
          <a:p>
            <a:pPr lvl="2" algn="just" eaLnBrk="1" fontAlgn="auto" hangingPunct="1">
              <a:spcAft>
                <a:spcPts val="0"/>
              </a:spcAft>
              <a:buFont typeface="Wingdings"/>
              <a:buChar char=""/>
              <a:defRPr/>
            </a:pPr>
            <a:r>
              <a:rPr lang="en-US" dirty="0" smtClean="0"/>
              <a:t>Management of devices (from base stations to backbone) from a central location </a:t>
            </a:r>
          </a:p>
        </p:txBody>
      </p:sp>
    </p:spTree>
    <p:extLst>
      <p:ext uri="{BB962C8B-B14F-4D97-AF65-F5344CB8AC3E}">
        <p14:creationId xmlns:p14="http://schemas.microsoft.com/office/powerpoint/2010/main" val="179286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for listening</a:t>
            </a:r>
            <a:endParaRPr lang="el-GR" dirty="0"/>
          </a:p>
        </p:txBody>
      </p:sp>
      <p:sp>
        <p:nvSpPr>
          <p:cNvPr id="22" name="Rounded Rectangle 21"/>
          <p:cNvSpPr/>
          <p:nvPr/>
        </p:nvSpPr>
        <p:spPr>
          <a:xfrm>
            <a:off x="683568" y="1844824"/>
            <a:ext cx="7488832" cy="4104456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</a:rPr>
              <a:t>RFC 3746</a:t>
            </a:r>
            <a:endParaRPr lang="el-GR" dirty="0">
              <a:solidFill>
                <a:prstClr val="black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771800" y="2420888"/>
            <a:ext cx="5040560" cy="33123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NE</a:t>
            </a:r>
            <a:endParaRPr lang="el-GR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987824" y="2996952"/>
            <a:ext cx="1512168" cy="36004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CE</a:t>
            </a:r>
            <a:endParaRPr lang="el-GR" sz="2400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987824" y="3356992"/>
            <a:ext cx="2016224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ForCES</a:t>
            </a:r>
            <a:r>
              <a:rPr lang="en-US" dirty="0" smtClean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PL</a:t>
            </a:r>
            <a:endParaRPr lang="el-GR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987824" y="4077072"/>
            <a:ext cx="201622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SCTP TML</a:t>
            </a:r>
            <a:endParaRPr lang="el-GR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987824" y="4581128"/>
            <a:ext cx="2016224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IPSec</a:t>
            </a:r>
            <a:endParaRPr lang="el-GR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5724128" y="2996952"/>
            <a:ext cx="1872208" cy="360040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400" dirty="0" smtClean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FE</a:t>
            </a:r>
            <a:endParaRPr lang="el-GR" sz="2400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07775" y="3356992"/>
            <a:ext cx="824265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RFC5810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RFC7121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RFC7391</a:t>
            </a:r>
            <a:endParaRPr lang="el-GR" sz="14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107775" y="4149080"/>
            <a:ext cx="8242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RFC5811</a:t>
            </a:r>
            <a:endParaRPr lang="el-GR" sz="14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07775" y="4653136"/>
            <a:ext cx="8242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RFC5811</a:t>
            </a:r>
            <a:endParaRPr lang="el-GR" sz="14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5724128" y="3356992"/>
            <a:ext cx="1872208" cy="7200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err="1" smtClean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ForCES</a:t>
            </a:r>
            <a:r>
              <a:rPr lang="en-US" dirty="0" smtClean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 PL</a:t>
            </a:r>
            <a:endParaRPr lang="el-GR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5724128" y="4077072"/>
            <a:ext cx="1872208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SCTP TML</a:t>
            </a:r>
            <a:endParaRPr lang="el-GR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5724128" y="4581128"/>
            <a:ext cx="1872208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IPSec</a:t>
            </a:r>
            <a:endParaRPr lang="el-GR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804248" y="2636912"/>
            <a:ext cx="10081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RFC5812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RFC6956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RFC7408</a:t>
            </a:r>
            <a:endParaRPr lang="el-GR" sz="14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475927" y="2510652"/>
            <a:ext cx="8242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400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RFC5813</a:t>
            </a:r>
            <a:endParaRPr lang="el-GR" sz="1400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899592" y="3356992"/>
            <a:ext cx="1368152" cy="720080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CE Manager</a:t>
            </a:r>
            <a:endParaRPr lang="el-GR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899592" y="4365104"/>
            <a:ext cx="1368152" cy="720080"/>
          </a:xfrm>
          <a:prstGeom prst="rect">
            <a:avLst/>
          </a:prstGeom>
          <a:ln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FE Manager</a:t>
            </a:r>
            <a:endParaRPr lang="el-GR" dirty="0">
              <a:solidFill>
                <a:prstClr val="black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cxnSp>
        <p:nvCxnSpPr>
          <p:cNvPr id="39" name="Elbow Connector 38"/>
          <p:cNvCxnSpPr>
            <a:stCxn id="27" idx="2"/>
            <a:endCxn id="34" idx="2"/>
          </p:cNvCxnSpPr>
          <p:nvPr/>
        </p:nvCxnSpPr>
        <p:spPr>
          <a:xfrm rot="16200000" flipH="1">
            <a:off x="5328084" y="3753036"/>
            <a:ext cx="12700" cy="2664296"/>
          </a:xfrm>
          <a:prstGeom prst="bentConnector3">
            <a:avLst>
              <a:gd name="adj1" fmla="val 180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131840" y="6093296"/>
            <a:ext cx="2685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 err="1" smtClean="0">
                <a:solidFill>
                  <a:prstClr val="black"/>
                </a:solidFill>
                <a:latin typeface="Arial" charset="0"/>
                <a:cs typeface="Arial" charset="0"/>
              </a:rPr>
              <a:t>ForCES</a:t>
            </a:r>
            <a:r>
              <a:rPr lang="en-US" b="1" dirty="0" smtClean="0">
                <a:solidFill>
                  <a:prstClr val="black"/>
                </a:solidFill>
                <a:latin typeface="Arial" charset="0"/>
                <a:cs typeface="Arial" charset="0"/>
              </a:rPr>
              <a:t> RFC Roadmap</a:t>
            </a:r>
            <a:endParaRPr lang="el-GR" b="1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230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SDN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RADtemplate-20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29400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rgbClr val="4D4948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 algn="ctr">
          <a:lnSpc>
            <a:spcPct val="85000"/>
          </a:lnSpc>
          <a:defRPr sz="1100" b="1" dirty="0" err="1" smtClean="0">
            <a:latin typeface="+mn-lt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C00000"/>
        </a:dk2>
        <a:lt2>
          <a:srgbClr val="969696"/>
        </a:lt2>
        <a:accent1>
          <a:srgbClr val="C00000"/>
        </a:accent1>
        <a:accent2>
          <a:srgbClr val="0098A1"/>
        </a:accent2>
        <a:accent3>
          <a:srgbClr val="FFFFFF"/>
        </a:accent3>
        <a:accent4>
          <a:srgbClr val="000000"/>
        </a:accent4>
        <a:accent5>
          <a:srgbClr val="DCAAAA"/>
        </a:accent5>
        <a:accent6>
          <a:srgbClr val="008991"/>
        </a:accent6>
        <a:hlink>
          <a:srgbClr val="F29400"/>
        </a:hlink>
        <a:folHlink>
          <a:srgbClr val="0098A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dian">
    <a:dk1>
      <a:sysClr val="windowText" lastClr="000000"/>
    </a:dk1>
    <a:lt1>
      <a:sysClr val="window" lastClr="FFFFFF"/>
    </a:lt1>
    <a:dk2>
      <a:srgbClr val="775F55"/>
    </a:dk2>
    <a:lt2>
      <a:srgbClr val="EBDDC3"/>
    </a:lt2>
    <a:accent1>
      <a:srgbClr val="94B6D2"/>
    </a:accent1>
    <a:accent2>
      <a:srgbClr val="DD8047"/>
    </a:accent2>
    <a:accent3>
      <a:srgbClr val="A5AB81"/>
    </a:accent3>
    <a:accent4>
      <a:srgbClr val="D8B25C"/>
    </a:accent4>
    <a:accent5>
      <a:srgbClr val="7BA79D"/>
    </a:accent5>
    <a:accent6>
      <a:srgbClr val="968C8C"/>
    </a:accent6>
    <a:hlink>
      <a:srgbClr val="F7B615"/>
    </a:hlink>
    <a:folHlink>
      <a:srgbClr val="704404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RADtemplate-2013</Template>
  <TotalTime>21727</TotalTime>
  <Words>4877</Words>
  <Application>Microsoft Office PowerPoint</Application>
  <PresentationFormat>On-screen Show (4:3)</PresentationFormat>
  <Paragraphs>1563</Paragraphs>
  <Slides>89</Slides>
  <Notes>5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89</vt:i4>
      </vt:variant>
    </vt:vector>
  </HeadingPairs>
  <TitlesOfParts>
    <vt:vector size="101" baseType="lpstr">
      <vt:lpstr>Adobe Ming Std L</vt:lpstr>
      <vt:lpstr>Arial</vt:lpstr>
      <vt:lpstr>Calibri</vt:lpstr>
      <vt:lpstr>Courier New</vt:lpstr>
      <vt:lpstr>Times New Roman</vt:lpstr>
      <vt:lpstr>Times New Roman (Hebrew)</vt:lpstr>
      <vt:lpstr>Tw Cen MT</vt:lpstr>
      <vt:lpstr>Wingdings</vt:lpstr>
      <vt:lpstr>Wingdings 2</vt:lpstr>
      <vt:lpstr>RADtemplate-2013</vt:lpstr>
      <vt:lpstr>Median</vt:lpstr>
      <vt:lpstr>Clip</vt:lpstr>
      <vt:lpstr>SDN &amp; NFV OpenFlow and ForCES  IETF-93</vt:lpstr>
      <vt:lpstr>Why SDN and NFV ?</vt:lpstr>
      <vt:lpstr>1. Computation and communications</vt:lpstr>
      <vt:lpstr>1. Rich communications services</vt:lpstr>
      <vt:lpstr>1. Software and networking speed</vt:lpstr>
      <vt:lpstr>2. Today’s communications world</vt:lpstr>
      <vt:lpstr>2. The service provider crisis</vt:lpstr>
      <vt:lpstr>Two complementary solutions</vt:lpstr>
      <vt:lpstr>SDN</vt:lpstr>
      <vt:lpstr>Abstractions</vt:lpstr>
      <vt:lpstr>Packet forwarding abstraction</vt:lpstr>
      <vt:lpstr>Network state and graph algorithms</vt:lpstr>
      <vt:lpstr>Configuring the whitebox switch</vt:lpstr>
      <vt:lpstr>Separation of data and control</vt:lpstr>
      <vt:lpstr>Control or management</vt:lpstr>
      <vt:lpstr>SDN vs. distributed routing</vt:lpstr>
      <vt:lpstr>Flows</vt:lpstr>
      <vt:lpstr>Control plane abstraction</vt:lpstr>
      <vt:lpstr>SDN overall architecture</vt:lpstr>
      <vt:lpstr>Network Operating System</vt:lpstr>
      <vt:lpstr>SDN overlay model</vt:lpstr>
      <vt:lpstr>Organizations working on SDN</vt:lpstr>
      <vt:lpstr>NFV</vt:lpstr>
      <vt:lpstr>Virtualization of computation</vt:lpstr>
      <vt:lpstr>Network Functions Virtualization</vt:lpstr>
      <vt:lpstr>Potential VNFs</vt:lpstr>
      <vt:lpstr>Function relocation</vt:lpstr>
      <vt:lpstr>Example of relocation with SDN</vt:lpstr>
      <vt:lpstr>Virtualization and Relocation of CPE</vt:lpstr>
      <vt:lpstr>Distributed NFV</vt:lpstr>
      <vt:lpstr>ETSI NFV-ISG architecture</vt:lpstr>
      <vt:lpstr>MANO ? VIM ? VNFM?  NFVO?</vt:lpstr>
      <vt:lpstr>Organizations working on NFV</vt:lpstr>
      <vt:lpstr>OpenFlow</vt:lpstr>
      <vt:lpstr>What is OpenFlow ?</vt:lpstr>
      <vt:lpstr>OpenFlow</vt:lpstr>
      <vt:lpstr>OF matching</vt:lpstr>
      <vt:lpstr>OF flow table</vt:lpstr>
      <vt:lpstr>OpenFlow 1.3 basic match fields</vt:lpstr>
      <vt:lpstr>OpenFlow Switch Operation</vt:lpstr>
      <vt:lpstr>Matching fields</vt:lpstr>
      <vt:lpstr>OF 1.1+ flow tables</vt:lpstr>
      <vt:lpstr>Unmatched packets</vt:lpstr>
      <vt:lpstr>OF switch ports</vt:lpstr>
      <vt:lpstr>Instructions</vt:lpstr>
      <vt:lpstr>Actions</vt:lpstr>
      <vt:lpstr>Meters</vt:lpstr>
      <vt:lpstr>OpenFlow statistics</vt:lpstr>
      <vt:lpstr>Flow removal and expiry</vt:lpstr>
      <vt:lpstr>Groups</vt:lpstr>
      <vt:lpstr>Slicings</vt:lpstr>
      <vt:lpstr>OpenFlow protocol packet format</vt:lpstr>
      <vt:lpstr>OpenFlow messages</vt:lpstr>
      <vt:lpstr>OpenFlow message types</vt:lpstr>
      <vt:lpstr>Session setup and maintenance</vt:lpstr>
      <vt:lpstr>Bootstrapping</vt:lpstr>
      <vt:lpstr>Barrier message</vt:lpstr>
      <vt:lpstr>ForCES</vt:lpstr>
      <vt:lpstr>ForCES History</vt:lpstr>
      <vt:lpstr>ForCES History – Major milestones</vt:lpstr>
      <vt:lpstr>ForCES terminology</vt:lpstr>
      <vt:lpstr>Conceptual view</vt:lpstr>
      <vt:lpstr>ForCES juxtaposition on SDN (RFC7426)</vt:lpstr>
      <vt:lpstr>ForCES Framework (RFC3746)</vt:lpstr>
      <vt:lpstr>ForCES Framework (RFC3746)</vt:lpstr>
      <vt:lpstr>ForCES FE Model (RFC5812)</vt:lpstr>
      <vt:lpstr>LFB Model (RFC5812)</vt:lpstr>
      <vt:lpstr>ForCES Model – Core LFBs</vt:lpstr>
      <vt:lpstr>ForCES Model – LFBs (RFC5812)</vt:lpstr>
      <vt:lpstr>ForCES Model – LFB Library (RFC5812)</vt:lpstr>
      <vt:lpstr>ForCES Model – Frames</vt:lpstr>
      <vt:lpstr>ForCES Model – DataTypes (RFC5812)</vt:lpstr>
      <vt:lpstr>ForCES Model – Metadata</vt:lpstr>
      <vt:lpstr>ForCES Model – LFB Class</vt:lpstr>
      <vt:lpstr>ForCES Model – Components</vt:lpstr>
      <vt:lpstr>ForCES Model – Capabilities</vt:lpstr>
      <vt:lpstr>ForCES Model – Events</vt:lpstr>
      <vt:lpstr>ForCES Model – LFB Example</vt:lpstr>
      <vt:lpstr>ForCES Protocol (RFC5810)</vt:lpstr>
      <vt:lpstr>ForCES Protocol (cont.)</vt:lpstr>
      <vt:lpstr>ForCES Protocol – Addressing</vt:lpstr>
      <vt:lpstr>ForCES Protocol – Message Construction</vt:lpstr>
      <vt:lpstr>Newest additions</vt:lpstr>
      <vt:lpstr>Usage Examples</vt:lpstr>
      <vt:lpstr>Usage Examples (Data Center)</vt:lpstr>
      <vt:lpstr>Usage examples (SDN/NFV)</vt:lpstr>
      <vt:lpstr>Usage examples (Common model)</vt:lpstr>
      <vt:lpstr>Summary &amp; Conclusion</vt:lpstr>
      <vt:lpstr>Thank you for listening</vt:lpstr>
    </vt:vector>
  </TitlesOfParts>
  <Company>Rad 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SDNFV</dc:title>
  <dc:creator>Y(J)S</dc:creator>
  <cp:keywords>SDN, NFV, virtualization</cp:keywords>
  <cp:lastModifiedBy>Yaakov Stein</cp:lastModifiedBy>
  <cp:revision>804</cp:revision>
  <dcterms:created xsi:type="dcterms:W3CDTF">2013-01-21T06:31:02Z</dcterms:created>
  <dcterms:modified xsi:type="dcterms:W3CDTF">2015-07-21T17:47:26Z</dcterms:modified>
</cp:coreProperties>
</file>