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334" r:id="rId2"/>
    <p:sldId id="335" r:id="rId3"/>
    <p:sldId id="340" r:id="rId4"/>
    <p:sldId id="341" r:id="rId5"/>
    <p:sldId id="342" r:id="rId6"/>
    <p:sldId id="344" r:id="rId7"/>
    <p:sldId id="345" r:id="rId8"/>
    <p:sldId id="349" r:id="rId9"/>
    <p:sldId id="354" r:id="rId10"/>
    <p:sldId id="352" r:id="rId11"/>
    <p:sldId id="355" r:id="rId12"/>
    <p:sldId id="350" r:id="rId13"/>
    <p:sldId id="346" r:id="rId14"/>
    <p:sldId id="347" r:id="rId15"/>
    <p:sldId id="348" r:id="rId16"/>
    <p:sldId id="356" r:id="rId17"/>
    <p:sldId id="351" r:id="rId18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D0DA00"/>
    <a:srgbClr val="00C8D2"/>
    <a:srgbClr val="0098A1"/>
    <a:srgbClr val="009E47"/>
    <a:srgbClr val="00DE64"/>
    <a:srgbClr val="A162D0"/>
    <a:srgbClr val="C9D200"/>
    <a:srgbClr val="B7C000"/>
    <a:srgbClr val="FDD6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144" autoAdjust="0"/>
    <p:restoredTop sz="95359" autoAdjust="0"/>
  </p:normalViewPr>
  <p:slideViewPr>
    <p:cSldViewPr snapToGrid="0">
      <p:cViewPr>
        <p:scale>
          <a:sx n="80" d="100"/>
          <a:sy n="80" d="100"/>
        </p:scale>
        <p:origin x="-756" y="-354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1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24/04/2013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24/04/2013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4_darkblue.jpg"/>
          <p:cNvPicPr>
            <a:picLocks noChangeAspect="1"/>
          </p:cNvPicPr>
          <p:nvPr userDrawn="1"/>
        </p:nvPicPr>
        <p:blipFill>
          <a:blip r:embed="rId2" cstate="print"/>
          <a:srcRect l="22173" r="48839" b="3250"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87916" y="5934778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3487" y="5169880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RAD_onl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28274" y="4611304"/>
            <a:ext cx="1072696" cy="615012"/>
          </a:xfrm>
          <a:prstGeom prst="rect">
            <a:avLst/>
          </a:prstGeom>
        </p:spPr>
      </p:pic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8" name="Picture 7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992900" y="6650038"/>
            <a:ext cx="901186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err="1" smtClean="0"/>
              <a:t>QoSDN</a:t>
            </a:r>
            <a:r>
              <a:rPr lang="en-US" sz="800" dirty="0" smtClean="0"/>
              <a:t>  Slide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.il/url?sa=i&amp;source=images&amp;cd=&amp;cad=rja&amp;docid=q_Blve-KHug-LM&amp;tbnid=Lm8O2tYO3QIquM:&amp;ved=0CAgQjRwwAA&amp;url=http://en.wikipedia.org/wiki/Torino_Scale&amp;ei=tKc0UfqYKJDXsgbp7IFw&amp;psig=AFQjCNEfR5RbpSGk8gjXdPVchNBCW-Drww&amp;ust=1362491700711559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.il/url?sa=i&amp;source=images&amp;cd=&amp;cad=rja&amp;docid=QSkU23rrYhdMDM&amp;tbnid=LTKk9t0-wwCW-M:&amp;ved=0CAgQjRwwAA&amp;url=http://www.pamsclipart.com/clipart_images/chocolate_layer_cake_with_a_cherry_on_top_0515-1101-1202-3354.html&amp;ei=K0M3UcypBsSdtQb3i4GICA&amp;psig=AFQjCNEj5sJFSOdvSStuZ5dN7fECLbdEFQ&amp;ust=1362662571140490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57625" y="584200"/>
            <a:ext cx="5238750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err="1" smtClean="0"/>
              <a:t>QoSDN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</a:t>
            </a:r>
            <a:r>
              <a:rPr lang="en-US" sz="4000" dirty="0" err="1" smtClean="0"/>
              <a:t>QoS</a:t>
            </a:r>
            <a:r>
              <a:rPr lang="en-US" sz="4000" dirty="0" smtClean="0"/>
              <a:t>-assured Networks </a:t>
            </a:r>
            <a:br>
              <a:rPr lang="en-US" sz="4000" dirty="0" smtClean="0"/>
            </a:br>
            <a:r>
              <a:rPr lang="en-US" sz="4000" dirty="0" smtClean="0"/>
              <a:t>vs. </a:t>
            </a:r>
            <a:br>
              <a:rPr lang="en-US" sz="4000" dirty="0" smtClean="0"/>
            </a:br>
            <a:r>
              <a:rPr lang="en-US" sz="4000" dirty="0" smtClean="0"/>
              <a:t>SDN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033648" y="4766991"/>
            <a:ext cx="4124234" cy="1120775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Yaakov (J) Stein</a:t>
            </a:r>
          </a:p>
          <a:p>
            <a:r>
              <a:rPr lang="en-US" dirty="0" smtClean="0"/>
              <a:t>CTO</a:t>
            </a:r>
            <a:endParaRPr lang="en-US" dirty="0"/>
          </a:p>
        </p:txBody>
      </p:sp>
      <p:pic>
        <p:nvPicPr>
          <p:cNvPr id="4" name="Image 6" descr="http://www.uppersideconferences.com/home2012/mpls-2013-paris-banner-hom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:xdr="http://schemas.openxmlformats.org/drawingml/2006/spreadsheetDrawing" xmlns="" val="0"/>
              </a:ext>
            </a:extLst>
          </a:blip>
          <a:srcRect/>
          <a:stretch>
            <a:fillRect/>
          </a:stretch>
        </p:blipFill>
        <p:spPr bwMode="auto">
          <a:xfrm>
            <a:off x="6057899" y="5871368"/>
            <a:ext cx="1332139" cy="777081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:xdr="http://schemas.openxmlformats.org/drawingml/2006/spreadsheetDrawing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439024" cy="644740"/>
          </a:xfrm>
        </p:spPr>
        <p:txBody>
          <a:bodyPr/>
          <a:lstStyle/>
          <a:p>
            <a:r>
              <a:rPr lang="en-US" sz="3200" dirty="0" smtClean="0"/>
              <a:t>Data, control, and management planes (1.)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8149" y="1171574"/>
            <a:ext cx="8096251" cy="5343525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order to facilitate forwarding 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it is worthwhile to distinguish between :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forwarding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routing </a:t>
            </a:r>
            <a:r>
              <a:rPr lang="en-US" sz="1800" dirty="0" smtClean="0">
                <a:solidFill>
                  <a:schemeClr val="tx1"/>
                </a:solidFill>
              </a:rPr>
              <a:t>(i.e., learning how to forward)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administration </a:t>
            </a:r>
            <a:r>
              <a:rPr lang="en-US" sz="1600" dirty="0" smtClean="0">
                <a:solidFill>
                  <a:schemeClr val="tx1"/>
                </a:solidFill>
              </a:rPr>
              <a:t>(setting policy, service commissioning, monitoring, billing, …)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leads to defining three </a:t>
            </a:r>
            <a:r>
              <a:rPr lang="en-US" sz="2000" i="1" dirty="0" smtClean="0">
                <a:solidFill>
                  <a:schemeClr val="tx1"/>
                </a:solidFill>
              </a:rPr>
              <a:t>planes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en-US" sz="2000" i="1" dirty="0" smtClean="0">
                <a:solidFill>
                  <a:schemeClr val="tx1"/>
                </a:solidFill>
              </a:rPr>
              <a:t>data </a:t>
            </a:r>
            <a:r>
              <a:rPr lang="en-US" sz="1600" dirty="0" smtClean="0">
                <a:solidFill>
                  <a:schemeClr val="tx1"/>
                </a:solidFill>
              </a:rPr>
              <a:t>(or </a:t>
            </a:r>
            <a:r>
              <a:rPr lang="en-US" sz="1600" i="1" dirty="0" smtClean="0">
                <a:solidFill>
                  <a:schemeClr val="tx1"/>
                </a:solidFill>
              </a:rPr>
              <a:t>user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i="1" dirty="0" smtClean="0">
                <a:solidFill>
                  <a:schemeClr val="tx1"/>
                </a:solidFill>
              </a:rPr>
              <a:t>control</a:t>
            </a:r>
            <a:r>
              <a:rPr lang="en-US" sz="2000" dirty="0" smtClean="0">
                <a:solidFill>
                  <a:schemeClr val="tx1"/>
                </a:solidFill>
              </a:rPr>
              <a:t>, and </a:t>
            </a:r>
            <a:r>
              <a:rPr lang="en-US" sz="2000" i="1" dirty="0" smtClean="0">
                <a:solidFill>
                  <a:schemeClr val="tx1"/>
                </a:solidFill>
              </a:rPr>
              <a:t>management</a:t>
            </a: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Traditionally the distinction between control and management  was that :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management had a human in the loop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while the control plane was automatic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With the introduction of more sophisticated software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the human could often be removed from the loop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difference that remains is that 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the management plane is slow and centralized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the control plane is fast and distributed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We will see that these characteristics are important! </a:t>
            </a:r>
          </a:p>
        </p:txBody>
      </p:sp>
      <p:grpSp>
        <p:nvGrpSpPr>
          <p:cNvPr id="4" name="Group 48"/>
          <p:cNvGrpSpPr/>
          <p:nvPr/>
        </p:nvGrpSpPr>
        <p:grpSpPr>
          <a:xfrm>
            <a:off x="6229350" y="4710493"/>
            <a:ext cx="2564855" cy="995264"/>
            <a:chOff x="1257300" y="4196143"/>
            <a:chExt cx="2564855" cy="995264"/>
          </a:xfrm>
        </p:grpSpPr>
        <p:sp>
          <p:nvSpPr>
            <p:cNvPr id="5" name="Rectangle 4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  <p:pic>
        <p:nvPicPr>
          <p:cNvPr id="9218" name="Picture 2" descr="plane_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686674" y="1498599"/>
            <a:ext cx="1330325" cy="1330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439024" cy="644740"/>
          </a:xfrm>
        </p:spPr>
        <p:txBody>
          <a:bodyPr/>
          <a:lstStyle/>
          <a:p>
            <a:r>
              <a:rPr lang="en-US" sz="3200" dirty="0" smtClean="0"/>
              <a:t>Data, control, and management planes (2.)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2898" y="1619250"/>
            <a:ext cx="8591551" cy="310515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It is interesting that many SDN proponents believe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that separation of the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data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and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control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planes is a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defining attribute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SDN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rather than a time-honored fundamental characteristic of networks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This belief apparently arises from these proponents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being familiar with the Linux router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which does not clearly separate forwarding from routing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However, the Linux router was written by programmers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not by networking experts</a:t>
            </a:r>
          </a:p>
        </p:txBody>
      </p:sp>
      <p:grpSp>
        <p:nvGrpSpPr>
          <p:cNvPr id="4" name="Group 48"/>
          <p:cNvGrpSpPr/>
          <p:nvPr/>
        </p:nvGrpSpPr>
        <p:grpSpPr>
          <a:xfrm>
            <a:off x="4800600" y="4958143"/>
            <a:ext cx="2564855" cy="995264"/>
            <a:chOff x="1257300" y="4196143"/>
            <a:chExt cx="2564855" cy="995264"/>
          </a:xfrm>
        </p:grpSpPr>
        <p:sp>
          <p:nvSpPr>
            <p:cNvPr id="5" name="Rectangle 4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Parallelogram 5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  <p:pic>
        <p:nvPicPr>
          <p:cNvPr id="29698" name="Picture 2" descr="http://t0.gstatic.com/images?q=tbn:ANd9GcTq2Hfw_twCvMZZFKbEvhOeojSBupyyHwav8U2yBcJhNiX8q8W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8689" y="4124325"/>
            <a:ext cx="493712" cy="499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Peer-peer and client/server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6249" y="1191682"/>
            <a:ext cx="8505826" cy="5456768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the same way that we virtualized the idea of a link (</a:t>
            </a:r>
            <a:r>
              <a:rPr lang="en-US" sz="2000" i="1" dirty="0" smtClean="0">
                <a:solidFill>
                  <a:schemeClr val="tx1"/>
                </a:solidFill>
              </a:rPr>
              <a:t>first virtualization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we can virtualize the idea of a </a:t>
            </a:r>
            <a:r>
              <a:rPr lang="en-US" sz="1800" dirty="0" smtClean="0">
                <a:solidFill>
                  <a:schemeClr val="tx1"/>
                </a:solidFill>
              </a:rPr>
              <a:t>(virtual) </a:t>
            </a:r>
            <a:r>
              <a:rPr lang="en-US" sz="2000" dirty="0" smtClean="0">
                <a:solidFill>
                  <a:schemeClr val="tx1"/>
                </a:solidFill>
              </a:rPr>
              <a:t>network (</a:t>
            </a:r>
            <a:r>
              <a:rPr lang="en-US" sz="2000" i="1" dirty="0" smtClean="0">
                <a:solidFill>
                  <a:schemeClr val="tx1"/>
                </a:solidFill>
              </a:rPr>
              <a:t>second virtualization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So, we needn’t require a single end-user to create a link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we needn’t require a single SP to create the entire </a:t>
            </a:r>
            <a:r>
              <a:rPr lang="en-US" sz="1800" dirty="0" smtClean="0">
                <a:solidFill>
                  <a:schemeClr val="tx1"/>
                </a:solidFill>
              </a:rPr>
              <a:t>(virtual)</a:t>
            </a:r>
            <a:r>
              <a:rPr lang="en-US" sz="2000" dirty="0" smtClean="0">
                <a:solidFill>
                  <a:schemeClr val="tx1"/>
                </a:solidFill>
              </a:rPr>
              <a:t>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Rather we can combine </a:t>
            </a:r>
            <a:r>
              <a:rPr lang="en-US" sz="1800" dirty="0" smtClean="0">
                <a:solidFill>
                  <a:schemeClr val="tx1"/>
                </a:solidFill>
              </a:rPr>
              <a:t>(virtual)</a:t>
            </a:r>
            <a:r>
              <a:rPr lang="en-US" sz="2000" dirty="0" smtClean="0">
                <a:solidFill>
                  <a:schemeClr val="tx1"/>
                </a:solidFill>
              </a:rPr>
              <a:t> networks to provide the end-end service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There are two ways to connect two networks </a:t>
            </a:r>
            <a:r>
              <a:rPr lang="en-US" sz="1600" dirty="0" smtClean="0">
                <a:solidFill>
                  <a:schemeClr val="tx1"/>
                </a:solidFill>
              </a:rPr>
              <a:t>(G.805)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client/server interworking </a:t>
            </a:r>
            <a:r>
              <a:rPr lang="en-US" sz="1800" dirty="0" smtClean="0">
                <a:solidFill>
                  <a:schemeClr val="tx1"/>
                </a:solidFill>
              </a:rPr>
              <a:t>(layering, OTT)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peer to peer interworking </a:t>
            </a:r>
            <a:r>
              <a:rPr lang="en-US" sz="1800" dirty="0" smtClean="0">
                <a:solidFill>
                  <a:schemeClr val="tx1"/>
                </a:solidFill>
              </a:rPr>
              <a:t>(stitching)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Unlike OSI layering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there are very good (business) reasons for these: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maintaining a generic interface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modularity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effect isolation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information hiding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 other words, </a:t>
            </a:r>
            <a:r>
              <a:rPr lang="en-US" sz="2000" i="1" dirty="0" smtClean="0">
                <a:solidFill>
                  <a:schemeClr val="tx1"/>
                </a:solidFill>
              </a:rPr>
              <a:t>precisely</a:t>
            </a:r>
            <a:r>
              <a:rPr lang="en-US" sz="2000" dirty="0" smtClean="0">
                <a:solidFill>
                  <a:schemeClr val="tx1"/>
                </a:solidFill>
              </a:rPr>
              <a:t> the principles of modern software design !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297884" y="3351046"/>
            <a:ext cx="3519541" cy="1416055"/>
            <a:chOff x="5167259" y="3079646"/>
            <a:chExt cx="3519541" cy="1416055"/>
          </a:xfrm>
        </p:grpSpPr>
        <p:cxnSp>
          <p:nvCxnSpPr>
            <p:cNvPr id="16" name="Straight Connector 15"/>
            <p:cNvCxnSpPr>
              <a:stCxn id="17" idx="2"/>
              <a:endCxn id="18" idx="2"/>
            </p:cNvCxnSpPr>
            <p:nvPr/>
          </p:nvCxnSpPr>
          <p:spPr>
            <a:xfrm rot="10800000" flipH="1">
              <a:off x="5195834" y="3299504"/>
              <a:ext cx="34099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Oval 16"/>
            <p:cNvSpPr/>
            <p:nvPr/>
          </p:nvSpPr>
          <p:spPr>
            <a:xfrm>
              <a:off x="5195834" y="3245907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8605784" y="3245907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>
              <a:stCxn id="9" idx="2"/>
              <a:endCxn id="10" idx="2"/>
            </p:cNvCxnSpPr>
            <p:nvPr/>
          </p:nvCxnSpPr>
          <p:spPr>
            <a:xfrm rot="10800000" flipH="1">
              <a:off x="5167259" y="4051979"/>
              <a:ext cx="34099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Freeform 35"/>
            <p:cNvSpPr>
              <a:spLocks/>
            </p:cNvSpPr>
            <p:nvPr/>
          </p:nvSpPr>
          <p:spPr bwMode="auto">
            <a:xfrm rot="64793">
              <a:off x="5457892" y="3648075"/>
              <a:ext cx="1220249" cy="847626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E28C1A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E28C1A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6" name="Freeform 1045"/>
            <p:cNvSpPr>
              <a:spLocks/>
            </p:cNvSpPr>
            <p:nvPr/>
          </p:nvSpPr>
          <p:spPr bwMode="auto">
            <a:xfrm rot="64793">
              <a:off x="6686659" y="3665418"/>
              <a:ext cx="1534676" cy="787368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solidFill>
              <a:srgbClr val="FFFF00"/>
            </a:soli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00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5167259" y="3998382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8577209" y="3998382"/>
              <a:ext cx="81016" cy="107195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64793">
              <a:off x="5476786" y="3079646"/>
              <a:ext cx="2911080" cy="507088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 dirty="0"/>
            </a:p>
          </p:txBody>
        </p:sp>
        <p:sp>
          <p:nvSpPr>
            <p:cNvPr id="20" name="Left-Right Arrow 19"/>
            <p:cNvSpPr/>
            <p:nvPr/>
          </p:nvSpPr>
          <p:spPr>
            <a:xfrm>
              <a:off x="6372225" y="387667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Left-Right Arrow 20"/>
            <p:cNvSpPr/>
            <p:nvPr/>
          </p:nvSpPr>
          <p:spPr>
            <a:xfrm rot="16200000">
              <a:off x="5819776" y="340042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Left-Right Arrow 21"/>
            <p:cNvSpPr/>
            <p:nvPr/>
          </p:nvSpPr>
          <p:spPr>
            <a:xfrm rot="16200000">
              <a:off x="7191377" y="3419475"/>
              <a:ext cx="666750" cy="295275"/>
            </a:xfrm>
            <a:prstGeom prst="leftRightArrow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CAP Theorem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9087" y="1314450"/>
            <a:ext cx="8567738" cy="488632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So, we haven’t found any fundamental principles of communications theory that are alien to computation theory !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So, let’s try the other way around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let’s look at a theorem from computation theory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There are three desirable characteristics of a distributed computational system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Consistency		</a:t>
            </a:r>
            <a:r>
              <a:rPr lang="en-US" sz="1400" dirty="0" smtClean="0"/>
              <a:t>(get </a:t>
            </a:r>
            <a:r>
              <a:rPr lang="en-US" sz="1400" i="1" dirty="0" smtClean="0"/>
              <a:t>the same </a:t>
            </a:r>
            <a:r>
              <a:rPr lang="en-US" sz="1400" dirty="0" smtClean="0"/>
              <a:t>answer no matter which computational element responds)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Availability		</a:t>
            </a:r>
            <a:r>
              <a:rPr lang="en-US" sz="1400" dirty="0" smtClean="0"/>
              <a:t>(get </a:t>
            </a:r>
            <a:r>
              <a:rPr lang="en-US" sz="1400" i="1" dirty="0" smtClean="0"/>
              <a:t>an</a:t>
            </a:r>
            <a:r>
              <a:rPr lang="en-US" sz="1400" dirty="0" smtClean="0"/>
              <a:t> answer without unnecessary delay)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Partition tolerance	</a:t>
            </a:r>
            <a:r>
              <a:rPr lang="en-US" sz="1400" dirty="0" smtClean="0"/>
              <a:t>(get </a:t>
            </a:r>
            <a:r>
              <a:rPr lang="en-US" sz="1400" i="1" dirty="0" smtClean="0"/>
              <a:t>an</a:t>
            </a:r>
            <a:r>
              <a:rPr lang="en-US" sz="1400" dirty="0" smtClean="0"/>
              <a:t> answer even if there a malfunctions in the system)</a:t>
            </a:r>
            <a:endParaRPr lang="en-US" sz="1400" dirty="0" smtClean="0">
              <a:solidFill>
                <a:srgbClr val="C00000"/>
              </a:solidFill>
            </a:endParaRPr>
          </a:p>
          <a:p>
            <a:pPr marL="457200" indent="-457200">
              <a:buNone/>
            </a:pPr>
            <a:r>
              <a:rPr lang="en-US" sz="2000" dirty="0" smtClean="0"/>
              <a:t>The CAP </a:t>
            </a:r>
            <a:r>
              <a:rPr lang="en-US" sz="1600" dirty="0" smtClean="0"/>
              <a:t>(Brewer’s)</a:t>
            </a:r>
            <a:r>
              <a:rPr lang="en-US" sz="2000" dirty="0" smtClean="0"/>
              <a:t> theorem states that you can have any 2 of these, but not all 3 !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SDN teaches us that routing/forwarding packets is a computational problem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000" dirty="0" smtClean="0"/>
              <a:t>	so a network is a distributed computational system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So networks can have at most 2 of these characteristics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Which characteristics do we need, and which can we forgo ?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6722248" y="1819275"/>
            <a:ext cx="1300977" cy="962025"/>
            <a:chOff x="6722248" y="1790700"/>
            <a:chExt cx="1300977" cy="962025"/>
          </a:xfrm>
        </p:grpSpPr>
        <p:pic>
          <p:nvPicPr>
            <p:cNvPr id="7170" name="Picture 2" descr="http://t0.gstatic.com/images?q=tbn:ANd9GcTNW128Q2ktgBOGQWwFA5bv4x5u-SuKw21VNt6pN9TvybVLsQDp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22248" y="1790700"/>
              <a:ext cx="1300977" cy="9620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Picture 4" descr="rad-logo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20832511">
              <a:off x="7171846" y="2149959"/>
              <a:ext cx="307869" cy="165663"/>
            </a:xfrm>
            <a:prstGeom prst="rect">
              <a:avLst/>
            </a:prstGeom>
            <a:solidFill>
              <a:schemeClr val="tx2"/>
            </a:solidFill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CAP: the SP Network Choice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5301" y="1266825"/>
            <a:ext cx="8096250" cy="421957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SPs pay dearly for lack of service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not only in lost revenues, but in SLA violation penalties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SP networks are designed for 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high availability </a:t>
            </a:r>
            <a:r>
              <a:rPr lang="en-US" sz="1800" dirty="0" smtClean="0">
                <a:solidFill>
                  <a:schemeClr val="tx1"/>
                </a:solidFill>
              </a:rPr>
              <a:t>(five nines)  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high partition tolerance </a:t>
            </a:r>
            <a:r>
              <a:rPr lang="en-US" sz="1800" dirty="0" smtClean="0">
                <a:solidFill>
                  <a:schemeClr val="tx1"/>
                </a:solidFill>
              </a:rPr>
              <a:t>(50 millisecond restoration times)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So, consistency must suffer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black-holed packets  </a:t>
            </a:r>
            <a:r>
              <a:rPr lang="en-US" sz="1800" dirty="0" smtClean="0">
                <a:solidFill>
                  <a:schemeClr val="tx1"/>
                </a:solidFill>
              </a:rPr>
              <a:t>(compensated by TTL fields, CV testing, etc.)</a:t>
            </a:r>
          </a:p>
          <a:p>
            <a:pPr>
              <a:spcBef>
                <a:spcPts val="0"/>
              </a:spcBef>
            </a:pPr>
            <a:r>
              <a:rPr lang="en-US" sz="2000" i="1" dirty="0" smtClean="0">
                <a:solidFill>
                  <a:schemeClr val="tx1"/>
                </a:solidFill>
              </a:rPr>
              <a:t>eventual </a:t>
            </a:r>
            <a:r>
              <a:rPr lang="en-US" sz="2000" dirty="0" smtClean="0">
                <a:solidFill>
                  <a:schemeClr val="tx1"/>
                </a:solidFill>
              </a:rPr>
              <a:t>consistency </a:t>
            </a:r>
            <a:r>
              <a:rPr lang="en-US" sz="1800" dirty="0" smtClean="0">
                <a:solidFill>
                  <a:schemeClr val="tx1"/>
                </a:solidFill>
              </a:rPr>
              <a:t>(but steady state may never be reached)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is a </a:t>
            </a:r>
            <a:r>
              <a:rPr lang="en-US" sz="2000" i="1" dirty="0" smtClean="0">
                <a:solidFill>
                  <a:schemeClr val="tx1"/>
                </a:solidFill>
              </a:rPr>
              <a:t>conscious decision </a:t>
            </a:r>
            <a:r>
              <a:rPr lang="en-US" sz="2000" dirty="0" smtClean="0">
                <a:solidFill>
                  <a:schemeClr val="tx1"/>
                </a:solidFill>
              </a:rPr>
              <a:t>on the part of the SP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precise </a:t>
            </a:r>
            <a:r>
              <a:rPr lang="en-US" sz="2000" i="1" dirty="0" smtClean="0">
                <a:solidFill>
                  <a:schemeClr val="tx1"/>
                </a:solidFill>
              </a:rPr>
              <a:t>trade-off</a:t>
            </a:r>
            <a:r>
              <a:rPr lang="en-US" sz="2000" dirty="0" smtClean="0">
                <a:solidFill>
                  <a:schemeClr val="tx1"/>
                </a:solidFill>
              </a:rPr>
              <a:t> is maintained by a judicious combination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of centralized management and distributed control planes</a:t>
            </a:r>
          </a:p>
          <a:p>
            <a:pPr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707931" y="2072075"/>
            <a:ext cx="2023570" cy="1350453"/>
            <a:chOff x="6707931" y="2072075"/>
            <a:chExt cx="2023570" cy="1350453"/>
          </a:xfrm>
        </p:grpSpPr>
        <p:sp>
          <p:nvSpPr>
            <p:cNvPr id="4" name="TextBox 3"/>
            <p:cNvSpPr txBox="1"/>
            <p:nvPr/>
          </p:nvSpPr>
          <p:spPr>
            <a:xfrm rot="19718192">
              <a:off x="6707931" y="2072075"/>
              <a:ext cx="2023570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6000" b="1" smtClean="0">
                  <a:solidFill>
                    <a:srgbClr val="FF9999"/>
                  </a:solidFill>
                  <a:latin typeface="Rockwell" pitchFamily="18" charset="0"/>
                </a:rPr>
                <a:t>C</a:t>
              </a:r>
              <a:r>
                <a:rPr lang="en-US" sz="6000" b="1" smtClean="0">
                  <a:latin typeface="Rockwell" pitchFamily="18" charset="0"/>
                </a:rPr>
                <a:t>AP</a:t>
              </a:r>
              <a:endParaRPr lang="en-US" sz="6000" b="1" dirty="0" smtClean="0">
                <a:latin typeface="Rockwell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 rot="19627146">
              <a:off x="6900536" y="2168915"/>
              <a:ext cx="839972" cy="1253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8800" dirty="0" smtClean="0">
                  <a:solidFill>
                    <a:srgbClr val="FF9999"/>
                  </a:solidFill>
                  <a:latin typeface="+mn-lt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CAP: the SDN Choice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7187" y="1296457"/>
            <a:ext cx="8482013" cy="384704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SDN has emphasized consistency (perhaps natural for software proponents)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So such SDNs must forgo either </a:t>
            </a:r>
            <a:r>
              <a:rPr lang="en-US" sz="2000" i="1" dirty="0" smtClean="0">
                <a:solidFill>
                  <a:schemeClr val="tx1"/>
                </a:solidFill>
              </a:rPr>
              <a:t>availability</a:t>
            </a:r>
            <a:r>
              <a:rPr lang="en-US" sz="2000" dirty="0" smtClean="0">
                <a:solidFill>
                  <a:schemeClr val="tx1"/>
                </a:solidFill>
              </a:rPr>
              <a:t> or </a:t>
            </a:r>
            <a:r>
              <a:rPr lang="en-US" sz="2000" i="1" dirty="0" smtClean="0">
                <a:solidFill>
                  <a:schemeClr val="tx1"/>
                </a:solidFill>
              </a:rPr>
              <a:t>partition tolerance </a:t>
            </a:r>
            <a:r>
              <a:rPr lang="en-US" sz="2000" dirty="0" smtClean="0">
                <a:solidFill>
                  <a:schemeClr val="tx1"/>
                </a:solidFill>
              </a:rPr>
              <a:t>(or both)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Either alternative may rule out use of SDN in SP networks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Relying solely on a single</a:t>
            </a:r>
            <a:r>
              <a:rPr lang="en-US" sz="2400" baseline="30000" dirty="0" smtClean="0">
                <a:solidFill>
                  <a:schemeClr val="tx1"/>
                </a:solidFill>
              </a:rPr>
              <a:t>1</a:t>
            </a:r>
            <a:r>
              <a:rPr lang="en-US" sz="2000" dirty="0" smtClean="0">
                <a:solidFill>
                  <a:schemeClr val="tx1"/>
                </a:solidFill>
              </a:rPr>
              <a:t> centralized controller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	(which in communications parlance is a pure management system)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may lead to more efficient bandwidth utilization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but means giving up partition tolerance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However, there are no specific mechanisms to attain availability either !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Automatic protection switching needs to be performed quickly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which can not be handled by a remote controller alone</a:t>
            </a:r>
            <a:r>
              <a:rPr lang="en-US" sz="2400" baseline="30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50" y="5562600"/>
            <a:ext cx="76104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aseline="30000" dirty="0" smtClean="0"/>
              <a:t>1</a:t>
            </a:r>
            <a:r>
              <a:rPr lang="en-US" sz="1200" dirty="0" smtClean="0"/>
              <a:t> </a:t>
            </a:r>
            <a:r>
              <a:rPr lang="en-US" sz="1400" dirty="0" smtClean="0"/>
              <a:t>Using multiple collocated controllers does not protect against connectivity failures.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   Using multiple non-collocated controllers requires synchronization, which can lead to low availability.</a:t>
            </a:r>
          </a:p>
          <a:p>
            <a:pPr>
              <a:spcBef>
                <a:spcPts val="0"/>
              </a:spcBef>
              <a:buNone/>
            </a:pPr>
            <a:endParaRPr lang="en-US" sz="1200" dirty="0" smtClean="0"/>
          </a:p>
          <a:p>
            <a:pPr>
              <a:spcBef>
                <a:spcPts val="0"/>
              </a:spcBef>
              <a:buNone/>
            </a:pPr>
            <a:r>
              <a:rPr lang="en-US" baseline="30000" dirty="0" smtClean="0"/>
              <a:t>2</a:t>
            </a:r>
            <a:r>
              <a:rPr lang="en-US" sz="1200" dirty="0" smtClean="0"/>
              <a:t> </a:t>
            </a:r>
            <a:r>
              <a:rPr lang="en-US" sz="1400" dirty="0" smtClean="0"/>
              <a:t>There are solutions, such as triggering preconfigured back-up paths,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 smtClean="0"/>
              <a:t>   but present SDN protocols do not support conditional forwarding very well.</a:t>
            </a:r>
            <a:endParaRPr lang="en-US" sz="1400" b="1" dirty="0" smtClean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55085" y="1988160"/>
            <a:ext cx="2221101" cy="1331899"/>
            <a:chOff x="6855085" y="1988160"/>
            <a:chExt cx="2221101" cy="1331899"/>
          </a:xfrm>
        </p:grpSpPr>
        <p:sp>
          <p:nvSpPr>
            <p:cNvPr id="7" name="TextBox 6"/>
            <p:cNvSpPr txBox="1"/>
            <p:nvPr/>
          </p:nvSpPr>
          <p:spPr>
            <a:xfrm rot="19569307">
              <a:off x="6855085" y="2442896"/>
              <a:ext cx="2221101" cy="877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6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Rockwell" pitchFamily="18" charset="0"/>
                </a:rPr>
                <a:t>C</a:t>
              </a:r>
              <a:r>
                <a:rPr lang="en-US" sz="6000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Rockwell" pitchFamily="18" charset="0"/>
                </a:rPr>
                <a:t>A</a:t>
              </a:r>
              <a:r>
                <a:rPr lang="en-US" sz="6000" b="1" dirty="0" smtClean="0">
                  <a:solidFill>
                    <a:srgbClr val="FF9999"/>
                  </a:solidFill>
                  <a:latin typeface="Rockwell" pitchFamily="18" charset="0"/>
                </a:rPr>
                <a:t>P</a:t>
              </a:r>
              <a:endParaRPr lang="en-US" sz="6000" b="1" dirty="0" smtClean="0">
                <a:solidFill>
                  <a:schemeClr val="bg1">
                    <a:lumMod val="85000"/>
                  </a:schemeClr>
                </a:solidFill>
                <a:latin typeface="Rockwell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769283">
              <a:off x="7995688" y="1988160"/>
              <a:ext cx="839972" cy="1253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8800" dirty="0" smtClean="0">
                  <a:solidFill>
                    <a:srgbClr val="FF9999"/>
                  </a:solidFill>
                  <a:latin typeface="+mn-lt"/>
                </a:rPr>
                <a:t>X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switch security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1507" y="1286540"/>
            <a:ext cx="8623005" cy="513552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Client/server </a:t>
            </a:r>
            <a:r>
              <a:rPr lang="en-US" sz="1600" dirty="0" smtClean="0"/>
              <a:t>(G.805)</a:t>
            </a:r>
            <a:r>
              <a:rPr lang="en-US" sz="2000" dirty="0" smtClean="0"/>
              <a:t> layering enables Service Providers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to serve a higher-layer SP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to be served by a lower-layer SP</a:t>
            </a:r>
          </a:p>
          <a:p>
            <a:pPr>
              <a:buNone/>
            </a:pPr>
            <a:r>
              <a:rPr lang="en-US" sz="2000" dirty="0" smtClean="0"/>
              <a:t>Layer violations may lead to security breaches, such as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billing avoidance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misrouting  or loss of information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information </a:t>
            </a:r>
            <a:r>
              <a:rPr lang="en-US" sz="2000" dirty="0" err="1" smtClean="0"/>
              <a:t>highjacking</a:t>
            </a:r>
            <a:r>
              <a:rPr lang="en-US" sz="20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information tampering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Layer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respect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is often automatically enforced by network element functionality</a:t>
            </a:r>
          </a:p>
          <a:p>
            <a:pPr>
              <a:buNone/>
            </a:pPr>
            <a:r>
              <a:rPr lang="en-US" sz="2000" dirty="0" smtClean="0"/>
              <a:t>A fully programmable forwarding element may create layer violations, due to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programming bugs   or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being taken over by malicious entities</a:t>
            </a:r>
          </a:p>
          <a:p>
            <a:pPr>
              <a:buNone/>
            </a:pPr>
            <a:r>
              <a:rPr lang="en-US" sz="2000" dirty="0" smtClean="0"/>
              <a:t> If fully programmable elements (SDN switches) become widely deployed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Service Providers will need to deploy additional security mechanisms </a:t>
            </a:r>
          </a:p>
          <a:p>
            <a:pPr>
              <a:buNone/>
            </a:pPr>
            <a:r>
              <a:rPr lang="en-US" sz="2000" dirty="0" smtClean="0"/>
              <a:t>It may prove impossible to protect against certain SDN security breaches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big and close is SDN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1962" y="1238860"/>
            <a:ext cx="8469387" cy="5480917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Despite to claims to the contrary, SDN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does not repudiate any principles of communications theory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does not propose any revolutionary new principles of its own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Thus it has </a:t>
            </a:r>
            <a:r>
              <a:rPr lang="en-US" sz="2000" dirty="0" smtClean="0">
                <a:solidFill>
                  <a:srgbClr val="FF0000"/>
                </a:solidFill>
              </a:rPr>
              <a:t>no impact </a:t>
            </a:r>
            <a:r>
              <a:rPr lang="en-US" sz="2000" dirty="0" smtClean="0">
                <a:solidFill>
                  <a:schemeClr val="tx1"/>
                </a:solidFill>
              </a:rPr>
              <a:t>on communications theory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If SDN is limited to defining a new </a:t>
            </a:r>
            <a:r>
              <a:rPr lang="en-US" sz="2000" i="1" dirty="0" smtClean="0">
                <a:solidFill>
                  <a:schemeClr val="tx1"/>
                </a:solidFill>
              </a:rPr>
              <a:t>management</a:t>
            </a:r>
            <a:r>
              <a:rPr lang="en-US" sz="2000" dirty="0" smtClean="0">
                <a:solidFill>
                  <a:schemeClr val="tx1"/>
                </a:solidFill>
              </a:rPr>
              <a:t> protocol (e.g., </a:t>
            </a:r>
            <a:r>
              <a:rPr lang="en-US" sz="2000" dirty="0" err="1" smtClean="0">
                <a:solidFill>
                  <a:schemeClr val="tx1"/>
                </a:solidFill>
              </a:rPr>
              <a:t>OpenFlow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that may lead to more efficient bandwidth utilization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or more sophisticated security mechanisms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can be readily adopted, with </a:t>
            </a:r>
            <a:r>
              <a:rPr lang="en-US" sz="2000" dirty="0" smtClean="0">
                <a:solidFill>
                  <a:srgbClr val="FF0000"/>
                </a:solidFill>
              </a:rPr>
              <a:t>minimal impact </a:t>
            </a:r>
            <a:r>
              <a:rPr lang="en-US" sz="2000" dirty="0" smtClean="0">
                <a:solidFill>
                  <a:schemeClr val="tx1"/>
                </a:solidFill>
              </a:rPr>
              <a:t>on 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(As SDN proponents remind us, we have </a:t>
            </a:r>
            <a:r>
              <a:rPr lang="en-US" sz="1800" i="1" dirty="0" smtClean="0">
                <a:solidFill>
                  <a:schemeClr val="tx1"/>
                </a:solidFill>
              </a:rPr>
              <a:t>so many protocols </a:t>
            </a:r>
            <a:r>
              <a:rPr lang="en-US" sz="1800" dirty="0" smtClean="0">
                <a:solidFill>
                  <a:schemeClr val="tx1"/>
                </a:solidFill>
              </a:rPr>
              <a:t>already …)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SDN does opt for a different CAP theorem trade-off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preferring </a:t>
            </a:r>
            <a:r>
              <a:rPr lang="en-US" sz="2000" i="1" dirty="0" smtClean="0">
                <a:solidFill>
                  <a:schemeClr val="tx1"/>
                </a:solidFill>
              </a:rPr>
              <a:t>consistency</a:t>
            </a:r>
            <a:r>
              <a:rPr lang="en-US" sz="2000" dirty="0" smtClean="0">
                <a:solidFill>
                  <a:schemeClr val="tx1"/>
                </a:solidFill>
              </a:rPr>
              <a:t> to </a:t>
            </a:r>
            <a:r>
              <a:rPr lang="en-US" sz="2000" i="1" dirty="0" smtClean="0">
                <a:solidFill>
                  <a:schemeClr val="tx1"/>
                </a:solidFill>
              </a:rPr>
              <a:t>availability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</a:rPr>
              <a:t>partition-tolerance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means that it is </a:t>
            </a:r>
            <a:r>
              <a:rPr lang="en-US" sz="2000" dirty="0" smtClean="0">
                <a:solidFill>
                  <a:srgbClr val="FF0000"/>
                </a:solidFill>
              </a:rPr>
              <a:t>far off-course </a:t>
            </a:r>
            <a:r>
              <a:rPr lang="en-US" sz="2000" dirty="0" smtClean="0">
                <a:solidFill>
                  <a:schemeClr val="tx1"/>
                </a:solidFill>
              </a:rPr>
              <a:t>for present-day 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will require rethinking of its applicability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New security threats from </a:t>
            </a:r>
            <a:r>
              <a:rPr lang="en-US" sz="2000" i="1" dirty="0" smtClean="0">
                <a:solidFill>
                  <a:schemeClr val="tx1"/>
                </a:solidFill>
              </a:rPr>
              <a:t>misbehaving</a:t>
            </a:r>
            <a:r>
              <a:rPr lang="en-US" sz="2000" dirty="0" smtClean="0">
                <a:solidFill>
                  <a:schemeClr val="tx1"/>
                </a:solidFill>
              </a:rPr>
              <a:t> network elements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may present difficult challenges to Service Providers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FF0000"/>
                </a:solidFill>
              </a:rPr>
              <a:t>strongly impacting </a:t>
            </a:r>
            <a:r>
              <a:rPr lang="en-US" sz="2000" dirty="0" smtClean="0">
                <a:solidFill>
                  <a:schemeClr val="tx1"/>
                </a:solidFill>
              </a:rPr>
              <a:t>their operations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7902613" y="1948173"/>
            <a:ext cx="1023624" cy="3514725"/>
            <a:chOff x="7902613" y="2447924"/>
            <a:chExt cx="1023624" cy="3514725"/>
          </a:xfrm>
        </p:grpSpPr>
        <p:sp>
          <p:nvSpPr>
            <p:cNvPr id="5" name="Oval 4"/>
            <p:cNvSpPr/>
            <p:nvPr/>
          </p:nvSpPr>
          <p:spPr>
            <a:xfrm rot="5400000">
              <a:off x="7917248" y="3961941"/>
              <a:ext cx="531631" cy="56090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 rot="5400000">
              <a:off x="8703001" y="4821616"/>
              <a:ext cx="228300" cy="218172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Arc 36"/>
            <p:cNvSpPr/>
            <p:nvPr/>
          </p:nvSpPr>
          <p:spPr>
            <a:xfrm>
              <a:off x="8162925" y="2462329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Arc 37"/>
            <p:cNvSpPr/>
            <p:nvPr/>
          </p:nvSpPr>
          <p:spPr>
            <a:xfrm flipV="1">
              <a:off x="8162925" y="2447924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384495" y="5875704"/>
            <a:ext cx="3500320" cy="929133"/>
            <a:chOff x="4384495" y="5875704"/>
            <a:chExt cx="3500320" cy="929133"/>
          </a:xfrm>
        </p:grpSpPr>
        <p:sp>
          <p:nvSpPr>
            <p:cNvPr id="9" name="Oval 8"/>
            <p:cNvSpPr/>
            <p:nvPr/>
          </p:nvSpPr>
          <p:spPr>
            <a:xfrm rot="5400000">
              <a:off x="6256655" y="6270569"/>
              <a:ext cx="550824" cy="517712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 rot="10800000">
              <a:off x="6730408" y="6379922"/>
              <a:ext cx="175847" cy="233529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/>
          </p:nvSpPr>
          <p:spPr>
            <a:xfrm rot="5400000">
              <a:off x="5806042" y="4454157"/>
              <a:ext cx="657225" cy="3500320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67" y="262623"/>
            <a:ext cx="6889170" cy="644740"/>
          </a:xfrm>
        </p:spPr>
        <p:txBody>
          <a:bodyPr/>
          <a:lstStyle/>
          <a:p>
            <a:r>
              <a:rPr lang="en-US" dirty="0" smtClean="0"/>
              <a:t>2012 DA14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8301" y="1228714"/>
            <a:ext cx="7812099" cy="540068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On Friday, Feb. 15 2013, an asteroid named 2012DA14</a:t>
            </a:r>
          </a:p>
          <a:p>
            <a:pPr>
              <a:buNone/>
            </a:pPr>
            <a:r>
              <a:rPr lang="en-US" sz="2000" dirty="0" smtClean="0"/>
              <a:t>	about 30 meters across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weighing about  40,000 metric tons)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traveling at about 28,000 km/h</a:t>
            </a:r>
          </a:p>
          <a:p>
            <a:pPr>
              <a:buNone/>
            </a:pPr>
            <a:r>
              <a:rPr lang="en-US" sz="2000" dirty="0" smtClean="0"/>
              <a:t>came within 27,700 km of earth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Yet astronomers classified this </a:t>
            </a:r>
            <a:r>
              <a:rPr lang="en-US" sz="2000" b="1" dirty="0" smtClean="0"/>
              <a:t>N</a:t>
            </a:r>
            <a:r>
              <a:rPr lang="en-US" sz="2000" dirty="0" smtClean="0"/>
              <a:t>ear </a:t>
            </a:r>
            <a:r>
              <a:rPr lang="en-US" sz="2000" b="1" dirty="0" smtClean="0"/>
              <a:t>E</a:t>
            </a:r>
            <a:r>
              <a:rPr lang="en-US" sz="2000" dirty="0" smtClean="0"/>
              <a:t>arth </a:t>
            </a:r>
            <a:r>
              <a:rPr lang="en-US" sz="2000" b="1" dirty="0" smtClean="0"/>
              <a:t>O</a:t>
            </a:r>
            <a:r>
              <a:rPr lang="en-US" sz="2000" dirty="0" smtClean="0"/>
              <a:t>bject as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smtClean="0"/>
              <a:t>white</a:t>
            </a:r>
            <a:r>
              <a:rPr lang="en-US" sz="2000" dirty="0" smtClean="0"/>
              <a:t> (</a:t>
            </a:r>
            <a:r>
              <a:rPr lang="en-US" sz="2000" i="1" dirty="0" smtClean="0"/>
              <a:t>nonhazardous</a:t>
            </a:r>
            <a:r>
              <a:rPr lang="en-US" sz="2000" dirty="0" smtClean="0"/>
              <a:t>) on the Torino scale !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46702" y="2972843"/>
            <a:ext cx="7243237" cy="2705100"/>
            <a:chOff x="296368" y="2933684"/>
            <a:chExt cx="7243237" cy="2705100"/>
          </a:xfrm>
        </p:grpSpPr>
        <p:sp>
          <p:nvSpPr>
            <p:cNvPr id="4" name="Oval 3"/>
            <p:cNvSpPr/>
            <p:nvPr/>
          </p:nvSpPr>
          <p:spPr>
            <a:xfrm>
              <a:off x="4170521" y="4033113"/>
              <a:ext cx="287076" cy="30834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3589905" y="3695684"/>
              <a:ext cx="1422400" cy="990600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329305" y="3174984"/>
              <a:ext cx="6210300" cy="1943100"/>
            </a:xfrm>
            <a:prstGeom prst="ellips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221605" y="3809984"/>
              <a:ext cx="736600" cy="406400"/>
              <a:chOff x="6134100" y="3124200"/>
              <a:chExt cx="3454400" cy="1892300"/>
            </a:xfrm>
          </p:grpSpPr>
          <p:sp>
            <p:nvSpPr>
              <p:cNvPr id="9" name="7-Point Star 8"/>
              <p:cNvSpPr/>
              <p:nvPr/>
            </p:nvSpPr>
            <p:spPr>
              <a:xfrm>
                <a:off x="7581900" y="4483100"/>
                <a:ext cx="520700" cy="533400"/>
              </a:xfrm>
              <a:prstGeom prst="star7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Bevel 9"/>
              <p:cNvSpPr/>
              <p:nvPr/>
            </p:nvSpPr>
            <p:spPr>
              <a:xfrm>
                <a:off x="6959600" y="4038600"/>
                <a:ext cx="1828800" cy="2032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Can 7"/>
              <p:cNvSpPr/>
              <p:nvPr/>
            </p:nvSpPr>
            <p:spPr>
              <a:xfrm>
                <a:off x="7416800" y="3365500"/>
                <a:ext cx="863600" cy="1485900"/>
              </a:xfrm>
              <a:prstGeom prst="can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Bevel 10"/>
              <p:cNvSpPr/>
              <p:nvPr/>
            </p:nvSpPr>
            <p:spPr>
              <a:xfrm>
                <a:off x="6134100" y="3898900"/>
                <a:ext cx="1193800" cy="5334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 rot="5400000">
                <a:off x="6165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63182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5400000">
                <a:off x="64706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5400000">
                <a:off x="66230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6775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rot="5400000">
                <a:off x="6927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1" idx="5"/>
                <a:endCxn id="11" idx="1"/>
              </p:cNvCxnSpPr>
              <p:nvPr/>
            </p:nvCxnSpPr>
            <p:spPr>
              <a:xfrm rot="10800000" flipH="1">
                <a:off x="6200775" y="4165600"/>
                <a:ext cx="106045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Bevel 21"/>
              <p:cNvSpPr/>
              <p:nvPr/>
            </p:nvSpPr>
            <p:spPr>
              <a:xfrm>
                <a:off x="8394700" y="3898900"/>
                <a:ext cx="1193800" cy="533400"/>
              </a:xfrm>
              <a:prstGeom prst="bevel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 rot="5400000">
                <a:off x="8426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5788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87312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88836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rot="5400000">
                <a:off x="90360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rot="5400000">
                <a:off x="9188450" y="4171950"/>
                <a:ext cx="39370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>
                <a:stCxn id="22" idx="5"/>
                <a:endCxn id="22" idx="1"/>
              </p:cNvCxnSpPr>
              <p:nvPr/>
            </p:nvCxnSpPr>
            <p:spPr>
              <a:xfrm rot="10800000" flipH="1">
                <a:off x="8461375" y="4165600"/>
                <a:ext cx="1060450" cy="1588"/>
              </a:xfrm>
              <a:prstGeom prst="line">
                <a:avLst/>
              </a:prstGeom>
              <a:ln w="19050">
                <a:solidFill>
                  <a:srgbClr val="4D494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Can 29"/>
              <p:cNvSpPr/>
              <p:nvPr/>
            </p:nvSpPr>
            <p:spPr>
              <a:xfrm>
                <a:off x="7632700" y="3238500"/>
                <a:ext cx="431800" cy="304800"/>
              </a:xfrm>
              <a:prstGeom prst="can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7772400" y="3124200"/>
                <a:ext cx="152400" cy="152400"/>
              </a:xfrm>
              <a:prstGeom prst="ellipse">
                <a:avLst/>
              </a:prstGeom>
              <a:solidFill>
                <a:srgbClr val="F29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3" name="Moon 32"/>
            <p:cNvSpPr/>
            <p:nvPr/>
          </p:nvSpPr>
          <p:spPr>
            <a:xfrm>
              <a:off x="2485005" y="4610084"/>
              <a:ext cx="406400" cy="647700"/>
            </a:xfrm>
            <a:prstGeom prst="moon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4263005" y="2933684"/>
              <a:ext cx="518583" cy="2705100"/>
            </a:xfrm>
            <a:custGeom>
              <a:avLst/>
              <a:gdLst>
                <a:gd name="connsiteX0" fmla="*/ 177800 w 518583"/>
                <a:gd name="connsiteY0" fmla="*/ 0 h 2705100"/>
                <a:gd name="connsiteX1" fmla="*/ 368300 w 518583"/>
                <a:gd name="connsiteY1" fmla="*/ 736600 h 2705100"/>
                <a:gd name="connsiteX2" fmla="*/ 457200 w 518583"/>
                <a:gd name="connsiteY2" fmla="*/ 1524000 h 2705100"/>
                <a:gd name="connsiteX3" fmla="*/ 0 w 518583"/>
                <a:gd name="connsiteY3" fmla="*/ 2705100 h 2705100"/>
                <a:gd name="connsiteX4" fmla="*/ 0 w 518583"/>
                <a:gd name="connsiteY4" fmla="*/ 2705100 h 2705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8583" h="2705100">
                  <a:moveTo>
                    <a:pt x="177800" y="0"/>
                  </a:moveTo>
                  <a:cubicBezTo>
                    <a:pt x="249766" y="241300"/>
                    <a:pt x="321733" y="482600"/>
                    <a:pt x="368300" y="736600"/>
                  </a:cubicBezTo>
                  <a:cubicBezTo>
                    <a:pt x="414867" y="990600"/>
                    <a:pt x="518583" y="1195917"/>
                    <a:pt x="457200" y="1524000"/>
                  </a:cubicBezTo>
                  <a:cubicBezTo>
                    <a:pt x="395817" y="1852083"/>
                    <a:pt x="0" y="2705100"/>
                    <a:pt x="0" y="2705100"/>
                  </a:cubicBezTo>
                  <a:lnTo>
                    <a:pt x="0" y="2705100"/>
                  </a:lnTo>
                </a:path>
              </a:pathLst>
            </a:cu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659619" y="4150069"/>
              <a:ext cx="159489" cy="138224"/>
            </a:xfrm>
            <a:custGeom>
              <a:avLst/>
              <a:gdLst>
                <a:gd name="connsiteX0" fmla="*/ 200655 w 626555"/>
                <a:gd name="connsiteY0" fmla="*/ 0 h 732880"/>
                <a:gd name="connsiteX1" fmla="*/ 124455 w 626555"/>
                <a:gd name="connsiteY1" fmla="*/ 165100 h 732880"/>
                <a:gd name="connsiteX2" fmla="*/ 86355 w 626555"/>
                <a:gd name="connsiteY2" fmla="*/ 266700 h 732880"/>
                <a:gd name="connsiteX3" fmla="*/ 35555 w 626555"/>
                <a:gd name="connsiteY3" fmla="*/ 342900 h 732880"/>
                <a:gd name="connsiteX4" fmla="*/ 10155 w 626555"/>
                <a:gd name="connsiteY4" fmla="*/ 381000 h 732880"/>
                <a:gd name="connsiteX5" fmla="*/ 99055 w 626555"/>
                <a:gd name="connsiteY5" fmla="*/ 533400 h 732880"/>
                <a:gd name="connsiteX6" fmla="*/ 175255 w 626555"/>
                <a:gd name="connsiteY6" fmla="*/ 635000 h 732880"/>
                <a:gd name="connsiteX7" fmla="*/ 187955 w 626555"/>
                <a:gd name="connsiteY7" fmla="*/ 673100 h 732880"/>
                <a:gd name="connsiteX8" fmla="*/ 200655 w 626555"/>
                <a:gd name="connsiteY8" fmla="*/ 723900 h 732880"/>
                <a:gd name="connsiteX9" fmla="*/ 251455 w 626555"/>
                <a:gd name="connsiteY9" fmla="*/ 711200 h 732880"/>
                <a:gd name="connsiteX10" fmla="*/ 340355 w 626555"/>
                <a:gd name="connsiteY10" fmla="*/ 685800 h 732880"/>
                <a:gd name="connsiteX11" fmla="*/ 429255 w 626555"/>
                <a:gd name="connsiteY11" fmla="*/ 673100 h 732880"/>
                <a:gd name="connsiteX12" fmla="*/ 416555 w 626555"/>
                <a:gd name="connsiteY12" fmla="*/ 622300 h 732880"/>
                <a:gd name="connsiteX13" fmla="*/ 403855 w 626555"/>
                <a:gd name="connsiteY13" fmla="*/ 482600 h 732880"/>
                <a:gd name="connsiteX14" fmla="*/ 454655 w 626555"/>
                <a:gd name="connsiteY14" fmla="*/ 457200 h 732880"/>
                <a:gd name="connsiteX15" fmla="*/ 505455 w 626555"/>
                <a:gd name="connsiteY15" fmla="*/ 419100 h 732880"/>
                <a:gd name="connsiteX16" fmla="*/ 581655 w 626555"/>
                <a:gd name="connsiteY16" fmla="*/ 368300 h 732880"/>
                <a:gd name="connsiteX17" fmla="*/ 543555 w 626555"/>
                <a:gd name="connsiteY17" fmla="*/ 254000 h 732880"/>
                <a:gd name="connsiteX18" fmla="*/ 505455 w 626555"/>
                <a:gd name="connsiteY18" fmla="*/ 215900 h 732880"/>
                <a:gd name="connsiteX19" fmla="*/ 492755 w 626555"/>
                <a:gd name="connsiteY19" fmla="*/ 165100 h 732880"/>
                <a:gd name="connsiteX20" fmla="*/ 505455 w 626555"/>
                <a:gd name="connsiteY20" fmla="*/ 127000 h 732880"/>
                <a:gd name="connsiteX21" fmla="*/ 429255 w 626555"/>
                <a:gd name="connsiteY21" fmla="*/ 88900 h 732880"/>
                <a:gd name="connsiteX22" fmla="*/ 391155 w 626555"/>
                <a:gd name="connsiteY22" fmla="*/ 50800 h 732880"/>
                <a:gd name="connsiteX23" fmla="*/ 353055 w 626555"/>
                <a:gd name="connsiteY23" fmla="*/ 38100 h 732880"/>
                <a:gd name="connsiteX24" fmla="*/ 200655 w 626555"/>
                <a:gd name="connsiteY24" fmla="*/ 12700 h 732880"/>
                <a:gd name="connsiteX25" fmla="*/ 200655 w 626555"/>
                <a:gd name="connsiteY25" fmla="*/ 0 h 732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26555" h="732880">
                  <a:moveTo>
                    <a:pt x="200655" y="0"/>
                  </a:moveTo>
                  <a:cubicBezTo>
                    <a:pt x="151682" y="73459"/>
                    <a:pt x="175790" y="31628"/>
                    <a:pt x="124455" y="165100"/>
                  </a:cubicBezTo>
                  <a:cubicBezTo>
                    <a:pt x="109667" y="203548"/>
                    <a:pt x="108006" y="227007"/>
                    <a:pt x="86355" y="266700"/>
                  </a:cubicBezTo>
                  <a:cubicBezTo>
                    <a:pt x="71737" y="293500"/>
                    <a:pt x="52488" y="317500"/>
                    <a:pt x="35555" y="342900"/>
                  </a:cubicBezTo>
                  <a:lnTo>
                    <a:pt x="10155" y="381000"/>
                  </a:lnTo>
                  <a:cubicBezTo>
                    <a:pt x="38227" y="493290"/>
                    <a:pt x="0" y="368309"/>
                    <a:pt x="99055" y="533400"/>
                  </a:cubicBezTo>
                  <a:cubicBezTo>
                    <a:pt x="146396" y="612301"/>
                    <a:pt x="119701" y="579446"/>
                    <a:pt x="175255" y="635000"/>
                  </a:cubicBezTo>
                  <a:cubicBezTo>
                    <a:pt x="179488" y="647700"/>
                    <a:pt x="184277" y="660228"/>
                    <a:pt x="187955" y="673100"/>
                  </a:cubicBezTo>
                  <a:cubicBezTo>
                    <a:pt x="192750" y="689883"/>
                    <a:pt x="185688" y="714920"/>
                    <a:pt x="200655" y="723900"/>
                  </a:cubicBezTo>
                  <a:cubicBezTo>
                    <a:pt x="215622" y="732880"/>
                    <a:pt x="234672" y="715995"/>
                    <a:pt x="251455" y="711200"/>
                  </a:cubicBezTo>
                  <a:cubicBezTo>
                    <a:pt x="299060" y="697598"/>
                    <a:pt x="285764" y="695726"/>
                    <a:pt x="340355" y="685800"/>
                  </a:cubicBezTo>
                  <a:cubicBezTo>
                    <a:pt x="369806" y="680445"/>
                    <a:pt x="399622" y="677333"/>
                    <a:pt x="429255" y="673100"/>
                  </a:cubicBezTo>
                  <a:cubicBezTo>
                    <a:pt x="425022" y="656167"/>
                    <a:pt x="423431" y="638343"/>
                    <a:pt x="416555" y="622300"/>
                  </a:cubicBezTo>
                  <a:cubicBezTo>
                    <a:pt x="389785" y="559836"/>
                    <a:pt x="349992" y="590325"/>
                    <a:pt x="403855" y="482600"/>
                  </a:cubicBezTo>
                  <a:cubicBezTo>
                    <a:pt x="412322" y="465667"/>
                    <a:pt x="438601" y="467234"/>
                    <a:pt x="454655" y="457200"/>
                  </a:cubicBezTo>
                  <a:cubicBezTo>
                    <a:pt x="472604" y="445982"/>
                    <a:pt x="488115" y="431238"/>
                    <a:pt x="505455" y="419100"/>
                  </a:cubicBezTo>
                  <a:cubicBezTo>
                    <a:pt x="530464" y="401594"/>
                    <a:pt x="581655" y="368300"/>
                    <a:pt x="581655" y="368300"/>
                  </a:cubicBezTo>
                  <a:cubicBezTo>
                    <a:pt x="618612" y="257429"/>
                    <a:pt x="626555" y="316250"/>
                    <a:pt x="543555" y="254000"/>
                  </a:cubicBezTo>
                  <a:cubicBezTo>
                    <a:pt x="529187" y="243224"/>
                    <a:pt x="518155" y="228600"/>
                    <a:pt x="505455" y="215900"/>
                  </a:cubicBezTo>
                  <a:cubicBezTo>
                    <a:pt x="501222" y="198967"/>
                    <a:pt x="492755" y="182554"/>
                    <a:pt x="492755" y="165100"/>
                  </a:cubicBezTo>
                  <a:cubicBezTo>
                    <a:pt x="492755" y="151713"/>
                    <a:pt x="510427" y="139429"/>
                    <a:pt x="505455" y="127000"/>
                  </a:cubicBezTo>
                  <a:cubicBezTo>
                    <a:pt x="497880" y="108062"/>
                    <a:pt x="445294" y="94246"/>
                    <a:pt x="429255" y="88900"/>
                  </a:cubicBezTo>
                  <a:cubicBezTo>
                    <a:pt x="416555" y="76200"/>
                    <a:pt x="406099" y="60763"/>
                    <a:pt x="391155" y="50800"/>
                  </a:cubicBezTo>
                  <a:cubicBezTo>
                    <a:pt x="380016" y="43374"/>
                    <a:pt x="365927" y="41778"/>
                    <a:pt x="353055" y="38100"/>
                  </a:cubicBezTo>
                  <a:cubicBezTo>
                    <a:pt x="287791" y="19453"/>
                    <a:pt x="283113" y="23007"/>
                    <a:pt x="200655" y="12700"/>
                  </a:cubicBezTo>
                  <a:lnTo>
                    <a:pt x="20065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600235" y="3606784"/>
              <a:ext cx="2667000" cy="22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000" b="1" dirty="0" smtClean="0">
                  <a:solidFill>
                    <a:srgbClr val="FFC000"/>
                  </a:solidFill>
                </a:rPr>
                <a:t>geostationary satellites - 35,786 km</a:t>
              </a:r>
              <a:endParaRPr lang="en-US" sz="1000" b="1" dirty="0" smtClean="0">
                <a:solidFill>
                  <a:srgbClr val="FFC000"/>
                </a:solidFill>
                <a:latin typeface="+mn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96368" y="4969917"/>
              <a:ext cx="2667000" cy="224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000" dirty="0" smtClean="0">
                  <a:solidFill>
                    <a:srgbClr val="00B0F0"/>
                  </a:solidFill>
                </a:rPr>
                <a:t>mean lunar distance 384,400 km</a:t>
              </a:r>
              <a:endParaRPr lang="en-US" sz="1000" b="1" dirty="0" smtClean="0">
                <a:solidFill>
                  <a:srgbClr val="00B0F0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Torino scale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0645" y="1583266"/>
            <a:ext cx="6702954" cy="4563534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Torino</a:t>
            </a:r>
            <a:r>
              <a:rPr lang="en-US" sz="2000" dirty="0" smtClean="0"/>
              <a:t> scale gauges NEO importance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based on </a:t>
            </a:r>
            <a:r>
              <a:rPr lang="en-US" sz="1600" dirty="0" smtClean="0"/>
              <a:t>(very roughly)</a:t>
            </a:r>
            <a:r>
              <a:rPr lang="en-US" sz="2000" dirty="0" smtClean="0"/>
              <a:t> :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/>
              <a:t> the object is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/>
              <a:t>* the object is</a:t>
            </a:r>
          </a:p>
          <a:p>
            <a:pPr>
              <a:buNone/>
            </a:pPr>
            <a:r>
              <a:rPr lang="en-US" sz="1400" dirty="0" smtClean="0"/>
              <a:t>* the energy also depends on how fast the NEO is moving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course, this is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geocentric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point of view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From the NEO’s point of view the question is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whether the earth is getting in the way of its progress potentially endangering its continued existence</a:t>
            </a:r>
          </a:p>
        </p:txBody>
      </p:sp>
      <p:pic>
        <p:nvPicPr>
          <p:cNvPr id="7170" name="Picture 2" descr="http://upload.wikimedia.org/wikipedia/commons/thumb/8/8a/Torino_scale.svg/400px-Torino_scale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2441" y="1312333"/>
            <a:ext cx="3810000" cy="270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Impact</a:t>
            </a:r>
            <a:r>
              <a:rPr lang="en-US" dirty="0" smtClean="0"/>
              <a:t> of SDN on SP networks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00050" y="1381124"/>
            <a:ext cx="8458199" cy="502814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potential impact of SDN on Service Provider networks is similar</a:t>
            </a:r>
          </a:p>
          <a:p>
            <a:pPr>
              <a:buNone/>
            </a:pPr>
            <a:r>
              <a:rPr lang="en-US" sz="2000" dirty="0" smtClean="0"/>
              <a:t>It depends on :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/>
              <a:t> SDN is to what SP’s want</a:t>
            </a:r>
          </a:p>
          <a:p>
            <a:r>
              <a:rPr lang="en-US" sz="2000" dirty="0" smtClean="0"/>
              <a:t>how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/>
              <a:t>* a change SDN can bring</a:t>
            </a:r>
          </a:p>
          <a:p>
            <a:pPr>
              <a:buNone/>
            </a:pPr>
            <a:r>
              <a:rPr lang="en-US" sz="1600" dirty="0" smtClean="0"/>
              <a:t>* it also depends how rapidly SDN is maturing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Of course, this is the Service Provider’s point of view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From the SDN community point of view the question is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whether the SP network requirements get in their way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potentially killing SDN entirely (at least in the SP space)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In order to understand the potential impact of </a:t>
            </a:r>
            <a:r>
              <a:rPr lang="en-US" sz="2000" b="1" dirty="0" smtClean="0"/>
              <a:t>SDN</a:t>
            </a:r>
            <a:r>
              <a:rPr lang="en-US" sz="2000" dirty="0" smtClean="0"/>
              <a:t> on </a:t>
            </a:r>
            <a:r>
              <a:rPr lang="en-US" sz="2000" b="1" dirty="0" smtClean="0"/>
              <a:t>SP networks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we need to first define what we mean (for the purposes of this talk)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by SDN and SP networks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219700" y="2171699"/>
            <a:ext cx="3609975" cy="119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Our focus is on </a:t>
            </a:r>
            <a:r>
              <a:rPr lang="en-US" sz="1400" b="1" dirty="0" smtClean="0">
                <a:solidFill>
                  <a:srgbClr val="C00000"/>
                </a:solidFill>
              </a:rPr>
              <a:t>SP</a:t>
            </a:r>
            <a:r>
              <a:rPr lang="en-US" sz="1400" dirty="0" smtClean="0">
                <a:solidFill>
                  <a:srgbClr val="C00000"/>
                </a:solidFill>
              </a:rPr>
              <a:t>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but much of what we say is true 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</a:t>
            </a: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for campus and enterprise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We will not discuss the advantages of SDN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</a:rPr>
              <a:t>    for research in academic networks</a:t>
            </a:r>
          </a:p>
          <a:p>
            <a:pPr>
              <a:lnSpc>
                <a:spcPct val="85000"/>
              </a:lnSpc>
            </a:pPr>
            <a:r>
              <a:rPr lang="en-US" sz="1400" dirty="0" smtClean="0">
                <a:solidFill>
                  <a:srgbClr val="C00000"/>
                </a:solidFill>
                <a:latin typeface="+mn-lt"/>
              </a:rPr>
              <a:t>Nor certain special security applications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 is a Service Provider network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09600" y="1323976"/>
            <a:ext cx="7791450" cy="529590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 network that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a communications service to a customer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the customer may be an end-user or yet another SP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</a:t>
            </a:r>
            <a:r>
              <a:rPr lang="en-US" sz="2000" dirty="0" err="1" smtClean="0"/>
              <a:t>QoS</a:t>
            </a:r>
            <a:r>
              <a:rPr lang="en-US" sz="2000" dirty="0" smtClean="0"/>
              <a:t> assurances </a:t>
            </a:r>
            <a:r>
              <a:rPr lang="en-US" sz="1800" dirty="0" smtClean="0"/>
              <a:t>(always availability, often performance)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since vanilla service is mostly free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provides 1. and 2. profitably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all SPs that still exist agree on this point …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SDN can truly fulfill these, this would be </a:t>
            </a:r>
            <a:r>
              <a:rPr lang="en-US" sz="2000" b="1" i="1" dirty="0" smtClean="0">
                <a:solidFill>
                  <a:srgbClr val="FF0000"/>
                </a:solidFill>
              </a:rPr>
              <a:t>close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!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/>
              <a:t>Note that the following are 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part of this definition 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specific routing protocols and packet formats </a:t>
            </a:r>
            <a:r>
              <a:rPr lang="en-US" sz="1600" dirty="0" smtClean="0"/>
              <a:t>(Ethernet, MPLS, IP)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this is just a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1.</a:t>
            </a:r>
            <a:r>
              <a:rPr lang="en-US" sz="1800" dirty="0" smtClean="0"/>
              <a:t> supra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Traffic Engineering, FM, PM, protection switching, …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these are just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2.</a:t>
            </a:r>
            <a:r>
              <a:rPr lang="en-US" sz="1800" dirty="0" smtClean="0"/>
              <a:t> supra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000" dirty="0" smtClean="0"/>
              <a:t>use of special purpose hardware rather than merchant silicon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this is just a means of attaining  </a:t>
            </a:r>
            <a:r>
              <a:rPr lang="en-US" sz="1800" dirty="0" smtClean="0">
                <a:solidFill>
                  <a:srgbClr val="C00000"/>
                </a:solidFill>
              </a:rPr>
              <a:t>3.</a:t>
            </a:r>
            <a:r>
              <a:rPr lang="en-US" sz="1800" dirty="0" smtClean="0"/>
              <a:t> supra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What is a Software Defined network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848" y="1323975"/>
            <a:ext cx="8677277" cy="5172075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 network that 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utilizes general purpose computational resources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forwarding elements need to be flexibly reprogrammable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considers packet forwarding to be a computational problem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usually implies centralized server having complete knowledge of network state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replaces fundamental principles of communications theory 	                     with those of computation and software design (modularity, abstractions, …)</a:t>
            </a:r>
          </a:p>
          <a:p>
            <a:pPr marL="808038" lvl="1" indent="-457200">
              <a:spcBef>
                <a:spcPts val="0"/>
              </a:spcBef>
              <a:buNone/>
            </a:pPr>
            <a:r>
              <a:rPr lang="en-US" sz="1800" dirty="0" smtClean="0"/>
              <a:t>	which SDN proponents believe are </a:t>
            </a:r>
            <a:r>
              <a:rPr lang="en-US" sz="1800" i="1" dirty="0" smtClean="0"/>
              <a:t>completely different </a:t>
            </a:r>
            <a:r>
              <a:rPr lang="en-US" sz="1800" dirty="0" smtClean="0"/>
              <a:t>principles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SDN truly changes a fundamental principle, this would be </a:t>
            </a:r>
            <a:r>
              <a:rPr lang="en-US" sz="2000" b="1" i="1" dirty="0" smtClean="0">
                <a:solidFill>
                  <a:srgbClr val="FF0000"/>
                </a:solidFill>
              </a:rPr>
              <a:t>big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!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Open </a:t>
            </a:r>
            <a:r>
              <a:rPr lang="en-US" sz="2000" b="1" i="1" dirty="0" smtClean="0"/>
              <a:t>Source</a:t>
            </a:r>
            <a:r>
              <a:rPr lang="en-US" sz="2000" dirty="0" smtClean="0"/>
              <a:t> does not seem to be a indispensable requirement of SDN today </a:t>
            </a:r>
            <a:r>
              <a:rPr lang="en-US" sz="2000" dirty="0" smtClean="0"/>
              <a:t>!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	</a:t>
            </a:r>
            <a:r>
              <a:rPr lang="en-US" sz="2000" dirty="0" smtClean="0">
                <a:solidFill>
                  <a:srgbClr val="002060"/>
                </a:solidFill>
              </a:rPr>
              <a:t>Why isn’t SDN out in the </a:t>
            </a:r>
            <a:r>
              <a:rPr lang="en-US" sz="2000" i="1" dirty="0" smtClean="0">
                <a:solidFill>
                  <a:srgbClr val="002060"/>
                </a:solidFill>
              </a:rPr>
              <a:t>Daylight</a:t>
            </a:r>
            <a:r>
              <a:rPr lang="en-US" sz="2000" dirty="0" smtClean="0">
                <a:solidFill>
                  <a:srgbClr val="002060"/>
                </a:solidFill>
              </a:rPr>
              <a:t> ?</a:t>
            </a:r>
            <a:endParaRPr lang="en-US" sz="2000" dirty="0" smtClean="0">
              <a:solidFill>
                <a:srgbClr val="002060"/>
              </a:solidFill>
            </a:endParaRP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Note that the using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as a means to configure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standard routers/switches does 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fall under this definition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(not obeying any of the above)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262623"/>
            <a:ext cx="7391400" cy="644740"/>
          </a:xfrm>
        </p:spPr>
        <p:txBody>
          <a:bodyPr/>
          <a:lstStyle/>
          <a:p>
            <a:r>
              <a:rPr lang="en-US" sz="3200" dirty="0" smtClean="0"/>
              <a:t>What </a:t>
            </a:r>
            <a:r>
              <a:rPr lang="en-US" sz="3200" i="1" dirty="0" smtClean="0"/>
              <a:t>are</a:t>
            </a:r>
            <a:r>
              <a:rPr lang="en-US" sz="3200" dirty="0" smtClean="0"/>
              <a:t> the fundamental principles 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66750" y="1295400"/>
            <a:ext cx="7734300" cy="48768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Before replacing them, let’s explore what are the truly fundamental principles of classical communications theory</a:t>
            </a:r>
          </a:p>
          <a:p>
            <a:pPr>
              <a:spcBef>
                <a:spcPts val="0"/>
              </a:spcBef>
              <a:buNone/>
            </a:pPr>
            <a:endParaRPr lang="en-US" sz="16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Shannon’s (source/channel) separation theorem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Virtual Connections and Virtual Private Networks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Separation of data, control, and management planes</a:t>
            </a:r>
            <a:r>
              <a:rPr lang="en-US" sz="1100" dirty="0" smtClean="0">
                <a:solidFill>
                  <a:schemeClr val="tx1"/>
                </a:solidFill>
              </a:rPr>
              <a:t>                                                                                       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tx1"/>
                </a:solidFill>
              </a:rPr>
              <a:t>Peer-peer and client/server relationships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457200" indent="-457200"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Note that they are all about …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breaking the problem into parts,  or</a:t>
            </a:r>
          </a:p>
          <a:p>
            <a:pPr marL="457200" indent="-457200">
              <a:spcBef>
                <a:spcPts val="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joining parts to make a whole</a:t>
            </a:r>
          </a:p>
        </p:txBody>
      </p:sp>
      <p:sp>
        <p:nvSpPr>
          <p:cNvPr id="12290" name="AutoShape 2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2" name="AutoShape 4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4" name="AutoShape 6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96" name="AutoShape 8" descr="data:image/jpeg;base64,/9j/4AAQSkZJRgABAQAAAQABAAD/2wCEAAkGBhAQEBAQEA8PEA8QDw8UEBUUEBUQEBEPFRAVFBUQEhQYICYeFxkjGRUUHy8gJCcpLS0sFh4xNTAqNSYrLCkBCQoKDgwOGg8PGiwkHyQsLCwsLiosLCosKikyKiosKSwqLCw1LCksLCwpLy0sLCwsLCwpLCosLCwsLCwpLCwsLP/AABEIAOEA4QMBIgACEQEDEQH/xAAcAAEAAgIDAQAAAAAAAAAAAAAAAwQFBgECBwj/xABEEAACAgEBBAYGBwUHAwUAAAABAgADEQQFEiExBhNBUWGBBxQiMnGRQlJykqGxwSNTYoLCCBUzk7LR8CRUohYXNGOD/8QAGwEAAQUBAQAAAAAAAAAAAAAAAAECAwQFBgf/xAAzEQABBAEDAQQJBAMBAQAAAAABAAIDEQQSITEFQVFxkRMUImGBobHB0QYVMvAWM+FSQv/aAAwDAQACEQMRAD8A9xiIghIiIISIiCEiIghInBadC8ELvmN6RF51LwQpt+cb8h35xvwQp9+c78r78b8EKxvTnMgDyrtXbNOkpe/UWCupB7THv7FUDixPcIrWlxDWiyULJRPGdrf2gsMRpNGCg5Pc5Bbx3E5fenbY/wDaDBYLq9Huoeb0uWK+PVtz+9Nj9jztGrR8LF+Sj9I3vXskSnsra1OqqS+ixbKrBlWXl3EEHiCDwIPES5McgtNHlSJEREQkREEJERBCREQQkREEJERBCREitvVRlmCjvJCj8YI5UhM6M8xt3SPRr72r0w+N6Z/OSaXaVN2TTdVbjnuWK+PiAeETUFIYpANRaa8FaLzoXnRnkZeKo1KXnUvK+p1SVgNbZXUp5Gx1QH4Z5yqm29K3u6zSn/8AdM/iYlhSNie4WGkjwWQ34LyJPaGUKuP4WDfkZwwYcwR8QYqYRXKl35zvyvvwHipFZDzyD0+6q3f0VfEUdXa4+q128FOe8hcfDePfPWA8q7V2PRrajp9TUtlbHhn3kbkHrbmrDvEv9Oym4uQ2VwsD8UmvbqFL5UiW9raMU6i+lW3xVdbWG+sEcqG88Zk3R7Zy6nV6bTu24t+oqrZu0K7hSRnt4z1IyNDNfZV/BUqXq/8AZ81Nu7rqznqFNDL9UWtvhseJVVz9kT2INMVsjZVGkqWjT1LVUnIDmT2sx5sxxzMvq08r6hktysh0zRQP4pXWDSKViJ0Vp2zKKcuYiIISIiCEiIghIiIISInVmgheN9O9r6pddqKvWLhWrLuKtjIgQ1qwG6pA7ZqjsWOWJY95OT8zNu9KWn3dfvfvKKm8wWT+kTUJkS3rK9N6dpONG5or2R9EmZ6KbM1N2prOm3lat0ZrOS1rniWbxGeHbMNPWPR8FGz0K4y113Wd5cNgZ/l3Y6Bmt9KLquWcXHLwLJ2343vlbPa4yccsyLfnRnkZeay83XmPT3ZuoTV2XXZau12NNmd5Or5rWD9EgcN3wz4zWp670r3W2fq9/wB1a1K+FvWLuEeOZ5FMrIZof4r0To2WcnGFitPs7e4BcoSOIOD3jgfwmy9Dds6s6zTVDUXFHtUOjWM6FMHeBUnHugzWZnehtm5qHu/7fSau74blDAH/AMo2EF0jWjtIVvP0jGkc4A008+Cwe0/S3tQam81ardq62wVp1VTVrWGIUAFT2Y45lrTenHaC8LKdHb4mpkb5qwH4TzsmcT2o9LxC0Axt8q+i8j1u716xT6eW+ns6sn+HUug+RUzHbb9NusuRq9PTVpAwILqzW3AHnuucBfiBnuxPOIkbOjYTHahGL+J+RNI9I7vXJM5RypBBIIIIIOCCORBnWJqpi9M2L6dNZUipqKKtVugDf3jTaftEZBPjiZC7+0DZj2Nn1Kf4tQz/AJKJ5HEyndGwXO1GMeZHyBpP9I7vXpGq9O+0m9yvSVfCpmPzZiPwlbY/pa2o+s0xu1ZNXX1CxBXWqGsuAwIVR2E9s0CdlbBBHMcR8ZJ+14gaQ2NvkjW7vX2SJzKmz9WLaqrBysqrcfzIG/WW55YRRoq6kRERCREQQkRK20NfXRW9trBK0GWJ7B+p7MQSgFxocqwTInaef2+l+vfwukc1Z942hXI7wuCPLem66TXJfWltTb1digqf0PcQeBHfI2yNf/Eq3kYM+MA6VtA+H2Xnnpbq/a6V++q1fuuD/UZoM3P0pbRWzVV1Kc9RUQ/hY7bxXyAX5zTJmzf7Cu+6S1zcOMO7vua+STYeiPSxtEzK6mzT2EF1B9pWHAWJnhnHDHb5TXokbXFpsK7PAydhjkFgr2XSbd0l4zVqqTn6LuKrB4FWxGr2vpahm3VUKO5XFjn4ImSZ41GJa9bdXC53/G4dV6zXdt9f+LZ+l3TD1sCmlWTTK297Xv2v2M+OQHYvn8NYiJWc4uNldBj48ePGI4xQCTL7Ibd0u1n7tm2p/mOizETNdGEW06nSMwX13SW01knCi84arP8AMuPOWcF7WZMbncBwvzVXqrXOw5A3ml5YZxNo2H0C1N2oavU126WmjebVWvWVWqteYBPBmPJQM5z3TY/V9jf4f92W9XyFo1lnrOPrlf8ADz4YxPWc7r2HhODJCST/AOd6HvXmmJ03JywTC2wPh9V5pE2bph0QGj6q6iw36LUZ6m3GGVh71No+i4/HmO0DWZrY+RHkRiWI208Kk9jmOLXCiEiIkyYkRNs6BdAbNp2MS3U6WojrbMZJY8qqx2uR5AcT2AwzzxwMMkhoBKATsFqc5E99/wDZ7ZJr3AmpDYx1nX5cHv3cbn4TyXpD0F1ek1nqgqe4uw9XZEJF6H3WXuPYR2EH4zPxOr42W4tYaI3322TnRlq+hug+o39m7PY8/U9OD/LWF/SbApmG6P7O9V0um0xIJo09VbEci6oN4jzzMqjTzadwdK4t4s15q4OFNE4BnMhSpERBCTzX0vbSbOn0wOFIa1/Eg7qfL256VPMvS9oDv6bUAeyVapvBgd9fmC3ykGRfozS2OiafXWavfXjRXnUvaHbmpoUpTqLqkY5IVyBnvx2HxEoyWrTO4JRHcL7xVCwX44HCZYJHC9Be1rhTwCPeo2YkkkkkkkknJJPMkziIgnpEREQkREEJERBCREQQrmq2zqbUFduousQYwrWMy8OXAmU5Yu2fciq702oje6zVsqt8CRgyvFN9qYwMA9iq9yy+jr9Y2ftPStxCac6urt3LaCN4r8UODPLzPT9n2dRodqaluCnSNpU/it1DBcDvIUE/CeYGeofpDX6m6+NW3kLXm36iDPXnae4X40uIiJ2C59cz6P6EbNXTbN0VSgAvQl9nebLhv5PfgFR8BPnAT6R6JbQW/Z2htXl6rXW3hZSOrYfNc+c5b9TF3oGVxq38tvupoeVnUaWK7iBjJxKaGTpOEVlWUaToZVQydDESq0hneQoZMIISIiCEMx+19mVamp6bl3kccewgjiGU9hBl8yFzEIvZOa4tIc00QvMLfRPbv+zqqeqzzZWFgH2RwJ8x5Tetm6FNLUlNOVRBz+kzdrt3kmXXkDmMZE1hsK7ldRyMpobK6wPgvMPSRspKtSlqKFXUVl2A4DrVbdcgePsn4kzUpvXpUs9vRr2iq5vvWAD/AEmaLM2YASGl3fSnufhxl3NfQkD5JETOdGeiz6wsxbqtPWQLLMZJY8RXWO1sfL8JEr0srImF7zQCwcT1PS9HtDUMLpEs/iuJtY+OPdHkJzqej+htGH0ldf8AFSTUw8ce6fMSt63BdavkaWT+8x3/AAdXw/K8riZ3pP0WbRlXVut09hIrfGCGHE12DsbHz/LBSytaKVkzA9hsFJmOjW4jajVOoddFpbb1VhlWtXC1KfDeIPlMPMvsld7SbWTtOzbH/wAuxGMt4LGvyY2v4LhfmqXVHuZhyObzS13YvpF1Kah21lt2r01+V1NTuWDI30qlPBGU8VxjljhM4Rsv3/72TquYX1a46jH1SmN3e7M5xPNTOJ6vndAw81we8EEbezQseS81w+p5OGCInUD8VtHS/pampWvTaZGq0NBLIrEG220jDX3Y4bxHAAchwmrxE18bHjxoxFEKAVGSR0ji95slIiJOmJN49HPpBGzy1GoDPo7WDHd4vTbjHWoDzBGAR4DHLB0eJBk48eTGYpBYKUEg2F9Gjp3soJ1v940FMZwA/Wnw6rG9meW7f9LOut1nXaW63T6etgKas+yUHbcvJy3M5zjOOzM0XMCZWJ0PGxnF38r29qjXyT3SEr6t2XtAaiijUKMLfRVaB9XfQEr5HIl9DMB0Oq3dnbPU8/UtOfvJvfrM6hnnk7Q2RzW8An6q2OFZQyZZXSToZClXeIiCF1aQvJnkDwQoHkDmTPIHioXmfpNvzrET93pqh5sWc/6hNRmy9PqLTtDUM1bqpKBCVO6yCtQCG5HlNc3Dz8cecx5bLyvTenljMWNtj+I+a6z1DouFGz9LuYwevL4/e9aQc+OMeU8yNLcsc5sHQ7bN9FyUqOsputRbK25EkhS6/VYDtHdxkEkRlYY+L/IKg6k0TQ21w2N887ELfYnW+5FawBshGIP3sTmu1N4KxwPZLcDwUnnOb9E/VppcxrFWqPSgKdnarexgGgpn971oxjxxnynl02Hpbtq/UXPURuUU2stdY4AYJAdu1mI45Pf88D1Ld34zpI4jGwM5r8rp+mtEEPtuFk3zxsPsLXSZ3odXv320/wDcaLWU/epJH+mYbqTjxzyma6II6a3S2BWIW4b5CkhUIKsxI7MEyzDqZI1w7CCpc6SN+PI2xuCPjRXlBnE2vWdANb6zci6a7q1ts3W3PZKbx3CCcDiMTtV6MtczYYU0rnGbb61+YUnE9qPU8Rot0jRtfIXkpBG5WpRN3p9F7ke3r9ChHZm1/lupxlfaHoy1VaGym3TatRzFNh60DvNbhWPlmRM6zgSO0tmbfimggmgVqES4uzWwxPMAFQMNvZ7iJA+mYNuke13Agn4cJotlY40CnUoom37O9GWqsUNdZptGCAVF9hDsp5EIgY/PEsv6LHwSm0NA2OwtdWfLNfGZ7+s4DHaHTNvxTSQDRK0ecqM8O+bVf6M9eM7i0XAdteorPyDEH8JJsL0d7ROr0yWaLULW11RdzWerFW+CzF/dxu57ZMOo4rmlzZGmu4hOAJX0BpdN1VdVX7qmqv7lar+ktIZE7ZZj3k/nJUnlTiSbKvqwhk6SuksJGoUkTiIIXDyB5O0geCFXeRquWA7yJK86IcHP1Qx+SmITQtCxV+0LCz+2d0lhjs3eWMfCYyzQIy7rpU/EHLVKWwBjGZZicIMycEkPPmt0RtHYqVmw9IzAnS1ADmF3kDePA8JJptnVVK4qqrrL/SC5cDuDHjLMRxzsgitX0TiL2JJ+JVb1EcOJ4c/4jnOTOW0md3LEkcz9YZzgyxEg9M/vRoCrXbNqs3utrS0keySMOgznAYcZXr6PaVQcaevPDGQzAeRMyMScZ2QP/r6IAoUCa8SoG0NecpVTVwxhKUXjnnJcOzAtax93sAHAjsHDlO0RPXZ//ZTXRNdyFrHSRrBqr1exmIc8ycbvMDHIDBExWJnemaf9UW/eV1P80A/pmDkuRK8Su37SvH82WRmQ9pPBP1TEyGyaSrestatFGnZWsuc4RMHO6PrMeQUc8zHzEelA2eqbM3Seoxqd4D3fWBYMlvHcIx4Z8Zr/AKewv3HObA99Dn37dgVjpgdPN7TuBfjuNvytP2rtlXv1NlKBEttsZOG6QpdiCRyBweXZOdk7XqTU0W21Aot1LWEcW3FcFt0d5GZhpzPevVItOmuyuTa6zUV7ZtTTkkXrYL6LiTVap3ldewHuYDgVPLHhKOJiPRiX9T2lvE9RnS7gPL1kueK+O4DnwxMuZ4J1/C/bc50DHWNj2dq5LqLTjzUw879m25/v1TEzvQ/UWetVIHfcO/vLvHdKhGJBHLsmCmw9B686h2+pRYfMlV/UzKxHOdOxt9oUGC978iNt9o/vktxSWEkCSdJ2y9DU6SwkrpLCRELvE5iCFw0gcSxIXEEKs4kNvBLD/wDW348JYcSIpneU8AylfnykcoLo3Ac0U5ppwJWvxLlOzXLYcFVHvHHDHge2TsKhw6oY+0d745nH4/TJ5wSNvHZa0mSxhrnwWMiWdXpQoDKSUY4481P1TK0pSxPheWPG4U7Hh4sJERIk5IidsoqNba27UmMkcWZjyRB2kx7GF50hRySNiYXvNALrExg6XVb2PVf2eefWk2Y7+7PhMz6sW3TXmxHANbAZBB7+498lOOatp1eF/cBUMPquNmEiJ2479lgOma+3pm79Mo+67D9ZrsznS/VK16opBFFS1kjkXBJbHmceUwcfkf7D8PpuvLuqPa/Mkc3iykspbVZS+l1VZu0tpBIB3bK7AMC6puxh+I4GVohBkSY8gliNOHBCqQzPheHsNFYHWeioMc6TaGlZDyXUFtNavgeBU/EETnR+itUIOr2hplQc1029qLW8AcBV+JJmdidh/nHUvR6PZvvrf8LX/e5a/iL+Ks221JUmm01XU6Wokqud53c87bW+k5/AcBK0ROOnnkyJDLKbceSVjyyvmeXvNkpNq6Cp/wDJbuSofNz/ALTVZsXQrWqlz1MQBcgC55dYpyo8+I+UsdPcG5LCf7srnS3NblsLu/7ED5rckEnQSvqblpRrbcqiDj3sexV7yZrVfT873taderz9FzvgfE8CflOqny4oCGvNWu2yM6DGcGyOolbqgk6CVNDqkuRbKzvIw4Ht8Qe4iXFEsghwsK41wcLHC7RERUqSNxJJwwghVXEgdZacSFxBCqvnvOPjIHEuWVHngyu6xUKJFytinkULD7S8R+sxsynupY38BUeLNw/LMxc5Tren0ra5r7rTwr0HxSIiYavJMT0xvIGnpHuirrG8XcnifgB+My0xPTHTkjT3D3TX1TeDoTjPxB/CWYf4Prmh5WL+y5r9Ta/Ujp4sX4LWpYp2jcilEtsVDzVXZVPkJXk9Oz7nUslVjqOZVCwHmI1mq/Z+S8zZrv2Lv3KCIiMTEiIgkSIiCEiIghIiApPAcTBKpbtXY4Aex3A5BmLAfDPKRSxqdm3VANZVYinkWQqCe7jK8e4OB9rn3pzw4H27v3rdPR3rDm6kn2cK6+Bzut/T8pvAmk+jrQn9tcRwIVF8T7zf0zd513TdXqzdXv8AK13nSNXqjNXv8rSIiaK1UiIghRuJXufdVm+qpPmBwlsiVNcn7Oz7DflI5SRG4jminNFuFrBUa5lfeJLZ94E8GEvHV0njvt8Nw5+GeUxETjcfqM0AIabvv3WvJjsebKs6zWb+ABuovIdpP1j4ytESnLK6Vxe82SpmtDRQSIiRpyTuNxkaq1d6p8ZA4MGHJ1PYROkR7HljtTVHJG2VpY8WCsZ/6Qq3s+tfs88uqPWY7u7PjM16yV3VqzXWgArUHgAO/vJ7ZBElOQapoDfC/wAlZ+H0rFwyXRN3PfusB0v0qretigAX1LYQOQckhvxGfOYObF0zb29OvdplP3naa7H5H+w/DzrdeX9UY1mZI1vFlIiZvYHR7rwbLGKUKccPfsb6qd3if+BsUT5nBjBuqsED53iOMWSsJE9Do0NFYwmmpA72XrW82aL9mae0YfT1j+KteqceOV5+c1/2WXTeoWtz/H5tN6hfx+v/ABeeRMv0g2AdMQynfpfO42MEEc0Yd/5zETHlidE4seKIWFNC+F5Y8UQk2XoJog9z2EA9SgK+DscBvIAzWpt3o9f2tQvelZ+TH/eWungHJYD/AHZXOltDstgd3/Y0tt1GlW1GrsG8jjB7/AjuI5zWq/R0N72tQSmeQTDkd2ScD44m3IsmRZ1c2LFMQZG3S7fIwoMgh0rbIUei0aUotda7qKMAfqe8yeIlgAAUFaADRQ4SIiKlSIiCEkdqZBHeCPmJJEQixSFpsS7bsu3fYBDjeODwAxnhOy7Ft7dxfi3+04QYU5NBh8luemZV2FQiZMbDPbYo+AJkdux3HFSr+A4N8jJHdPyWiyw/JNGRGTVqhERKKnSJdr2W2MsypnsOS3yE7HZY7LV81YS63p+S4agwqA5EYNWqES4dlP2NW3wfH5xXsy3eXKYGRk5BAGeJzGHCnBosPknemjq7C1Tpk/8A1RX93XUnyQH9Zg5muk2hv9ZvdqrN1rCVbdJUp9EhuXLEwpEdkg+ldY7SvG84uOQ9zhy4/VJ6DsgA6TTbvuitgft753s+OZ59iZ3olr7lvSpMtXY4Fic13eRfwIHHPhLXTcgQzbjnZW+kZIx8j2herb5rbwk7qkk3OJ+Mlqr4jPLIzOxXeLC9Kwo0b73M2Vbn28nOP5czQZk+kG0brbmF2V6tmCpyVBnkB8uPbMZOLz8gTzFwFVsvP+p5QyZy5ooDbySbJ0Btxqiv16XHmCrfoZrYGeXGbB0Q0Vw1dLiqzcBbebcIUKUI4k8O2R4VidhA7Qoun6hksIHaF6SiyScATmduvRkiIghIiIISIiCEiIghJ0ZZ3iCFAyyKwhRvMQAO39JbKzDbfU/s/q+197h+mZVy5zBC6QC6UsTNbw0rF32BnZhwDMSPgTOKnwynGcMDjvweU6ROF1HVq7eVt1tSzzYb21IZSef6HuMjKSDYyn9ofo4UfzZ/2l8pO6w5zPCJCKJWJKwMeWhVtycbksbkbktqJRKzDkxHnOLPa99Uf7SK35iTbkbkQgHlIQDsVSbZenPPTaf/ACwPyk9GnRBiuuusHnuIFz8SOcnCTsEjBGxpsAeSY2GNpsNAPgogk7hJIEncJHqRV79DVb/i1V2Y5FkBI8+c6V7D0w5aaj/LU/nL4SdwsjMTCbIF+CiMMZNlovwUdOnVfdVV+yoX8pMBOYjwAOFIABwkREVKkREEJERBCREQQkREEJERBCSO+hXUqwyDJIiEBwooBpYS7o+foOMdzD9ROKtgH6bjHco4/MzORM79qxdWrT8zSsesyVVqtXpwoCqMKP8AmTBSWMTjdmi1oaKHCgJvcqvuTjcljcnG5FSKDcnO5JurnO5BCgCTsEk25G7BCjCTuEneIIXAE5iIISIiCEiIghIiIISIiCEiIghIiIISIiCEiIghIiIISIiCEiIghIiIISIiCEiIghIiIISIiCEiIghIiIISIiCF/9k="/>
          <p:cNvSpPr>
            <a:spLocks noChangeAspect="1" noChangeArrowheads="1"/>
          </p:cNvSpPr>
          <p:nvPr/>
        </p:nvSpPr>
        <p:spPr bwMode="auto">
          <a:xfrm>
            <a:off x="63500" y="-153988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8" name="Picture 10" descr="http://clipartmountain.com/clip5/puzzlefou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43549" y="4140903"/>
            <a:ext cx="1654175" cy="1342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Shannon’s Separation theorem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4324" y="3067050"/>
            <a:ext cx="8543925" cy="352425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separation theorem leads to </a:t>
            </a:r>
            <a:r>
              <a:rPr lang="en-US" sz="2000" i="1" dirty="0" smtClean="0">
                <a:solidFill>
                  <a:schemeClr val="tx1"/>
                </a:solidFill>
              </a:rPr>
              <a:t>digital</a:t>
            </a:r>
            <a:r>
              <a:rPr lang="en-US" sz="2000" dirty="0" smtClean="0">
                <a:solidFill>
                  <a:schemeClr val="tx1"/>
                </a:solidFill>
              </a:rPr>
              <a:t> communications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It states that the </a:t>
            </a:r>
            <a:r>
              <a:rPr lang="en-US" sz="2000" i="1" dirty="0" smtClean="0">
                <a:solidFill>
                  <a:schemeClr val="tx1"/>
                </a:solidFill>
              </a:rPr>
              <a:t>optimal</a:t>
            </a:r>
            <a:r>
              <a:rPr lang="en-US" sz="2000" dirty="0" smtClean="0">
                <a:solidFill>
                  <a:schemeClr val="tx1"/>
                </a:solidFill>
              </a:rPr>
              <a:t> communications system has precisely 4 parts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Any further partitioning reduces optimality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In particular, the celebrated 7-layer OSI (X.200) model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is in direct contradiction to the separation theorem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and indeed leads to gross inefficiencies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It was put in place to facilitate implementation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and should not be considered a fundamental principle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So, if SDN violates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this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layering model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it violates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tradition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, not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fundamental principles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(and may actually improve efficiency)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52449" y="1114425"/>
            <a:ext cx="7781925" cy="1876540"/>
            <a:chOff x="552449" y="1114425"/>
            <a:chExt cx="7781925" cy="187654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2828925" y="2371725"/>
              <a:ext cx="32956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1381125" y="1857375"/>
              <a:ext cx="61531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1809750" y="147637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5737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source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encoder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838450" y="147637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8607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channel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encoder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334000" y="1485900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8162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channel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decoder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62700" y="1495425"/>
              <a:ext cx="771525" cy="742950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410325" y="1562100"/>
              <a:ext cx="657225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1100" b="1" dirty="0" smtClean="0">
                  <a:latin typeface="+mn-lt"/>
                </a:rPr>
                <a:t>source</a:t>
              </a:r>
            </a:p>
            <a:p>
              <a:pPr algn="ctr">
                <a:spcBef>
                  <a:spcPts val="600"/>
                </a:spcBef>
              </a:pPr>
              <a:r>
                <a:rPr lang="en-US" sz="1100" b="1" dirty="0" smtClean="0"/>
                <a:t>decoder</a:t>
              </a:r>
              <a:endParaRPr lang="en-US" sz="1100" b="1" dirty="0" smtClean="0">
                <a:latin typeface="+mn-l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2449" y="1647825"/>
              <a:ext cx="10382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information source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96149" y="1647825"/>
              <a:ext cx="10382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information sink</a:t>
              </a:r>
            </a:p>
          </p:txBody>
        </p:sp>
        <p:sp>
          <p:nvSpPr>
            <p:cNvPr id="17" name="Can 16"/>
            <p:cNvSpPr/>
            <p:nvPr/>
          </p:nvSpPr>
          <p:spPr>
            <a:xfrm rot="16200000">
              <a:off x="4269583" y="1354930"/>
              <a:ext cx="400050" cy="1023940"/>
            </a:xfrm>
            <a:prstGeom prst="can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000500" y="1666875"/>
              <a:ext cx="96202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degrading 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channel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95550" y="1685925"/>
              <a:ext cx="419100" cy="211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bits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19800" y="1695450"/>
              <a:ext cx="419100" cy="211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bits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05200" y="1695450"/>
              <a:ext cx="54292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analog</a:t>
              </a:r>
            </a:p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 signal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876800" y="1695450"/>
              <a:ext cx="542925" cy="327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analog</a:t>
              </a:r>
            </a:p>
            <a:p>
              <a:pPr algn="ctr">
                <a:lnSpc>
                  <a:spcPct val="85000"/>
                </a:lnSpc>
              </a:pPr>
              <a:r>
                <a:rPr lang="en-US" sz="900" b="1" dirty="0" smtClean="0">
                  <a:solidFill>
                    <a:srgbClr val="00C8D2"/>
                  </a:solidFill>
                  <a:latin typeface="+mn-lt"/>
                </a:rPr>
                <a:t> signal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990975" y="2257425"/>
              <a:ext cx="1047750" cy="36702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digital channel</a:t>
              </a:r>
            </a:p>
            <a:p>
              <a:pPr algn="ctr">
                <a:lnSpc>
                  <a:spcPct val="85000"/>
                </a:lnSpc>
              </a:pPr>
              <a:r>
                <a:rPr lang="en-US" sz="1000" b="1" dirty="0" smtClean="0"/>
                <a:t>known capacity</a:t>
              </a:r>
              <a:endParaRPr lang="en-US" sz="1000" b="1" dirty="0" smtClean="0">
                <a:latin typeface="+mn-lt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 rot="5400000">
              <a:off x="6051550" y="2301875"/>
              <a:ext cx="1333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2768600" y="2308225"/>
              <a:ext cx="133350" cy="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Callout 35"/>
            <p:cNvSpPr/>
            <p:nvPr/>
          </p:nvSpPr>
          <p:spPr>
            <a:xfrm>
              <a:off x="2352674" y="2419351"/>
              <a:ext cx="657225" cy="552450"/>
            </a:xfrm>
            <a:prstGeom prst="wedgeEllipseCallout">
              <a:avLst>
                <a:gd name="adj1" fmla="val 4018"/>
                <a:gd name="adj2" fmla="val -147220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369204" y="2457450"/>
              <a:ext cx="657225" cy="523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solidFill>
                    <a:srgbClr val="FF0000"/>
                  </a:solidFill>
                </a:rPr>
                <a:t>nothing allowed here</a:t>
              </a: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931554" y="2466975"/>
              <a:ext cx="657225" cy="5239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solidFill>
                    <a:srgbClr val="FF0000"/>
                  </a:solidFill>
                </a:rPr>
                <a:t>nothing allowed here</a:t>
              </a:r>
              <a:endParaRPr lang="en-US" sz="1100" b="1" dirty="0" smtClean="0">
                <a:solidFill>
                  <a:srgbClr val="FF0000"/>
                </a:solidFill>
                <a:latin typeface="+mn-lt"/>
              </a:endParaRPr>
            </a:p>
          </p:txBody>
        </p:sp>
        <p:sp>
          <p:nvSpPr>
            <p:cNvPr id="39" name="Oval Callout 38"/>
            <p:cNvSpPr/>
            <p:nvPr/>
          </p:nvSpPr>
          <p:spPr>
            <a:xfrm>
              <a:off x="5915024" y="2428876"/>
              <a:ext cx="657225" cy="552450"/>
            </a:xfrm>
            <a:prstGeom prst="wedgeEllipseCallout">
              <a:avLst>
                <a:gd name="adj1" fmla="val -1780"/>
                <a:gd name="adj2" fmla="val -150669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66875" y="1114425"/>
              <a:ext cx="105727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application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layer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19825" y="1114425"/>
              <a:ext cx="1057275" cy="381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application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layer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2838450" y="1323975"/>
              <a:ext cx="327660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3971924" y="1200150"/>
              <a:ext cx="1057275" cy="2375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i="1" dirty="0" smtClean="0">
                  <a:solidFill>
                    <a:srgbClr val="FF0000"/>
                  </a:solidFill>
                  <a:latin typeface="+mn-lt"/>
                </a:rPr>
                <a:t>physical layer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 rot="5400000">
              <a:off x="6042025" y="1387475"/>
              <a:ext cx="13335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2784475" y="1377950"/>
              <a:ext cx="13335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66" name="Picture 2" descr="http://www.pamsclipart.com/clipart_images/chocolate_layer_cake_with_a_cherry_on_top_0515-1101-1202-3354_SMU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3699" y="4449815"/>
            <a:ext cx="1069975" cy="838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Connections and VPNs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3387" y="1219200"/>
            <a:ext cx="8529637" cy="5267326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separation theorem speaks about communications links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and early telegraph and telephone connections were indeed links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However, it is impossible (or at least very inefficient)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to directly connect every 2 points that need to communicate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Instead, one can 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create a connected graph of arbitrary topology (a </a:t>
            </a:r>
            <a:r>
              <a:rPr lang="en-US" sz="2000" b="1" i="1" dirty="0" smtClean="0">
                <a:solidFill>
                  <a:schemeClr val="tx1"/>
                </a:solidFill>
              </a:rPr>
              <a:t>network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find a path connecting any two points (a </a:t>
            </a:r>
            <a:r>
              <a:rPr lang="en-US" sz="2000" b="1" i="1" dirty="0" smtClean="0">
                <a:solidFill>
                  <a:schemeClr val="tx1"/>
                </a:solidFill>
              </a:rPr>
              <a:t>virtual</a:t>
            </a:r>
            <a:r>
              <a:rPr lang="en-US" sz="2000" b="1" dirty="0" smtClean="0">
                <a:solidFill>
                  <a:schemeClr val="tx1"/>
                </a:solidFill>
              </a:rPr>
              <a:t> connection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Furthermore, one can logically create a fully connected graph,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sub-graphs of which are are </a:t>
            </a:r>
            <a:r>
              <a:rPr lang="en-US" sz="2000" b="1" i="1" dirty="0" smtClean="0">
                <a:solidFill>
                  <a:schemeClr val="tx1"/>
                </a:solidFill>
              </a:rPr>
              <a:t>virtual</a:t>
            </a:r>
            <a:r>
              <a:rPr lang="en-US" sz="2000" b="1" dirty="0" smtClean="0">
                <a:solidFill>
                  <a:schemeClr val="tx1"/>
                </a:solidFill>
              </a:rPr>
              <a:t> private networks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In order to implement this scheme, one must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associate an </a:t>
            </a:r>
            <a:r>
              <a:rPr lang="en-US" sz="2000" i="1" dirty="0" smtClean="0">
                <a:solidFill>
                  <a:schemeClr val="tx2">
                    <a:lumMod val="50000"/>
                  </a:schemeClr>
                </a:solidFill>
              </a:rPr>
              <a:t>address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(which becomes part of the Shannon information)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to each point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implement a scheme to forward information through the original graph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type of </a:t>
            </a:r>
            <a:r>
              <a:rPr lang="en-US" sz="2000" i="1" dirty="0" smtClean="0">
                <a:solidFill>
                  <a:schemeClr val="tx1"/>
                </a:solidFill>
              </a:rPr>
              <a:t>virtualization</a:t>
            </a:r>
            <a:r>
              <a:rPr lang="en-US" sz="2000" dirty="0" smtClean="0">
                <a:solidFill>
                  <a:schemeClr val="tx1"/>
                </a:solidFill>
              </a:rPr>
              <a:t> is used in computation all the time !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134225" y="1400175"/>
            <a:ext cx="1085850" cy="114300"/>
            <a:chOff x="7134225" y="1400175"/>
            <a:chExt cx="1085850" cy="114300"/>
          </a:xfrm>
        </p:grpSpPr>
        <p:cxnSp>
          <p:nvCxnSpPr>
            <p:cNvPr id="7" name="Straight Connector 6"/>
            <p:cNvCxnSpPr/>
            <p:nvPr/>
          </p:nvCxnSpPr>
          <p:spPr>
            <a:xfrm rot="16200000" flipH="1">
              <a:off x="7677150" y="1023797"/>
              <a:ext cx="0" cy="89072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7134225" y="14001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8105775" y="14001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7019925" y="2905125"/>
            <a:ext cx="1714500" cy="638175"/>
            <a:chOff x="7019925" y="2905125"/>
            <a:chExt cx="1714500" cy="638175"/>
          </a:xfrm>
        </p:grpSpPr>
        <p:cxnSp>
          <p:nvCxnSpPr>
            <p:cNvPr id="48" name="Straight Connector 47"/>
            <p:cNvCxnSpPr>
              <a:endCxn id="54" idx="1"/>
            </p:cNvCxnSpPr>
            <p:nvPr/>
          </p:nvCxnSpPr>
          <p:spPr>
            <a:xfrm>
              <a:off x="7927111" y="2964588"/>
              <a:ext cx="328753" cy="17635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endCxn id="69" idx="3"/>
            </p:cNvCxnSpPr>
            <p:nvPr/>
          </p:nvCxnSpPr>
          <p:spPr>
            <a:xfrm flipV="1">
              <a:off x="7527061" y="3002686"/>
              <a:ext cx="290653" cy="15240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60" idx="3"/>
            </p:cNvCxnSpPr>
            <p:nvPr/>
          </p:nvCxnSpPr>
          <p:spPr>
            <a:xfrm flipV="1">
              <a:off x="7736611" y="3478936"/>
              <a:ext cx="319228" cy="9526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7765186" y="3159989"/>
              <a:ext cx="490678" cy="33197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53" idx="3"/>
            </p:cNvCxnSpPr>
            <p:nvPr/>
          </p:nvCxnSpPr>
          <p:spPr>
            <a:xfrm flipV="1">
              <a:off x="7155586" y="3221761"/>
              <a:ext cx="300178" cy="123825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/>
            <p:nvPr/>
          </p:nvSpPr>
          <p:spPr>
            <a:xfrm>
              <a:off x="7439025" y="31242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8239125" y="31242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/>
            <p:cNvCxnSpPr>
              <a:endCxn id="57" idx="3"/>
            </p:cNvCxnSpPr>
            <p:nvPr/>
          </p:nvCxnSpPr>
          <p:spPr>
            <a:xfrm flipV="1">
              <a:off x="8146186" y="337416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7019925" y="3276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8620125" y="3276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endCxn id="59" idx="2"/>
            </p:cNvCxnSpPr>
            <p:nvPr/>
          </p:nvCxnSpPr>
          <p:spPr>
            <a:xfrm flipV="1">
              <a:off x="7517536" y="3486150"/>
              <a:ext cx="131039" cy="2311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7648575" y="34290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8039100" y="33813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/>
            <p:nvPr/>
          </p:nvSpPr>
          <p:spPr>
            <a:xfrm>
              <a:off x="7886700" y="32004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7677150" y="31337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/>
            <p:nvPr/>
          </p:nvSpPr>
          <p:spPr>
            <a:xfrm>
              <a:off x="7400925" y="3419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>
              <a:endCxn id="61" idx="3"/>
            </p:cNvCxnSpPr>
            <p:nvPr/>
          </p:nvCxnSpPr>
          <p:spPr>
            <a:xfrm flipV="1">
              <a:off x="7517536" y="3297961"/>
              <a:ext cx="385903" cy="142876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endCxn id="62" idx="2"/>
            </p:cNvCxnSpPr>
            <p:nvPr/>
          </p:nvCxnSpPr>
          <p:spPr>
            <a:xfrm>
              <a:off x="7555636" y="3183662"/>
              <a:ext cx="121514" cy="7213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1" idx="5"/>
              <a:endCxn id="60" idx="1"/>
            </p:cNvCxnSpPr>
            <p:nvPr/>
          </p:nvCxnSpPr>
          <p:spPr>
            <a:xfrm rot="16200000" flipH="1">
              <a:off x="7969974" y="3312248"/>
              <a:ext cx="100153" cy="7157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53" idx="4"/>
            </p:cNvCxnSpPr>
            <p:nvPr/>
          </p:nvCxnSpPr>
          <p:spPr>
            <a:xfrm rot="5400000" flipH="1" flipV="1">
              <a:off x="7391399" y="3307487"/>
              <a:ext cx="173762" cy="357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endCxn id="54" idx="4"/>
            </p:cNvCxnSpPr>
            <p:nvPr/>
          </p:nvCxnSpPr>
          <p:spPr>
            <a:xfrm flipV="1">
              <a:off x="8127136" y="3238500"/>
              <a:ext cx="169139" cy="154712"/>
            </a:xfrm>
            <a:prstGeom prst="line">
              <a:avLst/>
            </a:prstGeom>
            <a:ln w="19050">
              <a:solidFill>
                <a:srgbClr val="D0DA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7800975" y="29051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010400" y="1895475"/>
            <a:ext cx="1714500" cy="638175"/>
            <a:chOff x="6838950" y="2619375"/>
            <a:chExt cx="1714500" cy="638175"/>
          </a:xfrm>
        </p:grpSpPr>
        <p:cxnSp>
          <p:nvCxnSpPr>
            <p:cNvPr id="101" name="Straight Connector 100"/>
            <p:cNvCxnSpPr>
              <a:endCxn id="22" idx="4"/>
            </p:cNvCxnSpPr>
            <p:nvPr/>
          </p:nvCxnSpPr>
          <p:spPr>
            <a:xfrm flipV="1">
              <a:off x="6955561" y="2962275"/>
              <a:ext cx="597764" cy="1070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17" idx="4"/>
            </p:cNvCxnSpPr>
            <p:nvPr/>
          </p:nvCxnSpPr>
          <p:spPr>
            <a:xfrm>
              <a:off x="7365136" y="2936013"/>
              <a:ext cx="550139" cy="2739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21" idx="4"/>
            </p:cNvCxnSpPr>
            <p:nvPr/>
          </p:nvCxnSpPr>
          <p:spPr>
            <a:xfrm flipV="1">
              <a:off x="6936511" y="3028950"/>
              <a:ext cx="826364" cy="213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endCxn id="14" idx="2"/>
            </p:cNvCxnSpPr>
            <p:nvPr/>
          </p:nvCxnSpPr>
          <p:spPr>
            <a:xfrm>
              <a:off x="7822336" y="2974113"/>
              <a:ext cx="616814" cy="7388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endCxn id="43" idx="1"/>
            </p:cNvCxnSpPr>
            <p:nvPr/>
          </p:nvCxnSpPr>
          <p:spPr>
            <a:xfrm flipV="1">
              <a:off x="6926986" y="2636114"/>
              <a:ext cx="709753" cy="3665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endCxn id="14" idx="1"/>
            </p:cNvCxnSpPr>
            <p:nvPr/>
          </p:nvCxnSpPr>
          <p:spPr>
            <a:xfrm>
              <a:off x="8165236" y="2888388"/>
              <a:ext cx="290653" cy="1192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23" idx="1"/>
            </p:cNvCxnSpPr>
            <p:nvPr/>
          </p:nvCxnSpPr>
          <p:spPr>
            <a:xfrm rot="16200000" flipV="1">
              <a:off x="7053263" y="2967038"/>
              <a:ext cx="81102" cy="2857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16" idx="0"/>
            </p:cNvCxnSpPr>
            <p:nvPr/>
          </p:nvCxnSpPr>
          <p:spPr>
            <a:xfrm rot="5400000" flipH="1" flipV="1">
              <a:off x="7448550" y="3031262"/>
              <a:ext cx="188188" cy="357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43" idx="5"/>
              <a:endCxn id="21" idx="0"/>
            </p:cNvCxnSpPr>
            <p:nvPr/>
          </p:nvCxnSpPr>
          <p:spPr>
            <a:xfrm rot="16200000" flipH="1">
              <a:off x="7641361" y="2793136"/>
              <a:ext cx="197714" cy="453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endCxn id="10" idx="3"/>
            </p:cNvCxnSpPr>
            <p:nvPr/>
          </p:nvCxnSpPr>
          <p:spPr>
            <a:xfrm flipV="1">
              <a:off x="7803286" y="2936011"/>
              <a:ext cx="271603" cy="3810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22" idx="3"/>
            </p:cNvCxnSpPr>
            <p:nvPr/>
          </p:nvCxnSpPr>
          <p:spPr>
            <a:xfrm flipV="1">
              <a:off x="7279411" y="2945536"/>
              <a:ext cx="233503" cy="2190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endCxn id="21" idx="4"/>
            </p:cNvCxnSpPr>
            <p:nvPr/>
          </p:nvCxnSpPr>
          <p:spPr>
            <a:xfrm flipV="1">
              <a:off x="7584211" y="3028950"/>
              <a:ext cx="178664" cy="1356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endCxn id="43" idx="4"/>
            </p:cNvCxnSpPr>
            <p:nvPr/>
          </p:nvCxnSpPr>
          <p:spPr>
            <a:xfrm rot="5400000" flipH="1" flipV="1">
              <a:off x="7567612" y="2740750"/>
              <a:ext cx="116613" cy="1024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endCxn id="10" idx="1"/>
            </p:cNvCxnSpPr>
            <p:nvPr/>
          </p:nvCxnSpPr>
          <p:spPr>
            <a:xfrm>
              <a:off x="7746136" y="2678838"/>
              <a:ext cx="328753" cy="1763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endCxn id="43" idx="3"/>
            </p:cNvCxnSpPr>
            <p:nvPr/>
          </p:nvCxnSpPr>
          <p:spPr>
            <a:xfrm flipV="1">
              <a:off x="7346086" y="2716936"/>
              <a:ext cx="290653" cy="1524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endCxn id="17" idx="3"/>
            </p:cNvCxnSpPr>
            <p:nvPr/>
          </p:nvCxnSpPr>
          <p:spPr>
            <a:xfrm flipV="1">
              <a:off x="7555636" y="3193186"/>
              <a:ext cx="319228" cy="952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7584211" y="2874239"/>
              <a:ext cx="490678" cy="3319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13" idx="6"/>
              <a:endCxn id="9" idx="3"/>
            </p:cNvCxnSpPr>
            <p:nvPr/>
          </p:nvCxnSpPr>
          <p:spPr>
            <a:xfrm flipV="1">
              <a:off x="6953250" y="2936011"/>
              <a:ext cx="321539" cy="1119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7258050" y="28384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8058150" y="28384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endCxn id="14" idx="3"/>
            </p:cNvCxnSpPr>
            <p:nvPr/>
          </p:nvCxnSpPr>
          <p:spPr>
            <a:xfrm flipV="1">
              <a:off x="7965211" y="308841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/>
            <p:cNvSpPr/>
            <p:nvPr/>
          </p:nvSpPr>
          <p:spPr>
            <a:xfrm>
              <a:off x="6838950" y="29908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439150" y="29908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>
              <a:endCxn id="16" idx="2"/>
            </p:cNvCxnSpPr>
            <p:nvPr/>
          </p:nvCxnSpPr>
          <p:spPr>
            <a:xfrm flipV="1">
              <a:off x="7336561" y="3200400"/>
              <a:ext cx="131039" cy="23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7467600" y="31432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858125" y="30956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7705725" y="291465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496175" y="28479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7219950" y="313372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endCxn id="21" idx="3"/>
            </p:cNvCxnSpPr>
            <p:nvPr/>
          </p:nvCxnSpPr>
          <p:spPr>
            <a:xfrm flipV="1">
              <a:off x="7336561" y="3012211"/>
              <a:ext cx="385903" cy="14287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endCxn id="22" idx="2"/>
            </p:cNvCxnSpPr>
            <p:nvPr/>
          </p:nvCxnSpPr>
          <p:spPr>
            <a:xfrm>
              <a:off x="7374661" y="2897912"/>
              <a:ext cx="121514" cy="721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21" idx="5"/>
              <a:endCxn id="17" idx="1"/>
            </p:cNvCxnSpPr>
            <p:nvPr/>
          </p:nvCxnSpPr>
          <p:spPr>
            <a:xfrm rot="16200000" flipH="1">
              <a:off x="7788999" y="3026498"/>
              <a:ext cx="100153" cy="7157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>
              <a:endCxn id="9" idx="4"/>
            </p:cNvCxnSpPr>
            <p:nvPr/>
          </p:nvCxnSpPr>
          <p:spPr>
            <a:xfrm rot="5400000" flipH="1" flipV="1">
              <a:off x="7210424" y="3021737"/>
              <a:ext cx="173762" cy="357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10" idx="4"/>
            </p:cNvCxnSpPr>
            <p:nvPr/>
          </p:nvCxnSpPr>
          <p:spPr>
            <a:xfrm flipV="1">
              <a:off x="7946161" y="2952750"/>
              <a:ext cx="169139" cy="1547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7620000" y="26193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22" idx="5"/>
              <a:endCxn id="17" idx="2"/>
            </p:cNvCxnSpPr>
            <p:nvPr/>
          </p:nvCxnSpPr>
          <p:spPr>
            <a:xfrm rot="16200000" flipH="1">
              <a:off x="7622311" y="2916960"/>
              <a:ext cx="207239" cy="2643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endCxn id="16" idx="0"/>
            </p:cNvCxnSpPr>
            <p:nvPr/>
          </p:nvCxnSpPr>
          <p:spPr>
            <a:xfrm rot="16200000" flipH="1">
              <a:off x="7341325" y="2959824"/>
              <a:ext cx="207237" cy="15961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endCxn id="17" idx="7"/>
            </p:cNvCxnSpPr>
            <p:nvPr/>
          </p:nvCxnSpPr>
          <p:spPr>
            <a:xfrm rot="16200000" flipH="1">
              <a:off x="7643673" y="2800350"/>
              <a:ext cx="404951" cy="2190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7000875" y="4038338"/>
            <a:ext cx="1885950" cy="947519"/>
            <a:chOff x="7000875" y="4114538"/>
            <a:chExt cx="1885950" cy="947519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8298586" y="4250461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8296275" y="4574311"/>
              <a:ext cx="473939" cy="7214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8277225" y="4810125"/>
              <a:ext cx="521564" cy="5946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7146061" y="4793386"/>
              <a:ext cx="490678" cy="7620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flipV="1">
              <a:off x="7117486" y="4543425"/>
              <a:ext cx="388214" cy="231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7107961" y="4240936"/>
              <a:ext cx="407264" cy="188189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Freeform 5"/>
            <p:cNvSpPr>
              <a:spLocks/>
            </p:cNvSpPr>
            <p:nvPr/>
          </p:nvSpPr>
          <p:spPr bwMode="auto">
            <a:xfrm rot="64793">
              <a:off x="7317549" y="4114538"/>
              <a:ext cx="1101617" cy="947519"/>
            </a:xfrm>
            <a:custGeom>
              <a:avLst/>
              <a:gdLst/>
              <a:ahLst/>
              <a:cxnLst>
                <a:cxn ang="0">
                  <a:pos x="294" y="88"/>
                </a:cxn>
                <a:cxn ang="0">
                  <a:pos x="223" y="89"/>
                </a:cxn>
                <a:cxn ang="0">
                  <a:pos x="150" y="123"/>
                </a:cxn>
                <a:cxn ang="0">
                  <a:pos x="94" y="177"/>
                </a:cxn>
                <a:cxn ang="0">
                  <a:pos x="67" y="246"/>
                </a:cxn>
                <a:cxn ang="0">
                  <a:pos x="58" y="304"/>
                </a:cxn>
                <a:cxn ang="0">
                  <a:pos x="17" y="343"/>
                </a:cxn>
                <a:cxn ang="0">
                  <a:pos x="0" y="395"/>
                </a:cxn>
                <a:cxn ang="0">
                  <a:pos x="9" y="449"/>
                </a:cxn>
                <a:cxn ang="0">
                  <a:pos x="51" y="503"/>
                </a:cxn>
                <a:cxn ang="0">
                  <a:pos x="127" y="546"/>
                </a:cxn>
                <a:cxn ang="0">
                  <a:pos x="125" y="604"/>
                </a:cxn>
                <a:cxn ang="0">
                  <a:pos x="163" y="648"/>
                </a:cxn>
                <a:cxn ang="0">
                  <a:pos x="219" y="675"/>
                </a:cxn>
                <a:cxn ang="0">
                  <a:pos x="284" y="682"/>
                </a:cxn>
                <a:cxn ang="0">
                  <a:pos x="337" y="665"/>
                </a:cxn>
                <a:cxn ang="0">
                  <a:pos x="395" y="693"/>
                </a:cxn>
                <a:cxn ang="0">
                  <a:pos x="472" y="729"/>
                </a:cxn>
                <a:cxn ang="0">
                  <a:pos x="550" y="736"/>
                </a:cxn>
                <a:cxn ang="0">
                  <a:pos x="629" y="721"/>
                </a:cxn>
                <a:cxn ang="0">
                  <a:pos x="702" y="688"/>
                </a:cxn>
                <a:cxn ang="0">
                  <a:pos x="765" y="665"/>
                </a:cxn>
                <a:cxn ang="0">
                  <a:pos x="825" y="676"/>
                </a:cxn>
                <a:cxn ang="0">
                  <a:pos x="889" y="656"/>
                </a:cxn>
                <a:cxn ang="0">
                  <a:pos x="939" y="613"/>
                </a:cxn>
                <a:cxn ang="0">
                  <a:pos x="971" y="555"/>
                </a:cxn>
                <a:cxn ang="0">
                  <a:pos x="966" y="492"/>
                </a:cxn>
                <a:cxn ang="0">
                  <a:pos x="1011" y="430"/>
                </a:cxn>
                <a:cxn ang="0">
                  <a:pos x="1031" y="367"/>
                </a:cxn>
                <a:cxn ang="0">
                  <a:pos x="1027" y="306"/>
                </a:cxn>
                <a:cxn ang="0">
                  <a:pos x="999" y="253"/>
                </a:cxn>
                <a:cxn ang="0">
                  <a:pos x="951" y="212"/>
                </a:cxn>
                <a:cxn ang="0">
                  <a:pos x="936" y="158"/>
                </a:cxn>
                <a:cxn ang="0">
                  <a:pos x="904" y="99"/>
                </a:cxn>
                <a:cxn ang="0">
                  <a:pos x="846" y="58"/>
                </a:cxn>
                <a:cxn ang="0">
                  <a:pos x="773" y="41"/>
                </a:cxn>
                <a:cxn ang="0">
                  <a:pos x="702" y="54"/>
                </a:cxn>
                <a:cxn ang="0">
                  <a:pos x="642" y="61"/>
                </a:cxn>
                <a:cxn ang="0">
                  <a:pos x="575" y="17"/>
                </a:cxn>
                <a:cxn ang="0">
                  <a:pos x="513" y="0"/>
                </a:cxn>
                <a:cxn ang="0">
                  <a:pos x="451" y="11"/>
                </a:cxn>
                <a:cxn ang="0">
                  <a:pos x="389" y="48"/>
                </a:cxn>
                <a:cxn ang="0">
                  <a:pos x="331" y="108"/>
                </a:cxn>
              </a:cxnLst>
              <a:rect l="0" t="0" r="r" b="b"/>
              <a:pathLst>
                <a:path w="1034" h="737">
                  <a:moveTo>
                    <a:pt x="331" y="108"/>
                  </a:moveTo>
                  <a:lnTo>
                    <a:pt x="314" y="95"/>
                  </a:lnTo>
                  <a:lnTo>
                    <a:pt x="294" y="88"/>
                  </a:lnTo>
                  <a:lnTo>
                    <a:pt x="271" y="84"/>
                  </a:lnTo>
                  <a:lnTo>
                    <a:pt x="247" y="86"/>
                  </a:lnTo>
                  <a:lnTo>
                    <a:pt x="223" y="89"/>
                  </a:lnTo>
                  <a:lnTo>
                    <a:pt x="196" y="97"/>
                  </a:lnTo>
                  <a:lnTo>
                    <a:pt x="172" y="110"/>
                  </a:lnTo>
                  <a:lnTo>
                    <a:pt x="150" y="123"/>
                  </a:lnTo>
                  <a:lnTo>
                    <a:pt x="129" y="140"/>
                  </a:lnTo>
                  <a:lnTo>
                    <a:pt x="109" y="158"/>
                  </a:lnTo>
                  <a:lnTo>
                    <a:pt x="94" y="177"/>
                  </a:lnTo>
                  <a:lnTo>
                    <a:pt x="80" y="199"/>
                  </a:lnTo>
                  <a:lnTo>
                    <a:pt x="71" y="222"/>
                  </a:lnTo>
                  <a:lnTo>
                    <a:pt x="67" y="246"/>
                  </a:lnTo>
                  <a:lnTo>
                    <a:pt x="67" y="268"/>
                  </a:lnTo>
                  <a:lnTo>
                    <a:pt x="75" y="293"/>
                  </a:lnTo>
                  <a:lnTo>
                    <a:pt x="58" y="304"/>
                  </a:lnTo>
                  <a:lnTo>
                    <a:pt x="43" y="315"/>
                  </a:lnTo>
                  <a:lnTo>
                    <a:pt x="30" y="328"/>
                  </a:lnTo>
                  <a:lnTo>
                    <a:pt x="17" y="343"/>
                  </a:lnTo>
                  <a:lnTo>
                    <a:pt x="9" y="360"/>
                  </a:lnTo>
                  <a:lnTo>
                    <a:pt x="2" y="376"/>
                  </a:lnTo>
                  <a:lnTo>
                    <a:pt x="0" y="395"/>
                  </a:lnTo>
                  <a:lnTo>
                    <a:pt x="0" y="412"/>
                  </a:lnTo>
                  <a:lnTo>
                    <a:pt x="2" y="432"/>
                  </a:lnTo>
                  <a:lnTo>
                    <a:pt x="9" y="449"/>
                  </a:lnTo>
                  <a:lnTo>
                    <a:pt x="19" y="468"/>
                  </a:lnTo>
                  <a:lnTo>
                    <a:pt x="32" y="486"/>
                  </a:lnTo>
                  <a:lnTo>
                    <a:pt x="51" y="503"/>
                  </a:lnTo>
                  <a:lnTo>
                    <a:pt x="71" y="518"/>
                  </a:lnTo>
                  <a:lnTo>
                    <a:pt x="97" y="533"/>
                  </a:lnTo>
                  <a:lnTo>
                    <a:pt x="127" y="546"/>
                  </a:lnTo>
                  <a:lnTo>
                    <a:pt x="122" y="566"/>
                  </a:lnTo>
                  <a:lnTo>
                    <a:pt x="122" y="585"/>
                  </a:lnTo>
                  <a:lnTo>
                    <a:pt x="125" y="604"/>
                  </a:lnTo>
                  <a:lnTo>
                    <a:pt x="135" y="620"/>
                  </a:lnTo>
                  <a:lnTo>
                    <a:pt x="146" y="635"/>
                  </a:lnTo>
                  <a:lnTo>
                    <a:pt x="163" y="648"/>
                  </a:lnTo>
                  <a:lnTo>
                    <a:pt x="180" y="660"/>
                  </a:lnTo>
                  <a:lnTo>
                    <a:pt x="198" y="669"/>
                  </a:lnTo>
                  <a:lnTo>
                    <a:pt x="219" y="675"/>
                  </a:lnTo>
                  <a:lnTo>
                    <a:pt x="241" y="680"/>
                  </a:lnTo>
                  <a:lnTo>
                    <a:pt x="262" y="682"/>
                  </a:lnTo>
                  <a:lnTo>
                    <a:pt x="284" y="682"/>
                  </a:lnTo>
                  <a:lnTo>
                    <a:pt x="303" y="678"/>
                  </a:lnTo>
                  <a:lnTo>
                    <a:pt x="322" y="673"/>
                  </a:lnTo>
                  <a:lnTo>
                    <a:pt x="337" y="665"/>
                  </a:lnTo>
                  <a:lnTo>
                    <a:pt x="350" y="654"/>
                  </a:lnTo>
                  <a:lnTo>
                    <a:pt x="372" y="676"/>
                  </a:lnTo>
                  <a:lnTo>
                    <a:pt x="395" y="693"/>
                  </a:lnTo>
                  <a:lnTo>
                    <a:pt x="421" y="708"/>
                  </a:lnTo>
                  <a:lnTo>
                    <a:pt x="445" y="721"/>
                  </a:lnTo>
                  <a:lnTo>
                    <a:pt x="472" y="729"/>
                  </a:lnTo>
                  <a:lnTo>
                    <a:pt x="498" y="734"/>
                  </a:lnTo>
                  <a:lnTo>
                    <a:pt x="524" y="736"/>
                  </a:lnTo>
                  <a:lnTo>
                    <a:pt x="550" y="736"/>
                  </a:lnTo>
                  <a:lnTo>
                    <a:pt x="576" y="734"/>
                  </a:lnTo>
                  <a:lnTo>
                    <a:pt x="603" y="729"/>
                  </a:lnTo>
                  <a:lnTo>
                    <a:pt x="629" y="721"/>
                  </a:lnTo>
                  <a:lnTo>
                    <a:pt x="653" y="712"/>
                  </a:lnTo>
                  <a:lnTo>
                    <a:pt x="677" y="701"/>
                  </a:lnTo>
                  <a:lnTo>
                    <a:pt x="702" y="688"/>
                  </a:lnTo>
                  <a:lnTo>
                    <a:pt x="724" y="671"/>
                  </a:lnTo>
                  <a:lnTo>
                    <a:pt x="747" y="654"/>
                  </a:lnTo>
                  <a:lnTo>
                    <a:pt x="765" y="665"/>
                  </a:lnTo>
                  <a:lnTo>
                    <a:pt x="784" y="673"/>
                  </a:lnTo>
                  <a:lnTo>
                    <a:pt x="805" y="678"/>
                  </a:lnTo>
                  <a:lnTo>
                    <a:pt x="825" y="676"/>
                  </a:lnTo>
                  <a:lnTo>
                    <a:pt x="846" y="673"/>
                  </a:lnTo>
                  <a:lnTo>
                    <a:pt x="868" y="665"/>
                  </a:lnTo>
                  <a:lnTo>
                    <a:pt x="889" y="656"/>
                  </a:lnTo>
                  <a:lnTo>
                    <a:pt x="908" y="643"/>
                  </a:lnTo>
                  <a:lnTo>
                    <a:pt x="924" y="628"/>
                  </a:lnTo>
                  <a:lnTo>
                    <a:pt x="939" y="613"/>
                  </a:lnTo>
                  <a:lnTo>
                    <a:pt x="953" y="594"/>
                  </a:lnTo>
                  <a:lnTo>
                    <a:pt x="964" y="576"/>
                  </a:lnTo>
                  <a:lnTo>
                    <a:pt x="971" y="555"/>
                  </a:lnTo>
                  <a:lnTo>
                    <a:pt x="973" y="533"/>
                  </a:lnTo>
                  <a:lnTo>
                    <a:pt x="971" y="512"/>
                  </a:lnTo>
                  <a:lnTo>
                    <a:pt x="966" y="492"/>
                  </a:lnTo>
                  <a:lnTo>
                    <a:pt x="982" y="471"/>
                  </a:lnTo>
                  <a:lnTo>
                    <a:pt x="999" y="451"/>
                  </a:lnTo>
                  <a:lnTo>
                    <a:pt x="1011" y="430"/>
                  </a:lnTo>
                  <a:lnTo>
                    <a:pt x="1022" y="410"/>
                  </a:lnTo>
                  <a:lnTo>
                    <a:pt x="1027" y="388"/>
                  </a:lnTo>
                  <a:lnTo>
                    <a:pt x="1031" y="367"/>
                  </a:lnTo>
                  <a:lnTo>
                    <a:pt x="1033" y="347"/>
                  </a:lnTo>
                  <a:lnTo>
                    <a:pt x="1031" y="326"/>
                  </a:lnTo>
                  <a:lnTo>
                    <a:pt x="1027" y="306"/>
                  </a:lnTo>
                  <a:lnTo>
                    <a:pt x="1022" y="289"/>
                  </a:lnTo>
                  <a:lnTo>
                    <a:pt x="1011" y="270"/>
                  </a:lnTo>
                  <a:lnTo>
                    <a:pt x="999" y="253"/>
                  </a:lnTo>
                  <a:lnTo>
                    <a:pt x="986" y="239"/>
                  </a:lnTo>
                  <a:lnTo>
                    <a:pt x="969" y="225"/>
                  </a:lnTo>
                  <a:lnTo>
                    <a:pt x="951" y="212"/>
                  </a:lnTo>
                  <a:lnTo>
                    <a:pt x="930" y="203"/>
                  </a:lnTo>
                  <a:lnTo>
                    <a:pt x="936" y="181"/>
                  </a:lnTo>
                  <a:lnTo>
                    <a:pt x="936" y="158"/>
                  </a:lnTo>
                  <a:lnTo>
                    <a:pt x="930" y="138"/>
                  </a:lnTo>
                  <a:lnTo>
                    <a:pt x="919" y="117"/>
                  </a:lnTo>
                  <a:lnTo>
                    <a:pt x="904" y="99"/>
                  </a:lnTo>
                  <a:lnTo>
                    <a:pt x="887" y="84"/>
                  </a:lnTo>
                  <a:lnTo>
                    <a:pt x="868" y="69"/>
                  </a:lnTo>
                  <a:lnTo>
                    <a:pt x="846" y="58"/>
                  </a:lnTo>
                  <a:lnTo>
                    <a:pt x="822" y="48"/>
                  </a:lnTo>
                  <a:lnTo>
                    <a:pt x="799" y="45"/>
                  </a:lnTo>
                  <a:lnTo>
                    <a:pt x="773" y="41"/>
                  </a:lnTo>
                  <a:lnTo>
                    <a:pt x="747" y="43"/>
                  </a:lnTo>
                  <a:lnTo>
                    <a:pt x="724" y="47"/>
                  </a:lnTo>
                  <a:lnTo>
                    <a:pt x="702" y="54"/>
                  </a:lnTo>
                  <a:lnTo>
                    <a:pt x="681" y="67"/>
                  </a:lnTo>
                  <a:lnTo>
                    <a:pt x="662" y="84"/>
                  </a:lnTo>
                  <a:lnTo>
                    <a:pt x="642" y="61"/>
                  </a:lnTo>
                  <a:lnTo>
                    <a:pt x="618" y="43"/>
                  </a:lnTo>
                  <a:lnTo>
                    <a:pt x="597" y="28"/>
                  </a:lnTo>
                  <a:lnTo>
                    <a:pt x="575" y="17"/>
                  </a:lnTo>
                  <a:lnTo>
                    <a:pt x="554" y="7"/>
                  </a:lnTo>
                  <a:lnTo>
                    <a:pt x="533" y="2"/>
                  </a:lnTo>
                  <a:lnTo>
                    <a:pt x="513" y="0"/>
                  </a:lnTo>
                  <a:lnTo>
                    <a:pt x="492" y="2"/>
                  </a:lnTo>
                  <a:lnTo>
                    <a:pt x="472" y="6"/>
                  </a:lnTo>
                  <a:lnTo>
                    <a:pt x="451" y="11"/>
                  </a:lnTo>
                  <a:lnTo>
                    <a:pt x="430" y="22"/>
                  </a:lnTo>
                  <a:lnTo>
                    <a:pt x="410" y="34"/>
                  </a:lnTo>
                  <a:lnTo>
                    <a:pt x="389" y="48"/>
                  </a:lnTo>
                  <a:lnTo>
                    <a:pt x="371" y="65"/>
                  </a:lnTo>
                  <a:lnTo>
                    <a:pt x="352" y="86"/>
                  </a:lnTo>
                  <a:lnTo>
                    <a:pt x="331" y="108"/>
                  </a:lnTo>
                </a:path>
              </a:pathLst>
            </a:custGeom>
            <a:gradFill rotWithShape="0">
              <a:gsLst>
                <a:gs pos="0">
                  <a:srgbClr val="669900"/>
                </a:gs>
                <a:gs pos="50000">
                  <a:srgbClr val="669900">
                    <a:gamma/>
                    <a:tint val="40000"/>
                    <a:invGamma/>
                  </a:srgbClr>
                </a:gs>
                <a:gs pos="100000">
                  <a:srgbClr val="669900"/>
                </a:gs>
              </a:gsLst>
              <a:lin ang="2700000" scaled="1"/>
            </a:gradFill>
            <a:ln w="12700" cap="rnd" cmpd="sng">
              <a:noFill/>
              <a:prstDash val="solid"/>
              <a:round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9900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>
              <a:off x="8763000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8763000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8772525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7000875" y="4181475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7000875" y="44958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7010400" y="4800600"/>
              <a:ext cx="114300" cy="114300"/>
            </a:xfrm>
            <a:prstGeom prst="ellipse">
              <a:avLst/>
            </a:prstGeom>
            <a:solidFill>
              <a:srgbClr val="F2940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1004</TotalTime>
  <Words>700</Words>
  <Application>Microsoft Office PowerPoint</Application>
  <PresentationFormat>On-screen Show (4:3)</PresentationFormat>
  <Paragraphs>271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RADtemplate-2013</vt:lpstr>
      <vt:lpstr>QoSDN   QoS-assured Networks  vs.  SDN </vt:lpstr>
      <vt:lpstr>2012 DA14</vt:lpstr>
      <vt:lpstr>Torino scale</vt:lpstr>
      <vt:lpstr>Impact of SDN on SP networks</vt:lpstr>
      <vt:lpstr>What is a Service Provider network ?</vt:lpstr>
      <vt:lpstr>What is a Software Defined network ?</vt:lpstr>
      <vt:lpstr>What are the fundamental principles ?</vt:lpstr>
      <vt:lpstr>Shannon’s Separation theorem</vt:lpstr>
      <vt:lpstr>Virtual Connections and VPNs</vt:lpstr>
      <vt:lpstr>Data, control, and management planes (1.)</vt:lpstr>
      <vt:lpstr>Data, control, and management planes (2.)</vt:lpstr>
      <vt:lpstr>Peer-peer and client/server</vt:lpstr>
      <vt:lpstr>The CAP Theorem</vt:lpstr>
      <vt:lpstr>CAP: the SP Network Choice</vt:lpstr>
      <vt:lpstr>CAP: the SDN Choice</vt:lpstr>
      <vt:lpstr>SDN switch security</vt:lpstr>
      <vt:lpstr>So, how big and close is SDN ?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ilan_s</dc:creator>
  <cp:lastModifiedBy>yaakov_s</cp:lastModifiedBy>
  <cp:revision>85</cp:revision>
  <dcterms:created xsi:type="dcterms:W3CDTF">2013-01-21T06:31:02Z</dcterms:created>
  <dcterms:modified xsi:type="dcterms:W3CDTF">2013-04-24T07:54:00Z</dcterms:modified>
</cp:coreProperties>
</file>