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Default Extension="gif" ContentType="image/gif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0"/>
  </p:notesMasterIdLst>
  <p:sldIdLst>
    <p:sldId id="259" r:id="rId2"/>
    <p:sldId id="260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334" r:id="rId11"/>
    <p:sldId id="336" r:id="rId12"/>
    <p:sldId id="285" r:id="rId13"/>
    <p:sldId id="295" r:id="rId14"/>
    <p:sldId id="296" r:id="rId15"/>
    <p:sldId id="287" r:id="rId16"/>
    <p:sldId id="335" r:id="rId17"/>
    <p:sldId id="294" r:id="rId18"/>
    <p:sldId id="286" r:id="rId19"/>
    <p:sldId id="338" r:id="rId20"/>
    <p:sldId id="337" r:id="rId21"/>
    <p:sldId id="339" r:id="rId22"/>
    <p:sldId id="364" r:id="rId23"/>
    <p:sldId id="340" r:id="rId24"/>
    <p:sldId id="365" r:id="rId25"/>
    <p:sldId id="342" r:id="rId26"/>
    <p:sldId id="341" r:id="rId27"/>
    <p:sldId id="348" r:id="rId28"/>
    <p:sldId id="343" r:id="rId29"/>
    <p:sldId id="349" r:id="rId30"/>
    <p:sldId id="344" r:id="rId31"/>
    <p:sldId id="345" r:id="rId32"/>
    <p:sldId id="346" r:id="rId33"/>
    <p:sldId id="350" r:id="rId34"/>
    <p:sldId id="347" r:id="rId35"/>
    <p:sldId id="292" r:id="rId36"/>
    <p:sldId id="357" r:id="rId37"/>
    <p:sldId id="362" r:id="rId38"/>
    <p:sldId id="358" r:id="rId39"/>
    <p:sldId id="359" r:id="rId40"/>
    <p:sldId id="360" r:id="rId41"/>
    <p:sldId id="352" r:id="rId42"/>
    <p:sldId id="288" r:id="rId43"/>
    <p:sldId id="353" r:id="rId44"/>
    <p:sldId id="355" r:id="rId45"/>
    <p:sldId id="356" r:id="rId46"/>
    <p:sldId id="351" r:id="rId47"/>
    <p:sldId id="361" r:id="rId48"/>
    <p:sldId id="363" r:id="rId49"/>
    <p:sldId id="289" r:id="rId50"/>
    <p:sldId id="291" r:id="rId51"/>
    <p:sldId id="304" r:id="rId52"/>
    <p:sldId id="305" r:id="rId53"/>
    <p:sldId id="300" r:id="rId54"/>
    <p:sldId id="299" r:id="rId55"/>
    <p:sldId id="302" r:id="rId56"/>
    <p:sldId id="366" r:id="rId57"/>
    <p:sldId id="367" r:id="rId58"/>
    <p:sldId id="290" r:id="rId59"/>
    <p:sldId id="368" r:id="rId60"/>
    <p:sldId id="301" r:id="rId61"/>
    <p:sldId id="293" r:id="rId62"/>
    <p:sldId id="386" r:id="rId63"/>
    <p:sldId id="371" r:id="rId64"/>
    <p:sldId id="370" r:id="rId65"/>
    <p:sldId id="372" r:id="rId66"/>
    <p:sldId id="373" r:id="rId67"/>
    <p:sldId id="381" r:id="rId68"/>
    <p:sldId id="374" r:id="rId69"/>
    <p:sldId id="375" r:id="rId70"/>
    <p:sldId id="376" r:id="rId71"/>
    <p:sldId id="377" r:id="rId72"/>
    <p:sldId id="378" r:id="rId73"/>
    <p:sldId id="379" r:id="rId74"/>
    <p:sldId id="380" r:id="rId75"/>
    <p:sldId id="383" r:id="rId76"/>
    <p:sldId id="385" r:id="rId77"/>
    <p:sldId id="387" r:id="rId78"/>
    <p:sldId id="384" r:id="rId7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709" autoAdjust="0"/>
  </p:normalViewPr>
  <p:slideViewPr>
    <p:cSldViewPr snapToGrid="0">
      <p:cViewPr>
        <p:scale>
          <a:sx n="60" d="100"/>
          <a:sy n="60" d="100"/>
        </p:scale>
        <p:origin x="-1176" y="-3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6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99FE9D-6459-440B-9752-5A553139A6D9}" type="datetimeFigureOut">
              <a:rPr lang="en-US" smtClean="0"/>
              <a:pPr/>
              <a:t>26/11/2012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9E2CC9-510C-47FE-8145-0DF2BF00BE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E1829B-6CF5-4872-AB7C-32485FFCB248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46083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07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 Same Side Corner Rectangle 40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2" name="Round Single Corner Rectangle 41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3" name="Round Single Corner Rectangle 42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47713" y="1829857"/>
            <a:ext cx="7124700" cy="2665943"/>
          </a:xfrm>
          <a:prstGeom prst="rect">
            <a:avLst/>
          </a:prstGeom>
        </p:spPr>
        <p:txBody>
          <a:bodyPr/>
          <a:lstStyle>
            <a:lvl1pPr marL="225425" indent="-225425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defRPr sz="22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2523818" y="-377982"/>
            <a:ext cx="2131763" cy="7179398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9" y="2318991"/>
            <a:ext cx="5318102" cy="1785453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44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 of Presentatio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 bwMode="auto">
          <a:xfrm>
            <a:off x="2667000" y="474663"/>
            <a:ext cx="1231900" cy="768350"/>
          </a:xfrm>
          <a:prstGeom prst="roundRect">
            <a:avLst>
              <a:gd name="adj" fmla="val 29801"/>
            </a:avLst>
          </a:prstGeom>
          <a:solidFill>
            <a:srgbClr val="F294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 Single Corner Rectangle 3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ame Side Corner Rectangle 4"/>
          <p:cNvSpPr/>
          <p:nvPr/>
        </p:nvSpPr>
        <p:spPr>
          <a:xfrm rot="16200000">
            <a:off x="8293894" y="1521619"/>
            <a:ext cx="1355725" cy="344487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7" descr="rad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43482" y="5791201"/>
            <a:ext cx="1440143" cy="62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4016188" y="2614431"/>
            <a:ext cx="4141693" cy="129418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4033648" y="4131980"/>
            <a:ext cx="4124234" cy="1120775"/>
          </a:xfrm>
          <a:prstGeom prst="rect">
            <a:avLst/>
          </a:prstGeom>
        </p:spPr>
        <p:txBody>
          <a:bodyPr/>
          <a:lstStyle>
            <a:lvl1pPr>
              <a:buNone/>
              <a:defRPr sz="1800" b="1">
                <a:solidFill>
                  <a:schemeClr val="tx1">
                    <a:lumMod val="50000"/>
                  </a:schemeClr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1720" y="6651171"/>
            <a:ext cx="2817224" cy="206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iStock_000008560287Medium copy.jpg"/>
          <p:cNvPicPr>
            <a:picLocks noChangeAspect="1"/>
          </p:cNvPicPr>
          <p:nvPr/>
        </p:nvPicPr>
        <p:blipFill>
          <a:blip r:embed="rId3" cstate="print"/>
          <a:srcRect b="18795"/>
          <a:stretch>
            <a:fillRect/>
          </a:stretch>
        </p:blipFill>
        <p:spPr>
          <a:xfrm>
            <a:off x="2026024" y="4077801"/>
            <a:ext cx="1844099" cy="1193446"/>
          </a:xfrm>
          <a:prstGeom prst="roundRect">
            <a:avLst/>
          </a:prstGeom>
        </p:spPr>
      </p:pic>
      <p:pic>
        <p:nvPicPr>
          <p:cNvPr id="11" name="Picture 10" descr="6_lightbl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94937" y="1310779"/>
            <a:ext cx="1628328" cy="1082797"/>
          </a:xfrm>
          <a:prstGeom prst="round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 descr="iStock_000003997841Medium.jpg"/>
          <p:cNvPicPr>
            <a:picLocks noChangeAspect="1"/>
          </p:cNvPicPr>
          <p:nvPr/>
        </p:nvPicPr>
        <p:blipFill>
          <a:blip r:embed="rId5" cstate="print"/>
          <a:srcRect l="8050" r="32655"/>
          <a:stretch>
            <a:fillRect/>
          </a:stretch>
        </p:blipFill>
        <p:spPr>
          <a:xfrm>
            <a:off x="2644589" y="2553537"/>
            <a:ext cx="1237129" cy="1390933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6"/>
          <p:cNvSpPr txBox="1">
            <a:spLocks noChangeArrowheads="1"/>
          </p:cNvSpPr>
          <p:nvPr/>
        </p:nvSpPr>
        <p:spPr bwMode="auto">
          <a:xfrm>
            <a:off x="3352800" y="2133600"/>
            <a:ext cx="5715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Thank You </a:t>
            </a:r>
            <a:br>
              <a:rPr lang="en-US" sz="54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54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For Your </a:t>
            </a:r>
            <a:br>
              <a:rPr lang="en-US" sz="54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54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Attention</a:t>
            </a:r>
          </a:p>
        </p:txBody>
      </p:sp>
      <p:pic>
        <p:nvPicPr>
          <p:cNvPr id="4" name="Picture 7" descr="rad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5567081"/>
            <a:ext cx="1245979" cy="53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 bwMode="auto">
          <a:xfrm>
            <a:off x="1501775" y="4491038"/>
            <a:ext cx="1628775" cy="995362"/>
          </a:xfrm>
          <a:prstGeom prst="roundRect">
            <a:avLst>
              <a:gd name="adj" fmla="val 29801"/>
            </a:avLst>
          </a:prstGeom>
          <a:solidFill>
            <a:srgbClr val="F294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 Same Side Corner Rectangle 5"/>
          <p:cNvSpPr/>
          <p:nvPr/>
        </p:nvSpPr>
        <p:spPr bwMode="auto">
          <a:xfrm>
            <a:off x="852488" y="6342063"/>
            <a:ext cx="823912" cy="515937"/>
          </a:xfrm>
          <a:prstGeom prst="round2SameRect">
            <a:avLst/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934200" y="773113"/>
            <a:ext cx="1128713" cy="682625"/>
          </a:xfrm>
          <a:prstGeom prst="roundRect">
            <a:avLst>
              <a:gd name="adj" fmla="val 28881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 Single Corner Rectangle 7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07100" y="6651171"/>
            <a:ext cx="2951844" cy="206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iStock_000003997841Medium.jpg"/>
          <p:cNvPicPr>
            <a:picLocks noChangeAspect="1"/>
          </p:cNvPicPr>
          <p:nvPr/>
        </p:nvPicPr>
        <p:blipFill>
          <a:blip r:embed="rId3" cstate="print"/>
          <a:srcRect l="14189" r="40984"/>
          <a:stretch>
            <a:fillRect/>
          </a:stretch>
        </p:blipFill>
        <p:spPr>
          <a:xfrm>
            <a:off x="1506071" y="1890149"/>
            <a:ext cx="1640540" cy="2439804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6651812" y="6087036"/>
            <a:ext cx="2303929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www.rad.com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8366407" y="6650038"/>
            <a:ext cx="527686" cy="24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r">
              <a:defRPr/>
            </a:pPr>
            <a:r>
              <a:rPr lang="en-US" sz="800" dirty="0" smtClean="0">
                <a:solidFill>
                  <a:srgbClr val="4D4D4D"/>
                </a:solidFill>
                <a:latin typeface="+mn-lt"/>
                <a:cs typeface="Arial" charset="0"/>
              </a:rPr>
              <a:t>QoS</a:t>
            </a:r>
            <a:r>
              <a:rPr lang="en-US" sz="800" baseline="0" dirty="0" smtClean="0">
                <a:solidFill>
                  <a:srgbClr val="4D4D4D"/>
                </a:solidFill>
                <a:latin typeface="+mn-lt"/>
                <a:cs typeface="Arial" charset="0"/>
              </a:rPr>
              <a:t> </a:t>
            </a:r>
            <a:fld id="{1FEB4FD2-243B-450F-B334-AD0C10AF24B3}" type="slidenum">
              <a:rPr lang="en-US" sz="1000" smtClean="0">
                <a:solidFill>
                  <a:srgbClr val="4D4D4D"/>
                </a:solidFill>
                <a:latin typeface="+mn-lt"/>
                <a:cs typeface="Arial" charset="0"/>
              </a:rPr>
              <a:pPr algn="r">
                <a:defRPr/>
              </a:pPr>
              <a:t>‹#›</a:t>
            </a:fld>
            <a:endParaRPr lang="en-US" sz="1000" dirty="0">
              <a:solidFill>
                <a:srgbClr val="4D4D4D"/>
              </a:solidFill>
              <a:latin typeface="+mn-lt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hyperlink" Target="http://www.broadband-forum.org/index.php" TargetMode="Externa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://www.tmforum.org/browse.aspx" TargetMode="Externa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en.wikipedia.org/wiki/File:Erlang.jpg" TargetMode="Externa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7"/>
          <p:cNvSpPr txBox="1">
            <a:spLocks noChangeArrowheads="1"/>
          </p:cNvSpPr>
          <p:nvPr/>
        </p:nvSpPr>
        <p:spPr bwMode="auto">
          <a:xfrm>
            <a:off x="6969125" y="6456363"/>
            <a:ext cx="1875941" cy="27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r>
              <a:rPr lang="en-US" sz="1200" dirty="0" smtClean="0">
                <a:latin typeface="Verdana" pitchFamily="34" charset="0"/>
              </a:rPr>
              <a:t>The Access Company </a:t>
            </a:r>
            <a:endParaRPr lang="en-US" sz="1200" b="0" dirty="0">
              <a:latin typeface="Verdana" pitchFamily="34" charset="0"/>
            </a:endParaRPr>
          </a:p>
        </p:txBody>
      </p:sp>
      <p:sp>
        <p:nvSpPr>
          <p:cNvPr id="4099" name="Rectangle 10"/>
          <p:cNvSpPr>
            <a:spLocks noGrp="1" noChangeArrowheads="1"/>
          </p:cNvSpPr>
          <p:nvPr>
            <p:ph type="title"/>
          </p:nvPr>
        </p:nvSpPr>
        <p:spPr>
          <a:xfrm>
            <a:off x="4025153" y="2668220"/>
            <a:ext cx="4482353" cy="1294181"/>
          </a:xfrm>
        </p:spPr>
        <p:txBody>
          <a:bodyPr/>
          <a:lstStyle/>
          <a:p>
            <a:r>
              <a:rPr lang="en-US" sz="3600" dirty="0" smtClean="0"/>
              <a:t>QoS</a:t>
            </a:r>
          </a:p>
        </p:txBody>
      </p:sp>
      <p:sp>
        <p:nvSpPr>
          <p:cNvPr id="4100" name="Rectangle 11"/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US" altLang="he-IL" dirty="0" smtClean="0"/>
              <a:t>Presented by:</a:t>
            </a:r>
          </a:p>
          <a:p>
            <a:pPr eaLnBrk="1" hangingPunct="1"/>
            <a:r>
              <a:rPr lang="en-US" altLang="he-IL" b="1" dirty="0" smtClean="0"/>
              <a:t>Yaakov (J) Stein</a:t>
            </a:r>
          </a:p>
          <a:p>
            <a:pPr eaLnBrk="1" hangingPunct="1"/>
            <a:r>
              <a:rPr lang="en-US" altLang="he-IL" dirty="0" smtClean="0"/>
              <a:t>CTO</a:t>
            </a:r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SLAs  and QoS parameters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01801" y="1173707"/>
            <a:ext cx="8873959" cy="5513696"/>
          </a:xfrm>
        </p:spPr>
        <p:txBody>
          <a:bodyPr/>
          <a:lstStyle/>
          <a:p>
            <a:pPr marL="342900" lvl="0" indent="-342900">
              <a:spcBef>
                <a:spcPts val="1200"/>
              </a:spcBef>
              <a:buClrTx/>
              <a:buNone/>
              <a:defRPr/>
            </a:pPr>
            <a:r>
              <a:rPr lang="en-US" sz="2400" dirty="0" smtClean="0"/>
              <a:t>SLAs should capture Quality of user Experience (QoE)</a:t>
            </a:r>
          </a:p>
          <a:p>
            <a:pPr marL="342900" lvl="0" indent="-342900">
              <a:spcBef>
                <a:spcPct val="0"/>
              </a:spcBef>
              <a:buClrTx/>
              <a:buNone/>
              <a:defRPr/>
            </a:pPr>
            <a:r>
              <a:rPr lang="en-US" sz="2400" dirty="0" smtClean="0"/>
              <a:t>	but this is often hard to quantify </a:t>
            </a:r>
          </a:p>
          <a:p>
            <a:pPr marL="342900" lvl="0" indent="-342900">
              <a:spcBef>
                <a:spcPts val="1200"/>
              </a:spcBef>
              <a:buClrTx/>
              <a:buNone/>
              <a:defRPr/>
            </a:pPr>
            <a:r>
              <a:rPr lang="en-US" sz="2400" dirty="0" smtClean="0"/>
              <a:t>So SLAs usually actually detail measurable network parameters </a:t>
            </a:r>
          </a:p>
          <a:p>
            <a:pPr marL="342900" lvl="0" indent="-342900">
              <a:spcBef>
                <a:spcPct val="0"/>
              </a:spcBef>
              <a:buClrTx/>
              <a:buNone/>
              <a:defRPr/>
            </a:pPr>
            <a:r>
              <a:rPr lang="en-US" sz="2400" dirty="0" smtClean="0"/>
              <a:t>	that </a:t>
            </a:r>
            <a:r>
              <a:rPr lang="en-US" sz="2400" i="1" dirty="0" smtClean="0"/>
              <a:t>influence</a:t>
            </a:r>
            <a:r>
              <a:rPr lang="en-US" sz="2400" dirty="0" smtClean="0"/>
              <a:t> QoE, such as :</a:t>
            </a:r>
          </a:p>
          <a:p>
            <a:pPr marL="342900" lvl="0" indent="-342900">
              <a:spcBef>
                <a:spcPct val="0"/>
              </a:spcBef>
              <a:buClrTx/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Connectivity parameters</a:t>
            </a:r>
          </a:p>
          <a:p>
            <a:pPr marL="342900" lvl="0" indent="-342900">
              <a:spcBef>
                <a:spcPct val="0"/>
              </a:spcBef>
              <a:buClrTx/>
              <a:defRPr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availability (e.g., the famous five nines)</a:t>
            </a:r>
          </a:p>
          <a:p>
            <a:pPr marL="342900" lvl="0" indent="-342900">
              <a:spcBef>
                <a:spcPct val="0"/>
              </a:spcBef>
              <a:buClrTx/>
              <a:defRPr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time to repair (e.g., the famous 50 ms)</a:t>
            </a:r>
          </a:p>
          <a:p>
            <a:pPr marL="342900" indent="-342900">
              <a:spcBef>
                <a:spcPct val="0"/>
              </a:spcBef>
              <a:buClrTx/>
              <a:buNone/>
              <a:defRPr/>
            </a:pPr>
            <a:r>
              <a:rPr lang="en-US" sz="2400" dirty="0" smtClean="0">
                <a:solidFill>
                  <a:srgbClr val="0033CC"/>
                </a:solidFill>
              </a:rPr>
              <a:t>Noise (error) level parameters</a:t>
            </a:r>
          </a:p>
          <a:p>
            <a:pPr marL="342900" indent="-342900">
              <a:spcBef>
                <a:spcPct val="0"/>
              </a:spcBef>
              <a:buClrTx/>
              <a:defRPr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SNR</a:t>
            </a:r>
          </a:p>
          <a:p>
            <a:pPr marL="342900" indent="-342900">
              <a:spcBef>
                <a:spcPct val="0"/>
              </a:spcBef>
              <a:buClrTx/>
              <a:defRPr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BER</a:t>
            </a:r>
          </a:p>
          <a:p>
            <a:pPr marL="342900" indent="-342900">
              <a:spcBef>
                <a:spcPct val="0"/>
              </a:spcBef>
              <a:buClrTx/>
              <a:defRPr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Packet Loss Ratio</a:t>
            </a:r>
          </a:p>
          <a:p>
            <a:pPr marL="342900" indent="-342900">
              <a:spcBef>
                <a:spcPct val="0"/>
              </a:spcBef>
              <a:buClrTx/>
              <a:defRPr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defect densities</a:t>
            </a:r>
            <a:endParaRPr lang="en-US" sz="2400" dirty="0" smtClean="0">
              <a:solidFill>
                <a:srgbClr val="0033CC"/>
              </a:solidFill>
            </a:endParaRPr>
          </a:p>
          <a:p>
            <a:pPr marL="342900" indent="-342900">
              <a:spcBef>
                <a:spcPct val="0"/>
              </a:spcBef>
              <a:buClrTx/>
              <a:buNone/>
              <a:defRPr/>
            </a:pPr>
            <a:r>
              <a:rPr lang="en-US" sz="2400" dirty="0" smtClean="0">
                <a:solidFill>
                  <a:srgbClr val="0033CC"/>
                </a:solidFill>
              </a:rPr>
              <a:t>Information rate parameters</a:t>
            </a:r>
          </a:p>
          <a:p>
            <a:pPr marL="342900" lvl="0" indent="-342900">
              <a:spcBef>
                <a:spcPct val="0"/>
              </a:spcBef>
              <a:buClrTx/>
              <a:defRPr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bandwidth, throughput, </a:t>
            </a:r>
            <a:r>
              <a:rPr lang="en-US" sz="1800" dirty="0" err="1" smtClean="0">
                <a:solidFill>
                  <a:schemeClr val="accent1">
                    <a:lumMod val="50000"/>
                  </a:schemeClr>
                </a:solidFill>
              </a:rPr>
              <a:t>goodput</a:t>
            </a:r>
            <a:endParaRPr lang="en-US" sz="1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lvl="0" indent="-342900">
              <a:spcBef>
                <a:spcPct val="0"/>
              </a:spcBef>
              <a:buClrTx/>
              <a:buNone/>
              <a:defRPr/>
            </a:pPr>
            <a:r>
              <a:rPr lang="en-US" sz="2400" dirty="0" smtClean="0">
                <a:solidFill>
                  <a:srgbClr val="0033CC"/>
                </a:solidFill>
              </a:rPr>
              <a:t>Information latency parameters</a:t>
            </a:r>
          </a:p>
          <a:p>
            <a:pPr marL="342900" lvl="0" indent="-342900">
              <a:spcBef>
                <a:spcPct val="0"/>
              </a:spcBef>
              <a:buClrTx/>
              <a:defRPr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1-way delay,</a:t>
            </a:r>
          </a:p>
          <a:p>
            <a:pPr marL="342900" lvl="0" indent="-342900">
              <a:spcBef>
                <a:spcPct val="0"/>
              </a:spcBef>
              <a:buClrTx/>
              <a:defRPr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round trip delay</a:t>
            </a:r>
          </a:p>
          <a:p>
            <a:pPr marL="342900" lvl="0" indent="-342900">
              <a:spcBef>
                <a:spcPct val="0"/>
              </a:spcBef>
              <a:buClrTx/>
              <a:buNone/>
              <a:defRPr/>
            </a:pPr>
            <a:endParaRPr lang="en-US" sz="1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lvl="0" indent="-342900">
              <a:spcBef>
                <a:spcPts val="1200"/>
              </a:spcBef>
              <a:buClrTx/>
              <a:buNone/>
              <a:defRPr/>
            </a:pPr>
            <a:endParaRPr lang="en-US" sz="2400" dirty="0" smtClean="0">
              <a:solidFill>
                <a:srgbClr val="0033CC"/>
              </a:solidFill>
            </a:endParaRPr>
          </a:p>
          <a:p>
            <a:pPr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0033CC"/>
                </a:solidFill>
              </a:rPr>
              <a:t> 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4626590" y="3957851"/>
            <a:ext cx="723331" cy="2715904"/>
          </a:xfrm>
          <a:prstGeom prst="rightBrac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81683" y="4913195"/>
            <a:ext cx="2374711" cy="722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400" b="1" dirty="0" smtClean="0">
                <a:solidFill>
                  <a:srgbClr val="0033CC"/>
                </a:solidFill>
                <a:latin typeface="+mn-lt"/>
              </a:rPr>
              <a:t>performance parameters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Connectivity vs. the rest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1928" y="1161116"/>
            <a:ext cx="8355344" cy="5458047"/>
          </a:xfrm>
        </p:spPr>
        <p:txBody>
          <a:bodyPr/>
          <a:lstStyle/>
          <a:p>
            <a:pPr marL="342900" lvl="0" indent="-342900">
              <a:spcBef>
                <a:spcPts val="1200"/>
              </a:spcBef>
              <a:buClrTx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Basic connectivity (availability) </a:t>
            </a:r>
            <a:r>
              <a:rPr lang="en-US" sz="2400" b="1" dirty="0" smtClean="0">
                <a:solidFill>
                  <a:schemeClr val="tx1"/>
                </a:solidFill>
              </a:rPr>
              <a:t>always</a:t>
            </a:r>
            <a:r>
              <a:rPr lang="en-US" sz="2400" dirty="0" smtClean="0">
                <a:solidFill>
                  <a:schemeClr val="tx1"/>
                </a:solidFill>
              </a:rPr>
              <a:t> influences QoE</a:t>
            </a:r>
          </a:p>
          <a:p>
            <a:pPr marL="342900" lvl="0" indent="-342900">
              <a:spcBef>
                <a:spcPts val="1800"/>
              </a:spcBef>
              <a:buClrTx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The other parameters  </a:t>
            </a:r>
            <a:r>
              <a:rPr lang="en-US" sz="2400" b="1" dirty="0" smtClean="0">
                <a:solidFill>
                  <a:schemeClr val="tx1"/>
                </a:solidFill>
              </a:rPr>
              <a:t>may</a:t>
            </a:r>
            <a:r>
              <a:rPr lang="en-US" sz="2400" dirty="0" smtClean="0">
                <a:solidFill>
                  <a:schemeClr val="tx1"/>
                </a:solidFill>
              </a:rPr>
              <a:t> influence QoE</a:t>
            </a:r>
          </a:p>
          <a:p>
            <a:pPr marL="342900" lvl="0" indent="-342900">
              <a:buClrTx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	depending on service/ application (voice, video, browsing, …)</a:t>
            </a:r>
          </a:p>
          <a:p>
            <a:pPr marL="342900" lvl="0" indent="-342900">
              <a:spcBef>
                <a:spcPts val="2400"/>
              </a:spcBef>
              <a:buClrTx/>
              <a:buNone/>
              <a:defRPr/>
            </a:pPr>
            <a:r>
              <a:rPr lang="en-US" sz="2400" i="1" dirty="0" smtClean="0">
                <a:solidFill>
                  <a:srgbClr val="0033CC"/>
                </a:solidFill>
              </a:rPr>
              <a:t>Some</a:t>
            </a:r>
            <a:r>
              <a:rPr lang="en-US" sz="2400" dirty="0" smtClean="0">
                <a:solidFill>
                  <a:srgbClr val="0033CC"/>
                </a:solidFill>
              </a:rPr>
              <a:t> services only require basic connectivity</a:t>
            </a:r>
          </a:p>
          <a:p>
            <a:pPr marL="342900" lvl="0" indent="-342900">
              <a:spcBef>
                <a:spcPts val="600"/>
              </a:spcBef>
              <a:buClrTx/>
              <a:buNone/>
              <a:defRPr/>
            </a:pPr>
            <a:r>
              <a:rPr lang="en-US" sz="2400" i="1" dirty="0" smtClean="0">
                <a:solidFill>
                  <a:srgbClr val="0033CC"/>
                </a:solidFill>
              </a:rPr>
              <a:t>Some</a:t>
            </a:r>
            <a:r>
              <a:rPr lang="en-US" sz="2400" dirty="0" smtClean="0">
                <a:solidFill>
                  <a:srgbClr val="0033CC"/>
                </a:solidFill>
              </a:rPr>
              <a:t> also require minimum available throughput</a:t>
            </a:r>
          </a:p>
          <a:p>
            <a:pPr marL="342900" lvl="0" indent="-342900">
              <a:spcBef>
                <a:spcPts val="600"/>
              </a:spcBef>
              <a:buClrTx/>
              <a:buNone/>
              <a:defRPr/>
            </a:pPr>
            <a:r>
              <a:rPr lang="en-US" sz="2400" i="1" dirty="0" smtClean="0">
                <a:solidFill>
                  <a:srgbClr val="0033CC"/>
                </a:solidFill>
              </a:rPr>
              <a:t>Some</a:t>
            </a:r>
            <a:r>
              <a:rPr lang="en-US" sz="2400" dirty="0" smtClean="0">
                <a:solidFill>
                  <a:srgbClr val="0033CC"/>
                </a:solidFill>
              </a:rPr>
              <a:t> require delay less then some end-end (or RT) delay</a:t>
            </a:r>
          </a:p>
          <a:p>
            <a:pPr marL="342900" lvl="0" indent="-342900">
              <a:spcBef>
                <a:spcPts val="600"/>
              </a:spcBef>
              <a:buClrTx/>
              <a:buNone/>
              <a:defRPr/>
            </a:pPr>
            <a:r>
              <a:rPr lang="en-US" sz="2400" i="1" dirty="0" smtClean="0">
                <a:solidFill>
                  <a:srgbClr val="0033CC"/>
                </a:solidFill>
              </a:rPr>
              <a:t>Some</a:t>
            </a:r>
            <a:r>
              <a:rPr lang="en-US" sz="2400" dirty="0" smtClean="0">
                <a:solidFill>
                  <a:srgbClr val="0033CC"/>
                </a:solidFill>
              </a:rPr>
              <a:t> require packet loss ratio (PLR) less than some percentage</a:t>
            </a:r>
          </a:p>
          <a:p>
            <a:pPr marL="342900" lvl="0" indent="-342900">
              <a:spcBef>
                <a:spcPts val="2400"/>
              </a:spcBef>
              <a:buClrTx/>
              <a:buNone/>
              <a:defRPr/>
            </a:pP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Note: these parameters </a:t>
            </a:r>
          </a:p>
          <a:p>
            <a:pPr marL="342900" lvl="0" indent="-342900">
              <a:buClrTx/>
              <a:buNone/>
              <a:defRPr/>
            </a:pP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are not necessarily independent</a:t>
            </a:r>
          </a:p>
          <a:p>
            <a:pPr marL="342900" lvl="0" indent="-342900">
              <a:spcBef>
                <a:spcPts val="1800"/>
              </a:spcBef>
              <a:buClrTx/>
              <a:buNone/>
              <a:defRPr/>
            </a:pP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example, </a:t>
            </a:r>
          </a:p>
          <a:p>
            <a:pPr marL="342900" lvl="0" indent="-342900">
              <a:buClrTx/>
              <a:buNone/>
              <a:defRPr/>
            </a:pP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TCP throughput drops with PLR </a:t>
            </a:r>
          </a:p>
          <a:p>
            <a:pPr marL="342900" lvl="0" indent="-342900">
              <a:spcBef>
                <a:spcPts val="600"/>
              </a:spcBef>
              <a:buClrTx/>
              <a:buNone/>
              <a:defRPr/>
            </a:pPr>
            <a:endParaRPr lang="en-US" sz="2400" dirty="0" smtClean="0">
              <a:solidFill>
                <a:srgbClr val="0033CC"/>
              </a:solidFill>
            </a:endParaRPr>
          </a:p>
          <a:p>
            <a:pPr marL="342900" lvl="0" indent="-342900">
              <a:spcBef>
                <a:spcPts val="1800"/>
              </a:spcBef>
              <a:buClrTx/>
              <a:buNone/>
              <a:defRPr/>
            </a:pP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4203502" y="4708478"/>
            <a:ext cx="3698543" cy="1996062"/>
            <a:chOff x="5207000" y="3697288"/>
            <a:chExt cx="3841750" cy="2895600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07000" y="3697288"/>
              <a:ext cx="3841750" cy="2895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6896100" y="5422900"/>
              <a:ext cx="1498600" cy="41592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050" dirty="0">
                  <a:latin typeface="+mn-lt"/>
                </a:rPr>
                <a:t>1000 B packets</a:t>
              </a:r>
            </a:p>
            <a:p>
              <a:pPr>
                <a:defRPr/>
              </a:pPr>
              <a:r>
                <a:rPr lang="en-US" sz="1050" dirty="0">
                  <a:latin typeface="+mn-lt"/>
                </a:rPr>
                <a:t>50 ms RTT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93427" y="243777"/>
            <a:ext cx="6638925" cy="628744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600" b="1" dirty="0" smtClean="0">
                <a:solidFill>
                  <a:srgbClr val="C00000"/>
                </a:solidFill>
              </a:rPr>
              <a:t>Some rules of thumb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28600" y="1303338"/>
            <a:ext cx="8585200" cy="527488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ission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ritical (and life critical) services require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high availability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there are any MC services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then system traffic requires high availability too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MC services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 not necessarily require strict throughput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but always indirectly require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certain minimal average throughput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bounded delay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the MC service uses TCP then it requires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low PLR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Real-time services require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sufficient throughput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 not necessarily low PLR (audio and video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codecs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have PLC)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Interactive services require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low RT delay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6" descr="D:\Yaakov-s-data\My Documents\dspcsp\tau\turnbook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50583" y="1699719"/>
            <a:ext cx="859189" cy="696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3977" y="262623"/>
            <a:ext cx="4237723" cy="644740"/>
          </a:xfrm>
        </p:spPr>
        <p:txBody>
          <a:bodyPr/>
          <a:lstStyle/>
          <a:p>
            <a:r>
              <a:rPr lang="en-US" dirty="0" smtClean="0"/>
              <a:t>QoS monitoring</a:t>
            </a:r>
            <a:endParaRPr lang="en-US" dirty="0"/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1165931"/>
            <a:ext cx="8559800" cy="5521471"/>
          </a:xfrm>
          <a:prstGeom prst="rect">
            <a:avLst/>
          </a:prstGeom>
        </p:spPr>
        <p:txBody>
          <a:bodyPr/>
          <a:lstStyle/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400" kern="0" dirty="0" smtClean="0"/>
              <a:t>RECAP: SLA compliance is 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 SP’s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justification for payment 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ensure SLA compliance, the SP must : </a:t>
            </a:r>
          </a:p>
          <a:p>
            <a:pPr marL="342900" marR="0" lvl="0" indent="-342900" algn="l" defTabSz="914400" rtl="0" eaLnBrk="1" fontAlgn="base" latinLnBrk="0" hangingPunct="1"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monitor the SLA parameters</a:t>
            </a:r>
          </a:p>
          <a:p>
            <a:pPr marL="342900" marR="0" lvl="0" indent="-342900" algn="l" defTabSz="914400" rtl="0" eaLnBrk="1" fontAlgn="base" latinLnBrk="0" hangingPunct="1"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 action if parameter is dropping below compliance levels</a:t>
            </a:r>
          </a:p>
          <a:p>
            <a:pPr marL="342900" marR="0" lvl="0" indent="-342900" algn="l" defTabSz="914400" rtl="0" eaLnBrk="1" fontAlgn="base" latinLnBrk="0" hangingPunct="1"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 how does the SP verify/ensure that the SLA is being met ?</a:t>
            </a:r>
          </a:p>
          <a:p>
            <a:pPr marL="342900" marR="0" lvl="0" indent="-342900" algn="l" defTabSz="914400" rtl="0" eaLnBrk="1" fontAlgn="base" latinLnBrk="0" hangingPunct="1"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Monitoring is carried out using</a:t>
            </a:r>
          </a:p>
          <a:p>
            <a:pPr marL="342900" marR="0" lvl="0" indent="-342900" algn="l" defTabSz="914400" rtl="0" eaLnBrk="1" fontAlgn="base" latinLnBrk="0" hangingPunct="1"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O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perations,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dministration,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aintenance (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OAM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customer too may use OAM to check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that the SP is compliant !</a:t>
            </a:r>
          </a:p>
          <a:p>
            <a:pPr marL="342900" marR="0" lvl="0" indent="-342900" algn="l" defTabSz="914400" rtl="0" eaLnBrk="1" fontAlgn="base" latinLnBrk="0" hangingPunct="1"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Technical note:</a:t>
            </a:r>
          </a:p>
          <a:p>
            <a:pPr marL="342900" marR="0" lvl="0" indent="-342900" algn="l" defTabSz="914400" rtl="0" eaLnBrk="1" fontAlgn="base" latinLnBrk="0" hangingPunct="1"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OAM is a </a:t>
            </a:r>
            <a:r>
              <a:rPr kumimoji="0" lang="en-US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user-plane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function</a:t>
            </a:r>
          </a:p>
          <a:p>
            <a:pPr marL="742950" marR="0" lvl="1" indent="-285750" algn="l" defTabSz="914400" rtl="0" eaLnBrk="1" fontAlgn="base" latinLnBrk="0" hangingPunct="1"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cs typeface="+mn-cs"/>
              </a:rPr>
              <a:t>but may influence control and management plane operations</a:t>
            </a:r>
          </a:p>
          <a:p>
            <a:pPr marL="342900" marR="0" lvl="0" indent="-342900" algn="l" defTabSz="914400" rtl="0" eaLnBrk="1" fontAlgn="base" latinLnBrk="0" hangingPunct="1"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example</a:t>
            </a:r>
          </a:p>
          <a:p>
            <a:pPr marL="342900" marR="0" lvl="0" indent="-342900" algn="l" defTabSz="914400" rtl="0" eaLnBrk="1" fontAlgn="base" latinLnBrk="0" hangingPunct="1"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OAM may trigger protection switching, but doesn’t switch</a:t>
            </a:r>
          </a:p>
          <a:p>
            <a:pPr marL="342900" marR="0" lvl="0" indent="-342900" algn="l" defTabSz="914400" rtl="0" eaLnBrk="1" fontAlgn="base" latinLnBrk="0" hangingPunct="1"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OAM may detect provisioned links, but doesn’t provision them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6777" y="303567"/>
            <a:ext cx="6009373" cy="583538"/>
          </a:xfrm>
        </p:spPr>
        <p:txBody>
          <a:bodyPr/>
          <a:lstStyle/>
          <a:p>
            <a:r>
              <a:rPr lang="en-US" dirty="0" smtClean="0"/>
              <a:t>OAM – FM and PM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72955" y="1168399"/>
            <a:ext cx="8871045" cy="5423469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difference between connectivity and performance parameters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i="0" kern="0" dirty="0" smtClean="0"/>
              <a:t>	leads to two types of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OAM 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ault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onitoring </a:t>
            </a:r>
            <a:r>
              <a:rPr lang="en-US" b="1" kern="0" dirty="0" smtClean="0"/>
              <a:t>required for maintenance of connectivity </a:t>
            </a:r>
            <a:r>
              <a:rPr lang="en-US" kern="0" dirty="0" smtClean="0"/>
              <a:t>(availability)</a:t>
            </a:r>
          </a:p>
          <a:p>
            <a:pPr marL="676275" lvl="1" indent="-342900" fontAlgn="base">
              <a:spcBef>
                <a:spcPct val="20000"/>
              </a:spcBef>
              <a:spcAft>
                <a:spcPct val="0"/>
              </a:spcAft>
              <a:buFontTx/>
              <a:buChar char="–"/>
              <a:defRPr/>
            </a:pPr>
            <a:r>
              <a:rPr lang="en-US" kern="0" dirty="0" smtClean="0"/>
              <a:t>detection and reporting of </a:t>
            </a:r>
            <a:r>
              <a:rPr lang="en-US" i="1" kern="0" dirty="0" smtClean="0"/>
              <a:t>anomalies</a:t>
            </a:r>
            <a:r>
              <a:rPr lang="en-US" kern="0" dirty="0" smtClean="0"/>
              <a:t>, </a:t>
            </a:r>
            <a:r>
              <a:rPr lang="en-US" i="1" kern="0" dirty="0" smtClean="0"/>
              <a:t>defects</a:t>
            </a:r>
            <a:r>
              <a:rPr lang="en-US" kern="0" dirty="0" smtClean="0"/>
              <a:t>, and </a:t>
            </a:r>
            <a:r>
              <a:rPr lang="en-US" i="1" kern="0" dirty="0" smtClean="0"/>
              <a:t>failures</a:t>
            </a:r>
          </a:p>
          <a:p>
            <a:pPr marL="676275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OAM runs continuously/periodically at required rate</a:t>
            </a:r>
          </a:p>
          <a:p>
            <a:pPr marL="676275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used to trigger mechanisms in the</a:t>
            </a:r>
          </a:p>
          <a:p>
            <a:pPr marL="962025" marR="0" lvl="2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control plane (e.g. protection switching) and </a:t>
            </a:r>
          </a:p>
          <a:p>
            <a:pPr marL="962025" marR="0" lvl="2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management plane (alarms)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erformance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onitoring </a:t>
            </a:r>
            <a:r>
              <a:rPr lang="en-US" b="1" kern="0" dirty="0" smtClean="0"/>
              <a:t>required for maintenance of all other QoS parameters</a:t>
            </a:r>
          </a:p>
          <a:p>
            <a:pPr marL="676275" lvl="1" indent="-342900" fontAlgn="base">
              <a:spcBef>
                <a:spcPct val="20000"/>
              </a:spcBef>
              <a:spcAft>
                <a:spcPct val="0"/>
              </a:spcAft>
              <a:buFontTx/>
              <a:buChar char="–"/>
              <a:defRPr/>
            </a:pPr>
            <a:r>
              <a:rPr lang="en-US" kern="0" dirty="0" smtClean="0"/>
              <a:t>measurement of performance criteria (delay, PDV, etc.)</a:t>
            </a:r>
          </a:p>
          <a:p>
            <a:pPr marL="676275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OAM run :</a:t>
            </a:r>
          </a:p>
          <a:p>
            <a:pPr marL="962025" marR="0" lvl="2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before enabling a service</a:t>
            </a:r>
          </a:p>
          <a:p>
            <a:pPr marL="962025" marR="0" lvl="2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on-demand   or </a:t>
            </a:r>
          </a:p>
          <a:p>
            <a:pPr marL="962025" marR="0" lvl="2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per schedule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09193" y="263778"/>
            <a:ext cx="6638925" cy="601449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600" b="1" dirty="0" smtClean="0">
                <a:solidFill>
                  <a:srgbClr val="C00000"/>
                </a:solidFill>
              </a:rPr>
              <a:t>QoS assurance : availability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28599" y="1258648"/>
            <a:ext cx="8751627" cy="5196743"/>
          </a:xfrm>
          <a:prstGeom prst="rect">
            <a:avLst/>
          </a:prstGeom>
        </p:spPr>
        <p:txBody>
          <a:bodyPr/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0" dirty="0" smtClean="0"/>
              <a:t>The difference between connectivity and performance parameters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leads to 2 types of QoS assurance – availability and performance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Availability is usually specified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“nines”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lang="en-US" sz="2400" kern="0" dirty="0" smtClean="0">
              <a:solidFill>
                <a:srgbClr val="00000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lang="en-US" sz="2400" kern="0" dirty="0" smtClean="0">
              <a:solidFill>
                <a:srgbClr val="00000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order to ensure high availability, one employs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FM OAM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utomatic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rotection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witching (APS)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86767" y="2939199"/>
          <a:ext cx="7224216" cy="185420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056677"/>
                <a:gridCol w="1213404"/>
                <a:gridCol w="2571222"/>
                <a:gridCol w="238291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nines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up %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permitted down time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typical service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0" baseline="0" dirty="0" smtClean="0">
                          <a:solidFill>
                            <a:srgbClr val="000000"/>
                          </a:solidFill>
                        </a:rPr>
                        <a:t>3 nines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0" baseline="0" dirty="0" smtClean="0">
                          <a:solidFill>
                            <a:srgbClr val="000000"/>
                          </a:solidFill>
                        </a:rPr>
                        <a:t>99.9%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 7</a:t>
                      </a:r>
                      <a:r>
                        <a:rPr lang="en-US" baseline="0" dirty="0" smtClean="0"/>
                        <a:t> hour 18 min / 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0" baseline="0" dirty="0" smtClean="0">
                          <a:solidFill>
                            <a:srgbClr val="000000"/>
                          </a:solidFill>
                        </a:rPr>
                        <a:t>electric power service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0" cap="none" spc="0" normalizeH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 nines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0" cap="none" spc="0" normalizeH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99.99%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 44 minutes / 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0" noProof="0" dirty="0" smtClean="0">
                          <a:solidFill>
                            <a:srgbClr val="000000"/>
                          </a:solidFill>
                        </a:rPr>
                        <a:t>5 nines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0" noProof="0" dirty="0" smtClean="0">
                          <a:solidFill>
                            <a:srgbClr val="000000"/>
                          </a:solidFill>
                        </a:rPr>
                        <a:t>99.999%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 4 min 23 sec / 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PSTN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kumimoji="0" lang="en-US" sz="1800" b="0" i="0" u="none" strike="noStrike" kern="0" cap="none" spc="0" normalizeH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nines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0" cap="none" spc="0" normalizeH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99.9999%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 26 sec / month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09193" y="263778"/>
            <a:ext cx="6638925" cy="601449"/>
          </a:xfrm>
        </p:spPr>
        <p:txBody>
          <a:bodyPr/>
          <a:lstStyle/>
          <a:p>
            <a:r>
              <a:rPr lang="en-US" dirty="0" smtClean="0"/>
              <a:t>QoS assurance : performance</a:t>
            </a:r>
            <a:endParaRPr lang="en-US" sz="3600" b="1" dirty="0" smtClean="0">
              <a:solidFill>
                <a:srgbClr val="C00000"/>
              </a:solidFill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28600" y="1258648"/>
            <a:ext cx="8585200" cy="554877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There are two main approaches to ensuring performance QoS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IntServ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(guaranteed QoS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–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hard QoS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define traffic flows (CO approach)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guarantee QoS attributes for each flow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reserve resources at each router along the flow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signaling protocol (e.g., RSVP) needed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DiffServ (statistical QoS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–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 QoS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retain CL paradigm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no guaranteed QoS attributes</a:t>
            </a:r>
          </a:p>
          <a:p>
            <a:pPr marL="742950" lvl="1" indent="-285750" fontAlgn="base">
              <a:spcBef>
                <a:spcPct val="0"/>
              </a:spcBef>
              <a:spcAft>
                <a:spcPct val="0"/>
              </a:spcAft>
              <a:buFontTx/>
              <a:buChar char="–"/>
              <a:defRPr/>
            </a:pPr>
            <a:r>
              <a:rPr lang="en-US" sz="2000" kern="0" dirty="0" smtClean="0"/>
              <a:t>no resource reservation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mark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packets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differentiated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– e.g., gold, silver, bronze)</a:t>
            </a: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marking can be by VLAN, P-bits, IP-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ToS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/DSCP, or general “flow”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offer special treatment (priority) relative to other packets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DiffServ is the preferred approach for Ethernet and IP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IntServ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used in MPLS-TE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78" y="2197293"/>
            <a:ext cx="6348575" cy="2111871"/>
          </a:xfrm>
        </p:spPr>
        <p:txBody>
          <a:bodyPr/>
          <a:lstStyle/>
          <a:p>
            <a:pPr lvl="0" algn="ctr"/>
            <a:r>
              <a:rPr lang="en-US" dirty="0" smtClean="0"/>
              <a:t>QoE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QoE and MOS</a:t>
            </a:r>
            <a:endParaRPr lang="en-US" dirty="0"/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174008" y="1370652"/>
            <a:ext cx="8710684" cy="49784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ITU-T defines QoE as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/>
              <a:t>	</a:t>
            </a: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acceptability of a service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i="1" kern="0" dirty="0" smtClean="0"/>
              <a:t>		</a:t>
            </a: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 perceived subjectively by the end-user</a:t>
            </a:r>
          </a:p>
          <a:p>
            <a:pPr marL="342900" indent="-342900" fontAlgn="base"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400" kern="0" dirty="0" smtClean="0">
                <a:solidFill>
                  <a:srgbClr val="0033CC"/>
                </a:solidFill>
              </a:rPr>
              <a:t>A well-known QoE measure for </a:t>
            </a:r>
            <a:r>
              <a:rPr lang="en-US" sz="2400" b="1" kern="0" dirty="0" smtClean="0">
                <a:solidFill>
                  <a:srgbClr val="0033CC"/>
                </a:solidFill>
              </a:rPr>
              <a:t>telephony-grade voice </a:t>
            </a:r>
          </a:p>
          <a:p>
            <a:pPr marL="342900" indent="-342900" fontAlgn="base">
              <a:spcAft>
                <a:spcPct val="0"/>
              </a:spcAft>
              <a:defRPr/>
            </a:pPr>
            <a:r>
              <a:rPr lang="en-US" sz="2400" kern="0" dirty="0" smtClean="0">
                <a:solidFill>
                  <a:srgbClr val="0033CC"/>
                </a:solidFill>
              </a:rPr>
              <a:t>	is </a:t>
            </a:r>
            <a:r>
              <a:rPr lang="en-US" sz="2400" b="1" kern="0" dirty="0" smtClean="0">
                <a:solidFill>
                  <a:srgbClr val="0033CC"/>
                </a:solidFill>
              </a:rPr>
              <a:t>M</a:t>
            </a:r>
            <a:r>
              <a:rPr lang="en-US" sz="2400" kern="0" dirty="0" smtClean="0">
                <a:solidFill>
                  <a:srgbClr val="0033CC"/>
                </a:solidFill>
              </a:rPr>
              <a:t>ean </a:t>
            </a:r>
            <a:r>
              <a:rPr lang="en-US" sz="2400" b="1" kern="0" dirty="0" smtClean="0">
                <a:solidFill>
                  <a:srgbClr val="0033CC"/>
                </a:solidFill>
              </a:rPr>
              <a:t>O</a:t>
            </a:r>
            <a:r>
              <a:rPr lang="en-US" sz="2400" kern="0" dirty="0" smtClean="0">
                <a:solidFill>
                  <a:srgbClr val="0033CC"/>
                </a:solidFill>
              </a:rPr>
              <a:t>pinion </a:t>
            </a:r>
            <a:r>
              <a:rPr lang="en-US" sz="2400" b="1" kern="0" dirty="0" smtClean="0">
                <a:solidFill>
                  <a:srgbClr val="0033CC"/>
                </a:solidFill>
              </a:rPr>
              <a:t>S</a:t>
            </a:r>
            <a:r>
              <a:rPr lang="en-US" sz="2400" kern="0" dirty="0" smtClean="0">
                <a:solidFill>
                  <a:srgbClr val="0033CC"/>
                </a:solidFill>
              </a:rPr>
              <a:t>core (MOS) </a:t>
            </a:r>
            <a:r>
              <a:rPr lang="en-US" kern="0" dirty="0" smtClean="0">
                <a:solidFill>
                  <a:srgbClr val="0033CC"/>
                </a:solidFill>
              </a:rPr>
              <a:t>(ITU-T P.800)</a:t>
            </a:r>
          </a:p>
          <a:p>
            <a:pPr marL="342900" indent="-342900" fontAlgn="base"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400" dirty="0" smtClean="0">
                <a:solidFill>
                  <a:srgbClr val="0033CC"/>
                </a:solidFill>
              </a:rPr>
              <a:t>MOS is measured by having a number of listeners </a:t>
            </a:r>
          </a:p>
          <a:p>
            <a:pPr marL="342900" indent="-342900" fontAlgn="base">
              <a:spcAft>
                <a:spcPct val="0"/>
              </a:spcAft>
              <a:defRPr/>
            </a:pPr>
            <a:r>
              <a:rPr lang="en-US" sz="2400" dirty="0" smtClean="0">
                <a:solidFill>
                  <a:srgbClr val="0033CC"/>
                </a:solidFill>
              </a:rPr>
              <a:t>	listen and </a:t>
            </a:r>
            <a:r>
              <a:rPr lang="en-US" sz="2400" b="1" dirty="0" smtClean="0">
                <a:solidFill>
                  <a:srgbClr val="0033CC"/>
                </a:solidFill>
              </a:rPr>
              <a:t>score</a:t>
            </a:r>
            <a:r>
              <a:rPr lang="en-US" sz="2400" dirty="0" smtClean="0">
                <a:solidFill>
                  <a:srgbClr val="0033CC"/>
                </a:solidFill>
              </a:rPr>
              <a:t> speech on a scale from </a:t>
            </a:r>
            <a:r>
              <a:rPr lang="en-US" sz="2400" b="1" dirty="0" smtClean="0">
                <a:solidFill>
                  <a:srgbClr val="0033CC"/>
                </a:solidFill>
              </a:rPr>
              <a:t>1</a:t>
            </a:r>
            <a:r>
              <a:rPr lang="en-US" sz="2400" dirty="0" smtClean="0">
                <a:solidFill>
                  <a:srgbClr val="0033CC"/>
                </a:solidFill>
              </a:rPr>
              <a:t> (bad) to </a:t>
            </a:r>
            <a:r>
              <a:rPr lang="en-US" sz="2400" b="1" dirty="0" smtClean="0">
                <a:solidFill>
                  <a:srgbClr val="0033CC"/>
                </a:solidFill>
              </a:rPr>
              <a:t>5</a:t>
            </a:r>
            <a:r>
              <a:rPr lang="en-US" sz="2400" dirty="0" smtClean="0">
                <a:solidFill>
                  <a:srgbClr val="0033CC"/>
                </a:solidFill>
              </a:rPr>
              <a:t> (excellent)</a:t>
            </a:r>
          </a:p>
          <a:p>
            <a:pPr marL="342900" indent="-342900" fontAlgn="base">
              <a:spcAft>
                <a:spcPct val="0"/>
              </a:spcAft>
              <a:defRPr/>
            </a:pPr>
            <a:r>
              <a:rPr lang="en-US" sz="2400" dirty="0" smtClean="0">
                <a:solidFill>
                  <a:srgbClr val="0033CC"/>
                </a:solidFill>
              </a:rPr>
              <a:t>	and averaging over these scores (finding the </a:t>
            </a:r>
            <a:r>
              <a:rPr lang="en-US" sz="2400" b="1" dirty="0" smtClean="0">
                <a:solidFill>
                  <a:srgbClr val="0033CC"/>
                </a:solidFill>
              </a:rPr>
              <a:t>mean</a:t>
            </a:r>
            <a:r>
              <a:rPr lang="en-US" sz="2400" dirty="0" smtClean="0">
                <a:solidFill>
                  <a:srgbClr val="0033CC"/>
                </a:solidFill>
              </a:rPr>
              <a:t>)</a:t>
            </a:r>
          </a:p>
          <a:p>
            <a:pPr marL="342900" indent="-342900" fontAlgn="base">
              <a:spcBef>
                <a:spcPts val="12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2400" i="1" dirty="0" smtClean="0">
                <a:solidFill>
                  <a:srgbClr val="0033CC"/>
                </a:solidFill>
              </a:rPr>
              <a:t>Toll quality </a:t>
            </a:r>
            <a:r>
              <a:rPr lang="en-US" sz="2400" dirty="0" smtClean="0">
                <a:solidFill>
                  <a:srgbClr val="0033CC"/>
                </a:solidFill>
              </a:rPr>
              <a:t>voice has </a:t>
            </a:r>
            <a:r>
              <a:rPr lang="en-US" sz="2400" b="1" dirty="0" smtClean="0">
                <a:solidFill>
                  <a:srgbClr val="0033CC"/>
                </a:solidFill>
              </a:rPr>
              <a:t>MOS =</a:t>
            </a:r>
            <a:r>
              <a:rPr lang="en-US" sz="2400" dirty="0" smtClean="0">
                <a:solidFill>
                  <a:srgbClr val="0033CC"/>
                </a:solidFill>
              </a:rPr>
              <a:t> </a:t>
            </a:r>
            <a:r>
              <a:rPr lang="en-US" sz="2400" b="1" dirty="0" smtClean="0">
                <a:solidFill>
                  <a:srgbClr val="0033CC"/>
                </a:solidFill>
              </a:rPr>
              <a:t>4</a:t>
            </a:r>
          </a:p>
          <a:p>
            <a:pPr marL="342900" indent="-342900" fontAlgn="base"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2400" i="1" dirty="0" smtClean="0">
                <a:solidFill>
                  <a:srgbClr val="0033CC"/>
                </a:solidFill>
              </a:rPr>
              <a:t>Cellphone voice </a:t>
            </a:r>
            <a:r>
              <a:rPr lang="en-US" sz="2400" dirty="0" smtClean="0">
                <a:solidFill>
                  <a:srgbClr val="0033CC"/>
                </a:solidFill>
              </a:rPr>
              <a:t>has </a:t>
            </a:r>
            <a:r>
              <a:rPr lang="en-US" sz="2400" b="1" dirty="0" smtClean="0">
                <a:solidFill>
                  <a:srgbClr val="0033CC"/>
                </a:solidFill>
              </a:rPr>
              <a:t>MOS </a:t>
            </a:r>
            <a:r>
              <a:rPr lang="en-US" sz="2400" b="1" dirty="0" smtClean="0">
                <a:solidFill>
                  <a:srgbClr val="0033CC"/>
                </a:solidFill>
                <a:sym typeface="Symbol"/>
              </a:rPr>
              <a:t></a:t>
            </a:r>
            <a:r>
              <a:rPr lang="en-US" sz="2400" dirty="0" smtClean="0">
                <a:solidFill>
                  <a:srgbClr val="0033CC"/>
                </a:solidFill>
              </a:rPr>
              <a:t> </a:t>
            </a:r>
            <a:r>
              <a:rPr lang="en-US" sz="2400" b="1" dirty="0" smtClean="0">
                <a:solidFill>
                  <a:srgbClr val="0033CC"/>
                </a:solidFill>
              </a:rPr>
              <a:t>3.5</a:t>
            </a:r>
          </a:p>
          <a:p>
            <a:pPr marL="342900" indent="-342900" fontAlgn="base"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2400" i="1" dirty="0" smtClean="0">
                <a:solidFill>
                  <a:srgbClr val="0033CC"/>
                </a:solidFill>
              </a:rPr>
              <a:t>Synthetic</a:t>
            </a:r>
            <a:r>
              <a:rPr lang="en-US" sz="2400" dirty="0" smtClean="0">
                <a:solidFill>
                  <a:srgbClr val="0033CC"/>
                </a:solidFill>
              </a:rPr>
              <a:t> or </a:t>
            </a:r>
            <a:r>
              <a:rPr lang="en-US" sz="2400" i="1" dirty="0" smtClean="0">
                <a:solidFill>
                  <a:srgbClr val="0033CC"/>
                </a:solidFill>
              </a:rPr>
              <a:t>military</a:t>
            </a:r>
            <a:r>
              <a:rPr lang="en-US" sz="2400" dirty="0" smtClean="0">
                <a:solidFill>
                  <a:srgbClr val="0033CC"/>
                </a:solidFill>
              </a:rPr>
              <a:t> voice has </a:t>
            </a:r>
            <a:r>
              <a:rPr lang="en-US" sz="2400" b="1" dirty="0" smtClean="0">
                <a:solidFill>
                  <a:srgbClr val="0033CC"/>
                </a:solidFill>
              </a:rPr>
              <a:t>MOS =</a:t>
            </a:r>
            <a:r>
              <a:rPr lang="en-US" sz="2400" dirty="0" smtClean="0">
                <a:solidFill>
                  <a:srgbClr val="0033CC"/>
                </a:solidFill>
              </a:rPr>
              <a:t> </a:t>
            </a:r>
            <a:r>
              <a:rPr lang="en-US" sz="2400" b="1" dirty="0" smtClean="0">
                <a:solidFill>
                  <a:srgbClr val="0033CC"/>
                </a:solidFill>
              </a:rPr>
              <a:t>2</a:t>
            </a:r>
            <a:r>
              <a:rPr lang="en-US" sz="2400" dirty="0" smtClean="0">
                <a:solidFill>
                  <a:srgbClr val="0033CC"/>
                </a:solidFill>
              </a:rPr>
              <a:t> and below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QoE and QoS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5576" y="1188412"/>
            <a:ext cx="8300752" cy="545804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Theory  - QoE for a given application is a function of QoS parameters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                                QoE = f (service; QoS</a:t>
            </a:r>
            <a:r>
              <a:rPr lang="en-US" baseline="-25000" dirty="0" smtClean="0"/>
              <a:t>1</a:t>
            </a:r>
            <a:r>
              <a:rPr lang="en-US" dirty="0" smtClean="0"/>
              <a:t>, QoS</a:t>
            </a:r>
            <a:r>
              <a:rPr lang="en-US" baseline="-25000" dirty="0" smtClean="0"/>
              <a:t>2</a:t>
            </a:r>
            <a:r>
              <a:rPr lang="en-US" dirty="0" smtClean="0"/>
              <a:t>, … </a:t>
            </a:r>
            <a:r>
              <a:rPr lang="en-US" dirty="0" err="1" smtClean="0"/>
              <a:t>QoS</a:t>
            </a:r>
            <a:r>
              <a:rPr lang="en-US" baseline="-25000" dirty="0" err="1" smtClean="0"/>
              <a:t>n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Researchers have found various functional forms </a:t>
            </a:r>
          </a:p>
          <a:p>
            <a:pPr>
              <a:buNone/>
            </a:pPr>
            <a:r>
              <a:rPr lang="en-US" dirty="0" smtClean="0"/>
              <a:t>	for the dependence of QoE on a particular QoS parameter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baseline="30000" dirty="0" smtClean="0"/>
          </a:p>
          <a:p>
            <a:pPr>
              <a:buNone/>
            </a:pPr>
            <a:endParaRPr lang="en-US" baseline="30000" dirty="0" smtClean="0"/>
          </a:p>
          <a:p>
            <a:pPr>
              <a:buNone/>
            </a:pPr>
            <a:endParaRPr lang="en-US" baseline="30000" dirty="0" smtClean="0"/>
          </a:p>
          <a:p>
            <a:pPr>
              <a:buNone/>
            </a:pPr>
            <a:endParaRPr lang="en-US" baseline="30000" dirty="0" smtClean="0"/>
          </a:p>
          <a:p>
            <a:pPr>
              <a:buNone/>
            </a:pPr>
            <a:endParaRPr lang="en-US" baseline="30000" dirty="0" smtClean="0"/>
          </a:p>
          <a:p>
            <a:pPr>
              <a:buNone/>
            </a:pPr>
            <a:endParaRPr lang="en-US" baseline="30000" dirty="0" smtClean="0"/>
          </a:p>
          <a:p>
            <a:pPr>
              <a:buNone/>
            </a:pPr>
            <a:endParaRPr lang="en-US" baseline="30000" dirty="0" smtClean="0"/>
          </a:p>
          <a:p>
            <a:pPr>
              <a:buNone/>
            </a:pPr>
            <a:endParaRPr lang="en-US" baseline="30000" dirty="0" smtClean="0"/>
          </a:p>
          <a:p>
            <a:pPr>
              <a:buNone/>
            </a:pPr>
            <a:endParaRPr lang="en-US" baseline="30000" dirty="0" smtClean="0"/>
          </a:p>
          <a:p>
            <a:pPr>
              <a:buNone/>
            </a:pPr>
            <a:endParaRPr lang="en-US" baseline="30000" dirty="0" smtClean="0"/>
          </a:p>
          <a:p>
            <a:pPr>
              <a:buNone/>
            </a:pP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see e.g., work of Markus Fiedler (BTH, Sweden)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73373" y="3553354"/>
          <a:ext cx="7647296" cy="1854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5678"/>
                <a:gridCol w="1815152"/>
                <a:gridCol w="44764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form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expression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examples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Linear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QoE </a:t>
                      </a:r>
                      <a:r>
                        <a:rPr lang="en-US" dirty="0" smtClean="0">
                          <a:sym typeface="Symbol"/>
                        </a:rPr>
                        <a:t> </a:t>
                      </a:r>
                      <a:r>
                        <a:rPr lang="en-US" dirty="0" err="1" smtClean="0"/>
                        <a:t>QoS</a:t>
                      </a:r>
                      <a:r>
                        <a:rPr lang="en-US" baseline="-25000" dirty="0" err="1" smtClean="0"/>
                        <a:t>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perceived download  time  vs. PLR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Logarithmic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QoE </a:t>
                      </a:r>
                      <a:r>
                        <a:rPr lang="en-US" dirty="0" smtClean="0">
                          <a:sym typeface="Symbol"/>
                        </a:rPr>
                        <a:t> log(</a:t>
                      </a:r>
                      <a:r>
                        <a:rPr lang="en-US" dirty="0" err="1" smtClean="0"/>
                        <a:t>QoS</a:t>
                      </a:r>
                      <a:r>
                        <a:rPr lang="en-US" baseline="-25000" dirty="0" err="1" smtClean="0"/>
                        <a:t>k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perceived download  time  vs. datarate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Exponential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QoE </a:t>
                      </a:r>
                      <a:r>
                        <a:rPr lang="en-US" dirty="0" smtClean="0">
                          <a:sym typeface="Symbol"/>
                        </a:rPr>
                        <a:t> exp(</a:t>
                      </a:r>
                      <a:r>
                        <a:rPr lang="en-US" dirty="0" err="1" smtClean="0"/>
                        <a:t>QoS</a:t>
                      </a:r>
                      <a:r>
                        <a:rPr lang="en-US" baseline="-25000" dirty="0" err="1" smtClean="0"/>
                        <a:t>k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VoIP MOS vs. PLR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Power Law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QoE </a:t>
                      </a:r>
                      <a:r>
                        <a:rPr lang="en-US" dirty="0" smtClean="0">
                          <a:sym typeface="Symbol"/>
                        </a:rPr>
                        <a:t> </a:t>
                      </a:r>
                      <a:r>
                        <a:rPr lang="en-US" dirty="0" err="1" smtClean="0"/>
                        <a:t>QoS</a:t>
                      </a:r>
                      <a:r>
                        <a:rPr lang="en-US" baseline="-25000" dirty="0" err="1" smtClean="0"/>
                        <a:t>k</a:t>
                      </a:r>
                      <a:r>
                        <a:rPr lang="en-US" baseline="30000" dirty="0" err="1" smtClean="0"/>
                        <a:t>p</a:t>
                      </a:r>
                      <a:r>
                        <a:rPr lang="en-US" baseline="30000" dirty="0" smtClean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perceived streaming video quality  vs. PDV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0525" y="262623"/>
            <a:ext cx="7410450" cy="644740"/>
          </a:xfrm>
        </p:spPr>
        <p:txBody>
          <a:bodyPr/>
          <a:lstStyle/>
          <a:p>
            <a:r>
              <a:rPr lang="en-US" dirty="0" smtClean="0"/>
              <a:t>What am I going to talk about today 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0"/>
          </p:nvPr>
        </p:nvSpPr>
        <p:spPr>
          <a:xfrm>
            <a:off x="586348" y="1704352"/>
            <a:ext cx="7965981" cy="484884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z="2400" dirty="0" smtClean="0"/>
              <a:t>The telecommunications service model</a:t>
            </a:r>
          </a:p>
          <a:p>
            <a:pPr lvl="1"/>
            <a:r>
              <a:rPr lang="en-US" sz="1800" dirty="0" smtClean="0"/>
              <a:t>SLAs</a:t>
            </a:r>
          </a:p>
          <a:p>
            <a:r>
              <a:rPr lang="en-US" dirty="0" smtClean="0"/>
              <a:t>QoE and QoS</a:t>
            </a:r>
            <a:endParaRPr lang="en-US" sz="1800" dirty="0" smtClean="0"/>
          </a:p>
          <a:p>
            <a:pPr lvl="0"/>
            <a:r>
              <a:rPr lang="en-US" sz="2400" dirty="0" smtClean="0"/>
              <a:t>Soft QoS (DiffServ)</a:t>
            </a:r>
          </a:p>
          <a:p>
            <a:pPr lvl="1"/>
            <a:r>
              <a:rPr lang="en-US" sz="1800" dirty="0" smtClean="0"/>
              <a:t>packet marking (PCP, DSCP)</a:t>
            </a:r>
          </a:p>
          <a:p>
            <a:pPr lvl="1"/>
            <a:r>
              <a:rPr lang="en-US" sz="1800" dirty="0" smtClean="0"/>
              <a:t>PHBs – BE, EF, AF</a:t>
            </a:r>
          </a:p>
          <a:p>
            <a:pPr lvl="1"/>
            <a:r>
              <a:rPr lang="en-US" sz="1800" dirty="0" smtClean="0"/>
              <a:t>queuing mechanisms (strict priority, WFQ)</a:t>
            </a:r>
          </a:p>
          <a:p>
            <a:pPr lvl="1"/>
            <a:r>
              <a:rPr lang="en-US" sz="1800" dirty="0" smtClean="0"/>
              <a:t>specifying datarate, bucketing algorithms (leaky, token)</a:t>
            </a:r>
          </a:p>
          <a:p>
            <a:pPr lvl="1"/>
            <a:r>
              <a:rPr lang="en-US" sz="1800" dirty="0" smtClean="0"/>
              <a:t>traffic policing</a:t>
            </a:r>
          </a:p>
          <a:p>
            <a:pPr lvl="1"/>
            <a:r>
              <a:rPr lang="en-US" sz="1800" dirty="0" smtClean="0"/>
              <a:t>traffic shaping</a:t>
            </a:r>
          </a:p>
          <a:p>
            <a:pPr lvl="0"/>
            <a:r>
              <a:rPr lang="en-US" sz="2400" dirty="0" smtClean="0"/>
              <a:t>Hard QoS (</a:t>
            </a:r>
            <a:r>
              <a:rPr lang="en-US" sz="2400" dirty="0" err="1" smtClean="0"/>
              <a:t>IntServ</a:t>
            </a:r>
            <a:r>
              <a:rPr lang="en-US" sz="2400" dirty="0" smtClean="0"/>
              <a:t>)</a:t>
            </a:r>
          </a:p>
          <a:p>
            <a:pPr lvl="1"/>
            <a:r>
              <a:rPr lang="en-US" sz="1800" dirty="0" smtClean="0">
                <a:ea typeface="+mn-ea"/>
              </a:rPr>
              <a:t>service levels – BE, CLS, GS</a:t>
            </a:r>
          </a:p>
          <a:p>
            <a:pPr lvl="1"/>
            <a:r>
              <a:rPr lang="en-US" sz="1800" dirty="0" smtClean="0">
                <a:ea typeface="+mn-ea"/>
              </a:rPr>
              <a:t>Network Engineering (planning) vs. Traffic Engineering (resource reservation)</a:t>
            </a:r>
          </a:p>
          <a:p>
            <a:pPr lvl="1"/>
            <a:r>
              <a:rPr lang="en-US" sz="1800" dirty="0" smtClean="0">
                <a:ea typeface="+mn-ea"/>
              </a:rPr>
              <a:t>RSVP </a:t>
            </a:r>
          </a:p>
          <a:p>
            <a:pPr lvl="1"/>
            <a:r>
              <a:rPr lang="en-US" sz="1800" dirty="0" smtClean="0">
                <a:ea typeface="+mn-ea"/>
              </a:rPr>
              <a:t>Routing protocols and RSVP-TE</a:t>
            </a:r>
          </a:p>
          <a:p>
            <a:pPr>
              <a:buNone/>
            </a:pP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Absolute vs. Comparative QoE</a:t>
            </a:r>
            <a:endParaRPr lang="en-US" dirty="0"/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01304" y="1384299"/>
            <a:ext cx="8710684" cy="5275807"/>
          </a:xfrm>
          <a:prstGeom prst="rect">
            <a:avLst/>
          </a:prstGeom>
        </p:spPr>
        <p:txBody>
          <a:bodyPr/>
          <a:lstStyle/>
          <a:p>
            <a:pPr marL="342900" indent="-342900" fontAlgn="base"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400" dirty="0" smtClean="0"/>
              <a:t>QoE measures may be</a:t>
            </a:r>
          </a:p>
          <a:p>
            <a:pPr marL="342900" indent="-342900" fontAlgn="base">
              <a:spcAft>
                <a:spcPct val="0"/>
              </a:spcAft>
              <a:defRPr/>
            </a:pPr>
            <a:r>
              <a:rPr lang="en-US" sz="2400" dirty="0" smtClean="0"/>
              <a:t>	absolute  </a:t>
            </a:r>
            <a:r>
              <a:rPr lang="en-US" dirty="0" smtClean="0"/>
              <a:t>determined by observing the degraded message       </a:t>
            </a:r>
            <a:r>
              <a:rPr lang="en-US" sz="2400" dirty="0" smtClean="0"/>
              <a:t>or</a:t>
            </a:r>
          </a:p>
          <a:p>
            <a:pPr marL="342900" indent="-342900" fontAlgn="base">
              <a:spcAft>
                <a:spcPct val="0"/>
              </a:spcAft>
              <a:defRPr/>
            </a:pPr>
            <a:r>
              <a:rPr lang="en-US" sz="2400" dirty="0" smtClean="0"/>
              <a:t>	comparative  </a:t>
            </a:r>
            <a:r>
              <a:rPr lang="en-US" dirty="0" smtClean="0"/>
              <a:t>determined by comparing the degraded message to the original</a:t>
            </a:r>
          </a:p>
          <a:p>
            <a:pPr marL="342900" indent="-342900" fontAlgn="base"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400" dirty="0" smtClean="0"/>
              <a:t>Comparative measures are often more accurate</a:t>
            </a:r>
          </a:p>
          <a:p>
            <a:pPr marL="342900" indent="-342900" fontAlgn="base">
              <a:spcAft>
                <a:spcPct val="0"/>
              </a:spcAft>
              <a:defRPr/>
            </a:pPr>
            <a:r>
              <a:rPr lang="en-US" sz="2400" dirty="0" smtClean="0"/>
              <a:t>	but can not be used </a:t>
            </a:r>
            <a:r>
              <a:rPr lang="en-US" sz="2400" dirty="0" err="1" smtClean="0"/>
              <a:t>unintrusively</a:t>
            </a:r>
            <a:r>
              <a:rPr lang="en-US" sz="2400" dirty="0" smtClean="0"/>
              <a:t> on a live network scenarios</a:t>
            </a:r>
          </a:p>
          <a:p>
            <a:pPr marL="342900" indent="-342900" fontAlgn="base"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400" dirty="0" smtClean="0"/>
              <a:t>Absolute measures can be used </a:t>
            </a:r>
            <a:r>
              <a:rPr lang="en-US" sz="2400" i="1" dirty="0" smtClean="0"/>
              <a:t>single-ended (non-intrusively)</a:t>
            </a:r>
          </a:p>
          <a:p>
            <a:pPr marL="342900" indent="-342900" fontAlgn="base"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400" dirty="0" smtClean="0">
                <a:solidFill>
                  <a:srgbClr val="0033CC"/>
                </a:solidFill>
              </a:rPr>
              <a:t>MOS variations </a:t>
            </a:r>
          </a:p>
          <a:p>
            <a:pPr marL="342900" indent="-342900" fontAlgn="base"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CC"/>
                </a:solidFill>
              </a:rPr>
              <a:t>A</a:t>
            </a:r>
            <a:r>
              <a:rPr lang="en-US" sz="2000" dirty="0" smtClean="0">
                <a:solidFill>
                  <a:srgbClr val="0033CC"/>
                </a:solidFill>
              </a:rPr>
              <a:t>bsolute </a:t>
            </a:r>
            <a:r>
              <a:rPr lang="en-US" sz="2000" b="1" dirty="0" smtClean="0">
                <a:solidFill>
                  <a:srgbClr val="0033CC"/>
                </a:solidFill>
              </a:rPr>
              <a:t>C</a:t>
            </a:r>
            <a:r>
              <a:rPr lang="en-US" sz="2000" dirty="0" smtClean="0">
                <a:solidFill>
                  <a:srgbClr val="0033CC"/>
                </a:solidFill>
              </a:rPr>
              <a:t>ategory </a:t>
            </a:r>
            <a:r>
              <a:rPr lang="en-US" sz="2000" b="1" dirty="0" smtClean="0">
                <a:solidFill>
                  <a:srgbClr val="0033CC"/>
                </a:solidFill>
              </a:rPr>
              <a:t>R</a:t>
            </a:r>
            <a:r>
              <a:rPr lang="en-US" sz="2000" dirty="0" smtClean="0">
                <a:solidFill>
                  <a:srgbClr val="0033CC"/>
                </a:solidFill>
              </a:rPr>
              <a:t>ating (ACR) : </a:t>
            </a:r>
            <a:r>
              <a:rPr lang="en-US" sz="2400" dirty="0" smtClean="0">
                <a:solidFill>
                  <a:srgbClr val="0033CC"/>
                </a:solidFill>
              </a:rPr>
              <a:t> </a:t>
            </a:r>
            <a:r>
              <a:rPr lang="en-US" dirty="0" smtClean="0">
                <a:solidFill>
                  <a:srgbClr val="0033CC"/>
                </a:solidFill>
              </a:rPr>
              <a:t>listeners hear only the degraded speech</a:t>
            </a:r>
          </a:p>
          <a:p>
            <a:pPr marL="342900" indent="-342900" fontAlgn="base"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CC"/>
                </a:solidFill>
              </a:rPr>
              <a:t>D</a:t>
            </a:r>
            <a:r>
              <a:rPr lang="en-US" sz="2000" dirty="0" smtClean="0">
                <a:solidFill>
                  <a:srgbClr val="0033CC"/>
                </a:solidFill>
              </a:rPr>
              <a:t>egradation </a:t>
            </a:r>
            <a:r>
              <a:rPr lang="en-US" sz="2000" b="1" dirty="0" smtClean="0">
                <a:solidFill>
                  <a:srgbClr val="0033CC"/>
                </a:solidFill>
              </a:rPr>
              <a:t>C</a:t>
            </a:r>
            <a:r>
              <a:rPr lang="en-US" sz="2000" dirty="0" smtClean="0">
                <a:solidFill>
                  <a:srgbClr val="0033CC"/>
                </a:solidFill>
              </a:rPr>
              <a:t>ategory </a:t>
            </a:r>
            <a:r>
              <a:rPr lang="en-US" sz="2000" b="1" dirty="0" smtClean="0">
                <a:solidFill>
                  <a:srgbClr val="0033CC"/>
                </a:solidFill>
              </a:rPr>
              <a:t>R</a:t>
            </a:r>
            <a:r>
              <a:rPr lang="en-US" sz="2000" dirty="0" smtClean="0">
                <a:solidFill>
                  <a:srgbClr val="0033CC"/>
                </a:solidFill>
              </a:rPr>
              <a:t>ating (DCR) :  </a:t>
            </a:r>
            <a:r>
              <a:rPr lang="en-US" dirty="0" smtClean="0">
                <a:solidFill>
                  <a:srgbClr val="0033CC"/>
                </a:solidFill>
              </a:rPr>
              <a:t>listeners hear first the original and then the degraded speech and score  1 = very annoying degradation  …  5 inaudible degradation</a:t>
            </a:r>
          </a:p>
          <a:p>
            <a:pPr marL="342900" indent="-342900" fontAlgn="base">
              <a:spcAft>
                <a:spcPct val="0"/>
              </a:spcAft>
              <a:defRPr/>
            </a:pPr>
            <a:r>
              <a:rPr lang="en-US" sz="2000" b="1" kern="0" dirty="0" smtClean="0">
                <a:solidFill>
                  <a:srgbClr val="0033CC"/>
                </a:solidFill>
              </a:rPr>
              <a:t>C</a:t>
            </a:r>
            <a:r>
              <a:rPr lang="en-US" sz="2000" kern="0" dirty="0" smtClean="0">
                <a:solidFill>
                  <a:srgbClr val="0033CC"/>
                </a:solidFill>
              </a:rPr>
              <a:t>omparative </a:t>
            </a:r>
            <a:r>
              <a:rPr lang="en-US" sz="2000" b="1" kern="0" dirty="0" smtClean="0">
                <a:solidFill>
                  <a:srgbClr val="0033CC"/>
                </a:solidFill>
              </a:rPr>
              <a:t>C</a:t>
            </a:r>
            <a:r>
              <a:rPr lang="en-US" sz="2000" kern="0" dirty="0" smtClean="0">
                <a:solidFill>
                  <a:srgbClr val="0033CC"/>
                </a:solidFill>
              </a:rPr>
              <a:t>ategory </a:t>
            </a:r>
            <a:r>
              <a:rPr lang="en-US" sz="2000" b="1" kern="0" dirty="0" smtClean="0">
                <a:solidFill>
                  <a:srgbClr val="0033CC"/>
                </a:solidFill>
              </a:rPr>
              <a:t>R</a:t>
            </a:r>
            <a:r>
              <a:rPr lang="en-US" sz="2000" kern="0" dirty="0" smtClean="0">
                <a:solidFill>
                  <a:srgbClr val="0033CC"/>
                </a:solidFill>
              </a:rPr>
              <a:t>ating (CCR) : </a:t>
            </a:r>
            <a:r>
              <a:rPr lang="en-US" dirty="0" smtClean="0">
                <a:solidFill>
                  <a:srgbClr val="0033CC"/>
                </a:solidFill>
              </a:rPr>
              <a:t>listeners hear the original and the degraded speech in random order and  score </a:t>
            </a:r>
          </a:p>
          <a:p>
            <a:pPr marL="342900" indent="-342900" fontAlgn="base">
              <a:spcAft>
                <a:spcPct val="0"/>
              </a:spcAft>
              <a:defRPr/>
            </a:pPr>
            <a:r>
              <a:rPr lang="en-US" dirty="0" smtClean="0">
                <a:solidFill>
                  <a:srgbClr val="0033CC"/>
                </a:solidFill>
              </a:rPr>
              <a:t>	-3  2</a:t>
            </a:r>
            <a:r>
              <a:rPr lang="en-US" baseline="30000" dirty="0" smtClean="0">
                <a:solidFill>
                  <a:srgbClr val="0033CC"/>
                </a:solidFill>
              </a:rPr>
              <a:t>nd</a:t>
            </a:r>
            <a:r>
              <a:rPr lang="en-US" dirty="0" smtClean="0">
                <a:solidFill>
                  <a:srgbClr val="0033CC"/>
                </a:solidFill>
              </a:rPr>
              <a:t> is much worse than 1</a:t>
            </a:r>
            <a:r>
              <a:rPr lang="en-US" baseline="30000" dirty="0" smtClean="0">
                <a:solidFill>
                  <a:srgbClr val="0033CC"/>
                </a:solidFill>
              </a:rPr>
              <a:t>st</a:t>
            </a:r>
            <a:r>
              <a:rPr lang="en-US" dirty="0" smtClean="0">
                <a:solidFill>
                  <a:srgbClr val="0033CC"/>
                </a:solidFill>
              </a:rPr>
              <a:t>   ...   3 2</a:t>
            </a:r>
            <a:r>
              <a:rPr lang="en-US" baseline="30000" dirty="0" smtClean="0">
                <a:solidFill>
                  <a:srgbClr val="0033CC"/>
                </a:solidFill>
              </a:rPr>
              <a:t>nd</a:t>
            </a:r>
            <a:r>
              <a:rPr lang="en-US" dirty="0" smtClean="0">
                <a:solidFill>
                  <a:srgbClr val="0033CC"/>
                </a:solidFill>
              </a:rPr>
              <a:t> is much better than 1</a:t>
            </a:r>
            <a:r>
              <a:rPr lang="en-US" baseline="30000" dirty="0" smtClean="0">
                <a:solidFill>
                  <a:srgbClr val="0033CC"/>
                </a:solidFill>
              </a:rPr>
              <a:t>st</a:t>
            </a:r>
            <a:endParaRPr lang="en-US" dirty="0" smtClean="0">
              <a:solidFill>
                <a:srgbClr val="0033CC"/>
              </a:solidFill>
            </a:endParaRPr>
          </a:p>
          <a:p>
            <a:pPr marL="342900" indent="-342900" fontAlgn="base"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even simpler :  AB test – simply report which sounds better</a:t>
            </a:r>
          </a:p>
          <a:p>
            <a:pPr marL="342900" indent="-342900" fontAlgn="base">
              <a:spcBef>
                <a:spcPts val="1200"/>
              </a:spcBef>
              <a:spcAft>
                <a:spcPct val="0"/>
              </a:spcAft>
              <a:defRPr/>
            </a:pPr>
            <a:endParaRPr lang="en-US" sz="2400" kern="0" dirty="0" smtClean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kern="0" dirty="0" smtClean="0"/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Subjective vs. Objective QoE</a:t>
            </a:r>
            <a:endParaRPr lang="en-US" dirty="0"/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01304" y="1384300"/>
            <a:ext cx="8710684" cy="4978400"/>
          </a:xfrm>
          <a:prstGeom prst="rect">
            <a:avLst/>
          </a:prstGeom>
        </p:spPr>
        <p:txBody>
          <a:bodyPr/>
          <a:lstStyle/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400" dirty="0" smtClean="0"/>
              <a:t>Direct human QoE scoring is expensive and time-consuming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400" dirty="0" smtClean="0"/>
              <a:t>ITU-T has defined </a:t>
            </a:r>
            <a:r>
              <a:rPr lang="en-US" sz="2400" i="1" dirty="0" smtClean="0"/>
              <a:t>objective measures </a:t>
            </a:r>
            <a:r>
              <a:rPr lang="en-US" sz="2400" dirty="0" smtClean="0"/>
              <a:t>that can be </a:t>
            </a:r>
            <a:r>
              <a:rPr lang="en-US" sz="2400" i="1" dirty="0" smtClean="0"/>
              <a:t>automated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400" dirty="0" smtClean="0"/>
              <a:t>These entail algorithms that produce scores 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400" dirty="0" smtClean="0"/>
              <a:t>	that </a:t>
            </a:r>
            <a:r>
              <a:rPr lang="en-US" sz="2400" i="1" dirty="0" smtClean="0"/>
              <a:t>correlate well with human QoE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endParaRPr lang="en-US" sz="2400" dirty="0" smtClean="0"/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400" dirty="0" smtClean="0">
                <a:solidFill>
                  <a:srgbClr val="0033CC"/>
                </a:solidFill>
              </a:rPr>
              <a:t>PSQM (ITU-T P.861)</a:t>
            </a:r>
            <a:r>
              <a:rPr lang="en-US" sz="2000" dirty="0" smtClean="0">
                <a:solidFill>
                  <a:srgbClr val="0033CC"/>
                </a:solidFill>
              </a:rPr>
              <a:t> and </a:t>
            </a:r>
            <a:r>
              <a:rPr lang="en-US" sz="2400" dirty="0" smtClean="0">
                <a:solidFill>
                  <a:srgbClr val="0033CC"/>
                </a:solidFill>
              </a:rPr>
              <a:t>PESQ (ITU-T P.862) 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000" dirty="0" smtClean="0">
                <a:solidFill>
                  <a:srgbClr val="0033CC"/>
                </a:solidFill>
              </a:rPr>
              <a:t>	are </a:t>
            </a:r>
            <a:r>
              <a:rPr lang="en-US" sz="2000" i="1" dirty="0" smtClean="0">
                <a:solidFill>
                  <a:srgbClr val="0033CC"/>
                </a:solidFill>
              </a:rPr>
              <a:t>objective comparative </a:t>
            </a:r>
            <a:r>
              <a:rPr lang="en-US" sz="2000" dirty="0" smtClean="0">
                <a:solidFill>
                  <a:srgbClr val="0033CC"/>
                </a:solidFill>
              </a:rPr>
              <a:t>MOS-like measures for telephone grade speech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000" dirty="0" smtClean="0">
                <a:solidFill>
                  <a:srgbClr val="0033CC"/>
                </a:solidFill>
              </a:rPr>
              <a:t>They model the human auditory perception system (Bark scale, masking, etc.)</a:t>
            </a:r>
          </a:p>
          <a:p>
            <a:pPr marL="342900" lvl="0" indent="-342900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sz="2400" dirty="0" smtClean="0">
                <a:solidFill>
                  <a:srgbClr val="0033CC"/>
                </a:solidFill>
              </a:rPr>
              <a:t>PEAQ (ITU-R BS-1387) </a:t>
            </a:r>
            <a:r>
              <a:rPr lang="en-US" sz="2000" dirty="0" smtClean="0">
                <a:solidFill>
                  <a:srgbClr val="0033CC"/>
                </a:solidFill>
              </a:rPr>
              <a:t>similarly scores wideband audio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000" dirty="0" smtClean="0">
                <a:solidFill>
                  <a:srgbClr val="0033CC"/>
                </a:solidFill>
              </a:rPr>
              <a:t>These were selected in competitions to have highest correlation with human MOS 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endParaRPr lang="en-US" sz="2000" dirty="0" smtClean="0">
              <a:solidFill>
                <a:srgbClr val="0033CC"/>
              </a:solidFill>
            </a:endParaRP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400" dirty="0" smtClean="0">
                <a:solidFill>
                  <a:srgbClr val="0033CC"/>
                </a:solidFill>
              </a:rPr>
              <a:t>ITU-T P.563 </a:t>
            </a:r>
            <a:r>
              <a:rPr lang="en-US" sz="2000" dirty="0" smtClean="0">
                <a:solidFill>
                  <a:srgbClr val="0033CC"/>
                </a:solidFill>
              </a:rPr>
              <a:t>is a </a:t>
            </a:r>
            <a:r>
              <a:rPr lang="en-US" sz="2000" i="1" dirty="0" smtClean="0">
                <a:solidFill>
                  <a:srgbClr val="0033CC"/>
                </a:solidFill>
              </a:rPr>
              <a:t>single-ended</a:t>
            </a:r>
            <a:r>
              <a:rPr lang="en-US" sz="2000" dirty="0" smtClean="0">
                <a:solidFill>
                  <a:srgbClr val="0033CC"/>
                </a:solidFill>
              </a:rPr>
              <a:t> (absolute) objective MOS-like score 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000" dirty="0" smtClean="0">
                <a:solidFill>
                  <a:srgbClr val="0033CC"/>
                </a:solidFill>
              </a:rPr>
              <a:t>It determines un-naturalness of telephone-grade speech sounds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000" dirty="0" smtClean="0">
                <a:solidFill>
                  <a:srgbClr val="0033CC"/>
                </a:solidFill>
              </a:rPr>
              <a:t>	and the amount of non-speech-like noise </a:t>
            </a:r>
            <a:br>
              <a:rPr lang="en-US" sz="2000" dirty="0" smtClean="0">
                <a:solidFill>
                  <a:srgbClr val="0033CC"/>
                </a:solidFill>
              </a:rPr>
            </a:b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PSQM processing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59226" y="1123950"/>
          <a:ext cx="7041723" cy="5646972"/>
        </p:xfrm>
        <a:graphic>
          <a:graphicData uri="http://schemas.openxmlformats.org/presentationml/2006/ole">
            <p:oleObj spid="_x0000_s1026" r:id="rId3" imgW="4096440" imgH="63187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E-model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2137" y="1137939"/>
            <a:ext cx="8541145" cy="5472752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The E-model defined in ITU-T G.107 is a </a:t>
            </a:r>
            <a:r>
              <a:rPr lang="en-US" sz="2400" i="1" dirty="0" smtClean="0"/>
              <a:t>planning</a:t>
            </a:r>
            <a:r>
              <a:rPr lang="en-US" sz="2400" dirty="0" smtClean="0"/>
              <a:t> tool 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It predicts a “mouth-to-ear” </a:t>
            </a:r>
            <a:r>
              <a:rPr lang="en-US" sz="2400" i="1" dirty="0" smtClean="0"/>
              <a:t>transmission rating factor </a:t>
            </a:r>
            <a:r>
              <a:rPr lang="en-US" sz="2400" dirty="0" smtClean="0"/>
              <a:t>R </a:t>
            </a:r>
          </a:p>
          <a:p>
            <a:r>
              <a:rPr lang="en-US" sz="2400" dirty="0" smtClean="0"/>
              <a:t>between 0 and 100</a:t>
            </a:r>
          </a:p>
          <a:p>
            <a:r>
              <a:rPr lang="en-US" sz="2400" dirty="0" smtClean="0"/>
              <a:t>higher values signify better voice quality </a:t>
            </a:r>
          </a:p>
          <a:p>
            <a:r>
              <a:rPr lang="en-US" sz="2400" dirty="0" smtClean="0"/>
              <a:t>should be uniquely convertible to a MOS level 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R = f(QoS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… </a:t>
            </a:r>
            <a:r>
              <a:rPr lang="en-US" sz="2400" dirty="0" err="1" smtClean="0"/>
              <a:t>QoS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) and is additive in individual </a:t>
            </a:r>
            <a:r>
              <a:rPr lang="en-US" sz="2400" dirty="0" err="1" smtClean="0"/>
              <a:t>QoS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 degradations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R starts with the basic signal to noise ratio</a:t>
            </a:r>
          </a:p>
          <a:p>
            <a:pPr>
              <a:spcBef>
                <a:spcPts val="60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R is reduced to account for various impairments, including 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simultaneous impairments </a:t>
            </a:r>
            <a:r>
              <a:rPr lang="en-US" sz="1800" dirty="0" smtClean="0">
                <a:solidFill>
                  <a:srgbClr val="0033CC"/>
                </a:solidFill>
              </a:rPr>
              <a:t>(loudness, </a:t>
            </a:r>
            <a:r>
              <a:rPr lang="en-US" sz="1800" dirty="0" err="1" smtClean="0">
                <a:solidFill>
                  <a:srgbClr val="0033CC"/>
                </a:solidFill>
              </a:rPr>
              <a:t>sidetone</a:t>
            </a:r>
            <a:r>
              <a:rPr lang="en-US" sz="1800" dirty="0" smtClean="0">
                <a:solidFill>
                  <a:srgbClr val="0033CC"/>
                </a:solidFill>
              </a:rPr>
              <a:t>, clipping, quantization noise)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delay impairments </a:t>
            </a:r>
            <a:r>
              <a:rPr lang="en-US" sz="1800" dirty="0" smtClean="0">
                <a:solidFill>
                  <a:srgbClr val="0033CC"/>
                </a:solidFill>
              </a:rPr>
              <a:t>(delay, echo delay and loudness)   </a:t>
            </a:r>
            <a:r>
              <a:rPr lang="en-US" sz="2400" dirty="0" smtClean="0">
                <a:solidFill>
                  <a:srgbClr val="0033CC"/>
                </a:solidFill>
              </a:rPr>
              <a:t> 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equipment impairments </a:t>
            </a:r>
            <a:r>
              <a:rPr lang="en-US" sz="1800" dirty="0" smtClean="0">
                <a:solidFill>
                  <a:srgbClr val="0033CC"/>
                </a:solidFill>
              </a:rPr>
              <a:t>(codec distortion, packet loss)</a:t>
            </a:r>
          </a:p>
          <a:p>
            <a:pPr>
              <a:spcBef>
                <a:spcPts val="60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R is increased when there are additional advantages 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such as mobility (cellphone receives A=10)</a:t>
            </a:r>
          </a:p>
          <a:p>
            <a:pPr>
              <a:spcBef>
                <a:spcPts val="600"/>
              </a:spcBef>
              <a:buNone/>
            </a:pPr>
            <a:r>
              <a:rPr lang="en-US" sz="2400" dirty="0" smtClean="0"/>
              <a:t>			</a:t>
            </a:r>
            <a:r>
              <a:rPr lang="en-US" sz="2400" b="1" dirty="0" smtClean="0"/>
              <a:t>R = R</a:t>
            </a:r>
            <a:r>
              <a:rPr lang="en-US" sz="2400" b="1" baseline="-25000" dirty="0" smtClean="0"/>
              <a:t>0</a:t>
            </a:r>
            <a:r>
              <a:rPr lang="en-US" sz="2400" b="1" dirty="0" smtClean="0"/>
              <a:t> – I</a:t>
            </a:r>
            <a:r>
              <a:rPr lang="en-US" sz="2400" b="1" baseline="-25000" dirty="0" smtClean="0"/>
              <a:t>s </a:t>
            </a:r>
            <a:r>
              <a:rPr lang="en-US" sz="2400" b="1" dirty="0" smtClean="0"/>
              <a:t>– I</a:t>
            </a:r>
            <a:r>
              <a:rPr lang="en-US" sz="2400" b="1" baseline="-25000" dirty="0" smtClean="0"/>
              <a:t>d</a:t>
            </a:r>
            <a:r>
              <a:rPr lang="en-US" sz="2400" b="1" dirty="0" smtClean="0"/>
              <a:t> – </a:t>
            </a:r>
            <a:r>
              <a:rPr lang="en-US" sz="2400" b="1" dirty="0" err="1" smtClean="0"/>
              <a:t>I</a:t>
            </a:r>
            <a:r>
              <a:rPr lang="en-US" sz="2400" b="1" baseline="-25000" dirty="0" err="1" smtClean="0"/>
              <a:t>e</a:t>
            </a:r>
            <a:r>
              <a:rPr lang="en-US" sz="2400" b="1" dirty="0" smtClean="0"/>
              <a:t> + A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88066" name="AutoShape 2" descr="data:image/jpeg;base64,/9j/4AAQSkZJRgABAQAAAQABAAD/2wCEAAkGBhASERUUExIWFRUWEhoZGBUXFhUVFxYcFxcVHhcZFBcXHyYeGBsjGRQYHy8gIycpLi0sFyAxNTAqNSYrLCkBCQoKDgwOGg8PGi0hHyQsLDQxLC0uLCwwLy82LCwtMTMvLSwvLCw0MyksLCwsLSwpNSwyLC8sLjQxLCk0LSkpKf/AABEIAJMArQMBIgACEQEDEQH/xAAcAAEAAQUBAQAAAAAAAAAAAAAABQECBgcIAwT/xABBEAABAwIDBQUFBgQDCQAAAAABAAIDBBEFITEGEkFRYQcicYGREzJCocEIFFJicrEjQ4LRM8LwFRY0U2OSouHx/8QAGwEBAAIDAQEAAAAAAAAAAAAAAAQFAQMGAgf/xAAyEQACAQIEAggFBAMAAAAAAAAAAQIDBAURITESUSJBYXGBkaGxBhQy0fAjM8HhE0NS/9oADAMBAAIRAxEAPwDeKIiAIiIAiIgCISscxTtFwqnduS1sLXAkFodvkEahwZfdPQoDI0WL0fadhErt1ldDf8ztwerwAsmjla4BzSCCLgg3B8CNUBciIgCKC2h23w+h/wCJqGRutcMzc86aNbc8Vij+3/Bxo6Y+ER+pCA2Qiw7BO1zCKohrKprHE2DZQYiSeRd3Ty1WYAoCqIiAIiIAiIgPjxLGKenaHTzRxNcbAyPawE2vYFxAvYL62uBAINwRcEaHwULtZsfS4jCIalpLWv3mlri1zTYi4PgStfYtjOIbO+zab1mHF26wuymg5Rl4yIt7txna2SA24i1/g3bjg87e/M6B1s2yscPRzbgqmMdueDwtuyV07vwxMPzL90D1QGwVEbS7VUtBCZaiQMFjutuN95Hwxt1cf9FaZxP7R1U8WpqOOM3zL3umy4WDQwA+N1gVXHV1spnrJHOcfxHvW4BrdGDpbyXic4wWcmSba0q3MuGlHMmNtO0quxaQxx70VPoImnIj8Uzh73hoFDxbMwgd5znHiR3R5DVSMbGsG6xoa0cB9eZV2+qyrdTl9OiO4sMBt6Kzr9OXovv4kXNsxEfdc5p62cPop7YjtArMGlayUmWlfqwOvbhvRX90ji3K6+YOVJomPG69oc3kfpyWKV3OL6WqPV9gFvWg3QXBL0f52HSuAbRU1bCJqeVsjDyObTb3XjVrhfQrCe1Htbiw9joKdzZKsi1tWw3HvP4F2eTfXro2PC6iBxdS1D494WO698brci5h7wXph+BsjO88iR/UZA8xfU9Sp0rqmo55nL0sCvJ1f8bjl2vb+/A+eLCJJ3Gepkc58h3jnd7ieL3HTwHyX3NweAC3sx53JX2FytLlWTuKk3vkdvbYRZ20FHgUn1trP3/gi67ZyNwvH3Hcie6fqCsk2J7XK7DHNgqmump/wnORg/6T72I6HLwUfvq2aNr27rwHN5HgeY5FbqV3KOk9UV2IYBRr5zodCXLqf28PI6P2a2uo6+P2lNKHji3R7Oj2HMKZXIIwaaF2/TTOYdMnFjgDw3m6jLopmDtKx+lIJqXvaAR/EDZW5cSSL+d1YwqwnszjLjD7m3/cg0ufV5rQ6lRc7R/aOxG2dNTE21tKL+W+rocT2lx3usvDTuycWAwxWuL94nefroCb2PVbSCbG2x7TZI5RTYbT/fakf4m6HPjhvoHlnEnhcW5rPadzixpcLOLRvAaA2zA81EbIbJwYdTMghaMgC99u9I63ec4/tyFgptAF41dHHKwskY17Hase0OafEHIr2RAc/dt3ZrSUUUdTSRGNrpSyRocSwbzbsLQdM2u48VgtFgFOWsf33bzQbEgDrpnquoNtMAbW0M9ORcviO50eBeMj+oD5rlXB8X9l/BlFgHHvWzYb5hw4i48lHuFNx6D1LbCZ2sa+V1FOL59TJ6KJrBZrQ0dB+51Ko4q9w05EXB4EcwvIqm1b1PpeUYRSgkl2bBERZPIVQ5URDOZdvpvq1FjIzxMqXKiIsmMwq3VEQwejXK8OXk1fNimKNgbwLzo3l1dyHTikYOcsomK1zTt6TqVXkkfLtCC4xQsA33vFgAATfJmeupPyXVGzWE/daSCD/lQsYepa0bx8zcrmrshwx9ZjMDnEu9mTM85aRju+W+WC3VdUK8pQ4IqJ8uvrr5qvKrlknsuwIiLYQgiIgC5a7YtlBR4m/dFo6ge1ZbQFxO83Lk8HLkQupVqf7ROEh1FDUD3oJ7afDIM8/wBTGoDRGGY2+HuOG8y/unItP5Tw8FksE7JG7zHAj5jo4cCscx+MbwlFrSt3j4nX5qPpqp8bt5ji09PrzUOdCNZcS0Z0trilbDajoVOnBe26a71rl7GalqpZRFFtM05StsfxN0828PJTEMzHi7HtcOhz9Dmq+dKcN0dfa39rdL9Oaz5PR+X2KWVF6lipuLVmT+Bnmi9N1N1MzHAzzSy9N1UdYZkgDmSAPUpuYaUVm3kW2VzWL4ajHIGDJ2+eTfqSoKvxySTL3W/hHHxOpUmnbTnvoilvMatbZZRfHLktvPb3JfEscay7Y83/AIvhb4cz8lBwQvle462aXuJ6An1Nrea+NS9KQyle7jI7dHgLE/K48wrBQVFdHdnI1LqpiNVus8oxTeS6tP5eSN3fZ0wIMpZqpw700u40/kj1t4vcf+1beWL9meDmlwulicLO9lvOGV7yEvN7a+9byWUKQUwREQBERAFDbYYC2top6c/zIiGm17OGbDbo4BTKIDjeOmL6d8ZaRJA8mx1Az3mkdCCoRbE2xoWU2OVUTR3Xu3gORkaHkdRclYTjGHmKQj4Tm08wf7aeS0xeU3DxLOvTdS1hcLq6L8NvR5eB8KqCqItxWH1wYrMz3ZHeF7j5r627TT8d0+LR8rKJRa3ThLdIlU724pLKFSS7myZ/3pmt7rPGxP1Vrtp5raMHXdUQi8/4Kf8Ayje8UvH/ALZebJCTHqg/zCPAAfsF8UkznG7iSeZNz81Yi2KMY7IiVK9Wr+5JvvbYREXo0lzGEkAak2Hmsto8I9vWUVENDI0G4JHed3yQNRYE+HgonZqhDnmQ6M0HNx09NVnfZPTOl2gDsiIY5CfAM9mLdd6QLQ5cVXh5ItY0nRsXVa+uSS7lm36peR0bGwAAAWAFgBwA0AVyIt5VBERAEREAREQGge3/AAuSHEKarAG4+IMJ/NG517+LHj0KwzHcP9pGbZuZdzeo4jzAuPDqt79tWCfeMJmsCXQ2lbYAnuHveW4XHLktD4FVb0Dc82kt8hbdv6/JQrrOOVRdR0uBOFdVLKptNZrsa/M/Aw5FN4/hG4TIwd0nvD8JP0KhFKhNTjxIo7q1qWtV0qi1X5mERfbhuC1FQbQwvktrutJA8ToF7I6TeiPiRZS3syxS1/ux8N+O/wC6+DEtkKunF52CMfmey58ADcrOTPbpTWrTIVFc1hJsBc8gqOaRkRZYNZRVa0k2HFUWRbOYWLCZ3XcH+b+3qtdSoqceJkyys53lZUodfouZK0FM2CIA/CN5566u9LW8lnv2dMDJdVVrgc/4LDlxIfJ14MWusfm3YHfmIb87n5BdAdj2C/dsIpwQA6Rplda+ftDdt78dzdHko1om05vdsuviGUac6drD6YR9/wCkjNERFNOZCIiAIiIAiIgPOeFr2ua7RzSD4EWPyK5QbQupK6ppHfBI4DO/unum/VhXWa5+7e8E+7V8FaxptMLPsLAvjsMyOLmH/wAVrqw44OJLsbh21xCryfp1+hjb2BwLXC4IsR0WGYlh7oXlpzHwu4OHRZoCCARmCLg8wdFZUU7JGlrxdp9QebTwKqaFd0nk9j6Fi+FxxCmp030ktHzXL7Ef2fbF/f5iXm0Mdt+xG8b6NA4Xtqt60VDFCwMiY1jRo1oAH/s9Vz/TVNVhswlhf3Tle12vH4ZG/T0W28E7RKaajdO9wa+Jl5YxqDp3AdWuOnjZXlOUZLNHF26VCTp1FwzW+Z7bc7ZsoIcrOmfcMZ/md0HzWu9m9hqrFHmpqZHNY433jm5/6AdG9V57P4XNjNe+aa/smkF9tAPhjb5fVbrhhaxoa0ANaAABoANAF6+oRi7mXHL6VsuZE4HshR0n+DCA61t89558zp5KM282ZoZaaWaZm66NhcJGWa+40B4OubCxU1je0VNSM3p5Azk3Vzv0tGZWpdodrZ8UkMbP4VMw3I4u5F3M8hoFicowWbN81F/owjnJ7JGIYZhjpnWGTQe87kOnVZk1oAAAsALAcgFbDC1jQ1gs0cPqTxKvFuJsOJ5KiuK7qvJbHX4RhcbCm5S+t7vl2IicQpnVFVT0zbnfe0WbmbyOA08M/Nda08IYxrW6NaGjwAsP2XO/Yjhhq8XfUloLIGOcL3yLu5GB1DbnPkujFbUocEFE+e39x8zczq9Tend1egREWwhBERAEREAREQBYl2n7I/7Rw+SJovK3+JF+tt8v6gS3zWWogORNnqw2ML8nsJsDkbcW2PEHh1PJS6zbtf7KZA92IULTvXL5o26g8ZIx6lw8xxWusMxhkwAJ3ZOLT8R5t/squ6t3nxxO6wDF4uCtqzya+l8+zvXUfbJE1wLXNDgeB/1qscxDZx7LuiJe3iPiHkNR1CyVVBUalXlS22LzEMKoXy6ekuprf+zw2M7SzQxexdTtczeJ3mncfc6l17hx9NApHHu2WZ9hSx+zH4n2c4+A0HzUdUUMUmb2NJ52sfUa+a8oMJhYbtYL9bn91YfPxy2Zzi+H71PgVSPDz1z9v5ImHDKipf7Woe7vWJc8kvf+m/DLwU9BC1jQ1os0aD6k8SvQlUUCtXlV32Oiw7CaNis46ye8n+aBRe0NfuR7g9549G8fXT1XviWLshy959sm8B1fyHRZv2Qdlzqh7cQrW9ze3oonD/EPB7gfgHwjjblrvtbdt8ctiox7F404O2ovOT0b5Ll3+xn/AGN7Hmgw9peLTTkSyc2gjuM8m5+Lis7RFanAhERAEREAREQBERAEREAWlu1rscDt6soGESX3pYGDJ3EviHB3No11Fje+6UQHH+H7SZbswNxlvgZ/1jn1U1DK14uxwcOhv6jULeW1vZLhtfdzo/ZSn+bDuscT+YWLXa8RfqtZYt9natiO9SVTJbaBwMLuN8wXD58VDqWkJ6rQ6Sy+Iri3ShUXGu3fz+5jiK2t2C2hhLt6mmfY2uzdmvnqA0k/JWUuyu0EmTaOccLuhEfzkAUb5GfNF4vim2y1hL0+56SyNaLuIaOZNv8A6oau2maMohd34yMh+kcT4+izrBvs/YhOQ+sqGwi3ugmaQZaahoz6rZmy3Y7hdC4PbGZpRpJMQ4jL4WgBo9L9VIp2cY6y1KW9+I69dOFJcC9fP87zXXZF2TPneK2uZePWOJ4N5HXFnvB+HXI6rfjWgCwFgOCqimnMhERAEREAREQBERAEREAREQBERAEREASyIgCIiAIiIAiIgCIiAIiID//Z"/>
          <p:cNvSpPr>
            <a:spLocks noChangeAspect="1" noChangeArrowheads="1"/>
          </p:cNvSpPr>
          <p:nvPr/>
        </p:nvSpPr>
        <p:spPr bwMode="auto">
          <a:xfrm>
            <a:off x="0" y="-682625"/>
            <a:ext cx="1647825" cy="14001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68" name="AutoShape 4" descr="data:image/jpeg;base64,/9j/4AAQSkZJRgABAQAAAQABAAD/2wCEAAkGBhASERUUExIWFRUWEhoZGBUXFhUVFxYcFxcVHhcZFBcXHyYeGBsjGRQYHy8gIycpLi0sFyAxNTAqNSYrLCkBCQoKDgwOGg8PGi0hHyQsLDQxLC0uLCwwLy82LCwtMTMvLSwvLCw0MyksLCwsLSwpNSwyLC8sLjQxLCk0LSkpKf/AABEIAJMArQMBIgACEQEDEQH/xAAcAAEAAQUBAQAAAAAAAAAAAAAABQECBgcIAwT/xABBEAABAwIDBQUFBgQDCQAAAAABAAIDBBEFITEGEkFRYQcicYGREzJCocEIFFJicrEjQ4LRM8LwFRY0U2OSouHx/8QAGwEBAAIDAQEAAAAAAAAAAAAAAAQFAQMGAgf/xAAyEQACAQIEAggFBAMAAAAAAAAAAQIDBAURITESUSJBYXGBkaGxBhQy0fAjM8HhE0NS/9oADAMBAAIRAxEAPwDeKIiAIiIAiIgCISscxTtFwqnduS1sLXAkFodvkEahwZfdPQoDI0WL0fadhErt1ldDf8ztwerwAsmjla4BzSCCLgg3B8CNUBciIgCKC2h23w+h/wCJqGRutcMzc86aNbc8Vij+3/Bxo6Y+ER+pCA2Qiw7BO1zCKohrKprHE2DZQYiSeRd3Ty1WYAoCqIiAIiIAiIgPjxLGKenaHTzRxNcbAyPawE2vYFxAvYL62uBAINwRcEaHwULtZsfS4jCIalpLWv3mlri1zTYi4PgStfYtjOIbO+zab1mHF26wuymg5Rl4yIt7txna2SA24i1/g3bjg87e/M6B1s2yscPRzbgqmMdueDwtuyV07vwxMPzL90D1QGwVEbS7VUtBCZaiQMFjutuN95Hwxt1cf9FaZxP7R1U8WpqOOM3zL3umy4WDQwA+N1gVXHV1spnrJHOcfxHvW4BrdGDpbyXic4wWcmSba0q3MuGlHMmNtO0quxaQxx70VPoImnIj8Uzh73hoFDxbMwgd5znHiR3R5DVSMbGsG6xoa0cB9eZV2+qyrdTl9OiO4sMBt6Kzr9OXovv4kXNsxEfdc5p62cPop7YjtArMGlayUmWlfqwOvbhvRX90ji3K6+YOVJomPG69oc3kfpyWKV3OL6WqPV9gFvWg3QXBL0f52HSuAbRU1bCJqeVsjDyObTb3XjVrhfQrCe1Htbiw9joKdzZKsi1tWw3HvP4F2eTfXro2PC6iBxdS1D494WO698brci5h7wXph+BsjO88iR/UZA8xfU9Sp0rqmo55nL0sCvJ1f8bjl2vb+/A+eLCJJ3Gepkc58h3jnd7ieL3HTwHyX3NweAC3sx53JX2FytLlWTuKk3vkdvbYRZ20FHgUn1trP3/gi67ZyNwvH3Hcie6fqCsk2J7XK7DHNgqmump/wnORg/6T72I6HLwUfvq2aNr27rwHN5HgeY5FbqV3KOk9UV2IYBRr5zodCXLqf28PI6P2a2uo6+P2lNKHji3R7Oj2HMKZXIIwaaF2/TTOYdMnFjgDw3m6jLopmDtKx+lIJqXvaAR/EDZW5cSSL+d1YwqwnszjLjD7m3/cg0ufV5rQ6lRc7R/aOxG2dNTE21tKL+W+rocT2lx3usvDTuycWAwxWuL94nefroCb2PVbSCbG2x7TZI5RTYbT/fakf4m6HPjhvoHlnEnhcW5rPadzixpcLOLRvAaA2zA81EbIbJwYdTMghaMgC99u9I63ec4/tyFgptAF41dHHKwskY17Hase0OafEHIr2RAc/dt3ZrSUUUdTSRGNrpSyRocSwbzbsLQdM2u48VgtFgFOWsf33bzQbEgDrpnquoNtMAbW0M9ORcviO50eBeMj+oD5rlXB8X9l/BlFgHHvWzYb5hw4i48lHuFNx6D1LbCZ2sa+V1FOL59TJ6KJrBZrQ0dB+51Ko4q9w05EXB4EcwvIqm1b1PpeUYRSgkl2bBERZPIVQ5URDOZdvpvq1FjIzxMqXKiIsmMwq3VEQwejXK8OXk1fNimKNgbwLzo3l1dyHTikYOcsomK1zTt6TqVXkkfLtCC4xQsA33vFgAATfJmeupPyXVGzWE/daSCD/lQsYepa0bx8zcrmrshwx9ZjMDnEu9mTM85aRju+W+WC3VdUK8pQ4IqJ8uvrr5qvKrlknsuwIiLYQgiIgC5a7YtlBR4m/dFo6ge1ZbQFxO83Lk8HLkQupVqf7ROEh1FDUD3oJ7afDIM8/wBTGoDRGGY2+HuOG8y/unItP5Tw8FksE7JG7zHAj5jo4cCscx+MbwlFrSt3j4nX5qPpqp8bt5ji09PrzUOdCNZcS0Z0trilbDajoVOnBe26a71rl7GalqpZRFFtM05StsfxN0828PJTEMzHi7HtcOhz9Dmq+dKcN0dfa39rdL9Oaz5PR+X2KWVF6lipuLVmT+Bnmi9N1N1MzHAzzSy9N1UdYZkgDmSAPUpuYaUVm3kW2VzWL4ajHIGDJ2+eTfqSoKvxySTL3W/hHHxOpUmnbTnvoilvMatbZZRfHLktvPb3JfEscay7Y83/AIvhb4cz8lBwQvle462aXuJ6An1Nrea+NS9KQyle7jI7dHgLE/K48wrBQVFdHdnI1LqpiNVus8oxTeS6tP5eSN3fZ0wIMpZqpw700u40/kj1t4vcf+1beWL9meDmlwulicLO9lvOGV7yEvN7a+9byWUKQUwREQBERAFDbYYC2top6c/zIiGm17OGbDbo4BTKIDjeOmL6d8ZaRJA8mx1Az3mkdCCoRbE2xoWU2OVUTR3Xu3gORkaHkdRclYTjGHmKQj4Tm08wf7aeS0xeU3DxLOvTdS1hcLq6L8NvR5eB8KqCqItxWH1wYrMz3ZHeF7j5r627TT8d0+LR8rKJRa3ThLdIlU724pLKFSS7myZ/3pmt7rPGxP1Vrtp5raMHXdUQi8/4Kf8Ayje8UvH/ALZebJCTHqg/zCPAAfsF8UkznG7iSeZNz81Yi2KMY7IiVK9Wr+5JvvbYREXo0lzGEkAak2Hmsto8I9vWUVENDI0G4JHed3yQNRYE+HgonZqhDnmQ6M0HNx09NVnfZPTOl2gDsiIY5CfAM9mLdd6QLQ5cVXh5ItY0nRsXVa+uSS7lm36peR0bGwAAAWAFgBwA0AVyIt5VBERAEREAREQGge3/AAuSHEKarAG4+IMJ/NG517+LHj0KwzHcP9pGbZuZdzeo4jzAuPDqt79tWCfeMJmsCXQ2lbYAnuHveW4XHLktD4FVb0Dc82kt8hbdv6/JQrrOOVRdR0uBOFdVLKptNZrsa/M/Aw5FN4/hG4TIwd0nvD8JP0KhFKhNTjxIo7q1qWtV0qi1X5mERfbhuC1FQbQwvktrutJA8ToF7I6TeiPiRZS3syxS1/ux8N+O/wC6+DEtkKunF52CMfmey58ADcrOTPbpTWrTIVFc1hJsBc8gqOaRkRZYNZRVa0k2HFUWRbOYWLCZ3XcH+b+3qtdSoqceJkyys53lZUodfouZK0FM2CIA/CN5566u9LW8lnv2dMDJdVVrgc/4LDlxIfJ14MWusfm3YHfmIb87n5BdAdj2C/dsIpwQA6Rplda+ftDdt78dzdHko1om05vdsuviGUac6drD6YR9/wCkjNERFNOZCIiAIiIAiIgPOeFr2ua7RzSD4EWPyK5QbQupK6ppHfBI4DO/unum/VhXWa5+7e8E+7V8FaxptMLPsLAvjsMyOLmH/wAVrqw44OJLsbh21xCryfp1+hjb2BwLXC4IsR0WGYlh7oXlpzHwu4OHRZoCCARmCLg8wdFZUU7JGlrxdp9QebTwKqaFd0nk9j6Fi+FxxCmp030ktHzXL7Ef2fbF/f5iXm0Mdt+xG8b6NA4Xtqt60VDFCwMiY1jRo1oAH/s9Vz/TVNVhswlhf3Tle12vH4ZG/T0W28E7RKaajdO9wa+Jl5YxqDp3AdWuOnjZXlOUZLNHF26VCTp1FwzW+Z7bc7ZsoIcrOmfcMZ/md0HzWu9m9hqrFHmpqZHNY433jm5/6AdG9V57P4XNjNe+aa/smkF9tAPhjb5fVbrhhaxoa0ANaAABoANAF6+oRi7mXHL6VsuZE4HshR0n+DCA61t89558zp5KM282ZoZaaWaZm66NhcJGWa+40B4OubCxU1je0VNSM3p5Azk3Vzv0tGZWpdodrZ8UkMbP4VMw3I4u5F3M8hoFicowWbN81F/owjnJ7JGIYZhjpnWGTQe87kOnVZk1oAAAsALAcgFbDC1jQ1gs0cPqTxKvFuJsOJ5KiuK7qvJbHX4RhcbCm5S+t7vl2IicQpnVFVT0zbnfe0WbmbyOA08M/Nda08IYxrW6NaGjwAsP2XO/Yjhhq8XfUloLIGOcL3yLu5GB1DbnPkujFbUocEFE+e39x8zczq9Tend1egREWwhBERAEREAREQBYl2n7I/7Rw+SJovK3+JF+tt8v6gS3zWWogORNnqw2ML8nsJsDkbcW2PEHh1PJS6zbtf7KZA92IULTvXL5o26g8ZIx6lw8xxWusMxhkwAJ3ZOLT8R5t/squ6t3nxxO6wDF4uCtqzya+l8+zvXUfbJE1wLXNDgeB/1qscxDZx7LuiJe3iPiHkNR1CyVVBUalXlS22LzEMKoXy6ekuprf+zw2M7SzQxexdTtczeJ3mncfc6l17hx9NApHHu2WZ9hSx+zH4n2c4+A0HzUdUUMUmb2NJ52sfUa+a8oMJhYbtYL9bn91YfPxy2Zzi+H71PgVSPDz1z9v5ImHDKipf7Woe7vWJc8kvf+m/DLwU9BC1jQ1os0aD6k8SvQlUUCtXlV32Oiw7CaNis46ye8n+aBRe0NfuR7g9549G8fXT1XviWLshy959sm8B1fyHRZv2Qdlzqh7cQrW9ze3oonD/EPB7gfgHwjjblrvtbdt8ctiox7F404O2ovOT0b5Ll3+xn/AGN7Hmgw9peLTTkSyc2gjuM8m5+Lis7RFanAhERAEREAREQBERAEREAWlu1rscDt6soGESX3pYGDJ3EviHB3No11Fje+6UQHH+H7SZbswNxlvgZ/1jn1U1DK14uxwcOhv6jULeW1vZLhtfdzo/ZSn+bDuscT+YWLXa8RfqtZYt9natiO9SVTJbaBwMLuN8wXD58VDqWkJ6rQ6Sy+Iri3ShUXGu3fz+5jiK2t2C2hhLt6mmfY2uzdmvnqA0k/JWUuyu0EmTaOccLuhEfzkAUb5GfNF4vim2y1hL0+56SyNaLuIaOZNv8A6oau2maMohd34yMh+kcT4+izrBvs/YhOQ+sqGwi3ugmaQZaahoz6rZmy3Y7hdC4PbGZpRpJMQ4jL4WgBo9L9VIp2cY6y1KW9+I69dOFJcC9fP87zXXZF2TPneK2uZePWOJ4N5HXFnvB+HXI6rfjWgCwFgOCqimnMhERAEREAREQBERAEREAREQBERAEREASyIgCIiAIiIAiIgCIiAIiID//Z"/>
          <p:cNvSpPr>
            <a:spLocks noChangeAspect="1" noChangeArrowheads="1"/>
          </p:cNvSpPr>
          <p:nvPr/>
        </p:nvSpPr>
        <p:spPr bwMode="auto">
          <a:xfrm>
            <a:off x="0" y="-682625"/>
            <a:ext cx="1647825" cy="14001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6792858" y="2380594"/>
            <a:ext cx="1686909" cy="830589"/>
            <a:chOff x="6792858" y="2380594"/>
            <a:chExt cx="1686909" cy="830589"/>
          </a:xfrm>
        </p:grpSpPr>
        <p:pic>
          <p:nvPicPr>
            <p:cNvPr id="88070" name="Picture 6" descr="http://t2.gstatic.com/images?q=tbn:ANd9GcSqULkL_AKxfNY5OJ5CkbLG94YDb-nJ2zLfuxTVdZnExAhF3CqTgF_sSYcka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6792858" y="2436575"/>
              <a:ext cx="648466" cy="579566"/>
            </a:xfrm>
            <a:prstGeom prst="rect">
              <a:avLst/>
            </a:prstGeom>
            <a:noFill/>
          </p:spPr>
        </p:pic>
        <p:pic>
          <p:nvPicPr>
            <p:cNvPr id="88072" name="Picture 8" descr="http://www.qacps.k12.md.us/ces/clipart/Carson%20Dellosa%20Clipart/Carson%20Dellosa%20Letters%20and%20Numbers/Images/Color%20Images/Clip%20Art/EAR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886931" y="2380594"/>
              <a:ext cx="592836" cy="830589"/>
            </a:xfrm>
            <a:prstGeom prst="rect">
              <a:avLst/>
            </a:prstGeom>
            <a:noFill/>
          </p:spPr>
        </p:pic>
        <p:cxnSp>
          <p:nvCxnSpPr>
            <p:cNvPr id="9" name="Straight Arrow Connector 8"/>
            <p:cNvCxnSpPr>
              <a:stCxn id="88070" idx="1"/>
            </p:cNvCxnSpPr>
            <p:nvPr/>
          </p:nvCxnSpPr>
          <p:spPr>
            <a:xfrm>
              <a:off x="7441324" y="2726358"/>
              <a:ext cx="394138" cy="16842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 value meanings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5649309" cy="4858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8841"/>
                <a:gridCol w="2657365"/>
                <a:gridCol w="1883103"/>
              </a:tblGrid>
              <a:tr h="44756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R values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meaning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Equivalent MOS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099">
                <a:tc>
                  <a:txBody>
                    <a:bodyPr/>
                    <a:lstStyle/>
                    <a:p>
                      <a:r>
                        <a:rPr lang="en-US" dirty="0" smtClean="0"/>
                        <a:t>90 - 100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Very satisfied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4.3-5.0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099">
                <a:tc>
                  <a:txBody>
                    <a:bodyPr/>
                    <a:lstStyle/>
                    <a:p>
                      <a:r>
                        <a:rPr lang="en-US" dirty="0" smtClean="0"/>
                        <a:t>80- 90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Satisfied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4.0-4.3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099">
                <a:tc>
                  <a:txBody>
                    <a:bodyPr/>
                    <a:lstStyle/>
                    <a:p>
                      <a:r>
                        <a:rPr lang="en-US" dirty="0" smtClean="0"/>
                        <a:t>70-80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Some users dissatisfied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3.6-4.0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099">
                <a:tc>
                  <a:txBody>
                    <a:bodyPr/>
                    <a:lstStyle/>
                    <a:p>
                      <a:r>
                        <a:rPr lang="en-US" dirty="0" smtClean="0"/>
                        <a:t>60-70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Many users dissatisfied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3.1-3.6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099">
                <a:tc>
                  <a:txBody>
                    <a:bodyPr/>
                    <a:lstStyle/>
                    <a:p>
                      <a:r>
                        <a:rPr lang="en-US" dirty="0" smtClean="0"/>
                        <a:t>50-60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Nearly all users dissatisfied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2.6-3.1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099">
                <a:tc>
                  <a:txBody>
                    <a:bodyPr/>
                    <a:lstStyle/>
                    <a:p>
                      <a:r>
                        <a:rPr lang="en-US" dirty="0" smtClean="0"/>
                        <a:t>Below 50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</a:t>
                      </a:r>
                      <a:r>
                        <a:rPr lang="en-US" baseline="0" dirty="0" smtClean="0"/>
                        <a:t> recommended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1-2.6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VQMON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92870" y="1269242"/>
            <a:ext cx="8546413" cy="5336274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Years before P.563 ETSI  specified </a:t>
            </a:r>
            <a:r>
              <a:rPr lang="en-US" sz="2400" dirty="0" err="1" smtClean="0"/>
              <a:t>VQmon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TIPHON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(Telecommunications and Internet Protocol Harmonization Over Networks)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TS 101 329-5 Annex E 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err="1" smtClean="0"/>
              <a:t>VQmon</a:t>
            </a:r>
            <a:r>
              <a:rPr lang="en-US" sz="2400" dirty="0" smtClean="0"/>
              <a:t> (developed by </a:t>
            </a:r>
            <a:r>
              <a:rPr lang="en-US" sz="2400" dirty="0" err="1" smtClean="0"/>
              <a:t>Telchemy</a:t>
            </a:r>
            <a:r>
              <a:rPr lang="en-US" sz="2400" dirty="0" smtClean="0"/>
              <a:t>) is a single-ended method </a:t>
            </a:r>
          </a:p>
          <a:p>
            <a:pPr>
              <a:buNone/>
            </a:pPr>
            <a:r>
              <a:rPr lang="en-US" sz="2400" dirty="0" smtClean="0"/>
              <a:t>	for estimating the E-model factors for VoIP audio</a:t>
            </a:r>
          </a:p>
          <a:p>
            <a:pPr>
              <a:buNone/>
            </a:pPr>
            <a:r>
              <a:rPr lang="en-US" sz="2400" dirty="0" smtClean="0"/>
              <a:t>	based on QoS parameters (packet loss statistics, delay)</a:t>
            </a:r>
          </a:p>
          <a:p>
            <a:pPr>
              <a:buNone/>
            </a:pPr>
            <a:r>
              <a:rPr lang="en-US" sz="2400" dirty="0" smtClean="0"/>
              <a:t>Depends on codec type</a:t>
            </a:r>
          </a:p>
          <a:p>
            <a:pPr>
              <a:buNone/>
            </a:pPr>
            <a:r>
              <a:rPr lang="en-US" sz="2400" dirty="0" smtClean="0"/>
              <a:t>Takes human perception phenomena into account </a:t>
            </a:r>
            <a:r>
              <a:rPr lang="en-US" sz="1800" dirty="0" smtClean="0"/>
              <a:t>(e.g., </a:t>
            </a:r>
            <a:r>
              <a:rPr lang="en-US" sz="1800" dirty="0" err="1" smtClean="0"/>
              <a:t>recency</a:t>
            </a:r>
            <a:r>
              <a:rPr lang="en-US" sz="1800" dirty="0" smtClean="0"/>
              <a:t> effect)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err="1" smtClean="0"/>
              <a:t>VQmon</a:t>
            </a:r>
            <a:r>
              <a:rPr lang="en-US" sz="2400" dirty="0" smtClean="0"/>
              <a:t> was later extended to </a:t>
            </a:r>
          </a:p>
          <a:p>
            <a:r>
              <a:rPr lang="en-US" sz="2400" dirty="0" smtClean="0"/>
              <a:t>audio (MOS-A)</a:t>
            </a:r>
          </a:p>
          <a:p>
            <a:r>
              <a:rPr lang="en-US" sz="2400" dirty="0" smtClean="0"/>
              <a:t>video (MOS-V)</a:t>
            </a:r>
          </a:p>
          <a:p>
            <a:r>
              <a:rPr lang="en-US" sz="2400" dirty="0" smtClean="0"/>
              <a:t>audio-video (MOS-AV)</a:t>
            </a:r>
          </a:p>
          <a:p>
            <a:pPr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8601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1564" y="276882"/>
            <a:ext cx="17145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27963" y="2034902"/>
            <a:ext cx="12763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Video quality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2136" y="1173707"/>
            <a:ext cx="8598091" cy="54864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ITU-R produced BT.500 for subjective assessment of TV quality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Similar to MOS :</a:t>
            </a:r>
          </a:p>
          <a:p>
            <a:r>
              <a:rPr lang="en-US" sz="2400" dirty="0" smtClean="0"/>
              <a:t>television sequences are shown to a group of viewers</a:t>
            </a:r>
          </a:p>
          <a:p>
            <a:r>
              <a:rPr lang="en-US" sz="2400" dirty="0" smtClean="0"/>
              <a:t>subjective opinions are averaged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smtClean="0"/>
              <a:t>ITU-T has produced many Recommendations </a:t>
            </a:r>
          </a:p>
          <a:p>
            <a:pPr>
              <a:buNone/>
            </a:pPr>
            <a:r>
              <a:rPr lang="en-US" sz="2400" dirty="0" smtClean="0"/>
              <a:t>	for video and multimedia quality :</a:t>
            </a:r>
          </a:p>
          <a:p>
            <a:r>
              <a:rPr lang="en-US" sz="2400" dirty="0" smtClean="0"/>
              <a:t>Subjective (P.9xx, J.140)</a:t>
            </a:r>
          </a:p>
          <a:p>
            <a:r>
              <a:rPr lang="en-US" sz="2400" dirty="0" smtClean="0"/>
              <a:t>Objective (J.143, J.144, J.147, J.148, J.24x, J.34x)</a:t>
            </a:r>
            <a:endParaRPr lang="en-US" sz="1400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2400" dirty="0" smtClean="0"/>
              <a:t>Since 1997 the </a:t>
            </a:r>
            <a:r>
              <a:rPr lang="en-US" sz="2400" b="1" dirty="0" smtClean="0"/>
              <a:t>V</a:t>
            </a:r>
            <a:r>
              <a:rPr lang="en-US" sz="2400" dirty="0" smtClean="0"/>
              <a:t>ideo </a:t>
            </a:r>
            <a:r>
              <a:rPr lang="en-US" sz="2400" b="1" dirty="0" smtClean="0"/>
              <a:t>Q</a:t>
            </a:r>
            <a:r>
              <a:rPr lang="en-US" sz="2400" dirty="0" smtClean="0"/>
              <a:t>uality </a:t>
            </a:r>
            <a:r>
              <a:rPr lang="en-US" sz="2400" b="1" dirty="0" smtClean="0"/>
              <a:t>E</a:t>
            </a:r>
            <a:r>
              <a:rPr lang="en-US" sz="2400" dirty="0" smtClean="0"/>
              <a:t>xperts </a:t>
            </a:r>
            <a:r>
              <a:rPr lang="en-US" sz="2400" b="1" dirty="0" smtClean="0"/>
              <a:t>G</a:t>
            </a:r>
            <a:r>
              <a:rPr lang="en-US" sz="2400" dirty="0" smtClean="0"/>
              <a:t>roup (VQEG)</a:t>
            </a:r>
          </a:p>
          <a:p>
            <a:pPr>
              <a:buNone/>
            </a:pPr>
            <a:r>
              <a:rPr lang="en-US" sz="2400" dirty="0" smtClean="0"/>
              <a:t>	has been producing standards and tutorials</a:t>
            </a:r>
          </a:p>
          <a:p>
            <a:pPr>
              <a:spcBef>
                <a:spcPts val="1200"/>
              </a:spcBef>
              <a:buNone/>
            </a:pPr>
            <a:r>
              <a:rPr lang="en-US" sz="2400" b="1" dirty="0" smtClean="0"/>
              <a:t>PEVQ</a:t>
            </a:r>
            <a:r>
              <a:rPr lang="en-US" sz="2400" dirty="0" smtClean="0"/>
              <a:t> (J.247) is a comparative pixel by pixel objective measure</a:t>
            </a:r>
          </a:p>
          <a:p>
            <a:pPr>
              <a:buNone/>
            </a:pPr>
            <a:r>
              <a:rPr lang="en-US" sz="2400" dirty="0" smtClean="0"/>
              <a:t>	that models the human visual tract</a:t>
            </a:r>
          </a:p>
          <a:p>
            <a:pPr>
              <a:buNone/>
            </a:pPr>
            <a:r>
              <a:rPr lang="en-US" sz="2400" dirty="0" smtClean="0"/>
              <a:t>and returns a 5-point MOS score and further KPIs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QoE for other applications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38281" y="1133821"/>
            <a:ext cx="8505468" cy="5430752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G.1011</a:t>
            </a:r>
            <a:r>
              <a:rPr lang="en-US" sz="2400" dirty="0" smtClean="0"/>
              <a:t> is a reference guide to existing standards for QoE</a:t>
            </a:r>
          </a:p>
          <a:p>
            <a:pPr>
              <a:buNone/>
            </a:pPr>
            <a:r>
              <a:rPr lang="en-US" sz="2400" dirty="0" smtClean="0"/>
              <a:t>	and provides a taxonomy  </a:t>
            </a:r>
          </a:p>
          <a:p>
            <a:pPr>
              <a:spcBef>
                <a:spcPts val="1200"/>
              </a:spcBef>
              <a:buNone/>
            </a:pPr>
            <a:r>
              <a:rPr lang="en-US" sz="2400" b="1" dirty="0" smtClean="0"/>
              <a:t>G.1010</a:t>
            </a:r>
            <a:r>
              <a:rPr lang="en-US" sz="2400" dirty="0" smtClean="0"/>
              <a:t> discusses many applications, including</a:t>
            </a:r>
          </a:p>
          <a:p>
            <a:r>
              <a:rPr lang="en-US" sz="2400" dirty="0" smtClean="0"/>
              <a:t>conversational voice, voice messaging, streaming audio</a:t>
            </a:r>
          </a:p>
          <a:p>
            <a:r>
              <a:rPr lang="en-US" sz="2400" dirty="0" smtClean="0"/>
              <a:t>videophone, one-way video</a:t>
            </a:r>
          </a:p>
          <a:p>
            <a:r>
              <a:rPr lang="en-US" sz="2400" dirty="0" smtClean="0"/>
              <a:t>web-browsing, bulk data transfer, email, e-commerce, </a:t>
            </a:r>
          </a:p>
          <a:p>
            <a:r>
              <a:rPr lang="en-US" sz="2400" dirty="0" smtClean="0"/>
              <a:t>interactive games</a:t>
            </a:r>
          </a:p>
          <a:p>
            <a:r>
              <a:rPr lang="en-US" sz="2400" dirty="0" smtClean="0"/>
              <a:t>SMS, instant messaging</a:t>
            </a:r>
          </a:p>
          <a:p>
            <a:pPr>
              <a:buNone/>
            </a:pPr>
            <a:r>
              <a:rPr lang="en-US" sz="2400" dirty="0" smtClean="0"/>
              <a:t>and gives performance targets for delay, PDV, and PLR </a:t>
            </a:r>
          </a:p>
          <a:p>
            <a:pPr>
              <a:spcBef>
                <a:spcPts val="1200"/>
              </a:spcBef>
              <a:buNone/>
            </a:pPr>
            <a:r>
              <a:rPr lang="en-US" sz="2400" b="1" dirty="0" smtClean="0"/>
              <a:t>G.1050</a:t>
            </a:r>
            <a:r>
              <a:rPr lang="en-US" sz="2400" dirty="0" smtClean="0"/>
              <a:t> gives an IP network model for evaluating the performance of IP streams based on QoS parameters (delay, PDV, PLR). </a:t>
            </a:r>
          </a:p>
          <a:p>
            <a:pPr>
              <a:spcBef>
                <a:spcPts val="1200"/>
              </a:spcBef>
              <a:buNone/>
            </a:pPr>
            <a:r>
              <a:rPr lang="en-US" sz="2400" b="1" dirty="0" smtClean="0"/>
              <a:t>J.163</a:t>
            </a:r>
            <a:r>
              <a:rPr lang="en-US" sz="2400" dirty="0" smtClean="0"/>
              <a:t>  treats real-time services over cable modems</a:t>
            </a:r>
          </a:p>
          <a:p>
            <a:pPr>
              <a:spcBef>
                <a:spcPts val="1200"/>
              </a:spcBef>
              <a:buNone/>
            </a:pPr>
            <a:r>
              <a:rPr lang="en-US" sz="2400" b="1" dirty="0" smtClean="0"/>
              <a:t>X.140</a:t>
            </a:r>
            <a:r>
              <a:rPr lang="en-US" sz="2400" dirty="0" smtClean="0"/>
              <a:t> defines QoS parameters for public data networks</a:t>
            </a:r>
          </a:p>
          <a:p>
            <a:pPr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pic>
        <p:nvPicPr>
          <p:cNvPr id="8396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07532" y="1393442"/>
            <a:ext cx="9810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Network planning tools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38281" y="1337481"/>
            <a:ext cx="8532764" cy="5076967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In addition to subjective/objective methods to quantify the QoE</a:t>
            </a:r>
          </a:p>
          <a:p>
            <a:pPr>
              <a:buNone/>
            </a:pPr>
            <a:r>
              <a:rPr lang="en-US" sz="2400" dirty="0" smtClean="0"/>
              <a:t>	of a specific (live or simulated) service instance</a:t>
            </a:r>
          </a:p>
          <a:p>
            <a:pPr>
              <a:buNone/>
            </a:pPr>
            <a:r>
              <a:rPr lang="en-US" sz="2400" b="1" dirty="0" smtClean="0"/>
              <a:t>Network planners </a:t>
            </a:r>
            <a:r>
              <a:rPr lang="en-US" sz="2400" dirty="0" smtClean="0"/>
              <a:t>need tools to predict service quality</a:t>
            </a:r>
          </a:p>
          <a:p>
            <a:pPr>
              <a:buNone/>
            </a:pPr>
            <a:r>
              <a:rPr lang="en-US" sz="2400" dirty="0" smtClean="0"/>
              <a:t>	in order to efficiently allocate resources</a:t>
            </a:r>
          </a:p>
          <a:p>
            <a:pPr>
              <a:spcBef>
                <a:spcPts val="1800"/>
              </a:spcBef>
              <a:buNone/>
            </a:pPr>
            <a:r>
              <a:rPr lang="en-US" sz="2400" b="1" dirty="0" smtClean="0"/>
              <a:t>G.1030</a:t>
            </a:r>
            <a:r>
              <a:rPr lang="en-US" sz="2400" dirty="0" smtClean="0"/>
              <a:t> provides network planners with end-to-end (E-model-like) tools for applications over IP networks</a:t>
            </a:r>
          </a:p>
          <a:p>
            <a:pPr>
              <a:buNone/>
            </a:pPr>
            <a:r>
              <a:rPr lang="en-US" sz="2400" dirty="0" smtClean="0"/>
              <a:t>It includes an appendix devoted to web browsing</a:t>
            </a:r>
          </a:p>
          <a:p>
            <a:pPr>
              <a:buNone/>
            </a:pPr>
            <a:r>
              <a:rPr lang="en-US" sz="2400" dirty="0" smtClean="0"/>
              <a:t>	that presents empirical perception of users to response times and proposes a MOS measure </a:t>
            </a:r>
          </a:p>
          <a:p>
            <a:pPr>
              <a:spcBef>
                <a:spcPts val="1200"/>
              </a:spcBef>
              <a:buNone/>
            </a:pPr>
            <a:r>
              <a:rPr lang="en-US" sz="2400" b="1" dirty="0" smtClean="0"/>
              <a:t>G.1070</a:t>
            </a:r>
            <a:r>
              <a:rPr lang="en-US" sz="2400" dirty="0" smtClean="0"/>
              <a:t> proposes an algorithm for network planners </a:t>
            </a:r>
          </a:p>
          <a:p>
            <a:pPr>
              <a:buNone/>
            </a:pPr>
            <a:r>
              <a:rPr lang="en-US" sz="2400" dirty="0" smtClean="0"/>
              <a:t>	to estimate videophone quality </a:t>
            </a:r>
          </a:p>
          <a:p>
            <a:pPr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Useful background documents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8490" y="1214651"/>
            <a:ext cx="8270543" cy="5063319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ISO 8402</a:t>
            </a:r>
            <a:r>
              <a:rPr lang="en-US" sz="2400" dirty="0" smtClean="0"/>
              <a:t> defines </a:t>
            </a:r>
            <a:r>
              <a:rPr lang="en-US" sz="2400" i="1" dirty="0" smtClean="0"/>
              <a:t>quality</a:t>
            </a:r>
            <a:r>
              <a:rPr lang="en-US" sz="2400" dirty="0" smtClean="0"/>
              <a:t> as :</a:t>
            </a:r>
          </a:p>
          <a:p>
            <a:pPr>
              <a:buNone/>
            </a:pPr>
            <a:r>
              <a:rPr lang="en-US" sz="2400" i="1" dirty="0" smtClean="0"/>
              <a:t>	</a:t>
            </a:r>
            <a:r>
              <a:rPr lang="en-US" sz="2400" i="1" dirty="0" smtClean="0">
                <a:solidFill>
                  <a:srgbClr val="0033CC"/>
                </a:solidFill>
              </a:rPr>
              <a:t>the totality of features and characteristics of a product or service that bears its ability to satisfy stated or implied needs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E.800	</a:t>
            </a:r>
            <a:r>
              <a:rPr lang="en-US" sz="2000" dirty="0" smtClean="0"/>
              <a:t>Definitions of terms related to QoS</a:t>
            </a:r>
          </a:p>
          <a:p>
            <a:pPr>
              <a:buNone/>
            </a:pPr>
            <a:r>
              <a:rPr lang="en-US" sz="2400" b="1" dirty="0" smtClean="0"/>
              <a:t>G.1000	</a:t>
            </a:r>
            <a:r>
              <a:rPr lang="en-US" sz="2000" dirty="0" smtClean="0"/>
              <a:t>Communications quality of service: A framework and definitions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ETSI ETR 003 </a:t>
            </a:r>
            <a:r>
              <a:rPr lang="en-US" dirty="0" smtClean="0"/>
              <a:t>General aspects of QoS and Network Performance (NP)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 Note – terminology in these documents is outdated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78" y="2197293"/>
            <a:ext cx="6348575" cy="2111871"/>
          </a:xfrm>
        </p:spPr>
        <p:txBody>
          <a:bodyPr/>
          <a:lstStyle/>
          <a:p>
            <a:pPr lvl="0" algn="ctr"/>
            <a:r>
              <a:rPr lang="en-US" dirty="0" smtClean="0"/>
              <a:t>the</a:t>
            </a:r>
            <a:br>
              <a:rPr lang="en-US" dirty="0" smtClean="0"/>
            </a:br>
            <a:r>
              <a:rPr lang="en-US" dirty="0" smtClean="0"/>
              <a:t>telecommunications service model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TR-126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42736" y="1215696"/>
            <a:ext cx="8901264" cy="5171455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The Broadband Forum (BBF) has produced </a:t>
            </a:r>
            <a:r>
              <a:rPr lang="en-US" sz="2400" b="1" dirty="0" smtClean="0"/>
              <a:t>TR-126</a:t>
            </a:r>
            <a:r>
              <a:rPr lang="en-US" sz="2400" dirty="0" smtClean="0"/>
              <a:t>, which includes</a:t>
            </a:r>
          </a:p>
          <a:p>
            <a:r>
              <a:rPr lang="en-US" sz="2400" dirty="0" smtClean="0"/>
              <a:t>a tutorial on QoE  </a:t>
            </a:r>
          </a:p>
          <a:p>
            <a:r>
              <a:rPr lang="en-US" sz="2400" dirty="0" smtClean="0"/>
              <a:t>guidelines for QoE vs. QoS for triple play applications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TR-126 also discusses :</a:t>
            </a:r>
          </a:p>
          <a:p>
            <a:r>
              <a:rPr lang="en-US" sz="2400" dirty="0" smtClean="0"/>
              <a:t>QoE </a:t>
            </a:r>
            <a:r>
              <a:rPr lang="en-US" sz="2400" b="1" dirty="0" smtClean="0"/>
              <a:t>dimensions</a:t>
            </a:r>
            <a:r>
              <a:rPr lang="en-US" sz="2400" dirty="0" smtClean="0"/>
              <a:t>: service set-up, operation, and tear-down</a:t>
            </a:r>
          </a:p>
          <a:p>
            <a:r>
              <a:rPr lang="en-US" sz="2400" dirty="0" smtClean="0"/>
              <a:t>QoE </a:t>
            </a:r>
            <a:r>
              <a:rPr lang="en-US" sz="2400" b="1" dirty="0" smtClean="0"/>
              <a:t>facets</a:t>
            </a:r>
            <a:r>
              <a:rPr lang="en-US" sz="2400" dirty="0" smtClean="0"/>
              <a:t>: user effort, application responsiveness</a:t>
            </a:r>
          </a:p>
          <a:p>
            <a:r>
              <a:rPr lang="en-US" sz="2400" dirty="0" smtClean="0"/>
              <a:t>information fidelity, security, and dependability/availability;</a:t>
            </a:r>
          </a:p>
          <a:p>
            <a:r>
              <a:rPr lang="en-US" sz="2400" dirty="0" smtClean="0"/>
              <a:t>localization of QoE contributions (access, ISP, application SPs)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Guidelines are given for :</a:t>
            </a:r>
          </a:p>
          <a:p>
            <a:r>
              <a:rPr lang="en-US" sz="2400" dirty="0" smtClean="0"/>
              <a:t>video </a:t>
            </a:r>
            <a:r>
              <a:rPr lang="en-US" sz="1800" dirty="0" smtClean="0"/>
              <a:t>(conferencing, surveillance,  streaming)</a:t>
            </a:r>
          </a:p>
          <a:p>
            <a:r>
              <a:rPr lang="en-US" sz="2400" dirty="0" smtClean="0"/>
              <a:t>voice </a:t>
            </a:r>
            <a:r>
              <a:rPr lang="en-US" sz="1800" dirty="0" smtClean="0"/>
              <a:t>(wired, wireless, voice messaging, IVR)</a:t>
            </a:r>
          </a:p>
          <a:p>
            <a:r>
              <a:rPr lang="en-US" sz="2400" dirty="0" smtClean="0"/>
              <a:t>best-effort Internet data </a:t>
            </a:r>
            <a:r>
              <a:rPr lang="en-US" sz="1800" dirty="0" smtClean="0"/>
              <a:t>(browsing, email, file transfer, VPN, P2P, ecommerce, …)</a:t>
            </a:r>
            <a:endParaRPr lang="en-US" sz="2400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80898" name="Picture 2" descr="Broadband Forum">
            <a:hlinkClick r:id="rId2" tooltip="Broadband Forum Home Pag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79368" y="293030"/>
            <a:ext cx="2343150" cy="5429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TMF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18362" y="1119116"/>
            <a:ext cx="8816454" cy="5738883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The </a:t>
            </a:r>
            <a:r>
              <a:rPr lang="en-US" sz="2400" b="1" dirty="0" err="1" smtClean="0"/>
              <a:t>T</a:t>
            </a:r>
            <a:r>
              <a:rPr lang="en-US" sz="2400" dirty="0" err="1" smtClean="0"/>
              <a:t>ele</a:t>
            </a:r>
            <a:r>
              <a:rPr lang="en-US" sz="2400" b="1" dirty="0" err="1" smtClean="0"/>
              <a:t>M</a:t>
            </a:r>
            <a:r>
              <a:rPr lang="en-US" sz="2400" dirty="0" err="1" smtClean="0"/>
              <a:t>anagement</a:t>
            </a:r>
            <a:r>
              <a:rPr lang="en-US" sz="2400" dirty="0" smtClean="0"/>
              <a:t> </a:t>
            </a:r>
            <a:r>
              <a:rPr lang="en-US" sz="2400" b="1" dirty="0" smtClean="0"/>
              <a:t>F</a:t>
            </a:r>
            <a:r>
              <a:rPr lang="en-US" sz="2400" dirty="0" smtClean="0"/>
              <a:t>orum (TMF) discusses QoE SLA management </a:t>
            </a:r>
          </a:p>
          <a:p>
            <a:pPr>
              <a:spcBef>
                <a:spcPts val="600"/>
              </a:spcBef>
              <a:buNone/>
            </a:pPr>
            <a:r>
              <a:rPr lang="en-US" sz="2400" dirty="0" smtClean="0"/>
              <a:t>TMF’s </a:t>
            </a:r>
            <a:r>
              <a:rPr lang="en-US" sz="2400" i="1" dirty="0" smtClean="0"/>
              <a:t>Wireless Services Measurement Handbook </a:t>
            </a:r>
            <a:r>
              <a:rPr lang="en-US" sz="2400" dirty="0" smtClean="0"/>
              <a:t>GB923 defines :</a:t>
            </a:r>
          </a:p>
          <a:p>
            <a:r>
              <a:rPr lang="en-US" sz="2400" b="1" dirty="0" smtClean="0"/>
              <a:t>K</a:t>
            </a:r>
            <a:r>
              <a:rPr lang="en-US" sz="2400" dirty="0" smtClean="0"/>
              <a:t>ey </a:t>
            </a:r>
            <a:r>
              <a:rPr lang="en-US" sz="2400" b="1" dirty="0" smtClean="0"/>
              <a:t>Q</a:t>
            </a:r>
            <a:r>
              <a:rPr lang="en-US" sz="2400" dirty="0" smtClean="0"/>
              <a:t>uality </a:t>
            </a:r>
            <a:r>
              <a:rPr lang="en-US" sz="2400" b="1" dirty="0" smtClean="0"/>
              <a:t>I</a:t>
            </a:r>
            <a:r>
              <a:rPr lang="en-US" sz="2400" dirty="0" smtClean="0"/>
              <a:t>ndicators (KQIs)  </a:t>
            </a:r>
            <a:r>
              <a:rPr lang="en-US" sz="2000" i="1" dirty="0" smtClean="0">
                <a:solidFill>
                  <a:srgbClr val="0033CC"/>
                </a:solidFill>
              </a:rPr>
              <a:t>(like QoE scores)</a:t>
            </a:r>
          </a:p>
          <a:p>
            <a:r>
              <a:rPr lang="en-US" sz="2400" b="1" dirty="0" smtClean="0"/>
              <a:t>K</a:t>
            </a:r>
            <a:r>
              <a:rPr lang="en-US" sz="2400" dirty="0" smtClean="0"/>
              <a:t>ey </a:t>
            </a:r>
            <a:r>
              <a:rPr lang="en-US" sz="2400" b="1" dirty="0" smtClean="0"/>
              <a:t>P</a:t>
            </a:r>
            <a:r>
              <a:rPr lang="en-US" sz="2400" dirty="0" smtClean="0"/>
              <a:t>erformance </a:t>
            </a:r>
            <a:r>
              <a:rPr lang="en-US" sz="2400" b="1" dirty="0" smtClean="0"/>
              <a:t>I</a:t>
            </a:r>
            <a:r>
              <a:rPr lang="en-US" sz="2400" dirty="0" smtClean="0"/>
              <a:t>ndicators (KPIs)</a:t>
            </a:r>
            <a:endParaRPr lang="en-US" sz="2000" i="1" dirty="0" smtClean="0">
              <a:solidFill>
                <a:srgbClr val="0033CC"/>
              </a:solidFill>
            </a:endParaRP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KQIs may be determined from KPIs (the mapping may be complex) </a:t>
            </a:r>
          </a:p>
          <a:p>
            <a:pPr>
              <a:buNone/>
            </a:pPr>
            <a:r>
              <a:rPr lang="en-US" sz="2400" dirty="0" smtClean="0"/>
              <a:t>KPIs are derived from QoS parameters 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TMF has defined a set of KQIs including :</a:t>
            </a:r>
          </a:p>
          <a:p>
            <a:r>
              <a:rPr lang="en-US" sz="2400" dirty="0" smtClean="0"/>
              <a:t>response time</a:t>
            </a:r>
          </a:p>
          <a:p>
            <a:r>
              <a:rPr lang="en-US" sz="2400" dirty="0" smtClean="0"/>
              <a:t>service availability</a:t>
            </a:r>
          </a:p>
          <a:p>
            <a:r>
              <a:rPr lang="en-US" sz="2400" dirty="0" smtClean="0"/>
              <a:t>speech/video quality</a:t>
            </a:r>
          </a:p>
          <a:p>
            <a:r>
              <a:rPr lang="en-US" sz="2400" dirty="0" smtClean="0"/>
              <a:t>transaction rate</a:t>
            </a:r>
          </a:p>
          <a:p>
            <a:r>
              <a:rPr lang="en-US" sz="2400" dirty="0" smtClean="0"/>
              <a:t>offered throughput 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An SLA consists of a set of KQI and KPI thresholds </a:t>
            </a:r>
          </a:p>
          <a:p>
            <a:pPr>
              <a:buNone/>
            </a:pPr>
            <a:r>
              <a:rPr lang="en-US" sz="2000" dirty="0" smtClean="0"/>
              <a:t>	(see SLA Management Handbook GB917 and its Application Notes)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</a:t>
            </a:r>
            <a:br>
              <a:rPr lang="en-US" sz="2400" dirty="0" smtClean="0"/>
            </a:b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5675586" y="220715"/>
            <a:ext cx="1828800" cy="693683"/>
            <a:chOff x="5675586" y="283779"/>
            <a:chExt cx="1828800" cy="693683"/>
          </a:xfrm>
        </p:grpSpPr>
        <p:sp>
          <p:nvSpPr>
            <p:cNvPr id="5" name="Rectangle 4"/>
            <p:cNvSpPr/>
            <p:nvPr/>
          </p:nvSpPr>
          <p:spPr>
            <a:xfrm>
              <a:off x="5675586" y="283779"/>
              <a:ext cx="1828800" cy="69368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9874" name="Picture 2" descr="TM Forum Logo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02148" y="455997"/>
              <a:ext cx="1562100" cy="371475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Apdex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79224" y="1106526"/>
            <a:ext cx="7850376" cy="5266978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The </a:t>
            </a:r>
            <a:r>
              <a:rPr lang="en-US" sz="2400" dirty="0" err="1" smtClean="0"/>
              <a:t>Apdex</a:t>
            </a:r>
            <a:r>
              <a:rPr lang="en-US" sz="2400" dirty="0" smtClean="0"/>
              <a:t> Alliance is a consortium of companies </a:t>
            </a:r>
          </a:p>
          <a:p>
            <a:pPr>
              <a:buNone/>
            </a:pPr>
            <a:r>
              <a:rPr lang="en-US" sz="2400" dirty="0" smtClean="0"/>
              <a:t>	functions as a IEEE-ISTO </a:t>
            </a:r>
            <a:r>
              <a:rPr lang="en-US" sz="1200" dirty="0" smtClean="0"/>
              <a:t>(Industry Standards and Technology Organization) </a:t>
            </a:r>
            <a:r>
              <a:rPr lang="en-US" sz="2400" dirty="0" smtClean="0"/>
              <a:t>program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err="1" smtClean="0"/>
              <a:t>Apdex</a:t>
            </a:r>
            <a:r>
              <a:rPr lang="en-US" sz="2400" dirty="0" smtClean="0"/>
              <a:t> develops open standardized methods to </a:t>
            </a:r>
          </a:p>
          <a:p>
            <a:r>
              <a:rPr lang="en-US" sz="2400" dirty="0" smtClean="0"/>
              <a:t>report</a:t>
            </a:r>
          </a:p>
          <a:p>
            <a:r>
              <a:rPr lang="en-US" sz="2400" dirty="0" smtClean="0"/>
              <a:t>benchmark  and </a:t>
            </a:r>
          </a:p>
          <a:p>
            <a:r>
              <a:rPr lang="en-US" sz="2400" dirty="0" smtClean="0"/>
              <a:t>track </a:t>
            </a:r>
          </a:p>
          <a:p>
            <a:pPr>
              <a:buNone/>
            </a:pPr>
            <a:r>
              <a:rPr lang="en-US" sz="2400" dirty="0" smtClean="0"/>
              <a:t>application performance. 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smtClean="0"/>
              <a:t>The </a:t>
            </a:r>
            <a:r>
              <a:rPr lang="en-US" sz="2400" b="1" dirty="0" err="1" smtClean="0"/>
              <a:t>Apdex</a:t>
            </a:r>
            <a:r>
              <a:rPr lang="en-US" sz="2400" dirty="0" smtClean="0"/>
              <a:t>   (Application Performance Index) </a:t>
            </a:r>
          </a:p>
          <a:p>
            <a:r>
              <a:rPr lang="en-US" sz="2400" dirty="0" smtClean="0"/>
              <a:t>is a number between 0 and 1 </a:t>
            </a:r>
          </a:p>
          <a:p>
            <a:r>
              <a:rPr lang="en-US" sz="2400" dirty="0" smtClean="0"/>
              <a:t>is meant to capture user satisfaction from an application </a:t>
            </a:r>
          </a:p>
          <a:p>
            <a:r>
              <a:rPr lang="en-US" sz="2400" dirty="0" smtClean="0"/>
              <a:t>0 means no user would be satisfied</a:t>
            </a:r>
          </a:p>
          <a:p>
            <a:r>
              <a:rPr lang="en-US" sz="2400" dirty="0" smtClean="0"/>
              <a:t>1  means that all users would be satisfied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78850" name="Picture 2" descr="Apdex Allianc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12507" y="0"/>
            <a:ext cx="1905000" cy="847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Apdex</a:t>
            </a:r>
            <a:r>
              <a:rPr lang="en-US" dirty="0" smtClean="0"/>
              <a:t>    </a:t>
            </a:r>
            <a:r>
              <a:rPr lang="en-US" sz="2800" dirty="0" smtClean="0"/>
              <a:t>(cont.)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7546" y="1160060"/>
            <a:ext cx="8639033" cy="5459103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To compute the </a:t>
            </a:r>
            <a:r>
              <a:rPr lang="en-US" sz="2400" dirty="0" err="1" smtClean="0"/>
              <a:t>Apdex</a:t>
            </a:r>
            <a:r>
              <a:rPr lang="en-US" sz="2400" dirty="0" smtClean="0"/>
              <a:t>  N users are divided into 3 categories</a:t>
            </a:r>
          </a:p>
          <a:p>
            <a:r>
              <a:rPr lang="en-US" sz="2400" dirty="0" smtClean="0"/>
              <a:t>satisfied	(S users)	</a:t>
            </a:r>
            <a:r>
              <a:rPr lang="en-US" sz="1800" dirty="0" smtClean="0">
                <a:solidFill>
                  <a:srgbClr val="0033CC"/>
                </a:solidFill>
              </a:rPr>
              <a:t>e.g., web page completely loads within 2 seconds</a:t>
            </a:r>
          </a:p>
          <a:p>
            <a:r>
              <a:rPr lang="en-US" sz="2400" dirty="0" smtClean="0"/>
              <a:t>tolerating	(T users)  	</a:t>
            </a:r>
            <a:r>
              <a:rPr lang="en-US" sz="1800" dirty="0" smtClean="0">
                <a:solidFill>
                  <a:srgbClr val="0033CC"/>
                </a:solidFill>
              </a:rPr>
              <a:t>e.g., web page completely loads within 8 seconds</a:t>
            </a:r>
          </a:p>
          <a:p>
            <a:r>
              <a:rPr lang="en-US" sz="2400" dirty="0" smtClean="0"/>
              <a:t>frustrated	(F users)	</a:t>
            </a:r>
            <a:r>
              <a:rPr lang="en-US" sz="1800" dirty="0" smtClean="0">
                <a:solidFill>
                  <a:srgbClr val="0033CC"/>
                </a:solidFill>
              </a:rPr>
              <a:t>e.g., web page takes &gt; 8 seconds to load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smtClean="0"/>
              <a:t>The </a:t>
            </a:r>
            <a:r>
              <a:rPr lang="en-US" sz="2400" dirty="0" err="1" smtClean="0"/>
              <a:t>Apdex</a:t>
            </a:r>
            <a:r>
              <a:rPr lang="en-US" sz="2400" dirty="0" smtClean="0"/>
              <a:t> is given by         </a:t>
            </a:r>
            <a:r>
              <a:rPr lang="en-US" sz="2400" dirty="0" err="1" smtClean="0"/>
              <a:t>Apdex</a:t>
            </a:r>
            <a:r>
              <a:rPr lang="en-US" sz="2400" dirty="0" smtClean="0"/>
              <a:t> =  ( S + T/2  )   /   N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err="1" smtClean="0"/>
              <a:t>Apdex</a:t>
            </a:r>
            <a:r>
              <a:rPr lang="en-US" sz="2400" dirty="0" smtClean="0"/>
              <a:t> hierarchically deconstructs application transactions into </a:t>
            </a:r>
          </a:p>
          <a:p>
            <a:pPr>
              <a:buNone/>
            </a:pPr>
            <a:r>
              <a:rPr lang="en-US" sz="2400" dirty="0" smtClean="0"/>
              <a:t>	sessions    processes    tasks    turns    protocols    packets</a:t>
            </a:r>
          </a:p>
          <a:p>
            <a:pPr>
              <a:buNone/>
            </a:pPr>
            <a:r>
              <a:rPr lang="en-US" sz="1800" dirty="0" smtClean="0"/>
              <a:t>			Sessions consist of the entire connect time</a:t>
            </a:r>
          </a:p>
          <a:p>
            <a:pPr>
              <a:buNone/>
            </a:pPr>
            <a:r>
              <a:rPr lang="en-US" sz="1800" dirty="0" smtClean="0"/>
              <a:t>			Processes are interactions accomplishing a goal</a:t>
            </a:r>
          </a:p>
          <a:p>
            <a:pPr>
              <a:buNone/>
            </a:pPr>
            <a:r>
              <a:rPr lang="en-US" sz="1800" dirty="0" smtClean="0"/>
              <a:t>			Tasks  are individual interactions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The user is mainly aware of the </a:t>
            </a:r>
            <a:r>
              <a:rPr lang="en-US" sz="2400" b="1" dirty="0" smtClean="0"/>
              <a:t>task response time</a:t>
            </a:r>
          </a:p>
          <a:p>
            <a:pPr>
              <a:buNone/>
            </a:pPr>
            <a:r>
              <a:rPr lang="en-US" sz="2400" dirty="0" smtClean="0"/>
              <a:t>	since must wait for the task to complete before proceeding! 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/>
            </a:r>
            <a:br>
              <a:rPr lang="en-US" sz="2000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Behavioral QoE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59306" y="1146412"/>
            <a:ext cx="8857398" cy="54864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All of the above subjective and objective QoE measures</a:t>
            </a:r>
          </a:p>
          <a:p>
            <a:pPr>
              <a:buNone/>
            </a:pPr>
            <a:r>
              <a:rPr lang="en-US" sz="2400" dirty="0" smtClean="0"/>
              <a:t>	are service/application-specific. 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But new services and applications are created every day</a:t>
            </a:r>
          </a:p>
          <a:p>
            <a:pPr>
              <a:buNone/>
            </a:pPr>
            <a:r>
              <a:rPr lang="en-US" sz="2400" dirty="0" smtClean="0"/>
              <a:t>	and different users use different features of a single application</a:t>
            </a:r>
          </a:p>
          <a:p>
            <a:pPr>
              <a:buNone/>
            </a:pPr>
            <a:r>
              <a:rPr lang="en-US" sz="2400" dirty="0" smtClean="0"/>
              <a:t>So it is no longer feasible to study each application in depth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A new approach is </a:t>
            </a:r>
            <a:r>
              <a:rPr lang="en-US" sz="2400" b="1" dirty="0" smtClean="0"/>
              <a:t>behavioral QoE estimation</a:t>
            </a:r>
          </a:p>
          <a:p>
            <a:pPr>
              <a:buNone/>
            </a:pPr>
            <a:r>
              <a:rPr lang="en-US" sz="2400" dirty="0" smtClean="0"/>
              <a:t>	the user’s satisfaction is estimated based on actions / reactions 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Example : there is a high measured correlation between </a:t>
            </a:r>
          </a:p>
          <a:p>
            <a:pPr>
              <a:buNone/>
            </a:pPr>
            <a:r>
              <a:rPr lang="en-US" sz="2000" dirty="0" smtClean="0"/>
              <a:t>	a user being unsatisfied with a service level</a:t>
            </a:r>
          </a:p>
          <a:p>
            <a:pPr>
              <a:buNone/>
            </a:pPr>
            <a:r>
              <a:rPr lang="en-US" sz="2000" dirty="0" smtClean="0"/>
              <a:t>	his aborting the application </a:t>
            </a:r>
            <a:r>
              <a:rPr lang="en-US" sz="1800" dirty="0" smtClean="0"/>
              <a:t>(or at least waiting until the service level improves)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Behavioral QoE can be used </a:t>
            </a:r>
            <a:r>
              <a:rPr lang="en-US" sz="2400" i="1" dirty="0" smtClean="0"/>
              <a:t>instead</a:t>
            </a:r>
            <a:r>
              <a:rPr lang="en-US" sz="2400" dirty="0" smtClean="0"/>
              <a:t> of traditional QoE measurement</a:t>
            </a:r>
          </a:p>
          <a:p>
            <a:pPr>
              <a:buNone/>
            </a:pPr>
            <a:r>
              <a:rPr lang="en-US" sz="2400" dirty="0" smtClean="0"/>
              <a:t>	or to automatically find   QoE(new app, QoS) </a:t>
            </a:r>
            <a:br>
              <a:rPr lang="en-US" sz="2400" dirty="0" smtClean="0"/>
            </a:br>
            <a:r>
              <a:rPr lang="en-US" sz="2400" dirty="0" smtClean="0"/>
              <a:t> 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78" y="2197293"/>
            <a:ext cx="6348575" cy="2111871"/>
          </a:xfrm>
        </p:spPr>
        <p:txBody>
          <a:bodyPr/>
          <a:lstStyle/>
          <a:p>
            <a:pPr lvl="0" algn="ctr"/>
            <a:r>
              <a:rPr lang="en-US" dirty="0" smtClean="0"/>
              <a:t>soft QoS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Queuing theory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7546" y="1132765"/>
            <a:ext cx="8816454" cy="5141911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Why isn’t the </a:t>
            </a:r>
            <a:r>
              <a:rPr lang="en-US" sz="2400" dirty="0" smtClean="0"/>
              <a:t>traffic distribution problem </a:t>
            </a:r>
            <a:r>
              <a:rPr lang="en-US" sz="2400" dirty="0" smtClean="0"/>
              <a:t>simple ?</a:t>
            </a:r>
          </a:p>
          <a:p>
            <a:pPr>
              <a:spcBef>
                <a:spcPts val="600"/>
              </a:spcBef>
              <a:buNone/>
            </a:pPr>
            <a:r>
              <a:rPr lang="en-US" sz="2400" dirty="0" smtClean="0"/>
              <a:t>If we have available data rate A, </a:t>
            </a:r>
          </a:p>
          <a:p>
            <a:pPr>
              <a:buNone/>
            </a:pPr>
            <a:r>
              <a:rPr lang="en-US" sz="2400" dirty="0" smtClean="0"/>
              <a:t>	simply allow traffic from all sources that sums to  </a:t>
            </a:r>
            <a:r>
              <a:rPr lang="en-US" sz="2400" dirty="0" smtClean="0">
                <a:sym typeface="Symbol"/>
              </a:rPr>
              <a:t></a:t>
            </a:r>
            <a:r>
              <a:rPr lang="en-US" sz="2400" dirty="0" smtClean="0"/>
              <a:t> A</a:t>
            </a:r>
          </a:p>
          <a:p>
            <a:pPr>
              <a:spcBef>
                <a:spcPts val="600"/>
              </a:spcBef>
              <a:buNone/>
            </a:pPr>
            <a:r>
              <a:rPr lang="en-US" sz="2400" b="1" dirty="0" smtClean="0"/>
              <a:t>Wrong !</a:t>
            </a:r>
          </a:p>
          <a:p>
            <a:pPr>
              <a:spcBef>
                <a:spcPts val="600"/>
              </a:spcBef>
              <a:buNone/>
            </a:pPr>
            <a:r>
              <a:rPr lang="en-US" sz="2400" dirty="0" smtClean="0"/>
              <a:t>Even if the average rates sum to much below A</a:t>
            </a:r>
          </a:p>
          <a:p>
            <a:pPr>
              <a:buNone/>
            </a:pPr>
            <a:r>
              <a:rPr lang="en-US" sz="2400" dirty="0" smtClean="0"/>
              <a:t>	there may be peak rates that exceed A</a:t>
            </a:r>
          </a:p>
          <a:p>
            <a:pPr>
              <a:buNone/>
            </a:pPr>
            <a:r>
              <a:rPr lang="en-US" sz="2400" dirty="0" smtClean="0"/>
              <a:t>In order to accommodate peaks, we insert a queue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Customers/packets/whatever wait in queue to be serviced</a:t>
            </a:r>
            <a:endParaRPr lang="en-US" sz="2000" dirty="0" smtClean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None/>
            </a:pPr>
            <a:endParaRPr lang="en-US" sz="2400" dirty="0" smtClean="0"/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Queue behavior can be counter-intuitive </a:t>
            </a:r>
            <a:endParaRPr lang="en-US" sz="2400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86603" y="5650656"/>
            <a:ext cx="40260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buNone/>
            </a:pPr>
            <a:r>
              <a:rPr lang="en-US" sz="1400" dirty="0" smtClean="0">
                <a:solidFill>
                  <a:srgbClr val="0033CC"/>
                </a:solidFill>
              </a:rPr>
              <a:t>Problem 1 : </a:t>
            </a:r>
          </a:p>
          <a:p>
            <a:pPr>
              <a:buNone/>
            </a:pPr>
            <a:r>
              <a:rPr lang="en-US" sz="1100" i="1" dirty="0" smtClean="0">
                <a:solidFill>
                  <a:srgbClr val="0033CC"/>
                </a:solidFill>
              </a:rPr>
              <a:t>	two buses arrive at my bus stop every 10 minutes</a:t>
            </a:r>
          </a:p>
          <a:p>
            <a:pPr>
              <a:buNone/>
            </a:pPr>
            <a:r>
              <a:rPr lang="en-US" sz="1100" i="1" dirty="0" smtClean="0">
                <a:solidFill>
                  <a:srgbClr val="0033CC"/>
                </a:solidFill>
              </a:rPr>
              <a:t>	I take the first bus that arrives</a:t>
            </a:r>
          </a:p>
          <a:p>
            <a:pPr>
              <a:buNone/>
            </a:pPr>
            <a:r>
              <a:rPr lang="en-US" sz="1100" i="1" dirty="0" smtClean="0">
                <a:solidFill>
                  <a:srgbClr val="0033CC"/>
                </a:solidFill>
              </a:rPr>
              <a:t>	Why do I take bus A much more than bus B ?  </a:t>
            </a:r>
          </a:p>
          <a:p>
            <a:pPr>
              <a:buNone/>
            </a:pPr>
            <a:r>
              <a:rPr lang="en-US" sz="1100" i="1" dirty="0" smtClean="0">
                <a:solidFill>
                  <a:srgbClr val="0033CC"/>
                </a:solidFill>
              </a:rPr>
              <a:t>	 (hint : correlation)</a:t>
            </a:r>
            <a:endParaRPr lang="en-US" sz="1100" b="1" dirty="0" smtClean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74024" y="5666579"/>
            <a:ext cx="452878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buNone/>
            </a:pPr>
            <a:r>
              <a:rPr lang="en-US" sz="1400" dirty="0" smtClean="0">
                <a:solidFill>
                  <a:srgbClr val="0033CC"/>
                </a:solidFill>
              </a:rPr>
              <a:t>Problem 2:</a:t>
            </a:r>
          </a:p>
          <a:p>
            <a:pPr>
              <a:buNone/>
            </a:pPr>
            <a:r>
              <a:rPr lang="en-US" sz="1200" i="1" dirty="0" smtClean="0">
                <a:solidFill>
                  <a:srgbClr val="0033CC"/>
                </a:solidFill>
              </a:rPr>
              <a:t>	buses leave their first stop every 10 minutes</a:t>
            </a:r>
          </a:p>
          <a:p>
            <a:pPr>
              <a:buNone/>
            </a:pPr>
            <a:r>
              <a:rPr lang="en-US" sz="1200" i="1" dirty="0" smtClean="0">
                <a:solidFill>
                  <a:srgbClr val="0033CC"/>
                </a:solidFill>
              </a:rPr>
              <a:t>	and pick up passengers at intermediate stops</a:t>
            </a:r>
          </a:p>
          <a:p>
            <a:pPr>
              <a:buNone/>
            </a:pPr>
            <a:r>
              <a:rPr lang="en-US" sz="1200" i="1" dirty="0" smtClean="0">
                <a:solidFill>
                  <a:srgbClr val="0033CC"/>
                </a:solidFill>
              </a:rPr>
              <a:t>	Why do the buses </a:t>
            </a:r>
            <a:r>
              <a:rPr lang="en-US" sz="1200" b="1" i="1" dirty="0" smtClean="0">
                <a:solidFill>
                  <a:srgbClr val="0033CC"/>
                </a:solidFill>
              </a:rPr>
              <a:t>bunch</a:t>
            </a:r>
            <a:r>
              <a:rPr lang="en-US" sz="1200" i="1" dirty="0" smtClean="0">
                <a:solidFill>
                  <a:srgbClr val="0033CC"/>
                </a:solidFill>
              </a:rPr>
              <a:t> ?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737896" y="4623306"/>
          <a:ext cx="2827285" cy="4475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5457"/>
                <a:gridCol w="565457"/>
                <a:gridCol w="565457"/>
                <a:gridCol w="565457"/>
                <a:gridCol w="565457"/>
              </a:tblGrid>
              <a:tr h="44756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1939109" y="4865919"/>
            <a:ext cx="788276" cy="1588"/>
          </a:xfrm>
          <a:prstGeom prst="straightConnector1">
            <a:avLst/>
          </a:prstGeom>
          <a:ln w="5715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575795" y="4860659"/>
            <a:ext cx="788276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6369218" y="4519080"/>
            <a:ext cx="677919" cy="69368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7052539" y="4871165"/>
            <a:ext cx="788276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448073" y="4660967"/>
            <a:ext cx="536027" cy="45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95423" y="4597900"/>
            <a:ext cx="2096814" cy="514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3200" b="1" dirty="0" smtClean="0">
                <a:latin typeface="+mn-lt"/>
              </a:rPr>
              <a:t>queue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375" y="4724029"/>
            <a:ext cx="1229710" cy="329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solidFill>
                  <a:srgbClr val="0033CC"/>
                </a:solidFill>
                <a:latin typeface="+mn-lt"/>
              </a:rPr>
              <a:t>arrivals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Scheduling disciplines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3899" y="1105469"/>
            <a:ext cx="8420668" cy="5431809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When there is a single queue,  service order </a:t>
            </a:r>
          </a:p>
          <a:p>
            <a:pPr>
              <a:buNone/>
            </a:pPr>
            <a:r>
              <a:rPr lang="en-US" sz="2400" dirty="0" smtClean="0"/>
              <a:t>	is usually First In First Out (FIFO)  </a:t>
            </a:r>
            <a:r>
              <a:rPr lang="en-US" sz="2000" i="1" dirty="0" smtClean="0"/>
              <a:t>AKA First Come First Served</a:t>
            </a:r>
          </a:p>
          <a:p>
            <a:pPr>
              <a:buNone/>
            </a:pPr>
            <a:r>
              <a:rPr lang="en-US" sz="2400" dirty="0" smtClean="0"/>
              <a:t>	but may be Last In First Out (LIFO/stack), random order, etc.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When there are multiple queues 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1800" dirty="0" smtClean="0"/>
              <a:t>packets belonging to a particular flow are consistently mapped to a single queue</a:t>
            </a:r>
          </a:p>
          <a:p>
            <a:pPr>
              <a:buNone/>
            </a:pPr>
            <a:r>
              <a:rPr lang="en-US" sz="1800" dirty="0" smtClean="0"/>
              <a:t>	there may be one or more flows in each queue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Service order may be :</a:t>
            </a:r>
          </a:p>
          <a:p>
            <a:r>
              <a:rPr lang="en-US" sz="2400" b="1" dirty="0" smtClean="0"/>
              <a:t>R</a:t>
            </a:r>
            <a:r>
              <a:rPr lang="en-US" sz="2400" dirty="0" smtClean="0"/>
              <a:t>ound </a:t>
            </a:r>
            <a:r>
              <a:rPr lang="en-US" sz="2400" b="1" dirty="0" smtClean="0"/>
              <a:t>R</a:t>
            </a:r>
            <a:r>
              <a:rPr lang="en-US" sz="2400" dirty="0" smtClean="0"/>
              <a:t>obin :  each queue visited in order</a:t>
            </a:r>
          </a:p>
          <a:p>
            <a:r>
              <a:rPr lang="en-US" sz="2400" b="1" dirty="0" smtClean="0"/>
              <a:t>S</a:t>
            </a:r>
            <a:r>
              <a:rPr lang="en-US" sz="2400" dirty="0" smtClean="0"/>
              <a:t>trict </a:t>
            </a:r>
            <a:r>
              <a:rPr lang="en-US" sz="2400" b="1" dirty="0" smtClean="0"/>
              <a:t>P</a:t>
            </a:r>
            <a:r>
              <a:rPr lang="en-US" sz="2400" dirty="0" smtClean="0"/>
              <a:t>riority : take from non-empty queue of highest priority</a:t>
            </a:r>
          </a:p>
          <a:p>
            <a:r>
              <a:rPr lang="en-US" sz="2400" b="1" dirty="0" smtClean="0"/>
              <a:t>F</a:t>
            </a:r>
            <a:r>
              <a:rPr lang="en-US" sz="2400" dirty="0" smtClean="0"/>
              <a:t>air </a:t>
            </a:r>
            <a:r>
              <a:rPr lang="en-US" sz="2400" b="1" dirty="0" smtClean="0"/>
              <a:t>Q</a:t>
            </a:r>
            <a:r>
              <a:rPr lang="en-US" sz="2400" dirty="0" smtClean="0"/>
              <a:t>ueuing : preserve average datarate from each queue</a:t>
            </a:r>
          </a:p>
          <a:p>
            <a:r>
              <a:rPr lang="en-US" sz="2400" b="1" dirty="0" smtClean="0"/>
              <a:t>W</a:t>
            </a:r>
            <a:r>
              <a:rPr lang="en-US" sz="2400" dirty="0" smtClean="0"/>
              <a:t>eighted </a:t>
            </a:r>
            <a:r>
              <a:rPr lang="en-US" sz="2400" b="1" dirty="0" smtClean="0"/>
              <a:t>F</a:t>
            </a:r>
            <a:r>
              <a:rPr lang="en-US" sz="2400" dirty="0" smtClean="0"/>
              <a:t>air </a:t>
            </a:r>
            <a:r>
              <a:rPr lang="en-US" sz="2400" b="1" dirty="0" smtClean="0"/>
              <a:t>Q</a:t>
            </a:r>
            <a:r>
              <a:rPr lang="en-US" sz="2400" dirty="0" smtClean="0"/>
              <a:t>ueuing : fair queuing with priority</a:t>
            </a:r>
          </a:p>
          <a:p>
            <a:r>
              <a:rPr lang="en-US" sz="2400" dirty="0" smtClean="0"/>
              <a:t>hybrid : mixture of several disciplines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Erlang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4842" y="1064525"/>
            <a:ext cx="8584442" cy="5793475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In early 1900s </a:t>
            </a:r>
            <a:r>
              <a:rPr lang="en-US" sz="2400" dirty="0" err="1" smtClean="0"/>
              <a:t>telcos</a:t>
            </a:r>
            <a:r>
              <a:rPr lang="en-US" sz="2400" dirty="0" smtClean="0"/>
              <a:t> needed to calculate the number of</a:t>
            </a:r>
          </a:p>
          <a:p>
            <a:pPr>
              <a:buNone/>
            </a:pPr>
            <a:r>
              <a:rPr lang="en-US" sz="2400" dirty="0" smtClean="0"/>
              <a:t>	switches, lines, and operators </a:t>
            </a:r>
          </a:p>
          <a:p>
            <a:pPr>
              <a:buNone/>
            </a:pPr>
            <a:r>
              <a:rPr lang="en-US" sz="2400" dirty="0" smtClean="0"/>
              <a:t>they needed per call volume </a:t>
            </a:r>
          </a:p>
          <a:p>
            <a:r>
              <a:rPr lang="en-US" sz="2400" dirty="0" smtClean="0"/>
              <a:t>too little and subscribers would be unhappy</a:t>
            </a:r>
          </a:p>
          <a:p>
            <a:r>
              <a:rPr lang="en-US" sz="2400" dirty="0" smtClean="0"/>
              <a:t>too much wastes labor and money</a:t>
            </a:r>
          </a:p>
          <a:p>
            <a:pPr>
              <a:spcBef>
                <a:spcPts val="600"/>
              </a:spcBef>
              <a:buNone/>
            </a:pPr>
            <a:r>
              <a:rPr lang="en-US" sz="2400" dirty="0" smtClean="0"/>
              <a:t>Same problem for customers in stores, cars at traffic lights, manufacturing processes, call centers, etc.</a:t>
            </a:r>
          </a:p>
          <a:p>
            <a:pPr>
              <a:spcBef>
                <a:spcPts val="1200"/>
              </a:spcBef>
              <a:buNone/>
            </a:pPr>
            <a:r>
              <a:rPr lang="en-US" sz="2400" i="1" dirty="0" err="1" smtClean="0"/>
              <a:t>Agner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Krarup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Erlang</a:t>
            </a:r>
            <a:r>
              <a:rPr lang="en-US" sz="2400" i="1" dirty="0" smtClean="0"/>
              <a:t> </a:t>
            </a:r>
            <a:r>
              <a:rPr lang="en-US" sz="2400" dirty="0" smtClean="0"/>
              <a:t>developed queuing theory to solve this problem for the Copenhagen telephone exchange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The unit of traffic use is called the </a:t>
            </a:r>
            <a:r>
              <a:rPr lang="en-US" sz="2000" b="1" dirty="0" err="1" smtClean="0"/>
              <a:t>Erlang</a:t>
            </a:r>
            <a:r>
              <a:rPr lang="en-US" sz="2000" dirty="0" smtClean="0"/>
              <a:t> in his honor</a:t>
            </a:r>
          </a:p>
          <a:p>
            <a:pPr>
              <a:buNone/>
            </a:pPr>
            <a:r>
              <a:rPr lang="en-US" sz="2000" dirty="0" smtClean="0"/>
              <a:t>1 </a:t>
            </a:r>
            <a:r>
              <a:rPr lang="en-US" sz="2000" dirty="0" err="1" smtClean="0"/>
              <a:t>Erlang</a:t>
            </a:r>
            <a:r>
              <a:rPr lang="en-US" sz="2000" dirty="0" smtClean="0"/>
              <a:t> is 1 channel being used 100%, or 2 channels used 50%</a:t>
            </a:r>
          </a:p>
          <a:p>
            <a:pPr>
              <a:buNone/>
            </a:pPr>
            <a:r>
              <a:rPr lang="en-US" sz="2000" dirty="0" smtClean="0"/>
              <a:t>	when averaged over some time (generally an hour)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There is also a functional programming language</a:t>
            </a:r>
          </a:p>
          <a:p>
            <a:pPr>
              <a:buNone/>
            </a:pPr>
            <a:r>
              <a:rPr lang="en-US" sz="2000" dirty="0" smtClean="0"/>
              <a:t>	(used by Ericsson for telephony applications) named after him</a:t>
            </a:r>
          </a:p>
        </p:txBody>
      </p:sp>
      <p:pic>
        <p:nvPicPr>
          <p:cNvPr id="72706" name="Picture 2" descr="http://upload.wikimedia.org/wikipedia/commons/thumb/f/fd/Erlang.jpg/200px-Erlang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73616" y="4319751"/>
            <a:ext cx="1355773" cy="21692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Kendall notation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4842" y="1064525"/>
            <a:ext cx="8584442" cy="5568287"/>
          </a:xfrm>
        </p:spPr>
        <p:txBody>
          <a:bodyPr/>
          <a:lstStyle/>
          <a:p>
            <a:pPr>
              <a:spcBef>
                <a:spcPts val="600"/>
              </a:spcBef>
              <a:buNone/>
            </a:pPr>
            <a:r>
              <a:rPr lang="en-US" sz="2400" dirty="0" smtClean="0"/>
              <a:t>Let’s call</a:t>
            </a:r>
          </a:p>
          <a:p>
            <a:pPr>
              <a:buNone/>
            </a:pPr>
            <a:r>
              <a:rPr lang="en-US" sz="2400" dirty="0" smtClean="0"/>
              <a:t>A – the statistics of arrival times </a:t>
            </a:r>
            <a:r>
              <a:rPr lang="en-US" sz="1800" dirty="0" smtClean="0"/>
              <a:t>(customers / packets / whatever)</a:t>
            </a:r>
          </a:p>
          <a:p>
            <a:pPr>
              <a:buNone/>
            </a:pPr>
            <a:r>
              <a:rPr lang="en-US" sz="2400" dirty="0" smtClean="0"/>
              <a:t>B – the statistics of service times</a:t>
            </a:r>
          </a:p>
          <a:p>
            <a:pPr>
              <a:buNone/>
            </a:pPr>
            <a:r>
              <a:rPr lang="en-US" sz="2400" dirty="0" smtClean="0"/>
              <a:t>C – the number of servers (there may be only 1 server)</a:t>
            </a:r>
          </a:p>
          <a:p>
            <a:pPr>
              <a:buNone/>
            </a:pPr>
            <a:r>
              <a:rPr lang="en-US" sz="2400" dirty="0" smtClean="0"/>
              <a:t>K – the maximum queue length (if too many arrivals, need to drop)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Then we can describe a queuing system by </a:t>
            </a:r>
            <a:r>
              <a:rPr lang="en-US" sz="2400" b="1" dirty="0" smtClean="0"/>
              <a:t>A/B/C/K</a:t>
            </a:r>
          </a:p>
          <a:p>
            <a:pPr>
              <a:buNone/>
            </a:pPr>
            <a:r>
              <a:rPr lang="en-US" sz="2400" dirty="0" smtClean="0"/>
              <a:t>	and if K=</a:t>
            </a:r>
            <a:r>
              <a:rPr lang="en-US" sz="2400" dirty="0" smtClean="0">
                <a:sym typeface="Symbol"/>
              </a:rPr>
              <a:t></a:t>
            </a:r>
            <a:r>
              <a:rPr lang="en-US" sz="2400" dirty="0" smtClean="0"/>
              <a:t>  then we call it A/B/C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Important statistics types: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000" dirty="0" smtClean="0"/>
              <a:t>Example:</a:t>
            </a:r>
          </a:p>
          <a:p>
            <a:pPr>
              <a:buNone/>
            </a:pPr>
            <a:r>
              <a:rPr lang="en-US" sz="2000" dirty="0" smtClean="0"/>
              <a:t>M/M/1 is a queue with a single server </a:t>
            </a:r>
          </a:p>
          <a:p>
            <a:pPr>
              <a:buNone/>
            </a:pPr>
            <a:r>
              <a:rPr lang="en-US" sz="2000" dirty="0" smtClean="0"/>
              <a:t>		and Poisson distributed arrivals and service times</a:t>
            </a:r>
          </a:p>
          <a:p>
            <a:pPr>
              <a:buNone/>
            </a:pPr>
            <a:endParaRPr lang="en-US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28214" y="4535982"/>
          <a:ext cx="7005851" cy="1112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9469"/>
                <a:gridCol w="558638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Deterministic distribution (often fixed intervals)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Markov process (Poisson </a:t>
                      </a:r>
                      <a:r>
                        <a:rPr lang="en-US" sz="1400" dirty="0" smtClean="0"/>
                        <a:t>(exponential)</a:t>
                      </a:r>
                      <a:r>
                        <a:rPr lang="en-US" dirty="0" smtClean="0"/>
                        <a:t> distribution)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E(k)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Erlang</a:t>
                      </a:r>
                      <a:r>
                        <a:rPr lang="en-US" dirty="0" smtClean="0"/>
                        <a:t> distribution with parameter 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Why do we pay for services ?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22559" y="1455738"/>
            <a:ext cx="8785225" cy="500856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Generally good (and frequently much better than toll quality)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voice service is available free of charge (Skype,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Fring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Nimbuzz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…)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 why does anyone pay for </a:t>
            </a: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voice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services 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Similarly, one can get free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(WiFi) Internet access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email boxes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file storage and sharing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web hosting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 services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 why pay for </a:t>
            </a: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any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service ?</a:t>
            </a:r>
          </a:p>
        </p:txBody>
      </p:sp>
      <p:grpSp>
        <p:nvGrpSpPr>
          <p:cNvPr id="6" name="Group 10"/>
          <p:cNvGrpSpPr>
            <a:grpSpLocks/>
          </p:cNvGrpSpPr>
          <p:nvPr/>
        </p:nvGrpSpPr>
        <p:grpSpPr bwMode="auto">
          <a:xfrm>
            <a:off x="7192963" y="2524125"/>
            <a:ext cx="942975" cy="1884363"/>
            <a:chOff x="4844955" y="3671263"/>
            <a:chExt cx="943979" cy="1883375"/>
          </a:xfrm>
        </p:grpSpPr>
        <p:sp>
          <p:nvSpPr>
            <p:cNvPr id="7" name="Oval 3"/>
            <p:cNvSpPr>
              <a:spLocks noChangeArrowheads="1"/>
            </p:cNvSpPr>
            <p:nvPr/>
          </p:nvSpPr>
          <p:spPr bwMode="auto">
            <a:xfrm>
              <a:off x="4844955" y="4531057"/>
              <a:ext cx="286603" cy="341194"/>
            </a:xfrm>
            <a:prstGeom prst="ellipse">
              <a:avLst/>
            </a:prstGeom>
            <a:solidFill>
              <a:schemeClr val="accent1"/>
            </a:solidFill>
            <a:ln w="57150" algn="ctr">
              <a:solidFill>
                <a:srgbClr val="00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Oval 4"/>
            <p:cNvSpPr>
              <a:spLocks noChangeArrowheads="1"/>
            </p:cNvSpPr>
            <p:nvPr/>
          </p:nvSpPr>
          <p:spPr bwMode="auto">
            <a:xfrm>
              <a:off x="5502331" y="4533329"/>
              <a:ext cx="286603" cy="341194"/>
            </a:xfrm>
            <a:prstGeom prst="ellipse">
              <a:avLst/>
            </a:prstGeom>
            <a:solidFill>
              <a:schemeClr val="accent1"/>
            </a:solidFill>
            <a:ln w="57150" algn="ctr">
              <a:solidFill>
                <a:srgbClr val="00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Arc 8"/>
            <p:cNvSpPr/>
            <p:nvPr/>
          </p:nvSpPr>
          <p:spPr bwMode="auto">
            <a:xfrm>
              <a:off x="4981625" y="3671263"/>
              <a:ext cx="669049" cy="1692975"/>
            </a:xfrm>
            <a:prstGeom prst="arc">
              <a:avLst/>
            </a:prstGeom>
            <a:noFill/>
            <a:ln w="571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Arc 9"/>
            <p:cNvSpPr/>
            <p:nvPr/>
          </p:nvSpPr>
          <p:spPr bwMode="auto">
            <a:xfrm flipH="1">
              <a:off x="4997517" y="3672850"/>
              <a:ext cx="669049" cy="1692974"/>
            </a:xfrm>
            <a:prstGeom prst="arc">
              <a:avLst/>
            </a:prstGeom>
            <a:noFill/>
            <a:ln w="571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Arc 10"/>
            <p:cNvSpPr/>
            <p:nvPr/>
          </p:nvSpPr>
          <p:spPr bwMode="auto">
            <a:xfrm flipH="1" flipV="1">
              <a:off x="4994339" y="4312277"/>
              <a:ext cx="560984" cy="1147161"/>
            </a:xfrm>
            <a:prstGeom prst="arc">
              <a:avLst/>
            </a:prstGeom>
            <a:noFill/>
            <a:ln w="3810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8"/>
            <p:cNvSpPr>
              <a:spLocks noChangeArrowheads="1"/>
            </p:cNvSpPr>
            <p:nvPr/>
          </p:nvSpPr>
          <p:spPr bwMode="auto">
            <a:xfrm>
              <a:off x="5240740" y="5377217"/>
              <a:ext cx="109182" cy="177421"/>
            </a:xfrm>
            <a:prstGeom prst="ellipse">
              <a:avLst/>
            </a:prstGeom>
            <a:solidFill>
              <a:srgbClr val="0033CC"/>
            </a:solidFill>
            <a:ln w="57150" algn="ctr">
              <a:solidFill>
                <a:srgbClr val="00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Queuing theory results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86602" y="1214651"/>
            <a:ext cx="8652681" cy="5459104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Queuing theory derives important values, such as</a:t>
            </a:r>
          </a:p>
          <a:p>
            <a:r>
              <a:rPr lang="en-US" sz="2400" dirty="0" smtClean="0"/>
              <a:t>waiting times</a:t>
            </a:r>
          </a:p>
          <a:p>
            <a:r>
              <a:rPr lang="en-US" sz="2400" dirty="0" smtClean="0"/>
              <a:t>number of customers/packets waiting</a:t>
            </a:r>
          </a:p>
          <a:p>
            <a:r>
              <a:rPr lang="en-US" sz="2400" dirty="0" smtClean="0"/>
              <a:t>number of customers/packets being processed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We will not develop queuing theory here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Some models are completely understood (M/M/1, M/M/K, M/D/1)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Some formulae are true in general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Little’s law              </a:t>
            </a:r>
            <a:r>
              <a:rPr lang="en-US" sz="2000" i="1" dirty="0" smtClean="0">
                <a:solidFill>
                  <a:srgbClr val="0033CC"/>
                </a:solidFill>
              </a:rPr>
              <a:t>L</a:t>
            </a:r>
            <a:r>
              <a:rPr lang="en-US" sz="2000" dirty="0" smtClean="0">
                <a:solidFill>
                  <a:srgbClr val="0033CC"/>
                </a:solidFill>
              </a:rPr>
              <a:t> = </a:t>
            </a:r>
            <a:r>
              <a:rPr lang="en-US" sz="2000" i="1" dirty="0" err="1" smtClean="0">
                <a:solidFill>
                  <a:srgbClr val="0033CC"/>
                </a:solidFill>
              </a:rPr>
              <a:t>λW</a:t>
            </a:r>
            <a:endParaRPr lang="en-US" sz="2000" dirty="0" smtClean="0">
              <a:solidFill>
                <a:srgbClr val="0033CC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L : </a:t>
            </a:r>
            <a:r>
              <a:rPr lang="en-US" sz="2000" i="1" dirty="0" smtClean="0">
                <a:solidFill>
                  <a:srgbClr val="0033CC"/>
                </a:solidFill>
              </a:rPr>
              <a:t>long-term</a:t>
            </a:r>
            <a:r>
              <a:rPr lang="en-US" sz="2000" dirty="0" smtClean="0">
                <a:solidFill>
                  <a:srgbClr val="0033CC"/>
                </a:solidFill>
              </a:rPr>
              <a:t> average number of customers in a queue  </a:t>
            </a:r>
          </a:p>
          <a:p>
            <a:pPr>
              <a:buNone/>
            </a:pPr>
            <a:r>
              <a:rPr lang="en-US" sz="2000" i="1" dirty="0" smtClean="0">
                <a:solidFill>
                  <a:srgbClr val="0033CC"/>
                </a:solidFill>
              </a:rPr>
              <a:t>λ</a:t>
            </a:r>
            <a:r>
              <a:rPr lang="en-US" sz="2000" dirty="0" smtClean="0">
                <a:solidFill>
                  <a:srgbClr val="0033CC"/>
                </a:solidFill>
              </a:rPr>
              <a:t> : </a:t>
            </a:r>
            <a:r>
              <a:rPr lang="en-US" sz="2000" i="1" dirty="0" smtClean="0">
                <a:solidFill>
                  <a:srgbClr val="0033CC"/>
                </a:solidFill>
              </a:rPr>
              <a:t>long-term</a:t>
            </a:r>
            <a:r>
              <a:rPr lang="en-US" sz="2000" dirty="0" smtClean="0">
                <a:solidFill>
                  <a:srgbClr val="0033CC"/>
                </a:solidFill>
              </a:rPr>
              <a:t> average arrival rate</a:t>
            </a:r>
            <a:endParaRPr lang="en-US" sz="2000" i="1" dirty="0" smtClean="0">
              <a:solidFill>
                <a:srgbClr val="0033CC"/>
              </a:solidFill>
            </a:endParaRPr>
          </a:p>
          <a:p>
            <a:pPr>
              <a:buNone/>
            </a:pPr>
            <a:r>
              <a:rPr lang="en-US" sz="2000" i="1" dirty="0" smtClean="0">
                <a:solidFill>
                  <a:srgbClr val="0033CC"/>
                </a:solidFill>
              </a:rPr>
              <a:t>W : </a:t>
            </a:r>
            <a:r>
              <a:rPr lang="en-US" sz="2000" dirty="0" smtClean="0">
                <a:solidFill>
                  <a:srgbClr val="0033CC"/>
                </a:solidFill>
              </a:rPr>
              <a:t>average time a customer (waits) in the system 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This law is true for any arrival distribution, service distribution,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</a:rPr>
              <a:t>			      number of servers, service order, etc.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Recap: soft QoS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97336" y="1161116"/>
            <a:ext cx="8682891" cy="5485344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Soft QoS does not provide any hard service level </a:t>
            </a:r>
            <a:r>
              <a:rPr lang="en-US" sz="2400" i="1" dirty="0" smtClean="0"/>
              <a:t>guarantees</a:t>
            </a:r>
          </a:p>
          <a:p>
            <a:pPr>
              <a:buNone/>
            </a:pPr>
            <a:r>
              <a:rPr lang="en-US" sz="2400" dirty="0" smtClean="0"/>
              <a:t>It merely breaks fairness  by giving </a:t>
            </a:r>
            <a:r>
              <a:rPr lang="en-US" sz="2400" i="1" dirty="0" smtClean="0"/>
              <a:t>priority</a:t>
            </a:r>
            <a:r>
              <a:rPr lang="en-US" sz="2400" dirty="0" smtClean="0"/>
              <a:t> to certain </a:t>
            </a:r>
          </a:p>
          <a:p>
            <a:pPr>
              <a:buNone/>
            </a:pPr>
            <a:r>
              <a:rPr lang="en-US" sz="2400" dirty="0" smtClean="0"/>
              <a:t>	users or applications or flows or individual packets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When there aren’t network resources to forward all packets </a:t>
            </a:r>
          </a:p>
          <a:p>
            <a:pPr>
              <a:buNone/>
            </a:pPr>
            <a:r>
              <a:rPr lang="en-US" sz="2400" dirty="0" smtClean="0"/>
              <a:t>	packets are forwarded in order of priority from highest to lowest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Low(</a:t>
            </a:r>
            <a:r>
              <a:rPr lang="en-US" sz="2400" dirty="0" err="1" smtClean="0"/>
              <a:t>er</a:t>
            </a:r>
            <a:r>
              <a:rPr lang="en-US" sz="2400" dirty="0" smtClean="0"/>
              <a:t>) priority packets may be delayed or discarded(when K &lt; </a:t>
            </a:r>
            <a:r>
              <a:rPr lang="en-US" sz="2400" dirty="0" smtClean="0">
                <a:sym typeface="Symbol"/>
              </a:rPr>
              <a:t></a:t>
            </a:r>
            <a:r>
              <a:rPr lang="en-US" sz="2400" dirty="0" smtClean="0"/>
              <a:t>)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In order to correctly prioritorize packets</a:t>
            </a:r>
          </a:p>
          <a:p>
            <a:pPr>
              <a:buNone/>
            </a:pPr>
            <a:r>
              <a:rPr lang="en-US" sz="2400" dirty="0" smtClean="0"/>
              <a:t>	they need to be </a:t>
            </a:r>
            <a:r>
              <a:rPr lang="en-US" sz="2400" i="1" dirty="0" smtClean="0"/>
              <a:t>priority</a:t>
            </a:r>
            <a:r>
              <a:rPr lang="en-US" sz="2400" dirty="0" smtClean="0"/>
              <a:t> </a:t>
            </a:r>
            <a:r>
              <a:rPr lang="en-US" sz="2400" i="1" dirty="0" smtClean="0"/>
              <a:t>marked</a:t>
            </a:r>
          </a:p>
          <a:p>
            <a:pPr>
              <a:spcBef>
                <a:spcPts val="1200"/>
              </a:spcBef>
              <a:buNone/>
            </a:pPr>
            <a:r>
              <a:rPr lang="en-US" sz="2400" i="1" dirty="0" smtClean="0"/>
              <a:t>Marking</a:t>
            </a:r>
            <a:r>
              <a:rPr lang="en-US" sz="2400" dirty="0" smtClean="0"/>
              <a:t> is best accomplished by the originator</a:t>
            </a:r>
          </a:p>
          <a:p>
            <a:pPr>
              <a:buNone/>
            </a:pPr>
            <a:r>
              <a:rPr lang="en-US" sz="2400" dirty="0" smtClean="0"/>
              <a:t>	but may need to be performed by an intermediate element</a:t>
            </a:r>
          </a:p>
          <a:p>
            <a:pPr>
              <a:buNone/>
            </a:pPr>
            <a:r>
              <a:rPr lang="en-US" sz="2400" dirty="0" smtClean="0"/>
              <a:t>	based on port, or header fields, or even DPI</a:t>
            </a:r>
            <a:endParaRPr lang="en-US" sz="24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40725" y="280722"/>
            <a:ext cx="6638925" cy="628745"/>
          </a:xfrm>
        </p:spPr>
        <p:txBody>
          <a:bodyPr/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Marking Ethernet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14313" y="1157665"/>
            <a:ext cx="8561197" cy="131258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753021" y="4407527"/>
            <a:ext cx="7080562" cy="2299634"/>
            <a:chOff x="753021" y="4407527"/>
            <a:chExt cx="7080562" cy="2299634"/>
          </a:xfrm>
        </p:grpSpPr>
        <p:sp>
          <p:nvSpPr>
            <p:cNvPr id="6" name="Rectangle 37"/>
            <p:cNvSpPr>
              <a:spLocks noChangeArrowheads="1"/>
            </p:cNvSpPr>
            <p:nvPr/>
          </p:nvSpPr>
          <p:spPr bwMode="auto">
            <a:xfrm>
              <a:off x="4737899" y="5774624"/>
              <a:ext cx="1378386" cy="450389"/>
            </a:xfrm>
            <a:prstGeom prst="rect">
              <a:avLst/>
            </a:prstGeom>
            <a:solidFill>
              <a:srgbClr val="6BB5FF"/>
            </a:solidFill>
            <a:ln w="9525" algn="ctr">
              <a:solidFill>
                <a:srgbClr val="6BB5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36"/>
            <p:cNvSpPr>
              <a:spLocks noChangeArrowheads="1"/>
            </p:cNvSpPr>
            <p:nvPr/>
          </p:nvSpPr>
          <p:spPr bwMode="auto">
            <a:xfrm>
              <a:off x="4735627" y="5349251"/>
              <a:ext cx="1378386" cy="450389"/>
            </a:xfrm>
            <a:prstGeom prst="rect">
              <a:avLst/>
            </a:prstGeom>
            <a:solidFill>
              <a:srgbClr val="6BB5FF"/>
            </a:solidFill>
            <a:ln w="9525" algn="ctr">
              <a:solidFill>
                <a:srgbClr val="6BB5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3152531" y="5813288"/>
              <a:ext cx="545895" cy="423094"/>
            </a:xfrm>
            <a:prstGeom prst="rect">
              <a:avLst/>
            </a:prstGeom>
            <a:solidFill>
              <a:srgbClr val="6BB5FF"/>
            </a:solidFill>
            <a:ln w="9525" algn="ctr">
              <a:solidFill>
                <a:srgbClr val="6BB5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33"/>
            <p:cNvSpPr>
              <a:spLocks noChangeArrowheads="1"/>
            </p:cNvSpPr>
            <p:nvPr/>
          </p:nvSpPr>
          <p:spPr bwMode="auto">
            <a:xfrm>
              <a:off x="3138883" y="5335603"/>
              <a:ext cx="559542" cy="436742"/>
            </a:xfrm>
            <a:prstGeom prst="rect">
              <a:avLst/>
            </a:prstGeom>
            <a:solidFill>
              <a:srgbClr val="6BB5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4"/>
            <p:cNvSpPr txBox="1">
              <a:spLocks noChangeArrowheads="1"/>
            </p:cNvSpPr>
            <p:nvPr/>
          </p:nvSpPr>
          <p:spPr bwMode="auto">
            <a:xfrm>
              <a:off x="754912" y="4407527"/>
              <a:ext cx="7078671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DA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800" dirty="0">
                  <a:latin typeface="Times New Roman" pitchFamily="18" charset="0"/>
                  <a:cs typeface="Times New Roman" pitchFamily="18" charset="0"/>
                </a:rPr>
                <a:t>(6B)</a:t>
              </a:r>
            </a:p>
          </p:txBody>
        </p:sp>
        <p:sp>
          <p:nvSpPr>
            <p:cNvPr id="12" name="TextBox 5"/>
            <p:cNvSpPr txBox="1">
              <a:spLocks noChangeArrowheads="1"/>
            </p:cNvSpPr>
            <p:nvPr/>
          </p:nvSpPr>
          <p:spPr bwMode="auto">
            <a:xfrm>
              <a:off x="754912" y="4873845"/>
              <a:ext cx="7078671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SA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800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1800" dirty="0">
                  <a:latin typeface="Times New Roman" pitchFamily="18" charset="0"/>
                  <a:cs typeface="Times New Roman" pitchFamily="18" charset="0"/>
                </a:rPr>
                <a:t>6B)</a:t>
              </a:r>
            </a:p>
          </p:txBody>
        </p:sp>
        <p:sp>
          <p:nvSpPr>
            <p:cNvPr id="13" name="TextBox 6"/>
            <p:cNvSpPr txBox="1">
              <a:spLocks noChangeArrowheads="1"/>
            </p:cNvSpPr>
            <p:nvPr/>
          </p:nvSpPr>
          <p:spPr bwMode="auto">
            <a:xfrm>
              <a:off x="753021" y="5340158"/>
              <a:ext cx="2370096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ET=8100 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(2B)</a:t>
              </a:r>
            </a:p>
          </p:txBody>
        </p:sp>
        <p:sp>
          <p:nvSpPr>
            <p:cNvPr id="14" name="TextBox 14"/>
            <p:cNvSpPr txBox="1">
              <a:spLocks noChangeArrowheads="1"/>
            </p:cNvSpPr>
            <p:nvPr/>
          </p:nvSpPr>
          <p:spPr bwMode="auto">
            <a:xfrm>
              <a:off x="3125232" y="5342431"/>
              <a:ext cx="3009442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(3b)   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CFI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(1b)  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CVID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(12b)</a:t>
              </a:r>
            </a:p>
          </p:txBody>
        </p:sp>
        <p:cxnSp>
          <p:nvCxnSpPr>
            <p:cNvPr id="15" name="Straight Connector 16"/>
            <p:cNvCxnSpPr>
              <a:cxnSpLocks noChangeShapeType="1"/>
            </p:cNvCxnSpPr>
            <p:nvPr/>
          </p:nvCxnSpPr>
          <p:spPr bwMode="auto">
            <a:xfrm rot="5400000">
              <a:off x="3493963" y="5580739"/>
              <a:ext cx="463248" cy="1859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6" name="Straight Connector 20"/>
            <p:cNvCxnSpPr>
              <a:cxnSpLocks noChangeShapeType="1"/>
            </p:cNvCxnSpPr>
            <p:nvPr/>
          </p:nvCxnSpPr>
          <p:spPr bwMode="auto">
            <a:xfrm rot="5400000">
              <a:off x="4512514" y="5569362"/>
              <a:ext cx="463248" cy="1859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7" name="TextBox 21"/>
            <p:cNvSpPr txBox="1">
              <a:spLocks noChangeArrowheads="1"/>
            </p:cNvSpPr>
            <p:nvPr/>
          </p:nvSpPr>
          <p:spPr bwMode="auto">
            <a:xfrm>
              <a:off x="755293" y="5792827"/>
              <a:ext cx="2370096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ET=88A8 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(2B)</a:t>
              </a:r>
            </a:p>
          </p:txBody>
        </p:sp>
        <p:sp>
          <p:nvSpPr>
            <p:cNvPr id="18" name="TextBox 22"/>
            <p:cNvSpPr txBox="1">
              <a:spLocks noChangeArrowheads="1"/>
            </p:cNvSpPr>
            <p:nvPr/>
          </p:nvSpPr>
          <p:spPr bwMode="auto">
            <a:xfrm>
              <a:off x="3134329" y="5795100"/>
              <a:ext cx="2993521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(3b)</a:t>
              </a:r>
              <a:r>
                <a:rPr lang="en-US" sz="800" dirty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DEA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(1b) 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SVID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(12b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  <p:cxnSp>
          <p:nvCxnSpPr>
            <p:cNvPr id="19" name="Straight Connector 23"/>
            <p:cNvCxnSpPr>
              <a:cxnSpLocks noChangeShapeType="1"/>
            </p:cNvCxnSpPr>
            <p:nvPr/>
          </p:nvCxnSpPr>
          <p:spPr bwMode="auto">
            <a:xfrm rot="5400000">
              <a:off x="3496235" y="6033408"/>
              <a:ext cx="463248" cy="1859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" name="Straight Connector 24"/>
            <p:cNvCxnSpPr>
              <a:cxnSpLocks noChangeShapeType="1"/>
            </p:cNvCxnSpPr>
            <p:nvPr/>
          </p:nvCxnSpPr>
          <p:spPr bwMode="auto">
            <a:xfrm rot="5400000">
              <a:off x="4523728" y="6022032"/>
              <a:ext cx="463248" cy="1859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1" name="TextBox 25"/>
            <p:cNvSpPr txBox="1">
              <a:spLocks noChangeArrowheads="1"/>
            </p:cNvSpPr>
            <p:nvPr/>
          </p:nvSpPr>
          <p:spPr bwMode="auto">
            <a:xfrm>
              <a:off x="754912" y="6245496"/>
              <a:ext cx="2369898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ET 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(2B)</a:t>
              </a: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341740" y="1106086"/>
            <a:ext cx="8461066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cs typeface="Times New Roman" pitchFamily="18" charset="0"/>
              </a:rPr>
              <a:t>V</a:t>
            </a:r>
            <a:r>
              <a:rPr lang="en-US" sz="2400" dirty="0" smtClean="0">
                <a:cs typeface="Times New Roman" pitchFamily="18" charset="0"/>
              </a:rPr>
              <a:t>LAN </a:t>
            </a:r>
            <a:r>
              <a:rPr lang="en-US" sz="2400" b="1" dirty="0" smtClean="0">
                <a:cs typeface="Times New Roman" pitchFamily="18" charset="0"/>
              </a:rPr>
              <a:t>ID</a:t>
            </a:r>
            <a:r>
              <a:rPr lang="en-US" sz="2400" dirty="0" smtClean="0">
                <a:cs typeface="Times New Roman" pitchFamily="18" charset="0"/>
              </a:rPr>
              <a:t> (VID) indicates priority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  <a:defRPr/>
            </a:pPr>
            <a:r>
              <a:rPr lang="en-US" sz="2400" dirty="0" smtClean="0">
                <a:cs typeface="Times New Roman" pitchFamily="18" charset="0"/>
              </a:rPr>
              <a:t>In addition, for VLAN tagged frames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b="1" dirty="0" smtClean="0">
                <a:cs typeface="Times New Roman" pitchFamily="18" charset="0"/>
              </a:rPr>
              <a:t>P</a:t>
            </a:r>
            <a:r>
              <a:rPr lang="en-US" sz="2400" dirty="0" smtClean="0">
                <a:cs typeface="Times New Roman" pitchFamily="18" charset="0"/>
              </a:rPr>
              <a:t>riority </a:t>
            </a:r>
            <a:r>
              <a:rPr lang="en-US" sz="2400" b="1" dirty="0" smtClean="0">
                <a:cs typeface="Times New Roman" pitchFamily="18" charset="0"/>
              </a:rPr>
              <a:t>C</a:t>
            </a:r>
            <a:r>
              <a:rPr lang="en-US" sz="2400" dirty="0" smtClean="0">
                <a:cs typeface="Times New Roman" pitchFamily="18" charset="0"/>
              </a:rPr>
              <a:t>ode </a:t>
            </a:r>
            <a:r>
              <a:rPr lang="en-US" sz="2400" b="1" dirty="0" smtClean="0">
                <a:cs typeface="Times New Roman" pitchFamily="18" charset="0"/>
              </a:rPr>
              <a:t>P</a:t>
            </a:r>
            <a:r>
              <a:rPr lang="en-US" sz="2400" dirty="0" smtClean="0">
                <a:cs typeface="Times New Roman" pitchFamily="18" charset="0"/>
              </a:rPr>
              <a:t>oint (PCP) AKA user priority field, P-bits</a:t>
            </a:r>
          </a:p>
          <a:p>
            <a:pPr indent="341313">
              <a:buClr>
                <a:srgbClr val="FF0000"/>
              </a:buClr>
              <a:buFont typeface="Arial" pitchFamily="34" charset="0"/>
              <a:buChar char="•"/>
              <a:defRPr/>
            </a:pPr>
            <a:r>
              <a:rPr lang="en-US" sz="2000" dirty="0" smtClean="0">
                <a:cs typeface="Times New Roman" pitchFamily="18" charset="0"/>
              </a:rPr>
              <a:t>3 bits so takes values 0 … 7</a:t>
            </a:r>
          </a:p>
          <a:p>
            <a:pPr indent="341313">
              <a:buClr>
                <a:srgbClr val="FF0000"/>
              </a:buClr>
              <a:buFont typeface="Arial" pitchFamily="34" charset="0"/>
              <a:buChar char="•"/>
              <a:defRPr/>
            </a:pPr>
            <a:r>
              <a:rPr lang="en-US" sz="2000" dirty="0" smtClean="0">
                <a:cs typeface="Times New Roman" pitchFamily="18" charset="0"/>
              </a:rPr>
              <a:t>monotonically increasing priority</a:t>
            </a:r>
          </a:p>
          <a:p>
            <a:pPr indent="341313">
              <a:buClr>
                <a:srgbClr val="FF0000"/>
              </a:buClr>
              <a:buFont typeface="Arial" pitchFamily="34" charset="0"/>
              <a:buChar char="•"/>
              <a:defRPr/>
            </a:pPr>
            <a:r>
              <a:rPr lang="en-US" sz="2000" dirty="0" smtClean="0">
                <a:cs typeface="Times New Roman" pitchFamily="18" charset="0"/>
              </a:rPr>
              <a:t>can use </a:t>
            </a:r>
            <a:r>
              <a:rPr lang="en-US" sz="2000" i="1" dirty="0" smtClean="0">
                <a:cs typeface="Times New Roman" pitchFamily="18" charset="0"/>
              </a:rPr>
              <a:t>priority tagging</a:t>
            </a:r>
            <a:r>
              <a:rPr lang="en-US" sz="2000" dirty="0" smtClean="0">
                <a:cs typeface="Times New Roman" pitchFamily="18" charset="0"/>
              </a:rPr>
              <a:t> (VLAN=0) if no VLAN</a:t>
            </a:r>
          </a:p>
          <a:p>
            <a:pPr indent="341313">
              <a:buClr>
                <a:srgbClr val="FF0000"/>
              </a:buClr>
              <a:buFont typeface="Arial" pitchFamily="34" charset="0"/>
              <a:buChar char="•"/>
              <a:defRPr/>
            </a:pPr>
            <a:r>
              <a:rPr lang="en-US" sz="2000" dirty="0" smtClean="0">
                <a:cs typeface="Times New Roman" pitchFamily="18" charset="0"/>
              </a:rPr>
              <a:t>P=0 means non-expedited traffic</a:t>
            </a:r>
          </a:p>
          <a:p>
            <a:pPr indent="341313">
              <a:buClr>
                <a:srgbClr val="FF0000"/>
              </a:buClr>
              <a:buFont typeface="Arial" pitchFamily="34" charset="0"/>
              <a:buChar char="•"/>
              <a:defRPr/>
            </a:pPr>
            <a:r>
              <a:rPr lang="en-US" sz="2000" dirty="0" smtClean="0">
                <a:cs typeface="Times New Roman" pitchFamily="18" charset="0"/>
              </a:rPr>
              <a:t>802.1Q gives recommends mappings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40725" y="280722"/>
            <a:ext cx="6638925" cy="628745"/>
          </a:xfrm>
        </p:spPr>
        <p:txBody>
          <a:bodyPr/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Marking MPLS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14313" y="1157664"/>
            <a:ext cx="8561197" cy="2226981"/>
          </a:xfrm>
          <a:prstGeom prst="rect">
            <a:avLst/>
          </a:prstGeom>
        </p:spPr>
        <p:txBody>
          <a:bodyPr/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Only top label is relevant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Label can indicate priority (L-LSP)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or </a:t>
            </a:r>
            <a:r>
              <a:rPr lang="en-US" sz="2400" kern="0" dirty="0" smtClean="0">
                <a:solidFill>
                  <a:srgbClr val="000000"/>
                </a:solidFill>
              </a:rPr>
              <a:t>TC field </a:t>
            </a:r>
            <a:r>
              <a:rPr lang="en-US" kern="0" dirty="0" smtClean="0">
                <a:solidFill>
                  <a:srgbClr val="000000"/>
                </a:solidFill>
              </a:rPr>
              <a:t>(previously called EXP field, previously called COS field)   </a:t>
            </a:r>
            <a:r>
              <a:rPr lang="en-US" sz="2400" kern="0" dirty="0" smtClean="0">
                <a:solidFill>
                  <a:srgbClr val="000000"/>
                </a:solidFill>
              </a:rPr>
              <a:t>(E-LSP)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itchFamily="34" charset="0"/>
              <a:buChar char="•"/>
              <a:defRPr/>
            </a:pPr>
            <a:r>
              <a:rPr lang="en-US" sz="2000" dirty="0" smtClean="0">
                <a:cs typeface="Times New Roman" pitchFamily="18" charset="0"/>
              </a:rPr>
              <a:t>3 bits so takes values 0 … 7</a:t>
            </a:r>
            <a:endParaRPr lang="en-US" sz="2000" kern="0" dirty="0" smtClean="0">
              <a:solidFill>
                <a:srgbClr val="00000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000" kern="0" dirty="0" smtClean="0">
                <a:solidFill>
                  <a:srgbClr val="000000"/>
                </a:solidFill>
              </a:rPr>
              <a:t>no recognized TC value meanings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695933" y="3734700"/>
            <a:ext cx="6996903" cy="1378339"/>
            <a:chOff x="695933" y="3734700"/>
            <a:chExt cx="6996903" cy="1378339"/>
          </a:xfrm>
        </p:grpSpPr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695933" y="3752477"/>
              <a:ext cx="4967888" cy="423094"/>
            </a:xfrm>
            <a:prstGeom prst="rect">
              <a:avLst/>
            </a:prstGeom>
            <a:solidFill>
              <a:srgbClr val="6BB5FF"/>
            </a:solidFill>
            <a:ln w="9525" algn="ctr">
              <a:solidFill>
                <a:srgbClr val="6BB5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 Box 5"/>
            <p:cNvSpPr txBox="1">
              <a:spLocks noChangeArrowheads="1"/>
            </p:cNvSpPr>
            <p:nvPr/>
          </p:nvSpPr>
          <p:spPr bwMode="auto">
            <a:xfrm>
              <a:off x="710324" y="3734700"/>
              <a:ext cx="6980237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Top Label 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(20b) 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             TC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(3b</a:t>
              </a:r>
              <a:r>
                <a:rPr lang="en-US" sz="1600" dirty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S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(1b</a:t>
              </a:r>
              <a:r>
                <a:rPr lang="en-US" sz="1600" dirty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TTL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(8b)</a:t>
              </a:r>
            </a:p>
          </p:txBody>
        </p:sp>
        <p:sp>
          <p:nvSpPr>
            <p:cNvPr id="33" name="Line 6"/>
            <p:cNvSpPr>
              <a:spLocks noChangeShapeType="1"/>
            </p:cNvSpPr>
            <p:nvPr/>
          </p:nvSpPr>
          <p:spPr bwMode="auto">
            <a:xfrm>
              <a:off x="4869574" y="3734700"/>
              <a:ext cx="0" cy="4397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6"/>
            <p:cNvSpPr>
              <a:spLocks noChangeShapeType="1"/>
            </p:cNvSpPr>
            <p:nvPr/>
          </p:nvSpPr>
          <p:spPr bwMode="auto">
            <a:xfrm>
              <a:off x="5690714" y="3736974"/>
              <a:ext cx="0" cy="4397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6"/>
            <p:cNvSpPr>
              <a:spLocks noChangeShapeType="1"/>
            </p:cNvSpPr>
            <p:nvPr/>
          </p:nvSpPr>
          <p:spPr bwMode="auto">
            <a:xfrm>
              <a:off x="6375377" y="3739248"/>
              <a:ext cx="0" cy="4397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Text Box 5"/>
            <p:cNvSpPr txBox="1">
              <a:spLocks noChangeArrowheads="1"/>
            </p:cNvSpPr>
            <p:nvPr/>
          </p:nvSpPr>
          <p:spPr bwMode="auto">
            <a:xfrm>
              <a:off x="712596" y="4187356"/>
              <a:ext cx="6980237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   Label 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(20b) 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                 TC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(3b</a:t>
              </a:r>
              <a:r>
                <a:rPr lang="en-US" sz="1600" dirty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S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(1b</a:t>
              </a:r>
              <a:r>
                <a:rPr lang="en-US" sz="1600" dirty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TTL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(8b)</a:t>
              </a:r>
            </a:p>
          </p:txBody>
        </p:sp>
        <p:sp>
          <p:nvSpPr>
            <p:cNvPr id="39" name="Line 6"/>
            <p:cNvSpPr>
              <a:spLocks noChangeShapeType="1"/>
            </p:cNvSpPr>
            <p:nvPr/>
          </p:nvSpPr>
          <p:spPr bwMode="auto">
            <a:xfrm>
              <a:off x="4871846" y="4201004"/>
              <a:ext cx="0" cy="4397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6"/>
            <p:cNvSpPr>
              <a:spLocks noChangeShapeType="1"/>
            </p:cNvSpPr>
            <p:nvPr/>
          </p:nvSpPr>
          <p:spPr bwMode="auto">
            <a:xfrm>
              <a:off x="5692986" y="4203278"/>
              <a:ext cx="0" cy="4397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6"/>
            <p:cNvSpPr>
              <a:spLocks noChangeShapeType="1"/>
            </p:cNvSpPr>
            <p:nvPr/>
          </p:nvSpPr>
          <p:spPr bwMode="auto">
            <a:xfrm>
              <a:off x="6377649" y="4205552"/>
              <a:ext cx="0" cy="4397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 Box 5"/>
            <p:cNvSpPr txBox="1">
              <a:spLocks noChangeArrowheads="1"/>
            </p:cNvSpPr>
            <p:nvPr/>
          </p:nvSpPr>
          <p:spPr bwMode="auto">
            <a:xfrm>
              <a:off x="712599" y="4651374"/>
              <a:ext cx="6980237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Bottom Label 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(20b) 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             TC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(3b</a:t>
              </a:r>
              <a:r>
                <a:rPr lang="en-US" sz="1600" dirty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S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(1b</a:t>
              </a:r>
              <a:r>
                <a:rPr lang="en-US" sz="1600" dirty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TTL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(8b)</a:t>
              </a:r>
            </a:p>
          </p:txBody>
        </p:sp>
        <p:sp>
          <p:nvSpPr>
            <p:cNvPr id="43" name="Line 6"/>
            <p:cNvSpPr>
              <a:spLocks noChangeShapeType="1"/>
            </p:cNvSpPr>
            <p:nvPr/>
          </p:nvSpPr>
          <p:spPr bwMode="auto">
            <a:xfrm>
              <a:off x="4871849" y="4651374"/>
              <a:ext cx="0" cy="4397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6"/>
            <p:cNvSpPr>
              <a:spLocks noChangeShapeType="1"/>
            </p:cNvSpPr>
            <p:nvPr/>
          </p:nvSpPr>
          <p:spPr bwMode="auto">
            <a:xfrm>
              <a:off x="5692989" y="4653648"/>
              <a:ext cx="0" cy="4397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6"/>
            <p:cNvSpPr>
              <a:spLocks noChangeShapeType="1"/>
            </p:cNvSpPr>
            <p:nvPr/>
          </p:nvSpPr>
          <p:spPr bwMode="auto">
            <a:xfrm>
              <a:off x="6377652" y="4655922"/>
              <a:ext cx="0" cy="4397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40725" y="280722"/>
            <a:ext cx="6638925" cy="628745"/>
          </a:xfrm>
        </p:spPr>
        <p:txBody>
          <a:bodyPr/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Marking IPv4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93143" y="1204962"/>
            <a:ext cx="8561197" cy="2404401"/>
          </a:xfrm>
          <a:prstGeom prst="rect">
            <a:avLst/>
          </a:prstGeo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z="2400" dirty="0" smtClean="0">
                <a:cs typeface="Times New Roman" pitchFamily="18" charset="0"/>
              </a:rPr>
              <a:t>The IPv4 header has a </a:t>
            </a:r>
            <a:r>
              <a:rPr lang="en-US" sz="2400" b="1" dirty="0" smtClean="0">
                <a:cs typeface="Times New Roman" pitchFamily="18" charset="0"/>
              </a:rPr>
              <a:t>T</a:t>
            </a:r>
            <a:r>
              <a:rPr lang="en-US" sz="2400" dirty="0" smtClean="0">
                <a:cs typeface="Times New Roman" pitchFamily="18" charset="0"/>
              </a:rPr>
              <a:t>ype </a:t>
            </a:r>
            <a:r>
              <a:rPr lang="en-US" sz="2400" b="1" dirty="0" smtClean="0">
                <a:cs typeface="Times New Roman" pitchFamily="18" charset="0"/>
              </a:rPr>
              <a:t>o</a:t>
            </a:r>
            <a:r>
              <a:rPr lang="en-US" sz="2400" dirty="0" smtClean="0">
                <a:cs typeface="Times New Roman" pitchFamily="18" charset="0"/>
              </a:rPr>
              <a:t>f </a:t>
            </a:r>
            <a:r>
              <a:rPr lang="en-US" sz="2400" b="1" dirty="0" smtClean="0">
                <a:cs typeface="Times New Roman" pitchFamily="18" charset="0"/>
              </a:rPr>
              <a:t>S</a:t>
            </a:r>
            <a:r>
              <a:rPr lang="en-US" sz="2400" dirty="0" smtClean="0">
                <a:cs typeface="Times New Roman" pitchFamily="18" charset="0"/>
              </a:rPr>
              <a:t>ervice (</a:t>
            </a:r>
            <a:r>
              <a:rPr lang="en-US" sz="2400" dirty="0" err="1" smtClean="0">
                <a:cs typeface="Times New Roman" pitchFamily="18" charset="0"/>
              </a:rPr>
              <a:t>ToS</a:t>
            </a:r>
            <a:r>
              <a:rPr lang="en-US" sz="2400" dirty="0" smtClean="0">
                <a:cs typeface="Times New Roman" pitchFamily="18" charset="0"/>
              </a:rPr>
              <a:t>) field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>
                <a:cs typeface="Times New Roman" pitchFamily="18" charset="0"/>
              </a:rPr>
              <a:t>RFC 2474 redefined </a:t>
            </a:r>
            <a:r>
              <a:rPr lang="en-US" sz="2400" dirty="0" err="1" smtClean="0">
                <a:cs typeface="Times New Roman" pitchFamily="18" charset="0"/>
              </a:rPr>
              <a:t>ToS</a:t>
            </a:r>
            <a:r>
              <a:rPr lang="en-US" sz="2400" dirty="0" smtClean="0">
                <a:cs typeface="Times New Roman" pitchFamily="18" charset="0"/>
              </a:rPr>
              <a:t> to consist of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400" dirty="0" smtClean="0">
                <a:cs typeface="Times New Roman" pitchFamily="18" charset="0"/>
              </a:rPr>
              <a:t> 6 bit DSCP  (see also RFC 4594)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400" dirty="0" smtClean="0">
                <a:cs typeface="Times New Roman" pitchFamily="18" charset="0"/>
              </a:rPr>
              <a:t> 2 bit ECN </a:t>
            </a:r>
            <a:r>
              <a:rPr lang="en-US" sz="2000" dirty="0" smtClean="0">
                <a:cs typeface="Times New Roman" pitchFamily="18" charset="0"/>
              </a:rPr>
              <a:t>(least significant bits)</a:t>
            </a:r>
          </a:p>
          <a:p>
            <a:pPr>
              <a:defRPr/>
            </a:pPr>
            <a:r>
              <a:rPr lang="en-US" sz="2400" dirty="0" smtClean="0">
                <a:cs typeface="Times New Roman" pitchFamily="18" charset="0"/>
              </a:rPr>
              <a:t>Guidelines for use of DSCP in many </a:t>
            </a:r>
            <a:r>
              <a:rPr lang="en-US" sz="2400" dirty="0" smtClean="0">
                <a:cs typeface="Times New Roman" pitchFamily="18" charset="0"/>
              </a:rPr>
              <a:t>documents</a:t>
            </a:r>
            <a:endParaRPr lang="en-US" sz="2000" dirty="0" smtClean="0"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1037230" y="4066355"/>
            <a:ext cx="5432289" cy="1790144"/>
            <a:chOff x="1037230" y="4735107"/>
            <a:chExt cx="5432289" cy="1790144"/>
          </a:xfrm>
        </p:grpSpPr>
        <p:sp>
          <p:nvSpPr>
            <p:cNvPr id="8" name="Rectangle 35"/>
            <p:cNvSpPr>
              <a:spLocks noChangeArrowheads="1"/>
            </p:cNvSpPr>
            <p:nvPr/>
          </p:nvSpPr>
          <p:spPr bwMode="auto">
            <a:xfrm>
              <a:off x="3057011" y="4735107"/>
              <a:ext cx="1023554" cy="450389"/>
            </a:xfrm>
            <a:prstGeom prst="rect">
              <a:avLst/>
            </a:prstGeom>
            <a:solidFill>
              <a:srgbClr val="6BB5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Box 29"/>
            <p:cNvSpPr txBox="1">
              <a:spLocks noChangeArrowheads="1"/>
            </p:cNvSpPr>
            <p:nvPr/>
          </p:nvSpPr>
          <p:spPr bwMode="auto">
            <a:xfrm>
              <a:off x="1039625" y="4739691"/>
              <a:ext cx="5413467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Ver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(4b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IHL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(4b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ToS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(1B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          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Len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(2B)</a:t>
              </a:r>
            </a:p>
          </p:txBody>
        </p:sp>
        <p:cxnSp>
          <p:nvCxnSpPr>
            <p:cNvPr id="23" name="Straight Connector 30"/>
            <p:cNvCxnSpPr>
              <a:cxnSpLocks noChangeShapeType="1"/>
            </p:cNvCxnSpPr>
            <p:nvPr/>
          </p:nvCxnSpPr>
          <p:spPr bwMode="auto">
            <a:xfrm rot="5400000">
              <a:off x="1806248" y="4971151"/>
              <a:ext cx="463248" cy="1859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" name="Straight Connector 31"/>
            <p:cNvCxnSpPr>
              <a:cxnSpLocks noChangeShapeType="1"/>
            </p:cNvCxnSpPr>
            <p:nvPr/>
          </p:nvCxnSpPr>
          <p:spPr bwMode="auto">
            <a:xfrm rot="5400000">
              <a:off x="2832091" y="4973423"/>
              <a:ext cx="463248" cy="1859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5" name="Straight Connector 32"/>
            <p:cNvCxnSpPr>
              <a:cxnSpLocks noChangeShapeType="1"/>
            </p:cNvCxnSpPr>
            <p:nvPr/>
          </p:nvCxnSpPr>
          <p:spPr bwMode="auto">
            <a:xfrm rot="5400000">
              <a:off x="3844272" y="4975699"/>
              <a:ext cx="463248" cy="1859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" name="TextBox 38"/>
            <p:cNvSpPr txBox="1">
              <a:spLocks noChangeArrowheads="1"/>
            </p:cNvSpPr>
            <p:nvPr/>
          </p:nvSpPr>
          <p:spPr bwMode="auto">
            <a:xfrm>
              <a:off x="1037230" y="5597268"/>
              <a:ext cx="5432289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Source IP Address </a:t>
              </a:r>
              <a:r>
                <a:rPr lang="en-US" sz="1800" dirty="0">
                  <a:latin typeface="Times New Roman" pitchFamily="18" charset="0"/>
                  <a:cs typeface="Times New Roman" pitchFamily="18" charset="0"/>
                </a:rPr>
                <a:t>(4B)</a:t>
              </a:r>
            </a:p>
          </p:txBody>
        </p:sp>
        <p:sp>
          <p:nvSpPr>
            <p:cNvPr id="27" name="TextBox 39"/>
            <p:cNvSpPr txBox="1">
              <a:spLocks noChangeArrowheads="1"/>
            </p:cNvSpPr>
            <p:nvPr/>
          </p:nvSpPr>
          <p:spPr bwMode="auto">
            <a:xfrm>
              <a:off x="1039625" y="6063586"/>
              <a:ext cx="5427115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Destination IP Address </a:t>
              </a:r>
              <a:r>
                <a:rPr lang="en-US" sz="1800" dirty="0">
                  <a:latin typeface="Times New Roman" pitchFamily="18" charset="0"/>
                  <a:cs typeface="Times New Roman" pitchFamily="18" charset="0"/>
                </a:rPr>
                <a:t>(4B</a:t>
              </a:r>
              <a:r>
                <a:rPr lang="en-US" sz="1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1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1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40"/>
            <p:cNvSpPr txBox="1">
              <a:spLocks noChangeArrowheads="1"/>
            </p:cNvSpPr>
            <p:nvPr/>
          </p:nvSpPr>
          <p:spPr bwMode="auto">
            <a:xfrm>
              <a:off x="4039623" y="4830645"/>
              <a:ext cx="1160027" cy="8310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. . .</a:t>
              </a:r>
            </a:p>
          </p:txBody>
        </p:sp>
      </p:grp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40725" y="280722"/>
            <a:ext cx="6638925" cy="628745"/>
          </a:xfrm>
        </p:spPr>
        <p:txBody>
          <a:bodyPr/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Marking IPv6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14313" y="1157665"/>
            <a:ext cx="8561197" cy="1913082"/>
          </a:xfrm>
          <a:prstGeom prst="rect">
            <a:avLst/>
          </a:prstGeo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z="2400" dirty="0" smtClean="0">
                <a:cs typeface="Times New Roman" pitchFamily="18" charset="0"/>
              </a:rPr>
              <a:t>The IPv6 header has a </a:t>
            </a:r>
            <a:r>
              <a:rPr lang="en-US" sz="2400" b="1" dirty="0" smtClean="0">
                <a:cs typeface="Times New Roman" pitchFamily="18" charset="0"/>
              </a:rPr>
              <a:t>Traffic Class</a:t>
            </a:r>
            <a:r>
              <a:rPr lang="en-US" sz="2400" dirty="0" smtClean="0">
                <a:cs typeface="Times New Roman" pitchFamily="18" charset="0"/>
              </a:rPr>
              <a:t> (TC) field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>
                <a:cs typeface="Times New Roman" pitchFamily="18" charset="0"/>
              </a:rPr>
              <a:t>RFC 2460 states that it is to be used like the IPv4 </a:t>
            </a:r>
            <a:r>
              <a:rPr lang="en-US" sz="2400" dirty="0" err="1" smtClean="0">
                <a:cs typeface="Times New Roman" pitchFamily="18" charset="0"/>
              </a:rPr>
              <a:t>ToS</a:t>
            </a:r>
            <a:r>
              <a:rPr lang="en-US" sz="2400" dirty="0" smtClean="0">
                <a:cs typeface="Times New Roman" pitchFamily="18" charset="0"/>
              </a:rPr>
              <a:t> field</a:t>
            </a:r>
          </a:p>
          <a:p>
            <a:pPr>
              <a:spcBef>
                <a:spcPts val="1800"/>
              </a:spcBef>
              <a:buFont typeface="Wingdings" pitchFamily="2" charset="2"/>
              <a:buNone/>
              <a:defRPr/>
            </a:pPr>
            <a:r>
              <a:rPr lang="en-US" sz="2400" dirty="0" smtClean="0">
                <a:cs typeface="Times New Roman" pitchFamily="18" charset="0"/>
              </a:rPr>
              <a:t>The Flow Label </a:t>
            </a:r>
            <a:r>
              <a:rPr lang="en-US" sz="2000" dirty="0" smtClean="0">
                <a:cs typeface="Times New Roman" pitchFamily="18" charset="0"/>
              </a:rPr>
              <a:t>(intended to ensure flow of packets follow the same path)</a:t>
            </a:r>
            <a:r>
              <a:rPr lang="en-US" sz="2400" dirty="0" smtClean="0">
                <a:cs typeface="Times New Roman" pitchFamily="18" charset="0"/>
              </a:rPr>
              <a:t> 	may be indirectly used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009934" y="3793411"/>
            <a:ext cx="5418641" cy="1872016"/>
            <a:chOff x="1009934" y="3793411"/>
            <a:chExt cx="5418641" cy="1872016"/>
          </a:xfrm>
        </p:grpSpPr>
        <p:sp>
          <p:nvSpPr>
            <p:cNvPr id="8" name="Rectangle 35"/>
            <p:cNvSpPr>
              <a:spLocks noChangeArrowheads="1"/>
            </p:cNvSpPr>
            <p:nvPr/>
          </p:nvSpPr>
          <p:spPr bwMode="auto">
            <a:xfrm>
              <a:off x="1937895" y="3793411"/>
              <a:ext cx="1023554" cy="450389"/>
            </a:xfrm>
            <a:prstGeom prst="rect">
              <a:avLst/>
            </a:prstGeom>
            <a:solidFill>
              <a:srgbClr val="6BB5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Box 29"/>
            <p:cNvSpPr txBox="1">
              <a:spLocks noChangeArrowheads="1"/>
            </p:cNvSpPr>
            <p:nvPr/>
          </p:nvSpPr>
          <p:spPr bwMode="auto">
            <a:xfrm>
              <a:off x="1012330" y="3797996"/>
              <a:ext cx="5413467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Ver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(4b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TC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(1B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          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Flow Label 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(20b)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4" name="Straight Connector 31"/>
            <p:cNvCxnSpPr>
              <a:cxnSpLocks noChangeShapeType="1"/>
            </p:cNvCxnSpPr>
            <p:nvPr/>
          </p:nvCxnSpPr>
          <p:spPr bwMode="auto">
            <a:xfrm rot="5400000">
              <a:off x="1712975" y="4031727"/>
              <a:ext cx="463248" cy="1859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5" name="Straight Connector 32"/>
            <p:cNvCxnSpPr>
              <a:cxnSpLocks noChangeShapeType="1"/>
            </p:cNvCxnSpPr>
            <p:nvPr/>
          </p:nvCxnSpPr>
          <p:spPr bwMode="auto">
            <a:xfrm rot="5400000">
              <a:off x="2725156" y="4034003"/>
              <a:ext cx="463248" cy="1859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" name="TextBox 38"/>
            <p:cNvSpPr txBox="1">
              <a:spLocks noChangeArrowheads="1"/>
            </p:cNvSpPr>
            <p:nvPr/>
          </p:nvSpPr>
          <p:spPr bwMode="auto">
            <a:xfrm>
              <a:off x="1012175" y="4737444"/>
              <a:ext cx="5416400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Source IP Address </a:t>
              </a:r>
              <a:r>
                <a:rPr lang="en-US" sz="1800" dirty="0" smtClean="0">
                  <a:latin typeface="Times New Roman" pitchFamily="18" charset="0"/>
                  <a:cs typeface="Times New Roman" pitchFamily="18" charset="0"/>
                </a:rPr>
                <a:t>(16B</a:t>
              </a:r>
              <a:r>
                <a:rPr lang="en-US" sz="1800" dirty="0"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  <p:sp>
          <p:nvSpPr>
            <p:cNvPr id="27" name="TextBox 39"/>
            <p:cNvSpPr txBox="1">
              <a:spLocks noChangeArrowheads="1"/>
            </p:cNvSpPr>
            <p:nvPr/>
          </p:nvSpPr>
          <p:spPr bwMode="auto">
            <a:xfrm>
              <a:off x="1009934" y="5203762"/>
              <a:ext cx="5415862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Destination IP Address </a:t>
              </a:r>
              <a:r>
                <a:rPr lang="en-US" sz="1800" dirty="0" smtClean="0">
                  <a:latin typeface="Times New Roman" pitchFamily="18" charset="0"/>
                  <a:cs typeface="Times New Roman" pitchFamily="18" charset="0"/>
                </a:rPr>
                <a:t>(16B)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1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1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29"/>
            <p:cNvSpPr txBox="1">
              <a:spLocks noChangeArrowheads="1"/>
            </p:cNvSpPr>
            <p:nvPr/>
          </p:nvSpPr>
          <p:spPr bwMode="auto">
            <a:xfrm>
              <a:off x="1014605" y="4277942"/>
              <a:ext cx="5413467" cy="46166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payload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len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(2B)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next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(1B)              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hop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(1B)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3" name="Straight Connector 32"/>
            <p:cNvCxnSpPr>
              <a:cxnSpLocks noChangeShapeType="1"/>
            </p:cNvCxnSpPr>
            <p:nvPr/>
          </p:nvCxnSpPr>
          <p:spPr bwMode="auto">
            <a:xfrm rot="5400000">
              <a:off x="3396181" y="4500303"/>
              <a:ext cx="463248" cy="1859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" name="Straight Connector 32"/>
            <p:cNvCxnSpPr>
              <a:cxnSpLocks noChangeShapeType="1"/>
            </p:cNvCxnSpPr>
            <p:nvPr/>
          </p:nvCxnSpPr>
          <p:spPr bwMode="auto">
            <a:xfrm rot="5400000">
              <a:off x="4735935" y="4502578"/>
              <a:ext cx="463248" cy="1859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</p:grp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IP DiffServ methods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7546" y="1091821"/>
            <a:ext cx="8570794" cy="5540991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DiffServ was developed in IETF </a:t>
            </a:r>
            <a:r>
              <a:rPr lang="en-US" sz="2400" i="1" dirty="0" smtClean="0">
                <a:solidFill>
                  <a:schemeClr val="tx1"/>
                </a:solidFill>
              </a:rPr>
              <a:t>after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IntServ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16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RFCs 2474, 2475 </a:t>
            </a:r>
            <a:r>
              <a:rPr lang="en-US" sz="2400" dirty="0" smtClean="0">
                <a:solidFill>
                  <a:schemeClr val="tx1"/>
                </a:solidFill>
              </a:rPr>
              <a:t>because</a:t>
            </a:r>
          </a:p>
          <a:p>
            <a:r>
              <a:rPr lang="en-US" sz="2400" dirty="0" err="1" smtClean="0">
                <a:solidFill>
                  <a:schemeClr val="tx1"/>
                </a:solidFill>
              </a:rPr>
              <a:t>IntServ</a:t>
            </a:r>
            <a:r>
              <a:rPr lang="en-US" sz="2400" dirty="0" smtClean="0">
                <a:solidFill>
                  <a:schemeClr val="tx1"/>
                </a:solidFill>
              </a:rPr>
              <a:t> was considered too heavy-weight for most purposes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resource reservation is against IP-philosophy</a:t>
            </a:r>
          </a:p>
          <a:p>
            <a:pPr lvl="1">
              <a:lnSpc>
                <a:spcPct val="80000"/>
              </a:lnSpc>
              <a:spcBef>
                <a:spcPct val="10000"/>
              </a:spcBef>
              <a:buFontTx/>
              <a:buNone/>
            </a:pPr>
            <a:r>
              <a:rPr lang="en-US" dirty="0" smtClean="0">
                <a:solidFill>
                  <a:schemeClr val="tx1"/>
                </a:solidFill>
              </a:rPr>
              <a:t>if not enough BW, then more democratic for all to suffer</a:t>
            </a:r>
          </a:p>
          <a:p>
            <a:pPr lvl="1">
              <a:lnSpc>
                <a:spcPct val="80000"/>
              </a:lnSpc>
              <a:spcBef>
                <a:spcPct val="10000"/>
              </a:spcBef>
              <a:buFontTx/>
              <a:buNone/>
            </a:pPr>
            <a:r>
              <a:rPr lang="en-US" dirty="0" smtClean="0">
                <a:solidFill>
                  <a:schemeClr val="tx1"/>
                </a:solidFill>
              </a:rPr>
              <a:t>if reserve BW and don’t use, then this is simply over-provisioning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DiffServ is evolutionary “coarse-grained” approach to IP QoS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DiffServ 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divides traffic into service classes</a:t>
            </a:r>
          </a:p>
          <a:p>
            <a:pPr lvl="2">
              <a:lnSpc>
                <a:spcPct val="80000"/>
              </a:lnSpc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and allocates resources on a per-class basis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uses 6 bits of </a:t>
            </a:r>
            <a:r>
              <a:rPr lang="en-US" sz="2400" dirty="0" err="1" smtClean="0">
                <a:solidFill>
                  <a:schemeClr val="tx1"/>
                </a:solidFill>
              </a:rPr>
              <a:t>ToS</a:t>
            </a:r>
            <a:r>
              <a:rPr lang="en-US" sz="2400" dirty="0" smtClean="0">
                <a:solidFill>
                  <a:schemeClr val="tx1"/>
                </a:solidFill>
              </a:rPr>
              <a:t> byte in IP header to mark packets</a:t>
            </a:r>
          </a:p>
          <a:p>
            <a:pPr lvl="2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field is renamed Differentiated Services Code Point </a:t>
            </a:r>
          </a:p>
          <a:p>
            <a:pPr lvl="2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no setup or router state required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DSCP defines per-hop behaviors (PHB)</a:t>
            </a:r>
          </a:p>
          <a:p>
            <a:pPr lvl="2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tells router how to treat packet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three standard PHBs (BE, AF, EF)   </a:t>
            </a:r>
            <a:r>
              <a:rPr lang="en-US" dirty="0" smtClean="0">
                <a:solidFill>
                  <a:schemeClr val="tx1"/>
                </a:solidFill>
              </a:rPr>
              <a:t>but you are free to create more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DiffServ Per Hop Behaviors (PHBs)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00251" y="1355833"/>
            <a:ext cx="8529850" cy="5208739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B</a:t>
            </a:r>
            <a:r>
              <a:rPr lang="en-US" sz="2400" dirty="0" smtClean="0">
                <a:solidFill>
                  <a:schemeClr val="tx1"/>
                </a:solidFill>
              </a:rPr>
              <a:t>est </a:t>
            </a:r>
            <a:r>
              <a:rPr lang="en-US" sz="2400" b="1" dirty="0" smtClean="0">
                <a:solidFill>
                  <a:schemeClr val="tx1"/>
                </a:solidFill>
              </a:rPr>
              <a:t>E</a:t>
            </a:r>
            <a:r>
              <a:rPr lang="en-US" sz="2400" dirty="0" smtClean="0">
                <a:solidFill>
                  <a:schemeClr val="tx1"/>
                </a:solidFill>
              </a:rPr>
              <a:t>ffort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standard IP service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QoS depends on momentary network load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A</a:t>
            </a:r>
            <a:r>
              <a:rPr lang="en-US" sz="2400" dirty="0" smtClean="0">
                <a:solidFill>
                  <a:schemeClr val="tx1"/>
                </a:solidFill>
              </a:rPr>
              <a:t>ssured </a:t>
            </a:r>
            <a:r>
              <a:rPr lang="en-US" sz="2400" b="1" dirty="0" smtClean="0">
                <a:solidFill>
                  <a:schemeClr val="tx1"/>
                </a:solidFill>
              </a:rPr>
              <a:t>F</a:t>
            </a:r>
            <a:r>
              <a:rPr lang="en-US" sz="2400" dirty="0" smtClean="0">
                <a:solidFill>
                  <a:schemeClr val="tx1"/>
                </a:solidFill>
              </a:rPr>
              <a:t>orwarding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AF specifies class that determines queue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in addition, three drop-precedence levels (low, med, high)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AF packets from a single source should not be </a:t>
            </a:r>
            <a:r>
              <a:rPr lang="en-US" sz="2400" dirty="0" err="1" smtClean="0">
                <a:solidFill>
                  <a:schemeClr val="tx1"/>
                </a:solidFill>
              </a:rPr>
              <a:t>mis</a:t>
            </a:r>
            <a:r>
              <a:rPr lang="en-US" sz="2400" dirty="0" smtClean="0">
                <a:solidFill>
                  <a:schemeClr val="tx1"/>
                </a:solidFill>
              </a:rPr>
              <a:t>-ordered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    even if have different drop-precedence (i.e. single queue)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E</a:t>
            </a:r>
            <a:r>
              <a:rPr lang="en-US" sz="2400" dirty="0" smtClean="0">
                <a:solidFill>
                  <a:schemeClr val="tx1"/>
                </a:solidFill>
              </a:rPr>
              <a:t>xpedited </a:t>
            </a:r>
            <a:r>
              <a:rPr lang="en-US" sz="2400" b="1" dirty="0" smtClean="0">
                <a:solidFill>
                  <a:schemeClr val="tx1"/>
                </a:solidFill>
              </a:rPr>
              <a:t>F</a:t>
            </a:r>
            <a:r>
              <a:rPr lang="en-US" sz="2400" dirty="0" smtClean="0">
                <a:solidFill>
                  <a:schemeClr val="tx1"/>
                </a:solidFill>
              </a:rPr>
              <a:t>orwarding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EF packet should experience no queuing delays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EF packets should have low loss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implemented by dedicated EF router queue</a:t>
            </a:r>
          </a:p>
          <a:p>
            <a:pPr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22700" y="2476500"/>
            <a:ext cx="4838700" cy="27546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WARNING: DiffServ does not provide true assurances</a:t>
            </a:r>
            <a:endParaRPr lang="en-US" sz="1400" b="1" dirty="0" smtClean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about MPLS 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3898" y="1173707"/>
            <a:ext cx="8625385" cy="537721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 smtClean="0"/>
              <a:t>MPLS DiffServ - each FEC is defined by</a:t>
            </a:r>
          </a:p>
          <a:p>
            <a:pPr lvl="1"/>
            <a:r>
              <a:rPr lang="en-US" sz="2400" dirty="0" smtClean="0"/>
              <a:t>destination address</a:t>
            </a:r>
          </a:p>
          <a:p>
            <a:pPr lvl="1"/>
            <a:r>
              <a:rPr lang="en-US" sz="2400" dirty="0" smtClean="0"/>
              <a:t>service class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b="1" dirty="0" smtClean="0">
                <a:solidFill>
                  <a:srgbClr val="0033CC"/>
                </a:solidFill>
              </a:rPr>
              <a:t>L-LSP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rgbClr val="0033CC"/>
                </a:solidFill>
              </a:rPr>
              <a:t>L</a:t>
            </a:r>
            <a:r>
              <a:rPr lang="en-US" dirty="0" smtClean="0"/>
              <a:t>abeled-inferred </a:t>
            </a:r>
            <a:r>
              <a:rPr lang="en-US" b="1" dirty="0" smtClean="0">
                <a:solidFill>
                  <a:srgbClr val="0033CC"/>
                </a:solidFill>
              </a:rPr>
              <a:t>LSP</a:t>
            </a:r>
            <a:r>
              <a:rPr lang="en-US" dirty="0" smtClean="0"/>
              <a:t>)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behavior based on label alone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support different service classes by using different labels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LSP BW allocated from specific queue (class)</a:t>
            </a:r>
          </a:p>
          <a:p>
            <a:pPr lvl="1">
              <a:spcBef>
                <a:spcPts val="300"/>
              </a:spcBef>
            </a:pPr>
            <a:r>
              <a:rPr lang="en-US" i="1" dirty="0" smtClean="0"/>
              <a:t>TC field </a:t>
            </a:r>
            <a:r>
              <a:rPr lang="en-US" i="1" dirty="0" smtClean="0"/>
              <a:t>may be used for drop precedence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b="1" dirty="0" smtClean="0">
                <a:solidFill>
                  <a:srgbClr val="0033CC"/>
                </a:solidFill>
              </a:rPr>
              <a:t>E-LSP</a:t>
            </a:r>
            <a:r>
              <a:rPr lang="en-US" dirty="0" smtClean="0"/>
              <a:t> (</a:t>
            </a:r>
            <a:r>
              <a:rPr lang="en-US" b="1" dirty="0" smtClean="0">
                <a:solidFill>
                  <a:srgbClr val="0033CC"/>
                </a:solidFill>
              </a:rPr>
              <a:t>E</a:t>
            </a:r>
            <a:r>
              <a:rPr lang="en-US" dirty="0" smtClean="0"/>
              <a:t>XP-inferred </a:t>
            </a:r>
            <a:r>
              <a:rPr lang="en-US" b="1" dirty="0" smtClean="0">
                <a:solidFill>
                  <a:srgbClr val="0033CC"/>
                </a:solidFill>
              </a:rPr>
              <a:t>LSP</a:t>
            </a:r>
            <a:r>
              <a:rPr lang="en-US" dirty="0" smtClean="0"/>
              <a:t>)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behavior based on label + TC (ex-EXP) field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TC bits in MPLS shim header are similar to DSCPs, but</a:t>
            </a:r>
          </a:p>
          <a:p>
            <a:pPr lvl="1">
              <a:buNone/>
            </a:pPr>
            <a:r>
              <a:rPr lang="en-US" dirty="0" smtClean="0"/>
              <a:t>	only three bits (like P-bits) while DiffServ ended up with 6 bits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but 8 service classes is usually more than enough </a:t>
            </a:r>
          </a:p>
          <a:p>
            <a:pPr lvl="1">
              <a:buFontTx/>
              <a:buNone/>
            </a:pPr>
            <a:r>
              <a:rPr lang="en-US" dirty="0" smtClean="0"/>
              <a:t>    commonly 4 classes are offered (bronze, silver, gold, platinum)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LSP BW allocated from link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057275" y="317501"/>
            <a:ext cx="6638925" cy="5397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600" b="1" dirty="0" smtClean="0">
                <a:solidFill>
                  <a:srgbClr val="C00000"/>
                </a:solidFill>
              </a:rPr>
              <a:t>Queuing in switches/routers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03200" y="1243013"/>
            <a:ext cx="7289800" cy="50673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Switches and routers have queues FIFO buffers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on each output port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there were only one queue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then traffic handling would be FCFS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enable DiffServ prioritization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multiple queues are used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Outgoing frames are inserted into queues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according to priority marking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Queues are emptied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	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according to scheduling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discipline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(strict priority, WFQ, etc.)</a:t>
            </a:r>
            <a:endParaRPr kumimoji="0" lang="en-US" sz="2400" b="0" i="0" u="none" strike="noStrike" kern="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7667625" y="1077913"/>
            <a:ext cx="1279525" cy="5549900"/>
            <a:chOff x="6112084" y="1077424"/>
            <a:chExt cx="1278454" cy="5549900"/>
          </a:xfrm>
        </p:grpSpPr>
        <p:sp>
          <p:nvSpPr>
            <p:cNvPr id="6" name="Rectangle 53"/>
            <p:cNvSpPr>
              <a:spLocks noChangeArrowheads="1"/>
            </p:cNvSpPr>
            <p:nvPr/>
          </p:nvSpPr>
          <p:spPr bwMode="auto">
            <a:xfrm rot="5400000">
              <a:off x="6404184" y="5255724"/>
              <a:ext cx="1536700" cy="3429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61"/>
            <p:cNvSpPr>
              <a:spLocks noChangeArrowheads="1"/>
            </p:cNvSpPr>
            <p:nvPr/>
          </p:nvSpPr>
          <p:spPr bwMode="auto">
            <a:xfrm rot="5400000">
              <a:off x="5515184" y="5255724"/>
              <a:ext cx="1536700" cy="3429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69"/>
            <p:cNvSpPr>
              <a:spLocks noChangeArrowheads="1"/>
            </p:cNvSpPr>
            <p:nvPr/>
          </p:nvSpPr>
          <p:spPr bwMode="auto">
            <a:xfrm rot="5400000">
              <a:off x="5959684" y="5255724"/>
              <a:ext cx="1536700" cy="3429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95"/>
            <p:cNvSpPr>
              <a:spLocks noChangeArrowheads="1"/>
            </p:cNvSpPr>
            <p:nvPr/>
          </p:nvSpPr>
          <p:spPr bwMode="auto">
            <a:xfrm rot="5400000">
              <a:off x="6416884" y="2118824"/>
              <a:ext cx="1536700" cy="3429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103"/>
            <p:cNvSpPr>
              <a:spLocks noChangeArrowheads="1"/>
            </p:cNvSpPr>
            <p:nvPr/>
          </p:nvSpPr>
          <p:spPr bwMode="auto">
            <a:xfrm rot="5400000">
              <a:off x="5527884" y="2118824"/>
              <a:ext cx="1536700" cy="3429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111"/>
            <p:cNvSpPr>
              <a:spLocks noChangeArrowheads="1"/>
            </p:cNvSpPr>
            <p:nvPr/>
          </p:nvSpPr>
          <p:spPr bwMode="auto">
            <a:xfrm rot="5400000">
              <a:off x="5972384" y="2118824"/>
              <a:ext cx="1536700" cy="3429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119"/>
            <p:cNvSpPr>
              <a:spLocks noChangeShapeType="1"/>
            </p:cNvSpPr>
            <p:nvPr/>
          </p:nvSpPr>
          <p:spPr bwMode="auto">
            <a:xfrm>
              <a:off x="6277184" y="6195524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20"/>
            <p:cNvSpPr>
              <a:spLocks noChangeShapeType="1"/>
            </p:cNvSpPr>
            <p:nvPr/>
          </p:nvSpPr>
          <p:spPr bwMode="auto">
            <a:xfrm flipV="1">
              <a:off x="6264484" y="6335224"/>
              <a:ext cx="12700" cy="165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21"/>
            <p:cNvSpPr>
              <a:spLocks noChangeShapeType="1"/>
            </p:cNvSpPr>
            <p:nvPr/>
          </p:nvSpPr>
          <p:spPr bwMode="auto">
            <a:xfrm>
              <a:off x="6721684" y="6195524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22"/>
            <p:cNvSpPr>
              <a:spLocks noChangeShapeType="1"/>
            </p:cNvSpPr>
            <p:nvPr/>
          </p:nvSpPr>
          <p:spPr bwMode="auto">
            <a:xfrm flipV="1">
              <a:off x="6708984" y="6335224"/>
              <a:ext cx="12700" cy="165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23"/>
            <p:cNvSpPr>
              <a:spLocks noChangeShapeType="1"/>
            </p:cNvSpPr>
            <p:nvPr/>
          </p:nvSpPr>
          <p:spPr bwMode="auto">
            <a:xfrm>
              <a:off x="7153484" y="6182824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24"/>
            <p:cNvSpPr>
              <a:spLocks noChangeShapeType="1"/>
            </p:cNvSpPr>
            <p:nvPr/>
          </p:nvSpPr>
          <p:spPr bwMode="auto">
            <a:xfrm flipV="1">
              <a:off x="7140784" y="6322524"/>
              <a:ext cx="12700" cy="165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27"/>
            <p:cNvSpPr>
              <a:spLocks noChangeShapeType="1"/>
            </p:cNvSpPr>
            <p:nvPr/>
          </p:nvSpPr>
          <p:spPr bwMode="auto">
            <a:xfrm>
              <a:off x="6277184" y="1090124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28"/>
            <p:cNvSpPr>
              <a:spLocks noChangeShapeType="1"/>
            </p:cNvSpPr>
            <p:nvPr/>
          </p:nvSpPr>
          <p:spPr bwMode="auto">
            <a:xfrm flipV="1">
              <a:off x="6264484" y="1229824"/>
              <a:ext cx="12700" cy="165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29"/>
            <p:cNvSpPr>
              <a:spLocks noChangeShapeType="1"/>
            </p:cNvSpPr>
            <p:nvPr/>
          </p:nvSpPr>
          <p:spPr bwMode="auto">
            <a:xfrm>
              <a:off x="6721684" y="1090124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30"/>
            <p:cNvSpPr>
              <a:spLocks noChangeShapeType="1"/>
            </p:cNvSpPr>
            <p:nvPr/>
          </p:nvSpPr>
          <p:spPr bwMode="auto">
            <a:xfrm flipV="1">
              <a:off x="6708984" y="1229824"/>
              <a:ext cx="12700" cy="165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131"/>
            <p:cNvSpPr>
              <a:spLocks noChangeShapeType="1"/>
            </p:cNvSpPr>
            <p:nvPr/>
          </p:nvSpPr>
          <p:spPr bwMode="auto">
            <a:xfrm>
              <a:off x="7178884" y="1077424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132"/>
            <p:cNvSpPr>
              <a:spLocks noChangeShapeType="1"/>
            </p:cNvSpPr>
            <p:nvPr/>
          </p:nvSpPr>
          <p:spPr bwMode="auto">
            <a:xfrm flipV="1">
              <a:off x="7166184" y="1217124"/>
              <a:ext cx="12700" cy="165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 Box 133"/>
            <p:cNvSpPr txBox="1">
              <a:spLocks noChangeArrowheads="1"/>
            </p:cNvSpPr>
            <p:nvPr/>
          </p:nvSpPr>
          <p:spPr bwMode="auto">
            <a:xfrm>
              <a:off x="6112084" y="3477724"/>
              <a:ext cx="1219200" cy="75088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10000"/>
                </a:spcBef>
              </a:pPr>
              <a:r>
                <a:rPr lang="en-US"/>
                <a:t>switch</a:t>
              </a:r>
            </a:p>
            <a:p>
              <a:pPr algn="ctr">
                <a:lnSpc>
                  <a:spcPct val="80000"/>
                </a:lnSpc>
                <a:spcBef>
                  <a:spcPct val="10000"/>
                </a:spcBef>
              </a:pPr>
              <a:r>
                <a:rPr lang="en-US"/>
                <a:t>fabric</a:t>
              </a:r>
            </a:p>
          </p:txBody>
        </p:sp>
        <p:sp>
          <p:nvSpPr>
            <p:cNvPr id="25" name="Line 134"/>
            <p:cNvSpPr>
              <a:spLocks noChangeShapeType="1"/>
            </p:cNvSpPr>
            <p:nvPr/>
          </p:nvSpPr>
          <p:spPr bwMode="auto">
            <a:xfrm>
              <a:off x="6277184" y="4227024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135"/>
            <p:cNvSpPr>
              <a:spLocks noChangeShapeType="1"/>
            </p:cNvSpPr>
            <p:nvPr/>
          </p:nvSpPr>
          <p:spPr bwMode="auto">
            <a:xfrm flipV="1">
              <a:off x="6264484" y="4366724"/>
              <a:ext cx="12700" cy="165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136"/>
            <p:cNvSpPr>
              <a:spLocks noChangeShapeType="1"/>
            </p:cNvSpPr>
            <p:nvPr/>
          </p:nvSpPr>
          <p:spPr bwMode="auto">
            <a:xfrm>
              <a:off x="6721684" y="4227024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137"/>
            <p:cNvSpPr>
              <a:spLocks noChangeShapeType="1"/>
            </p:cNvSpPr>
            <p:nvPr/>
          </p:nvSpPr>
          <p:spPr bwMode="auto">
            <a:xfrm flipV="1">
              <a:off x="6708984" y="4366724"/>
              <a:ext cx="12700" cy="165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138"/>
            <p:cNvSpPr>
              <a:spLocks noChangeShapeType="1"/>
            </p:cNvSpPr>
            <p:nvPr/>
          </p:nvSpPr>
          <p:spPr bwMode="auto">
            <a:xfrm>
              <a:off x="7153484" y="4214324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139"/>
            <p:cNvSpPr>
              <a:spLocks noChangeShapeType="1"/>
            </p:cNvSpPr>
            <p:nvPr/>
          </p:nvSpPr>
          <p:spPr bwMode="auto">
            <a:xfrm flipV="1">
              <a:off x="7140784" y="4354024"/>
              <a:ext cx="12700" cy="165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40"/>
            <p:cNvSpPr>
              <a:spLocks noChangeShapeType="1"/>
            </p:cNvSpPr>
            <p:nvPr/>
          </p:nvSpPr>
          <p:spPr bwMode="auto">
            <a:xfrm>
              <a:off x="6277184" y="3045924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141"/>
            <p:cNvSpPr>
              <a:spLocks noChangeShapeType="1"/>
            </p:cNvSpPr>
            <p:nvPr/>
          </p:nvSpPr>
          <p:spPr bwMode="auto">
            <a:xfrm flipV="1">
              <a:off x="6264484" y="3172924"/>
              <a:ext cx="12700" cy="165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142"/>
            <p:cNvSpPr>
              <a:spLocks noChangeShapeType="1"/>
            </p:cNvSpPr>
            <p:nvPr/>
          </p:nvSpPr>
          <p:spPr bwMode="auto">
            <a:xfrm>
              <a:off x="6721684" y="3045924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143"/>
            <p:cNvSpPr>
              <a:spLocks noChangeShapeType="1"/>
            </p:cNvSpPr>
            <p:nvPr/>
          </p:nvSpPr>
          <p:spPr bwMode="auto">
            <a:xfrm flipV="1">
              <a:off x="6708984" y="3172924"/>
              <a:ext cx="12700" cy="165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144"/>
            <p:cNvSpPr>
              <a:spLocks noChangeShapeType="1"/>
            </p:cNvSpPr>
            <p:nvPr/>
          </p:nvSpPr>
          <p:spPr bwMode="auto">
            <a:xfrm>
              <a:off x="7153484" y="3033224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145"/>
            <p:cNvSpPr>
              <a:spLocks noChangeShapeType="1"/>
            </p:cNvSpPr>
            <p:nvPr/>
          </p:nvSpPr>
          <p:spPr bwMode="auto">
            <a:xfrm flipV="1">
              <a:off x="7140784" y="3160224"/>
              <a:ext cx="12700" cy="165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 Box 147"/>
            <p:cNvSpPr txBox="1">
              <a:spLocks noChangeArrowheads="1"/>
            </p:cNvSpPr>
            <p:nvPr/>
          </p:nvSpPr>
          <p:spPr bwMode="auto">
            <a:xfrm rot="5400000">
              <a:off x="5629484" y="5217624"/>
              <a:ext cx="13589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/>
                <a:t>input port</a:t>
              </a:r>
            </a:p>
          </p:txBody>
        </p:sp>
        <p:sp>
          <p:nvSpPr>
            <p:cNvPr id="38" name="Text Box 148"/>
            <p:cNvSpPr txBox="1">
              <a:spLocks noChangeArrowheads="1"/>
            </p:cNvSpPr>
            <p:nvPr/>
          </p:nvSpPr>
          <p:spPr bwMode="auto">
            <a:xfrm rot="5400000">
              <a:off x="6061284" y="5204924"/>
              <a:ext cx="13589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/>
                <a:t>input port</a:t>
              </a:r>
            </a:p>
          </p:txBody>
        </p:sp>
        <p:sp>
          <p:nvSpPr>
            <p:cNvPr id="39" name="Text Box 149"/>
            <p:cNvSpPr txBox="1">
              <a:spLocks noChangeArrowheads="1"/>
            </p:cNvSpPr>
            <p:nvPr/>
          </p:nvSpPr>
          <p:spPr bwMode="auto">
            <a:xfrm rot="5400000">
              <a:off x="6518484" y="5217624"/>
              <a:ext cx="13589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/>
                <a:t>input port</a:t>
              </a:r>
            </a:p>
          </p:txBody>
        </p:sp>
        <p:sp>
          <p:nvSpPr>
            <p:cNvPr id="40" name="Text Box 150"/>
            <p:cNvSpPr txBox="1">
              <a:spLocks noChangeArrowheads="1"/>
            </p:cNvSpPr>
            <p:nvPr/>
          </p:nvSpPr>
          <p:spPr bwMode="auto">
            <a:xfrm rot="5400000">
              <a:off x="5605672" y="2093702"/>
              <a:ext cx="1397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/>
                <a:t>output port</a:t>
              </a:r>
            </a:p>
          </p:txBody>
        </p:sp>
        <p:sp>
          <p:nvSpPr>
            <p:cNvPr id="41" name="Text Box 151"/>
            <p:cNvSpPr txBox="1">
              <a:spLocks noChangeArrowheads="1"/>
            </p:cNvSpPr>
            <p:nvPr/>
          </p:nvSpPr>
          <p:spPr bwMode="auto">
            <a:xfrm rot="5400000">
              <a:off x="6088272" y="2093702"/>
              <a:ext cx="1397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/>
                <a:t>output port</a:t>
              </a:r>
            </a:p>
          </p:txBody>
        </p:sp>
        <p:sp>
          <p:nvSpPr>
            <p:cNvPr id="42" name="Text Box 152"/>
            <p:cNvSpPr txBox="1">
              <a:spLocks noChangeArrowheads="1"/>
            </p:cNvSpPr>
            <p:nvPr/>
          </p:nvSpPr>
          <p:spPr bwMode="auto">
            <a:xfrm rot="5400000">
              <a:off x="6507372" y="2055602"/>
              <a:ext cx="1397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/>
                <a:t>output port</a:t>
              </a:r>
            </a:p>
          </p:txBody>
        </p:sp>
      </p:grpSp>
      <p:sp>
        <p:nvSpPr>
          <p:cNvPr id="43" name="Oval 58"/>
          <p:cNvSpPr>
            <a:spLocks noChangeArrowheads="1"/>
          </p:cNvSpPr>
          <p:nvPr/>
        </p:nvSpPr>
        <p:spPr bwMode="auto">
          <a:xfrm>
            <a:off x="7561263" y="860425"/>
            <a:ext cx="546100" cy="2633663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4" name="Group 63"/>
          <p:cNvGrpSpPr>
            <a:grpSpLocks/>
          </p:cNvGrpSpPr>
          <p:nvPr/>
        </p:nvGrpSpPr>
        <p:grpSpPr bwMode="auto">
          <a:xfrm>
            <a:off x="5978525" y="1679575"/>
            <a:ext cx="887413" cy="4364038"/>
            <a:chOff x="7876079" y="806744"/>
            <a:chExt cx="886739" cy="4363302"/>
          </a:xfrm>
        </p:grpSpPr>
        <p:sp>
          <p:nvSpPr>
            <p:cNvPr id="45" name="Rectangle 159"/>
            <p:cNvSpPr>
              <a:spLocks noChangeArrowheads="1"/>
            </p:cNvSpPr>
            <p:nvPr/>
          </p:nvSpPr>
          <p:spPr bwMode="auto">
            <a:xfrm rot="5400000">
              <a:off x="7553467" y="3607946"/>
              <a:ext cx="1536700" cy="7493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167"/>
            <p:cNvSpPr>
              <a:spLocks noChangeShapeType="1"/>
            </p:cNvSpPr>
            <p:nvPr/>
          </p:nvSpPr>
          <p:spPr bwMode="auto">
            <a:xfrm>
              <a:off x="8315467" y="2782446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168"/>
            <p:cNvSpPr>
              <a:spLocks noChangeShapeType="1"/>
            </p:cNvSpPr>
            <p:nvPr/>
          </p:nvSpPr>
          <p:spPr bwMode="auto">
            <a:xfrm flipV="1">
              <a:off x="8302767" y="2922146"/>
              <a:ext cx="12700" cy="165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180"/>
            <p:cNvSpPr>
              <a:spLocks noChangeShapeType="1"/>
            </p:cNvSpPr>
            <p:nvPr/>
          </p:nvSpPr>
          <p:spPr bwMode="auto">
            <a:xfrm>
              <a:off x="8315467" y="4738246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181"/>
            <p:cNvSpPr>
              <a:spLocks noChangeShapeType="1"/>
            </p:cNvSpPr>
            <p:nvPr/>
          </p:nvSpPr>
          <p:spPr bwMode="auto">
            <a:xfrm flipV="1">
              <a:off x="8302767" y="4865246"/>
              <a:ext cx="12700" cy="165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231"/>
            <p:cNvSpPr>
              <a:spLocks noChangeShapeType="1"/>
            </p:cNvSpPr>
            <p:nvPr/>
          </p:nvSpPr>
          <p:spPr bwMode="auto">
            <a:xfrm>
              <a:off x="8112267" y="3214246"/>
              <a:ext cx="0" cy="1524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232"/>
            <p:cNvSpPr>
              <a:spLocks noChangeShapeType="1"/>
            </p:cNvSpPr>
            <p:nvPr/>
          </p:nvSpPr>
          <p:spPr bwMode="auto">
            <a:xfrm>
              <a:off x="8302767" y="3201546"/>
              <a:ext cx="0" cy="1524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233"/>
            <p:cNvSpPr>
              <a:spLocks noChangeShapeType="1"/>
            </p:cNvSpPr>
            <p:nvPr/>
          </p:nvSpPr>
          <p:spPr bwMode="auto">
            <a:xfrm>
              <a:off x="8493267" y="3214246"/>
              <a:ext cx="0" cy="1524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Rectangle 95"/>
            <p:cNvSpPr>
              <a:spLocks noChangeArrowheads="1"/>
            </p:cNvSpPr>
            <p:nvPr/>
          </p:nvSpPr>
          <p:spPr bwMode="auto">
            <a:xfrm rot="5400000">
              <a:off x="7538275" y="1848144"/>
              <a:ext cx="1536700" cy="3429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131"/>
            <p:cNvSpPr>
              <a:spLocks noChangeShapeType="1"/>
            </p:cNvSpPr>
            <p:nvPr/>
          </p:nvSpPr>
          <p:spPr bwMode="auto">
            <a:xfrm>
              <a:off x="8300275" y="806744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132"/>
            <p:cNvSpPr>
              <a:spLocks noChangeShapeType="1"/>
            </p:cNvSpPr>
            <p:nvPr/>
          </p:nvSpPr>
          <p:spPr bwMode="auto">
            <a:xfrm flipV="1">
              <a:off x="8287575" y="946444"/>
              <a:ext cx="12700" cy="1651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Text Box 152"/>
            <p:cNvSpPr txBox="1">
              <a:spLocks noChangeArrowheads="1"/>
            </p:cNvSpPr>
            <p:nvPr/>
          </p:nvSpPr>
          <p:spPr bwMode="auto">
            <a:xfrm rot="5400000">
              <a:off x="7628763" y="1784922"/>
              <a:ext cx="1397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/>
                <a:t>output port</a:t>
              </a:r>
            </a:p>
          </p:txBody>
        </p:sp>
        <p:sp>
          <p:nvSpPr>
            <p:cNvPr id="57" name="TextBox 59"/>
            <p:cNvSpPr txBox="1">
              <a:spLocks noChangeArrowheads="1"/>
            </p:cNvSpPr>
            <p:nvPr/>
          </p:nvSpPr>
          <p:spPr bwMode="auto">
            <a:xfrm rot="5400000">
              <a:off x="7629099" y="3807725"/>
              <a:ext cx="83251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/>
                <a:t>queue</a:t>
              </a:r>
            </a:p>
          </p:txBody>
        </p:sp>
        <p:sp>
          <p:nvSpPr>
            <p:cNvPr id="58" name="TextBox 60"/>
            <p:cNvSpPr txBox="1">
              <a:spLocks noChangeArrowheads="1"/>
            </p:cNvSpPr>
            <p:nvPr/>
          </p:nvSpPr>
          <p:spPr bwMode="auto">
            <a:xfrm rot="5400000">
              <a:off x="8177284" y="3823649"/>
              <a:ext cx="83251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/>
                <a:t>queue</a:t>
              </a:r>
            </a:p>
          </p:txBody>
        </p:sp>
        <p:sp>
          <p:nvSpPr>
            <p:cNvPr id="59" name="TextBox 61"/>
            <p:cNvSpPr txBox="1">
              <a:spLocks noChangeArrowheads="1"/>
            </p:cNvSpPr>
            <p:nvPr/>
          </p:nvSpPr>
          <p:spPr bwMode="auto">
            <a:xfrm rot="5400000">
              <a:off x="7986216" y="3810001"/>
              <a:ext cx="83251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/>
                <a:t>queue</a:t>
              </a:r>
            </a:p>
          </p:txBody>
        </p:sp>
        <p:sp>
          <p:nvSpPr>
            <p:cNvPr id="60" name="TextBox 62"/>
            <p:cNvSpPr txBox="1">
              <a:spLocks noChangeArrowheads="1"/>
            </p:cNvSpPr>
            <p:nvPr/>
          </p:nvSpPr>
          <p:spPr bwMode="auto">
            <a:xfrm rot="5400000">
              <a:off x="7795147" y="3810000"/>
              <a:ext cx="83251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/>
                <a:t>queue</a:t>
              </a:r>
            </a:p>
          </p:txBody>
        </p:sp>
      </p:grpSp>
      <p:cxnSp>
        <p:nvCxnSpPr>
          <p:cNvPr id="61" name="Straight Connector 65"/>
          <p:cNvCxnSpPr>
            <a:cxnSpLocks noChangeShapeType="1"/>
            <a:stCxn id="43" idx="0"/>
            <a:endCxn id="63" idx="0"/>
          </p:cNvCxnSpPr>
          <p:nvPr/>
        </p:nvCxnSpPr>
        <p:spPr bwMode="auto">
          <a:xfrm rot="-5400000" flipH="1" flipV="1">
            <a:off x="6769100" y="492125"/>
            <a:ext cx="696913" cy="1433513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62" name="Straight Connector 66"/>
          <p:cNvCxnSpPr>
            <a:cxnSpLocks noChangeShapeType="1"/>
          </p:cNvCxnSpPr>
          <p:nvPr/>
        </p:nvCxnSpPr>
        <p:spPr bwMode="auto">
          <a:xfrm rot="5400000">
            <a:off x="6743700" y="3752850"/>
            <a:ext cx="1390650" cy="87630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63" name="Oval 68"/>
          <p:cNvSpPr>
            <a:spLocks noChangeArrowheads="1"/>
          </p:cNvSpPr>
          <p:nvPr/>
        </p:nvSpPr>
        <p:spPr bwMode="auto">
          <a:xfrm>
            <a:off x="5705475" y="1557338"/>
            <a:ext cx="1390650" cy="4543425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627" y="262623"/>
            <a:ext cx="4980673" cy="644740"/>
          </a:xfrm>
        </p:spPr>
        <p:txBody>
          <a:bodyPr/>
          <a:lstStyle/>
          <a:p>
            <a:r>
              <a:rPr lang="en-US" dirty="0" smtClean="0"/>
              <a:t>Paying for QoS</a:t>
            </a:r>
            <a:endParaRPr lang="en-US" dirty="0"/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195264" y="1157024"/>
            <a:ext cx="8334588" cy="5393901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simple answer is that one doesn’t pay for the service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one pays for Quality of Service guarantees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our voice model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3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 what does QoS mean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and why are we willing to pay for it 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explain, we need to review some history …</a:t>
            </a:r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1822450" y="2597504"/>
            <a:ext cx="5213350" cy="2490787"/>
            <a:chOff x="1821737" y="3647632"/>
            <a:chExt cx="5213350" cy="2490787"/>
          </a:xfrm>
        </p:grpSpPr>
        <p:cxnSp>
          <p:nvCxnSpPr>
            <p:cNvPr id="5" name="Straight Arrow Connector 4"/>
            <p:cNvCxnSpPr>
              <a:cxnSpLocks noChangeShapeType="1"/>
            </p:cNvCxnSpPr>
            <p:nvPr/>
          </p:nvCxnSpPr>
          <p:spPr bwMode="auto">
            <a:xfrm>
              <a:off x="2246216" y="5727063"/>
              <a:ext cx="4005243" cy="1588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6" name="Straight Arrow Connector 5"/>
            <p:cNvCxnSpPr>
              <a:cxnSpLocks noChangeShapeType="1"/>
            </p:cNvCxnSpPr>
            <p:nvPr/>
          </p:nvCxnSpPr>
          <p:spPr bwMode="auto">
            <a:xfrm rot="5400000" flipH="1" flipV="1">
              <a:off x="1391582" y="4872428"/>
              <a:ext cx="1698386" cy="10884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7" name="TextBox 9"/>
            <p:cNvSpPr txBox="1">
              <a:spLocks noChangeArrowheads="1"/>
            </p:cNvSpPr>
            <p:nvPr/>
          </p:nvSpPr>
          <p:spPr bwMode="auto">
            <a:xfrm>
              <a:off x="6251453" y="5487548"/>
              <a:ext cx="783634" cy="461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QoS</a:t>
              </a:r>
            </a:p>
          </p:txBody>
        </p:sp>
        <p:sp>
          <p:nvSpPr>
            <p:cNvPr id="8" name="TextBox 10"/>
            <p:cNvSpPr txBox="1">
              <a:spLocks noChangeArrowheads="1"/>
            </p:cNvSpPr>
            <p:nvPr/>
          </p:nvSpPr>
          <p:spPr bwMode="auto">
            <a:xfrm>
              <a:off x="1821737" y="3647632"/>
              <a:ext cx="957783" cy="461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price</a:t>
              </a:r>
            </a:p>
          </p:txBody>
        </p:sp>
        <p:sp>
          <p:nvSpPr>
            <p:cNvPr id="9" name="Oval 11"/>
            <p:cNvSpPr>
              <a:spLocks noChangeArrowheads="1"/>
            </p:cNvSpPr>
            <p:nvPr/>
          </p:nvSpPr>
          <p:spPr bwMode="auto">
            <a:xfrm>
              <a:off x="3606692" y="5672628"/>
              <a:ext cx="130606" cy="130645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 bwMode="auto">
            <a:xfrm>
              <a:off x="3433050" y="5738369"/>
              <a:ext cx="565150" cy="4000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cs typeface="+mj-cs"/>
                </a:rPr>
                <a:t>BE</a:t>
              </a:r>
            </a:p>
          </p:txBody>
        </p:sp>
        <p:sp>
          <p:nvSpPr>
            <p:cNvPr id="11" name="TextBox 10"/>
            <p:cNvSpPr txBox="1"/>
            <p:nvPr/>
          </p:nvSpPr>
          <p:spPr bwMode="auto">
            <a:xfrm>
              <a:off x="4542712" y="3963544"/>
              <a:ext cx="1589088" cy="4000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cs typeface="+mj-cs"/>
                </a:rPr>
                <a:t>toll quality</a:t>
              </a:r>
            </a:p>
          </p:txBody>
        </p:sp>
        <p:sp>
          <p:nvSpPr>
            <p:cNvPr id="12" name="Oval 14"/>
            <p:cNvSpPr>
              <a:spLocks noChangeArrowheads="1"/>
            </p:cNvSpPr>
            <p:nvPr/>
          </p:nvSpPr>
          <p:spPr bwMode="auto">
            <a:xfrm>
              <a:off x="5195730" y="4420613"/>
              <a:ext cx="130606" cy="130645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13" name="Straight Connector 18"/>
            <p:cNvCxnSpPr>
              <a:cxnSpLocks noChangeShapeType="1"/>
            </p:cNvCxnSpPr>
            <p:nvPr/>
          </p:nvCxnSpPr>
          <p:spPr bwMode="auto">
            <a:xfrm>
              <a:off x="2159145" y="4485959"/>
              <a:ext cx="163257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3954817" y="4475404"/>
              <a:ext cx="87269" cy="97625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 bwMode="auto">
            <a:xfrm>
              <a:off x="2528175" y="4322319"/>
              <a:ext cx="1589087" cy="3698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800" dirty="0">
                  <a:solidFill>
                    <a:srgbClr val="FF0000"/>
                  </a:solidFill>
                  <a:cs typeface="+mj-cs"/>
                </a:rPr>
                <a:t>with mobility</a:t>
              </a:r>
            </a:p>
          </p:txBody>
        </p:sp>
        <p:sp>
          <p:nvSpPr>
            <p:cNvPr id="16" name="Freeform 17"/>
            <p:cNvSpPr>
              <a:spLocks noChangeArrowheads="1"/>
            </p:cNvSpPr>
            <p:nvPr/>
          </p:nvSpPr>
          <p:spPr bwMode="auto">
            <a:xfrm>
              <a:off x="3666699" y="4490113"/>
              <a:ext cx="1601337" cy="1241947"/>
            </a:xfrm>
            <a:custGeom>
              <a:avLst/>
              <a:gdLst>
                <a:gd name="T0" fmla="*/ 18197 w 1601337"/>
                <a:gd name="T1" fmla="*/ 13915617 h 830239"/>
                <a:gd name="T2" fmla="*/ 59140 w 1601337"/>
                <a:gd name="T3" fmla="*/ 8654364 h 830239"/>
                <a:gd name="T4" fmla="*/ 373038 w 1601337"/>
                <a:gd name="T5" fmla="*/ 2935620 h 830239"/>
                <a:gd name="T6" fmla="*/ 1164608 w 1601337"/>
                <a:gd name="T7" fmla="*/ 419381 h 830239"/>
                <a:gd name="T8" fmla="*/ 1601337 w 1601337"/>
                <a:gd name="T9" fmla="*/ 419381 h 830239"/>
                <a:gd name="T10" fmla="*/ 1601337 w 1601337"/>
                <a:gd name="T11" fmla="*/ 419381 h 8302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01337"/>
                <a:gd name="T19" fmla="*/ 0 h 830239"/>
                <a:gd name="T20" fmla="*/ 1601337 w 1601337"/>
                <a:gd name="T21" fmla="*/ 830239 h 83023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01337" h="830239">
                  <a:moveTo>
                    <a:pt x="18197" y="830239"/>
                  </a:moveTo>
                  <a:cubicBezTo>
                    <a:pt x="9098" y="727880"/>
                    <a:pt x="0" y="625522"/>
                    <a:pt x="59140" y="516340"/>
                  </a:cubicBezTo>
                  <a:cubicBezTo>
                    <a:pt x="118280" y="407158"/>
                    <a:pt x="188793" y="257033"/>
                    <a:pt x="373038" y="175146"/>
                  </a:cubicBezTo>
                  <a:cubicBezTo>
                    <a:pt x="557283" y="93259"/>
                    <a:pt x="959892" y="50042"/>
                    <a:pt x="1164608" y="25021"/>
                  </a:cubicBezTo>
                  <a:cubicBezTo>
                    <a:pt x="1369325" y="0"/>
                    <a:pt x="1601337" y="25021"/>
                    <a:pt x="1601337" y="25021"/>
                  </a:cubicBezTo>
                </a:path>
              </a:pathLst>
            </a:custGeom>
            <a:noFill/>
            <a:ln w="38100" algn="ctr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50"/>
          <p:cNvSpPr>
            <a:spLocks noGrp="1" noChangeArrowheads="1"/>
          </p:cNvSpPr>
          <p:nvPr>
            <p:ph type="title"/>
          </p:nvPr>
        </p:nvSpPr>
        <p:spPr>
          <a:xfrm>
            <a:off x="1171575" y="279401"/>
            <a:ext cx="6638925" cy="577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600" b="1" dirty="0" smtClean="0">
                <a:solidFill>
                  <a:srgbClr val="C00000"/>
                </a:solidFill>
              </a:rPr>
              <a:t>Traffic conditioning</a:t>
            </a:r>
          </a:p>
        </p:txBody>
      </p:sp>
      <p:sp>
        <p:nvSpPr>
          <p:cNvPr id="4" name="Rectangle 2051"/>
          <p:cNvSpPr txBox="1">
            <a:spLocks noChangeArrowheads="1"/>
          </p:cNvSpPr>
          <p:nvPr/>
        </p:nvSpPr>
        <p:spPr>
          <a:xfrm>
            <a:off x="152400" y="1292225"/>
            <a:ext cx="8759825" cy="53403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One of the most important parts of an SLA is the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ommitted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nformation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ate 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(bps)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is the datarate (bandwidth)  SP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tries to forward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There may also be an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xtra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nformation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ate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(bps)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is a datarate that the SP will forward if possible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customer who did not send data for a while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will expect to be able to send a higher rate afterwards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Enforcement of these rates is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accomplished via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traffic conditioning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Three strategies 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policing </a:t>
            </a:r>
            <a:r>
              <a:rPr kumimoji="0" lang="en-US" sz="2400" b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(rate limiting, throttling)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shaping (in ATM – GCRA)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metering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22700" y="2476500"/>
            <a:ext cx="4838700" cy="27546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WARNING: DiffServ does not provide true commitments</a:t>
            </a:r>
            <a:endParaRPr lang="en-US" sz="1400" b="1" dirty="0" smtClean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50"/>
          <p:cNvSpPr>
            <a:spLocks noGrp="1" noChangeArrowheads="1"/>
          </p:cNvSpPr>
          <p:nvPr>
            <p:ph type="title"/>
          </p:nvPr>
        </p:nvSpPr>
        <p:spPr>
          <a:xfrm>
            <a:off x="1171575" y="279401"/>
            <a:ext cx="6638925" cy="577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600" b="1" dirty="0" smtClean="0">
                <a:solidFill>
                  <a:srgbClr val="C00000"/>
                </a:solidFill>
              </a:rPr>
              <a:t>Traffic policing</a:t>
            </a:r>
          </a:p>
        </p:txBody>
      </p:sp>
      <p:sp>
        <p:nvSpPr>
          <p:cNvPr id="4" name="Rectangle 2051"/>
          <p:cNvSpPr txBox="1">
            <a:spLocks noChangeArrowheads="1"/>
          </p:cNvSpPr>
          <p:nvPr/>
        </p:nvSpPr>
        <p:spPr>
          <a:xfrm>
            <a:off x="268972" y="1292225"/>
            <a:ext cx="8493125" cy="101424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Traffic exceeding the committed datarate is immediately discarded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(or at least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marked as discard eligible)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19050" y="2362200"/>
            <a:ext cx="9086850" cy="1981200"/>
            <a:chOff x="19050" y="2362200"/>
            <a:chExt cx="9086850" cy="1981200"/>
          </a:xfrm>
        </p:grpSpPr>
        <p:sp>
          <p:nvSpPr>
            <p:cNvPr id="5" name="Rectangle 4"/>
            <p:cNvSpPr/>
            <p:nvPr/>
          </p:nvSpPr>
          <p:spPr>
            <a:xfrm>
              <a:off x="781050" y="2381250"/>
              <a:ext cx="7524750" cy="1962150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5400000" flipH="1" flipV="1">
              <a:off x="619125" y="2543175"/>
              <a:ext cx="1962150" cy="16002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2276475" y="2524125"/>
              <a:ext cx="1276350" cy="10287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 flipH="1" flipV="1">
              <a:off x="3343275" y="2771775"/>
              <a:ext cx="990600" cy="81915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4105275" y="2809875"/>
              <a:ext cx="1276350" cy="10287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5257800" y="3943350"/>
              <a:ext cx="188595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 flipH="1" flipV="1">
              <a:off x="6924675" y="2562225"/>
              <a:ext cx="1581150" cy="11811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9050" y="3124200"/>
              <a:ext cx="876300" cy="5673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3600" b="1" dirty="0" smtClean="0">
                  <a:solidFill>
                    <a:srgbClr val="0033CC"/>
                  </a:solidFill>
                  <a:latin typeface="+mn-lt"/>
                </a:rPr>
                <a:t>CIR</a:t>
              </a:r>
            </a:p>
          </p:txBody>
        </p:sp>
        <p:cxnSp>
          <p:nvCxnSpPr>
            <p:cNvPr id="26" name="Straight Arrow Connector 25"/>
            <p:cNvCxnSpPr>
              <a:stCxn id="5" idx="1"/>
            </p:cNvCxnSpPr>
            <p:nvPr/>
          </p:nvCxnSpPr>
          <p:spPr>
            <a:xfrm rot="10800000" flipH="1" flipV="1">
              <a:off x="781050" y="3362324"/>
              <a:ext cx="7943850" cy="9525"/>
            </a:xfrm>
            <a:prstGeom prst="straightConnector1">
              <a:avLst/>
            </a:prstGeom>
            <a:ln w="57150">
              <a:solidFill>
                <a:srgbClr val="0033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8286750" y="3448050"/>
              <a:ext cx="819150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400" b="1" dirty="0" smtClean="0">
                  <a:solidFill>
                    <a:srgbClr val="0033CC"/>
                  </a:solidFill>
                  <a:latin typeface="+mn-lt"/>
                </a:rPr>
                <a:t>time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781050" y="4572000"/>
            <a:ext cx="7524750" cy="196215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 rot="5400000" flipH="1" flipV="1">
            <a:off x="3400507" y="5578503"/>
            <a:ext cx="317390" cy="26040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257800" y="6142050"/>
            <a:ext cx="188595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9050" y="5314950"/>
            <a:ext cx="876300" cy="567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3600" b="1" dirty="0" smtClean="0">
                <a:solidFill>
                  <a:srgbClr val="0033CC"/>
                </a:solidFill>
                <a:latin typeface="+mn-lt"/>
              </a:rPr>
              <a:t>CIR</a:t>
            </a:r>
          </a:p>
        </p:txBody>
      </p:sp>
      <p:cxnSp>
        <p:nvCxnSpPr>
          <p:cNvPr id="38" name="Straight Arrow Connector 37"/>
          <p:cNvCxnSpPr>
            <a:stCxn id="30" idx="1"/>
          </p:cNvCxnSpPr>
          <p:nvPr/>
        </p:nvCxnSpPr>
        <p:spPr>
          <a:xfrm rot="10800000" flipH="1" flipV="1">
            <a:off x="781050" y="5553074"/>
            <a:ext cx="7943850" cy="9525"/>
          </a:xfrm>
          <a:prstGeom prst="straightConnector1">
            <a:avLst/>
          </a:prstGeom>
          <a:ln w="5715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8286750" y="5638800"/>
            <a:ext cx="819150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400" b="1" dirty="0" smtClean="0">
                <a:solidFill>
                  <a:srgbClr val="0033CC"/>
                </a:solidFill>
                <a:latin typeface="+mn-lt"/>
              </a:rPr>
              <a:t>time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1573975" y="5546025"/>
            <a:ext cx="1590644" cy="398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714375" y="5629275"/>
            <a:ext cx="971550" cy="8001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 flipH="1">
            <a:off x="3143250" y="5581650"/>
            <a:ext cx="304800" cy="2667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3650591" y="5557962"/>
            <a:ext cx="1136094" cy="52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H="1">
            <a:off x="4716697" y="5612047"/>
            <a:ext cx="595188" cy="4870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 flipH="1" flipV="1">
            <a:off x="7047175" y="5619585"/>
            <a:ext cx="592041" cy="4369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7537837" y="5559287"/>
            <a:ext cx="772601" cy="66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214651" y="4735768"/>
            <a:ext cx="3889612" cy="4617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800" b="1" dirty="0" smtClean="0">
                <a:latin typeface="+mn-lt"/>
              </a:rPr>
              <a:t>policed to CIR</a:t>
            </a:r>
          </a:p>
        </p:txBody>
      </p:sp>
      <p:sp>
        <p:nvSpPr>
          <p:cNvPr id="59394" name="AutoShape 2" descr="data:image/jpeg;base64,/9j/4AAQSkZJRgABAQAAAQABAAD/2wCEAAkGBwgHBgkIBwgKCgkLDRYPDQwMDRsUFRAWIB0iIiAdHx8kKDQsJCYxJx8fLT0tMTU3Ojo6Iys/RD84QzQ5OjcBCgoKDQwNGg8PGjclHyU3Nzc3Nzc3Nzc3Nzc3Nzc3Nzc3Nzc3Nzc3Nzc3Nzc3Nzc3Nzc3Nzc3Nzc3Nzc3Nzc3N//AABEIAJoAqAMBIgACEQEDEQH/xAAcAAABBAMBAAAAAAAAAAAAAAAABQYHCAECBAP/xABBEAABAwMCBAQDBwEFBgcAAAABAgMEAAURBhIHITFBE1FhcRSBkRUiMkJSobHBCBYjhNFTgpKiwvAXJCVDVWKy/8QAGwEAAQUBAQAAAAAAAAAAAAAAAAECAwQGBQf/xAAzEQABAwMDAQYEBAcAAAAAAAABAAIDBAUREiExBhMiQVFxkTJhobEUM4HRByNCQ1Lh8P/aAAwDAQACEQMRAD8AnDIrimXa2w3A3LuEVhwjIQ68lJI9iajXXOpdUzdQ3K1aVlNwY1oYDsqQWwpTi9u7YMg9v4Oab8XScG76Uk6jvQXPvU6C5JVIdVgIUWztwlOBy+72ppcAnNYXJ8xuKMB9xDos12TbFvBpNwU0kN81bQrG7O0kjn+1PtDrbm7w1pXtOFbTnB8qhu/oI4SANjBRb2Cnbyx+DpXHNtTegHrXfrE6+yTJaZntLdK0SEq5EkHv1+tI1+U90eOFOYII5UZFCTkAjoajrjBqm+adt0dqyRHUiSSHZ6EbwzjsB2UfM+XKpGt1EN81EnLqfWVh0wj/ANXnobdIymOgb3VeyRz+Z5VGl444vLymxWXZ5Oz1/wDQk/1qI1PfEuqfW6XnlnctxaipSj5kmjOa2ND0zE5ofM/V6ce6rumPACddz4l6vnq+/d1R0qOA1DaCOvYdSfrWW9Pa8vDYcdau60L55lyyj/lUrl9KZ75b8JQWR07mpp4VQIV90ezJupcuDyXFsqEh5a0ISk8k7SdvTHbvXB6sq22MNdTNbg+Y1H6lSwN7X4kwl8N9UoPK3pUR2TKST/NcE5Op9NFoTXbtbN6sNn4lQSoj2Vg1Ozmi9MODBsNvHqiOlJHzFQ3xWis27VTNuakPLhtRUOMsuvqc8EqJyAVEnntBwT3rh2DqaW6VjaZzWEHnLAPqCpZYQxud1i28StZW1WW7sJaP9nLbCwfnyP70/NN8cIjzjcfU1vVDWogGTH++2PUg8wPbNQzyPQ8vQ1ggEEEZBr0eq6bpZhmE6T7hU2zOHKt9bbjDukREu3yWpMdwZS40oKBrqqpWnNQ3jS0v4mxSy1k5cjr+8277p/r1qwfDvX8HWcdxsNGLco4y/FUrPL9ST3T28x9M46ut09E7TKNvPwVhrw7hPOiiiqKciiiihCKKKKEKKdOuImX/AFio4IVcyg+oCAn/AFrr09EUnR0KG6MKTBDKwOfMJ2mkfh4VLuWrXFHIVeXhn5mnihCUICEAAAnl78/61Xee8rsQ7gTdfiKkaEjw9p3LiRm9uOectiufiWhpWnWfGUEMpnx/EWrolO8Ak+lOoISEBASNoxgeWOlNfibJjR9FXFElIWX0paaQfzLKhgj2xn5UjTuE547pRctWag1MH16flN2HT7G4KushAK3wOqkA9E+v79q9ODt6vt0nXePMmv3ayNco9wko2qUvIykZ6jGT15YHnWdaMxY+grhHWpDDCIexA6AEAbR9QBTx4ettt6IsgZiiKDDbUWgMYJHMn36/Op2nO6qSNDdlF3HXS0KC7Gv9tQ0284sNy2G8ArB/C4E+/I+4pqWqxWaCyibrS6CIFJCkWyOd0hQPQrx+D26+1OHUVgGspGpL6086qezNUzAT4mBtaAGwDzJBIx35+dRA74niL8bd4m4792c5759anNXVdgaeKUtb445/Q+CjLACHEKTFcRNN2cJa0zpKPhHSRLxvV+xJ+aqZkTVl6tz8ty0znYDct5Ty2WDhAJPYenSkKsVQjooIwds55ySc+6cXFPIcTdXp8HF4X/hI282mzv59VZTzPatLFrqXbr3Nu1yiR7tJmoCHTJAGAMdMDA6Dt2poVslBUoJSCVE4AHUml/B0+ktDAM+Qx9kmoqT/AO8egNRJ23Wzu2SWrI+Ih80gnudoGfmmm7f7MbQESok6Pc7W6rDc2Ofwn9K0/lV6V6WHQUuWz8Zd3Db4aRvVuH3ykcycfl+f0pNstlkX+/u26x+ImM44crUTtQ0DyUvz5dvOrdumqLa/VTynT/iTkfXcJHND+QnDw+0HO10686JHwdrYXsckbdylqxnakeeCOfbI61PGjNCWTR6VKtbK1SXE7HJLyty1jy8gM88Cmfwjgu6a1Pe9NJlrkxAw1Kb3DGFHkeX0+gqWamqauWqf2kpyUgbp2RRRRVdKiiiihCKKKKEKFeEz3xNuvMrqX7m44T55AP8AWn1Ue8LQLTP1BpyQdsmJLUtKT1Uj8OR+31FSAtW1KlDBIGRVZ+zir0R7gSDH1EZurn7JCYC2obW+XIJ/Co/hSn68/alabbYM9bC50Vp9UdfiNFxOdivMUzuEiEPWy6XJRzKlzll4nqMdAf8AiJ+dPuh2xSt7zclM/ikhoacjyZbZdiRp7Dshsfnb3YUP3qWmFNrjtrYx4SkAoxyG3tUScVpLbekH4alJD011thpKzgZ3hRPyAqWICWm4UdthYW0htKUKScggDFSx/Cq0/wAagm3JuFg1nF0tOYWhP2q9Maf/ACvNqaXjHn1+VdPETSjE+5MSGrLIdD4IdkW/aHEr7b0HkoHPXkeXWn5rplEjVelkhX+IwZLxSP07An+VU3NY6mVBfbtFtWRPeTlam2/EW2k9AhHdZ7Z5Dqe1Ifi2TmAFm6Yz3CCeppKotxZC1J3eDITtWn3KSRSSeF+o1JUuMIMlKVlCi1KScKHUc8c6f0C36yW0UQBEtLCuanpizIlvH9Sz0z6DAHSuZ+26m0nPVfzLF3aeUPtCMwz4ZIAwFgZ5qHnRqPmgsb5FMRrhtqwODNpTgfqlNY/ZVOPT+kdSR3l/Do0/EdZ5OLOHXG/fGcftTgXxCN7ZXD0nbJr9wc+6FOthLbGfzKOT0rwtGmdZ6chrFrm2iSt1wuvoeQrLqj1ysjn+3Wl1HxR2bc7bpN1M0bc43C1HMu1zffIDcSGyI7Dqj0SV8yR6CnbqG2tWXQ1xFjjNwHWmA6fAGDlBBOT1PIHnSAzrWdZpaWLzbVw1jm5DWcpUO6mF/wAoJ9iMYp6pkwdR6ffXBdTIiy2Fo3JOM5TggjsefMU1xO2U9gbvjlcPDCY1fdY3u+RcqjGHGZDnQbyNyk+46VKdNLhbHjsaCs/wzDbJXHCndicbnOiifMkinZkVKFVJycrNFYzRmlSLNFFFCEUUUUIUc8RdDzp1wZ1NpV1LN9jJAW2ogJkoHY+vbn1HsKb1p4kW5xxUO/sPWq4sq2vNOtkp3d+fb5496mbAx0qufG3T71l1gq7pSTBumFbsHCHQAFAn1xu+Z8qmp4YpZWsldpB8U4SOYNklsakOkdW3B2xLRPtMtfiKb5gc8nkeygSefcUvTuLEhbWLbZw25+uQ7kJPsnr9ajoHPSsc62kXSdJsXuJVb8XINguu8XOffJnxd3kGQ4BhKcYQgeSQOlbWi8XayE/Y90mQ0k5KG3Tsz57ema4qK7As1CIxH2YwP+5UJleTnKkbhddbnftVT5d5nuy5EeF4bRdI5JKxnAHtUh26zw7fIkymmyqZKXvfkL5rWfLPYDoAOVQTpq9u6cvTVyZR4iAktvtZ5rbOM49ehHtUsp19ZX7jaWIcxlxucpSF55LaVgbNwPTJyPfFec3igfR1TmY7p49F06aVhZvynbR3Hp0oorkK6gcunIZ6UUUUZScLluNvh3OKqLPjNPsK/I4nIHqPI+1JemtLQNMGaLc4/wCDJIV4Ti9wbwD0PXv38hSnd5ColpnSW1BK2Y7jiVEZAISSDTNuPEmz/wB2Q/GeDtyfYwmKlJ3IcI/N2AB5/Knta5x0jdRuLW7lREglMl51tSkKLq+aFFPc+VKMa+3qJt+FvNxaCeiUyl7fpnFJrY2IwSSQMqI549TW9ep0dupDTtikY0uAGeM5wuK57s5CdEPiRrSEct3pT4H5ZLSFj+M06rRxxubG1N7szEgd3Yiyg/8ACc/zUWUVBUdNUUu7Mt9P9pRM4cqyenOKOlr8pLSJphSVcvAmjwzn0OSk/WnoFZGRgjsapupCVjCwD7049La2v+l1oTb5qnYYP3ocg72yPId0/KuBV9MVMQzEQ4exUrZgeVaeimdobiBa9Wo8FGYlxQnLkRxQyR3Uk/mH7iis49jmOLXDBCmG6eNJuobHB1Fan7bc2Q5HdGPVJ7KB7EUpUU1CqprPRl00VP8ABmJU/b3D/wCXmoT90+iv0q9PpSApQSjdnl/NXBnwotxiOxZzDciO6natpxO5Kh7VV/iVY7ZYNYu2yyvOLjoSHHGl8/AUeewHuMYPPzrU2e9TtApSMk7N+Xr8goJIx8Sb/aiiit2OFVRXmphClBQBSoHkU8iDXpQSQCcZqCpghlZiVoITmkjhPG28SdQQmEMvCLNCBhK3klKz7kHnXs7xWvZ5N2uEP95R/rTk0Xw5sF00xDnzlPyJMtoOFbbxSGifygDy9c86i+7RG7fd58BmQJDUaQppD36wD39a85tktkvNbJSwNc1zfY/fCvOfPE0Elds/XWrJkwSUTlxtv4Wo4CUD5c8/PNOO1cVrsywEXO1sS1j/ANxLnhE+4wRTFFSNobhtB1Bp9m63G4SQqTu8NuMpIDYCiOZIOTyqzfKSz2SJstUXEE4GMfsmxSzSHulImptfXa/RFwmm2oMV0FLqWyVrWD2Kj29hTQaYQ0OQ5+ZpS1LalWO+z7SH/HVFWAl0DG4FIUOXYgHHvUm6QjcNpkZltLbBmEALbuSyHCrHPAUdp+VLU3a3WeljrKamdI14yDjj1zwk0ySuIc5dPB2xMDTMmdLZbdNwWUYWnILSeWPmcn6UzL/w8vkK9So1qt78uDu3MOpI/CfynJ6jpU6wYsWFFbjwWGmY6B9xtpICQPQCvc15VS9Y3CjuU1bCfzDuDx8vZXXU7HMDT4KtVy0pqG1xXJU+zyWo7Yytz7qgkeZwTSNUg8T9W3mTcJVgdj/ARGljelKsqkp6gk/pPkPnUfHrXuXStfcrhR/ia4NGr4dPkuZO1jXYaiiiitOoF02+bJttzhToK1IlMPoU2U9c56ex6UUtcObMu/a3tkZKdzMZYlSD2SlByPqcD51mvNeopWS1x0eAwfVXIgdKtLRRRXEUq8ZchuLFekPEBtlClrJ7ADJqoM6c5drrPujxJclyFu8+wJzj+nyqyPF+4fZ3Dy8LBwp5sRxj/wC5CT+xNVnZSEsoHpWj6Zp+0qzIf6R99lDMcNwtqKKK9CVRFZ61igg4G3GSQBuOBk+dRzSNijL38DdKBk4XRHmzIrS2Ys2Uwyv8TbT60JV7gHFc4ASMCpb/APCCELVu+1pfx4b3FZCPB3Yz+HGcfOokSTj72Mg4OOlZbp6+Wm6TS/gmYcOdsZU80cjANSyKULbfLvaWltWu6SorSz95ttf3c+YB6H1FJ4qQOHOgYGp7U7c7nMkhPjKaQzGUE7cY5qJBqfqevttDSCS4R6252GM7pIWPc7DCmApSlrWtxa3HFncta1FSlHzJPWvN4BTSwQDyNL2tLCjTOo3bYzJXIZDSHULXjckKzyVjlnl+9Ig9RmuhbqimuNvbJTDDHDYYxj9Ex4LH7qxLWpLLZtJW+fKmtoi/CNeGEncpf3RySnqTTFt/GJ43V5VwtgFsWoBoNHLzQ81Z5K88DGPWotQ2hBylPPt6VvnnmsNb/wCGlGxshrHai7jG2FZdWO20qWOIz9h1Vpn7atM+M5Lg4UQVBK1IJwpCknBz3Ht61E3XnWFJSo5UkE+orDqsAK7Z51p7BZn2ClfCZNbM5GeQPFQyydq7ON1tWriilIIBKicJSBzJr0bQt51DLDa3XnFbW22xuUs9gAKmzhhwvNsdZvepUJVOSN0eJ1Sx6q81fxVq73iOkjLWHLzx8vmUkcZcd0ucIdGr0vYjIntgXSdhb4OMtp/Kj5dT6min9iivOS4uJceSrazRRRSIUUf2iJvg6WgQkn70qYMjzSlJJ/cpqDQMJAqVf7RrpVdNOsZ5IQ8vHuUD/pqKq2/Scf8ALkf8wFWnO4RRRRWuVdFBAUkgjOaK1cUUtqUOoFRzOa2MudwBulG5Sv8A3ivv2aLb9rzPgtuzwd/5fLPXHzpKAAGAOQqaIPDDTD9iadVIeddcZC/jkvkJ5jO4AHbt/wC81DBAClpCw4EqKQtPRYBxke9Y3pe9WqumljoYezI52xlWJo3tALjlA612Wy63K0rWu1z5EUuD7/hKwFe46VxU+eFWm7LqGXP+2f8AHWxt8KL4pQCD1VyIJ8vKur1LW0dDQGasi7RoPGM/dMha5zsNOEyXXHX3nH5Dq3nnDuW44oqUo+prSnjxPsFo0/eYrFlOwPNKW9G8Qr8IgjB5kkZyeR8qZ1WLBcae40DJ6dmhnAGMYwmysLHYKKKKK7SjRWHBuQpPmKzRUcrA9hafFKOVLvCnUnD2y26PucRCvKmgJT8tKiSvHPavoE+gxUxwZsSewH4MlmS0ei2VhQ+oqlLo2uKB867LNe7nY5aZdomvRHx+ZtWAr3HQ/OvIJG6XkHwXQHCunRTC4Ta7Os7U6mahDdzhkB8I5BwHosDt05j0opiE/awazRQhV9/tAvhWsba0rkG4ecnpzUajjl2q218sNrv0b4e729iW31T4iQSg+YPUH2qAeMWkbHo1yEbNIkokS1KUYq1b0IQO4J59cDnnvWgs16bQMMb2ZBOdlFJHq3THopOEx0dwfcVuJyu6EmtIzqahdzkfp+yhMLl3UVxieO6Poa2+OT+g1YF+t7hvJ9Ck7J/klAS5aYxipmSUxj1YS8oIP+7nFePIcgMV5xnlynA1GjvOuddjaCo/QV2CDce9rnj/ACy/9KZBXWiEl0TmtJ5wMZQWyHlc9ZQVNuJcbUpDiei0KKSPmK9/gZ//AMbOH+WX/pXPJ3xVBMpl5lR6BxspJ+tWJLhbpW6XyNI8jhIGPHgsklSlLUSpajlSlHJV7k1ivH4tn9X7VqZrQ6ZPyobcrdC0NZI0AeSNDz4LorNchnI7JNaKnn8qAPnUT7/b2f3M+gKURO8l21mk/wCLdWQNyU5PU9qmfTXA9cgMytQ3jc0oBXgQx+Idfxn+grnzdU0zfy2k/ROEB8UxdE6Bf1sbz8HLQw9CS2psLTlLil7uRI6fhPPnXFP4c6vgyiw5p+a6QcBcdHiIPruTkfWrRae07adNxTGs0FqM2rG8pGVOEd1K6n50rViJ5O1ldJjGST7qyNgoj4IaFvOm5Ey53pAjGQyGkRtwKsZzuVjkPb1oqXKKiSoooooQiqvcdbkZ3EGUzklENptgc+XTcf3VVoTVO9fPmTre/uk5zcXwPYLIH7ChCQKKKKEIrIrFFCFM39m+0B253W7rTyYaSw2r1Ucq/ZI+tT4BUfcCrX9n6AjOqThya6uQr1BO0fskVIVCFjAqJ/7RFmTK0vFuyEp8WDICVnofDXy//W361LNNziJbzdNEXqIhO5xURa0DHVSRuH8UIVQDWKKKEIooooQsg1afgxeVXjQMDxV734hMZw+iT93/AJSmqr1N39my5KD95tS1fdUluQgeoylX8p+lCFOtFFFCEUUUUIRSDrPVVv0hZ1XK5b1JKtjTTY+84sgkJH0POl6vGQy1IT4b7aHGz1StIIPXsaEKsWquLWpb6443Fkm2QjySzFOFY9V9SfbFMJxanFFa1FSlHJKjkk+dXEesdoJGbXBPvHR/pWqbFZweVpgD/LI/0oQqdV1wrbPnuBuBCkyVq6JZZUsn5AVcaPZ7Yjmi2w0+zCR/Su5DaGhsaQlCfJIwKEKq0jhVrJmJHkCzrc8YElttxJW3j9Q7Z+dcA4e6vMhLB0/PClEDJa+6PdXSrdd6yehoQk/T1vRabHb7c2cpixm2c+e1IGaUa1T0HtW1CEVqtIWkpVzBGCK2ooQqt6y4W6js90lqt9semW/xVFhcUeIdhPIFI55GcdO1JEHh7q+c244zp+ckNjJDzfhE+wVgmrdHoawr8NCFTC4afvNtUU3C1TYxH+1jqSD7EjBpOxV4CARgjIPUGka8WS0yGyZFrhO5HPfHQr+RQhU4xSzpXU1y0pc/tC0uIS8UFCkuI3JUnIOCPlUk66s1qiywmNbITI8m46E/wKjmewygq2tNp69EihClrTnHllxaGtSWws5wDIhncB6lB549iamK2T4l0gMzre8h+M8nc24joRVU9MxIz0xCXo7LgPZaAatNYIzESzxWIrDbDKWxtbaQEpHsBQhKFFFFCF//2Q=="/>
          <p:cNvSpPr>
            <a:spLocks noChangeAspect="1" noChangeArrowheads="1"/>
          </p:cNvSpPr>
          <p:nvPr/>
        </p:nvSpPr>
        <p:spPr bwMode="auto">
          <a:xfrm>
            <a:off x="0" y="-515938"/>
            <a:ext cx="1143000" cy="1047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396" name="AutoShape 4" descr="data:image/jpeg;base64,/9j/4AAQSkZJRgABAQAAAQABAAD/2wCEAAkGBwgHBgkIBwgKCgkLDRYPDQwMDRsUFRAWIB0iIiAdHx8kKDQsJCYxJx8fLT0tMTU3Ojo6Iys/RD84QzQ5OjcBCgoKDQwNGg8PGjclHyU3Nzc3Nzc3Nzc3Nzc3Nzc3Nzc3Nzc3Nzc3Nzc3Nzc3Nzc3Nzc3Nzc3Nzc3Nzc3Nzc3N//AABEIAJoAqAMBIgACEQEDEQH/xAAcAAABBAMBAAAAAAAAAAAAAAAABQYHCAECBAP/xABBEAABAwMCBAQDBwEFBgcAAAABAgMEAAURBhIHITFBE1FhcRSBkRUiMkJSobHBCBYjhNFTgpKiwvAXJCVDVWKy/8QAGwEAAQUBAQAAAAAAAAAAAAAAAAECAwQGBQf/xAAzEQABAwMDAQYEBAcAAAAAAAABAAIDBAUREiExBhMiQVFxkTJhobEUM4HRByNCQ1Lh8P/aAAwDAQACEQMRAD8AnDIrimXa2w3A3LuEVhwjIQ68lJI9iajXXOpdUzdQ3K1aVlNwY1oYDsqQWwpTi9u7YMg9v4Oab8XScG76Uk6jvQXPvU6C5JVIdVgIUWztwlOBy+72ppcAnNYXJ8xuKMB9xDos12TbFvBpNwU0kN81bQrG7O0kjn+1PtDrbm7w1pXtOFbTnB8qhu/oI4SANjBRb2Cnbyx+DpXHNtTegHrXfrE6+yTJaZntLdK0SEq5EkHv1+tI1+U90eOFOYII5UZFCTkAjoajrjBqm+adt0dqyRHUiSSHZ6EbwzjsB2UfM+XKpGt1EN81EnLqfWVh0wj/ANXnobdIymOgb3VeyRz+Z5VGl444vLymxWXZ5Oz1/wDQk/1qI1PfEuqfW6XnlnctxaipSj5kmjOa2ND0zE5ofM/V6ce6rumPACddz4l6vnq+/d1R0qOA1DaCOvYdSfrWW9Pa8vDYcdau60L55lyyj/lUrl9KZ75b8JQWR07mpp4VQIV90ezJupcuDyXFsqEh5a0ISk8k7SdvTHbvXB6sq22MNdTNbg+Y1H6lSwN7X4kwl8N9UoPK3pUR2TKST/NcE5Op9NFoTXbtbN6sNn4lQSoj2Vg1Ozmi9MODBsNvHqiOlJHzFQ3xWis27VTNuakPLhtRUOMsuvqc8EqJyAVEnntBwT3rh2DqaW6VjaZzWEHnLAPqCpZYQxud1i28StZW1WW7sJaP9nLbCwfnyP70/NN8cIjzjcfU1vVDWogGTH++2PUg8wPbNQzyPQ8vQ1ggEEEZBr0eq6bpZhmE6T7hU2zOHKt9bbjDukREu3yWpMdwZS40oKBrqqpWnNQ3jS0v4mxSy1k5cjr+8277p/r1qwfDvX8HWcdxsNGLco4y/FUrPL9ST3T28x9M46ut09E7TKNvPwVhrw7hPOiiiqKciiiihCKKKKEKKdOuImX/AFio4IVcyg+oCAn/AFrr09EUnR0KG6MKTBDKwOfMJ2mkfh4VLuWrXFHIVeXhn5mnihCUICEAAAnl78/61Xee8rsQ7gTdfiKkaEjw9p3LiRm9uOectiufiWhpWnWfGUEMpnx/EWrolO8Ak+lOoISEBASNoxgeWOlNfibJjR9FXFElIWX0paaQfzLKhgj2xn5UjTuE547pRctWag1MH16flN2HT7G4KushAK3wOqkA9E+v79q9ODt6vt0nXePMmv3ayNco9wko2qUvIykZ6jGT15YHnWdaMxY+grhHWpDDCIexA6AEAbR9QBTx4ettt6IsgZiiKDDbUWgMYJHMn36/Op2nO6qSNDdlF3HXS0KC7Gv9tQ0284sNy2G8ArB/C4E+/I+4pqWqxWaCyibrS6CIFJCkWyOd0hQPQrx+D26+1OHUVgGspGpL6086qezNUzAT4mBtaAGwDzJBIx35+dRA74niL8bd4m4792c5759anNXVdgaeKUtb445/Q+CjLACHEKTFcRNN2cJa0zpKPhHSRLxvV+xJ+aqZkTVl6tz8ty0znYDct5Ty2WDhAJPYenSkKsVQjooIwds55ySc+6cXFPIcTdXp8HF4X/hI282mzv59VZTzPatLFrqXbr3Nu1yiR7tJmoCHTJAGAMdMDA6Dt2poVslBUoJSCVE4AHUml/B0+ktDAM+Qx9kmoqT/AO8egNRJ23Wzu2SWrI+Ih80gnudoGfmmm7f7MbQESok6Pc7W6rDc2Ofwn9K0/lV6V6WHQUuWz8Zd3Db4aRvVuH3ykcycfl+f0pNstlkX+/u26x+ImM44crUTtQ0DyUvz5dvOrdumqLa/VTynT/iTkfXcJHND+QnDw+0HO10686JHwdrYXsckbdylqxnakeeCOfbI61PGjNCWTR6VKtbK1SXE7HJLyty1jy8gM88Cmfwjgu6a1Pe9NJlrkxAw1Kb3DGFHkeX0+gqWamqauWqf2kpyUgbp2RRRRVdKiiiihCKKKKEKFeEz3xNuvMrqX7m44T55AP8AWn1Ue8LQLTP1BpyQdsmJLUtKT1Uj8OR+31FSAtW1KlDBIGRVZ+zir0R7gSDH1EZurn7JCYC2obW+XIJ/Co/hSn68/alabbYM9bC50Vp9UdfiNFxOdivMUzuEiEPWy6XJRzKlzll4nqMdAf8AiJ+dPuh2xSt7zclM/ikhoacjyZbZdiRp7Dshsfnb3YUP3qWmFNrjtrYx4SkAoxyG3tUScVpLbekH4alJD011thpKzgZ3hRPyAqWICWm4UdthYW0htKUKScggDFSx/Cq0/wAagm3JuFg1nF0tOYWhP2q9Maf/ACvNqaXjHn1+VdPETSjE+5MSGrLIdD4IdkW/aHEr7b0HkoHPXkeXWn5rplEjVelkhX+IwZLxSP07An+VU3NY6mVBfbtFtWRPeTlam2/EW2k9AhHdZ7Z5Dqe1Ifi2TmAFm6Yz3CCeppKotxZC1J3eDITtWn3KSRSSeF+o1JUuMIMlKVlCi1KScKHUc8c6f0C36yW0UQBEtLCuanpizIlvH9Sz0z6DAHSuZ+26m0nPVfzLF3aeUPtCMwz4ZIAwFgZ5qHnRqPmgsb5FMRrhtqwODNpTgfqlNY/ZVOPT+kdSR3l/Do0/EdZ5OLOHXG/fGcftTgXxCN7ZXD0nbJr9wc+6FOthLbGfzKOT0rwtGmdZ6chrFrm2iSt1wuvoeQrLqj1ysjn+3Wl1HxR2bc7bpN1M0bc43C1HMu1zffIDcSGyI7Dqj0SV8yR6CnbqG2tWXQ1xFjjNwHWmA6fAGDlBBOT1PIHnSAzrWdZpaWLzbVw1jm5DWcpUO6mF/wAoJ9iMYp6pkwdR6ffXBdTIiy2Fo3JOM5TggjsefMU1xO2U9gbvjlcPDCY1fdY3u+RcqjGHGZDnQbyNyk+46VKdNLhbHjsaCs/wzDbJXHCndicbnOiifMkinZkVKFVJycrNFYzRmlSLNFFFCEUUUUIUc8RdDzp1wZ1NpV1LN9jJAW2ogJkoHY+vbn1HsKb1p4kW5xxUO/sPWq4sq2vNOtkp3d+fb5496mbAx0qufG3T71l1gq7pSTBumFbsHCHQAFAn1xu+Z8qmp4YpZWsldpB8U4SOYNklsakOkdW3B2xLRPtMtfiKb5gc8nkeygSefcUvTuLEhbWLbZw25+uQ7kJPsnr9ajoHPSsc62kXSdJsXuJVb8XINguu8XOffJnxd3kGQ4BhKcYQgeSQOlbWi8XayE/Y90mQ0k5KG3Tsz57ema4qK7As1CIxH2YwP+5UJleTnKkbhddbnftVT5d5nuy5EeF4bRdI5JKxnAHtUh26zw7fIkymmyqZKXvfkL5rWfLPYDoAOVQTpq9u6cvTVyZR4iAktvtZ5rbOM49ehHtUsp19ZX7jaWIcxlxucpSF55LaVgbNwPTJyPfFec3igfR1TmY7p49F06aVhZvynbR3Hp0oorkK6gcunIZ6UUUUZScLluNvh3OKqLPjNPsK/I4nIHqPI+1JemtLQNMGaLc4/wCDJIV4Ti9wbwD0PXv38hSnd5ColpnSW1BK2Y7jiVEZAISSDTNuPEmz/wB2Q/GeDtyfYwmKlJ3IcI/N2AB5/Knta5x0jdRuLW7lREglMl51tSkKLq+aFFPc+VKMa+3qJt+FvNxaCeiUyl7fpnFJrY2IwSSQMqI549TW9ep0dupDTtikY0uAGeM5wuK57s5CdEPiRrSEct3pT4H5ZLSFj+M06rRxxubG1N7szEgd3Yiyg/8ACc/zUWUVBUdNUUu7Mt9P9pRM4cqyenOKOlr8pLSJphSVcvAmjwzn0OSk/WnoFZGRgjsapupCVjCwD7049La2v+l1oTb5qnYYP3ocg72yPId0/KuBV9MVMQzEQ4exUrZgeVaeimdobiBa9Wo8FGYlxQnLkRxQyR3Uk/mH7iis49jmOLXDBCmG6eNJuobHB1Fan7bc2Q5HdGPVJ7KB7EUpUU1CqprPRl00VP8ABmJU/b3D/wCXmoT90+iv0q9PpSApQSjdnl/NXBnwotxiOxZzDciO6natpxO5Kh7VV/iVY7ZYNYu2yyvOLjoSHHGl8/AUeewHuMYPPzrU2e9TtApSMk7N+Xr8goJIx8Sb/aiiit2OFVRXmphClBQBSoHkU8iDXpQSQCcZqCpghlZiVoITmkjhPG28SdQQmEMvCLNCBhK3klKz7kHnXs7xWvZ5N2uEP95R/rTk0Xw5sF00xDnzlPyJMtoOFbbxSGifygDy9c86i+7RG7fd58BmQJDUaQppD36wD39a85tktkvNbJSwNc1zfY/fCvOfPE0Elds/XWrJkwSUTlxtv4Wo4CUD5c8/PNOO1cVrsywEXO1sS1j/ANxLnhE+4wRTFFSNobhtB1Bp9m63G4SQqTu8NuMpIDYCiOZIOTyqzfKSz2SJstUXEE4GMfsmxSzSHulImptfXa/RFwmm2oMV0FLqWyVrWD2Kj29hTQaYQ0OQ5+ZpS1LalWO+z7SH/HVFWAl0DG4FIUOXYgHHvUm6QjcNpkZltLbBmEALbuSyHCrHPAUdp+VLU3a3WeljrKamdI14yDjj1zwk0ySuIc5dPB2xMDTMmdLZbdNwWUYWnILSeWPmcn6UzL/w8vkK9So1qt78uDu3MOpI/CfynJ6jpU6wYsWFFbjwWGmY6B9xtpICQPQCvc15VS9Y3CjuU1bCfzDuDx8vZXXU7HMDT4KtVy0pqG1xXJU+zyWo7Yytz7qgkeZwTSNUg8T9W3mTcJVgdj/ARGljelKsqkp6gk/pPkPnUfHrXuXStfcrhR/ia4NGr4dPkuZO1jXYaiiiitOoF02+bJttzhToK1IlMPoU2U9c56ex6UUtcObMu/a3tkZKdzMZYlSD2SlByPqcD51mvNeopWS1x0eAwfVXIgdKtLRRRXEUq8ZchuLFekPEBtlClrJ7ADJqoM6c5drrPujxJclyFu8+wJzj+nyqyPF+4fZ3Dy8LBwp5sRxj/wC5CT+xNVnZSEsoHpWj6Zp+0qzIf6R99lDMcNwtqKKK9CVRFZ61igg4G3GSQBuOBk+dRzSNijL38DdKBk4XRHmzIrS2Ys2Uwyv8TbT60JV7gHFc4ASMCpb/APCCELVu+1pfx4b3FZCPB3Yz+HGcfOokSTj72Mg4OOlZbp6+Wm6TS/gmYcOdsZU80cjANSyKULbfLvaWltWu6SorSz95ttf3c+YB6H1FJ4qQOHOgYGp7U7c7nMkhPjKaQzGUE7cY5qJBqfqevttDSCS4R6252GM7pIWPc7DCmApSlrWtxa3HFncta1FSlHzJPWvN4BTSwQDyNL2tLCjTOo3bYzJXIZDSHULXjckKzyVjlnl+9Ig9RmuhbqimuNvbJTDDHDYYxj9Ex4LH7qxLWpLLZtJW+fKmtoi/CNeGEncpf3RySnqTTFt/GJ43V5VwtgFsWoBoNHLzQ81Z5K88DGPWotQ2hBylPPt6VvnnmsNb/wCGlGxshrHai7jG2FZdWO20qWOIz9h1Vpn7atM+M5Lg4UQVBK1IJwpCknBz3Ht61E3XnWFJSo5UkE+orDqsAK7Z51p7BZn2ClfCZNbM5GeQPFQyydq7ON1tWriilIIBKicJSBzJr0bQt51DLDa3XnFbW22xuUs9gAKmzhhwvNsdZvepUJVOSN0eJ1Sx6q81fxVq73iOkjLWHLzx8vmUkcZcd0ucIdGr0vYjIntgXSdhb4OMtp/Kj5dT6min9iivOS4uJceSrazRRRSIUUf2iJvg6WgQkn70qYMjzSlJJ/cpqDQMJAqVf7RrpVdNOsZ5IQ8vHuUD/pqKq2/Scf8ALkf8wFWnO4RRRRWuVdFBAUkgjOaK1cUUtqUOoFRzOa2MudwBulG5Sv8A3ivv2aLb9rzPgtuzwd/5fLPXHzpKAAGAOQqaIPDDTD9iadVIeddcZC/jkvkJ5jO4AHbt/wC81DBAClpCw4EqKQtPRYBxke9Y3pe9WqumljoYezI52xlWJo3tALjlA612Wy63K0rWu1z5EUuD7/hKwFe46VxU+eFWm7LqGXP+2f8AHWxt8KL4pQCD1VyIJ8vKur1LW0dDQGasi7RoPGM/dMha5zsNOEyXXHX3nH5Dq3nnDuW44oqUo+prSnjxPsFo0/eYrFlOwPNKW9G8Qr8IgjB5kkZyeR8qZ1WLBcae40DJ6dmhnAGMYwmysLHYKKKKK7SjRWHBuQpPmKzRUcrA9hafFKOVLvCnUnD2y26PucRCvKmgJT8tKiSvHPavoE+gxUxwZsSewH4MlmS0ei2VhQ+oqlLo2uKB867LNe7nY5aZdomvRHx+ZtWAr3HQ/OvIJG6XkHwXQHCunRTC4Ta7Os7U6mahDdzhkB8I5BwHosDt05j0opiE/awazRQhV9/tAvhWsba0rkG4ecnpzUajjl2q218sNrv0b4e729iW31T4iQSg+YPUH2qAeMWkbHo1yEbNIkokS1KUYq1b0IQO4J59cDnnvWgs16bQMMb2ZBOdlFJHq3THopOEx0dwfcVuJyu6EmtIzqahdzkfp+yhMLl3UVxieO6Poa2+OT+g1YF+t7hvJ9Ck7J/klAS5aYxipmSUxj1YS8oIP+7nFePIcgMV5xnlynA1GjvOuddjaCo/QV2CDce9rnj/ACy/9KZBXWiEl0TmtJ5wMZQWyHlc9ZQVNuJcbUpDiei0KKSPmK9/gZ//AMbOH+WX/pXPJ3xVBMpl5lR6BxspJ+tWJLhbpW6XyNI8jhIGPHgsklSlLUSpajlSlHJV7k1ivH4tn9X7VqZrQ6ZPyobcrdC0NZI0AeSNDz4LorNchnI7JNaKnn8qAPnUT7/b2f3M+gKURO8l21mk/wCLdWQNyU5PU9qmfTXA9cgMytQ3jc0oBXgQx+Idfxn+grnzdU0zfy2k/ROEB8UxdE6Bf1sbz8HLQw9CS2psLTlLil7uRI6fhPPnXFP4c6vgyiw5p+a6QcBcdHiIPruTkfWrRae07adNxTGs0FqM2rG8pGVOEd1K6n50rViJ5O1ldJjGST7qyNgoj4IaFvOm5Ey53pAjGQyGkRtwKsZzuVjkPb1oqXKKiSoooooQiqvcdbkZ3EGUzklENptgc+XTcf3VVoTVO9fPmTre/uk5zcXwPYLIH7ChCQKKKKEIrIrFFCFM39m+0B253W7rTyYaSw2r1Ucq/ZI+tT4BUfcCrX9n6AjOqThya6uQr1BO0fskVIVCFjAqJ/7RFmTK0vFuyEp8WDICVnofDXy//W361LNNziJbzdNEXqIhO5xURa0DHVSRuH8UIVQDWKKKEIooooQsg1afgxeVXjQMDxV734hMZw+iT93/AJSmqr1N39my5KD95tS1fdUluQgeoylX8p+lCFOtFFFCEUUUUIRSDrPVVv0hZ1XK5b1JKtjTTY+84sgkJH0POl6vGQy1IT4b7aHGz1StIIPXsaEKsWquLWpb6443Fkm2QjySzFOFY9V9SfbFMJxanFFa1FSlHJKjkk+dXEesdoJGbXBPvHR/pWqbFZweVpgD/LI/0oQqdV1wrbPnuBuBCkyVq6JZZUsn5AVcaPZ7Yjmi2w0+zCR/Su5DaGhsaQlCfJIwKEKq0jhVrJmJHkCzrc8YElttxJW3j9Q7Z+dcA4e6vMhLB0/PClEDJa+6PdXSrdd6yehoQk/T1vRabHb7c2cpixm2c+e1IGaUa1T0HtW1CEVqtIWkpVzBGCK2ooQqt6y4W6js90lqt9semW/xVFhcUeIdhPIFI55GcdO1JEHh7q+c244zp+ckNjJDzfhE+wVgmrdHoawr8NCFTC4afvNtUU3C1TYxH+1jqSD7EjBpOxV4CARgjIPUGka8WS0yGyZFrhO5HPfHQr+RQhU4xSzpXU1y0pc/tC0uIS8UFCkuI3JUnIOCPlUk66s1qiywmNbITI8m46E/wKjmewygq2tNp69EihClrTnHllxaGtSWws5wDIhncB6lB549iamK2T4l0gMzre8h+M8nc24joRVU9MxIz0xCXo7LgPZaAatNYIzESzxWIrDbDKWxtbaQEpHsBQhKFFFFCF//2Q=="/>
          <p:cNvSpPr>
            <a:spLocks noChangeAspect="1" noChangeArrowheads="1"/>
          </p:cNvSpPr>
          <p:nvPr/>
        </p:nvSpPr>
        <p:spPr bwMode="auto">
          <a:xfrm>
            <a:off x="0" y="-515938"/>
            <a:ext cx="1143000" cy="1047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9398" name="Picture 6" descr="Police Man Clip Ar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7483647" y="-1300163"/>
            <a:ext cx="2857500" cy="2619376"/>
          </a:xfrm>
          <a:prstGeom prst="rect">
            <a:avLst/>
          </a:prstGeom>
          <a:noFill/>
        </p:spPr>
      </p:pic>
      <p:pic>
        <p:nvPicPr>
          <p:cNvPr id="59399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08724" y="83583"/>
            <a:ext cx="1522870" cy="1209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50"/>
          <p:cNvSpPr>
            <a:spLocks noGrp="1" noChangeArrowheads="1"/>
          </p:cNvSpPr>
          <p:nvPr>
            <p:ph type="title"/>
          </p:nvPr>
        </p:nvSpPr>
        <p:spPr>
          <a:xfrm>
            <a:off x="1171575" y="279401"/>
            <a:ext cx="6638925" cy="577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600" b="1" dirty="0" smtClean="0">
                <a:solidFill>
                  <a:srgbClr val="C00000"/>
                </a:solidFill>
              </a:rPr>
              <a:t>Traffic shaping</a:t>
            </a:r>
          </a:p>
        </p:txBody>
      </p:sp>
      <p:sp>
        <p:nvSpPr>
          <p:cNvPr id="4" name="Rectangle 2051"/>
          <p:cNvSpPr txBox="1">
            <a:spLocks noChangeArrowheads="1"/>
          </p:cNvSpPr>
          <p:nvPr/>
        </p:nvSpPr>
        <p:spPr>
          <a:xfrm>
            <a:off x="268974" y="1169394"/>
            <a:ext cx="7687670" cy="138273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Traffic exceeding the committed datarate is delayed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	 until it can be forwarded </a:t>
            </a:r>
            <a:r>
              <a:rPr lang="en-US" sz="2000" kern="0" dirty="0" smtClean="0">
                <a:solidFill>
                  <a:srgbClr val="000000"/>
                </a:solidFill>
              </a:rPr>
              <a:t>(placed or remains in a buffer)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2000" kern="0" dirty="0" smtClean="0">
                <a:solidFill>
                  <a:srgbClr val="000000"/>
                </a:solidFill>
              </a:rPr>
              <a:t>(discarded only if rate exceeds CIR for an extended time)</a:t>
            </a:r>
            <a:endParaRPr kumimoji="0" lang="en-US" sz="2000" b="0" i="0" u="none" strike="noStrike" kern="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" name="Group 27"/>
          <p:cNvGrpSpPr/>
          <p:nvPr/>
        </p:nvGrpSpPr>
        <p:grpSpPr>
          <a:xfrm>
            <a:off x="19050" y="2362200"/>
            <a:ext cx="9086850" cy="1981200"/>
            <a:chOff x="19050" y="2362200"/>
            <a:chExt cx="9086850" cy="1981200"/>
          </a:xfrm>
        </p:grpSpPr>
        <p:sp>
          <p:nvSpPr>
            <p:cNvPr id="5" name="Rectangle 4"/>
            <p:cNvSpPr/>
            <p:nvPr/>
          </p:nvSpPr>
          <p:spPr>
            <a:xfrm>
              <a:off x="781050" y="2381250"/>
              <a:ext cx="7524750" cy="1962150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5400000" flipH="1" flipV="1">
              <a:off x="619125" y="2543175"/>
              <a:ext cx="1962150" cy="16002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2276475" y="2524125"/>
              <a:ext cx="1276350" cy="10287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 flipH="1" flipV="1">
              <a:off x="3343275" y="2771775"/>
              <a:ext cx="990600" cy="81915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4105275" y="2809875"/>
              <a:ext cx="1276350" cy="10287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5257800" y="3943350"/>
              <a:ext cx="188595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 flipH="1" flipV="1">
              <a:off x="6924675" y="2562225"/>
              <a:ext cx="1581150" cy="11811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9050" y="3124200"/>
              <a:ext cx="876300" cy="5673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3600" b="1" dirty="0" smtClean="0">
                  <a:solidFill>
                    <a:srgbClr val="0033CC"/>
                  </a:solidFill>
                  <a:latin typeface="+mn-lt"/>
                </a:rPr>
                <a:t>CIR</a:t>
              </a:r>
            </a:p>
          </p:txBody>
        </p:sp>
        <p:cxnSp>
          <p:nvCxnSpPr>
            <p:cNvPr id="26" name="Straight Arrow Connector 25"/>
            <p:cNvCxnSpPr>
              <a:stCxn id="5" idx="1"/>
            </p:cNvCxnSpPr>
            <p:nvPr/>
          </p:nvCxnSpPr>
          <p:spPr>
            <a:xfrm rot="10800000" flipH="1" flipV="1">
              <a:off x="781050" y="3362324"/>
              <a:ext cx="7943850" cy="9525"/>
            </a:xfrm>
            <a:prstGeom prst="straightConnector1">
              <a:avLst/>
            </a:prstGeom>
            <a:ln w="57150">
              <a:solidFill>
                <a:srgbClr val="0033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8286750" y="3448050"/>
              <a:ext cx="819150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400" b="1" dirty="0" smtClean="0">
                  <a:solidFill>
                    <a:srgbClr val="0033CC"/>
                  </a:solidFill>
                  <a:latin typeface="+mn-lt"/>
                </a:rPr>
                <a:t>time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781050" y="4572000"/>
            <a:ext cx="7524750" cy="196215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9050" y="5314950"/>
            <a:ext cx="876300" cy="567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3600" b="1" dirty="0" smtClean="0">
                <a:solidFill>
                  <a:srgbClr val="0033CC"/>
                </a:solidFill>
                <a:latin typeface="+mn-lt"/>
              </a:rPr>
              <a:t>CIR</a:t>
            </a:r>
          </a:p>
        </p:txBody>
      </p:sp>
      <p:cxnSp>
        <p:nvCxnSpPr>
          <p:cNvPr id="38" name="Straight Arrow Connector 37"/>
          <p:cNvCxnSpPr>
            <a:stCxn id="30" idx="1"/>
          </p:cNvCxnSpPr>
          <p:nvPr/>
        </p:nvCxnSpPr>
        <p:spPr>
          <a:xfrm rot="10800000" flipH="1" flipV="1">
            <a:off x="781050" y="5553074"/>
            <a:ext cx="7943850" cy="9525"/>
          </a:xfrm>
          <a:prstGeom prst="straightConnector1">
            <a:avLst/>
          </a:prstGeom>
          <a:ln w="5715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8286750" y="5638800"/>
            <a:ext cx="819150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400" b="1" dirty="0" smtClean="0">
                <a:solidFill>
                  <a:srgbClr val="0033CC"/>
                </a:solidFill>
                <a:latin typeface="+mn-lt"/>
              </a:rPr>
              <a:t>time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1573975" y="5546025"/>
            <a:ext cx="5481918" cy="86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714375" y="5629275"/>
            <a:ext cx="971550" cy="8001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 flipH="1" flipV="1">
            <a:off x="7294825" y="5562435"/>
            <a:ext cx="287240" cy="2464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7537837" y="5559287"/>
            <a:ext cx="772601" cy="66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214651" y="4735768"/>
            <a:ext cx="3889612" cy="4617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800" b="1" dirty="0" smtClean="0">
                <a:latin typeface="+mn-lt"/>
              </a:rPr>
              <a:t>shaped to CIR</a:t>
            </a:r>
          </a:p>
        </p:txBody>
      </p:sp>
      <p:cxnSp>
        <p:nvCxnSpPr>
          <p:cNvPr id="41" name="Straight Connector 40"/>
          <p:cNvCxnSpPr/>
          <p:nvPr/>
        </p:nvCxnSpPr>
        <p:spPr>
          <a:xfrm rot="16200000" flipH="1">
            <a:off x="7055679" y="5560254"/>
            <a:ext cx="288310" cy="2497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7552" y="47298"/>
            <a:ext cx="81915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50"/>
          <p:cNvSpPr>
            <a:spLocks noGrp="1" noChangeArrowheads="1"/>
          </p:cNvSpPr>
          <p:nvPr>
            <p:ph type="title"/>
          </p:nvPr>
        </p:nvSpPr>
        <p:spPr>
          <a:xfrm>
            <a:off x="1171575" y="279401"/>
            <a:ext cx="6638925" cy="577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600" b="1" dirty="0" smtClean="0">
                <a:solidFill>
                  <a:srgbClr val="C00000"/>
                </a:solidFill>
              </a:rPr>
              <a:t>Traffic metering</a:t>
            </a:r>
          </a:p>
        </p:txBody>
      </p:sp>
      <p:sp>
        <p:nvSpPr>
          <p:cNvPr id="4" name="Rectangle 2051"/>
          <p:cNvSpPr txBox="1">
            <a:spLocks noChangeArrowheads="1"/>
          </p:cNvSpPr>
          <p:nvPr/>
        </p:nvSpPr>
        <p:spPr>
          <a:xfrm>
            <a:off x="234288" y="1264929"/>
            <a:ext cx="8145439" cy="782235"/>
          </a:xfrm>
          <a:prstGeom prst="rect">
            <a:avLst/>
          </a:prstGeom>
        </p:spPr>
        <p:txBody>
          <a:bodyPr/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Charge extra for </a:t>
            </a:r>
            <a:r>
              <a:rPr lang="en-US" sz="2400" kern="0" dirty="0" smtClean="0">
                <a:solidFill>
                  <a:srgbClr val="000000"/>
                </a:solidFill>
              </a:rPr>
              <a:t>traffic exceeding the committed datarate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	(leads customer to self-police)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" name="Group 27"/>
          <p:cNvGrpSpPr/>
          <p:nvPr/>
        </p:nvGrpSpPr>
        <p:grpSpPr>
          <a:xfrm>
            <a:off x="19050" y="2362200"/>
            <a:ext cx="9086850" cy="1981200"/>
            <a:chOff x="19050" y="2362200"/>
            <a:chExt cx="9086850" cy="1981200"/>
          </a:xfrm>
        </p:grpSpPr>
        <p:sp>
          <p:nvSpPr>
            <p:cNvPr id="6" name="Rectangle 5"/>
            <p:cNvSpPr/>
            <p:nvPr/>
          </p:nvSpPr>
          <p:spPr>
            <a:xfrm>
              <a:off x="781050" y="2381250"/>
              <a:ext cx="7524750" cy="1962150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 rot="5400000" flipH="1" flipV="1">
              <a:off x="619125" y="2543175"/>
              <a:ext cx="1962150" cy="16002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6200000" flipH="1">
              <a:off x="2276475" y="2524125"/>
              <a:ext cx="1276350" cy="10287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 flipH="1" flipV="1">
              <a:off x="3343275" y="2771775"/>
              <a:ext cx="990600" cy="81915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4105275" y="2809875"/>
              <a:ext cx="1276350" cy="10287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257800" y="3943350"/>
              <a:ext cx="188595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 flipH="1" flipV="1">
              <a:off x="6924675" y="2562225"/>
              <a:ext cx="1581150" cy="11811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19050" y="3124200"/>
              <a:ext cx="876300" cy="5673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3600" b="1" dirty="0" smtClean="0">
                  <a:solidFill>
                    <a:srgbClr val="0033CC"/>
                  </a:solidFill>
                  <a:latin typeface="+mn-lt"/>
                </a:rPr>
                <a:t>CIR</a:t>
              </a:r>
            </a:p>
          </p:txBody>
        </p:sp>
        <p:cxnSp>
          <p:nvCxnSpPr>
            <p:cNvPr id="14" name="Straight Arrow Connector 13"/>
            <p:cNvCxnSpPr>
              <a:stCxn id="6" idx="1"/>
            </p:cNvCxnSpPr>
            <p:nvPr/>
          </p:nvCxnSpPr>
          <p:spPr>
            <a:xfrm rot="10800000" flipH="1" flipV="1">
              <a:off x="781050" y="3362324"/>
              <a:ext cx="7943850" cy="9525"/>
            </a:xfrm>
            <a:prstGeom prst="straightConnector1">
              <a:avLst/>
            </a:prstGeom>
            <a:ln w="57150">
              <a:solidFill>
                <a:srgbClr val="0033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8286750" y="3448050"/>
              <a:ext cx="819150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400" b="1" dirty="0" smtClean="0">
                  <a:solidFill>
                    <a:srgbClr val="0033CC"/>
                  </a:solidFill>
                  <a:latin typeface="+mn-lt"/>
                </a:rPr>
                <a:t>time</a:t>
              </a:r>
            </a:p>
          </p:txBody>
        </p:sp>
      </p:grpSp>
      <p:grpSp>
        <p:nvGrpSpPr>
          <p:cNvPr id="16" name="Group 27"/>
          <p:cNvGrpSpPr/>
          <p:nvPr/>
        </p:nvGrpSpPr>
        <p:grpSpPr>
          <a:xfrm>
            <a:off x="19050" y="4533900"/>
            <a:ext cx="9086850" cy="1962150"/>
            <a:chOff x="19050" y="2381250"/>
            <a:chExt cx="9086850" cy="1962150"/>
          </a:xfrm>
        </p:grpSpPr>
        <p:sp>
          <p:nvSpPr>
            <p:cNvPr id="17" name="Rectangle 16"/>
            <p:cNvSpPr/>
            <p:nvPr/>
          </p:nvSpPr>
          <p:spPr>
            <a:xfrm>
              <a:off x="781050" y="2381250"/>
              <a:ext cx="7524750" cy="1962150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/>
            <p:nvPr/>
          </p:nvCxnSpPr>
          <p:spPr>
            <a:xfrm rot="5400000" flipH="1" flipV="1">
              <a:off x="723900" y="3429000"/>
              <a:ext cx="971550" cy="81915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3126190" y="3373840"/>
              <a:ext cx="315604" cy="29001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 flipH="1" flipV="1">
              <a:off x="3399146" y="3390900"/>
              <a:ext cx="315604" cy="25589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6200000" flipH="1">
              <a:off x="4675641" y="3380241"/>
              <a:ext cx="614999" cy="54931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5257800" y="3943350"/>
              <a:ext cx="188595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7037981" y="3406823"/>
              <a:ext cx="623249" cy="44980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9050" y="3124200"/>
              <a:ext cx="876300" cy="5673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3600" b="1" dirty="0" smtClean="0">
                  <a:solidFill>
                    <a:srgbClr val="0033CC"/>
                  </a:solidFill>
                  <a:latin typeface="+mn-lt"/>
                </a:rPr>
                <a:t>CIR</a:t>
              </a:r>
            </a:p>
          </p:txBody>
        </p:sp>
        <p:cxnSp>
          <p:nvCxnSpPr>
            <p:cNvPr id="25" name="Straight Arrow Connector 24"/>
            <p:cNvCxnSpPr>
              <a:stCxn id="17" idx="1"/>
            </p:cNvCxnSpPr>
            <p:nvPr/>
          </p:nvCxnSpPr>
          <p:spPr>
            <a:xfrm rot="10800000" flipH="1" flipV="1">
              <a:off x="781050" y="3362324"/>
              <a:ext cx="7943850" cy="9525"/>
            </a:xfrm>
            <a:prstGeom prst="straightConnector1">
              <a:avLst/>
            </a:prstGeom>
            <a:ln w="57150">
              <a:solidFill>
                <a:srgbClr val="0033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8286750" y="3448050"/>
              <a:ext cx="819150" cy="40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400" b="1" dirty="0" smtClean="0">
                  <a:solidFill>
                    <a:srgbClr val="0033CC"/>
                  </a:solidFill>
                  <a:latin typeface="+mn-lt"/>
                </a:rPr>
                <a:t>time</a:t>
              </a:r>
            </a:p>
          </p:txBody>
        </p:sp>
      </p:grpSp>
      <p:cxnSp>
        <p:nvCxnSpPr>
          <p:cNvPr id="28" name="Straight Connector 27"/>
          <p:cNvCxnSpPr/>
          <p:nvPr/>
        </p:nvCxnSpPr>
        <p:spPr>
          <a:xfrm rot="5400000" flipH="1" flipV="1">
            <a:off x="1476375" y="4638675"/>
            <a:ext cx="1009650" cy="8001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2256572" y="4627302"/>
            <a:ext cx="1009650" cy="8001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3607558" y="4908929"/>
            <a:ext cx="687222" cy="5865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4140248" y="4904522"/>
            <a:ext cx="702290" cy="543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 flipH="1" flipV="1">
            <a:off x="7415284" y="4663270"/>
            <a:ext cx="987472" cy="72304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162568" y="4790359"/>
            <a:ext cx="3889612" cy="4617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800" b="1" dirty="0" smtClean="0">
                <a:latin typeface="+mn-lt"/>
              </a:rPr>
              <a:t>extra charge over CIR</a:t>
            </a:r>
          </a:p>
        </p:txBody>
      </p:sp>
      <p:pic>
        <p:nvPicPr>
          <p:cNvPr id="57346" name="Picture 2" descr="http://t0.gstatic.com/images?q=tbn:ANd9GcQWro4RY0TRGm13uwAx-ztqCOeTn6xFZqn4uFb5j35bpYAWhMB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6282" y="236484"/>
            <a:ext cx="1297347" cy="17606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BW specification</a:t>
            </a:r>
            <a:endParaRPr lang="en-US" dirty="0"/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82553" y="1252915"/>
            <a:ext cx="8577668" cy="540013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What does an SLA commitment of  </a:t>
            </a:r>
            <a:r>
              <a:rPr lang="en-US" sz="2400" b="1" kern="0" dirty="0" smtClean="0">
                <a:solidFill>
                  <a:srgbClr val="000000"/>
                </a:solidFill>
              </a:rPr>
              <a:t>X bps</a:t>
            </a:r>
            <a:r>
              <a:rPr lang="en-US" sz="2400" kern="0" dirty="0" smtClean="0">
                <a:solidFill>
                  <a:srgbClr val="000000"/>
                </a:solidFill>
              </a:rPr>
              <a:t> mean 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BW usage naturally varies for many services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Must the customer send &lt; X bps at all times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	even if he transmitted much less than X up to now 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May the customer remain silent for 9 minutes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	and then send 10X bps for 1 minute 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i="1" kern="0" dirty="0" smtClean="0">
                <a:solidFill>
                  <a:srgbClr val="000000"/>
                </a:solidFill>
              </a:rPr>
              <a:t>If the measurement interval is 10 minutes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i="1" kern="0" dirty="0" smtClean="0">
                <a:solidFill>
                  <a:srgbClr val="000000"/>
                </a:solidFill>
              </a:rPr>
              <a:t>	then this is precisely X bps !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A BW cap is only meaningful when we specify the </a:t>
            </a:r>
            <a:r>
              <a:rPr lang="en-US" sz="2400" b="1" kern="0" dirty="0" smtClean="0">
                <a:solidFill>
                  <a:srgbClr val="000000"/>
                </a:solidFill>
              </a:rPr>
              <a:t>integration time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Or, we can specify the rate and the maximum burst size (in bytes)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	and enforce these using a </a:t>
            </a:r>
            <a:r>
              <a:rPr lang="en-US" sz="2400" b="1" kern="0" dirty="0" smtClean="0">
                <a:solidFill>
                  <a:srgbClr val="000000"/>
                </a:solidFill>
              </a:rPr>
              <a:t>bucketing algorithm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A bucketing algorithm allows bursts above X for a limited time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	as long as the average remains at X or below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6322" name="Picture 2" descr="http://www1.free-clipart.net/gallery2/clipart/Household/Cleaning/Bucket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59549" y="5344507"/>
            <a:ext cx="874089" cy="9410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Leaky and token buckets</a:t>
            </a:r>
            <a:endParaRPr lang="en-US" dirty="0"/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14312" y="1300213"/>
            <a:ext cx="4420750" cy="4957385"/>
          </a:xfrm>
          <a:prstGeom prst="rect">
            <a:avLst/>
          </a:prstGeom>
        </p:spPr>
        <p:txBody>
          <a:bodyPr/>
          <a:lstStyle/>
          <a:p>
            <a:pPr marL="342900" lvl="0" indent="-342900" fontAlgn="base"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400" b="1" kern="0" dirty="0" smtClean="0">
                <a:solidFill>
                  <a:srgbClr val="000000"/>
                </a:solidFill>
              </a:rPr>
              <a:t>Leaky bucket model 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</a:rPr>
              <a:t>water is poured into bucket as needed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</a:rPr>
              <a:t>water leaks out at a constant rate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</a:rPr>
              <a:t>if too much water poured in  it overflows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endParaRPr lang="en-US" kern="0" dirty="0" smtClean="0">
              <a:solidFill>
                <a:srgbClr val="000000"/>
              </a:solidFill>
            </a:endParaRPr>
          </a:p>
          <a:p>
            <a:pPr marL="342900" lvl="0" indent="-342900" fontAlgn="base">
              <a:spcAft>
                <a:spcPct val="0"/>
              </a:spcAft>
              <a:defRPr/>
            </a:pPr>
            <a:endParaRPr lang="en-US" kern="0" dirty="0" smtClean="0">
              <a:solidFill>
                <a:srgbClr val="000000"/>
              </a:solidFill>
            </a:endParaRPr>
          </a:p>
          <a:p>
            <a:pPr marL="342900" lvl="0" indent="-342900" fontAlgn="base">
              <a:spcAft>
                <a:spcPct val="0"/>
              </a:spcAft>
              <a:defRPr/>
            </a:pPr>
            <a:endParaRPr lang="en-US" kern="0" dirty="0" smtClean="0">
              <a:solidFill>
                <a:srgbClr val="000000"/>
              </a:solidFill>
            </a:endParaRPr>
          </a:p>
          <a:p>
            <a:pPr marL="342900" lvl="0" indent="-342900" fontAlgn="base">
              <a:spcAft>
                <a:spcPct val="0"/>
              </a:spcAft>
              <a:defRPr/>
            </a:pPr>
            <a:endParaRPr lang="en-US" kern="0" dirty="0" smtClean="0">
              <a:solidFill>
                <a:srgbClr val="000000"/>
              </a:solidFill>
            </a:endParaRPr>
          </a:p>
          <a:p>
            <a:pPr marL="342900" lvl="0" indent="-342900" fontAlgn="base">
              <a:spcAft>
                <a:spcPct val="0"/>
              </a:spcAft>
              <a:defRPr/>
            </a:pPr>
            <a:endParaRPr lang="en-US" kern="0" dirty="0" smtClean="0">
              <a:solidFill>
                <a:srgbClr val="000000"/>
              </a:solidFill>
            </a:endParaRPr>
          </a:p>
          <a:p>
            <a:pPr marL="342900" lvl="0" indent="-342900" fontAlgn="base">
              <a:spcAft>
                <a:spcPct val="0"/>
              </a:spcAft>
              <a:defRPr/>
            </a:pPr>
            <a:endParaRPr lang="en-US" kern="0" dirty="0" smtClean="0">
              <a:solidFill>
                <a:srgbClr val="000000"/>
              </a:solidFill>
            </a:endParaRPr>
          </a:p>
          <a:p>
            <a:pPr marL="342900" lvl="0" indent="-342900" fontAlgn="base">
              <a:spcAft>
                <a:spcPct val="0"/>
              </a:spcAft>
              <a:defRPr/>
            </a:pPr>
            <a:endParaRPr lang="en-US" kern="0" dirty="0" smtClean="0">
              <a:solidFill>
                <a:srgbClr val="000000"/>
              </a:solidFill>
            </a:endParaRPr>
          </a:p>
          <a:p>
            <a:pPr marL="342900" lvl="0" indent="-342900" fontAlgn="base">
              <a:spcAft>
                <a:spcPct val="0"/>
              </a:spcAft>
              <a:defRPr/>
            </a:pPr>
            <a:endParaRPr lang="en-US" sz="2400" b="1" kern="0" dirty="0" smtClean="0">
              <a:solidFill>
                <a:srgbClr val="000000"/>
              </a:solidFill>
            </a:endParaRP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400" b="1" kern="0" dirty="0" smtClean="0">
                <a:solidFill>
                  <a:srgbClr val="000000"/>
                </a:solidFill>
              </a:rPr>
              <a:t>Interpretation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</a:rPr>
              <a:t>bps of traffic are added to bucket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</a:rPr>
              <a:t>committed  rate is continuously removed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</a:rPr>
              <a:t>if packet fits into bucket it is sent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</a:rPr>
              <a:t>unused data rate is lost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549818" y="1326485"/>
            <a:ext cx="4515352" cy="4957385"/>
          </a:xfrm>
          <a:prstGeom prst="rect">
            <a:avLst/>
          </a:prstGeom>
        </p:spPr>
        <p:txBody>
          <a:bodyPr/>
          <a:lstStyle/>
          <a:p>
            <a:pPr marL="342900" lvl="0" indent="-342900" fontAlgn="base"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400" b="1" kern="0" dirty="0" smtClean="0">
                <a:solidFill>
                  <a:srgbClr val="000000"/>
                </a:solidFill>
              </a:rPr>
              <a:t>Token bucket model 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</a:rPr>
              <a:t>water is poured into bucket at a constant rate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</a:rPr>
              <a:t>water is removed as needed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</a:rPr>
              <a:t>if too much water poured in  it overflows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kern="0" dirty="0" smtClean="0">
              <a:solidFill>
                <a:srgbClr val="00000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kern="0" dirty="0" smtClean="0">
              <a:solidFill>
                <a:srgbClr val="00000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kern="0" dirty="0" smtClean="0">
              <a:solidFill>
                <a:srgbClr val="000000"/>
              </a:solidFill>
            </a:endParaRPr>
          </a:p>
          <a:p>
            <a:pPr marL="342900" lvl="0" indent="-342900" fontAlgn="base">
              <a:spcAft>
                <a:spcPct val="0"/>
              </a:spcAft>
              <a:defRPr/>
            </a:pPr>
            <a:endParaRPr lang="en-US" sz="2400" b="1" kern="0" dirty="0" smtClean="0">
              <a:solidFill>
                <a:srgbClr val="000000"/>
              </a:solidFill>
            </a:endParaRPr>
          </a:p>
          <a:p>
            <a:pPr marL="342900" lvl="0" indent="-342900" fontAlgn="base">
              <a:spcAft>
                <a:spcPct val="0"/>
              </a:spcAft>
              <a:defRPr/>
            </a:pPr>
            <a:endParaRPr lang="en-US" sz="2400" b="1" kern="0" dirty="0" smtClean="0">
              <a:solidFill>
                <a:srgbClr val="000000"/>
              </a:solidFill>
            </a:endParaRPr>
          </a:p>
          <a:p>
            <a:pPr marL="342900" lvl="0" indent="-342900" fontAlgn="base">
              <a:spcAft>
                <a:spcPct val="0"/>
              </a:spcAft>
              <a:defRPr/>
            </a:pPr>
            <a:endParaRPr lang="en-US" sz="2400" b="1" kern="0" dirty="0" smtClean="0">
              <a:solidFill>
                <a:srgbClr val="000000"/>
              </a:solidFill>
            </a:endParaRP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400" b="1" kern="0" dirty="0" smtClean="0">
                <a:solidFill>
                  <a:srgbClr val="000000"/>
                </a:solidFill>
              </a:rPr>
              <a:t>Interpretation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</a:rPr>
              <a:t>tokens are added at committed rate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</a:rPr>
              <a:t>to send traffic there have to be enough tokens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</a:rPr>
              <a:t>unused data rate is lost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1296839" y="2776101"/>
            <a:ext cx="2301640" cy="1638260"/>
            <a:chOff x="1296839" y="2728803"/>
            <a:chExt cx="2301640" cy="1638260"/>
          </a:xfrm>
        </p:grpSpPr>
        <p:sp>
          <p:nvSpPr>
            <p:cNvPr id="8" name="Oval 4"/>
            <p:cNvSpPr>
              <a:spLocks noChangeArrowheads="1"/>
            </p:cNvSpPr>
            <p:nvPr/>
          </p:nvSpPr>
          <p:spPr bwMode="auto">
            <a:xfrm>
              <a:off x="1411139" y="4014964"/>
              <a:ext cx="977900" cy="241300"/>
            </a:xfrm>
            <a:prstGeom prst="ellipse">
              <a:avLst/>
            </a:prstGeom>
            <a:solidFill>
              <a:srgbClr val="0033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5"/>
            <p:cNvSpPr>
              <a:spLocks noChangeArrowheads="1"/>
            </p:cNvSpPr>
            <p:nvPr/>
          </p:nvSpPr>
          <p:spPr bwMode="auto">
            <a:xfrm>
              <a:off x="1296839" y="3278364"/>
              <a:ext cx="1193800" cy="2413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1296839" y="3405364"/>
              <a:ext cx="114300" cy="749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 flipH="1">
              <a:off x="2389039" y="3418064"/>
              <a:ext cx="114300" cy="749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AutoShape 10"/>
            <p:cNvSpPr>
              <a:spLocks noChangeArrowheads="1"/>
            </p:cNvSpPr>
            <p:nvPr/>
          </p:nvSpPr>
          <p:spPr bwMode="auto">
            <a:xfrm>
              <a:off x="1385739" y="3786364"/>
              <a:ext cx="1028700" cy="355600"/>
            </a:xfrm>
            <a:custGeom>
              <a:avLst/>
              <a:gdLst>
                <a:gd name="T0" fmla="*/ 638 w 21600"/>
                <a:gd name="T1" fmla="*/ 112 h 21600"/>
                <a:gd name="T2" fmla="*/ 324 w 21600"/>
                <a:gd name="T3" fmla="*/ 224 h 21600"/>
                <a:gd name="T4" fmla="*/ 10 w 21600"/>
                <a:gd name="T5" fmla="*/ 112 h 21600"/>
                <a:gd name="T6" fmla="*/ 32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33 w 21600"/>
                <a:gd name="T13" fmla="*/ 2121 h 21600"/>
                <a:gd name="T14" fmla="*/ 19467 w 21600"/>
                <a:gd name="T15" fmla="*/ 1947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43" y="21600"/>
                  </a:lnTo>
                  <a:lnTo>
                    <a:pt x="20957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33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8"/>
            <p:cNvSpPr>
              <a:spLocks noChangeArrowheads="1"/>
            </p:cNvSpPr>
            <p:nvPr/>
          </p:nvSpPr>
          <p:spPr bwMode="auto">
            <a:xfrm>
              <a:off x="1360339" y="3697464"/>
              <a:ext cx="1079500" cy="228600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2065283" y="4114800"/>
              <a:ext cx="236483" cy="173421"/>
            </a:xfrm>
            <a:prstGeom prst="ellipse">
              <a:avLst/>
            </a:prstGeom>
            <a:solidFill>
              <a:srgbClr val="F2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AutoShape 10"/>
            <p:cNvSpPr>
              <a:spLocks noChangeArrowheads="1"/>
            </p:cNvSpPr>
            <p:nvPr/>
          </p:nvSpPr>
          <p:spPr bwMode="auto">
            <a:xfrm rot="2194263">
              <a:off x="2095957" y="4283962"/>
              <a:ext cx="463123" cy="83101"/>
            </a:xfrm>
            <a:custGeom>
              <a:avLst/>
              <a:gdLst>
                <a:gd name="T0" fmla="*/ 638 w 21600"/>
                <a:gd name="T1" fmla="*/ 112 h 21600"/>
                <a:gd name="T2" fmla="*/ 324 w 21600"/>
                <a:gd name="T3" fmla="*/ 224 h 21600"/>
                <a:gd name="T4" fmla="*/ 10 w 21600"/>
                <a:gd name="T5" fmla="*/ 112 h 21600"/>
                <a:gd name="T6" fmla="*/ 32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33 w 21600"/>
                <a:gd name="T13" fmla="*/ 2121 h 21600"/>
                <a:gd name="T14" fmla="*/ 19467 w 21600"/>
                <a:gd name="T15" fmla="*/ 1947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43" y="21600"/>
                  </a:lnTo>
                  <a:lnTo>
                    <a:pt x="20957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33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8434" name="Picture 2" descr="http://t1.gstatic.com/images?q=tbn:ANd9GcSmh8bm0yLiQpV8UjSJj6-BjjDjEbVzt9soGeek6SnzjbebNY91SA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9984148">
              <a:off x="2569779" y="2728803"/>
              <a:ext cx="1028700" cy="1019176"/>
            </a:xfrm>
            <a:prstGeom prst="rect">
              <a:avLst/>
            </a:prstGeom>
            <a:noFill/>
          </p:spPr>
        </p:pic>
      </p:grpSp>
      <p:grpSp>
        <p:nvGrpSpPr>
          <p:cNvPr id="55" name="Group 54"/>
          <p:cNvGrpSpPr/>
          <p:nvPr/>
        </p:nvGrpSpPr>
        <p:grpSpPr>
          <a:xfrm>
            <a:off x="5486400" y="2554125"/>
            <a:ext cx="1567918" cy="1949135"/>
            <a:chOff x="5486400" y="2585657"/>
            <a:chExt cx="1567918" cy="1949135"/>
          </a:xfrm>
        </p:grpSpPr>
        <p:pic>
          <p:nvPicPr>
            <p:cNvPr id="18436" name="Picture 4" descr="http://t0.gstatic.com/images?q=tbn:ANd9GcSJBApV86_H1vedV0rhWgvdqA0_e6ahH5Ah5YfiIjw3gE3rbYTx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86400" y="2585657"/>
              <a:ext cx="952500" cy="923925"/>
            </a:xfrm>
            <a:prstGeom prst="rect">
              <a:avLst/>
            </a:prstGeom>
            <a:noFill/>
          </p:spPr>
        </p:pic>
        <p:sp>
          <p:nvSpPr>
            <p:cNvPr id="45" name="Oval 4"/>
            <p:cNvSpPr>
              <a:spLocks noChangeArrowheads="1"/>
            </p:cNvSpPr>
            <p:nvPr/>
          </p:nvSpPr>
          <p:spPr bwMode="auto">
            <a:xfrm>
              <a:off x="5962118" y="4293492"/>
              <a:ext cx="977900" cy="241300"/>
            </a:xfrm>
            <a:prstGeom prst="ellipse">
              <a:avLst/>
            </a:prstGeom>
            <a:solidFill>
              <a:srgbClr val="0033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Oval 5"/>
            <p:cNvSpPr>
              <a:spLocks noChangeArrowheads="1"/>
            </p:cNvSpPr>
            <p:nvPr/>
          </p:nvSpPr>
          <p:spPr bwMode="auto">
            <a:xfrm>
              <a:off x="5847818" y="3556892"/>
              <a:ext cx="1193800" cy="2413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6"/>
            <p:cNvSpPr>
              <a:spLocks noChangeShapeType="1"/>
            </p:cNvSpPr>
            <p:nvPr/>
          </p:nvSpPr>
          <p:spPr bwMode="auto">
            <a:xfrm>
              <a:off x="5847818" y="3683892"/>
              <a:ext cx="114300" cy="749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7"/>
            <p:cNvSpPr>
              <a:spLocks noChangeShapeType="1"/>
            </p:cNvSpPr>
            <p:nvPr/>
          </p:nvSpPr>
          <p:spPr bwMode="auto">
            <a:xfrm flipH="1">
              <a:off x="6940018" y="3696592"/>
              <a:ext cx="114300" cy="749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AutoShape 10"/>
            <p:cNvSpPr>
              <a:spLocks noChangeArrowheads="1"/>
            </p:cNvSpPr>
            <p:nvPr/>
          </p:nvSpPr>
          <p:spPr bwMode="auto">
            <a:xfrm>
              <a:off x="5936718" y="4064892"/>
              <a:ext cx="1028700" cy="355600"/>
            </a:xfrm>
            <a:custGeom>
              <a:avLst/>
              <a:gdLst>
                <a:gd name="T0" fmla="*/ 638 w 21600"/>
                <a:gd name="T1" fmla="*/ 112 h 21600"/>
                <a:gd name="T2" fmla="*/ 324 w 21600"/>
                <a:gd name="T3" fmla="*/ 224 h 21600"/>
                <a:gd name="T4" fmla="*/ 10 w 21600"/>
                <a:gd name="T5" fmla="*/ 112 h 21600"/>
                <a:gd name="T6" fmla="*/ 32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33 w 21600"/>
                <a:gd name="T13" fmla="*/ 2121 h 21600"/>
                <a:gd name="T14" fmla="*/ 19467 w 21600"/>
                <a:gd name="T15" fmla="*/ 1947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43" y="21600"/>
                  </a:lnTo>
                  <a:lnTo>
                    <a:pt x="20957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33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Oval 8"/>
            <p:cNvSpPr>
              <a:spLocks noChangeArrowheads="1"/>
            </p:cNvSpPr>
            <p:nvPr/>
          </p:nvSpPr>
          <p:spPr bwMode="auto">
            <a:xfrm>
              <a:off x="5911318" y="3975992"/>
              <a:ext cx="1079500" cy="228600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does a token bucket work ?  Part 1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99544" y="1119353"/>
            <a:ext cx="8529145" cy="551793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Let’s look at a token bucket </a:t>
            </a:r>
            <a:r>
              <a:rPr lang="en-US" sz="2400" dirty="0" err="1" smtClean="0"/>
              <a:t>policer</a:t>
            </a:r>
            <a:r>
              <a:rPr lang="en-US" sz="2400" dirty="0" smtClean="0"/>
              <a:t> (other cases are equivalent)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The bucket is configured with</a:t>
            </a:r>
          </a:p>
          <a:p>
            <a:pPr>
              <a:buNone/>
            </a:pPr>
            <a:r>
              <a:rPr lang="en-US" sz="2400" dirty="0" smtClean="0"/>
              <a:t>	height - </a:t>
            </a:r>
            <a:r>
              <a:rPr lang="en-US" sz="2400" b="1" dirty="0" smtClean="0"/>
              <a:t>C</a:t>
            </a:r>
            <a:r>
              <a:rPr lang="en-US" sz="2400" dirty="0" smtClean="0"/>
              <a:t>ommitted </a:t>
            </a:r>
            <a:r>
              <a:rPr lang="en-US" sz="2400" b="1" dirty="0" smtClean="0"/>
              <a:t>I</a:t>
            </a:r>
            <a:r>
              <a:rPr lang="en-US" sz="2400" dirty="0" smtClean="0"/>
              <a:t>nformation </a:t>
            </a:r>
            <a:r>
              <a:rPr lang="en-US" sz="2400" b="1" dirty="0" smtClean="0"/>
              <a:t>R</a:t>
            </a:r>
            <a:r>
              <a:rPr lang="en-US" sz="2400" dirty="0" smtClean="0"/>
              <a:t>ate  (CIR)</a:t>
            </a:r>
          </a:p>
          <a:p>
            <a:pPr>
              <a:buNone/>
            </a:pPr>
            <a:r>
              <a:rPr lang="en-US" sz="2400" dirty="0" smtClean="0"/>
              <a:t>	filling rate - </a:t>
            </a:r>
            <a:r>
              <a:rPr lang="en-US" sz="2400" b="1" dirty="0" smtClean="0"/>
              <a:t>C</a:t>
            </a:r>
            <a:r>
              <a:rPr lang="en-US" sz="2400" dirty="0" smtClean="0"/>
              <a:t>ommitted </a:t>
            </a:r>
            <a:r>
              <a:rPr lang="en-US" sz="2400" b="1" dirty="0" smtClean="0"/>
              <a:t>B</a:t>
            </a:r>
            <a:r>
              <a:rPr lang="en-US" sz="2400" dirty="0" smtClean="0"/>
              <a:t>urst </a:t>
            </a:r>
            <a:r>
              <a:rPr lang="en-US" sz="2400" b="1" dirty="0" smtClean="0"/>
              <a:t>S</a:t>
            </a:r>
            <a:r>
              <a:rPr lang="en-US" sz="2400" dirty="0" smtClean="0"/>
              <a:t>ize  (CBS)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If packets are sent at precisely the committed rate</a:t>
            </a:r>
          </a:p>
          <a:p>
            <a:pPr lvl="1"/>
            <a:r>
              <a:rPr lang="en-US" sz="2400" dirty="0" smtClean="0"/>
              <a:t>the bucket height stays constant</a:t>
            </a:r>
          </a:p>
          <a:p>
            <a:pPr lvl="1"/>
            <a:r>
              <a:rPr lang="en-US" sz="2400" dirty="0" smtClean="0"/>
              <a:t>and all packets are forwarded</a:t>
            </a:r>
          </a:p>
          <a:p>
            <a:pPr>
              <a:buNone/>
            </a:pPr>
            <a:r>
              <a:rPr lang="en-US" sz="2400" dirty="0" smtClean="0"/>
              <a:t>If packets arrive at less then the committed rate</a:t>
            </a:r>
          </a:p>
          <a:p>
            <a:pPr lvl="1"/>
            <a:r>
              <a:rPr lang="en-US" sz="2400" dirty="0" smtClean="0"/>
              <a:t>the bucket height increases</a:t>
            </a:r>
          </a:p>
          <a:p>
            <a:pPr lvl="1"/>
            <a:r>
              <a:rPr lang="en-US" sz="2400" dirty="0" smtClean="0"/>
              <a:t>all packets are forwarded</a:t>
            </a:r>
          </a:p>
          <a:p>
            <a:pPr lvl="1"/>
            <a:r>
              <a:rPr lang="en-US" sz="2400" dirty="0" smtClean="0"/>
              <a:t>excess information rate overflows and is lost</a:t>
            </a:r>
          </a:p>
          <a:p>
            <a:pPr>
              <a:buNone/>
            </a:pPr>
            <a:r>
              <a:rPr lang="en-US" sz="2400" dirty="0" smtClean="0"/>
              <a:t>If packets arrive at more then the committed rate</a:t>
            </a:r>
          </a:p>
          <a:p>
            <a:pPr lvl="1"/>
            <a:r>
              <a:rPr lang="en-US" sz="2400" dirty="0" smtClean="0"/>
              <a:t>the bucket height decreases</a:t>
            </a:r>
          </a:p>
          <a:p>
            <a:pPr lvl="1"/>
            <a:r>
              <a:rPr lang="en-US" sz="2400" dirty="0" smtClean="0"/>
              <a:t>when no tokens are left packets are discarded</a:t>
            </a:r>
          </a:p>
          <a:p>
            <a:pPr>
              <a:buNone/>
            </a:pPr>
            <a:endParaRPr lang="en-US" sz="2400" dirty="0" smtClean="0"/>
          </a:p>
        </p:txBody>
      </p:sp>
      <p:grpSp>
        <p:nvGrpSpPr>
          <p:cNvPr id="19" name="Group 18"/>
          <p:cNvGrpSpPr/>
          <p:nvPr/>
        </p:nvGrpSpPr>
        <p:grpSpPr>
          <a:xfrm>
            <a:off x="6511158" y="1907737"/>
            <a:ext cx="2270231" cy="1949135"/>
            <a:chOff x="6511158" y="1907737"/>
            <a:chExt cx="2270231" cy="1949135"/>
          </a:xfrm>
        </p:grpSpPr>
        <p:grpSp>
          <p:nvGrpSpPr>
            <p:cNvPr id="4" name="Group 3"/>
            <p:cNvGrpSpPr/>
            <p:nvPr/>
          </p:nvGrpSpPr>
          <p:grpSpPr>
            <a:xfrm>
              <a:off x="6511158" y="1907737"/>
              <a:ext cx="1567918" cy="1949135"/>
              <a:chOff x="5486400" y="2585657"/>
              <a:chExt cx="1567918" cy="1949135"/>
            </a:xfrm>
          </p:grpSpPr>
          <p:pic>
            <p:nvPicPr>
              <p:cNvPr id="5" name="Picture 4" descr="http://t0.gstatic.com/images?q=tbn:ANd9GcSJBApV86_H1vedV0rhWgvdqA0_e6ahH5Ah5YfiIjw3gE3rbYTx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5486400" y="2585657"/>
                <a:ext cx="952500" cy="923925"/>
              </a:xfrm>
              <a:prstGeom prst="rect">
                <a:avLst/>
              </a:prstGeom>
              <a:noFill/>
            </p:spPr>
          </p:pic>
          <p:sp>
            <p:nvSpPr>
              <p:cNvPr id="6" name="Oval 4"/>
              <p:cNvSpPr>
                <a:spLocks noChangeArrowheads="1"/>
              </p:cNvSpPr>
              <p:nvPr/>
            </p:nvSpPr>
            <p:spPr bwMode="auto">
              <a:xfrm>
                <a:off x="5962118" y="4293492"/>
                <a:ext cx="977900" cy="241300"/>
              </a:xfrm>
              <a:prstGeom prst="ellipse">
                <a:avLst/>
              </a:prstGeom>
              <a:solidFill>
                <a:srgbClr val="0033CC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" name="Oval 5"/>
              <p:cNvSpPr>
                <a:spLocks noChangeArrowheads="1"/>
              </p:cNvSpPr>
              <p:nvPr/>
            </p:nvSpPr>
            <p:spPr bwMode="auto">
              <a:xfrm>
                <a:off x="5847818" y="3556892"/>
                <a:ext cx="1193800" cy="2413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/>
            </p:nvSpPr>
            <p:spPr bwMode="auto">
              <a:xfrm>
                <a:off x="5847818" y="3683892"/>
                <a:ext cx="114300" cy="7493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/>
            </p:nvSpPr>
            <p:spPr bwMode="auto">
              <a:xfrm flipH="1">
                <a:off x="6940018" y="3696592"/>
                <a:ext cx="114300" cy="7493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AutoShape 10"/>
              <p:cNvSpPr>
                <a:spLocks noChangeArrowheads="1"/>
              </p:cNvSpPr>
              <p:nvPr/>
            </p:nvSpPr>
            <p:spPr bwMode="auto">
              <a:xfrm>
                <a:off x="5936718" y="4064892"/>
                <a:ext cx="1028700" cy="355600"/>
              </a:xfrm>
              <a:custGeom>
                <a:avLst/>
                <a:gdLst>
                  <a:gd name="T0" fmla="*/ 638 w 21600"/>
                  <a:gd name="T1" fmla="*/ 112 h 21600"/>
                  <a:gd name="T2" fmla="*/ 324 w 21600"/>
                  <a:gd name="T3" fmla="*/ 224 h 21600"/>
                  <a:gd name="T4" fmla="*/ 10 w 21600"/>
                  <a:gd name="T5" fmla="*/ 112 h 21600"/>
                  <a:gd name="T6" fmla="*/ 324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133 w 21600"/>
                  <a:gd name="T13" fmla="*/ 2121 h 21600"/>
                  <a:gd name="T14" fmla="*/ 19467 w 21600"/>
                  <a:gd name="T15" fmla="*/ 19479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643" y="21600"/>
                    </a:lnTo>
                    <a:lnTo>
                      <a:pt x="2095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33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Oval 8"/>
              <p:cNvSpPr>
                <a:spLocks noChangeArrowheads="1"/>
              </p:cNvSpPr>
              <p:nvPr/>
            </p:nvSpPr>
            <p:spPr bwMode="auto">
              <a:xfrm>
                <a:off x="5911318" y="3975992"/>
                <a:ext cx="1079500" cy="228600"/>
              </a:xfrm>
              <a:prstGeom prst="ellipse">
                <a:avLst/>
              </a:prstGeom>
              <a:solidFill>
                <a:srgbClr val="0033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cxnSp>
          <p:nvCxnSpPr>
            <p:cNvPr id="14" name="Straight Connector 13"/>
            <p:cNvCxnSpPr/>
            <p:nvPr/>
          </p:nvCxnSpPr>
          <p:spPr>
            <a:xfrm rot="5400000">
              <a:off x="8016766" y="3429000"/>
              <a:ext cx="835572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8119238" y="3263464"/>
              <a:ext cx="662151" cy="35625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CBS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8308427" y="3011214"/>
              <a:ext cx="25224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8318933" y="3825786"/>
              <a:ext cx="25224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7404508" y="2564500"/>
              <a:ext cx="662151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CIR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7204841" y="6479633"/>
            <a:ext cx="1146404" cy="329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continued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11158" y="4303986"/>
            <a:ext cx="2632842" cy="72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200" b="1" dirty="0" smtClean="0">
                <a:solidFill>
                  <a:srgbClr val="0033CC"/>
                </a:solidFill>
                <a:latin typeface="+mn-lt"/>
              </a:rPr>
              <a:t>Note:</a:t>
            </a:r>
          </a:p>
          <a:p>
            <a:pPr>
              <a:lnSpc>
                <a:spcPct val="85000"/>
              </a:lnSpc>
            </a:pPr>
            <a:r>
              <a:rPr lang="en-US" sz="1200" b="1" dirty="0" smtClean="0">
                <a:solidFill>
                  <a:srgbClr val="0033CC"/>
                </a:solidFill>
              </a:rPr>
              <a:t>Some people complicate formulas by specifying CIR in bps and CBS in Bytes</a:t>
            </a:r>
          </a:p>
          <a:p>
            <a:pPr>
              <a:lnSpc>
                <a:spcPct val="85000"/>
              </a:lnSpc>
            </a:pPr>
            <a:r>
              <a:rPr lang="en-US" sz="1200" b="1" dirty="0" smtClean="0">
                <a:solidFill>
                  <a:srgbClr val="0033CC"/>
                </a:solidFill>
                <a:latin typeface="+mn-lt"/>
              </a:rPr>
              <a:t>Such people should be </a:t>
            </a:r>
            <a:r>
              <a:rPr lang="en-US" sz="1200" b="1" i="1" dirty="0" smtClean="0">
                <a:solidFill>
                  <a:srgbClr val="0033CC"/>
                </a:solidFill>
                <a:latin typeface="+mn-lt"/>
              </a:rPr>
              <a:t>committed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does a token bucket work ?  Part 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99544" y="1119353"/>
            <a:ext cx="8529145" cy="551793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If no packets have been sent for some time</a:t>
            </a:r>
          </a:p>
          <a:p>
            <a:pPr>
              <a:buNone/>
            </a:pPr>
            <a:r>
              <a:rPr lang="en-US" sz="2400" dirty="0" smtClean="0"/>
              <a:t>	and then CBS worth of packets are sent</a:t>
            </a:r>
          </a:p>
          <a:p>
            <a:pPr lvl="1"/>
            <a:r>
              <a:rPr lang="en-US" sz="2400" dirty="0" smtClean="0"/>
              <a:t>the bucket is initially full of CBS tokens</a:t>
            </a:r>
          </a:p>
          <a:p>
            <a:pPr lvl="1"/>
            <a:r>
              <a:rPr lang="en-US" sz="2400" dirty="0" smtClean="0"/>
              <a:t>the tokens are all removed</a:t>
            </a:r>
          </a:p>
          <a:p>
            <a:pPr lvl="1"/>
            <a:r>
              <a:rPr lang="en-US" sz="2400" dirty="0" smtClean="0"/>
              <a:t>all packets are forwarded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If more than CBS information rate in burst</a:t>
            </a:r>
          </a:p>
          <a:p>
            <a:pPr lvl="1"/>
            <a:r>
              <a:rPr lang="en-US" sz="2400" dirty="0" smtClean="0"/>
              <a:t>the first CBS of packets are forwarded</a:t>
            </a:r>
          </a:p>
          <a:p>
            <a:pPr lvl="1"/>
            <a:r>
              <a:rPr lang="en-US" sz="2400" dirty="0" smtClean="0"/>
              <a:t>the rest are discarded until new tokens arrive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Note: 	adding of tokens can be in </a:t>
            </a:r>
          </a:p>
          <a:p>
            <a:pPr>
              <a:buNone/>
            </a:pPr>
            <a:r>
              <a:rPr lang="en-US" sz="2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discrete time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-  every T (e.g., 1 sec) the token are added</a:t>
            </a:r>
          </a:p>
          <a:p>
            <a:pPr>
              <a:buNone/>
            </a:pPr>
            <a:r>
              <a:rPr lang="en-US" sz="2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continuous time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tokens are continuously added </a:t>
            </a:r>
          </a:p>
          <a:p>
            <a:pPr>
              <a:buNone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(in practice, when new packet arrives,  calculate number of tokens added since the last packet) 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continuous time, the maximum burst size is larger than the configured CBS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6700350" y="1907737"/>
            <a:ext cx="2207167" cy="1949135"/>
            <a:chOff x="6574222" y="1907737"/>
            <a:chExt cx="2207167" cy="1949135"/>
          </a:xfrm>
        </p:grpSpPr>
        <p:grpSp>
          <p:nvGrpSpPr>
            <p:cNvPr id="4" name="Group 3"/>
            <p:cNvGrpSpPr/>
            <p:nvPr/>
          </p:nvGrpSpPr>
          <p:grpSpPr>
            <a:xfrm>
              <a:off x="6574222" y="1907737"/>
              <a:ext cx="1567918" cy="1949135"/>
              <a:chOff x="5486400" y="2585657"/>
              <a:chExt cx="1567918" cy="1949135"/>
            </a:xfrm>
          </p:grpSpPr>
          <p:pic>
            <p:nvPicPr>
              <p:cNvPr id="5" name="Picture 4" descr="http://t0.gstatic.com/images?q=tbn:ANd9GcSJBApV86_H1vedV0rhWgvdqA0_e6ahH5Ah5YfiIjw3gE3rbYTx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5486400" y="2585657"/>
                <a:ext cx="952500" cy="923925"/>
              </a:xfrm>
              <a:prstGeom prst="rect">
                <a:avLst/>
              </a:prstGeom>
              <a:noFill/>
            </p:spPr>
          </p:pic>
          <p:sp>
            <p:nvSpPr>
              <p:cNvPr id="6" name="Oval 4"/>
              <p:cNvSpPr>
                <a:spLocks noChangeArrowheads="1"/>
              </p:cNvSpPr>
              <p:nvPr/>
            </p:nvSpPr>
            <p:spPr bwMode="auto">
              <a:xfrm>
                <a:off x="5962118" y="4293492"/>
                <a:ext cx="977900" cy="241300"/>
              </a:xfrm>
              <a:prstGeom prst="ellipse">
                <a:avLst/>
              </a:prstGeom>
              <a:solidFill>
                <a:srgbClr val="0033CC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" name="Oval 5"/>
              <p:cNvSpPr>
                <a:spLocks noChangeArrowheads="1"/>
              </p:cNvSpPr>
              <p:nvPr/>
            </p:nvSpPr>
            <p:spPr bwMode="auto">
              <a:xfrm>
                <a:off x="5847818" y="3556892"/>
                <a:ext cx="1193800" cy="2413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/>
            </p:nvSpPr>
            <p:spPr bwMode="auto">
              <a:xfrm>
                <a:off x="5847818" y="3683892"/>
                <a:ext cx="114300" cy="7493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/>
            </p:nvSpPr>
            <p:spPr bwMode="auto">
              <a:xfrm flipH="1">
                <a:off x="6940018" y="3696592"/>
                <a:ext cx="114300" cy="7493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AutoShape 10"/>
              <p:cNvSpPr>
                <a:spLocks noChangeArrowheads="1"/>
              </p:cNvSpPr>
              <p:nvPr/>
            </p:nvSpPr>
            <p:spPr bwMode="auto">
              <a:xfrm>
                <a:off x="5936718" y="4064892"/>
                <a:ext cx="1028700" cy="355600"/>
              </a:xfrm>
              <a:custGeom>
                <a:avLst/>
                <a:gdLst>
                  <a:gd name="T0" fmla="*/ 638 w 21600"/>
                  <a:gd name="T1" fmla="*/ 112 h 21600"/>
                  <a:gd name="T2" fmla="*/ 324 w 21600"/>
                  <a:gd name="T3" fmla="*/ 224 h 21600"/>
                  <a:gd name="T4" fmla="*/ 10 w 21600"/>
                  <a:gd name="T5" fmla="*/ 112 h 21600"/>
                  <a:gd name="T6" fmla="*/ 324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133 w 21600"/>
                  <a:gd name="T13" fmla="*/ 2121 h 21600"/>
                  <a:gd name="T14" fmla="*/ 19467 w 21600"/>
                  <a:gd name="T15" fmla="*/ 19479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643" y="21600"/>
                    </a:lnTo>
                    <a:lnTo>
                      <a:pt x="2095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33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Oval 8"/>
              <p:cNvSpPr>
                <a:spLocks noChangeArrowheads="1"/>
              </p:cNvSpPr>
              <p:nvPr/>
            </p:nvSpPr>
            <p:spPr bwMode="auto">
              <a:xfrm>
                <a:off x="5911318" y="3975992"/>
                <a:ext cx="1079500" cy="228600"/>
              </a:xfrm>
              <a:prstGeom prst="ellipse">
                <a:avLst/>
              </a:prstGeom>
              <a:solidFill>
                <a:srgbClr val="0033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cxnSp>
          <p:nvCxnSpPr>
            <p:cNvPr id="14" name="Straight Connector 13"/>
            <p:cNvCxnSpPr/>
            <p:nvPr/>
          </p:nvCxnSpPr>
          <p:spPr>
            <a:xfrm rot="5400000">
              <a:off x="8016766" y="3429000"/>
              <a:ext cx="835572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8119238" y="3263464"/>
              <a:ext cx="662151" cy="35625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CBS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8308427" y="3011214"/>
              <a:ext cx="25224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8318933" y="3825786"/>
              <a:ext cx="25224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7404508" y="2564500"/>
              <a:ext cx="662151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CIR</a:t>
              </a:r>
            </a:p>
          </p:txBody>
        </p:sp>
      </p:grp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114425" y="336551"/>
            <a:ext cx="6638925" cy="4826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600" b="1" dirty="0" smtClean="0">
                <a:solidFill>
                  <a:srgbClr val="C00000"/>
                </a:solidFill>
              </a:rPr>
              <a:t>Dual token buckets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03199" y="1147981"/>
            <a:ext cx="8704317" cy="5207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Sometimes SPs sell (and customers purchase) 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Extra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traffic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2400" b="0" kern="0" dirty="0" smtClean="0">
                <a:solidFill>
                  <a:schemeClr val="tx1"/>
                </a:solidFill>
              </a:rPr>
              <a:t>This is a rate above the committed rate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2400" kern="0" dirty="0" smtClean="0"/>
              <a:t>	</a:t>
            </a:r>
            <a:r>
              <a:rPr lang="en-US" sz="2400" b="0" kern="0" dirty="0" smtClean="0">
                <a:solidFill>
                  <a:schemeClr val="tx1"/>
                </a:solidFill>
              </a:rPr>
              <a:t>that the SP will forward if it can (but doesn’t commit to forward)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Extra</a:t>
            </a:r>
            <a:r>
              <a:rPr kumimoji="0" lang="en-US" sz="240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traffic is priced much lower than committed rate traffic</a:t>
            </a:r>
            <a:endParaRPr kumimoji="0" lang="en-US" sz="24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handle </a:t>
            </a:r>
            <a:r>
              <a:rPr lang="en-US" sz="2400" kern="0" dirty="0" smtClean="0"/>
              <a:t>Extra traffic, we use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two (token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 leaky)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buckets,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2400" kern="0" dirty="0" smtClean="0"/>
              <a:t>	the C bucket is of height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CBS and is filled at rate CIR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2400" kern="0" dirty="0" smtClean="0"/>
              <a:t>	the E bucket is of height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EBS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is filled at rate EIR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204841" y="6479633"/>
            <a:ext cx="1146404" cy="329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continued</a:t>
            </a:r>
          </a:p>
        </p:txBody>
      </p:sp>
      <p:grpSp>
        <p:nvGrpSpPr>
          <p:cNvPr id="24" name="Group 3"/>
          <p:cNvGrpSpPr/>
          <p:nvPr/>
        </p:nvGrpSpPr>
        <p:grpSpPr>
          <a:xfrm>
            <a:off x="1497729" y="4304099"/>
            <a:ext cx="1567918" cy="1949135"/>
            <a:chOff x="5486400" y="2585657"/>
            <a:chExt cx="1567918" cy="1949135"/>
          </a:xfrm>
        </p:grpSpPr>
        <p:pic>
          <p:nvPicPr>
            <p:cNvPr id="30" name="Picture 29" descr="http://t0.gstatic.com/images?q=tbn:ANd9GcSJBApV86_H1vedV0rhWgvdqA0_e6ahH5Ah5YfiIjw3gE3rbYTx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6400" y="2585657"/>
              <a:ext cx="952500" cy="923925"/>
            </a:xfrm>
            <a:prstGeom prst="rect">
              <a:avLst/>
            </a:prstGeom>
            <a:noFill/>
          </p:spPr>
        </p:pic>
        <p:sp>
          <p:nvSpPr>
            <p:cNvPr id="31" name="Oval 4"/>
            <p:cNvSpPr>
              <a:spLocks noChangeArrowheads="1"/>
            </p:cNvSpPr>
            <p:nvPr/>
          </p:nvSpPr>
          <p:spPr bwMode="auto">
            <a:xfrm>
              <a:off x="5962118" y="4293492"/>
              <a:ext cx="977900" cy="241300"/>
            </a:xfrm>
            <a:prstGeom prst="ellipse">
              <a:avLst/>
            </a:prstGeom>
            <a:solidFill>
              <a:srgbClr val="00B05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5"/>
            <p:cNvSpPr>
              <a:spLocks noChangeArrowheads="1"/>
            </p:cNvSpPr>
            <p:nvPr/>
          </p:nvSpPr>
          <p:spPr bwMode="auto">
            <a:xfrm>
              <a:off x="5847818" y="3556892"/>
              <a:ext cx="1193800" cy="2413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6"/>
            <p:cNvSpPr>
              <a:spLocks noChangeShapeType="1"/>
            </p:cNvSpPr>
            <p:nvPr/>
          </p:nvSpPr>
          <p:spPr bwMode="auto">
            <a:xfrm>
              <a:off x="5847818" y="3683892"/>
              <a:ext cx="114300" cy="749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7"/>
            <p:cNvSpPr>
              <a:spLocks noChangeShapeType="1"/>
            </p:cNvSpPr>
            <p:nvPr/>
          </p:nvSpPr>
          <p:spPr bwMode="auto">
            <a:xfrm flipH="1">
              <a:off x="6940018" y="3696592"/>
              <a:ext cx="114300" cy="749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AutoShape 10"/>
            <p:cNvSpPr>
              <a:spLocks noChangeArrowheads="1"/>
            </p:cNvSpPr>
            <p:nvPr/>
          </p:nvSpPr>
          <p:spPr bwMode="auto">
            <a:xfrm>
              <a:off x="5936718" y="4064892"/>
              <a:ext cx="1028700" cy="355600"/>
            </a:xfrm>
            <a:custGeom>
              <a:avLst/>
              <a:gdLst>
                <a:gd name="T0" fmla="*/ 638 w 21600"/>
                <a:gd name="T1" fmla="*/ 112 h 21600"/>
                <a:gd name="T2" fmla="*/ 324 w 21600"/>
                <a:gd name="T3" fmla="*/ 224 h 21600"/>
                <a:gd name="T4" fmla="*/ 10 w 21600"/>
                <a:gd name="T5" fmla="*/ 112 h 21600"/>
                <a:gd name="T6" fmla="*/ 32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33 w 21600"/>
                <a:gd name="T13" fmla="*/ 2121 h 21600"/>
                <a:gd name="T14" fmla="*/ 19467 w 21600"/>
                <a:gd name="T15" fmla="*/ 1947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43" y="21600"/>
                  </a:lnTo>
                  <a:lnTo>
                    <a:pt x="20957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Oval 8"/>
            <p:cNvSpPr>
              <a:spLocks noChangeArrowheads="1"/>
            </p:cNvSpPr>
            <p:nvPr/>
          </p:nvSpPr>
          <p:spPr bwMode="auto">
            <a:xfrm>
              <a:off x="5911318" y="3975992"/>
              <a:ext cx="1079500" cy="228600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25" name="Straight Connector 24"/>
          <p:cNvCxnSpPr/>
          <p:nvPr/>
        </p:nvCxnSpPr>
        <p:spPr>
          <a:xfrm rot="5400000">
            <a:off x="2940273" y="5825362"/>
            <a:ext cx="83557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42745" y="5659826"/>
            <a:ext cx="662151" cy="3562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latin typeface="+mn-lt"/>
              </a:rPr>
              <a:t>CBS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3231934" y="5407576"/>
            <a:ext cx="25224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242440" y="6222148"/>
            <a:ext cx="25224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28015" y="4960862"/>
            <a:ext cx="662151" cy="356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latin typeface="+mn-lt"/>
              </a:rPr>
              <a:t>CIR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4114805" y="4288333"/>
            <a:ext cx="2207167" cy="1949135"/>
            <a:chOff x="6574222" y="1907737"/>
            <a:chExt cx="2207167" cy="1949135"/>
          </a:xfrm>
        </p:grpSpPr>
        <p:grpSp>
          <p:nvGrpSpPr>
            <p:cNvPr id="38" name="Group 3"/>
            <p:cNvGrpSpPr/>
            <p:nvPr/>
          </p:nvGrpSpPr>
          <p:grpSpPr>
            <a:xfrm>
              <a:off x="6574222" y="1907737"/>
              <a:ext cx="1567918" cy="1949135"/>
              <a:chOff x="5486400" y="2585657"/>
              <a:chExt cx="1567918" cy="1949135"/>
            </a:xfrm>
          </p:grpSpPr>
          <p:pic>
            <p:nvPicPr>
              <p:cNvPr id="44" name="Picture 43" descr="http://t0.gstatic.com/images?q=tbn:ANd9GcSJBApV86_H1vedV0rhWgvdqA0_e6ahH5Ah5YfiIjw3gE3rbYTx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5486400" y="2585657"/>
                <a:ext cx="952500" cy="923925"/>
              </a:xfrm>
              <a:prstGeom prst="rect">
                <a:avLst/>
              </a:prstGeom>
              <a:noFill/>
            </p:spPr>
          </p:pic>
          <p:sp>
            <p:nvSpPr>
              <p:cNvPr id="45" name="Oval 4"/>
              <p:cNvSpPr>
                <a:spLocks noChangeArrowheads="1"/>
              </p:cNvSpPr>
              <p:nvPr/>
            </p:nvSpPr>
            <p:spPr bwMode="auto">
              <a:xfrm>
                <a:off x="5962118" y="4293492"/>
                <a:ext cx="977900" cy="241300"/>
              </a:xfrm>
              <a:prstGeom prst="ellipse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Oval 5"/>
              <p:cNvSpPr>
                <a:spLocks noChangeArrowheads="1"/>
              </p:cNvSpPr>
              <p:nvPr/>
            </p:nvSpPr>
            <p:spPr bwMode="auto">
              <a:xfrm>
                <a:off x="5847818" y="3556892"/>
                <a:ext cx="1193800" cy="2413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6"/>
              <p:cNvSpPr>
                <a:spLocks noChangeShapeType="1"/>
              </p:cNvSpPr>
              <p:nvPr/>
            </p:nvSpPr>
            <p:spPr bwMode="auto">
              <a:xfrm>
                <a:off x="5847818" y="3683892"/>
                <a:ext cx="114300" cy="7493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Line 7"/>
              <p:cNvSpPr>
                <a:spLocks noChangeShapeType="1"/>
              </p:cNvSpPr>
              <p:nvPr/>
            </p:nvSpPr>
            <p:spPr bwMode="auto">
              <a:xfrm flipH="1">
                <a:off x="6940018" y="3696592"/>
                <a:ext cx="114300" cy="7493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AutoShape 10"/>
              <p:cNvSpPr>
                <a:spLocks noChangeArrowheads="1"/>
              </p:cNvSpPr>
              <p:nvPr/>
            </p:nvSpPr>
            <p:spPr bwMode="auto">
              <a:xfrm>
                <a:off x="5936718" y="4064892"/>
                <a:ext cx="1028700" cy="355600"/>
              </a:xfrm>
              <a:custGeom>
                <a:avLst/>
                <a:gdLst>
                  <a:gd name="T0" fmla="*/ 638 w 21600"/>
                  <a:gd name="T1" fmla="*/ 112 h 21600"/>
                  <a:gd name="T2" fmla="*/ 324 w 21600"/>
                  <a:gd name="T3" fmla="*/ 224 h 21600"/>
                  <a:gd name="T4" fmla="*/ 10 w 21600"/>
                  <a:gd name="T5" fmla="*/ 112 h 21600"/>
                  <a:gd name="T6" fmla="*/ 324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133 w 21600"/>
                  <a:gd name="T13" fmla="*/ 2121 h 21600"/>
                  <a:gd name="T14" fmla="*/ 19467 w 21600"/>
                  <a:gd name="T15" fmla="*/ 19479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643" y="21600"/>
                    </a:lnTo>
                    <a:lnTo>
                      <a:pt x="2095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Oval 8"/>
              <p:cNvSpPr>
                <a:spLocks noChangeArrowheads="1"/>
              </p:cNvSpPr>
              <p:nvPr/>
            </p:nvSpPr>
            <p:spPr bwMode="auto">
              <a:xfrm>
                <a:off x="5911318" y="3975992"/>
                <a:ext cx="1079500" cy="228600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cxnSp>
          <p:nvCxnSpPr>
            <p:cNvPr id="39" name="Straight Connector 38"/>
            <p:cNvCxnSpPr/>
            <p:nvPr/>
          </p:nvCxnSpPr>
          <p:spPr>
            <a:xfrm rot="5400000">
              <a:off x="8016766" y="3429000"/>
              <a:ext cx="835572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8119238" y="3263464"/>
              <a:ext cx="662151" cy="35625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EBS</a:t>
              </a:r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8308427" y="3011214"/>
              <a:ext cx="25224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8318933" y="3825786"/>
              <a:ext cx="25224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7404508" y="2564500"/>
              <a:ext cx="662151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EIR</a:t>
              </a: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2049518" y="6278309"/>
            <a:ext cx="819807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400" b="1" dirty="0" smtClean="0">
                <a:latin typeface="+mn-lt"/>
              </a:rPr>
              <a:t>C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661338" y="6278309"/>
            <a:ext cx="819807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400" b="1" dirty="0" smtClean="0">
                <a:latin typeface="+mn-lt"/>
              </a:rPr>
              <a:t>E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114425" y="336551"/>
            <a:ext cx="6638925" cy="4826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600" b="1" dirty="0" smtClean="0">
                <a:solidFill>
                  <a:srgbClr val="C00000"/>
                </a:solidFill>
              </a:rPr>
              <a:t>Dual token buckets  </a:t>
            </a:r>
            <a:r>
              <a:rPr lang="en-US" sz="2800" b="1" dirty="0" smtClean="0">
                <a:solidFill>
                  <a:srgbClr val="C00000"/>
                </a:solidFill>
              </a:rPr>
              <a:t> (cont.)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03199" y="1179513"/>
            <a:ext cx="8704317" cy="5207000"/>
          </a:xfrm>
          <a:prstGeom prst="rect">
            <a:avLst/>
          </a:prstGeom>
        </p:spPr>
        <p:txBody>
          <a:bodyPr/>
          <a:lstStyle/>
          <a:p>
            <a:pPr marL="342900" lvl="0" indent="-342900" fontAlgn="base"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400" kern="0" dirty="0" smtClean="0"/>
              <a:t>Furthermore, we classify packets as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400" b="1" kern="0" dirty="0" smtClean="0">
                <a:solidFill>
                  <a:srgbClr val="00B050"/>
                </a:solidFill>
              </a:rPr>
              <a:t>green		</a:t>
            </a:r>
            <a:r>
              <a:rPr lang="en-US" sz="2400" kern="0" dirty="0" smtClean="0"/>
              <a:t>if passes C bucket test </a:t>
            </a:r>
            <a:r>
              <a:rPr lang="en-US" kern="0" dirty="0" smtClean="0"/>
              <a:t>(green packets are forwarded)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400" b="1" kern="0" dirty="0" smtClean="0">
                <a:solidFill>
                  <a:srgbClr val="FFFF00"/>
                </a:solidFill>
              </a:rPr>
              <a:t>yellow 		</a:t>
            </a:r>
            <a:r>
              <a:rPr lang="en-US" sz="2400" kern="0" dirty="0" smtClean="0"/>
              <a:t>if fails C bucket test, but passes E bucket test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400" kern="0" dirty="0" smtClean="0"/>
              <a:t>			</a:t>
            </a:r>
            <a:r>
              <a:rPr lang="en-US" kern="0" dirty="0" smtClean="0"/>
              <a:t>(yellow packets may be forwarded, but SLA objectives don’t apply)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400" b="1" kern="0" dirty="0" smtClean="0">
                <a:solidFill>
                  <a:srgbClr val="FF0000"/>
                </a:solidFill>
              </a:rPr>
              <a:t>red		</a:t>
            </a:r>
            <a:r>
              <a:rPr lang="en-US" sz="2400" kern="0" dirty="0" smtClean="0"/>
              <a:t>if fails both bucket tests </a:t>
            </a:r>
            <a:r>
              <a:rPr lang="en-US" kern="0" dirty="0" smtClean="0"/>
              <a:t>(red packets are always discarded)</a:t>
            </a:r>
          </a:p>
          <a:p>
            <a:pPr marL="342900" lvl="0" indent="-342900" fontAlgn="base">
              <a:spcBef>
                <a:spcPts val="1800"/>
              </a:spcBef>
              <a:spcAft>
                <a:spcPct val="0"/>
              </a:spcAft>
              <a:defRPr/>
            </a:pPr>
            <a:r>
              <a:rPr lang="en-US" sz="2400" kern="0" dirty="0" smtClean="0"/>
              <a:t>More precisely :</a:t>
            </a:r>
          </a:p>
          <a:p>
            <a:pPr marL="342900" lvl="0" indent="-342900" fontAlgn="base"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200" kern="0" dirty="0" smtClean="0"/>
              <a:t>if ingress traffic &lt; number of tokens in C bucket</a:t>
            </a:r>
          </a:p>
          <a:p>
            <a:pPr marL="742950" lvl="1" indent="-285750" fontAlgn="base">
              <a:spcAft>
                <a:spcPct val="0"/>
              </a:spcAft>
              <a:defRPr/>
            </a:pPr>
            <a:r>
              <a:rPr lang="en-US" sz="2200" kern="0" dirty="0" smtClean="0"/>
              <a:t>frame is </a:t>
            </a:r>
            <a:r>
              <a:rPr lang="en-US" sz="2200" kern="0" dirty="0" smtClean="0">
                <a:solidFill>
                  <a:srgbClr val="008000"/>
                </a:solidFill>
              </a:rPr>
              <a:t>green</a:t>
            </a:r>
            <a:r>
              <a:rPr lang="en-US" sz="2200" kern="0" dirty="0" smtClean="0"/>
              <a:t> and its length in tokens is debited from C bucket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200" kern="0" dirty="0" smtClean="0"/>
              <a:t>else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200" kern="0" dirty="0" smtClean="0"/>
              <a:t>	if ingress frame length &lt; number of tokens in E bucket</a:t>
            </a:r>
          </a:p>
          <a:p>
            <a:pPr marL="1143000" lvl="2" indent="-228600" fontAlgn="base">
              <a:spcAft>
                <a:spcPct val="0"/>
              </a:spcAft>
              <a:defRPr/>
            </a:pPr>
            <a:r>
              <a:rPr lang="en-US" sz="2200" kern="0" dirty="0" smtClean="0"/>
              <a:t>frame is </a:t>
            </a:r>
            <a:r>
              <a:rPr lang="en-US" sz="2200" b="1" kern="0" dirty="0" smtClean="0">
                <a:solidFill>
                  <a:srgbClr val="FFFF00"/>
                </a:solidFill>
              </a:rPr>
              <a:t>yellow</a:t>
            </a:r>
            <a:r>
              <a:rPr lang="en-US" sz="2200" kern="0" dirty="0" smtClean="0"/>
              <a:t> and its length of tokens is debited from E bucket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200" kern="0" dirty="0" smtClean="0"/>
              <a:t>	else frame is </a:t>
            </a:r>
            <a:r>
              <a:rPr lang="en-US" sz="2200" kern="0" dirty="0" smtClean="0">
                <a:solidFill>
                  <a:srgbClr val="FF3300"/>
                </a:solidFill>
              </a:rPr>
              <a:t>red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endParaRPr lang="en-US" sz="2400" kern="0" dirty="0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5" y="272013"/>
            <a:ext cx="6638925" cy="560506"/>
          </a:xfrm>
        </p:spPr>
        <p:txBody>
          <a:bodyPr/>
          <a:lstStyle/>
          <a:p>
            <a:pPr algn="ctr">
              <a:lnSpc>
                <a:spcPct val="85000"/>
              </a:lnSpc>
            </a:pPr>
            <a:r>
              <a:rPr lang="en-US" sz="3600" b="1" dirty="0" smtClean="0">
                <a:solidFill>
                  <a:srgbClr val="C00000"/>
                </a:solidFill>
              </a:rPr>
              <a:t>Father of the telephone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28600" y="1384300"/>
            <a:ext cx="8585200" cy="49784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Everyone knows that the father of the </a:t>
            </a:r>
            <a:r>
              <a:rPr kumimoji="0" lang="en-US" sz="2400" b="1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telephone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was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Alexander Graham Bell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(along with his assistant Mr. Watson)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 Bell did not invent the telephone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network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Bell and Watson sold pairs of phones to customers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father of the telephone </a:t>
            </a:r>
            <a:r>
              <a:rPr kumimoji="0" lang="en-US" sz="2400" b="1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network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was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Theodore Vail</a:t>
            </a:r>
          </a:p>
        </p:txBody>
      </p:sp>
      <p:pic>
        <p:nvPicPr>
          <p:cNvPr id="5" name="Picture 3" descr="bell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6788" y="1296988"/>
            <a:ext cx="1481137" cy="197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2482850" y="3732213"/>
            <a:ext cx="2538413" cy="420687"/>
            <a:chOff x="2483560" y="3732024"/>
            <a:chExt cx="2538413" cy="420687"/>
          </a:xfrm>
        </p:grpSpPr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 flipH="1">
              <a:off x="2996323" y="4089211"/>
              <a:ext cx="1495425" cy="42863"/>
            </a:xfrm>
            <a:prstGeom prst="rect">
              <a:avLst/>
            </a:prstGeom>
            <a:gradFill rotWithShape="0">
              <a:gsLst>
                <a:gs pos="0">
                  <a:srgbClr val="CCA37A"/>
                </a:gs>
                <a:gs pos="50000">
                  <a:srgbClr val="FFCC99"/>
                </a:gs>
                <a:gs pos="100000">
                  <a:srgbClr val="CCA37A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8" name="Picture 13" descr="C:\WINDOWS\Application Data\Microsoft\Media Catalog\Downloaded Clips\cl0\SY01625_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83560" y="3732024"/>
              <a:ext cx="595313" cy="420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3" descr="C:\WINDOWS\Application Data\Microsoft\Media Catalog\Downloaded Clips\cl0\SY01625_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426660" y="3732024"/>
              <a:ext cx="595313" cy="420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" name="Group 23"/>
          <p:cNvGrpSpPr>
            <a:grpSpLocks/>
          </p:cNvGrpSpPr>
          <p:nvPr/>
        </p:nvGrpSpPr>
        <p:grpSpPr bwMode="auto">
          <a:xfrm>
            <a:off x="5978525" y="4719638"/>
            <a:ext cx="1836738" cy="1506537"/>
            <a:chOff x="5937174" y="4719186"/>
            <a:chExt cx="1837477" cy="1507135"/>
          </a:xfrm>
        </p:grpSpPr>
        <p:sp>
          <p:nvSpPr>
            <p:cNvPr id="11" name="Freeform 2"/>
            <p:cNvSpPr>
              <a:spLocks/>
            </p:cNvSpPr>
            <p:nvPr/>
          </p:nvSpPr>
          <p:spPr bwMode="auto">
            <a:xfrm rot="64793">
              <a:off x="5937174" y="4719186"/>
              <a:ext cx="1745365" cy="1507135"/>
            </a:xfrm>
            <a:custGeom>
              <a:avLst/>
              <a:gdLst/>
              <a:ahLst/>
              <a:cxnLst>
                <a:cxn ang="0">
                  <a:pos x="294" y="88"/>
                </a:cxn>
                <a:cxn ang="0">
                  <a:pos x="223" y="89"/>
                </a:cxn>
                <a:cxn ang="0">
                  <a:pos x="150" y="123"/>
                </a:cxn>
                <a:cxn ang="0">
                  <a:pos x="94" y="177"/>
                </a:cxn>
                <a:cxn ang="0">
                  <a:pos x="67" y="246"/>
                </a:cxn>
                <a:cxn ang="0">
                  <a:pos x="58" y="304"/>
                </a:cxn>
                <a:cxn ang="0">
                  <a:pos x="17" y="343"/>
                </a:cxn>
                <a:cxn ang="0">
                  <a:pos x="0" y="395"/>
                </a:cxn>
                <a:cxn ang="0">
                  <a:pos x="9" y="449"/>
                </a:cxn>
                <a:cxn ang="0">
                  <a:pos x="51" y="503"/>
                </a:cxn>
                <a:cxn ang="0">
                  <a:pos x="127" y="546"/>
                </a:cxn>
                <a:cxn ang="0">
                  <a:pos x="125" y="604"/>
                </a:cxn>
                <a:cxn ang="0">
                  <a:pos x="163" y="648"/>
                </a:cxn>
                <a:cxn ang="0">
                  <a:pos x="219" y="675"/>
                </a:cxn>
                <a:cxn ang="0">
                  <a:pos x="284" y="682"/>
                </a:cxn>
                <a:cxn ang="0">
                  <a:pos x="337" y="665"/>
                </a:cxn>
                <a:cxn ang="0">
                  <a:pos x="395" y="693"/>
                </a:cxn>
                <a:cxn ang="0">
                  <a:pos x="472" y="729"/>
                </a:cxn>
                <a:cxn ang="0">
                  <a:pos x="550" y="736"/>
                </a:cxn>
                <a:cxn ang="0">
                  <a:pos x="629" y="721"/>
                </a:cxn>
                <a:cxn ang="0">
                  <a:pos x="702" y="688"/>
                </a:cxn>
                <a:cxn ang="0">
                  <a:pos x="765" y="665"/>
                </a:cxn>
                <a:cxn ang="0">
                  <a:pos x="825" y="676"/>
                </a:cxn>
                <a:cxn ang="0">
                  <a:pos x="889" y="656"/>
                </a:cxn>
                <a:cxn ang="0">
                  <a:pos x="939" y="613"/>
                </a:cxn>
                <a:cxn ang="0">
                  <a:pos x="971" y="555"/>
                </a:cxn>
                <a:cxn ang="0">
                  <a:pos x="966" y="492"/>
                </a:cxn>
                <a:cxn ang="0">
                  <a:pos x="1011" y="430"/>
                </a:cxn>
                <a:cxn ang="0">
                  <a:pos x="1031" y="367"/>
                </a:cxn>
                <a:cxn ang="0">
                  <a:pos x="1027" y="306"/>
                </a:cxn>
                <a:cxn ang="0">
                  <a:pos x="999" y="253"/>
                </a:cxn>
                <a:cxn ang="0">
                  <a:pos x="951" y="212"/>
                </a:cxn>
                <a:cxn ang="0">
                  <a:pos x="936" y="158"/>
                </a:cxn>
                <a:cxn ang="0">
                  <a:pos x="904" y="99"/>
                </a:cxn>
                <a:cxn ang="0">
                  <a:pos x="846" y="58"/>
                </a:cxn>
                <a:cxn ang="0">
                  <a:pos x="773" y="41"/>
                </a:cxn>
                <a:cxn ang="0">
                  <a:pos x="702" y="54"/>
                </a:cxn>
                <a:cxn ang="0">
                  <a:pos x="642" y="61"/>
                </a:cxn>
                <a:cxn ang="0">
                  <a:pos x="575" y="17"/>
                </a:cxn>
                <a:cxn ang="0">
                  <a:pos x="513" y="0"/>
                </a:cxn>
                <a:cxn ang="0">
                  <a:pos x="451" y="11"/>
                </a:cxn>
                <a:cxn ang="0">
                  <a:pos x="389" y="48"/>
                </a:cxn>
                <a:cxn ang="0">
                  <a:pos x="331" y="108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 cap="rnd" cmpd="sng">
              <a:noFill/>
              <a:prstDash val="solid"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>
              <a:flatTx/>
            </a:bodyPr>
            <a:lstStyle/>
            <a:p>
              <a:pPr>
                <a:defRPr/>
              </a:pPr>
              <a:endParaRPr lang="en-US" dirty="0"/>
            </a:p>
          </p:txBody>
        </p:sp>
        <p:pic>
          <p:nvPicPr>
            <p:cNvPr id="12" name="Picture 13" descr="C:\WINDOWS\Application Data\Microsoft\Media Catalog\Downloaded Clips\cl0\SY01625_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179338" y="5193088"/>
              <a:ext cx="595313" cy="420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3" descr="C:\WINDOWS\Application Data\Microsoft\Media Catalog\Downloaded Clips\cl0\SY01625_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814075" y="4770009"/>
              <a:ext cx="595313" cy="420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3" descr="C:\WINDOWS\Application Data\Microsoft\Media Catalog\Downloaded Clips\cl0\SY01625_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843641" y="5604796"/>
              <a:ext cx="595313" cy="420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3" descr="C:\WINDOWS\Application Data\Microsoft\Media Catalog\Downloaded Clips\cl0\SY01625_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29493" y="5645740"/>
              <a:ext cx="595313" cy="420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3" descr="C:\WINDOWS\Application Data\Microsoft\Media Catalog\Downloaded Clips\cl0\SY01625_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065720" y="5209012"/>
              <a:ext cx="595313" cy="420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3" descr="C:\WINDOWS\Application Data\Microsoft\Media Catalog\Downloaded Clips\cl0\SY01625_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227218" y="4783657"/>
              <a:ext cx="595313" cy="420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114425" y="336551"/>
            <a:ext cx="6638925" cy="4826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600" b="1" dirty="0" smtClean="0">
                <a:solidFill>
                  <a:srgbClr val="C00000"/>
                </a:solidFill>
              </a:rPr>
              <a:t>More token bucket variations 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03200" y="1179513"/>
            <a:ext cx="8255000" cy="5207000"/>
          </a:xfrm>
          <a:prstGeom prst="rect">
            <a:avLst/>
          </a:prstGeom>
        </p:spPr>
        <p:txBody>
          <a:bodyPr/>
          <a:lstStyle/>
          <a:p>
            <a:pPr marL="742950" marR="0" lvl="1" indent="-285750" algn="l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19196" y="1103422"/>
            <a:ext cx="825724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 As if this isn’t complicate </a:t>
            </a:r>
            <a:r>
              <a:rPr lang="en-US" sz="2400" dirty="0" smtClean="0"/>
              <a:t>enough …</a:t>
            </a:r>
            <a:endParaRPr lang="en-US" sz="2400" dirty="0" smtClean="0"/>
          </a:p>
          <a:p>
            <a:r>
              <a:rPr lang="en-US" sz="2400" dirty="0" smtClean="0"/>
              <a:t>	MEF added two more twists – coupling and sharing</a:t>
            </a:r>
          </a:p>
          <a:p>
            <a:r>
              <a:rPr lang="en-US" sz="2400" dirty="0" smtClean="0"/>
              <a:t>Unused rate is not lost – it is coupled or shared !</a:t>
            </a:r>
            <a:endParaRPr lang="en-US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2856233" y="2992796"/>
            <a:ext cx="2857500" cy="45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coupling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367043" y="3978818"/>
            <a:ext cx="1355835" cy="45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800" b="1" dirty="0" smtClean="0">
                <a:solidFill>
                  <a:srgbClr val="7030A0"/>
                </a:solidFill>
                <a:latin typeface="+mn-lt"/>
              </a:rPr>
              <a:t>sharing</a:t>
            </a:r>
          </a:p>
        </p:txBody>
      </p:sp>
      <p:grpSp>
        <p:nvGrpSpPr>
          <p:cNvPr id="46" name="Group 3"/>
          <p:cNvGrpSpPr/>
          <p:nvPr/>
        </p:nvGrpSpPr>
        <p:grpSpPr>
          <a:xfrm>
            <a:off x="2332135" y="2878951"/>
            <a:ext cx="1206500" cy="977900"/>
            <a:chOff x="5847818" y="3556892"/>
            <a:chExt cx="1206500" cy="977900"/>
          </a:xfrm>
        </p:grpSpPr>
        <p:sp>
          <p:nvSpPr>
            <p:cNvPr id="48" name="Oval 4"/>
            <p:cNvSpPr>
              <a:spLocks noChangeArrowheads="1"/>
            </p:cNvSpPr>
            <p:nvPr/>
          </p:nvSpPr>
          <p:spPr bwMode="auto">
            <a:xfrm>
              <a:off x="5962118" y="4293492"/>
              <a:ext cx="977900" cy="241300"/>
            </a:xfrm>
            <a:prstGeom prst="ellipse">
              <a:avLst/>
            </a:prstGeom>
            <a:solidFill>
              <a:srgbClr val="00B05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Oval 5"/>
            <p:cNvSpPr>
              <a:spLocks noChangeArrowheads="1"/>
            </p:cNvSpPr>
            <p:nvPr/>
          </p:nvSpPr>
          <p:spPr bwMode="auto">
            <a:xfrm>
              <a:off x="5847818" y="3556892"/>
              <a:ext cx="1193800" cy="2413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6"/>
            <p:cNvSpPr>
              <a:spLocks noChangeShapeType="1"/>
            </p:cNvSpPr>
            <p:nvPr/>
          </p:nvSpPr>
          <p:spPr bwMode="auto">
            <a:xfrm>
              <a:off x="5847818" y="3683892"/>
              <a:ext cx="114300" cy="749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7"/>
            <p:cNvSpPr>
              <a:spLocks noChangeShapeType="1"/>
            </p:cNvSpPr>
            <p:nvPr/>
          </p:nvSpPr>
          <p:spPr bwMode="auto">
            <a:xfrm flipH="1">
              <a:off x="6940018" y="3696592"/>
              <a:ext cx="114300" cy="749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AutoShape 10"/>
            <p:cNvSpPr>
              <a:spLocks noChangeArrowheads="1"/>
            </p:cNvSpPr>
            <p:nvPr/>
          </p:nvSpPr>
          <p:spPr bwMode="auto">
            <a:xfrm>
              <a:off x="5936718" y="4064892"/>
              <a:ext cx="1028700" cy="355600"/>
            </a:xfrm>
            <a:custGeom>
              <a:avLst/>
              <a:gdLst>
                <a:gd name="T0" fmla="*/ 638 w 21600"/>
                <a:gd name="T1" fmla="*/ 112 h 21600"/>
                <a:gd name="T2" fmla="*/ 324 w 21600"/>
                <a:gd name="T3" fmla="*/ 224 h 21600"/>
                <a:gd name="T4" fmla="*/ 10 w 21600"/>
                <a:gd name="T5" fmla="*/ 112 h 21600"/>
                <a:gd name="T6" fmla="*/ 32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33 w 21600"/>
                <a:gd name="T13" fmla="*/ 2121 h 21600"/>
                <a:gd name="T14" fmla="*/ 19467 w 21600"/>
                <a:gd name="T15" fmla="*/ 1947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43" y="21600"/>
                  </a:lnTo>
                  <a:lnTo>
                    <a:pt x="20957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Oval 8"/>
            <p:cNvSpPr>
              <a:spLocks noChangeArrowheads="1"/>
            </p:cNvSpPr>
            <p:nvPr/>
          </p:nvSpPr>
          <p:spPr bwMode="auto">
            <a:xfrm>
              <a:off x="5911318" y="3975992"/>
              <a:ext cx="1079500" cy="228600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" name="Group 3"/>
          <p:cNvGrpSpPr/>
          <p:nvPr/>
        </p:nvGrpSpPr>
        <p:grpSpPr>
          <a:xfrm>
            <a:off x="5028068" y="2942012"/>
            <a:ext cx="1206500" cy="977900"/>
            <a:chOff x="5847818" y="3556892"/>
            <a:chExt cx="1206500" cy="977900"/>
          </a:xfrm>
        </p:grpSpPr>
        <p:sp>
          <p:nvSpPr>
            <p:cNvPr id="68" name="Oval 4"/>
            <p:cNvSpPr>
              <a:spLocks noChangeArrowheads="1"/>
            </p:cNvSpPr>
            <p:nvPr/>
          </p:nvSpPr>
          <p:spPr bwMode="auto">
            <a:xfrm>
              <a:off x="5962118" y="4293492"/>
              <a:ext cx="977900" cy="24130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Oval 5"/>
            <p:cNvSpPr>
              <a:spLocks noChangeArrowheads="1"/>
            </p:cNvSpPr>
            <p:nvPr/>
          </p:nvSpPr>
          <p:spPr bwMode="auto">
            <a:xfrm>
              <a:off x="5847818" y="3556892"/>
              <a:ext cx="1193800" cy="2413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Line 6"/>
            <p:cNvSpPr>
              <a:spLocks noChangeShapeType="1"/>
            </p:cNvSpPr>
            <p:nvPr/>
          </p:nvSpPr>
          <p:spPr bwMode="auto">
            <a:xfrm>
              <a:off x="5847818" y="3683892"/>
              <a:ext cx="114300" cy="749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7"/>
            <p:cNvSpPr>
              <a:spLocks noChangeShapeType="1"/>
            </p:cNvSpPr>
            <p:nvPr/>
          </p:nvSpPr>
          <p:spPr bwMode="auto">
            <a:xfrm flipH="1">
              <a:off x="6940018" y="3696592"/>
              <a:ext cx="114300" cy="749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AutoShape 10"/>
            <p:cNvSpPr>
              <a:spLocks noChangeArrowheads="1"/>
            </p:cNvSpPr>
            <p:nvPr/>
          </p:nvSpPr>
          <p:spPr bwMode="auto">
            <a:xfrm>
              <a:off x="5936718" y="4064892"/>
              <a:ext cx="1028700" cy="355600"/>
            </a:xfrm>
            <a:custGeom>
              <a:avLst/>
              <a:gdLst>
                <a:gd name="T0" fmla="*/ 638 w 21600"/>
                <a:gd name="T1" fmla="*/ 112 h 21600"/>
                <a:gd name="T2" fmla="*/ 324 w 21600"/>
                <a:gd name="T3" fmla="*/ 224 h 21600"/>
                <a:gd name="T4" fmla="*/ 10 w 21600"/>
                <a:gd name="T5" fmla="*/ 112 h 21600"/>
                <a:gd name="T6" fmla="*/ 32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33 w 21600"/>
                <a:gd name="T13" fmla="*/ 2121 h 21600"/>
                <a:gd name="T14" fmla="*/ 19467 w 21600"/>
                <a:gd name="T15" fmla="*/ 1947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43" y="21600"/>
                  </a:lnTo>
                  <a:lnTo>
                    <a:pt x="20957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Oval 8"/>
            <p:cNvSpPr>
              <a:spLocks noChangeArrowheads="1"/>
            </p:cNvSpPr>
            <p:nvPr/>
          </p:nvSpPr>
          <p:spPr bwMode="auto">
            <a:xfrm>
              <a:off x="5911318" y="3975992"/>
              <a:ext cx="1079500" cy="2286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75" name="Straight Arrow Connector 74"/>
          <p:cNvCxnSpPr/>
          <p:nvPr/>
        </p:nvCxnSpPr>
        <p:spPr>
          <a:xfrm>
            <a:off x="3962451" y="3559698"/>
            <a:ext cx="666750" cy="1905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rot="5400000">
            <a:off x="2551438" y="4325007"/>
            <a:ext cx="666750" cy="1905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rot="5400000">
            <a:off x="5278872" y="4372303"/>
            <a:ext cx="666750" cy="1905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465828" y="5730800"/>
            <a:ext cx="1547606" cy="45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coupling</a:t>
            </a:r>
          </a:p>
        </p:txBody>
      </p:sp>
      <p:grpSp>
        <p:nvGrpSpPr>
          <p:cNvPr id="80" name="Group 3"/>
          <p:cNvGrpSpPr/>
          <p:nvPr/>
        </p:nvGrpSpPr>
        <p:grpSpPr>
          <a:xfrm>
            <a:off x="2326875" y="4860207"/>
            <a:ext cx="1206500" cy="977900"/>
            <a:chOff x="5847818" y="3556892"/>
            <a:chExt cx="1206500" cy="977900"/>
          </a:xfrm>
        </p:grpSpPr>
        <p:sp>
          <p:nvSpPr>
            <p:cNvPr id="81" name="Oval 4"/>
            <p:cNvSpPr>
              <a:spLocks noChangeArrowheads="1"/>
            </p:cNvSpPr>
            <p:nvPr/>
          </p:nvSpPr>
          <p:spPr bwMode="auto">
            <a:xfrm>
              <a:off x="5962118" y="4293492"/>
              <a:ext cx="977900" cy="241300"/>
            </a:xfrm>
            <a:prstGeom prst="ellipse">
              <a:avLst/>
            </a:prstGeom>
            <a:solidFill>
              <a:srgbClr val="00B05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Oval 5"/>
            <p:cNvSpPr>
              <a:spLocks noChangeArrowheads="1"/>
            </p:cNvSpPr>
            <p:nvPr/>
          </p:nvSpPr>
          <p:spPr bwMode="auto">
            <a:xfrm>
              <a:off x="5847818" y="3556892"/>
              <a:ext cx="1193800" cy="2413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6"/>
            <p:cNvSpPr>
              <a:spLocks noChangeShapeType="1"/>
            </p:cNvSpPr>
            <p:nvPr/>
          </p:nvSpPr>
          <p:spPr bwMode="auto">
            <a:xfrm>
              <a:off x="5847818" y="3683892"/>
              <a:ext cx="114300" cy="749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Line 7"/>
            <p:cNvSpPr>
              <a:spLocks noChangeShapeType="1"/>
            </p:cNvSpPr>
            <p:nvPr/>
          </p:nvSpPr>
          <p:spPr bwMode="auto">
            <a:xfrm flipH="1">
              <a:off x="6940018" y="3696592"/>
              <a:ext cx="114300" cy="749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AutoShape 10"/>
            <p:cNvSpPr>
              <a:spLocks noChangeArrowheads="1"/>
            </p:cNvSpPr>
            <p:nvPr/>
          </p:nvSpPr>
          <p:spPr bwMode="auto">
            <a:xfrm>
              <a:off x="5936718" y="4064892"/>
              <a:ext cx="1028700" cy="355600"/>
            </a:xfrm>
            <a:custGeom>
              <a:avLst/>
              <a:gdLst>
                <a:gd name="T0" fmla="*/ 638 w 21600"/>
                <a:gd name="T1" fmla="*/ 112 h 21600"/>
                <a:gd name="T2" fmla="*/ 324 w 21600"/>
                <a:gd name="T3" fmla="*/ 224 h 21600"/>
                <a:gd name="T4" fmla="*/ 10 w 21600"/>
                <a:gd name="T5" fmla="*/ 112 h 21600"/>
                <a:gd name="T6" fmla="*/ 32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33 w 21600"/>
                <a:gd name="T13" fmla="*/ 2121 h 21600"/>
                <a:gd name="T14" fmla="*/ 19467 w 21600"/>
                <a:gd name="T15" fmla="*/ 1947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43" y="21600"/>
                  </a:lnTo>
                  <a:lnTo>
                    <a:pt x="20957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Oval 8"/>
            <p:cNvSpPr>
              <a:spLocks noChangeArrowheads="1"/>
            </p:cNvSpPr>
            <p:nvPr/>
          </p:nvSpPr>
          <p:spPr bwMode="auto">
            <a:xfrm>
              <a:off x="5911318" y="3975992"/>
              <a:ext cx="1079500" cy="228600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7" name="Group 3"/>
          <p:cNvGrpSpPr/>
          <p:nvPr/>
        </p:nvGrpSpPr>
        <p:grpSpPr>
          <a:xfrm>
            <a:off x="5022808" y="4923268"/>
            <a:ext cx="1206500" cy="977900"/>
            <a:chOff x="5847818" y="3556892"/>
            <a:chExt cx="1206500" cy="977900"/>
          </a:xfrm>
        </p:grpSpPr>
        <p:sp>
          <p:nvSpPr>
            <p:cNvPr id="88" name="Oval 4"/>
            <p:cNvSpPr>
              <a:spLocks noChangeArrowheads="1"/>
            </p:cNvSpPr>
            <p:nvPr/>
          </p:nvSpPr>
          <p:spPr bwMode="auto">
            <a:xfrm>
              <a:off x="5962118" y="4293492"/>
              <a:ext cx="977900" cy="24130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Oval 5"/>
            <p:cNvSpPr>
              <a:spLocks noChangeArrowheads="1"/>
            </p:cNvSpPr>
            <p:nvPr/>
          </p:nvSpPr>
          <p:spPr bwMode="auto">
            <a:xfrm>
              <a:off x="5847818" y="3556892"/>
              <a:ext cx="1193800" cy="2413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Line 6"/>
            <p:cNvSpPr>
              <a:spLocks noChangeShapeType="1"/>
            </p:cNvSpPr>
            <p:nvPr/>
          </p:nvSpPr>
          <p:spPr bwMode="auto">
            <a:xfrm>
              <a:off x="5847818" y="3683892"/>
              <a:ext cx="114300" cy="749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Line 7"/>
            <p:cNvSpPr>
              <a:spLocks noChangeShapeType="1"/>
            </p:cNvSpPr>
            <p:nvPr/>
          </p:nvSpPr>
          <p:spPr bwMode="auto">
            <a:xfrm flipH="1">
              <a:off x="6940018" y="3696592"/>
              <a:ext cx="114300" cy="749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AutoShape 10"/>
            <p:cNvSpPr>
              <a:spLocks noChangeArrowheads="1"/>
            </p:cNvSpPr>
            <p:nvPr/>
          </p:nvSpPr>
          <p:spPr bwMode="auto">
            <a:xfrm>
              <a:off x="5936718" y="4064892"/>
              <a:ext cx="1028700" cy="355600"/>
            </a:xfrm>
            <a:custGeom>
              <a:avLst/>
              <a:gdLst>
                <a:gd name="T0" fmla="*/ 638 w 21600"/>
                <a:gd name="T1" fmla="*/ 112 h 21600"/>
                <a:gd name="T2" fmla="*/ 324 w 21600"/>
                <a:gd name="T3" fmla="*/ 224 h 21600"/>
                <a:gd name="T4" fmla="*/ 10 w 21600"/>
                <a:gd name="T5" fmla="*/ 112 h 21600"/>
                <a:gd name="T6" fmla="*/ 32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33 w 21600"/>
                <a:gd name="T13" fmla="*/ 2121 h 21600"/>
                <a:gd name="T14" fmla="*/ 19467 w 21600"/>
                <a:gd name="T15" fmla="*/ 1947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43" y="21600"/>
                  </a:lnTo>
                  <a:lnTo>
                    <a:pt x="20957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Oval 8"/>
            <p:cNvSpPr>
              <a:spLocks noChangeArrowheads="1"/>
            </p:cNvSpPr>
            <p:nvPr/>
          </p:nvSpPr>
          <p:spPr bwMode="auto">
            <a:xfrm>
              <a:off x="5911318" y="3975992"/>
              <a:ext cx="1079500" cy="2286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94" name="Straight Arrow Connector 93"/>
          <p:cNvCxnSpPr/>
          <p:nvPr/>
        </p:nvCxnSpPr>
        <p:spPr>
          <a:xfrm>
            <a:off x="3957191" y="5540954"/>
            <a:ext cx="666750" cy="1905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rot="16200000" flipV="1">
            <a:off x="807999" y="4386771"/>
            <a:ext cx="1947718" cy="30822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425672" y="4327610"/>
            <a:ext cx="1387366" cy="45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800" b="1" dirty="0" smtClean="0">
                <a:latin typeface="+mn-lt"/>
              </a:rPr>
              <a:t>priority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2794487" y="3989324"/>
            <a:ext cx="1383387" cy="45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800" b="1" dirty="0" smtClean="0">
                <a:solidFill>
                  <a:srgbClr val="7030A0"/>
                </a:solidFill>
                <a:latin typeface="+mn-lt"/>
              </a:rPr>
              <a:t>sharing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78" y="2197293"/>
            <a:ext cx="6348575" cy="2111871"/>
          </a:xfrm>
        </p:spPr>
        <p:txBody>
          <a:bodyPr/>
          <a:lstStyle/>
          <a:p>
            <a:pPr lvl="0" algn="ctr"/>
            <a:r>
              <a:rPr lang="en-US" dirty="0" smtClean="0"/>
              <a:t>hard QoS</a:t>
            </a:r>
            <a:endParaRPr 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 vs. CL networks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2043" y="1136174"/>
            <a:ext cx="8601239" cy="5516874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To guarantee QoS (and thus QoE) we need to</a:t>
            </a:r>
          </a:p>
          <a:p>
            <a:r>
              <a:rPr lang="en-US" sz="2400" dirty="0" smtClean="0"/>
              <a:t>find path through network that can provide the needed QoS</a:t>
            </a:r>
          </a:p>
          <a:p>
            <a:r>
              <a:rPr lang="en-US" sz="2400" dirty="0" smtClean="0"/>
              <a:t>reserve resources along this path to guarantee the </a:t>
            </a:r>
            <a:r>
              <a:rPr lang="en-US" sz="2400" dirty="0" smtClean="0"/>
              <a:t>QoS</a:t>
            </a:r>
          </a:p>
          <a:p>
            <a:r>
              <a:rPr lang="en-US" sz="2400" dirty="0" smtClean="0"/>
              <a:t>not accept flows for which there are insufficient resources (CAC)</a:t>
            </a:r>
          </a:p>
          <a:p>
            <a:r>
              <a:rPr lang="en-US" sz="2400" dirty="0" smtClean="0"/>
              <a:t>optionally – optimize path placement </a:t>
            </a:r>
            <a:r>
              <a:rPr lang="en-US" sz="1100" dirty="0" smtClean="0"/>
              <a:t>(to maximize number of flows that can be accommodated)</a:t>
            </a:r>
            <a:endParaRPr lang="en-US" sz="1100" dirty="0" smtClean="0"/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ATM and </a:t>
            </a:r>
            <a:r>
              <a:rPr lang="en-US" sz="2000" dirty="0" smtClean="0"/>
              <a:t>(some) </a:t>
            </a:r>
            <a:r>
              <a:rPr lang="en-US" sz="2400" dirty="0" smtClean="0"/>
              <a:t>MPLS networks are </a:t>
            </a:r>
            <a:r>
              <a:rPr lang="en-US" sz="2400" b="1" dirty="0" smtClean="0"/>
              <a:t>C</a:t>
            </a:r>
            <a:r>
              <a:rPr lang="en-US" sz="2400" dirty="0" smtClean="0"/>
              <a:t>onnection </a:t>
            </a:r>
            <a:r>
              <a:rPr lang="en-US" sz="2400" b="1" dirty="0" smtClean="0"/>
              <a:t>O</a:t>
            </a:r>
            <a:r>
              <a:rPr lang="en-US" sz="2400" dirty="0" smtClean="0"/>
              <a:t>riented (CO), thus</a:t>
            </a:r>
          </a:p>
          <a:p>
            <a:r>
              <a:rPr lang="en-US" sz="2400" dirty="0" smtClean="0"/>
              <a:t>we specify </a:t>
            </a:r>
            <a:r>
              <a:rPr lang="en-US" sz="2000" dirty="0" smtClean="0"/>
              <a:t>(or at least know)</a:t>
            </a:r>
            <a:r>
              <a:rPr lang="en-US" sz="2400" dirty="0" smtClean="0"/>
              <a:t> the path the packets will take</a:t>
            </a:r>
          </a:p>
          <a:p>
            <a:r>
              <a:rPr lang="en-US" sz="2400" dirty="0" smtClean="0"/>
              <a:t>we can reserve resources at the network elements along the path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Standard IP networks are </a:t>
            </a:r>
            <a:r>
              <a:rPr lang="en-US" sz="2400" b="1" dirty="0" err="1" smtClean="0"/>
              <a:t>C</a:t>
            </a:r>
            <a:r>
              <a:rPr lang="en-US" sz="2400" dirty="0" err="1" smtClean="0"/>
              <a:t>onnection</a:t>
            </a:r>
            <a:r>
              <a:rPr lang="en-US" sz="2400" b="1" dirty="0" err="1" smtClean="0"/>
              <a:t>L</a:t>
            </a:r>
            <a:r>
              <a:rPr lang="en-US" sz="2400" dirty="0" err="1" smtClean="0"/>
              <a:t>ess</a:t>
            </a:r>
            <a:r>
              <a:rPr lang="en-US" sz="2400" dirty="0" smtClean="0"/>
              <a:t> (CL), thus</a:t>
            </a:r>
          </a:p>
          <a:p>
            <a:r>
              <a:rPr lang="en-US" sz="2400" dirty="0" smtClean="0"/>
              <a:t>it is hard to ensure packets will go where we want them to </a:t>
            </a:r>
          </a:p>
          <a:p>
            <a:r>
              <a:rPr lang="en-US" sz="2400" dirty="0" smtClean="0"/>
              <a:t>it is meaningless to reserve resources</a:t>
            </a:r>
          </a:p>
          <a:p>
            <a:pPr>
              <a:buNone/>
            </a:pPr>
            <a:r>
              <a:rPr lang="en-US" sz="2400" dirty="0" smtClean="0"/>
              <a:t>	as we don’t know which network elements a packet will traverse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smtClean="0"/>
              <a:t>Thus hard QoS is not easy to add to IP</a:t>
            </a:r>
          </a:p>
          <a:p>
            <a:pPr>
              <a:buNone/>
            </a:pPr>
            <a:r>
              <a:rPr lang="en-US" sz="2400" dirty="0" smtClean="0"/>
              <a:t>	which is why hard QoS is not popular in pure IP networks …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Network and Traffic Engineering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46841" y="1355834"/>
            <a:ext cx="7835462" cy="5139559"/>
          </a:xfrm>
        </p:spPr>
        <p:txBody>
          <a:bodyPr/>
          <a:lstStyle/>
          <a:p>
            <a:pPr>
              <a:lnSpc>
                <a:spcPct val="105000"/>
              </a:lnSpc>
              <a:spcBef>
                <a:spcPct val="5000"/>
              </a:spcBef>
              <a:spcAft>
                <a:spcPct val="5000"/>
              </a:spcAft>
              <a:buFont typeface="Wingdings" pitchFamily="2" charset="2"/>
              <a:buNone/>
            </a:pPr>
            <a:r>
              <a:rPr lang="en-GB" sz="2600" b="1" dirty="0" smtClean="0">
                <a:solidFill>
                  <a:srgbClr val="0033CC"/>
                </a:solidFill>
              </a:rPr>
              <a:t>Network Engineering </a:t>
            </a:r>
            <a:r>
              <a:rPr lang="en-GB" sz="2600" dirty="0" smtClean="0">
                <a:solidFill>
                  <a:schemeClr val="tx1"/>
                </a:solidFill>
              </a:rPr>
              <a:t>(planning)</a:t>
            </a:r>
          </a:p>
          <a:p>
            <a:pPr lvl="1">
              <a:lnSpc>
                <a:spcPct val="105000"/>
              </a:lnSpc>
              <a:spcBef>
                <a:spcPct val="5000"/>
              </a:spcBef>
              <a:spcAft>
                <a:spcPct val="5000"/>
              </a:spcAft>
              <a:buFontTx/>
              <a:buNone/>
            </a:pPr>
            <a:r>
              <a:rPr lang="en-GB" sz="2400" b="1" i="1" dirty="0" smtClean="0">
                <a:solidFill>
                  <a:schemeClr val="tx1"/>
                </a:solidFill>
              </a:rPr>
              <a:t>putting the bandwidth where the traffic is</a:t>
            </a:r>
          </a:p>
          <a:p>
            <a:pPr lvl="1">
              <a:lnSpc>
                <a:spcPct val="105000"/>
              </a:lnSpc>
              <a:spcBef>
                <a:spcPct val="5000"/>
              </a:spcBef>
              <a:spcAft>
                <a:spcPct val="5000"/>
              </a:spcAft>
            </a:pPr>
            <a:r>
              <a:rPr lang="en-GB" sz="2400" dirty="0" smtClean="0">
                <a:solidFill>
                  <a:schemeClr val="tx1"/>
                </a:solidFill>
              </a:rPr>
              <a:t>physical cable deployment (</a:t>
            </a:r>
            <a:r>
              <a:rPr lang="en-GB" sz="2400" i="1" dirty="0" smtClean="0">
                <a:solidFill>
                  <a:schemeClr val="tx1"/>
                </a:solidFill>
              </a:rPr>
              <a:t>thick pipes</a:t>
            </a:r>
            <a:r>
              <a:rPr lang="en-GB" sz="2400" dirty="0" smtClean="0">
                <a:solidFill>
                  <a:schemeClr val="tx1"/>
                </a:solidFill>
              </a:rPr>
              <a:t>)</a:t>
            </a:r>
          </a:p>
          <a:p>
            <a:pPr lvl="1">
              <a:lnSpc>
                <a:spcPct val="105000"/>
              </a:lnSpc>
              <a:spcBef>
                <a:spcPct val="5000"/>
              </a:spcBef>
              <a:spcAft>
                <a:spcPct val="5000"/>
              </a:spcAft>
            </a:pPr>
            <a:r>
              <a:rPr lang="en-GB" sz="2400" dirty="0" smtClean="0">
                <a:solidFill>
                  <a:schemeClr val="tx1"/>
                </a:solidFill>
              </a:rPr>
              <a:t>over-provisioning and backup connection provisioning</a:t>
            </a:r>
          </a:p>
          <a:p>
            <a:pPr lvl="1">
              <a:lnSpc>
                <a:spcPct val="105000"/>
              </a:lnSpc>
              <a:spcBef>
                <a:spcPct val="5000"/>
              </a:spcBef>
              <a:spcAft>
                <a:spcPct val="5000"/>
              </a:spcAft>
            </a:pPr>
            <a:r>
              <a:rPr lang="en-GB" sz="2400" dirty="0" smtClean="0">
                <a:solidFill>
                  <a:schemeClr val="tx1"/>
                </a:solidFill>
              </a:rPr>
              <a:t>does it violate provider objectives ?</a:t>
            </a:r>
          </a:p>
          <a:p>
            <a:pPr>
              <a:lnSpc>
                <a:spcPct val="105000"/>
              </a:lnSpc>
              <a:spcBef>
                <a:spcPts val="1800"/>
              </a:spcBef>
              <a:spcAft>
                <a:spcPct val="5000"/>
              </a:spcAft>
              <a:buFont typeface="Wingdings" pitchFamily="2" charset="2"/>
              <a:buNone/>
            </a:pPr>
            <a:r>
              <a:rPr lang="en-GB" sz="2600" b="1" dirty="0" smtClean="0">
                <a:solidFill>
                  <a:srgbClr val="0033CC"/>
                </a:solidFill>
              </a:rPr>
              <a:t>Traffic </a:t>
            </a:r>
            <a:r>
              <a:rPr lang="en-GB" sz="2600" b="1" dirty="0" smtClean="0">
                <a:solidFill>
                  <a:srgbClr val="0033CC"/>
                </a:solidFill>
              </a:rPr>
              <a:t>Engineering </a:t>
            </a:r>
            <a:r>
              <a:rPr lang="en-GB" sz="2600" dirty="0" smtClean="0">
                <a:solidFill>
                  <a:schemeClr val="tx1"/>
                </a:solidFill>
              </a:rPr>
              <a:t>(TE)</a:t>
            </a:r>
            <a:endParaRPr lang="en-GB" sz="2600" dirty="0" smtClean="0">
              <a:solidFill>
                <a:schemeClr val="tx1"/>
              </a:solidFill>
            </a:endParaRPr>
          </a:p>
          <a:p>
            <a:pPr lvl="1">
              <a:lnSpc>
                <a:spcPct val="105000"/>
              </a:lnSpc>
              <a:spcBef>
                <a:spcPct val="5000"/>
              </a:spcBef>
              <a:spcAft>
                <a:spcPct val="5000"/>
              </a:spcAft>
              <a:buFontTx/>
              <a:buNone/>
            </a:pPr>
            <a:r>
              <a:rPr lang="en-GB" sz="2400" b="1" i="1" dirty="0" smtClean="0">
                <a:solidFill>
                  <a:schemeClr val="tx1"/>
                </a:solidFill>
              </a:rPr>
              <a:t>putting the traffic where the bandwidth is</a:t>
            </a:r>
          </a:p>
          <a:p>
            <a:pPr lvl="1">
              <a:lnSpc>
                <a:spcPct val="105000"/>
              </a:lnSpc>
              <a:spcBef>
                <a:spcPct val="5000"/>
              </a:spcBef>
              <a:spcAft>
                <a:spcPct val="5000"/>
              </a:spcAft>
            </a:pPr>
            <a:r>
              <a:rPr lang="en-GB" sz="2400" dirty="0" smtClean="0">
                <a:solidFill>
                  <a:schemeClr val="tx1"/>
                </a:solidFill>
              </a:rPr>
              <a:t>explicit traffic routing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1">
              <a:lnSpc>
                <a:spcPct val="105000"/>
              </a:lnSpc>
              <a:spcBef>
                <a:spcPct val="5000"/>
              </a:spcBef>
              <a:spcAft>
                <a:spcPct val="5000"/>
              </a:spcAft>
            </a:pPr>
            <a:r>
              <a:rPr lang="en-GB" sz="2400" dirty="0" smtClean="0">
                <a:solidFill>
                  <a:schemeClr val="tx1"/>
                </a:solidFill>
              </a:rPr>
              <a:t>route 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optimization</a:t>
            </a:r>
          </a:p>
          <a:p>
            <a:pPr lvl="1">
              <a:lnSpc>
                <a:spcPct val="105000"/>
              </a:lnSpc>
              <a:spcBef>
                <a:spcPct val="5000"/>
              </a:spcBef>
              <a:spcAft>
                <a:spcPct val="5000"/>
              </a:spcAft>
            </a:pP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can it meet user objectives?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Traffic Engineering (TE)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68014" y="1135117"/>
            <a:ext cx="8481848" cy="5470634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TE is control of network traffic to achieve specific objectives</a:t>
            </a:r>
          </a:p>
          <a:p>
            <a:pPr>
              <a:buFont typeface="Wingdings" pitchFamily="2" charset="2"/>
              <a:buNone/>
            </a:pPr>
            <a:r>
              <a:rPr lang="en-US" sz="2400" i="1" dirty="0" smtClean="0">
                <a:solidFill>
                  <a:schemeClr val="tx1"/>
                </a:solidFill>
              </a:rPr>
              <a:t>unfortunately users and providers have contradictory objectives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user objectives (QoS)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network availability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packet loss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end-to-end delay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round-trip delay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packet delay variation (PDV)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error rate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provider objectives (CAPEX, OPEX)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bandwidth utilization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resource utilization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speed of failure recovery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ease of management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monetary outlay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6082" name="AutoShape 2" descr="data:image/jpeg;base64,/9j/4AAQSkZJRgABAQAAAQABAAD/2wCEAAkGBhISERUUExQUFBIUGRwYFRgUFRcaFRUdGhoYGRoSFhUYGyYgFx4jGRgUHy8gIyctLCwtFR4xNTA2NSgrLCkBCQoKDgwOGg8PFy0kHyUpLCwsLC0sNC01LSwpLywsKSwyMCkpLCwqKSksKSwsLCwtKSwsLCwpKSwzLCwsLCwpLP/AABEIAIgAiAMBIgACEQEDEQH/xAAcAAABBQEBAQAAAAAAAAAAAAAAAgMEBQYBBwj/xAA4EAACAQIEBAMGBAYCAwAAAAABAhEAAwQSITEFIkFRYXGBBhMykaGxUnLh8BQjQmLB0QcVJJLx/8QAGQEAAwEBAQAAAAAAAAAAAAAAAAMEAQIF/8QAJREAAgICAgEEAgMAAAAAAAAAAAECEQMhEjEEIkFxgRPBBfDx/9oADAMBAAIRAxEAPwD1miiuE00kE3LoG9KVgRI2qLjdxSrN4KomssZx1aJNFIF0RPShLynY1zO3FqL37HKW9i6SLomOtdJqJZP8yiNpU3s1JO2TKKhreOffrFSbt0KNa6sHFrQuiuA1y28ia05ouVrtcWu0opQUUUUGhRRRQBkrF9tTmNSrl/kg7mfvVelwKCTtXLnE0gATpPT9a1NmSSJt08q+VJc6L5H7mq67i2Pw6DxGtLwuLZiAT0PatpmJpaJ63YUjvXLVyDNRMTiSpAEbf5pVrFBiBrJrKfZ1q6JXvm770m28GRTT3OXMIPUVE/jmkaCPI1u3sxuK0WKvrNOYi+GEVDv4jLGkzTH/AGQ/D9aGnQabsubWIWAJqOuJIEDambbyAe9drGwUEapNqVSU2FKrDQooooAKKKKAMPdIKlZ3jp41Ce3HrSmP90eXnSH2G+vf0pvGkK5Wzpjw+RNJbEm2MwAJ218evpSzoPD5D9ah43FKqxMkxAGpPoKyd8XXYtqVekft45rjcwHXb7fvvXV4gFIKKbjDYDY6xlznSZ6eFU2Mt38ma2bZYgxbIcsfCVgaDUqdPCmsdih7xReNwZhL6KhbKAFK5QCFnNp4VO3PHFKXbO8KuLlN/ZZ8PxpfKVZshnSTHkRVlFZPgeKRHX+YpDE6c0r5kiO3WtWPTamYVSCWKWN0zisT6bf6ppqcTr5021NfQLsknFFRodhTS8TY5f7vHb6Usz9K5G2lMSVdCnJ3pnoCbClUlNhSqmKwooooAKKKKAPPNQegH13qJjsaLcSGOaYOk6Aax6io2M44BpbGY/iO3oOvnVNfxBMs7HxJP7HpTm70hcIPtlhjeNkgheVYgkxOvTstVeH4oiKxa1bcDq7lY7ZQDzelKw3EsHlPv1vMZ/pgLHowPzrnB8PaxWLCohFlAWOdizMNIt7kKJjTtm71zlxyjBzekj0vG4Y75QtjdnilpjnfGjDOJHuhZYrbgnQFjuYBnrM9aabiFq+5N25dAAhWW3mLBNGcqzArJ5vXpW14twSx7tma3bQ205LiqA9vICVyNGgB6bdIivOlsiBPMepbUkkkkknfUmswZ8OTaW19k7eSDd6T9i54Pwb34zq4UAnKDGaBHMddN9vOrvC4w2nNq40gRlaZjqNe32rK4TFm3oAMu8QY2jp4dK6cWxbMY13A28t6dJRrRLWSU3y6+Te223/f786bNZ/hPEwhmJU76aj/AOdutWzcVtfi+hpXsHFpkwWjnJnSP9U5G3rXQR8x/iudqc3onrZ6AmwpVJTYUqpSwKKKKACiiigDw2uYnh911hdFb4pGpH4Zg5fMainbCEsoAkkiB1PhWi/71hpkURpGY6RpFJzeT+OSp19Wej43jSyR58b+6MRieH3bQIBy27mhJAdtBJUOyqVGoMCPOrzgXA76olxWKHLAyosMu/MCeu/oNa77QYwvcRHUrzCQATGmra/2xVuOIFdA4YDQFVlfKY38KVm815MaU+vgl828GTj9lfx18UtlszjIYD8qqSG003038RNU2F9n713W2bZGVGMtEZ1zBdjMCrb2lxbG0vOrZiNARyiZzEDSdNqxeFx160xW3ddASASGKjTad+hrMFRh6FSJJZZSVtl9xHgF6woa5kKkxykmD0mQPGqDHcYS22XcxOhGngY1B8KfxeJv5lD3jdEgmHdlG+8wKaxfCbbC6cma46gIS0BGBEP/AOoIOnWvS8eUW/XYJycaiyyx+ExOHs++NtSoCs2W6Gyh5iYWG7mCYzVZcIweIvW1uZbQRhIK3s0/JdD4TWAt4nE4WVVnRW0IBm28jLqvwtoSNY3peCx2KsE2Ve7aDalA2U7Hm8OUbiJir340WqTV/oWsrvo9OucXvIcrKFIgQy6/OdfOkHjt3+3r/T+teY2uLOj5wzZ+pZiSfPMTNa21xElASAZWdNOlT58Dxe9neKUZ+x7/AGTyjyH2FOU1h/hXyH2FO1ENCiiigAooooA8Exl1ly5SQ06Eanyq0TAXssMLQPXMDnHX4u+vpVcxHvbcxv189PrFbWzxNSJIMkkmBPU/6FM/BHIuTjZmTzcuH0QycTIcQ4PeYMzOr6bDNPnmO+lV9rG3FEK7AfmPlrXoR4mnZj6frWB44nur8hZQnNBGm/wEjvB8dayeOMIW4Ub4835ebhKalJ/ojXLpY6kn1/xXEM7a+X6VZniuEuC2Wte7cXJfKoylDIYDLvAgiRuK1WB9sMNbBQsCB8L2rZAcdmQAZWHXoeh3AQsq9j1ZeC4KlGV/H+mCoq59pOMYa8Zs2WV51fRQ3nbE6+NVVnDl1dhrkALDqATlzeMEj502OWLFT8HNjhzcdDTCRB2qFxrAPiXDs/OAF+EQQNBMdanUU+E3B2iGUU1TGsHba3a90CoUghittVZwdw1yMxHTfoKXlgQNgIHoIFKrjbHyP2olOUu2YopdH0JhvgXyH2FO01hvhXyH2FO1OYFFFFABRRRQB4HxC1KjwP6z8wKvbHHrT2tArMJCurAddmHcbVVusgjvVW6QYPSqcc+IrPg/L70alseq6l7bazlBbXuJjSqL2g4mMSwCHIqlZCDTlzELLfmaT41CJprAAX7hU3VtCOXNEuewmAB1JJ0FZmzWqaE4cC8eXJMZxOHOU5T0+XjVrZP8Hc91fRcRbgMCRleDOqvAIgzoZBqzvexID20XEMTczkFrakQi5ieVtRJTbuahYT2VutiTh7rpauBcyFszC6omWt943gkHfsagaXsj11/KZnJPIrXzX9Y1j2w762UuID+N1I9IE/Wq29eZVfKYYiOsHUbxuOseAre2P+OLYBzXrhPSFVQD3gyT5TWS9qfZrEWAFCly7BbTJOVmP9J/CYkkHtpW4oLlcuj1JfysHi4qLuq2zL4fF4hScxlYJkkTI2EAaDwrd2PZ/C3XtpbxJIZGLEPbMFfdwsEDqzePLWIK3Ed7N5cl1IJEzIP7HzruXv8AWvfhjjKFwdHj1e0bngPs5h7nv/fXmUWbrWxzomYLHMSdZMnau8ew3DUssLN0teGqwzuDG6k/CJBOvdRWFLhRJ+g+tKt48MCFaTB067UueGPL1SN432z6bw3wr5D7CnaZwvwL5D7Cnq8p9kwUUUUAFFFFAHhtMYnD5tRv96foph0VLLuOtU9zh91ER3UBLhIXrqs6MPIE1qb2HDeB7/7qt4nhrrolssBaR8+g5vyz2knfvXMocjicOSKzA8Tu2WVrTsrLIWDoAYkZTpBgfKrjGe2t28ii4i+9ttntXbfI6MI1I1BBiCNOnaq27w0f0mPPWod/COAdPXcef+fSpnGSJeM1o11v/kLGXWVFKKzEKuRF1JgASxMTNQOLXsSX/wDIN3MNhczCPyjYenaqrivAbmFCMzZleOpJU6GO/UaDTttV5i/axL+CWxeS415By3cynUaAkEyZXlaN6HFrtmTjJakynOFtXbyG8zA6JnzGVB0UnuoJ1HalnhSrIOYEGDzSQRoR85+VO4H2ZvXLYu8luyZ/mXHAWNjpudelOsgBIBzAEgNtmE6NB2mn4JyWrH4HLpkAcGW5dsW2Y5LlwK3cjKTEjvlpn249n7Ni2t6yj2ed7ZVj8WUSLi+BHSpWLxFsaM0EEEZTzKRqGEbEGq7iGP8AfMDfu3bwtg5VKKo23MHWq/x5Mnqoa8sU9s+nMGeRPyj7Cn6Zwh5F/KPsKeqQAooooAKKKKAPDaKKKYdhRRRQAy+EU+HlUe5gDr1B9KKKAIXFbd68iW3fkQ6cvNAjr30AmkDAp2PzNdoo4p9nLipPaHQg08NtSY8pOlQ+M4w27cruTlB7T186KKo8aCeRIya4xdC/ZbH8LUL/ABKMbkHM1xCyFmPQKxgKBAkTLE1p+FcL4ZjRiUC2ATci0bcW7gX3duGtiQYzZ9IOszXKKv8ALw8FKUZMkxS5aaPaLCQqjsBTtFFeJ3srCiiigAooooA//9k="/>
          <p:cNvSpPr>
            <a:spLocks noChangeAspect="1" noChangeArrowheads="1"/>
          </p:cNvSpPr>
          <p:nvPr/>
        </p:nvSpPr>
        <p:spPr bwMode="auto">
          <a:xfrm>
            <a:off x="0" y="-617538"/>
            <a:ext cx="1295400" cy="12954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95194" y="2490952"/>
            <a:ext cx="3720662" cy="37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Simple example - fish diagram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26994" y="3168869"/>
            <a:ext cx="8348991" cy="3468414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In the above example, there is sufficient BW for all traffic</a:t>
            </a:r>
          </a:p>
          <a:p>
            <a:pPr>
              <a:buNone/>
            </a:pPr>
            <a:r>
              <a:rPr lang="en-US" sz="1800" dirty="0" smtClean="0"/>
              <a:t>		</a:t>
            </a:r>
            <a:r>
              <a:rPr lang="en-US" sz="2400" dirty="0" smtClean="0"/>
              <a:t>(were these ATM switches, 1G over </a:t>
            </a:r>
            <a:r>
              <a:rPr lang="en-US" sz="2400" dirty="0" smtClean="0">
                <a:solidFill>
                  <a:srgbClr val="FF0000"/>
                </a:solidFill>
              </a:rPr>
              <a:t>ACDG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0033CC"/>
                </a:solidFill>
              </a:rPr>
              <a:t>½ </a:t>
            </a:r>
            <a:r>
              <a:rPr lang="en-US" sz="2400" dirty="0" smtClean="0"/>
              <a:t> over </a:t>
            </a:r>
            <a:r>
              <a:rPr lang="en-US" sz="2400" dirty="0" smtClean="0">
                <a:solidFill>
                  <a:srgbClr val="FF0000"/>
                </a:solidFill>
              </a:rPr>
              <a:t>BC</a:t>
            </a:r>
            <a:r>
              <a:rPr lang="en-US" sz="2400" dirty="0" smtClean="0">
                <a:solidFill>
                  <a:srgbClr val="0033CC"/>
                </a:solidFill>
              </a:rPr>
              <a:t>EF</a:t>
            </a:r>
            <a:r>
              <a:rPr lang="en-US" sz="2400" dirty="0" smtClean="0">
                <a:solidFill>
                  <a:srgbClr val="FF0000"/>
                </a:solidFill>
              </a:rPr>
              <a:t>G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Without </a:t>
            </a:r>
            <a:r>
              <a:rPr lang="en-US" sz="2400" dirty="0" smtClean="0"/>
              <a:t>TE, </a:t>
            </a:r>
            <a:r>
              <a:rPr lang="en-US" sz="2400" dirty="0" smtClean="0"/>
              <a:t>can’t </a:t>
            </a:r>
            <a:r>
              <a:rPr lang="en-US" sz="2400" dirty="0" smtClean="0"/>
              <a:t>use all the physical bandwidth!</a:t>
            </a:r>
            <a:endParaRPr lang="en-US" sz="2400" dirty="0" smtClean="0"/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standard IP routing : minimum hop count is CDG, so all traffic flows there</a:t>
            </a:r>
          </a:p>
          <a:p>
            <a:pPr>
              <a:buNone/>
            </a:pPr>
            <a:r>
              <a:rPr lang="en-US" sz="2000" dirty="0" smtClean="0"/>
              <a:t>                     1½ G over 1G link, so ½G is dropped !</a:t>
            </a:r>
          </a:p>
          <a:p>
            <a:pPr>
              <a:spcBef>
                <a:spcPts val="600"/>
              </a:spcBef>
              <a:buNone/>
            </a:pPr>
            <a:r>
              <a:rPr lang="en-US" sz="2000" dirty="0" smtClean="0"/>
              <a:t>with administrative cost can force all traffic to go CEFG - which is worse !</a:t>
            </a:r>
          </a:p>
          <a:p>
            <a:pPr>
              <a:spcBef>
                <a:spcPts val="600"/>
              </a:spcBef>
              <a:buNone/>
            </a:pPr>
            <a:r>
              <a:rPr lang="en-US" sz="2000" dirty="0" smtClean="0"/>
              <a:t>with ECMP half (750M) goes CDG and half (750M) goes CEFG – still drops !</a:t>
            </a:r>
            <a:endParaRPr lang="en-US" sz="2000" dirty="0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 flipV="1">
            <a:off x="1041181" y="1993626"/>
            <a:ext cx="682625" cy="5095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1012606" y="1428476"/>
            <a:ext cx="682625" cy="55086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1969869" y="1398313"/>
            <a:ext cx="1177925" cy="5826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1984156" y="2009501"/>
            <a:ext cx="522288" cy="4921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3319244" y="1341163"/>
            <a:ext cx="1104900" cy="47783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flipV="1">
            <a:off x="3900269" y="2007913"/>
            <a:ext cx="696912" cy="4953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2" name="Group 15"/>
          <p:cNvGrpSpPr>
            <a:grpSpLocks/>
          </p:cNvGrpSpPr>
          <p:nvPr/>
        </p:nvGrpSpPr>
        <p:grpSpPr bwMode="auto">
          <a:xfrm>
            <a:off x="731634" y="2200004"/>
            <a:ext cx="398463" cy="523876"/>
            <a:chOff x="3933" y="930"/>
            <a:chExt cx="251" cy="330"/>
          </a:xfrm>
        </p:grpSpPr>
        <p:sp>
          <p:nvSpPr>
            <p:cNvPr id="167" name="Oval 16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Rectangle 17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Rectangle 18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0" name="Oval 19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1" name="Group 20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172" name="Group 21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182" name="Freeform 22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3" name="Freeform 23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" name="Freeform 24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/>
                  <a:ahLst/>
                  <a:cxnLst>
                    <a:cxn ang="0">
                      <a:pos x="286" y="19"/>
                    </a:cxn>
                    <a:cxn ang="0">
                      <a:pos x="223" y="0"/>
                    </a:cxn>
                    <a:cxn ang="0">
                      <a:pos x="75" y="59"/>
                    </a:cxn>
                    <a:cxn ang="0">
                      <a:pos x="0" y="39"/>
                    </a:cxn>
                    <a:cxn ang="0">
                      <a:pos x="38" y="94"/>
                    </a:cxn>
                    <a:cxn ang="0">
                      <a:pos x="223" y="94"/>
                    </a:cxn>
                    <a:cxn ang="0">
                      <a:pos x="143" y="74"/>
                    </a:cxn>
                    <a:cxn ang="0">
                      <a:pos x="286" y="19"/>
                    </a:cxn>
                  </a:cxnLst>
                  <a:rect l="0" t="0" r="r" b="b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" name="Freeform 25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/>
                  <a:ahLst/>
                  <a:cxnLst>
                    <a:cxn ang="0">
                      <a:pos x="286" y="19"/>
                    </a:cxn>
                    <a:cxn ang="0">
                      <a:pos x="223" y="0"/>
                    </a:cxn>
                    <a:cxn ang="0">
                      <a:pos x="75" y="59"/>
                    </a:cxn>
                    <a:cxn ang="0">
                      <a:pos x="0" y="39"/>
                    </a:cxn>
                    <a:cxn ang="0">
                      <a:pos x="38" y="94"/>
                    </a:cxn>
                    <a:cxn ang="0">
                      <a:pos x="223" y="94"/>
                    </a:cxn>
                    <a:cxn ang="0">
                      <a:pos x="143" y="74"/>
                    </a:cxn>
                    <a:cxn ang="0">
                      <a:pos x="286" y="19"/>
                    </a:cxn>
                  </a:cxnLst>
                  <a:rect l="0" t="0" r="r" b="b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6" name="Freeform 26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4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9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" name="Freeform 27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4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9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8" name="Freeform 28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3" y="90"/>
                    </a:cxn>
                    <a:cxn ang="0">
                      <a:pos x="75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3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9" name="Freeform 29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3" y="90"/>
                    </a:cxn>
                    <a:cxn ang="0">
                      <a:pos x="75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3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73" name="Group 30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174" name="Freeform 31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" name="Freeform 32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6" name="Freeform 33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/>
                  <a:ahLst/>
                  <a:cxnLst>
                    <a:cxn ang="0">
                      <a:pos x="286" y="20"/>
                    </a:cxn>
                    <a:cxn ang="0">
                      <a:pos x="222" y="0"/>
                    </a:cxn>
                    <a:cxn ang="0">
                      <a:pos x="74" y="60"/>
                    </a:cxn>
                    <a:cxn ang="0">
                      <a:pos x="0" y="40"/>
                    </a:cxn>
                    <a:cxn ang="0">
                      <a:pos x="37" y="95"/>
                    </a:cxn>
                    <a:cxn ang="0">
                      <a:pos x="222" y="95"/>
                    </a:cxn>
                    <a:cxn ang="0">
                      <a:pos x="143" y="75"/>
                    </a:cxn>
                    <a:cxn ang="0">
                      <a:pos x="286" y="20"/>
                    </a:cxn>
                  </a:cxnLst>
                  <a:rect l="0" t="0" r="r" b="b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7" name="Freeform 34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/>
                  <a:ahLst/>
                  <a:cxnLst>
                    <a:cxn ang="0">
                      <a:pos x="286" y="20"/>
                    </a:cxn>
                    <a:cxn ang="0">
                      <a:pos x="222" y="0"/>
                    </a:cxn>
                    <a:cxn ang="0">
                      <a:pos x="74" y="60"/>
                    </a:cxn>
                    <a:cxn ang="0">
                      <a:pos x="0" y="40"/>
                    </a:cxn>
                    <a:cxn ang="0">
                      <a:pos x="37" y="95"/>
                    </a:cxn>
                    <a:cxn ang="0">
                      <a:pos x="222" y="95"/>
                    </a:cxn>
                    <a:cxn ang="0">
                      <a:pos x="143" y="75"/>
                    </a:cxn>
                    <a:cxn ang="0">
                      <a:pos x="286" y="20"/>
                    </a:cxn>
                  </a:cxnLst>
                  <a:rect l="0" t="0" r="r" b="b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8" name="Freeform 35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3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8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9" name="Freeform 36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3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8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0" name="Freeform 37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2" y="90"/>
                    </a:cxn>
                    <a:cxn ang="0">
                      <a:pos x="74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2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1" name="Freeform 38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2" y="90"/>
                    </a:cxn>
                    <a:cxn ang="0">
                      <a:pos x="74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2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1646034" y="1692004"/>
            <a:ext cx="398463" cy="523876"/>
            <a:chOff x="3933" y="930"/>
            <a:chExt cx="251" cy="330"/>
          </a:xfrm>
        </p:grpSpPr>
        <p:sp>
          <p:nvSpPr>
            <p:cNvPr id="144" name="Oval 40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Rectangle 41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Rectangle 42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Oval 43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8" name="Group 44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149" name="Group 45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159" name="Freeform 46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0" name="Freeform 47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1" name="Freeform 48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/>
                  <a:ahLst/>
                  <a:cxnLst>
                    <a:cxn ang="0">
                      <a:pos x="286" y="19"/>
                    </a:cxn>
                    <a:cxn ang="0">
                      <a:pos x="223" y="0"/>
                    </a:cxn>
                    <a:cxn ang="0">
                      <a:pos x="75" y="59"/>
                    </a:cxn>
                    <a:cxn ang="0">
                      <a:pos x="0" y="39"/>
                    </a:cxn>
                    <a:cxn ang="0">
                      <a:pos x="38" y="94"/>
                    </a:cxn>
                    <a:cxn ang="0">
                      <a:pos x="223" y="94"/>
                    </a:cxn>
                    <a:cxn ang="0">
                      <a:pos x="143" y="74"/>
                    </a:cxn>
                    <a:cxn ang="0">
                      <a:pos x="286" y="19"/>
                    </a:cxn>
                  </a:cxnLst>
                  <a:rect l="0" t="0" r="r" b="b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2" name="Freeform 49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/>
                  <a:ahLst/>
                  <a:cxnLst>
                    <a:cxn ang="0">
                      <a:pos x="286" y="19"/>
                    </a:cxn>
                    <a:cxn ang="0">
                      <a:pos x="223" y="0"/>
                    </a:cxn>
                    <a:cxn ang="0">
                      <a:pos x="75" y="59"/>
                    </a:cxn>
                    <a:cxn ang="0">
                      <a:pos x="0" y="39"/>
                    </a:cxn>
                    <a:cxn ang="0">
                      <a:pos x="38" y="94"/>
                    </a:cxn>
                    <a:cxn ang="0">
                      <a:pos x="223" y="94"/>
                    </a:cxn>
                    <a:cxn ang="0">
                      <a:pos x="143" y="74"/>
                    </a:cxn>
                    <a:cxn ang="0">
                      <a:pos x="286" y="19"/>
                    </a:cxn>
                  </a:cxnLst>
                  <a:rect l="0" t="0" r="r" b="b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3" name="Freeform 50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4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9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" name="Freeform 51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4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9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" name="Freeform 52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3" y="90"/>
                    </a:cxn>
                    <a:cxn ang="0">
                      <a:pos x="75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3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" name="Freeform 53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3" y="90"/>
                    </a:cxn>
                    <a:cxn ang="0">
                      <a:pos x="75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3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0" name="Group 54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151" name="Freeform 55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" name="Freeform 56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" name="Freeform 57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/>
                  <a:ahLst/>
                  <a:cxnLst>
                    <a:cxn ang="0">
                      <a:pos x="286" y="20"/>
                    </a:cxn>
                    <a:cxn ang="0">
                      <a:pos x="222" y="0"/>
                    </a:cxn>
                    <a:cxn ang="0">
                      <a:pos x="74" y="60"/>
                    </a:cxn>
                    <a:cxn ang="0">
                      <a:pos x="0" y="40"/>
                    </a:cxn>
                    <a:cxn ang="0">
                      <a:pos x="37" y="95"/>
                    </a:cxn>
                    <a:cxn ang="0">
                      <a:pos x="222" y="95"/>
                    </a:cxn>
                    <a:cxn ang="0">
                      <a:pos x="143" y="75"/>
                    </a:cxn>
                    <a:cxn ang="0">
                      <a:pos x="286" y="20"/>
                    </a:cxn>
                  </a:cxnLst>
                  <a:rect l="0" t="0" r="r" b="b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" name="Freeform 58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/>
                  <a:ahLst/>
                  <a:cxnLst>
                    <a:cxn ang="0">
                      <a:pos x="286" y="20"/>
                    </a:cxn>
                    <a:cxn ang="0">
                      <a:pos x="222" y="0"/>
                    </a:cxn>
                    <a:cxn ang="0">
                      <a:pos x="74" y="60"/>
                    </a:cxn>
                    <a:cxn ang="0">
                      <a:pos x="0" y="40"/>
                    </a:cxn>
                    <a:cxn ang="0">
                      <a:pos x="37" y="95"/>
                    </a:cxn>
                    <a:cxn ang="0">
                      <a:pos x="222" y="95"/>
                    </a:cxn>
                    <a:cxn ang="0">
                      <a:pos x="143" y="75"/>
                    </a:cxn>
                    <a:cxn ang="0">
                      <a:pos x="286" y="20"/>
                    </a:cxn>
                  </a:cxnLst>
                  <a:rect l="0" t="0" r="r" b="b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" name="Freeform 59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3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8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" name="Freeform 60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3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8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7" name="Freeform 61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2" y="90"/>
                    </a:cxn>
                    <a:cxn ang="0">
                      <a:pos x="74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2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8" name="Freeform 62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2" y="90"/>
                    </a:cxn>
                    <a:cxn ang="0">
                      <a:pos x="74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2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4" name="Group 63"/>
          <p:cNvGrpSpPr>
            <a:grpSpLocks/>
          </p:cNvGrpSpPr>
          <p:nvPr/>
        </p:nvGrpSpPr>
        <p:grpSpPr bwMode="auto">
          <a:xfrm>
            <a:off x="745906" y="1141141"/>
            <a:ext cx="398463" cy="523876"/>
            <a:chOff x="3933" y="930"/>
            <a:chExt cx="251" cy="330"/>
          </a:xfrm>
        </p:grpSpPr>
        <p:sp>
          <p:nvSpPr>
            <p:cNvPr id="121" name="Oval 64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Rectangle 65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Rectangle 66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Oval 67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5" name="Group 68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126" name="Group 69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136" name="Freeform 70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7" name="Freeform 71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8" name="Freeform 72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/>
                  <a:ahLst/>
                  <a:cxnLst>
                    <a:cxn ang="0">
                      <a:pos x="286" y="19"/>
                    </a:cxn>
                    <a:cxn ang="0">
                      <a:pos x="223" y="0"/>
                    </a:cxn>
                    <a:cxn ang="0">
                      <a:pos x="75" y="59"/>
                    </a:cxn>
                    <a:cxn ang="0">
                      <a:pos x="0" y="39"/>
                    </a:cxn>
                    <a:cxn ang="0">
                      <a:pos x="38" y="94"/>
                    </a:cxn>
                    <a:cxn ang="0">
                      <a:pos x="223" y="94"/>
                    </a:cxn>
                    <a:cxn ang="0">
                      <a:pos x="143" y="74"/>
                    </a:cxn>
                    <a:cxn ang="0">
                      <a:pos x="286" y="19"/>
                    </a:cxn>
                  </a:cxnLst>
                  <a:rect l="0" t="0" r="r" b="b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9" name="Freeform 73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/>
                  <a:ahLst/>
                  <a:cxnLst>
                    <a:cxn ang="0">
                      <a:pos x="286" y="19"/>
                    </a:cxn>
                    <a:cxn ang="0">
                      <a:pos x="223" y="0"/>
                    </a:cxn>
                    <a:cxn ang="0">
                      <a:pos x="75" y="59"/>
                    </a:cxn>
                    <a:cxn ang="0">
                      <a:pos x="0" y="39"/>
                    </a:cxn>
                    <a:cxn ang="0">
                      <a:pos x="38" y="94"/>
                    </a:cxn>
                    <a:cxn ang="0">
                      <a:pos x="223" y="94"/>
                    </a:cxn>
                    <a:cxn ang="0">
                      <a:pos x="143" y="74"/>
                    </a:cxn>
                    <a:cxn ang="0">
                      <a:pos x="286" y="19"/>
                    </a:cxn>
                  </a:cxnLst>
                  <a:rect l="0" t="0" r="r" b="b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0" name="Freeform 74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4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9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1" name="Freeform 75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4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9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2" name="Freeform 76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3" y="90"/>
                    </a:cxn>
                    <a:cxn ang="0">
                      <a:pos x="75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3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" name="Freeform 77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3" y="90"/>
                    </a:cxn>
                    <a:cxn ang="0">
                      <a:pos x="75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3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27" name="Group 78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128" name="Freeform 79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" name="Freeform 80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0" name="Freeform 81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/>
                  <a:ahLst/>
                  <a:cxnLst>
                    <a:cxn ang="0">
                      <a:pos x="286" y="20"/>
                    </a:cxn>
                    <a:cxn ang="0">
                      <a:pos x="222" y="0"/>
                    </a:cxn>
                    <a:cxn ang="0">
                      <a:pos x="74" y="60"/>
                    </a:cxn>
                    <a:cxn ang="0">
                      <a:pos x="0" y="40"/>
                    </a:cxn>
                    <a:cxn ang="0">
                      <a:pos x="37" y="95"/>
                    </a:cxn>
                    <a:cxn ang="0">
                      <a:pos x="222" y="95"/>
                    </a:cxn>
                    <a:cxn ang="0">
                      <a:pos x="143" y="75"/>
                    </a:cxn>
                    <a:cxn ang="0">
                      <a:pos x="286" y="20"/>
                    </a:cxn>
                  </a:cxnLst>
                  <a:rect l="0" t="0" r="r" b="b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1" name="Freeform 82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/>
                  <a:ahLst/>
                  <a:cxnLst>
                    <a:cxn ang="0">
                      <a:pos x="286" y="20"/>
                    </a:cxn>
                    <a:cxn ang="0">
                      <a:pos x="222" y="0"/>
                    </a:cxn>
                    <a:cxn ang="0">
                      <a:pos x="74" y="60"/>
                    </a:cxn>
                    <a:cxn ang="0">
                      <a:pos x="0" y="40"/>
                    </a:cxn>
                    <a:cxn ang="0">
                      <a:pos x="37" y="95"/>
                    </a:cxn>
                    <a:cxn ang="0">
                      <a:pos x="222" y="95"/>
                    </a:cxn>
                    <a:cxn ang="0">
                      <a:pos x="143" y="75"/>
                    </a:cxn>
                    <a:cxn ang="0">
                      <a:pos x="286" y="20"/>
                    </a:cxn>
                  </a:cxnLst>
                  <a:rect l="0" t="0" r="r" b="b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2" name="Freeform 83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3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8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" name="Freeform 84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3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8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" name="Freeform 85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2" y="90"/>
                    </a:cxn>
                    <a:cxn ang="0">
                      <a:pos x="74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2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5" name="Freeform 86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2" y="90"/>
                    </a:cxn>
                    <a:cxn ang="0">
                      <a:pos x="74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2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5" name="Group 87"/>
          <p:cNvGrpSpPr>
            <a:grpSpLocks/>
          </p:cNvGrpSpPr>
          <p:nvPr/>
        </p:nvGrpSpPr>
        <p:grpSpPr bwMode="auto">
          <a:xfrm>
            <a:off x="3066831" y="1066529"/>
            <a:ext cx="398463" cy="523876"/>
            <a:chOff x="3933" y="930"/>
            <a:chExt cx="251" cy="330"/>
          </a:xfrm>
        </p:grpSpPr>
        <p:sp>
          <p:nvSpPr>
            <p:cNvPr id="98" name="Oval 88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Rectangle 89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Rectangle 90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Oval 91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" name="Group 92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103" name="Group 93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113" name="Freeform 94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" name="Freeform 95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" name="Freeform 96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/>
                  <a:ahLst/>
                  <a:cxnLst>
                    <a:cxn ang="0">
                      <a:pos x="286" y="19"/>
                    </a:cxn>
                    <a:cxn ang="0">
                      <a:pos x="223" y="0"/>
                    </a:cxn>
                    <a:cxn ang="0">
                      <a:pos x="75" y="59"/>
                    </a:cxn>
                    <a:cxn ang="0">
                      <a:pos x="0" y="39"/>
                    </a:cxn>
                    <a:cxn ang="0">
                      <a:pos x="38" y="94"/>
                    </a:cxn>
                    <a:cxn ang="0">
                      <a:pos x="223" y="94"/>
                    </a:cxn>
                    <a:cxn ang="0">
                      <a:pos x="143" y="74"/>
                    </a:cxn>
                    <a:cxn ang="0">
                      <a:pos x="286" y="19"/>
                    </a:cxn>
                  </a:cxnLst>
                  <a:rect l="0" t="0" r="r" b="b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6" name="Freeform 97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/>
                  <a:ahLst/>
                  <a:cxnLst>
                    <a:cxn ang="0">
                      <a:pos x="286" y="19"/>
                    </a:cxn>
                    <a:cxn ang="0">
                      <a:pos x="223" y="0"/>
                    </a:cxn>
                    <a:cxn ang="0">
                      <a:pos x="75" y="59"/>
                    </a:cxn>
                    <a:cxn ang="0">
                      <a:pos x="0" y="39"/>
                    </a:cxn>
                    <a:cxn ang="0">
                      <a:pos x="38" y="94"/>
                    </a:cxn>
                    <a:cxn ang="0">
                      <a:pos x="223" y="94"/>
                    </a:cxn>
                    <a:cxn ang="0">
                      <a:pos x="143" y="74"/>
                    </a:cxn>
                    <a:cxn ang="0">
                      <a:pos x="286" y="19"/>
                    </a:cxn>
                  </a:cxnLst>
                  <a:rect l="0" t="0" r="r" b="b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" name="Freeform 98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4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9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8" name="Freeform 99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4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9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" name="Freeform 100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3" y="90"/>
                    </a:cxn>
                    <a:cxn ang="0">
                      <a:pos x="75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3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0" name="Freeform 101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3" y="90"/>
                    </a:cxn>
                    <a:cxn ang="0">
                      <a:pos x="75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3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4" name="Group 102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105" name="Freeform 103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" name="Freeform 104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" name="Freeform 105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/>
                  <a:ahLst/>
                  <a:cxnLst>
                    <a:cxn ang="0">
                      <a:pos x="286" y="20"/>
                    </a:cxn>
                    <a:cxn ang="0">
                      <a:pos x="222" y="0"/>
                    </a:cxn>
                    <a:cxn ang="0">
                      <a:pos x="74" y="60"/>
                    </a:cxn>
                    <a:cxn ang="0">
                      <a:pos x="0" y="40"/>
                    </a:cxn>
                    <a:cxn ang="0">
                      <a:pos x="37" y="95"/>
                    </a:cxn>
                    <a:cxn ang="0">
                      <a:pos x="222" y="95"/>
                    </a:cxn>
                    <a:cxn ang="0">
                      <a:pos x="143" y="75"/>
                    </a:cxn>
                    <a:cxn ang="0">
                      <a:pos x="286" y="20"/>
                    </a:cxn>
                  </a:cxnLst>
                  <a:rect l="0" t="0" r="r" b="b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" name="Freeform 106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/>
                  <a:ahLst/>
                  <a:cxnLst>
                    <a:cxn ang="0">
                      <a:pos x="286" y="20"/>
                    </a:cxn>
                    <a:cxn ang="0">
                      <a:pos x="222" y="0"/>
                    </a:cxn>
                    <a:cxn ang="0">
                      <a:pos x="74" y="60"/>
                    </a:cxn>
                    <a:cxn ang="0">
                      <a:pos x="0" y="40"/>
                    </a:cxn>
                    <a:cxn ang="0">
                      <a:pos x="37" y="95"/>
                    </a:cxn>
                    <a:cxn ang="0">
                      <a:pos x="222" y="95"/>
                    </a:cxn>
                    <a:cxn ang="0">
                      <a:pos x="143" y="75"/>
                    </a:cxn>
                    <a:cxn ang="0">
                      <a:pos x="286" y="20"/>
                    </a:cxn>
                  </a:cxnLst>
                  <a:rect l="0" t="0" r="r" b="b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" name="Freeform 107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3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8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" name="Freeform 108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3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8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1" name="Freeform 109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2" y="90"/>
                    </a:cxn>
                    <a:cxn ang="0">
                      <a:pos x="74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2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" name="Freeform 110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2" y="90"/>
                    </a:cxn>
                    <a:cxn ang="0">
                      <a:pos x="74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2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6" name="Group 111"/>
          <p:cNvGrpSpPr>
            <a:grpSpLocks/>
          </p:cNvGrpSpPr>
          <p:nvPr/>
        </p:nvGrpSpPr>
        <p:grpSpPr bwMode="auto">
          <a:xfrm>
            <a:off x="2487409" y="2215879"/>
            <a:ext cx="398463" cy="523876"/>
            <a:chOff x="3933" y="930"/>
            <a:chExt cx="251" cy="330"/>
          </a:xfrm>
        </p:grpSpPr>
        <p:sp>
          <p:nvSpPr>
            <p:cNvPr id="75" name="Oval 112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Rectangle 113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Rectangle 114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Oval 115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79" name="Group 116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80" name="Group 117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90" name="Freeform 118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" name="Freeform 119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" name="Freeform 120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/>
                  <a:ahLst/>
                  <a:cxnLst>
                    <a:cxn ang="0">
                      <a:pos x="286" y="19"/>
                    </a:cxn>
                    <a:cxn ang="0">
                      <a:pos x="223" y="0"/>
                    </a:cxn>
                    <a:cxn ang="0">
                      <a:pos x="75" y="59"/>
                    </a:cxn>
                    <a:cxn ang="0">
                      <a:pos x="0" y="39"/>
                    </a:cxn>
                    <a:cxn ang="0">
                      <a:pos x="38" y="94"/>
                    </a:cxn>
                    <a:cxn ang="0">
                      <a:pos x="223" y="94"/>
                    </a:cxn>
                    <a:cxn ang="0">
                      <a:pos x="143" y="74"/>
                    </a:cxn>
                    <a:cxn ang="0">
                      <a:pos x="286" y="19"/>
                    </a:cxn>
                  </a:cxnLst>
                  <a:rect l="0" t="0" r="r" b="b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" name="Freeform 121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/>
                  <a:ahLst/>
                  <a:cxnLst>
                    <a:cxn ang="0">
                      <a:pos x="286" y="19"/>
                    </a:cxn>
                    <a:cxn ang="0">
                      <a:pos x="223" y="0"/>
                    </a:cxn>
                    <a:cxn ang="0">
                      <a:pos x="75" y="59"/>
                    </a:cxn>
                    <a:cxn ang="0">
                      <a:pos x="0" y="39"/>
                    </a:cxn>
                    <a:cxn ang="0">
                      <a:pos x="38" y="94"/>
                    </a:cxn>
                    <a:cxn ang="0">
                      <a:pos x="223" y="94"/>
                    </a:cxn>
                    <a:cxn ang="0">
                      <a:pos x="143" y="74"/>
                    </a:cxn>
                    <a:cxn ang="0">
                      <a:pos x="286" y="19"/>
                    </a:cxn>
                  </a:cxnLst>
                  <a:rect l="0" t="0" r="r" b="b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" name="Freeform 122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4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9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" name="Freeform 123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4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9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" name="Freeform 124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3" y="90"/>
                    </a:cxn>
                    <a:cxn ang="0">
                      <a:pos x="75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3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" name="Freeform 125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3" y="90"/>
                    </a:cxn>
                    <a:cxn ang="0">
                      <a:pos x="75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3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1" name="Group 126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82" name="Freeform 127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" name="Freeform 128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" name="Freeform 129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/>
                  <a:ahLst/>
                  <a:cxnLst>
                    <a:cxn ang="0">
                      <a:pos x="286" y="20"/>
                    </a:cxn>
                    <a:cxn ang="0">
                      <a:pos x="222" y="0"/>
                    </a:cxn>
                    <a:cxn ang="0">
                      <a:pos x="74" y="60"/>
                    </a:cxn>
                    <a:cxn ang="0">
                      <a:pos x="0" y="40"/>
                    </a:cxn>
                    <a:cxn ang="0">
                      <a:pos x="37" y="95"/>
                    </a:cxn>
                    <a:cxn ang="0">
                      <a:pos x="222" y="95"/>
                    </a:cxn>
                    <a:cxn ang="0">
                      <a:pos x="143" y="75"/>
                    </a:cxn>
                    <a:cxn ang="0">
                      <a:pos x="286" y="20"/>
                    </a:cxn>
                  </a:cxnLst>
                  <a:rect l="0" t="0" r="r" b="b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" name="Freeform 130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/>
                  <a:ahLst/>
                  <a:cxnLst>
                    <a:cxn ang="0">
                      <a:pos x="286" y="20"/>
                    </a:cxn>
                    <a:cxn ang="0">
                      <a:pos x="222" y="0"/>
                    </a:cxn>
                    <a:cxn ang="0">
                      <a:pos x="74" y="60"/>
                    </a:cxn>
                    <a:cxn ang="0">
                      <a:pos x="0" y="40"/>
                    </a:cxn>
                    <a:cxn ang="0">
                      <a:pos x="37" y="95"/>
                    </a:cxn>
                    <a:cxn ang="0">
                      <a:pos x="222" y="95"/>
                    </a:cxn>
                    <a:cxn ang="0">
                      <a:pos x="143" y="75"/>
                    </a:cxn>
                    <a:cxn ang="0">
                      <a:pos x="286" y="20"/>
                    </a:cxn>
                  </a:cxnLst>
                  <a:rect l="0" t="0" r="r" b="b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" name="Freeform 131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3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8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" name="Freeform 132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3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8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" name="Freeform 133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2" y="90"/>
                    </a:cxn>
                    <a:cxn ang="0">
                      <a:pos x="74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2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" name="Freeform 134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2" y="90"/>
                    </a:cxn>
                    <a:cxn ang="0">
                      <a:pos x="74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2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7" name="Group 135"/>
          <p:cNvGrpSpPr>
            <a:grpSpLocks/>
          </p:cNvGrpSpPr>
          <p:nvPr/>
        </p:nvGrpSpPr>
        <p:grpSpPr bwMode="auto">
          <a:xfrm>
            <a:off x="3612931" y="2222229"/>
            <a:ext cx="398463" cy="523876"/>
            <a:chOff x="3933" y="930"/>
            <a:chExt cx="251" cy="330"/>
          </a:xfrm>
        </p:grpSpPr>
        <p:sp>
          <p:nvSpPr>
            <p:cNvPr id="52" name="Oval 136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Rectangle 137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138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Oval 139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56" name="Group 140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57" name="Group 141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67" name="Freeform 142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8" name="Freeform 143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" name="Freeform 144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/>
                  <a:ahLst/>
                  <a:cxnLst>
                    <a:cxn ang="0">
                      <a:pos x="286" y="19"/>
                    </a:cxn>
                    <a:cxn ang="0">
                      <a:pos x="223" y="0"/>
                    </a:cxn>
                    <a:cxn ang="0">
                      <a:pos x="75" y="59"/>
                    </a:cxn>
                    <a:cxn ang="0">
                      <a:pos x="0" y="39"/>
                    </a:cxn>
                    <a:cxn ang="0">
                      <a:pos x="38" y="94"/>
                    </a:cxn>
                    <a:cxn ang="0">
                      <a:pos x="223" y="94"/>
                    </a:cxn>
                    <a:cxn ang="0">
                      <a:pos x="143" y="74"/>
                    </a:cxn>
                    <a:cxn ang="0">
                      <a:pos x="286" y="19"/>
                    </a:cxn>
                  </a:cxnLst>
                  <a:rect l="0" t="0" r="r" b="b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0" name="Freeform 145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/>
                  <a:ahLst/>
                  <a:cxnLst>
                    <a:cxn ang="0">
                      <a:pos x="286" y="19"/>
                    </a:cxn>
                    <a:cxn ang="0">
                      <a:pos x="223" y="0"/>
                    </a:cxn>
                    <a:cxn ang="0">
                      <a:pos x="75" y="59"/>
                    </a:cxn>
                    <a:cxn ang="0">
                      <a:pos x="0" y="39"/>
                    </a:cxn>
                    <a:cxn ang="0">
                      <a:pos x="38" y="94"/>
                    </a:cxn>
                    <a:cxn ang="0">
                      <a:pos x="223" y="94"/>
                    </a:cxn>
                    <a:cxn ang="0">
                      <a:pos x="143" y="74"/>
                    </a:cxn>
                    <a:cxn ang="0">
                      <a:pos x="286" y="19"/>
                    </a:cxn>
                  </a:cxnLst>
                  <a:rect l="0" t="0" r="r" b="b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" name="Freeform 146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4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9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" name="Freeform 147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4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9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" name="Freeform 148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3" y="90"/>
                    </a:cxn>
                    <a:cxn ang="0">
                      <a:pos x="75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3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" name="Freeform 149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3" y="90"/>
                    </a:cxn>
                    <a:cxn ang="0">
                      <a:pos x="75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3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8" name="Group 150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59" name="Freeform 151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" name="Freeform 152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" name="Freeform 153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/>
                  <a:ahLst/>
                  <a:cxnLst>
                    <a:cxn ang="0">
                      <a:pos x="286" y="20"/>
                    </a:cxn>
                    <a:cxn ang="0">
                      <a:pos x="222" y="0"/>
                    </a:cxn>
                    <a:cxn ang="0">
                      <a:pos x="74" y="60"/>
                    </a:cxn>
                    <a:cxn ang="0">
                      <a:pos x="0" y="40"/>
                    </a:cxn>
                    <a:cxn ang="0">
                      <a:pos x="37" y="95"/>
                    </a:cxn>
                    <a:cxn ang="0">
                      <a:pos x="222" y="95"/>
                    </a:cxn>
                    <a:cxn ang="0">
                      <a:pos x="143" y="75"/>
                    </a:cxn>
                    <a:cxn ang="0">
                      <a:pos x="286" y="20"/>
                    </a:cxn>
                  </a:cxnLst>
                  <a:rect l="0" t="0" r="r" b="b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" name="Freeform 154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/>
                  <a:ahLst/>
                  <a:cxnLst>
                    <a:cxn ang="0">
                      <a:pos x="286" y="20"/>
                    </a:cxn>
                    <a:cxn ang="0">
                      <a:pos x="222" y="0"/>
                    </a:cxn>
                    <a:cxn ang="0">
                      <a:pos x="74" y="60"/>
                    </a:cxn>
                    <a:cxn ang="0">
                      <a:pos x="0" y="40"/>
                    </a:cxn>
                    <a:cxn ang="0">
                      <a:pos x="37" y="95"/>
                    </a:cxn>
                    <a:cxn ang="0">
                      <a:pos x="222" y="95"/>
                    </a:cxn>
                    <a:cxn ang="0">
                      <a:pos x="143" y="75"/>
                    </a:cxn>
                    <a:cxn ang="0">
                      <a:pos x="286" y="20"/>
                    </a:cxn>
                  </a:cxnLst>
                  <a:rect l="0" t="0" r="r" b="b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" name="Freeform 155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3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8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" name="Freeform 156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3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8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" name="Freeform 157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2" y="90"/>
                    </a:cxn>
                    <a:cxn ang="0">
                      <a:pos x="74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2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" name="Freeform 158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2" y="90"/>
                    </a:cxn>
                    <a:cxn ang="0">
                      <a:pos x="74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2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8" name="Group 159"/>
          <p:cNvGrpSpPr>
            <a:grpSpLocks/>
          </p:cNvGrpSpPr>
          <p:nvPr/>
        </p:nvGrpSpPr>
        <p:grpSpPr bwMode="auto">
          <a:xfrm>
            <a:off x="4446384" y="1577704"/>
            <a:ext cx="398463" cy="523876"/>
            <a:chOff x="3933" y="930"/>
            <a:chExt cx="251" cy="330"/>
          </a:xfrm>
        </p:grpSpPr>
        <p:sp>
          <p:nvSpPr>
            <p:cNvPr id="29" name="Oval 160"/>
            <p:cNvSpPr>
              <a:spLocks noChangeArrowheads="1"/>
            </p:cNvSpPr>
            <p:nvPr/>
          </p:nvSpPr>
          <p:spPr bwMode="auto">
            <a:xfrm>
              <a:off x="3934" y="1155"/>
              <a:ext cx="250" cy="105"/>
            </a:xfrm>
            <a:prstGeom prst="ellipse">
              <a:avLst/>
            </a:prstGeom>
            <a:solidFill>
              <a:schemeClr val="accent1"/>
            </a:solidFill>
            <a:ln w="7938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161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Rectangle 162"/>
            <p:cNvSpPr>
              <a:spLocks noChangeArrowheads="1"/>
            </p:cNvSpPr>
            <p:nvPr/>
          </p:nvSpPr>
          <p:spPr bwMode="auto">
            <a:xfrm>
              <a:off x="3933" y="984"/>
              <a:ext cx="250" cy="2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Oval 163"/>
            <p:cNvSpPr>
              <a:spLocks noChangeArrowheads="1"/>
            </p:cNvSpPr>
            <p:nvPr/>
          </p:nvSpPr>
          <p:spPr bwMode="auto">
            <a:xfrm>
              <a:off x="3934" y="930"/>
              <a:ext cx="250" cy="105"/>
            </a:xfrm>
            <a:prstGeom prst="ellipse">
              <a:avLst/>
            </a:prstGeom>
            <a:solidFill>
              <a:srgbClr val="777ED5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3" name="Group 164"/>
            <p:cNvGrpSpPr>
              <a:grpSpLocks/>
            </p:cNvGrpSpPr>
            <p:nvPr/>
          </p:nvGrpSpPr>
          <p:grpSpPr bwMode="auto">
            <a:xfrm>
              <a:off x="3971" y="942"/>
              <a:ext cx="174" cy="81"/>
              <a:chOff x="612" y="2531"/>
              <a:chExt cx="604" cy="214"/>
            </a:xfrm>
          </p:grpSpPr>
          <p:grpSp>
            <p:nvGrpSpPr>
              <p:cNvPr id="34" name="Group 165"/>
              <p:cNvGrpSpPr>
                <a:grpSpLocks/>
              </p:cNvGrpSpPr>
              <p:nvPr/>
            </p:nvGrpSpPr>
            <p:grpSpPr bwMode="auto">
              <a:xfrm>
                <a:off x="612" y="2531"/>
                <a:ext cx="599" cy="209"/>
                <a:chOff x="612" y="2531"/>
                <a:chExt cx="599" cy="209"/>
              </a:xfrm>
            </p:grpSpPr>
            <p:sp>
              <p:nvSpPr>
                <p:cNvPr id="44" name="Freeform 166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" name="Freeform 167"/>
                <p:cNvSpPr>
                  <a:spLocks/>
                </p:cNvSpPr>
                <p:nvPr/>
              </p:nvSpPr>
              <p:spPr bwMode="auto">
                <a:xfrm>
                  <a:off x="925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" name="Freeform 168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/>
                  <a:ahLst/>
                  <a:cxnLst>
                    <a:cxn ang="0">
                      <a:pos x="286" y="19"/>
                    </a:cxn>
                    <a:cxn ang="0">
                      <a:pos x="223" y="0"/>
                    </a:cxn>
                    <a:cxn ang="0">
                      <a:pos x="75" y="59"/>
                    </a:cxn>
                    <a:cxn ang="0">
                      <a:pos x="0" y="39"/>
                    </a:cxn>
                    <a:cxn ang="0">
                      <a:pos x="38" y="94"/>
                    </a:cxn>
                    <a:cxn ang="0">
                      <a:pos x="223" y="94"/>
                    </a:cxn>
                    <a:cxn ang="0">
                      <a:pos x="143" y="74"/>
                    </a:cxn>
                    <a:cxn ang="0">
                      <a:pos x="286" y="19"/>
                    </a:cxn>
                  </a:cxnLst>
                  <a:rect l="0" t="0" r="r" b="b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" name="Freeform 169"/>
                <p:cNvSpPr>
                  <a:spLocks/>
                </p:cNvSpPr>
                <p:nvPr/>
              </p:nvSpPr>
              <p:spPr bwMode="auto">
                <a:xfrm>
                  <a:off x="612" y="2641"/>
                  <a:ext cx="286" cy="94"/>
                </a:xfrm>
                <a:custGeom>
                  <a:avLst/>
                  <a:gdLst/>
                  <a:ahLst/>
                  <a:cxnLst>
                    <a:cxn ang="0">
                      <a:pos x="286" y="19"/>
                    </a:cxn>
                    <a:cxn ang="0">
                      <a:pos x="223" y="0"/>
                    </a:cxn>
                    <a:cxn ang="0">
                      <a:pos x="75" y="59"/>
                    </a:cxn>
                    <a:cxn ang="0">
                      <a:pos x="0" y="39"/>
                    </a:cxn>
                    <a:cxn ang="0">
                      <a:pos x="38" y="94"/>
                    </a:cxn>
                    <a:cxn ang="0">
                      <a:pos x="223" y="94"/>
                    </a:cxn>
                    <a:cxn ang="0">
                      <a:pos x="143" y="74"/>
                    </a:cxn>
                    <a:cxn ang="0">
                      <a:pos x="286" y="19"/>
                    </a:cxn>
                  </a:cxnLst>
                  <a:rect l="0" t="0" r="r" b="b"/>
                  <a:pathLst>
                    <a:path w="286" h="94">
                      <a:moveTo>
                        <a:pt x="286" y="19"/>
                      </a:moveTo>
                      <a:lnTo>
                        <a:pt x="223" y="0"/>
                      </a:lnTo>
                      <a:lnTo>
                        <a:pt x="75" y="59"/>
                      </a:lnTo>
                      <a:lnTo>
                        <a:pt x="0" y="39"/>
                      </a:lnTo>
                      <a:lnTo>
                        <a:pt x="38" y="94"/>
                      </a:lnTo>
                      <a:lnTo>
                        <a:pt x="223" y="94"/>
                      </a:lnTo>
                      <a:lnTo>
                        <a:pt x="143" y="74"/>
                      </a:lnTo>
                      <a:lnTo>
                        <a:pt x="286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" name="Freeform 170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4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9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" name="Freeform 171"/>
                <p:cNvSpPr>
                  <a:spLocks/>
                </p:cNvSpPr>
                <p:nvPr/>
              </p:nvSpPr>
              <p:spPr bwMode="auto">
                <a:xfrm>
                  <a:off x="628" y="253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4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9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4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9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" name="Freeform 172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3" y="90"/>
                    </a:cxn>
                    <a:cxn ang="0">
                      <a:pos x="75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3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" name="Freeform 173"/>
                <p:cNvSpPr>
                  <a:spLocks/>
                </p:cNvSpPr>
                <p:nvPr/>
              </p:nvSpPr>
              <p:spPr bwMode="auto">
                <a:xfrm>
                  <a:off x="914" y="2650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3" y="90"/>
                    </a:cxn>
                    <a:cxn ang="0">
                      <a:pos x="75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3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3" y="90"/>
                      </a:lnTo>
                      <a:lnTo>
                        <a:pt x="75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3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5" name="Group 174"/>
              <p:cNvGrpSpPr>
                <a:grpSpLocks/>
              </p:cNvGrpSpPr>
              <p:nvPr/>
            </p:nvGrpSpPr>
            <p:grpSpPr bwMode="auto">
              <a:xfrm>
                <a:off x="618" y="2536"/>
                <a:ext cx="598" cy="209"/>
                <a:chOff x="618" y="2536"/>
                <a:chExt cx="598" cy="209"/>
              </a:xfrm>
            </p:grpSpPr>
            <p:sp>
              <p:nvSpPr>
                <p:cNvPr id="36" name="Freeform 175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" name="Freeform 176"/>
                <p:cNvSpPr>
                  <a:spLocks/>
                </p:cNvSpPr>
                <p:nvPr/>
              </p:nvSpPr>
              <p:spPr bwMode="auto">
                <a:xfrm>
                  <a:off x="930" y="2541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70"/>
                    </a:cxn>
                    <a:cxn ang="0">
                      <a:pos x="64" y="90"/>
                    </a:cxn>
                    <a:cxn ang="0">
                      <a:pos x="217" y="30"/>
                    </a:cxn>
                    <a:cxn ang="0">
                      <a:pos x="286" y="50"/>
                    </a:cxn>
                    <a:cxn ang="0">
                      <a:pos x="249" y="0"/>
                    </a:cxn>
                    <a:cxn ang="0">
                      <a:pos x="69" y="0"/>
                    </a:cxn>
                    <a:cxn ang="0">
                      <a:pos x="143" y="15"/>
                    </a:cxn>
                    <a:cxn ang="0">
                      <a:pos x="0" y="70"/>
                    </a:cxn>
                  </a:cxnLst>
                  <a:rect l="0" t="0" r="r" b="b"/>
                  <a:pathLst>
                    <a:path w="286" h="90">
                      <a:moveTo>
                        <a:pt x="0" y="70"/>
                      </a:moveTo>
                      <a:lnTo>
                        <a:pt x="64" y="90"/>
                      </a:lnTo>
                      <a:lnTo>
                        <a:pt x="217" y="30"/>
                      </a:lnTo>
                      <a:lnTo>
                        <a:pt x="286" y="50"/>
                      </a:lnTo>
                      <a:lnTo>
                        <a:pt x="249" y="0"/>
                      </a:lnTo>
                      <a:lnTo>
                        <a:pt x="69" y="0"/>
                      </a:lnTo>
                      <a:lnTo>
                        <a:pt x="143" y="15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" name="Freeform 177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/>
                  <a:ahLst/>
                  <a:cxnLst>
                    <a:cxn ang="0">
                      <a:pos x="286" y="20"/>
                    </a:cxn>
                    <a:cxn ang="0">
                      <a:pos x="222" y="0"/>
                    </a:cxn>
                    <a:cxn ang="0">
                      <a:pos x="74" y="60"/>
                    </a:cxn>
                    <a:cxn ang="0">
                      <a:pos x="0" y="40"/>
                    </a:cxn>
                    <a:cxn ang="0">
                      <a:pos x="37" y="95"/>
                    </a:cxn>
                    <a:cxn ang="0">
                      <a:pos x="222" y="95"/>
                    </a:cxn>
                    <a:cxn ang="0">
                      <a:pos x="143" y="75"/>
                    </a:cxn>
                    <a:cxn ang="0">
                      <a:pos x="286" y="20"/>
                    </a:cxn>
                  </a:cxnLst>
                  <a:rect l="0" t="0" r="r" b="b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" name="Freeform 178"/>
                <p:cNvSpPr>
                  <a:spLocks/>
                </p:cNvSpPr>
                <p:nvPr/>
              </p:nvSpPr>
              <p:spPr bwMode="auto">
                <a:xfrm>
                  <a:off x="618" y="2645"/>
                  <a:ext cx="286" cy="95"/>
                </a:xfrm>
                <a:custGeom>
                  <a:avLst/>
                  <a:gdLst/>
                  <a:ahLst/>
                  <a:cxnLst>
                    <a:cxn ang="0">
                      <a:pos x="286" y="20"/>
                    </a:cxn>
                    <a:cxn ang="0">
                      <a:pos x="222" y="0"/>
                    </a:cxn>
                    <a:cxn ang="0">
                      <a:pos x="74" y="60"/>
                    </a:cxn>
                    <a:cxn ang="0">
                      <a:pos x="0" y="40"/>
                    </a:cxn>
                    <a:cxn ang="0">
                      <a:pos x="37" y="95"/>
                    </a:cxn>
                    <a:cxn ang="0">
                      <a:pos x="222" y="95"/>
                    </a:cxn>
                    <a:cxn ang="0">
                      <a:pos x="143" y="75"/>
                    </a:cxn>
                    <a:cxn ang="0">
                      <a:pos x="286" y="20"/>
                    </a:cxn>
                  </a:cxnLst>
                  <a:rect l="0" t="0" r="r" b="b"/>
                  <a:pathLst>
                    <a:path w="286" h="95">
                      <a:moveTo>
                        <a:pt x="286" y="20"/>
                      </a:moveTo>
                      <a:lnTo>
                        <a:pt x="222" y="0"/>
                      </a:lnTo>
                      <a:lnTo>
                        <a:pt x="74" y="60"/>
                      </a:lnTo>
                      <a:lnTo>
                        <a:pt x="0" y="40"/>
                      </a:lnTo>
                      <a:lnTo>
                        <a:pt x="37" y="95"/>
                      </a:lnTo>
                      <a:lnTo>
                        <a:pt x="222" y="95"/>
                      </a:lnTo>
                      <a:lnTo>
                        <a:pt x="143" y="75"/>
                      </a:lnTo>
                      <a:lnTo>
                        <a:pt x="286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" name="Freeform 179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3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8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" name="Freeform 180"/>
                <p:cNvSpPr>
                  <a:spLocks/>
                </p:cNvSpPr>
                <p:nvPr/>
              </p:nvSpPr>
              <p:spPr bwMode="auto">
                <a:xfrm>
                  <a:off x="634" y="2536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0" y="20"/>
                    </a:cxn>
                    <a:cxn ang="0">
                      <a:pos x="63" y="0"/>
                    </a:cxn>
                    <a:cxn ang="0">
                      <a:pos x="217" y="55"/>
                    </a:cxn>
                    <a:cxn ang="0">
                      <a:pos x="286" y="40"/>
                    </a:cxn>
                    <a:cxn ang="0">
                      <a:pos x="249" y="90"/>
                    </a:cxn>
                    <a:cxn ang="0">
                      <a:pos x="68" y="90"/>
                    </a:cxn>
                    <a:cxn ang="0">
                      <a:pos x="143" y="75"/>
                    </a:cxn>
                    <a:cxn ang="0">
                      <a:pos x="0" y="20"/>
                    </a:cxn>
                  </a:cxnLst>
                  <a:rect l="0" t="0" r="r" b="b"/>
                  <a:pathLst>
                    <a:path w="286" h="90">
                      <a:moveTo>
                        <a:pt x="0" y="20"/>
                      </a:moveTo>
                      <a:lnTo>
                        <a:pt x="63" y="0"/>
                      </a:lnTo>
                      <a:lnTo>
                        <a:pt x="217" y="55"/>
                      </a:lnTo>
                      <a:lnTo>
                        <a:pt x="286" y="40"/>
                      </a:lnTo>
                      <a:lnTo>
                        <a:pt x="249" y="90"/>
                      </a:lnTo>
                      <a:lnTo>
                        <a:pt x="68" y="90"/>
                      </a:lnTo>
                      <a:lnTo>
                        <a:pt x="143" y="7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" name="Freeform 181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2" y="90"/>
                    </a:cxn>
                    <a:cxn ang="0">
                      <a:pos x="74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2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" name="Freeform 182"/>
                <p:cNvSpPr>
                  <a:spLocks/>
                </p:cNvSpPr>
                <p:nvPr/>
              </p:nvSpPr>
              <p:spPr bwMode="auto">
                <a:xfrm>
                  <a:off x="920" y="2655"/>
                  <a:ext cx="286" cy="90"/>
                </a:xfrm>
                <a:custGeom>
                  <a:avLst/>
                  <a:gdLst/>
                  <a:ahLst/>
                  <a:cxnLst>
                    <a:cxn ang="0">
                      <a:pos x="286" y="70"/>
                    </a:cxn>
                    <a:cxn ang="0">
                      <a:pos x="222" y="90"/>
                    </a:cxn>
                    <a:cxn ang="0">
                      <a:pos x="74" y="30"/>
                    </a:cxn>
                    <a:cxn ang="0">
                      <a:pos x="0" y="50"/>
                    </a:cxn>
                    <a:cxn ang="0">
                      <a:pos x="37" y="0"/>
                    </a:cxn>
                    <a:cxn ang="0">
                      <a:pos x="222" y="0"/>
                    </a:cxn>
                    <a:cxn ang="0">
                      <a:pos x="143" y="15"/>
                    </a:cxn>
                    <a:cxn ang="0">
                      <a:pos x="286" y="70"/>
                    </a:cxn>
                  </a:cxnLst>
                  <a:rect l="0" t="0" r="r" b="b"/>
                  <a:pathLst>
                    <a:path w="286" h="90">
                      <a:moveTo>
                        <a:pt x="286" y="70"/>
                      </a:moveTo>
                      <a:lnTo>
                        <a:pt x="222" y="90"/>
                      </a:lnTo>
                      <a:lnTo>
                        <a:pt x="74" y="30"/>
                      </a:lnTo>
                      <a:lnTo>
                        <a:pt x="0" y="50"/>
                      </a:lnTo>
                      <a:lnTo>
                        <a:pt x="37" y="0"/>
                      </a:lnTo>
                      <a:lnTo>
                        <a:pt x="222" y="0"/>
                      </a:lnTo>
                      <a:lnTo>
                        <a:pt x="143" y="15"/>
                      </a:lnTo>
                      <a:lnTo>
                        <a:pt x="286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9" name="Text Box 185"/>
          <p:cNvSpPr txBox="1">
            <a:spLocks noChangeArrowheads="1"/>
          </p:cNvSpPr>
          <p:nvPr/>
        </p:nvSpPr>
        <p:spPr bwMode="auto">
          <a:xfrm>
            <a:off x="771306" y="1233213"/>
            <a:ext cx="379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20" name="Text Box 186"/>
          <p:cNvSpPr txBox="1">
            <a:spLocks noChangeArrowheads="1"/>
          </p:cNvSpPr>
          <p:nvPr/>
        </p:nvSpPr>
        <p:spPr bwMode="auto">
          <a:xfrm>
            <a:off x="736381" y="2300013"/>
            <a:ext cx="379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21" name="Text Box 187"/>
          <p:cNvSpPr txBox="1">
            <a:spLocks noChangeArrowheads="1"/>
          </p:cNvSpPr>
          <p:nvPr/>
        </p:nvSpPr>
        <p:spPr bwMode="auto">
          <a:xfrm>
            <a:off x="1649194" y="1792013"/>
            <a:ext cx="379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22" name="Text Box 188"/>
          <p:cNvSpPr txBox="1">
            <a:spLocks noChangeArrowheads="1"/>
          </p:cNvSpPr>
          <p:nvPr/>
        </p:nvSpPr>
        <p:spPr bwMode="auto">
          <a:xfrm>
            <a:off x="3071594" y="1168126"/>
            <a:ext cx="379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23" name="Text Box 189"/>
          <p:cNvSpPr txBox="1">
            <a:spLocks noChangeArrowheads="1"/>
          </p:cNvSpPr>
          <p:nvPr/>
        </p:nvSpPr>
        <p:spPr bwMode="auto">
          <a:xfrm>
            <a:off x="2492156" y="2314301"/>
            <a:ext cx="379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24" name="Text Box 190"/>
          <p:cNvSpPr txBox="1">
            <a:spLocks noChangeArrowheads="1"/>
          </p:cNvSpPr>
          <p:nvPr/>
        </p:nvSpPr>
        <p:spPr bwMode="auto">
          <a:xfrm>
            <a:off x="3608169" y="2330067"/>
            <a:ext cx="3794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25" name="Text Box 191"/>
          <p:cNvSpPr txBox="1">
            <a:spLocks noChangeArrowheads="1"/>
          </p:cNvSpPr>
          <p:nvPr/>
        </p:nvSpPr>
        <p:spPr bwMode="auto">
          <a:xfrm>
            <a:off x="4451131" y="1690413"/>
            <a:ext cx="379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G</a:t>
            </a:r>
          </a:p>
        </p:txBody>
      </p:sp>
      <p:sp>
        <p:nvSpPr>
          <p:cNvPr id="26" name="Text Box 200"/>
          <p:cNvSpPr txBox="1">
            <a:spLocks noChangeArrowheads="1"/>
          </p:cNvSpPr>
          <p:nvPr/>
        </p:nvSpPr>
        <p:spPr bwMode="auto">
          <a:xfrm>
            <a:off x="5117881" y="1544363"/>
            <a:ext cx="3095953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  <a:spcBef>
                <a:spcPct val="5000"/>
              </a:spcBef>
            </a:pPr>
            <a:r>
              <a:rPr lang="en-US" sz="2000" b="1" dirty="0" smtClean="0">
                <a:solidFill>
                  <a:srgbClr val="FF0000"/>
                </a:solidFill>
              </a:rPr>
              <a:t>all </a:t>
            </a:r>
            <a:r>
              <a:rPr lang="en-US" sz="2000" b="1" dirty="0">
                <a:solidFill>
                  <a:srgbClr val="FF0000"/>
                </a:solidFill>
              </a:rPr>
              <a:t>links </a:t>
            </a:r>
            <a:r>
              <a:rPr lang="en-US" sz="2000" b="1" dirty="0" smtClean="0">
                <a:solidFill>
                  <a:srgbClr val="FF0000"/>
                </a:solidFill>
              </a:rPr>
              <a:t>1G  </a:t>
            </a:r>
            <a:r>
              <a:rPr lang="en-US" sz="2000" dirty="0" smtClean="0"/>
              <a:t>except  </a:t>
            </a:r>
            <a:r>
              <a:rPr lang="en-US" sz="2000" b="1" dirty="0">
                <a:solidFill>
                  <a:srgbClr val="0033CC"/>
                </a:solidFill>
              </a:rPr>
              <a:t>EF </a:t>
            </a:r>
            <a:r>
              <a:rPr lang="en-US" sz="2000" b="1" dirty="0" smtClean="0">
                <a:solidFill>
                  <a:srgbClr val="0033CC"/>
                </a:solidFill>
              </a:rPr>
              <a:t>½ G</a:t>
            </a:r>
            <a:endParaRPr lang="en-US" sz="2000" b="1" dirty="0">
              <a:solidFill>
                <a:srgbClr val="0033CC"/>
              </a:solidFill>
            </a:endParaRPr>
          </a:p>
        </p:txBody>
      </p:sp>
      <p:sp>
        <p:nvSpPr>
          <p:cNvPr id="27" name="Text Box 203"/>
          <p:cNvSpPr txBox="1">
            <a:spLocks noChangeArrowheads="1"/>
          </p:cNvSpPr>
          <p:nvPr/>
        </p:nvSpPr>
        <p:spPr bwMode="auto">
          <a:xfrm>
            <a:off x="1254669" y="1372913"/>
            <a:ext cx="495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1G</a:t>
            </a:r>
            <a:endParaRPr lang="en-US" dirty="0"/>
          </a:p>
        </p:txBody>
      </p:sp>
      <p:sp>
        <p:nvSpPr>
          <p:cNvPr id="28" name="Text Box 204"/>
          <p:cNvSpPr txBox="1">
            <a:spLocks noChangeArrowheads="1"/>
          </p:cNvSpPr>
          <p:nvPr/>
        </p:nvSpPr>
        <p:spPr bwMode="auto">
          <a:xfrm>
            <a:off x="1250731" y="2230163"/>
            <a:ext cx="6253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½ G</a:t>
            </a:r>
            <a:endParaRPr lang="en-US" sz="1800" dirty="0"/>
          </a:p>
        </p:txBody>
      </p:sp>
      <p:cxnSp>
        <p:nvCxnSpPr>
          <p:cNvPr id="193" name="Straight Connector 192"/>
          <p:cNvCxnSpPr>
            <a:stCxn id="23" idx="3"/>
            <a:endCxn id="24" idx="1"/>
          </p:cNvCxnSpPr>
          <p:nvPr/>
        </p:nvCxnSpPr>
        <p:spPr>
          <a:xfrm>
            <a:off x="2871569" y="2512739"/>
            <a:ext cx="736600" cy="1994"/>
          </a:xfrm>
          <a:prstGeom prst="line">
            <a:avLst/>
          </a:prstGeom>
          <a:ln w="28575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Oval 189"/>
          <p:cNvSpPr/>
          <p:nvPr/>
        </p:nvSpPr>
        <p:spPr>
          <a:xfrm>
            <a:off x="3568700" y="1676400"/>
            <a:ext cx="190500" cy="165100"/>
          </a:xfrm>
          <a:prstGeom prst="ellipse">
            <a:avLst/>
          </a:prstGeom>
          <a:solidFill>
            <a:srgbClr val="F29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/>
          <p:cNvSpPr/>
          <p:nvPr/>
        </p:nvSpPr>
        <p:spPr>
          <a:xfrm>
            <a:off x="3517900" y="1625600"/>
            <a:ext cx="292100" cy="2667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Constraint-based routing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68012" y="1166648"/>
            <a:ext cx="8655271" cy="550216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IP uses distributed routing protocols, not centralized management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Distributed protocols are very good at finding basic connectivity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and minimizing </a:t>
            </a:r>
            <a:r>
              <a:rPr lang="en-US" sz="2400" dirty="0" smtClean="0">
                <a:solidFill>
                  <a:schemeClr val="tx1"/>
                </a:solidFill>
              </a:rPr>
              <a:t>an additive </a:t>
            </a:r>
            <a:r>
              <a:rPr lang="en-US" sz="2400" dirty="0" smtClean="0">
                <a:solidFill>
                  <a:schemeClr val="tx1"/>
                </a:solidFill>
              </a:rPr>
              <a:t>metric </a:t>
            </a:r>
            <a:r>
              <a:rPr lang="en-US" sz="2000" dirty="0" smtClean="0">
                <a:solidFill>
                  <a:schemeClr val="tx1"/>
                </a:solidFill>
              </a:rPr>
              <a:t>(e.g., hop count)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but are not good at optimally utilizing network resources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or obeying constraints</a:t>
            </a:r>
            <a:endParaRPr lang="en-US" sz="2000" dirty="0" smtClean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Common constraints include :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explicit include/exclude links/routers </a:t>
            </a:r>
            <a:r>
              <a:rPr lang="en-US" sz="2000" dirty="0" smtClean="0">
                <a:solidFill>
                  <a:schemeClr val="tx1"/>
                </a:solidFill>
              </a:rPr>
              <a:t>(local constraint)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conform to link BW constraints </a:t>
            </a:r>
            <a:r>
              <a:rPr lang="en-US" sz="2000" dirty="0" smtClean="0">
                <a:solidFill>
                  <a:schemeClr val="tx1"/>
                </a:solidFill>
              </a:rPr>
              <a:t>(local inequality constraint)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meet end-end delay / PLR objectives </a:t>
            </a:r>
            <a:r>
              <a:rPr lang="en-US" sz="2000" dirty="0" smtClean="0">
                <a:solidFill>
                  <a:schemeClr val="tx1"/>
                </a:solidFill>
              </a:rPr>
              <a:t>(global inequality constraint)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Routing that takes constraints into account 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is called </a:t>
            </a:r>
            <a:r>
              <a:rPr lang="en-US" sz="2400" b="1" dirty="0" smtClean="0">
                <a:solidFill>
                  <a:schemeClr val="tx1"/>
                </a:solidFill>
              </a:rPr>
              <a:t>constraint-based routing </a:t>
            </a:r>
            <a:r>
              <a:rPr lang="en-US" sz="2400" dirty="0" smtClean="0">
                <a:solidFill>
                  <a:schemeClr val="tx1"/>
                </a:solidFill>
              </a:rPr>
              <a:t>(CR)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After CR finds an acceptable path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we may need to set it up </a:t>
            </a:r>
            <a:r>
              <a:rPr lang="en-US" sz="1800" dirty="0" smtClean="0">
                <a:solidFill>
                  <a:schemeClr val="tx1"/>
                </a:solidFill>
              </a:rPr>
              <a:t>(reserve resources) </a:t>
            </a:r>
            <a:r>
              <a:rPr lang="en-US" sz="2400" dirty="0" smtClean="0">
                <a:solidFill>
                  <a:schemeClr val="tx1"/>
                </a:solidFill>
              </a:rPr>
              <a:t>using another protocol</a:t>
            </a:r>
          </a:p>
          <a:p>
            <a:pPr lvl="1">
              <a:lnSpc>
                <a:spcPct val="80000"/>
              </a:lnSpc>
              <a:spcBef>
                <a:spcPct val="10000"/>
              </a:spcBef>
              <a:buFontTx/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OSPF-TE and IS-IS-TE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52246" y="1261239"/>
            <a:ext cx="8844455" cy="531298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Constraint-based routing needs link attribute information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most importantly - available BW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Link-state protocols have mechanisms to flood 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link-up/link-down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to every router in the domain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We can piggyback attributes as TLVs on these messages</a:t>
            </a:r>
          </a:p>
          <a:p>
            <a:pPr lvl="1">
              <a:lnSpc>
                <a:spcPct val="8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OSPF</a:t>
            </a:r>
            <a:r>
              <a:rPr lang="en-US" sz="2400" dirty="0" smtClean="0">
                <a:solidFill>
                  <a:schemeClr val="tx1"/>
                </a:solidFill>
              </a:rPr>
              <a:t> add to Link-State Advertisement (LSA) (RFC 3630)</a:t>
            </a:r>
          </a:p>
          <a:p>
            <a:pPr lvl="1">
              <a:lnSpc>
                <a:spcPct val="8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IS-IS</a:t>
            </a:r>
            <a:r>
              <a:rPr lang="en-US" sz="2400" dirty="0" smtClean="0">
                <a:solidFill>
                  <a:schemeClr val="tx1"/>
                </a:solidFill>
              </a:rPr>
              <a:t> add to Link-State Packets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and the routing protocol builds an extended “TE” RIB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When attribute information changes need to </a:t>
            </a:r>
            <a:r>
              <a:rPr lang="en-US" sz="2400" dirty="0" err="1" smtClean="0">
                <a:solidFill>
                  <a:schemeClr val="tx1"/>
                </a:solidFill>
              </a:rPr>
              <a:t>reflood</a:t>
            </a:r>
            <a:r>
              <a:rPr lang="en-US" sz="2400" dirty="0" smtClean="0">
                <a:solidFill>
                  <a:schemeClr val="tx1"/>
                </a:solidFill>
              </a:rPr>
              <a:t> information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To decrease overhead: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only flood when change passes threshold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inherent timing bounds</a:t>
            </a:r>
          </a:p>
          <a:p>
            <a:pPr>
              <a:lnSpc>
                <a:spcPct val="80000"/>
              </a:lnSpc>
              <a:spcBef>
                <a:spcPts val="1800"/>
              </a:spcBef>
              <a:buNone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Note: CR routing can be NP-hard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Standards don’t include (proprietary) efficient algorithms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	</a:t>
            </a:r>
          </a:p>
          <a:p>
            <a:pPr>
              <a:buNone/>
            </a:pP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IP </a:t>
            </a:r>
            <a:r>
              <a:rPr lang="en-US" dirty="0" err="1" smtClean="0"/>
              <a:t>IntServ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2607" y="1229710"/>
            <a:ext cx="8150772" cy="5360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 err="1" smtClean="0">
                <a:solidFill>
                  <a:schemeClr val="tx1"/>
                </a:solidFill>
              </a:rPr>
              <a:t>IntServ</a:t>
            </a:r>
            <a:r>
              <a:rPr lang="en-US" sz="2400" dirty="0" smtClean="0">
                <a:solidFill>
                  <a:schemeClr val="tx1"/>
                </a:solidFill>
              </a:rPr>
              <a:t> is an overall QoS architecture </a:t>
            </a:r>
            <a:r>
              <a:rPr lang="en-US" sz="2000" dirty="0" smtClean="0">
                <a:solidFill>
                  <a:schemeClr val="tx1"/>
                </a:solidFill>
              </a:rPr>
              <a:t>(not just RSVP)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initially developed for VoIP QoS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sz="2400" dirty="0" err="1" smtClean="0">
                <a:solidFill>
                  <a:schemeClr val="tx1"/>
                </a:solidFill>
              </a:rPr>
              <a:t>IntServ</a:t>
            </a:r>
            <a:r>
              <a:rPr lang="en-US" sz="2400" dirty="0" smtClean="0">
                <a:solidFill>
                  <a:schemeClr val="tx1"/>
                </a:solidFill>
              </a:rPr>
              <a:t> is a radical departure from pure IP</a:t>
            </a:r>
          </a:p>
          <a:p>
            <a:pPr lvl="1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and requires </a:t>
            </a:r>
            <a:r>
              <a:rPr lang="en-US" sz="2400" dirty="0" err="1" smtClean="0">
                <a:solidFill>
                  <a:schemeClr val="tx1"/>
                </a:solidFill>
              </a:rPr>
              <a:t>IntServ</a:t>
            </a:r>
            <a:r>
              <a:rPr lang="en-US" sz="2400" dirty="0" smtClean="0">
                <a:solidFill>
                  <a:schemeClr val="tx1"/>
                </a:solidFill>
              </a:rPr>
              <a:t>-enabled routers </a:t>
            </a:r>
          </a:p>
          <a:p>
            <a:pPr>
              <a:buFont typeface="Wingdings" pitchFamily="2" charset="2"/>
              <a:buNone/>
            </a:pPr>
            <a:r>
              <a:rPr lang="en-US" sz="2400" dirty="0" err="1" smtClean="0">
                <a:solidFill>
                  <a:schemeClr val="tx1"/>
                </a:solidFill>
              </a:rPr>
              <a:t>IntServ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enables providing end-to-end QoS guarantees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defines flows (introduces CO to IP’s CL architecture)</a:t>
            </a:r>
          </a:p>
          <a:p>
            <a:pPr lvl="1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flows are classified into three service classes (BE,CLS,GS)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specifies admission control and policing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like all CO architectures, requires signaling protocol (RSVP)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sz="2400" dirty="0" err="1" smtClean="0">
                <a:solidFill>
                  <a:schemeClr val="tx1"/>
                </a:solidFill>
              </a:rPr>
              <a:t>IntServ</a:t>
            </a:r>
            <a:r>
              <a:rPr lang="en-US" sz="2400" dirty="0" smtClean="0">
                <a:solidFill>
                  <a:schemeClr val="tx1"/>
                </a:solidFill>
              </a:rPr>
              <a:t>-enabled routers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reserve needed resources along the flow’s path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must retain state</a:t>
            </a:r>
          </a:p>
          <a:p>
            <a:pPr>
              <a:buFont typeface="Wingdings" pitchFamily="2" charset="2"/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543550" y="966295"/>
            <a:ext cx="3600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RFCs 2205-2216, 2379-2382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IntServ</a:t>
            </a:r>
            <a:r>
              <a:rPr lang="en-US" dirty="0" smtClean="0"/>
              <a:t> </a:t>
            </a:r>
            <a:r>
              <a:rPr lang="en-US" dirty="0" err="1" smtClean="0"/>
              <a:t>CoS</a:t>
            </a:r>
            <a:r>
              <a:rPr lang="en-US" dirty="0" smtClean="0"/>
              <a:t> levels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78372" y="1119352"/>
            <a:ext cx="8544911" cy="5470633"/>
          </a:xfrm>
        </p:spPr>
        <p:txBody>
          <a:bodyPr/>
          <a:lstStyle/>
          <a:p>
            <a:pPr marL="419100" indent="-419100"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B</a:t>
            </a:r>
            <a:r>
              <a:rPr lang="en-US" sz="2400" dirty="0" smtClean="0">
                <a:solidFill>
                  <a:schemeClr val="tx1"/>
                </a:solidFill>
              </a:rPr>
              <a:t>est </a:t>
            </a:r>
            <a:r>
              <a:rPr lang="en-US" sz="2400" b="1" dirty="0" smtClean="0">
                <a:solidFill>
                  <a:schemeClr val="tx1"/>
                </a:solidFill>
              </a:rPr>
              <a:t>E</a:t>
            </a:r>
            <a:r>
              <a:rPr lang="en-US" sz="2400" dirty="0" smtClean="0">
                <a:solidFill>
                  <a:schemeClr val="tx1"/>
                </a:solidFill>
              </a:rPr>
              <a:t>ffort</a:t>
            </a:r>
          </a:p>
          <a:p>
            <a:pPr marL="876300" lvl="1" indent="-419100"/>
            <a:r>
              <a:rPr lang="en-US" sz="2400" dirty="0" smtClean="0">
                <a:solidFill>
                  <a:schemeClr val="tx1"/>
                </a:solidFill>
              </a:rPr>
              <a:t>standard IP service</a:t>
            </a:r>
          </a:p>
          <a:p>
            <a:pPr marL="876300" lvl="1" indent="-419100"/>
            <a:r>
              <a:rPr lang="en-US" sz="2400" dirty="0" smtClean="0">
                <a:solidFill>
                  <a:schemeClr val="tx1"/>
                </a:solidFill>
              </a:rPr>
              <a:t>QoS depends on momentary network load</a:t>
            </a:r>
          </a:p>
          <a:p>
            <a:pPr marL="419100" indent="-419100">
              <a:spcBef>
                <a:spcPts val="1200"/>
              </a:spcBef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C</a:t>
            </a:r>
            <a:r>
              <a:rPr lang="en-US" sz="2400" dirty="0" smtClean="0">
                <a:solidFill>
                  <a:schemeClr val="tx1"/>
                </a:solidFill>
              </a:rPr>
              <a:t>ontrolled </a:t>
            </a:r>
            <a:r>
              <a:rPr lang="en-US" sz="2400" b="1" dirty="0" smtClean="0">
                <a:solidFill>
                  <a:schemeClr val="tx1"/>
                </a:solidFill>
              </a:rPr>
              <a:t>L</a:t>
            </a:r>
            <a:r>
              <a:rPr lang="en-US" sz="2400" dirty="0" smtClean="0">
                <a:solidFill>
                  <a:schemeClr val="tx1"/>
                </a:solidFill>
              </a:rPr>
              <a:t>oad </a:t>
            </a:r>
            <a:r>
              <a:rPr lang="en-US" sz="2400" b="1" dirty="0" smtClean="0">
                <a:solidFill>
                  <a:schemeClr val="tx1"/>
                </a:solidFill>
              </a:rPr>
              <a:t>S</a:t>
            </a:r>
            <a:r>
              <a:rPr lang="en-US" sz="2400" dirty="0" smtClean="0">
                <a:solidFill>
                  <a:schemeClr val="tx1"/>
                </a:solidFill>
              </a:rPr>
              <a:t>ervice</a:t>
            </a:r>
          </a:p>
          <a:p>
            <a:pPr marL="876300" lvl="1" indent="-419100"/>
            <a:r>
              <a:rPr lang="en-US" sz="2400" dirty="0" smtClean="0">
                <a:solidFill>
                  <a:schemeClr val="tx1"/>
                </a:solidFill>
              </a:rPr>
              <a:t>service equivalent to unloaded network</a:t>
            </a:r>
          </a:p>
          <a:p>
            <a:pPr marL="876300" lvl="1" indent="-419100"/>
            <a:r>
              <a:rPr lang="en-US" sz="2400" dirty="0" smtClean="0">
                <a:solidFill>
                  <a:schemeClr val="tx1"/>
                </a:solidFill>
              </a:rPr>
              <a:t>low packet loss</a:t>
            </a:r>
          </a:p>
          <a:p>
            <a:pPr marL="876300" lvl="1" indent="-419100"/>
            <a:r>
              <a:rPr lang="en-US" sz="2400" dirty="0" smtClean="0">
                <a:solidFill>
                  <a:schemeClr val="tx1"/>
                </a:solidFill>
              </a:rPr>
              <a:t>most packets will experience delay close to minimum</a:t>
            </a:r>
          </a:p>
          <a:p>
            <a:pPr marL="876300" lvl="1" indent="-419100"/>
            <a:r>
              <a:rPr lang="en-US" sz="2400" dirty="0" smtClean="0">
                <a:solidFill>
                  <a:schemeClr val="tx1"/>
                </a:solidFill>
              </a:rPr>
              <a:t>no quantitative guarantees</a:t>
            </a:r>
          </a:p>
          <a:p>
            <a:pPr marL="419100" indent="-419100">
              <a:spcBef>
                <a:spcPts val="1200"/>
              </a:spcBef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G</a:t>
            </a:r>
            <a:r>
              <a:rPr lang="en-US" sz="2400" dirty="0" smtClean="0">
                <a:solidFill>
                  <a:schemeClr val="tx1"/>
                </a:solidFill>
              </a:rPr>
              <a:t>uaranteed </a:t>
            </a:r>
            <a:r>
              <a:rPr lang="en-US" sz="2400" b="1" dirty="0" smtClean="0">
                <a:solidFill>
                  <a:schemeClr val="tx1"/>
                </a:solidFill>
              </a:rPr>
              <a:t>S</a:t>
            </a:r>
            <a:r>
              <a:rPr lang="en-US" sz="2400" dirty="0" smtClean="0">
                <a:solidFill>
                  <a:schemeClr val="tx1"/>
                </a:solidFill>
              </a:rPr>
              <a:t>ervice</a:t>
            </a:r>
          </a:p>
          <a:p>
            <a:pPr marL="876300" lvl="1" indent="-419100"/>
            <a:r>
              <a:rPr lang="en-US" sz="2400" dirty="0" smtClean="0">
                <a:solidFill>
                  <a:schemeClr val="tx1"/>
                </a:solidFill>
              </a:rPr>
              <a:t>bounded worst case delay (no PDV guarantee)</a:t>
            </a:r>
          </a:p>
          <a:p>
            <a:pPr marL="876300" lvl="1" indent="-419100"/>
            <a:r>
              <a:rPr lang="en-US" sz="2400" dirty="0" smtClean="0">
                <a:solidFill>
                  <a:schemeClr val="tx1"/>
                </a:solidFill>
              </a:rPr>
              <a:t>low packet loss (zero if node buffers correctly provisioned)</a:t>
            </a:r>
          </a:p>
          <a:p>
            <a:pPr marL="876300" lvl="1" indent="-419100"/>
            <a:r>
              <a:rPr lang="en-US" sz="2400" dirty="0" smtClean="0">
                <a:solidFill>
                  <a:schemeClr val="tx1"/>
                </a:solidFill>
              </a:rPr>
              <a:t>quantitative guarantees</a:t>
            </a:r>
          </a:p>
          <a:p>
            <a:pPr>
              <a:buNone/>
            </a:pP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39033" y="326605"/>
            <a:ext cx="6638925" cy="546858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600" b="1" dirty="0" smtClean="0">
                <a:solidFill>
                  <a:srgbClr val="C00000"/>
                </a:solidFill>
              </a:rPr>
              <a:t>Father of the telephone network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19075" y="1150342"/>
            <a:ext cx="8585200" cy="549611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Theodore Who?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Cousin of Alfred Vail (Morse’s coworker)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Ex-General Superintendent of US Railway Mail Service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general manager of Bell Telephone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Father of the PSTN</a:t>
            </a:r>
          </a:p>
          <a:p>
            <a:pPr marL="342900" lvl="0" indent="-342900" fontAlgn="base"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400" kern="0" dirty="0" smtClean="0">
                <a:solidFill>
                  <a:srgbClr val="000000"/>
                </a:solidFill>
              </a:rPr>
              <a:t>Organized telephony as a service </a:t>
            </a:r>
            <a:r>
              <a:rPr lang="en-US" kern="0" dirty="0" smtClean="0"/>
              <a:t>(like the </a:t>
            </a:r>
            <a:r>
              <a:rPr lang="en-US" i="1" kern="0" dirty="0" smtClean="0"/>
              <a:t>postal service</a:t>
            </a:r>
            <a:r>
              <a:rPr lang="en-US" kern="0" dirty="0" smtClean="0"/>
              <a:t>!) </a:t>
            </a:r>
            <a:r>
              <a:rPr lang="en-US" kern="0" dirty="0" smtClean="0">
                <a:solidFill>
                  <a:srgbClr val="0033CC"/>
                </a:solidFill>
              </a:rPr>
              <a:t>*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Why </a:t>
            </a: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else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he important?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Established principle of reinvestment in R&amp;D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Established Bell Telephones IPR division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Executed merger with Western Union to form AT&amp;T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Solved major technological problems </a:t>
            </a: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 of copper wire</a:t>
            </a:r>
          </a:p>
          <a:p>
            <a:pPr marL="800100" lvl="1" indent="-342900" fontAlgn="base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 of twisted pairs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Vailism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the philosophy that public services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should be run as closed centralized monopolies for the public good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pic>
        <p:nvPicPr>
          <p:cNvPr id="5" name="Picture 5" descr="Theodore N. Vail, 187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55" y="1271527"/>
            <a:ext cx="142875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RSVP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3575" y="1136175"/>
            <a:ext cx="8538177" cy="5485342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The primary signaling protocol for </a:t>
            </a:r>
            <a:r>
              <a:rPr lang="en-US" sz="2400" dirty="0" err="1" smtClean="0">
                <a:solidFill>
                  <a:schemeClr val="tx1"/>
                </a:solidFill>
              </a:rPr>
              <a:t>IntServ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is </a:t>
            </a:r>
            <a:r>
              <a:rPr lang="en-US" sz="2400" b="1" dirty="0" smtClean="0">
                <a:solidFill>
                  <a:schemeClr val="tx1"/>
                </a:solidFill>
              </a:rPr>
              <a:t>R</a:t>
            </a:r>
            <a:r>
              <a:rPr lang="en-US" sz="2400" dirty="0" smtClean="0">
                <a:solidFill>
                  <a:schemeClr val="tx1"/>
                </a:solidFill>
              </a:rPr>
              <a:t>esource </a:t>
            </a:r>
            <a:r>
              <a:rPr lang="en-US" sz="2400" dirty="0" err="1" smtClean="0">
                <a:solidFill>
                  <a:schemeClr val="tx1"/>
                </a:solidFill>
              </a:rPr>
              <a:t>re</a:t>
            </a:r>
            <a:r>
              <a:rPr lang="en-US" sz="2400" b="1" dirty="0" err="1" smtClean="0">
                <a:solidFill>
                  <a:schemeClr val="tx1"/>
                </a:solidFill>
              </a:rPr>
              <a:t>S</a:t>
            </a:r>
            <a:r>
              <a:rPr lang="en-US" sz="2400" dirty="0" err="1" smtClean="0">
                <a:solidFill>
                  <a:schemeClr val="tx1"/>
                </a:solidFill>
              </a:rPr>
              <a:t>er</a:t>
            </a:r>
            <a:r>
              <a:rPr lang="en-US" sz="2400" b="1" dirty="0" err="1" smtClean="0">
                <a:solidFill>
                  <a:schemeClr val="tx1"/>
                </a:solidFill>
              </a:rPr>
              <a:t>V</a:t>
            </a:r>
            <a:r>
              <a:rPr lang="en-US" sz="2400" dirty="0" err="1" smtClean="0">
                <a:solidFill>
                  <a:schemeClr val="tx1"/>
                </a:solidFill>
              </a:rPr>
              <a:t>ation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P</a:t>
            </a:r>
            <a:r>
              <a:rPr lang="en-US" sz="2400" dirty="0" smtClean="0">
                <a:solidFill>
                  <a:schemeClr val="tx1"/>
                </a:solidFill>
              </a:rPr>
              <a:t>rotocol (RSVP)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RSVP protocol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runs between hosts and routers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runs over raw IP or UDP/IP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is unidirectional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does not find path (fed by routing protocols)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sessions identified by source and destination </a:t>
            </a:r>
            <a:r>
              <a:rPr lang="en-US" sz="2400" i="1" dirty="0" smtClean="0">
                <a:solidFill>
                  <a:schemeClr val="tx1"/>
                </a:solidFill>
              </a:rPr>
              <a:t>socket numbers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requests unidirectional QoS characteristics from network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causes routers along path to reserve link and node resources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network responds with success/failure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reservations are soft-state - time-out unless refreshed</a:t>
            </a: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two main message types: </a:t>
            </a:r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PATH </a:t>
            </a:r>
            <a:r>
              <a:rPr lang="en-US" sz="2400" dirty="0" smtClean="0">
                <a:solidFill>
                  <a:schemeClr val="tx1"/>
                </a:solidFill>
              </a:rPr>
              <a:t>and</a:t>
            </a:r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RESV</a:t>
            </a:r>
          </a:p>
          <a:p>
            <a:pPr>
              <a:buNone/>
            </a:pP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6653048" y="1364813"/>
            <a:ext cx="1827651" cy="1536043"/>
            <a:chOff x="4208" y="244"/>
            <a:chExt cx="1267" cy="1227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4208" y="244"/>
              <a:ext cx="1267" cy="1227"/>
            </a:xfrm>
            <a:custGeom>
              <a:avLst/>
              <a:gdLst/>
              <a:ahLst/>
              <a:cxnLst>
                <a:cxn ang="0">
                  <a:pos x="1966" y="919"/>
                </a:cxn>
                <a:cxn ang="0">
                  <a:pos x="1461" y="872"/>
                </a:cxn>
                <a:cxn ang="0">
                  <a:pos x="1376" y="117"/>
                </a:cxn>
                <a:cxn ang="0">
                  <a:pos x="1088" y="198"/>
                </a:cxn>
                <a:cxn ang="0">
                  <a:pos x="1039" y="0"/>
                </a:cxn>
                <a:cxn ang="0">
                  <a:pos x="97" y="358"/>
                </a:cxn>
                <a:cxn ang="0">
                  <a:pos x="396" y="1061"/>
                </a:cxn>
                <a:cxn ang="0">
                  <a:pos x="0" y="1375"/>
                </a:cxn>
                <a:cxn ang="0">
                  <a:pos x="260" y="2238"/>
                </a:cxn>
                <a:cxn ang="0">
                  <a:pos x="2030" y="1966"/>
                </a:cxn>
                <a:cxn ang="0">
                  <a:pos x="1966" y="919"/>
                </a:cxn>
              </a:cxnLst>
              <a:rect l="0" t="0" r="r" b="b"/>
              <a:pathLst>
                <a:path w="2030" h="2238">
                  <a:moveTo>
                    <a:pt x="1966" y="919"/>
                  </a:moveTo>
                  <a:lnTo>
                    <a:pt x="1461" y="872"/>
                  </a:lnTo>
                  <a:lnTo>
                    <a:pt x="1376" y="117"/>
                  </a:lnTo>
                  <a:lnTo>
                    <a:pt x="1088" y="198"/>
                  </a:lnTo>
                  <a:lnTo>
                    <a:pt x="1039" y="0"/>
                  </a:lnTo>
                  <a:lnTo>
                    <a:pt x="97" y="358"/>
                  </a:lnTo>
                  <a:lnTo>
                    <a:pt x="396" y="1061"/>
                  </a:lnTo>
                  <a:lnTo>
                    <a:pt x="0" y="1375"/>
                  </a:lnTo>
                  <a:lnTo>
                    <a:pt x="260" y="2238"/>
                  </a:lnTo>
                  <a:lnTo>
                    <a:pt x="2030" y="1966"/>
                  </a:lnTo>
                  <a:lnTo>
                    <a:pt x="1966" y="9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7"/>
            <p:cNvSpPr>
              <a:spLocks/>
            </p:cNvSpPr>
            <p:nvPr/>
          </p:nvSpPr>
          <p:spPr bwMode="auto">
            <a:xfrm>
              <a:off x="4238" y="775"/>
              <a:ext cx="1211" cy="673"/>
            </a:xfrm>
            <a:custGeom>
              <a:avLst/>
              <a:gdLst/>
              <a:ahLst/>
              <a:cxnLst>
                <a:cxn ang="0">
                  <a:pos x="1882" y="0"/>
                </a:cxn>
                <a:cxn ang="0">
                  <a:pos x="0" y="436"/>
                </a:cxn>
                <a:cxn ang="0">
                  <a:pos x="239" y="1227"/>
                </a:cxn>
                <a:cxn ang="0">
                  <a:pos x="1941" y="965"/>
                </a:cxn>
                <a:cxn ang="0">
                  <a:pos x="1882" y="0"/>
                </a:cxn>
              </a:cxnLst>
              <a:rect l="0" t="0" r="r" b="b"/>
              <a:pathLst>
                <a:path w="1941" h="1227">
                  <a:moveTo>
                    <a:pt x="1882" y="0"/>
                  </a:moveTo>
                  <a:lnTo>
                    <a:pt x="0" y="436"/>
                  </a:lnTo>
                  <a:lnTo>
                    <a:pt x="239" y="1227"/>
                  </a:lnTo>
                  <a:lnTo>
                    <a:pt x="1941" y="965"/>
                  </a:lnTo>
                  <a:lnTo>
                    <a:pt x="188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auto">
            <a:xfrm>
              <a:off x="4268" y="799"/>
              <a:ext cx="1157" cy="626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799" y="0"/>
                </a:cxn>
                <a:cxn ang="0">
                  <a:pos x="1853" y="890"/>
                </a:cxn>
                <a:cxn ang="0">
                  <a:pos x="216" y="1142"/>
                </a:cxn>
                <a:cxn ang="0">
                  <a:pos x="0" y="420"/>
                </a:cxn>
              </a:cxnLst>
              <a:rect l="0" t="0" r="r" b="b"/>
              <a:pathLst>
                <a:path w="1853" h="1142">
                  <a:moveTo>
                    <a:pt x="0" y="420"/>
                  </a:moveTo>
                  <a:lnTo>
                    <a:pt x="1799" y="0"/>
                  </a:lnTo>
                  <a:lnTo>
                    <a:pt x="1853" y="890"/>
                  </a:lnTo>
                  <a:lnTo>
                    <a:pt x="216" y="1142"/>
                  </a:lnTo>
                  <a:lnTo>
                    <a:pt x="0" y="42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auto">
            <a:xfrm>
              <a:off x="4245" y="707"/>
              <a:ext cx="1158" cy="322"/>
            </a:xfrm>
            <a:custGeom>
              <a:avLst/>
              <a:gdLst/>
              <a:ahLst/>
              <a:cxnLst>
                <a:cxn ang="0">
                  <a:pos x="1855" y="129"/>
                </a:cxn>
                <a:cxn ang="0">
                  <a:pos x="676" y="0"/>
                </a:cxn>
                <a:cxn ang="0">
                  <a:pos x="0" y="560"/>
                </a:cxn>
                <a:cxn ang="0">
                  <a:pos x="24" y="589"/>
                </a:cxn>
                <a:cxn ang="0">
                  <a:pos x="687" y="38"/>
                </a:cxn>
                <a:cxn ang="0">
                  <a:pos x="1850" y="165"/>
                </a:cxn>
                <a:cxn ang="0">
                  <a:pos x="1855" y="129"/>
                </a:cxn>
              </a:cxnLst>
              <a:rect l="0" t="0" r="r" b="b"/>
              <a:pathLst>
                <a:path w="1855" h="589">
                  <a:moveTo>
                    <a:pt x="1855" y="129"/>
                  </a:moveTo>
                  <a:lnTo>
                    <a:pt x="676" y="0"/>
                  </a:lnTo>
                  <a:lnTo>
                    <a:pt x="0" y="560"/>
                  </a:lnTo>
                  <a:lnTo>
                    <a:pt x="24" y="589"/>
                  </a:lnTo>
                  <a:lnTo>
                    <a:pt x="687" y="38"/>
                  </a:lnTo>
                  <a:lnTo>
                    <a:pt x="1850" y="165"/>
                  </a:lnTo>
                  <a:lnTo>
                    <a:pt x="1855" y="1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auto">
            <a:xfrm>
              <a:off x="4825" y="347"/>
              <a:ext cx="267" cy="514"/>
            </a:xfrm>
            <a:custGeom>
              <a:avLst/>
              <a:gdLst/>
              <a:ahLst/>
              <a:cxnLst>
                <a:cxn ang="0">
                  <a:pos x="0" y="114"/>
                </a:cxn>
                <a:cxn ang="0">
                  <a:pos x="64" y="71"/>
                </a:cxn>
                <a:cxn ang="0">
                  <a:pos x="343" y="0"/>
                </a:cxn>
                <a:cxn ang="0">
                  <a:pos x="428" y="897"/>
                </a:cxn>
                <a:cxn ang="0">
                  <a:pos x="252" y="937"/>
                </a:cxn>
                <a:cxn ang="0">
                  <a:pos x="0" y="114"/>
                </a:cxn>
              </a:cxnLst>
              <a:rect l="0" t="0" r="r" b="b"/>
              <a:pathLst>
                <a:path w="428" h="937">
                  <a:moveTo>
                    <a:pt x="0" y="114"/>
                  </a:moveTo>
                  <a:lnTo>
                    <a:pt x="64" y="71"/>
                  </a:lnTo>
                  <a:lnTo>
                    <a:pt x="343" y="0"/>
                  </a:lnTo>
                  <a:lnTo>
                    <a:pt x="428" y="897"/>
                  </a:lnTo>
                  <a:lnTo>
                    <a:pt x="252" y="937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rgbClr val="FFF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1"/>
            <p:cNvSpPr>
              <a:spLocks/>
            </p:cNvSpPr>
            <p:nvPr/>
          </p:nvSpPr>
          <p:spPr bwMode="auto">
            <a:xfrm>
              <a:off x="4300" y="273"/>
              <a:ext cx="707" cy="689"/>
            </a:xfrm>
            <a:custGeom>
              <a:avLst/>
              <a:gdLst/>
              <a:ahLst/>
              <a:cxnLst>
                <a:cxn ang="0">
                  <a:pos x="865" y="0"/>
                </a:cxn>
                <a:cxn ang="0">
                  <a:pos x="0" y="328"/>
                </a:cxn>
                <a:cxn ang="0">
                  <a:pos x="399" y="1259"/>
                </a:cxn>
                <a:cxn ang="0">
                  <a:pos x="1132" y="1100"/>
                </a:cxn>
                <a:cxn ang="0">
                  <a:pos x="865" y="0"/>
                </a:cxn>
              </a:cxnLst>
              <a:rect l="0" t="0" r="r" b="b"/>
              <a:pathLst>
                <a:path w="1132" h="1259">
                  <a:moveTo>
                    <a:pt x="865" y="0"/>
                  </a:moveTo>
                  <a:lnTo>
                    <a:pt x="0" y="328"/>
                  </a:lnTo>
                  <a:lnTo>
                    <a:pt x="399" y="1259"/>
                  </a:lnTo>
                  <a:lnTo>
                    <a:pt x="1132" y="1100"/>
                  </a:lnTo>
                  <a:lnTo>
                    <a:pt x="86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auto">
            <a:xfrm>
              <a:off x="4330" y="300"/>
              <a:ext cx="652" cy="639"/>
            </a:xfrm>
            <a:custGeom>
              <a:avLst/>
              <a:gdLst/>
              <a:ahLst/>
              <a:cxnLst>
                <a:cxn ang="0">
                  <a:pos x="0" y="300"/>
                </a:cxn>
                <a:cxn ang="0">
                  <a:pos x="789" y="0"/>
                </a:cxn>
                <a:cxn ang="0">
                  <a:pos x="1043" y="1025"/>
                </a:cxn>
                <a:cxn ang="0">
                  <a:pos x="371" y="1167"/>
                </a:cxn>
                <a:cxn ang="0">
                  <a:pos x="0" y="300"/>
                </a:cxn>
              </a:cxnLst>
              <a:rect l="0" t="0" r="r" b="b"/>
              <a:pathLst>
                <a:path w="1043" h="1167">
                  <a:moveTo>
                    <a:pt x="0" y="300"/>
                  </a:moveTo>
                  <a:lnTo>
                    <a:pt x="789" y="0"/>
                  </a:lnTo>
                  <a:lnTo>
                    <a:pt x="1043" y="1025"/>
                  </a:lnTo>
                  <a:lnTo>
                    <a:pt x="371" y="1167"/>
                  </a:lnTo>
                  <a:lnTo>
                    <a:pt x="0" y="300"/>
                  </a:lnTo>
                  <a:close/>
                </a:path>
              </a:pathLst>
            </a:custGeom>
            <a:solidFill>
              <a:srgbClr val="FFF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auto">
            <a:xfrm>
              <a:off x="4866" y="337"/>
              <a:ext cx="228" cy="516"/>
            </a:xfrm>
            <a:custGeom>
              <a:avLst/>
              <a:gdLst/>
              <a:ahLst/>
              <a:cxnLst>
                <a:cxn ang="0">
                  <a:pos x="366" y="937"/>
                </a:cxn>
                <a:cxn ang="0">
                  <a:pos x="278" y="0"/>
                </a:cxn>
                <a:cxn ang="0">
                  <a:pos x="0" y="78"/>
                </a:cxn>
                <a:cxn ang="0">
                  <a:pos x="9" y="113"/>
                </a:cxn>
                <a:cxn ang="0">
                  <a:pos x="245" y="48"/>
                </a:cxn>
                <a:cxn ang="0">
                  <a:pos x="329" y="940"/>
                </a:cxn>
                <a:cxn ang="0">
                  <a:pos x="366" y="937"/>
                </a:cxn>
              </a:cxnLst>
              <a:rect l="0" t="0" r="r" b="b"/>
              <a:pathLst>
                <a:path w="366" h="940">
                  <a:moveTo>
                    <a:pt x="366" y="937"/>
                  </a:moveTo>
                  <a:lnTo>
                    <a:pt x="278" y="0"/>
                  </a:lnTo>
                  <a:lnTo>
                    <a:pt x="0" y="78"/>
                  </a:lnTo>
                  <a:lnTo>
                    <a:pt x="9" y="113"/>
                  </a:lnTo>
                  <a:lnTo>
                    <a:pt x="245" y="48"/>
                  </a:lnTo>
                  <a:lnTo>
                    <a:pt x="329" y="940"/>
                  </a:lnTo>
                  <a:lnTo>
                    <a:pt x="366" y="9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4"/>
            <p:cNvSpPr>
              <a:spLocks/>
            </p:cNvSpPr>
            <p:nvPr/>
          </p:nvSpPr>
          <p:spPr bwMode="auto">
            <a:xfrm>
              <a:off x="4675" y="1083"/>
              <a:ext cx="388" cy="78"/>
            </a:xfrm>
            <a:custGeom>
              <a:avLst/>
              <a:gdLst/>
              <a:ahLst/>
              <a:cxnLst>
                <a:cxn ang="0">
                  <a:pos x="604" y="0"/>
                </a:cxn>
                <a:cxn ang="0">
                  <a:pos x="591" y="15"/>
                </a:cxn>
                <a:cxn ang="0">
                  <a:pos x="569" y="33"/>
                </a:cxn>
                <a:cxn ang="0">
                  <a:pos x="543" y="45"/>
                </a:cxn>
                <a:cxn ang="0">
                  <a:pos x="532" y="47"/>
                </a:cxn>
                <a:cxn ang="0">
                  <a:pos x="492" y="50"/>
                </a:cxn>
                <a:cxn ang="0">
                  <a:pos x="453" y="38"/>
                </a:cxn>
                <a:cxn ang="0">
                  <a:pos x="421" y="20"/>
                </a:cxn>
                <a:cxn ang="0">
                  <a:pos x="401" y="10"/>
                </a:cxn>
                <a:cxn ang="0">
                  <a:pos x="383" y="5"/>
                </a:cxn>
                <a:cxn ang="0">
                  <a:pos x="362" y="7"/>
                </a:cxn>
                <a:cxn ang="0">
                  <a:pos x="349" y="10"/>
                </a:cxn>
                <a:cxn ang="0">
                  <a:pos x="319" y="34"/>
                </a:cxn>
                <a:cxn ang="0">
                  <a:pos x="280" y="70"/>
                </a:cxn>
                <a:cxn ang="0">
                  <a:pos x="234" y="94"/>
                </a:cxn>
                <a:cxn ang="0">
                  <a:pos x="194" y="91"/>
                </a:cxn>
                <a:cxn ang="0">
                  <a:pos x="152" y="72"/>
                </a:cxn>
                <a:cxn ang="0">
                  <a:pos x="110" y="53"/>
                </a:cxn>
                <a:cxn ang="0">
                  <a:pos x="68" y="60"/>
                </a:cxn>
                <a:cxn ang="0">
                  <a:pos x="35" y="86"/>
                </a:cxn>
                <a:cxn ang="0">
                  <a:pos x="15" y="107"/>
                </a:cxn>
                <a:cxn ang="0">
                  <a:pos x="5" y="116"/>
                </a:cxn>
                <a:cxn ang="0">
                  <a:pos x="0" y="132"/>
                </a:cxn>
                <a:cxn ang="0">
                  <a:pos x="13" y="141"/>
                </a:cxn>
                <a:cxn ang="0">
                  <a:pos x="29" y="132"/>
                </a:cxn>
                <a:cxn ang="0">
                  <a:pos x="46" y="116"/>
                </a:cxn>
                <a:cxn ang="0">
                  <a:pos x="73" y="92"/>
                </a:cxn>
                <a:cxn ang="0">
                  <a:pos x="97" y="80"/>
                </a:cxn>
                <a:cxn ang="0">
                  <a:pos x="118" y="86"/>
                </a:cxn>
                <a:cxn ang="0">
                  <a:pos x="134" y="94"/>
                </a:cxn>
                <a:cxn ang="0">
                  <a:pos x="171" y="113"/>
                </a:cxn>
                <a:cxn ang="0">
                  <a:pos x="212" y="124"/>
                </a:cxn>
                <a:cxn ang="0">
                  <a:pos x="261" y="115"/>
                </a:cxn>
                <a:cxn ang="0">
                  <a:pos x="308" y="84"/>
                </a:cxn>
                <a:cxn ang="0">
                  <a:pos x="348" y="47"/>
                </a:cxn>
                <a:cxn ang="0">
                  <a:pos x="376" y="33"/>
                </a:cxn>
                <a:cxn ang="0">
                  <a:pos x="394" y="39"/>
                </a:cxn>
                <a:cxn ang="0">
                  <a:pos x="413" y="48"/>
                </a:cxn>
                <a:cxn ang="0">
                  <a:pos x="457" y="71"/>
                </a:cxn>
                <a:cxn ang="0">
                  <a:pos x="507" y="80"/>
                </a:cxn>
                <a:cxn ang="0">
                  <a:pos x="540" y="74"/>
                </a:cxn>
                <a:cxn ang="0">
                  <a:pos x="567" y="66"/>
                </a:cxn>
                <a:cxn ang="0">
                  <a:pos x="602" y="45"/>
                </a:cxn>
                <a:cxn ang="0">
                  <a:pos x="623" y="13"/>
                </a:cxn>
                <a:cxn ang="0">
                  <a:pos x="615" y="1"/>
                </a:cxn>
              </a:cxnLst>
              <a:rect l="0" t="0" r="r" b="b"/>
              <a:pathLst>
                <a:path w="623" h="141">
                  <a:moveTo>
                    <a:pt x="615" y="1"/>
                  </a:moveTo>
                  <a:lnTo>
                    <a:pt x="609" y="0"/>
                  </a:lnTo>
                  <a:lnTo>
                    <a:pt x="604" y="0"/>
                  </a:lnTo>
                  <a:lnTo>
                    <a:pt x="599" y="2"/>
                  </a:lnTo>
                  <a:lnTo>
                    <a:pt x="596" y="7"/>
                  </a:lnTo>
                  <a:lnTo>
                    <a:pt x="591" y="15"/>
                  </a:lnTo>
                  <a:lnTo>
                    <a:pt x="584" y="22"/>
                  </a:lnTo>
                  <a:lnTo>
                    <a:pt x="577" y="28"/>
                  </a:lnTo>
                  <a:lnTo>
                    <a:pt x="569" y="33"/>
                  </a:lnTo>
                  <a:lnTo>
                    <a:pt x="560" y="38"/>
                  </a:lnTo>
                  <a:lnTo>
                    <a:pt x="552" y="42"/>
                  </a:lnTo>
                  <a:lnTo>
                    <a:pt x="543" y="45"/>
                  </a:lnTo>
                  <a:lnTo>
                    <a:pt x="535" y="47"/>
                  </a:lnTo>
                  <a:lnTo>
                    <a:pt x="533" y="47"/>
                  </a:lnTo>
                  <a:lnTo>
                    <a:pt x="532" y="47"/>
                  </a:lnTo>
                  <a:lnTo>
                    <a:pt x="518" y="50"/>
                  </a:lnTo>
                  <a:lnTo>
                    <a:pt x="506" y="51"/>
                  </a:lnTo>
                  <a:lnTo>
                    <a:pt x="492" y="50"/>
                  </a:lnTo>
                  <a:lnTo>
                    <a:pt x="479" y="48"/>
                  </a:lnTo>
                  <a:lnTo>
                    <a:pt x="467" y="43"/>
                  </a:lnTo>
                  <a:lnTo>
                    <a:pt x="453" y="38"/>
                  </a:lnTo>
                  <a:lnTo>
                    <a:pt x="440" y="31"/>
                  </a:lnTo>
                  <a:lnTo>
                    <a:pt x="426" y="23"/>
                  </a:lnTo>
                  <a:lnTo>
                    <a:pt x="421" y="20"/>
                  </a:lnTo>
                  <a:lnTo>
                    <a:pt x="414" y="17"/>
                  </a:lnTo>
                  <a:lnTo>
                    <a:pt x="407" y="13"/>
                  </a:lnTo>
                  <a:lnTo>
                    <a:pt x="401" y="10"/>
                  </a:lnTo>
                  <a:lnTo>
                    <a:pt x="395" y="8"/>
                  </a:lnTo>
                  <a:lnTo>
                    <a:pt x="389" y="7"/>
                  </a:lnTo>
                  <a:lnTo>
                    <a:pt x="383" y="5"/>
                  </a:lnTo>
                  <a:lnTo>
                    <a:pt x="376" y="4"/>
                  </a:lnTo>
                  <a:lnTo>
                    <a:pt x="369" y="5"/>
                  </a:lnTo>
                  <a:lnTo>
                    <a:pt x="362" y="7"/>
                  </a:lnTo>
                  <a:lnTo>
                    <a:pt x="356" y="8"/>
                  </a:lnTo>
                  <a:lnTo>
                    <a:pt x="350" y="10"/>
                  </a:lnTo>
                  <a:lnTo>
                    <a:pt x="349" y="10"/>
                  </a:lnTo>
                  <a:lnTo>
                    <a:pt x="348" y="11"/>
                  </a:lnTo>
                  <a:lnTo>
                    <a:pt x="333" y="23"/>
                  </a:lnTo>
                  <a:lnTo>
                    <a:pt x="319" y="34"/>
                  </a:lnTo>
                  <a:lnTo>
                    <a:pt x="305" y="47"/>
                  </a:lnTo>
                  <a:lnTo>
                    <a:pt x="293" y="58"/>
                  </a:lnTo>
                  <a:lnTo>
                    <a:pt x="280" y="70"/>
                  </a:lnTo>
                  <a:lnTo>
                    <a:pt x="266" y="80"/>
                  </a:lnTo>
                  <a:lnTo>
                    <a:pt x="251" y="88"/>
                  </a:lnTo>
                  <a:lnTo>
                    <a:pt x="234" y="94"/>
                  </a:lnTo>
                  <a:lnTo>
                    <a:pt x="220" y="95"/>
                  </a:lnTo>
                  <a:lnTo>
                    <a:pt x="208" y="94"/>
                  </a:lnTo>
                  <a:lnTo>
                    <a:pt x="194" y="91"/>
                  </a:lnTo>
                  <a:lnTo>
                    <a:pt x="180" y="86"/>
                  </a:lnTo>
                  <a:lnTo>
                    <a:pt x="166" y="79"/>
                  </a:lnTo>
                  <a:lnTo>
                    <a:pt x="152" y="72"/>
                  </a:lnTo>
                  <a:lnTo>
                    <a:pt x="138" y="65"/>
                  </a:lnTo>
                  <a:lnTo>
                    <a:pt x="125" y="57"/>
                  </a:lnTo>
                  <a:lnTo>
                    <a:pt x="110" y="53"/>
                  </a:lnTo>
                  <a:lnTo>
                    <a:pt x="95" y="51"/>
                  </a:lnTo>
                  <a:lnTo>
                    <a:pt x="81" y="55"/>
                  </a:lnTo>
                  <a:lnTo>
                    <a:pt x="68" y="60"/>
                  </a:lnTo>
                  <a:lnTo>
                    <a:pt x="57" y="68"/>
                  </a:lnTo>
                  <a:lnTo>
                    <a:pt x="46" y="77"/>
                  </a:lnTo>
                  <a:lnTo>
                    <a:pt x="35" y="86"/>
                  </a:lnTo>
                  <a:lnTo>
                    <a:pt x="26" y="96"/>
                  </a:lnTo>
                  <a:lnTo>
                    <a:pt x="21" y="101"/>
                  </a:lnTo>
                  <a:lnTo>
                    <a:pt x="15" y="107"/>
                  </a:lnTo>
                  <a:lnTo>
                    <a:pt x="11" y="111"/>
                  </a:lnTo>
                  <a:lnTo>
                    <a:pt x="5" y="116"/>
                  </a:lnTo>
                  <a:lnTo>
                    <a:pt x="5" y="116"/>
                  </a:lnTo>
                  <a:lnTo>
                    <a:pt x="1" y="121"/>
                  </a:lnTo>
                  <a:lnTo>
                    <a:pt x="0" y="126"/>
                  </a:lnTo>
                  <a:lnTo>
                    <a:pt x="0" y="132"/>
                  </a:lnTo>
                  <a:lnTo>
                    <a:pt x="3" y="137"/>
                  </a:lnTo>
                  <a:lnTo>
                    <a:pt x="7" y="140"/>
                  </a:lnTo>
                  <a:lnTo>
                    <a:pt x="13" y="141"/>
                  </a:lnTo>
                  <a:lnTo>
                    <a:pt x="19" y="141"/>
                  </a:lnTo>
                  <a:lnTo>
                    <a:pt x="23" y="138"/>
                  </a:lnTo>
                  <a:lnTo>
                    <a:pt x="29" y="132"/>
                  </a:lnTo>
                  <a:lnTo>
                    <a:pt x="35" y="127"/>
                  </a:lnTo>
                  <a:lnTo>
                    <a:pt x="41" y="122"/>
                  </a:lnTo>
                  <a:lnTo>
                    <a:pt x="46" y="116"/>
                  </a:lnTo>
                  <a:lnTo>
                    <a:pt x="56" y="107"/>
                  </a:lnTo>
                  <a:lnTo>
                    <a:pt x="65" y="99"/>
                  </a:lnTo>
                  <a:lnTo>
                    <a:pt x="73" y="92"/>
                  </a:lnTo>
                  <a:lnTo>
                    <a:pt x="81" y="86"/>
                  </a:lnTo>
                  <a:lnTo>
                    <a:pt x="89" y="83"/>
                  </a:lnTo>
                  <a:lnTo>
                    <a:pt x="97" y="80"/>
                  </a:lnTo>
                  <a:lnTo>
                    <a:pt x="105" y="81"/>
                  </a:lnTo>
                  <a:lnTo>
                    <a:pt x="113" y="84"/>
                  </a:lnTo>
                  <a:lnTo>
                    <a:pt x="118" y="86"/>
                  </a:lnTo>
                  <a:lnTo>
                    <a:pt x="122" y="88"/>
                  </a:lnTo>
                  <a:lnTo>
                    <a:pt x="128" y="92"/>
                  </a:lnTo>
                  <a:lnTo>
                    <a:pt x="134" y="94"/>
                  </a:lnTo>
                  <a:lnTo>
                    <a:pt x="145" y="101"/>
                  </a:lnTo>
                  <a:lnTo>
                    <a:pt x="158" y="107"/>
                  </a:lnTo>
                  <a:lnTo>
                    <a:pt x="171" y="113"/>
                  </a:lnTo>
                  <a:lnTo>
                    <a:pt x="185" y="118"/>
                  </a:lnTo>
                  <a:lnTo>
                    <a:pt x="197" y="122"/>
                  </a:lnTo>
                  <a:lnTo>
                    <a:pt x="212" y="124"/>
                  </a:lnTo>
                  <a:lnTo>
                    <a:pt x="226" y="124"/>
                  </a:lnTo>
                  <a:lnTo>
                    <a:pt x="241" y="122"/>
                  </a:lnTo>
                  <a:lnTo>
                    <a:pt x="261" y="115"/>
                  </a:lnTo>
                  <a:lnTo>
                    <a:pt x="278" y="106"/>
                  </a:lnTo>
                  <a:lnTo>
                    <a:pt x="294" y="95"/>
                  </a:lnTo>
                  <a:lnTo>
                    <a:pt x="308" y="84"/>
                  </a:lnTo>
                  <a:lnTo>
                    <a:pt x="322" y="71"/>
                  </a:lnTo>
                  <a:lnTo>
                    <a:pt x="335" y="58"/>
                  </a:lnTo>
                  <a:lnTo>
                    <a:pt x="348" y="47"/>
                  </a:lnTo>
                  <a:lnTo>
                    <a:pt x="363" y="35"/>
                  </a:lnTo>
                  <a:lnTo>
                    <a:pt x="369" y="34"/>
                  </a:lnTo>
                  <a:lnTo>
                    <a:pt x="376" y="33"/>
                  </a:lnTo>
                  <a:lnTo>
                    <a:pt x="383" y="34"/>
                  </a:lnTo>
                  <a:lnTo>
                    <a:pt x="388" y="35"/>
                  </a:lnTo>
                  <a:lnTo>
                    <a:pt x="394" y="39"/>
                  </a:lnTo>
                  <a:lnTo>
                    <a:pt x="401" y="41"/>
                  </a:lnTo>
                  <a:lnTo>
                    <a:pt x="407" y="45"/>
                  </a:lnTo>
                  <a:lnTo>
                    <a:pt x="413" y="48"/>
                  </a:lnTo>
                  <a:lnTo>
                    <a:pt x="427" y="56"/>
                  </a:lnTo>
                  <a:lnTo>
                    <a:pt x="442" y="64"/>
                  </a:lnTo>
                  <a:lnTo>
                    <a:pt x="457" y="71"/>
                  </a:lnTo>
                  <a:lnTo>
                    <a:pt x="474" y="76"/>
                  </a:lnTo>
                  <a:lnTo>
                    <a:pt x="490" y="79"/>
                  </a:lnTo>
                  <a:lnTo>
                    <a:pt x="507" y="80"/>
                  </a:lnTo>
                  <a:lnTo>
                    <a:pt x="524" y="79"/>
                  </a:lnTo>
                  <a:lnTo>
                    <a:pt x="543" y="74"/>
                  </a:lnTo>
                  <a:lnTo>
                    <a:pt x="540" y="74"/>
                  </a:lnTo>
                  <a:lnTo>
                    <a:pt x="547" y="73"/>
                  </a:lnTo>
                  <a:lnTo>
                    <a:pt x="556" y="71"/>
                  </a:lnTo>
                  <a:lnTo>
                    <a:pt x="567" y="66"/>
                  </a:lnTo>
                  <a:lnTo>
                    <a:pt x="578" y="61"/>
                  </a:lnTo>
                  <a:lnTo>
                    <a:pt x="591" y="54"/>
                  </a:lnTo>
                  <a:lnTo>
                    <a:pt x="602" y="45"/>
                  </a:lnTo>
                  <a:lnTo>
                    <a:pt x="613" y="33"/>
                  </a:lnTo>
                  <a:lnTo>
                    <a:pt x="621" y="19"/>
                  </a:lnTo>
                  <a:lnTo>
                    <a:pt x="623" y="13"/>
                  </a:lnTo>
                  <a:lnTo>
                    <a:pt x="622" y="9"/>
                  </a:lnTo>
                  <a:lnTo>
                    <a:pt x="620" y="4"/>
                  </a:lnTo>
                  <a:lnTo>
                    <a:pt x="615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auto">
            <a:xfrm>
              <a:off x="4671" y="1132"/>
              <a:ext cx="390" cy="78"/>
            </a:xfrm>
            <a:custGeom>
              <a:avLst/>
              <a:gdLst/>
              <a:ahLst/>
              <a:cxnLst>
                <a:cxn ang="0">
                  <a:pos x="604" y="0"/>
                </a:cxn>
                <a:cxn ang="0">
                  <a:pos x="592" y="15"/>
                </a:cxn>
                <a:cxn ang="0">
                  <a:pos x="570" y="33"/>
                </a:cxn>
                <a:cxn ang="0">
                  <a:pos x="543" y="45"/>
                </a:cxn>
                <a:cxn ang="0">
                  <a:pos x="533" y="47"/>
                </a:cxn>
                <a:cxn ang="0">
                  <a:pos x="493" y="50"/>
                </a:cxn>
                <a:cxn ang="0">
                  <a:pos x="453" y="38"/>
                </a:cxn>
                <a:cxn ang="0">
                  <a:pos x="420" y="20"/>
                </a:cxn>
                <a:cxn ang="0">
                  <a:pos x="402" y="10"/>
                </a:cxn>
                <a:cxn ang="0">
                  <a:pos x="383" y="5"/>
                </a:cxn>
                <a:cxn ang="0">
                  <a:pos x="362" y="7"/>
                </a:cxn>
                <a:cxn ang="0">
                  <a:pos x="350" y="10"/>
                </a:cxn>
                <a:cxn ang="0">
                  <a:pos x="320" y="34"/>
                </a:cxn>
                <a:cxn ang="0">
                  <a:pos x="281" y="70"/>
                </a:cxn>
                <a:cxn ang="0">
                  <a:pos x="235" y="94"/>
                </a:cxn>
                <a:cxn ang="0">
                  <a:pos x="194" y="91"/>
                </a:cxn>
                <a:cxn ang="0">
                  <a:pos x="153" y="72"/>
                </a:cxn>
                <a:cxn ang="0">
                  <a:pos x="110" y="53"/>
                </a:cxn>
                <a:cxn ang="0">
                  <a:pos x="69" y="60"/>
                </a:cxn>
                <a:cxn ang="0">
                  <a:pos x="35" y="86"/>
                </a:cxn>
                <a:cxn ang="0">
                  <a:pos x="16" y="107"/>
                </a:cxn>
                <a:cxn ang="0">
                  <a:pos x="5" y="117"/>
                </a:cxn>
                <a:cxn ang="0">
                  <a:pos x="1" y="132"/>
                </a:cxn>
                <a:cxn ang="0">
                  <a:pos x="14" y="141"/>
                </a:cxn>
                <a:cxn ang="0">
                  <a:pos x="30" y="132"/>
                </a:cxn>
                <a:cxn ang="0">
                  <a:pos x="47" y="116"/>
                </a:cxn>
                <a:cxn ang="0">
                  <a:pos x="73" y="92"/>
                </a:cxn>
                <a:cxn ang="0">
                  <a:pos x="98" y="80"/>
                </a:cxn>
                <a:cxn ang="0">
                  <a:pos x="118" y="86"/>
                </a:cxn>
                <a:cxn ang="0">
                  <a:pos x="134" y="94"/>
                </a:cxn>
                <a:cxn ang="0">
                  <a:pos x="171" y="112"/>
                </a:cxn>
                <a:cxn ang="0">
                  <a:pos x="213" y="124"/>
                </a:cxn>
                <a:cxn ang="0">
                  <a:pos x="261" y="116"/>
                </a:cxn>
                <a:cxn ang="0">
                  <a:pos x="308" y="84"/>
                </a:cxn>
                <a:cxn ang="0">
                  <a:pos x="349" y="47"/>
                </a:cxn>
                <a:cxn ang="0">
                  <a:pos x="376" y="33"/>
                </a:cxn>
                <a:cxn ang="0">
                  <a:pos x="395" y="39"/>
                </a:cxn>
                <a:cxn ang="0">
                  <a:pos x="413" y="48"/>
                </a:cxn>
                <a:cxn ang="0">
                  <a:pos x="458" y="71"/>
                </a:cxn>
                <a:cxn ang="0">
                  <a:pos x="507" y="80"/>
                </a:cxn>
                <a:cxn ang="0">
                  <a:pos x="541" y="74"/>
                </a:cxn>
                <a:cxn ang="0">
                  <a:pos x="567" y="66"/>
                </a:cxn>
                <a:cxn ang="0">
                  <a:pos x="603" y="45"/>
                </a:cxn>
                <a:cxn ang="0">
                  <a:pos x="621" y="19"/>
                </a:cxn>
                <a:cxn ang="0">
                  <a:pos x="620" y="4"/>
                </a:cxn>
              </a:cxnLst>
              <a:rect l="0" t="0" r="r" b="b"/>
              <a:pathLst>
                <a:path w="623" h="141">
                  <a:moveTo>
                    <a:pt x="616" y="1"/>
                  </a:moveTo>
                  <a:lnTo>
                    <a:pt x="610" y="0"/>
                  </a:lnTo>
                  <a:lnTo>
                    <a:pt x="604" y="0"/>
                  </a:lnTo>
                  <a:lnTo>
                    <a:pt x="600" y="2"/>
                  </a:lnTo>
                  <a:lnTo>
                    <a:pt x="596" y="7"/>
                  </a:lnTo>
                  <a:lnTo>
                    <a:pt x="592" y="15"/>
                  </a:lnTo>
                  <a:lnTo>
                    <a:pt x="585" y="22"/>
                  </a:lnTo>
                  <a:lnTo>
                    <a:pt x="578" y="28"/>
                  </a:lnTo>
                  <a:lnTo>
                    <a:pt x="570" y="33"/>
                  </a:lnTo>
                  <a:lnTo>
                    <a:pt x="560" y="38"/>
                  </a:lnTo>
                  <a:lnTo>
                    <a:pt x="552" y="42"/>
                  </a:lnTo>
                  <a:lnTo>
                    <a:pt x="543" y="45"/>
                  </a:lnTo>
                  <a:lnTo>
                    <a:pt x="535" y="47"/>
                  </a:lnTo>
                  <a:lnTo>
                    <a:pt x="534" y="47"/>
                  </a:lnTo>
                  <a:lnTo>
                    <a:pt x="533" y="47"/>
                  </a:lnTo>
                  <a:lnTo>
                    <a:pt x="519" y="50"/>
                  </a:lnTo>
                  <a:lnTo>
                    <a:pt x="506" y="51"/>
                  </a:lnTo>
                  <a:lnTo>
                    <a:pt x="493" y="50"/>
                  </a:lnTo>
                  <a:lnTo>
                    <a:pt x="480" y="48"/>
                  </a:lnTo>
                  <a:lnTo>
                    <a:pt x="466" y="43"/>
                  </a:lnTo>
                  <a:lnTo>
                    <a:pt x="453" y="38"/>
                  </a:lnTo>
                  <a:lnTo>
                    <a:pt x="440" y="31"/>
                  </a:lnTo>
                  <a:lnTo>
                    <a:pt x="426" y="23"/>
                  </a:lnTo>
                  <a:lnTo>
                    <a:pt x="420" y="20"/>
                  </a:lnTo>
                  <a:lnTo>
                    <a:pt x="414" y="17"/>
                  </a:lnTo>
                  <a:lnTo>
                    <a:pt x="407" y="13"/>
                  </a:lnTo>
                  <a:lnTo>
                    <a:pt x="402" y="10"/>
                  </a:lnTo>
                  <a:lnTo>
                    <a:pt x="396" y="8"/>
                  </a:lnTo>
                  <a:lnTo>
                    <a:pt x="390" y="7"/>
                  </a:lnTo>
                  <a:lnTo>
                    <a:pt x="383" y="5"/>
                  </a:lnTo>
                  <a:lnTo>
                    <a:pt x="376" y="4"/>
                  </a:lnTo>
                  <a:lnTo>
                    <a:pt x="369" y="5"/>
                  </a:lnTo>
                  <a:lnTo>
                    <a:pt x="362" y="7"/>
                  </a:lnTo>
                  <a:lnTo>
                    <a:pt x="357" y="8"/>
                  </a:lnTo>
                  <a:lnTo>
                    <a:pt x="351" y="10"/>
                  </a:lnTo>
                  <a:lnTo>
                    <a:pt x="350" y="10"/>
                  </a:lnTo>
                  <a:lnTo>
                    <a:pt x="349" y="11"/>
                  </a:lnTo>
                  <a:lnTo>
                    <a:pt x="334" y="23"/>
                  </a:lnTo>
                  <a:lnTo>
                    <a:pt x="320" y="34"/>
                  </a:lnTo>
                  <a:lnTo>
                    <a:pt x="306" y="47"/>
                  </a:lnTo>
                  <a:lnTo>
                    <a:pt x="293" y="58"/>
                  </a:lnTo>
                  <a:lnTo>
                    <a:pt x="281" y="70"/>
                  </a:lnTo>
                  <a:lnTo>
                    <a:pt x="267" y="80"/>
                  </a:lnTo>
                  <a:lnTo>
                    <a:pt x="252" y="88"/>
                  </a:lnTo>
                  <a:lnTo>
                    <a:pt x="235" y="94"/>
                  </a:lnTo>
                  <a:lnTo>
                    <a:pt x="221" y="95"/>
                  </a:lnTo>
                  <a:lnTo>
                    <a:pt x="208" y="94"/>
                  </a:lnTo>
                  <a:lnTo>
                    <a:pt x="194" y="91"/>
                  </a:lnTo>
                  <a:lnTo>
                    <a:pt x="180" y="86"/>
                  </a:lnTo>
                  <a:lnTo>
                    <a:pt x="167" y="79"/>
                  </a:lnTo>
                  <a:lnTo>
                    <a:pt x="153" y="72"/>
                  </a:lnTo>
                  <a:lnTo>
                    <a:pt x="139" y="65"/>
                  </a:lnTo>
                  <a:lnTo>
                    <a:pt x="125" y="57"/>
                  </a:lnTo>
                  <a:lnTo>
                    <a:pt x="110" y="53"/>
                  </a:lnTo>
                  <a:lnTo>
                    <a:pt x="95" y="51"/>
                  </a:lnTo>
                  <a:lnTo>
                    <a:pt x="81" y="55"/>
                  </a:lnTo>
                  <a:lnTo>
                    <a:pt x="69" y="60"/>
                  </a:lnTo>
                  <a:lnTo>
                    <a:pt x="57" y="68"/>
                  </a:lnTo>
                  <a:lnTo>
                    <a:pt x="47" y="77"/>
                  </a:lnTo>
                  <a:lnTo>
                    <a:pt x="35" y="86"/>
                  </a:lnTo>
                  <a:lnTo>
                    <a:pt x="26" y="96"/>
                  </a:lnTo>
                  <a:lnTo>
                    <a:pt x="22" y="101"/>
                  </a:lnTo>
                  <a:lnTo>
                    <a:pt x="16" y="107"/>
                  </a:lnTo>
                  <a:lnTo>
                    <a:pt x="11" y="111"/>
                  </a:lnTo>
                  <a:lnTo>
                    <a:pt x="5" y="117"/>
                  </a:lnTo>
                  <a:lnTo>
                    <a:pt x="5" y="117"/>
                  </a:lnTo>
                  <a:lnTo>
                    <a:pt x="2" y="122"/>
                  </a:lnTo>
                  <a:lnTo>
                    <a:pt x="0" y="126"/>
                  </a:lnTo>
                  <a:lnTo>
                    <a:pt x="1" y="132"/>
                  </a:lnTo>
                  <a:lnTo>
                    <a:pt x="3" y="137"/>
                  </a:lnTo>
                  <a:lnTo>
                    <a:pt x="8" y="140"/>
                  </a:lnTo>
                  <a:lnTo>
                    <a:pt x="14" y="141"/>
                  </a:lnTo>
                  <a:lnTo>
                    <a:pt x="19" y="141"/>
                  </a:lnTo>
                  <a:lnTo>
                    <a:pt x="24" y="138"/>
                  </a:lnTo>
                  <a:lnTo>
                    <a:pt x="30" y="132"/>
                  </a:lnTo>
                  <a:lnTo>
                    <a:pt x="35" y="127"/>
                  </a:lnTo>
                  <a:lnTo>
                    <a:pt x="41" y="122"/>
                  </a:lnTo>
                  <a:lnTo>
                    <a:pt x="47" y="116"/>
                  </a:lnTo>
                  <a:lnTo>
                    <a:pt x="56" y="107"/>
                  </a:lnTo>
                  <a:lnTo>
                    <a:pt x="65" y="99"/>
                  </a:lnTo>
                  <a:lnTo>
                    <a:pt x="73" y="92"/>
                  </a:lnTo>
                  <a:lnTo>
                    <a:pt x="81" y="86"/>
                  </a:lnTo>
                  <a:lnTo>
                    <a:pt x="89" y="83"/>
                  </a:lnTo>
                  <a:lnTo>
                    <a:pt x="98" y="80"/>
                  </a:lnTo>
                  <a:lnTo>
                    <a:pt x="106" y="81"/>
                  </a:lnTo>
                  <a:lnTo>
                    <a:pt x="114" y="84"/>
                  </a:lnTo>
                  <a:lnTo>
                    <a:pt x="118" y="86"/>
                  </a:lnTo>
                  <a:lnTo>
                    <a:pt x="123" y="88"/>
                  </a:lnTo>
                  <a:lnTo>
                    <a:pt x="129" y="92"/>
                  </a:lnTo>
                  <a:lnTo>
                    <a:pt x="134" y="94"/>
                  </a:lnTo>
                  <a:lnTo>
                    <a:pt x="146" y="101"/>
                  </a:lnTo>
                  <a:lnTo>
                    <a:pt x="159" y="107"/>
                  </a:lnTo>
                  <a:lnTo>
                    <a:pt x="171" y="112"/>
                  </a:lnTo>
                  <a:lnTo>
                    <a:pt x="185" y="118"/>
                  </a:lnTo>
                  <a:lnTo>
                    <a:pt x="198" y="122"/>
                  </a:lnTo>
                  <a:lnTo>
                    <a:pt x="213" y="124"/>
                  </a:lnTo>
                  <a:lnTo>
                    <a:pt x="227" y="125"/>
                  </a:lnTo>
                  <a:lnTo>
                    <a:pt x="241" y="123"/>
                  </a:lnTo>
                  <a:lnTo>
                    <a:pt x="261" y="116"/>
                  </a:lnTo>
                  <a:lnTo>
                    <a:pt x="278" y="107"/>
                  </a:lnTo>
                  <a:lnTo>
                    <a:pt x="294" y="95"/>
                  </a:lnTo>
                  <a:lnTo>
                    <a:pt x="308" y="84"/>
                  </a:lnTo>
                  <a:lnTo>
                    <a:pt x="322" y="71"/>
                  </a:lnTo>
                  <a:lnTo>
                    <a:pt x="335" y="58"/>
                  </a:lnTo>
                  <a:lnTo>
                    <a:pt x="349" y="47"/>
                  </a:lnTo>
                  <a:lnTo>
                    <a:pt x="364" y="35"/>
                  </a:lnTo>
                  <a:lnTo>
                    <a:pt x="369" y="34"/>
                  </a:lnTo>
                  <a:lnTo>
                    <a:pt x="376" y="33"/>
                  </a:lnTo>
                  <a:lnTo>
                    <a:pt x="383" y="34"/>
                  </a:lnTo>
                  <a:lnTo>
                    <a:pt x="389" y="35"/>
                  </a:lnTo>
                  <a:lnTo>
                    <a:pt x="395" y="39"/>
                  </a:lnTo>
                  <a:lnTo>
                    <a:pt x="402" y="41"/>
                  </a:lnTo>
                  <a:lnTo>
                    <a:pt x="407" y="45"/>
                  </a:lnTo>
                  <a:lnTo>
                    <a:pt x="413" y="48"/>
                  </a:lnTo>
                  <a:lnTo>
                    <a:pt x="428" y="56"/>
                  </a:lnTo>
                  <a:lnTo>
                    <a:pt x="443" y="64"/>
                  </a:lnTo>
                  <a:lnTo>
                    <a:pt x="458" y="71"/>
                  </a:lnTo>
                  <a:lnTo>
                    <a:pt x="474" y="76"/>
                  </a:lnTo>
                  <a:lnTo>
                    <a:pt x="490" y="79"/>
                  </a:lnTo>
                  <a:lnTo>
                    <a:pt x="507" y="80"/>
                  </a:lnTo>
                  <a:lnTo>
                    <a:pt x="525" y="79"/>
                  </a:lnTo>
                  <a:lnTo>
                    <a:pt x="543" y="74"/>
                  </a:lnTo>
                  <a:lnTo>
                    <a:pt x="541" y="74"/>
                  </a:lnTo>
                  <a:lnTo>
                    <a:pt x="548" y="73"/>
                  </a:lnTo>
                  <a:lnTo>
                    <a:pt x="557" y="71"/>
                  </a:lnTo>
                  <a:lnTo>
                    <a:pt x="567" y="66"/>
                  </a:lnTo>
                  <a:lnTo>
                    <a:pt x="579" y="61"/>
                  </a:lnTo>
                  <a:lnTo>
                    <a:pt x="592" y="54"/>
                  </a:lnTo>
                  <a:lnTo>
                    <a:pt x="603" y="45"/>
                  </a:lnTo>
                  <a:lnTo>
                    <a:pt x="613" y="33"/>
                  </a:lnTo>
                  <a:lnTo>
                    <a:pt x="621" y="19"/>
                  </a:lnTo>
                  <a:lnTo>
                    <a:pt x="621" y="19"/>
                  </a:lnTo>
                  <a:lnTo>
                    <a:pt x="623" y="13"/>
                  </a:lnTo>
                  <a:lnTo>
                    <a:pt x="623" y="9"/>
                  </a:lnTo>
                  <a:lnTo>
                    <a:pt x="620" y="4"/>
                  </a:lnTo>
                  <a:lnTo>
                    <a:pt x="61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6"/>
            <p:cNvSpPr>
              <a:spLocks/>
            </p:cNvSpPr>
            <p:nvPr/>
          </p:nvSpPr>
          <p:spPr bwMode="auto">
            <a:xfrm>
              <a:off x="5247" y="858"/>
              <a:ext cx="93" cy="111"/>
            </a:xfrm>
            <a:custGeom>
              <a:avLst/>
              <a:gdLst/>
              <a:ahLst/>
              <a:cxnLst>
                <a:cxn ang="0">
                  <a:pos x="138" y="0"/>
                </a:cxn>
                <a:cxn ang="0">
                  <a:pos x="0" y="30"/>
                </a:cxn>
                <a:cxn ang="0">
                  <a:pos x="18" y="201"/>
                </a:cxn>
                <a:cxn ang="0">
                  <a:pos x="151" y="183"/>
                </a:cxn>
                <a:cxn ang="0">
                  <a:pos x="138" y="0"/>
                </a:cxn>
              </a:cxnLst>
              <a:rect l="0" t="0" r="r" b="b"/>
              <a:pathLst>
                <a:path w="151" h="201">
                  <a:moveTo>
                    <a:pt x="138" y="0"/>
                  </a:moveTo>
                  <a:lnTo>
                    <a:pt x="0" y="30"/>
                  </a:lnTo>
                  <a:lnTo>
                    <a:pt x="18" y="201"/>
                  </a:lnTo>
                  <a:lnTo>
                    <a:pt x="151" y="183"/>
                  </a:lnTo>
                  <a:lnTo>
                    <a:pt x="13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7"/>
            <p:cNvSpPr>
              <a:spLocks/>
            </p:cNvSpPr>
            <p:nvPr/>
          </p:nvSpPr>
          <p:spPr bwMode="auto">
            <a:xfrm>
              <a:off x="5265" y="878"/>
              <a:ext cx="56" cy="73"/>
            </a:xfrm>
            <a:custGeom>
              <a:avLst/>
              <a:gdLst/>
              <a:ahLst/>
              <a:cxnLst>
                <a:cxn ang="0">
                  <a:pos x="89" y="124"/>
                </a:cxn>
                <a:cxn ang="0">
                  <a:pos x="13" y="134"/>
                </a:cxn>
                <a:cxn ang="0">
                  <a:pos x="0" y="18"/>
                </a:cxn>
                <a:cxn ang="0">
                  <a:pos x="81" y="0"/>
                </a:cxn>
                <a:cxn ang="0">
                  <a:pos x="89" y="124"/>
                </a:cxn>
              </a:cxnLst>
              <a:rect l="0" t="0" r="r" b="b"/>
              <a:pathLst>
                <a:path w="89" h="134">
                  <a:moveTo>
                    <a:pt x="89" y="124"/>
                  </a:moveTo>
                  <a:lnTo>
                    <a:pt x="13" y="134"/>
                  </a:lnTo>
                  <a:lnTo>
                    <a:pt x="0" y="18"/>
                  </a:lnTo>
                  <a:lnTo>
                    <a:pt x="81" y="0"/>
                  </a:lnTo>
                  <a:lnTo>
                    <a:pt x="89" y="1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 Box 32"/>
            <p:cNvSpPr txBox="1">
              <a:spLocks noChangeArrowheads="1"/>
            </p:cNvSpPr>
            <p:nvPr/>
          </p:nvSpPr>
          <p:spPr bwMode="auto">
            <a:xfrm>
              <a:off x="4476" y="708"/>
              <a:ext cx="576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RSVP</a:t>
              </a:r>
            </a:p>
          </p:txBody>
        </p:sp>
      </p:grp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RSVP Messages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32402" y="3311816"/>
            <a:ext cx="8711598" cy="3309701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>
                <a:cs typeface="Courier New" pitchFamily="49" charset="0"/>
              </a:rPr>
              <a:t>PATH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sz="2400" dirty="0" smtClean="0"/>
              <a:t>message from sender to receiver(s)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sz="2400" dirty="0" smtClean="0"/>
              <a:t>carries classification info and </a:t>
            </a:r>
            <a:r>
              <a:rPr lang="en-US" sz="2400" dirty="0" err="1" smtClean="0"/>
              <a:t>TSpecs</a:t>
            </a:r>
            <a:endParaRPr lang="en-US" sz="2400" dirty="0" smtClean="0"/>
          </a:p>
          <a:p>
            <a:pPr>
              <a:spcBef>
                <a:spcPts val="1200"/>
              </a:spcBef>
              <a:buNone/>
            </a:pPr>
            <a:r>
              <a:rPr lang="en-US" sz="2400" b="1" dirty="0" smtClean="0">
                <a:cs typeface="Courier New" pitchFamily="49" charset="0"/>
              </a:rPr>
              <a:t>RESV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sz="2400" dirty="0" smtClean="0"/>
              <a:t>response of receiver to </a:t>
            </a:r>
            <a:r>
              <a:rPr lang="en-US" sz="2400" dirty="0" smtClean="0">
                <a:cs typeface="Courier New" pitchFamily="49" charset="0"/>
              </a:rPr>
              <a:t>PATH</a:t>
            </a:r>
            <a:r>
              <a:rPr lang="en-US" sz="2400" dirty="0" smtClean="0"/>
              <a:t> message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sz="2400" dirty="0" smtClean="0"/>
              <a:t>carries session ID and </a:t>
            </a:r>
            <a:r>
              <a:rPr lang="en-US" sz="2400" dirty="0" err="1" smtClean="0"/>
              <a:t>RSpec</a:t>
            </a:r>
            <a:r>
              <a:rPr lang="en-US" sz="2400" dirty="0" smtClean="0"/>
              <a:t> specifying QoS required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contains </a:t>
            </a:r>
            <a:r>
              <a:rPr lang="en-US" sz="2400" dirty="0" smtClean="0">
                <a:solidFill>
                  <a:schemeClr val="tx1"/>
                </a:solidFill>
              </a:rPr>
              <a:t>the actual request for resource reservation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4" name="Group 406"/>
          <p:cNvGrpSpPr>
            <a:grpSpLocks/>
          </p:cNvGrpSpPr>
          <p:nvPr/>
        </p:nvGrpSpPr>
        <p:grpSpPr bwMode="auto">
          <a:xfrm>
            <a:off x="1524000" y="1365250"/>
            <a:ext cx="6286500" cy="2224088"/>
            <a:chOff x="1080" y="1244"/>
            <a:chExt cx="3960" cy="1401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 rot="64793">
              <a:off x="1935" y="1244"/>
              <a:ext cx="1926" cy="1401"/>
            </a:xfrm>
            <a:custGeom>
              <a:avLst/>
              <a:gdLst/>
              <a:ahLst/>
              <a:cxnLst>
                <a:cxn ang="0">
                  <a:pos x="294" y="88"/>
                </a:cxn>
                <a:cxn ang="0">
                  <a:pos x="223" y="89"/>
                </a:cxn>
                <a:cxn ang="0">
                  <a:pos x="150" y="123"/>
                </a:cxn>
                <a:cxn ang="0">
                  <a:pos x="94" y="177"/>
                </a:cxn>
                <a:cxn ang="0">
                  <a:pos x="67" y="246"/>
                </a:cxn>
                <a:cxn ang="0">
                  <a:pos x="58" y="304"/>
                </a:cxn>
                <a:cxn ang="0">
                  <a:pos x="17" y="343"/>
                </a:cxn>
                <a:cxn ang="0">
                  <a:pos x="0" y="395"/>
                </a:cxn>
                <a:cxn ang="0">
                  <a:pos x="9" y="449"/>
                </a:cxn>
                <a:cxn ang="0">
                  <a:pos x="51" y="503"/>
                </a:cxn>
                <a:cxn ang="0">
                  <a:pos x="127" y="546"/>
                </a:cxn>
                <a:cxn ang="0">
                  <a:pos x="125" y="604"/>
                </a:cxn>
                <a:cxn ang="0">
                  <a:pos x="163" y="648"/>
                </a:cxn>
                <a:cxn ang="0">
                  <a:pos x="219" y="675"/>
                </a:cxn>
                <a:cxn ang="0">
                  <a:pos x="284" y="682"/>
                </a:cxn>
                <a:cxn ang="0">
                  <a:pos x="337" y="665"/>
                </a:cxn>
                <a:cxn ang="0">
                  <a:pos x="395" y="693"/>
                </a:cxn>
                <a:cxn ang="0">
                  <a:pos x="472" y="729"/>
                </a:cxn>
                <a:cxn ang="0">
                  <a:pos x="550" y="736"/>
                </a:cxn>
                <a:cxn ang="0">
                  <a:pos x="629" y="721"/>
                </a:cxn>
                <a:cxn ang="0">
                  <a:pos x="702" y="688"/>
                </a:cxn>
                <a:cxn ang="0">
                  <a:pos x="765" y="665"/>
                </a:cxn>
                <a:cxn ang="0">
                  <a:pos x="825" y="676"/>
                </a:cxn>
                <a:cxn ang="0">
                  <a:pos x="889" y="656"/>
                </a:cxn>
                <a:cxn ang="0">
                  <a:pos x="939" y="613"/>
                </a:cxn>
                <a:cxn ang="0">
                  <a:pos x="971" y="555"/>
                </a:cxn>
                <a:cxn ang="0">
                  <a:pos x="966" y="492"/>
                </a:cxn>
                <a:cxn ang="0">
                  <a:pos x="1011" y="430"/>
                </a:cxn>
                <a:cxn ang="0">
                  <a:pos x="1031" y="367"/>
                </a:cxn>
                <a:cxn ang="0">
                  <a:pos x="1027" y="306"/>
                </a:cxn>
                <a:cxn ang="0">
                  <a:pos x="999" y="253"/>
                </a:cxn>
                <a:cxn ang="0">
                  <a:pos x="951" y="212"/>
                </a:cxn>
                <a:cxn ang="0">
                  <a:pos x="936" y="158"/>
                </a:cxn>
                <a:cxn ang="0">
                  <a:pos x="904" y="99"/>
                </a:cxn>
                <a:cxn ang="0">
                  <a:pos x="846" y="58"/>
                </a:cxn>
                <a:cxn ang="0">
                  <a:pos x="773" y="41"/>
                </a:cxn>
                <a:cxn ang="0">
                  <a:pos x="702" y="54"/>
                </a:cxn>
                <a:cxn ang="0">
                  <a:pos x="642" y="61"/>
                </a:cxn>
                <a:cxn ang="0">
                  <a:pos x="575" y="17"/>
                </a:cxn>
                <a:cxn ang="0">
                  <a:pos x="513" y="0"/>
                </a:cxn>
                <a:cxn ang="0">
                  <a:pos x="451" y="11"/>
                </a:cxn>
                <a:cxn ang="0">
                  <a:pos x="389" y="48"/>
                </a:cxn>
                <a:cxn ang="0">
                  <a:pos x="331" y="108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solidFill>
              <a:srgbClr val="FFFF00"/>
            </a:solidFill>
            <a:ln w="12700" cap="rnd" cmpd="sng">
              <a:noFill/>
              <a:prstDash val="solid"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2704" y="2218"/>
              <a:ext cx="439" cy="0"/>
            </a:xfrm>
            <a:prstGeom prst="line">
              <a:avLst/>
            </a:prstGeom>
            <a:noFill/>
            <a:ln w="38100">
              <a:solidFill>
                <a:srgbClr val="E96D35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V="1">
              <a:off x="3212" y="2104"/>
              <a:ext cx="612" cy="137"/>
            </a:xfrm>
            <a:prstGeom prst="line">
              <a:avLst/>
            </a:prstGeom>
            <a:noFill/>
            <a:ln w="38100">
              <a:solidFill>
                <a:srgbClr val="E96D35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3244" y="1733"/>
              <a:ext cx="549" cy="329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2736" y="1729"/>
              <a:ext cx="439" cy="0"/>
            </a:xfrm>
            <a:prstGeom prst="line">
              <a:avLst/>
            </a:prstGeom>
            <a:noFill/>
            <a:ln w="38100">
              <a:solidFill>
                <a:srgbClr val="E96D35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V="1">
              <a:off x="2718" y="1719"/>
              <a:ext cx="439" cy="4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1972" y="2090"/>
              <a:ext cx="631" cy="173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V="1">
              <a:off x="1968" y="1720"/>
              <a:ext cx="695" cy="347"/>
            </a:xfrm>
            <a:prstGeom prst="line">
              <a:avLst/>
            </a:prstGeom>
            <a:noFill/>
            <a:ln w="38100">
              <a:solidFill>
                <a:srgbClr val="E96D35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2745" y="1748"/>
              <a:ext cx="366" cy="484"/>
            </a:xfrm>
            <a:prstGeom prst="line">
              <a:avLst/>
            </a:prstGeom>
            <a:noFill/>
            <a:ln w="38100">
              <a:solidFill>
                <a:srgbClr val="E96D35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 flipV="1">
              <a:off x="1400" y="2067"/>
              <a:ext cx="431" cy="9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 flipV="1">
              <a:off x="3951" y="1780"/>
              <a:ext cx="566" cy="303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" name="Group 256"/>
            <p:cNvGrpSpPr>
              <a:grpSpLocks/>
            </p:cNvGrpSpPr>
            <p:nvPr/>
          </p:nvGrpSpPr>
          <p:grpSpPr bwMode="auto">
            <a:xfrm>
              <a:off x="2611" y="1551"/>
              <a:ext cx="251" cy="330"/>
              <a:chOff x="3933" y="930"/>
              <a:chExt cx="251" cy="330"/>
            </a:xfrm>
          </p:grpSpPr>
          <p:sp>
            <p:nvSpPr>
              <p:cNvPr id="143" name="Oval 257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Rectangle 258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Rectangle 259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Oval 260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47" name="Group 261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48" name="Group 262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58" name="Freeform 263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9" name="Freeform 264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0" name="Freeform 265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1" name="Freeform 266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2" name="Freeform 267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3" name="Freeform 268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" name="Freeform 269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" name="Freeform 270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" name="Group 271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50" name="Freeform 272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1" name="Freeform 273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2" name="Freeform 274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3" name="Freeform 275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4" name="Freeform 276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5" name="Freeform 277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6" name="Freeform 278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7" name="Freeform 279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7" name="Group 280"/>
            <p:cNvGrpSpPr>
              <a:grpSpLocks/>
            </p:cNvGrpSpPr>
            <p:nvPr/>
          </p:nvGrpSpPr>
          <p:grpSpPr bwMode="auto">
            <a:xfrm>
              <a:off x="1795" y="1899"/>
              <a:ext cx="251" cy="330"/>
              <a:chOff x="3933" y="930"/>
              <a:chExt cx="251" cy="330"/>
            </a:xfrm>
          </p:grpSpPr>
          <p:sp>
            <p:nvSpPr>
              <p:cNvPr id="120" name="Oval 281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Rectangle 28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Rectangle 283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Oval 284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4" name="Group 285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25" name="Group 286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35" name="Freeform 28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6" name="Freeform 288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" name="Freeform 28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8" name="Freeform 290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9" name="Freeform 29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0" name="Freeform 292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1" name="Freeform 29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2" name="Freeform 294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26" name="Group 295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27" name="Freeform 29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8" name="Freeform 297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9" name="Freeform 29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0" name="Freeform 299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1" name="Freeform 30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2" name="Freeform 301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3" name="Freeform 30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4" name="Freeform 303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8" name="Group 328"/>
            <p:cNvGrpSpPr>
              <a:grpSpLocks/>
            </p:cNvGrpSpPr>
            <p:nvPr/>
          </p:nvGrpSpPr>
          <p:grpSpPr bwMode="auto">
            <a:xfrm>
              <a:off x="3067" y="1575"/>
              <a:ext cx="251" cy="330"/>
              <a:chOff x="3933" y="930"/>
              <a:chExt cx="251" cy="330"/>
            </a:xfrm>
          </p:grpSpPr>
          <p:sp>
            <p:nvSpPr>
              <p:cNvPr id="97" name="Oval 329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Rectangle 330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Oval 332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1" name="Group 333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02" name="Group 334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12" name="Freeform 335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3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4" name="Freeform 337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5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6" name="Freeform 339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7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8" name="Freeform 341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9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3" name="Group 343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04" name="Freeform 344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5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6" name="Freeform 346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7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8" name="Freeform 348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9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0" name="Freeform 350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1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9" name="Group 352"/>
            <p:cNvGrpSpPr>
              <a:grpSpLocks/>
            </p:cNvGrpSpPr>
            <p:nvPr/>
          </p:nvGrpSpPr>
          <p:grpSpPr bwMode="auto">
            <a:xfrm>
              <a:off x="3043" y="2055"/>
              <a:ext cx="251" cy="330"/>
              <a:chOff x="3933" y="930"/>
              <a:chExt cx="251" cy="330"/>
            </a:xfrm>
          </p:grpSpPr>
          <p:sp>
            <p:nvSpPr>
              <p:cNvPr id="74" name="Oval 353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Rectangle 354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Rectangle 355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Oval 356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8" name="Group 357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79" name="Group 358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89" name="Freeform 359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" name="Freeform 360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1" name="Freeform 361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" name="Freeform 362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" name="Freeform 363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4" name="Freeform 364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5" name="Freeform 365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6" name="Freeform 366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0" name="Group 367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81" name="Freeform 368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" name="Freeform 369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" name="Freeform 370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" name="Freeform 371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5" name="Freeform 372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" name="Freeform 373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" name="Freeform 374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" name="Freeform 375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0" name="Group 376"/>
            <p:cNvGrpSpPr>
              <a:grpSpLocks/>
            </p:cNvGrpSpPr>
            <p:nvPr/>
          </p:nvGrpSpPr>
          <p:grpSpPr bwMode="auto">
            <a:xfrm>
              <a:off x="2527" y="2079"/>
              <a:ext cx="251" cy="330"/>
              <a:chOff x="3933" y="930"/>
              <a:chExt cx="251" cy="330"/>
            </a:xfrm>
          </p:grpSpPr>
          <p:sp>
            <p:nvSpPr>
              <p:cNvPr id="51" name="Oval 377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Rectangle 378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Rectangle 379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Oval 380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5" name="Group 381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56" name="Group 382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66" name="Freeform 383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7" name="Freeform 384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8" name="Freeform 385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9" name="Freeform 386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0" name="Freeform 387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" name="Freeform 388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2" name="Freeform 389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3" name="Freeform 390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7" name="Group 391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58" name="Freeform 392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9" name="Freeform 393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0" name="Freeform 394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" name="Freeform 395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" name="Freeform 396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" name="Freeform 397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4" name="Freeform 398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" name="Freeform 399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pic>
          <p:nvPicPr>
            <p:cNvPr id="21" name="Picture 400" descr="C:\WINDOWS\Application Data\Microsoft\Media Catalog\Downloaded Clips\cl0\BS00093_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50" y="1927"/>
              <a:ext cx="262" cy="266"/>
            </a:xfrm>
            <a:prstGeom prst="rect">
              <a:avLst/>
            </a:prstGeom>
            <a:noFill/>
          </p:spPr>
        </p:pic>
        <p:pic>
          <p:nvPicPr>
            <p:cNvPr id="22" name="Picture 402" descr="C:\WINDOWS\Application Data\Microsoft\Media Catalog\Downloaded Clips\cl0\BS00093_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02" y="1639"/>
              <a:ext cx="262" cy="266"/>
            </a:xfrm>
            <a:prstGeom prst="rect">
              <a:avLst/>
            </a:prstGeom>
            <a:noFill/>
          </p:spPr>
        </p:pic>
        <p:sp>
          <p:nvSpPr>
            <p:cNvPr id="23" name="Line 403"/>
            <p:cNvSpPr>
              <a:spLocks noChangeShapeType="1"/>
            </p:cNvSpPr>
            <p:nvPr/>
          </p:nvSpPr>
          <p:spPr bwMode="auto">
            <a:xfrm>
              <a:off x="3951" y="2131"/>
              <a:ext cx="650" cy="297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" name="Group 304"/>
            <p:cNvGrpSpPr>
              <a:grpSpLocks/>
            </p:cNvGrpSpPr>
            <p:nvPr/>
          </p:nvGrpSpPr>
          <p:grpSpPr bwMode="auto">
            <a:xfrm>
              <a:off x="3727" y="1911"/>
              <a:ext cx="251" cy="330"/>
              <a:chOff x="3933" y="930"/>
              <a:chExt cx="251" cy="330"/>
            </a:xfrm>
          </p:grpSpPr>
          <p:sp>
            <p:nvSpPr>
              <p:cNvPr id="28" name="Oval 305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Rectangle 306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Rectangle 307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Oval 308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2" name="Group 309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33" name="Group 310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43" name="Freeform 31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" name="Freeform 31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" name="Freeform 31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" name="Freeform 31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" name="Freeform 31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" name="Freeform 31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" name="Freeform 31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" name="Freeform 31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4" name="Group 319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35" name="Freeform 32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" name="Freeform 32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" name="Freeform 32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8" name="Freeform 32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" name="Freeform 32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" name="Freeform 32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" name="Freeform 32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" name="Freeform 32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pic>
          <p:nvPicPr>
            <p:cNvPr id="25" name="Picture 401" descr="C:\WINDOWS\Application Data\Microsoft\Media Catalog\Downloaded Clips\cl0\BS00093_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26" y="2287"/>
              <a:ext cx="262" cy="266"/>
            </a:xfrm>
            <a:prstGeom prst="rect">
              <a:avLst/>
            </a:prstGeom>
            <a:noFill/>
          </p:spPr>
        </p:pic>
        <p:sp>
          <p:nvSpPr>
            <p:cNvPr id="26" name="Text Box 404"/>
            <p:cNvSpPr txBox="1">
              <a:spLocks noChangeArrowheads="1"/>
            </p:cNvSpPr>
            <p:nvPr/>
          </p:nvSpPr>
          <p:spPr bwMode="auto">
            <a:xfrm>
              <a:off x="4308" y="1920"/>
              <a:ext cx="7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receivers</a:t>
              </a:r>
            </a:p>
          </p:txBody>
        </p:sp>
        <p:sp>
          <p:nvSpPr>
            <p:cNvPr id="27" name="Text Box 405"/>
            <p:cNvSpPr txBox="1">
              <a:spLocks noChangeArrowheads="1"/>
            </p:cNvSpPr>
            <p:nvPr/>
          </p:nvSpPr>
          <p:spPr bwMode="auto">
            <a:xfrm>
              <a:off x="1080" y="2172"/>
              <a:ext cx="6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sender</a:t>
              </a:r>
            </a:p>
          </p:txBody>
        </p:sp>
      </p:grp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MPLS 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5310" y="1096579"/>
            <a:ext cx="8536590" cy="5609021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MPLS-TE protocols enable </a:t>
            </a:r>
            <a:r>
              <a:rPr lang="en-US" sz="2400" b="1" dirty="0" smtClean="0">
                <a:solidFill>
                  <a:schemeClr val="tx1"/>
                </a:solidFill>
              </a:rPr>
              <a:t>F</a:t>
            </a:r>
            <a:r>
              <a:rPr lang="en-US" sz="2400" dirty="0" smtClean="0">
                <a:solidFill>
                  <a:schemeClr val="tx1"/>
                </a:solidFill>
              </a:rPr>
              <a:t>ast </a:t>
            </a:r>
            <a:r>
              <a:rPr lang="en-US" sz="2400" b="1" dirty="0" err="1" smtClean="0">
                <a:solidFill>
                  <a:schemeClr val="tx1"/>
                </a:solidFill>
              </a:rPr>
              <a:t>R</a:t>
            </a:r>
            <a:r>
              <a:rPr lang="en-US" sz="2400" dirty="0" err="1" smtClean="0">
                <a:solidFill>
                  <a:schemeClr val="tx1"/>
                </a:solidFill>
              </a:rPr>
              <a:t>e</a:t>
            </a:r>
            <a:r>
              <a:rPr lang="en-US" sz="2400" b="1" dirty="0" err="1" smtClean="0">
                <a:solidFill>
                  <a:schemeClr val="tx1"/>
                </a:solidFill>
              </a:rPr>
              <a:t>R</a:t>
            </a:r>
            <a:r>
              <a:rPr lang="en-US" sz="2400" dirty="0" err="1" smtClean="0">
                <a:solidFill>
                  <a:schemeClr val="tx1"/>
                </a:solidFill>
              </a:rPr>
              <a:t>oute</a:t>
            </a:r>
            <a:endParaRPr lang="en-US" sz="2400" dirty="0" smtClean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to guarantee fault </a:t>
            </a:r>
            <a:r>
              <a:rPr lang="en-US" sz="2400" dirty="0" smtClean="0">
                <a:solidFill>
                  <a:schemeClr val="tx1"/>
                </a:solidFill>
              </a:rPr>
              <a:t>recovery (connectivity assurance)</a:t>
            </a:r>
            <a:endParaRPr lang="en-US" sz="2400" dirty="0" smtClean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altLang="en-US" sz="2400" dirty="0" smtClean="0">
                <a:solidFill>
                  <a:schemeClr val="tx1"/>
                </a:solidFill>
              </a:rPr>
              <a:t>Also, MPLS </a:t>
            </a:r>
            <a:r>
              <a:rPr lang="en-US" altLang="en-US" sz="2400" dirty="0" smtClean="0">
                <a:solidFill>
                  <a:schemeClr val="tx1"/>
                </a:solidFill>
              </a:rPr>
              <a:t>FECs can take QoS constraints into account</a:t>
            </a:r>
          </a:p>
          <a:p>
            <a:pPr>
              <a:spcBef>
                <a:spcPts val="1200"/>
              </a:spcBef>
              <a:spcAft>
                <a:spcPts val="0"/>
              </a:spcAft>
              <a:buNone/>
            </a:pPr>
            <a:r>
              <a:rPr lang="en-US" altLang="en-US" sz="2400" dirty="0" smtClean="0">
                <a:solidFill>
                  <a:schemeClr val="tx1"/>
                </a:solidFill>
              </a:rPr>
              <a:t>MPLS-TE </a:t>
            </a:r>
            <a:r>
              <a:rPr lang="en-US" altLang="en-US" sz="2400" dirty="0" smtClean="0">
                <a:solidFill>
                  <a:schemeClr val="tx1"/>
                </a:solidFill>
              </a:rPr>
              <a:t>LSPs can be setup according to constraints</a:t>
            </a:r>
          </a:p>
          <a:p>
            <a:pPr lvl="1">
              <a:spcAft>
                <a:spcPts val="0"/>
              </a:spcAft>
            </a:pPr>
            <a:r>
              <a:rPr lang="en-US" altLang="en-US" dirty="0" smtClean="0">
                <a:solidFill>
                  <a:schemeClr val="tx1"/>
                </a:solidFill>
              </a:rPr>
              <a:t>include/exclude specific LSRs (for any reason)</a:t>
            </a:r>
          </a:p>
          <a:p>
            <a:pPr lvl="1">
              <a:spcAft>
                <a:spcPts val="0"/>
              </a:spcAft>
            </a:pPr>
            <a:r>
              <a:rPr lang="en-US" altLang="en-US" dirty="0" smtClean="0">
                <a:solidFill>
                  <a:schemeClr val="tx1"/>
                </a:solidFill>
              </a:rPr>
              <a:t>only include in LSP LSRs with sufficient available BW</a:t>
            </a:r>
          </a:p>
          <a:p>
            <a:pPr lvl="1">
              <a:spcAft>
                <a:spcPts val="0"/>
              </a:spcAft>
            </a:pPr>
            <a:r>
              <a:rPr lang="en-US" altLang="en-US" dirty="0" smtClean="0">
                <a:solidFill>
                  <a:schemeClr val="tx1"/>
                </a:solidFill>
              </a:rPr>
              <a:t>only include in LSP LSRs that guarantee sufficiently low delay</a:t>
            </a:r>
          </a:p>
          <a:p>
            <a:pPr>
              <a:spcBef>
                <a:spcPts val="12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altLang="en-US" sz="2400" dirty="0" smtClean="0">
                <a:solidFill>
                  <a:schemeClr val="tx1"/>
                </a:solidFill>
              </a:rPr>
              <a:t>OSPF-TE </a:t>
            </a:r>
            <a:r>
              <a:rPr lang="en-US" altLang="en-US" sz="2400" dirty="0" smtClean="0">
                <a:solidFill>
                  <a:schemeClr val="tx1"/>
                </a:solidFill>
              </a:rPr>
              <a:t>or IS-IS-TE </a:t>
            </a:r>
            <a:r>
              <a:rPr lang="en-US" altLang="en-US" sz="2400" dirty="0" smtClean="0">
                <a:solidFill>
                  <a:schemeClr val="tx1"/>
                </a:solidFill>
              </a:rPr>
              <a:t>can be used to </a:t>
            </a:r>
            <a:r>
              <a:rPr lang="en-US" altLang="en-US" sz="2400" dirty="0" smtClean="0">
                <a:solidFill>
                  <a:schemeClr val="tx1"/>
                </a:solidFill>
              </a:rPr>
              <a:t>get needed network information</a:t>
            </a:r>
          </a:p>
          <a:p>
            <a:pPr>
              <a:spcBef>
                <a:spcPts val="12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altLang="en-US" sz="2400" dirty="0" smtClean="0">
                <a:solidFill>
                  <a:schemeClr val="tx1"/>
                </a:solidFill>
              </a:rPr>
              <a:t>But </a:t>
            </a:r>
            <a:r>
              <a:rPr lang="en-US" altLang="en-US" sz="2400" dirty="0" smtClean="0">
                <a:solidFill>
                  <a:schemeClr val="tx1"/>
                </a:solidFill>
              </a:rPr>
              <a:t>how can the path be set-up ?</a:t>
            </a:r>
          </a:p>
          <a:p>
            <a:pPr>
              <a:spcBef>
                <a:spcPts val="1200"/>
              </a:spcBef>
              <a:spcAft>
                <a:spcPts val="0"/>
              </a:spcAft>
              <a:buNone/>
            </a:pPr>
            <a:r>
              <a:rPr lang="en-US" altLang="en-US" sz="2400" dirty="0" smtClean="0">
                <a:solidFill>
                  <a:schemeClr val="tx1"/>
                </a:solidFill>
              </a:rPr>
              <a:t>Vanilla LDP has no TE capabilities</a:t>
            </a:r>
          </a:p>
          <a:p>
            <a:pPr>
              <a:spcAft>
                <a:spcPts val="0"/>
              </a:spcAft>
              <a:buNone/>
            </a:pPr>
            <a:r>
              <a:rPr lang="en-US" altLang="en-US" sz="2400" dirty="0" smtClean="0">
                <a:solidFill>
                  <a:schemeClr val="tx1"/>
                </a:solidFill>
              </a:rPr>
              <a:t>	and its extension CR-LDP is now obsolete</a:t>
            </a:r>
          </a:p>
          <a:p>
            <a:pPr>
              <a:spcBef>
                <a:spcPts val="1200"/>
              </a:spcBef>
              <a:spcAft>
                <a:spcPts val="0"/>
              </a:spcAft>
              <a:buNone/>
            </a:pPr>
            <a:r>
              <a:rPr lang="en-US" altLang="en-US" sz="2400" dirty="0" smtClean="0">
                <a:solidFill>
                  <a:schemeClr val="tx1"/>
                </a:solidFill>
              </a:rPr>
              <a:t>The answer is a set of extensions to RSVP called RSVP-TE</a:t>
            </a:r>
          </a:p>
          <a:p>
            <a:pPr>
              <a:spcBef>
                <a:spcPts val="1200"/>
              </a:spcBef>
              <a:spcAft>
                <a:spcPts val="0"/>
              </a:spcAft>
              <a:buNone/>
            </a:pPr>
            <a:r>
              <a:rPr lang="en-US" altLang="en-US" sz="2400" dirty="0" smtClean="0">
                <a:solidFill>
                  <a:schemeClr val="tx1"/>
                </a:solidFill>
              </a:rPr>
              <a:t>Unlike RSVP, this protocol runs </a:t>
            </a:r>
            <a:r>
              <a:rPr lang="en-US" altLang="en-US" sz="2400" i="1" dirty="0" smtClean="0">
                <a:solidFill>
                  <a:schemeClr val="tx1"/>
                </a:solidFill>
              </a:rPr>
              <a:t>only</a:t>
            </a:r>
            <a:r>
              <a:rPr lang="en-US" altLang="en-US" sz="2400" dirty="0" smtClean="0">
                <a:solidFill>
                  <a:schemeClr val="tx1"/>
                </a:solidFill>
              </a:rPr>
              <a:t> between routers (LSRs)</a:t>
            </a:r>
          </a:p>
          <a:p>
            <a:pPr>
              <a:spcAft>
                <a:spcPts val="0"/>
              </a:spcAft>
              <a:buNone/>
            </a:pPr>
            <a:endParaRPr lang="en-US" altLang="en-US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RSVP-TE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94138" y="1166649"/>
            <a:ext cx="8387255" cy="540757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 smtClean="0"/>
              <a:t>RSVP-TE (RFC 3209 …) is a label distribution protocol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For downstream-on-demand binding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Creates and distributes bindings between RSVP flows and labels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Uses labels instead of source and destination socket numbers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Extends RSVP by adding new objects (e.g. label) and procedures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Allows strict/loose explicitly routed LSPs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Has peer discovery, label requests, binding messages (like LDP)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Transparent transport of QoS and traffic parameters</a:t>
            </a:r>
          </a:p>
          <a:p>
            <a:pPr>
              <a:buNone/>
            </a:pPr>
            <a:r>
              <a:rPr lang="en-US" sz="2400" dirty="0" smtClean="0"/>
              <a:t>	in </a:t>
            </a:r>
            <a:r>
              <a:rPr lang="en-US" sz="2400" dirty="0" err="1" smtClean="0"/>
              <a:t>TSpecs</a:t>
            </a:r>
            <a:r>
              <a:rPr lang="en-US" sz="2400" dirty="0" smtClean="0"/>
              <a:t> and </a:t>
            </a:r>
            <a:r>
              <a:rPr lang="en-US" sz="2400" dirty="0" err="1" smtClean="0"/>
              <a:t>RSpecs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>
              <a:spcBef>
                <a:spcPts val="600"/>
              </a:spcBef>
            </a:pPr>
            <a:r>
              <a:rPr lang="en-US" sz="2400" dirty="0" smtClean="0"/>
              <a:t>Although between routers - still soft state !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Note: RSVP-TE is frequently used to set up FRR alongside LDP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RSVP-TE LSP setup procedure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90513" y="1845622"/>
            <a:ext cx="8490880" cy="4807426"/>
          </a:xfrm>
        </p:spPr>
        <p:txBody>
          <a:bodyPr/>
          <a:lstStyle/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en-US" sz="2400" dirty="0" smtClean="0"/>
              <a:t>Example setup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/>
              <a:t>with explicit routes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en-US" sz="1600" dirty="0" smtClean="0">
              <a:solidFill>
                <a:schemeClr val="accent2"/>
              </a:solidFill>
            </a:endParaRPr>
          </a:p>
          <a:p>
            <a:pPr>
              <a:lnSpc>
                <a:spcPct val="110000"/>
              </a:lnSpc>
            </a:pPr>
            <a:r>
              <a:rPr lang="en-US" sz="2400" dirty="0" smtClean="0"/>
              <a:t>A sends </a:t>
            </a:r>
            <a:r>
              <a:rPr lang="en-US" sz="2400" dirty="0" smtClean="0">
                <a:cs typeface="Courier New" pitchFamily="49" charset="0"/>
              </a:rPr>
              <a:t>PATH</a:t>
            </a:r>
            <a:r>
              <a:rPr lang="en-US" sz="2400" dirty="0" smtClean="0"/>
              <a:t> message  to B w/ explicit route BC </a:t>
            </a:r>
          </a:p>
          <a:p>
            <a:pPr>
              <a:lnSpc>
                <a:spcPct val="110000"/>
              </a:lnSpc>
              <a:buNone/>
            </a:pPr>
            <a:r>
              <a:rPr lang="en-US" sz="2400" dirty="0" smtClean="0"/>
              <a:t>	and resource requirements</a:t>
            </a:r>
          </a:p>
          <a:p>
            <a:pPr>
              <a:lnSpc>
                <a:spcPct val="110000"/>
              </a:lnSpc>
            </a:pPr>
            <a:r>
              <a:rPr lang="en-US" sz="2400" dirty="0" smtClean="0"/>
              <a:t>B forwards </a:t>
            </a:r>
            <a:r>
              <a:rPr lang="en-US" sz="2400" dirty="0" smtClean="0">
                <a:cs typeface="Courier New" pitchFamily="49" charset="0"/>
              </a:rPr>
              <a:t>PATH</a:t>
            </a:r>
            <a:r>
              <a:rPr lang="en-US" sz="2400" dirty="0" smtClean="0"/>
              <a:t> message to C after changing explicit route to C</a:t>
            </a:r>
          </a:p>
          <a:p>
            <a:pPr>
              <a:lnSpc>
                <a:spcPct val="110000"/>
              </a:lnSpc>
            </a:pPr>
            <a:r>
              <a:rPr lang="en-US" sz="2400" dirty="0" smtClean="0"/>
              <a:t>C determines required resources, reserves, </a:t>
            </a:r>
          </a:p>
          <a:p>
            <a:pPr>
              <a:lnSpc>
                <a:spcPct val="110000"/>
              </a:lnSpc>
              <a:buNone/>
            </a:pPr>
            <a:r>
              <a:rPr lang="en-US" sz="2400" dirty="0" smtClean="0"/>
              <a:t>	locally binds label and sends </a:t>
            </a:r>
            <a:r>
              <a:rPr lang="en-US" sz="2400" dirty="0" smtClean="0">
                <a:cs typeface="Courier New" pitchFamily="49" charset="0"/>
              </a:rPr>
              <a:t>RESV</a:t>
            </a:r>
            <a:r>
              <a:rPr lang="en-US" sz="2400" dirty="0" smtClean="0"/>
              <a:t> to B</a:t>
            </a:r>
          </a:p>
          <a:p>
            <a:pPr>
              <a:lnSpc>
                <a:spcPct val="110000"/>
              </a:lnSpc>
            </a:pPr>
            <a:r>
              <a:rPr lang="en-US" sz="2400" dirty="0" smtClean="0"/>
              <a:t>B matches, reserves resources, remotely binds, </a:t>
            </a:r>
          </a:p>
          <a:p>
            <a:pPr>
              <a:lnSpc>
                <a:spcPct val="110000"/>
              </a:lnSpc>
              <a:buNone/>
            </a:pPr>
            <a:r>
              <a:rPr lang="en-US" sz="2400" dirty="0" smtClean="0"/>
              <a:t>	and sends </a:t>
            </a:r>
            <a:r>
              <a:rPr lang="en-US" sz="2400" dirty="0" smtClean="0">
                <a:cs typeface="Courier New" pitchFamily="49" charset="0"/>
              </a:rPr>
              <a:t>RESV</a:t>
            </a:r>
            <a:r>
              <a:rPr lang="en-US" sz="2400" dirty="0" smtClean="0"/>
              <a:t> to A</a:t>
            </a:r>
          </a:p>
          <a:p>
            <a:pPr>
              <a:lnSpc>
                <a:spcPct val="110000"/>
              </a:lnSpc>
            </a:pPr>
            <a:r>
              <a:rPr lang="en-US" sz="2400" dirty="0" smtClean="0"/>
              <a:t>A matches, remotely binds label and reserves resources</a:t>
            </a:r>
            <a:endParaRPr lang="en-US" sz="2400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en-US" sz="1600" dirty="0"/>
          </a:p>
        </p:txBody>
      </p:sp>
      <p:grpSp>
        <p:nvGrpSpPr>
          <p:cNvPr id="4" name="Group 98"/>
          <p:cNvGrpSpPr>
            <a:grpSpLocks/>
          </p:cNvGrpSpPr>
          <p:nvPr/>
        </p:nvGrpSpPr>
        <p:grpSpPr bwMode="auto">
          <a:xfrm>
            <a:off x="2793781" y="1164678"/>
            <a:ext cx="5513388" cy="1114425"/>
            <a:chOff x="2028" y="684"/>
            <a:chExt cx="3473" cy="702"/>
          </a:xfrm>
        </p:grpSpPr>
        <p:sp>
          <p:nvSpPr>
            <p:cNvPr id="5" name="Line 94"/>
            <p:cNvSpPr>
              <a:spLocks noChangeShapeType="1"/>
            </p:cNvSpPr>
            <p:nvPr/>
          </p:nvSpPr>
          <p:spPr bwMode="auto">
            <a:xfrm>
              <a:off x="2820" y="1104"/>
              <a:ext cx="243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2574" y="684"/>
              <a:ext cx="515" cy="702"/>
              <a:chOff x="480" y="2498"/>
              <a:chExt cx="872" cy="878"/>
            </a:xfrm>
          </p:grpSpPr>
          <p:sp>
            <p:nvSpPr>
              <p:cNvPr id="70" name="Oval 5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Rectangle 6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Rectangle 7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Oval 8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4" name="Group 9"/>
              <p:cNvGrpSpPr>
                <a:grpSpLocks/>
              </p:cNvGrpSpPr>
              <p:nvPr/>
            </p:nvGrpSpPr>
            <p:grpSpPr bwMode="auto">
              <a:xfrm>
                <a:off x="612" y="2531"/>
                <a:ext cx="604" cy="214"/>
                <a:chOff x="612" y="2531"/>
                <a:chExt cx="604" cy="214"/>
              </a:xfrm>
            </p:grpSpPr>
            <p:grpSp>
              <p:nvGrpSpPr>
                <p:cNvPr id="80" name="Group 10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90" name="Freeform 1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1" name="Freeform 1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" name="Freeform 1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" name="Freeform 1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4" name="Freeform 1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5" name="Freeform 1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6" name="Freeform 1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7" name="Freeform 1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1" name="Group 19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82" name="Freeform 2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" name="Freeform 2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" name="Freeform 2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5" name="Freeform 2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" name="Freeform 2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" name="Freeform 2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" name="Freeform 2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9" name="Freeform 2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75" name="Group 28"/>
              <p:cNvGrpSpPr>
                <a:grpSpLocks/>
              </p:cNvGrpSpPr>
              <p:nvPr/>
            </p:nvGrpSpPr>
            <p:grpSpPr bwMode="auto">
              <a:xfrm>
                <a:off x="581" y="2795"/>
                <a:ext cx="667" cy="513"/>
                <a:chOff x="581" y="2795"/>
                <a:chExt cx="667" cy="513"/>
              </a:xfrm>
            </p:grpSpPr>
            <p:sp>
              <p:nvSpPr>
                <p:cNvPr id="76" name="Freeform 29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/>
                  <a:ahLst/>
                  <a:cxnLst>
                    <a:cxn ang="0">
                      <a:pos x="95" y="0"/>
                    </a:cxn>
                    <a:cxn ang="0">
                      <a:pos x="95" y="65"/>
                    </a:cxn>
                    <a:cxn ang="0">
                      <a:pos x="249" y="65"/>
                    </a:cxn>
                    <a:cxn ang="0">
                      <a:pos x="328" y="199"/>
                    </a:cxn>
                    <a:cxn ang="0">
                      <a:pos x="413" y="65"/>
                    </a:cxn>
                    <a:cxn ang="0">
                      <a:pos x="566" y="65"/>
                    </a:cxn>
                    <a:cxn ang="0">
                      <a:pos x="566" y="0"/>
                    </a:cxn>
                    <a:cxn ang="0">
                      <a:pos x="662" y="80"/>
                    </a:cxn>
                    <a:cxn ang="0">
                      <a:pos x="566" y="159"/>
                    </a:cxn>
                    <a:cxn ang="0">
                      <a:pos x="566" y="105"/>
                    </a:cxn>
                    <a:cxn ang="0">
                      <a:pos x="455" y="105"/>
                    </a:cxn>
                    <a:cxn ang="0">
                      <a:pos x="365" y="254"/>
                    </a:cxn>
                    <a:cxn ang="0">
                      <a:pos x="455" y="409"/>
                    </a:cxn>
                    <a:cxn ang="0">
                      <a:pos x="566" y="409"/>
                    </a:cxn>
                    <a:cxn ang="0">
                      <a:pos x="566" y="354"/>
                    </a:cxn>
                    <a:cxn ang="0">
                      <a:pos x="662" y="429"/>
                    </a:cxn>
                    <a:cxn ang="0">
                      <a:pos x="566" y="508"/>
                    </a:cxn>
                    <a:cxn ang="0">
                      <a:pos x="566" y="448"/>
                    </a:cxn>
                    <a:cxn ang="0">
                      <a:pos x="413" y="448"/>
                    </a:cxn>
                    <a:cxn ang="0">
                      <a:pos x="328" y="309"/>
                    </a:cxn>
                    <a:cxn ang="0">
                      <a:pos x="249" y="453"/>
                    </a:cxn>
                    <a:cxn ang="0">
                      <a:pos x="95" y="453"/>
                    </a:cxn>
                    <a:cxn ang="0">
                      <a:pos x="95" y="508"/>
                    </a:cxn>
                    <a:cxn ang="0">
                      <a:pos x="0" y="429"/>
                    </a:cxn>
                    <a:cxn ang="0">
                      <a:pos x="95" y="354"/>
                    </a:cxn>
                    <a:cxn ang="0">
                      <a:pos x="95" y="409"/>
                    </a:cxn>
                    <a:cxn ang="0">
                      <a:pos x="201" y="409"/>
                    </a:cxn>
                    <a:cxn ang="0">
                      <a:pos x="296" y="254"/>
                    </a:cxn>
                    <a:cxn ang="0">
                      <a:pos x="201" y="105"/>
                    </a:cxn>
                    <a:cxn ang="0">
                      <a:pos x="95" y="105"/>
                    </a:cxn>
                    <a:cxn ang="0">
                      <a:pos x="95" y="154"/>
                    </a:cxn>
                    <a:cxn ang="0">
                      <a:pos x="0" y="80"/>
                    </a:cxn>
                    <a:cxn ang="0">
                      <a:pos x="95" y="0"/>
                    </a:cxn>
                  </a:cxnLst>
                  <a:rect l="0" t="0" r="r" b="b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" name="Freeform 30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/>
                  <a:ahLst/>
                  <a:cxnLst>
                    <a:cxn ang="0">
                      <a:pos x="95" y="0"/>
                    </a:cxn>
                    <a:cxn ang="0">
                      <a:pos x="95" y="65"/>
                    </a:cxn>
                    <a:cxn ang="0">
                      <a:pos x="249" y="65"/>
                    </a:cxn>
                    <a:cxn ang="0">
                      <a:pos x="328" y="199"/>
                    </a:cxn>
                    <a:cxn ang="0">
                      <a:pos x="413" y="65"/>
                    </a:cxn>
                    <a:cxn ang="0">
                      <a:pos x="566" y="65"/>
                    </a:cxn>
                    <a:cxn ang="0">
                      <a:pos x="566" y="0"/>
                    </a:cxn>
                    <a:cxn ang="0">
                      <a:pos x="662" y="80"/>
                    </a:cxn>
                    <a:cxn ang="0">
                      <a:pos x="566" y="159"/>
                    </a:cxn>
                    <a:cxn ang="0">
                      <a:pos x="566" y="105"/>
                    </a:cxn>
                    <a:cxn ang="0">
                      <a:pos x="455" y="105"/>
                    </a:cxn>
                    <a:cxn ang="0">
                      <a:pos x="365" y="254"/>
                    </a:cxn>
                    <a:cxn ang="0">
                      <a:pos x="455" y="409"/>
                    </a:cxn>
                    <a:cxn ang="0">
                      <a:pos x="566" y="409"/>
                    </a:cxn>
                    <a:cxn ang="0">
                      <a:pos x="566" y="354"/>
                    </a:cxn>
                    <a:cxn ang="0">
                      <a:pos x="662" y="429"/>
                    </a:cxn>
                    <a:cxn ang="0">
                      <a:pos x="566" y="508"/>
                    </a:cxn>
                    <a:cxn ang="0">
                      <a:pos x="566" y="448"/>
                    </a:cxn>
                    <a:cxn ang="0">
                      <a:pos x="413" y="448"/>
                    </a:cxn>
                    <a:cxn ang="0">
                      <a:pos x="328" y="309"/>
                    </a:cxn>
                    <a:cxn ang="0">
                      <a:pos x="249" y="453"/>
                    </a:cxn>
                    <a:cxn ang="0">
                      <a:pos x="95" y="453"/>
                    </a:cxn>
                    <a:cxn ang="0">
                      <a:pos x="95" y="508"/>
                    </a:cxn>
                    <a:cxn ang="0">
                      <a:pos x="0" y="429"/>
                    </a:cxn>
                    <a:cxn ang="0">
                      <a:pos x="95" y="354"/>
                    </a:cxn>
                    <a:cxn ang="0">
                      <a:pos x="95" y="409"/>
                    </a:cxn>
                    <a:cxn ang="0">
                      <a:pos x="201" y="409"/>
                    </a:cxn>
                    <a:cxn ang="0">
                      <a:pos x="296" y="254"/>
                    </a:cxn>
                    <a:cxn ang="0">
                      <a:pos x="201" y="105"/>
                    </a:cxn>
                    <a:cxn ang="0">
                      <a:pos x="95" y="105"/>
                    </a:cxn>
                    <a:cxn ang="0">
                      <a:pos x="95" y="154"/>
                    </a:cxn>
                    <a:cxn ang="0">
                      <a:pos x="0" y="80"/>
                    </a:cxn>
                    <a:cxn ang="0">
                      <a:pos x="95" y="0"/>
                    </a:cxn>
                  </a:cxnLst>
                  <a:rect l="0" t="0" r="r" b="b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" name="Freeform 31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/>
                  <a:ahLst/>
                  <a:cxnLst>
                    <a:cxn ang="0">
                      <a:pos x="95" y="0"/>
                    </a:cxn>
                    <a:cxn ang="0">
                      <a:pos x="95" y="65"/>
                    </a:cxn>
                    <a:cxn ang="0">
                      <a:pos x="249" y="65"/>
                    </a:cxn>
                    <a:cxn ang="0">
                      <a:pos x="328" y="199"/>
                    </a:cxn>
                    <a:cxn ang="0">
                      <a:pos x="413" y="65"/>
                    </a:cxn>
                    <a:cxn ang="0">
                      <a:pos x="567" y="65"/>
                    </a:cxn>
                    <a:cxn ang="0">
                      <a:pos x="567" y="0"/>
                    </a:cxn>
                    <a:cxn ang="0">
                      <a:pos x="662" y="80"/>
                    </a:cxn>
                    <a:cxn ang="0">
                      <a:pos x="567" y="159"/>
                    </a:cxn>
                    <a:cxn ang="0">
                      <a:pos x="567" y="105"/>
                    </a:cxn>
                    <a:cxn ang="0">
                      <a:pos x="455" y="105"/>
                    </a:cxn>
                    <a:cxn ang="0">
                      <a:pos x="365" y="254"/>
                    </a:cxn>
                    <a:cxn ang="0">
                      <a:pos x="455" y="409"/>
                    </a:cxn>
                    <a:cxn ang="0">
                      <a:pos x="567" y="409"/>
                    </a:cxn>
                    <a:cxn ang="0">
                      <a:pos x="567" y="354"/>
                    </a:cxn>
                    <a:cxn ang="0">
                      <a:pos x="662" y="429"/>
                    </a:cxn>
                    <a:cxn ang="0">
                      <a:pos x="567" y="508"/>
                    </a:cxn>
                    <a:cxn ang="0">
                      <a:pos x="567" y="448"/>
                    </a:cxn>
                    <a:cxn ang="0">
                      <a:pos x="413" y="448"/>
                    </a:cxn>
                    <a:cxn ang="0">
                      <a:pos x="328" y="309"/>
                    </a:cxn>
                    <a:cxn ang="0">
                      <a:pos x="249" y="453"/>
                    </a:cxn>
                    <a:cxn ang="0">
                      <a:pos x="95" y="453"/>
                    </a:cxn>
                    <a:cxn ang="0">
                      <a:pos x="95" y="508"/>
                    </a:cxn>
                    <a:cxn ang="0">
                      <a:pos x="0" y="429"/>
                    </a:cxn>
                    <a:cxn ang="0">
                      <a:pos x="95" y="354"/>
                    </a:cxn>
                    <a:cxn ang="0">
                      <a:pos x="95" y="409"/>
                    </a:cxn>
                    <a:cxn ang="0">
                      <a:pos x="201" y="409"/>
                    </a:cxn>
                    <a:cxn ang="0">
                      <a:pos x="297" y="254"/>
                    </a:cxn>
                    <a:cxn ang="0">
                      <a:pos x="201" y="105"/>
                    </a:cxn>
                    <a:cxn ang="0">
                      <a:pos x="95" y="105"/>
                    </a:cxn>
                    <a:cxn ang="0">
                      <a:pos x="95" y="154"/>
                    </a:cxn>
                    <a:cxn ang="0">
                      <a:pos x="0" y="80"/>
                    </a:cxn>
                    <a:cxn ang="0">
                      <a:pos x="95" y="0"/>
                    </a:cxn>
                  </a:cxnLst>
                  <a:rect l="0" t="0" r="r" b="b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" name="Freeform 32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/>
                  <a:ahLst/>
                  <a:cxnLst>
                    <a:cxn ang="0">
                      <a:pos x="95" y="0"/>
                    </a:cxn>
                    <a:cxn ang="0">
                      <a:pos x="95" y="65"/>
                    </a:cxn>
                    <a:cxn ang="0">
                      <a:pos x="249" y="65"/>
                    </a:cxn>
                    <a:cxn ang="0">
                      <a:pos x="328" y="199"/>
                    </a:cxn>
                    <a:cxn ang="0">
                      <a:pos x="413" y="65"/>
                    </a:cxn>
                    <a:cxn ang="0">
                      <a:pos x="567" y="65"/>
                    </a:cxn>
                    <a:cxn ang="0">
                      <a:pos x="567" y="0"/>
                    </a:cxn>
                    <a:cxn ang="0">
                      <a:pos x="662" y="80"/>
                    </a:cxn>
                    <a:cxn ang="0">
                      <a:pos x="567" y="159"/>
                    </a:cxn>
                    <a:cxn ang="0">
                      <a:pos x="567" y="105"/>
                    </a:cxn>
                    <a:cxn ang="0">
                      <a:pos x="455" y="105"/>
                    </a:cxn>
                    <a:cxn ang="0">
                      <a:pos x="365" y="254"/>
                    </a:cxn>
                    <a:cxn ang="0">
                      <a:pos x="455" y="409"/>
                    </a:cxn>
                    <a:cxn ang="0">
                      <a:pos x="567" y="409"/>
                    </a:cxn>
                    <a:cxn ang="0">
                      <a:pos x="567" y="354"/>
                    </a:cxn>
                    <a:cxn ang="0">
                      <a:pos x="662" y="429"/>
                    </a:cxn>
                    <a:cxn ang="0">
                      <a:pos x="567" y="508"/>
                    </a:cxn>
                    <a:cxn ang="0">
                      <a:pos x="567" y="448"/>
                    </a:cxn>
                    <a:cxn ang="0">
                      <a:pos x="413" y="448"/>
                    </a:cxn>
                    <a:cxn ang="0">
                      <a:pos x="328" y="309"/>
                    </a:cxn>
                    <a:cxn ang="0">
                      <a:pos x="249" y="453"/>
                    </a:cxn>
                    <a:cxn ang="0">
                      <a:pos x="95" y="453"/>
                    </a:cxn>
                    <a:cxn ang="0">
                      <a:pos x="95" y="508"/>
                    </a:cxn>
                    <a:cxn ang="0">
                      <a:pos x="0" y="429"/>
                    </a:cxn>
                    <a:cxn ang="0">
                      <a:pos x="95" y="354"/>
                    </a:cxn>
                    <a:cxn ang="0">
                      <a:pos x="95" y="409"/>
                    </a:cxn>
                    <a:cxn ang="0">
                      <a:pos x="201" y="409"/>
                    </a:cxn>
                    <a:cxn ang="0">
                      <a:pos x="297" y="254"/>
                    </a:cxn>
                    <a:cxn ang="0">
                      <a:pos x="201" y="105"/>
                    </a:cxn>
                    <a:cxn ang="0">
                      <a:pos x="95" y="105"/>
                    </a:cxn>
                    <a:cxn ang="0">
                      <a:pos x="95" y="154"/>
                    </a:cxn>
                    <a:cxn ang="0">
                      <a:pos x="0" y="80"/>
                    </a:cxn>
                    <a:cxn ang="0">
                      <a:pos x="95" y="0"/>
                    </a:cxn>
                  </a:cxnLst>
                  <a:rect l="0" t="0" r="r" b="b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7" name="Group 33"/>
            <p:cNvGrpSpPr>
              <a:grpSpLocks/>
            </p:cNvGrpSpPr>
            <p:nvPr/>
          </p:nvGrpSpPr>
          <p:grpSpPr bwMode="auto">
            <a:xfrm>
              <a:off x="3750" y="684"/>
              <a:ext cx="515" cy="702"/>
              <a:chOff x="480" y="2498"/>
              <a:chExt cx="872" cy="878"/>
            </a:xfrm>
          </p:grpSpPr>
          <p:sp>
            <p:nvSpPr>
              <p:cNvPr id="42" name="Oval 34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Rectangle 35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Rectangle 36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Oval 37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6" name="Group 38"/>
              <p:cNvGrpSpPr>
                <a:grpSpLocks/>
              </p:cNvGrpSpPr>
              <p:nvPr/>
            </p:nvGrpSpPr>
            <p:grpSpPr bwMode="auto">
              <a:xfrm>
                <a:off x="612" y="2531"/>
                <a:ext cx="604" cy="214"/>
                <a:chOff x="612" y="2531"/>
                <a:chExt cx="604" cy="214"/>
              </a:xfrm>
            </p:grpSpPr>
            <p:grpSp>
              <p:nvGrpSpPr>
                <p:cNvPr id="52" name="Group 39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62" name="Freeform 40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" name="Freeform 4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4" name="Freeform 42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" name="Freeform 4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6" name="Freeform 44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7" name="Freeform 4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8" name="Freeform 46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9" name="Freeform 4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3" name="Group 48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54" name="Freeform 49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5" name="Freeform 5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" name="Freeform 51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7" name="Freeform 5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8" name="Freeform 53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9" name="Freeform 5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0" name="Freeform 55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" name="Freeform 5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7" name="Group 57"/>
              <p:cNvGrpSpPr>
                <a:grpSpLocks/>
              </p:cNvGrpSpPr>
              <p:nvPr/>
            </p:nvGrpSpPr>
            <p:grpSpPr bwMode="auto">
              <a:xfrm>
                <a:off x="581" y="2795"/>
                <a:ext cx="667" cy="513"/>
                <a:chOff x="581" y="2795"/>
                <a:chExt cx="667" cy="513"/>
              </a:xfrm>
            </p:grpSpPr>
            <p:sp>
              <p:nvSpPr>
                <p:cNvPr id="48" name="Freeform 58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/>
                  <a:ahLst/>
                  <a:cxnLst>
                    <a:cxn ang="0">
                      <a:pos x="95" y="0"/>
                    </a:cxn>
                    <a:cxn ang="0">
                      <a:pos x="95" y="65"/>
                    </a:cxn>
                    <a:cxn ang="0">
                      <a:pos x="249" y="65"/>
                    </a:cxn>
                    <a:cxn ang="0">
                      <a:pos x="328" y="199"/>
                    </a:cxn>
                    <a:cxn ang="0">
                      <a:pos x="413" y="65"/>
                    </a:cxn>
                    <a:cxn ang="0">
                      <a:pos x="566" y="65"/>
                    </a:cxn>
                    <a:cxn ang="0">
                      <a:pos x="566" y="0"/>
                    </a:cxn>
                    <a:cxn ang="0">
                      <a:pos x="662" y="80"/>
                    </a:cxn>
                    <a:cxn ang="0">
                      <a:pos x="566" y="159"/>
                    </a:cxn>
                    <a:cxn ang="0">
                      <a:pos x="566" y="105"/>
                    </a:cxn>
                    <a:cxn ang="0">
                      <a:pos x="455" y="105"/>
                    </a:cxn>
                    <a:cxn ang="0">
                      <a:pos x="365" y="254"/>
                    </a:cxn>
                    <a:cxn ang="0">
                      <a:pos x="455" y="409"/>
                    </a:cxn>
                    <a:cxn ang="0">
                      <a:pos x="566" y="409"/>
                    </a:cxn>
                    <a:cxn ang="0">
                      <a:pos x="566" y="354"/>
                    </a:cxn>
                    <a:cxn ang="0">
                      <a:pos x="662" y="429"/>
                    </a:cxn>
                    <a:cxn ang="0">
                      <a:pos x="566" y="508"/>
                    </a:cxn>
                    <a:cxn ang="0">
                      <a:pos x="566" y="448"/>
                    </a:cxn>
                    <a:cxn ang="0">
                      <a:pos x="413" y="448"/>
                    </a:cxn>
                    <a:cxn ang="0">
                      <a:pos x="328" y="309"/>
                    </a:cxn>
                    <a:cxn ang="0">
                      <a:pos x="249" y="453"/>
                    </a:cxn>
                    <a:cxn ang="0">
                      <a:pos x="95" y="453"/>
                    </a:cxn>
                    <a:cxn ang="0">
                      <a:pos x="95" y="508"/>
                    </a:cxn>
                    <a:cxn ang="0">
                      <a:pos x="0" y="429"/>
                    </a:cxn>
                    <a:cxn ang="0">
                      <a:pos x="95" y="354"/>
                    </a:cxn>
                    <a:cxn ang="0">
                      <a:pos x="95" y="409"/>
                    </a:cxn>
                    <a:cxn ang="0">
                      <a:pos x="201" y="409"/>
                    </a:cxn>
                    <a:cxn ang="0">
                      <a:pos x="296" y="254"/>
                    </a:cxn>
                    <a:cxn ang="0">
                      <a:pos x="201" y="105"/>
                    </a:cxn>
                    <a:cxn ang="0">
                      <a:pos x="95" y="105"/>
                    </a:cxn>
                    <a:cxn ang="0">
                      <a:pos x="95" y="154"/>
                    </a:cxn>
                    <a:cxn ang="0">
                      <a:pos x="0" y="80"/>
                    </a:cxn>
                    <a:cxn ang="0">
                      <a:pos x="95" y="0"/>
                    </a:cxn>
                  </a:cxnLst>
                  <a:rect l="0" t="0" r="r" b="b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" name="Freeform 59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/>
                  <a:ahLst/>
                  <a:cxnLst>
                    <a:cxn ang="0">
                      <a:pos x="95" y="0"/>
                    </a:cxn>
                    <a:cxn ang="0">
                      <a:pos x="95" y="65"/>
                    </a:cxn>
                    <a:cxn ang="0">
                      <a:pos x="249" y="65"/>
                    </a:cxn>
                    <a:cxn ang="0">
                      <a:pos x="328" y="199"/>
                    </a:cxn>
                    <a:cxn ang="0">
                      <a:pos x="413" y="65"/>
                    </a:cxn>
                    <a:cxn ang="0">
                      <a:pos x="566" y="65"/>
                    </a:cxn>
                    <a:cxn ang="0">
                      <a:pos x="566" y="0"/>
                    </a:cxn>
                    <a:cxn ang="0">
                      <a:pos x="662" y="80"/>
                    </a:cxn>
                    <a:cxn ang="0">
                      <a:pos x="566" y="159"/>
                    </a:cxn>
                    <a:cxn ang="0">
                      <a:pos x="566" y="105"/>
                    </a:cxn>
                    <a:cxn ang="0">
                      <a:pos x="455" y="105"/>
                    </a:cxn>
                    <a:cxn ang="0">
                      <a:pos x="365" y="254"/>
                    </a:cxn>
                    <a:cxn ang="0">
                      <a:pos x="455" y="409"/>
                    </a:cxn>
                    <a:cxn ang="0">
                      <a:pos x="566" y="409"/>
                    </a:cxn>
                    <a:cxn ang="0">
                      <a:pos x="566" y="354"/>
                    </a:cxn>
                    <a:cxn ang="0">
                      <a:pos x="662" y="429"/>
                    </a:cxn>
                    <a:cxn ang="0">
                      <a:pos x="566" y="508"/>
                    </a:cxn>
                    <a:cxn ang="0">
                      <a:pos x="566" y="448"/>
                    </a:cxn>
                    <a:cxn ang="0">
                      <a:pos x="413" y="448"/>
                    </a:cxn>
                    <a:cxn ang="0">
                      <a:pos x="328" y="309"/>
                    </a:cxn>
                    <a:cxn ang="0">
                      <a:pos x="249" y="453"/>
                    </a:cxn>
                    <a:cxn ang="0">
                      <a:pos x="95" y="453"/>
                    </a:cxn>
                    <a:cxn ang="0">
                      <a:pos x="95" y="508"/>
                    </a:cxn>
                    <a:cxn ang="0">
                      <a:pos x="0" y="429"/>
                    </a:cxn>
                    <a:cxn ang="0">
                      <a:pos x="95" y="354"/>
                    </a:cxn>
                    <a:cxn ang="0">
                      <a:pos x="95" y="409"/>
                    </a:cxn>
                    <a:cxn ang="0">
                      <a:pos x="201" y="409"/>
                    </a:cxn>
                    <a:cxn ang="0">
                      <a:pos x="296" y="254"/>
                    </a:cxn>
                    <a:cxn ang="0">
                      <a:pos x="201" y="105"/>
                    </a:cxn>
                    <a:cxn ang="0">
                      <a:pos x="95" y="105"/>
                    </a:cxn>
                    <a:cxn ang="0">
                      <a:pos x="95" y="154"/>
                    </a:cxn>
                    <a:cxn ang="0">
                      <a:pos x="0" y="80"/>
                    </a:cxn>
                    <a:cxn ang="0">
                      <a:pos x="95" y="0"/>
                    </a:cxn>
                  </a:cxnLst>
                  <a:rect l="0" t="0" r="r" b="b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" name="Freeform 60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/>
                  <a:ahLst/>
                  <a:cxnLst>
                    <a:cxn ang="0">
                      <a:pos x="95" y="0"/>
                    </a:cxn>
                    <a:cxn ang="0">
                      <a:pos x="95" y="65"/>
                    </a:cxn>
                    <a:cxn ang="0">
                      <a:pos x="249" y="65"/>
                    </a:cxn>
                    <a:cxn ang="0">
                      <a:pos x="328" y="199"/>
                    </a:cxn>
                    <a:cxn ang="0">
                      <a:pos x="413" y="65"/>
                    </a:cxn>
                    <a:cxn ang="0">
                      <a:pos x="567" y="65"/>
                    </a:cxn>
                    <a:cxn ang="0">
                      <a:pos x="567" y="0"/>
                    </a:cxn>
                    <a:cxn ang="0">
                      <a:pos x="662" y="80"/>
                    </a:cxn>
                    <a:cxn ang="0">
                      <a:pos x="567" y="159"/>
                    </a:cxn>
                    <a:cxn ang="0">
                      <a:pos x="567" y="105"/>
                    </a:cxn>
                    <a:cxn ang="0">
                      <a:pos x="455" y="105"/>
                    </a:cxn>
                    <a:cxn ang="0">
                      <a:pos x="365" y="254"/>
                    </a:cxn>
                    <a:cxn ang="0">
                      <a:pos x="455" y="409"/>
                    </a:cxn>
                    <a:cxn ang="0">
                      <a:pos x="567" y="409"/>
                    </a:cxn>
                    <a:cxn ang="0">
                      <a:pos x="567" y="354"/>
                    </a:cxn>
                    <a:cxn ang="0">
                      <a:pos x="662" y="429"/>
                    </a:cxn>
                    <a:cxn ang="0">
                      <a:pos x="567" y="508"/>
                    </a:cxn>
                    <a:cxn ang="0">
                      <a:pos x="567" y="448"/>
                    </a:cxn>
                    <a:cxn ang="0">
                      <a:pos x="413" y="448"/>
                    </a:cxn>
                    <a:cxn ang="0">
                      <a:pos x="328" y="309"/>
                    </a:cxn>
                    <a:cxn ang="0">
                      <a:pos x="249" y="453"/>
                    </a:cxn>
                    <a:cxn ang="0">
                      <a:pos x="95" y="453"/>
                    </a:cxn>
                    <a:cxn ang="0">
                      <a:pos x="95" y="508"/>
                    </a:cxn>
                    <a:cxn ang="0">
                      <a:pos x="0" y="429"/>
                    </a:cxn>
                    <a:cxn ang="0">
                      <a:pos x="95" y="354"/>
                    </a:cxn>
                    <a:cxn ang="0">
                      <a:pos x="95" y="409"/>
                    </a:cxn>
                    <a:cxn ang="0">
                      <a:pos x="201" y="409"/>
                    </a:cxn>
                    <a:cxn ang="0">
                      <a:pos x="297" y="254"/>
                    </a:cxn>
                    <a:cxn ang="0">
                      <a:pos x="201" y="105"/>
                    </a:cxn>
                    <a:cxn ang="0">
                      <a:pos x="95" y="105"/>
                    </a:cxn>
                    <a:cxn ang="0">
                      <a:pos x="95" y="154"/>
                    </a:cxn>
                    <a:cxn ang="0">
                      <a:pos x="0" y="80"/>
                    </a:cxn>
                    <a:cxn ang="0">
                      <a:pos x="95" y="0"/>
                    </a:cxn>
                  </a:cxnLst>
                  <a:rect l="0" t="0" r="r" b="b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" name="Freeform 61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/>
                  <a:ahLst/>
                  <a:cxnLst>
                    <a:cxn ang="0">
                      <a:pos x="95" y="0"/>
                    </a:cxn>
                    <a:cxn ang="0">
                      <a:pos x="95" y="65"/>
                    </a:cxn>
                    <a:cxn ang="0">
                      <a:pos x="249" y="65"/>
                    </a:cxn>
                    <a:cxn ang="0">
                      <a:pos x="328" y="199"/>
                    </a:cxn>
                    <a:cxn ang="0">
                      <a:pos x="413" y="65"/>
                    </a:cxn>
                    <a:cxn ang="0">
                      <a:pos x="567" y="65"/>
                    </a:cxn>
                    <a:cxn ang="0">
                      <a:pos x="567" y="0"/>
                    </a:cxn>
                    <a:cxn ang="0">
                      <a:pos x="662" y="80"/>
                    </a:cxn>
                    <a:cxn ang="0">
                      <a:pos x="567" y="159"/>
                    </a:cxn>
                    <a:cxn ang="0">
                      <a:pos x="567" y="105"/>
                    </a:cxn>
                    <a:cxn ang="0">
                      <a:pos x="455" y="105"/>
                    </a:cxn>
                    <a:cxn ang="0">
                      <a:pos x="365" y="254"/>
                    </a:cxn>
                    <a:cxn ang="0">
                      <a:pos x="455" y="409"/>
                    </a:cxn>
                    <a:cxn ang="0">
                      <a:pos x="567" y="409"/>
                    </a:cxn>
                    <a:cxn ang="0">
                      <a:pos x="567" y="354"/>
                    </a:cxn>
                    <a:cxn ang="0">
                      <a:pos x="662" y="429"/>
                    </a:cxn>
                    <a:cxn ang="0">
                      <a:pos x="567" y="508"/>
                    </a:cxn>
                    <a:cxn ang="0">
                      <a:pos x="567" y="448"/>
                    </a:cxn>
                    <a:cxn ang="0">
                      <a:pos x="413" y="448"/>
                    </a:cxn>
                    <a:cxn ang="0">
                      <a:pos x="328" y="309"/>
                    </a:cxn>
                    <a:cxn ang="0">
                      <a:pos x="249" y="453"/>
                    </a:cxn>
                    <a:cxn ang="0">
                      <a:pos x="95" y="453"/>
                    </a:cxn>
                    <a:cxn ang="0">
                      <a:pos x="95" y="508"/>
                    </a:cxn>
                    <a:cxn ang="0">
                      <a:pos x="0" y="429"/>
                    </a:cxn>
                    <a:cxn ang="0">
                      <a:pos x="95" y="354"/>
                    </a:cxn>
                    <a:cxn ang="0">
                      <a:pos x="95" y="409"/>
                    </a:cxn>
                    <a:cxn ang="0">
                      <a:pos x="201" y="409"/>
                    </a:cxn>
                    <a:cxn ang="0">
                      <a:pos x="297" y="254"/>
                    </a:cxn>
                    <a:cxn ang="0">
                      <a:pos x="201" y="105"/>
                    </a:cxn>
                    <a:cxn ang="0">
                      <a:pos x="95" y="105"/>
                    </a:cxn>
                    <a:cxn ang="0">
                      <a:pos x="95" y="154"/>
                    </a:cxn>
                    <a:cxn ang="0">
                      <a:pos x="0" y="80"/>
                    </a:cxn>
                    <a:cxn ang="0">
                      <a:pos x="95" y="0"/>
                    </a:cxn>
                  </a:cxnLst>
                  <a:rect l="0" t="0" r="r" b="b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8" name="Group 62"/>
            <p:cNvGrpSpPr>
              <a:grpSpLocks/>
            </p:cNvGrpSpPr>
            <p:nvPr/>
          </p:nvGrpSpPr>
          <p:grpSpPr bwMode="auto">
            <a:xfrm>
              <a:off x="4986" y="684"/>
              <a:ext cx="515" cy="702"/>
              <a:chOff x="480" y="2498"/>
              <a:chExt cx="872" cy="878"/>
            </a:xfrm>
          </p:grpSpPr>
          <p:sp>
            <p:nvSpPr>
              <p:cNvPr id="14" name="Oval 63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Rectangle 64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Rectangle 65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Oval 66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8" name="Group 67"/>
              <p:cNvGrpSpPr>
                <a:grpSpLocks/>
              </p:cNvGrpSpPr>
              <p:nvPr/>
            </p:nvGrpSpPr>
            <p:grpSpPr bwMode="auto">
              <a:xfrm>
                <a:off x="612" y="2531"/>
                <a:ext cx="604" cy="214"/>
                <a:chOff x="612" y="2531"/>
                <a:chExt cx="604" cy="214"/>
              </a:xfrm>
            </p:grpSpPr>
            <p:grpSp>
              <p:nvGrpSpPr>
                <p:cNvPr id="24" name="Group 68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34" name="Freeform 69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" name="Freeform 70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" name="Freeform 71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" name="Freeform 72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8" name="Freeform 73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" name="Freeform 74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" name="Freeform 75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" name="Freeform 76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" name="Group 77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6" name="Freeform 78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" name="Freeform 79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" name="Freeform 80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" name="Freeform 81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" name="Freeform 82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" name="Freeform 83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" name="Freeform 84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" name="Freeform 85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9" name="Group 86"/>
              <p:cNvGrpSpPr>
                <a:grpSpLocks/>
              </p:cNvGrpSpPr>
              <p:nvPr/>
            </p:nvGrpSpPr>
            <p:grpSpPr bwMode="auto">
              <a:xfrm>
                <a:off x="581" y="2795"/>
                <a:ext cx="667" cy="513"/>
                <a:chOff x="581" y="2795"/>
                <a:chExt cx="667" cy="513"/>
              </a:xfrm>
            </p:grpSpPr>
            <p:sp>
              <p:nvSpPr>
                <p:cNvPr id="20" name="Freeform 87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/>
                  <a:ahLst/>
                  <a:cxnLst>
                    <a:cxn ang="0">
                      <a:pos x="95" y="0"/>
                    </a:cxn>
                    <a:cxn ang="0">
                      <a:pos x="95" y="65"/>
                    </a:cxn>
                    <a:cxn ang="0">
                      <a:pos x="249" y="65"/>
                    </a:cxn>
                    <a:cxn ang="0">
                      <a:pos x="328" y="199"/>
                    </a:cxn>
                    <a:cxn ang="0">
                      <a:pos x="413" y="65"/>
                    </a:cxn>
                    <a:cxn ang="0">
                      <a:pos x="566" y="65"/>
                    </a:cxn>
                    <a:cxn ang="0">
                      <a:pos x="566" y="0"/>
                    </a:cxn>
                    <a:cxn ang="0">
                      <a:pos x="662" y="80"/>
                    </a:cxn>
                    <a:cxn ang="0">
                      <a:pos x="566" y="159"/>
                    </a:cxn>
                    <a:cxn ang="0">
                      <a:pos x="566" y="105"/>
                    </a:cxn>
                    <a:cxn ang="0">
                      <a:pos x="455" y="105"/>
                    </a:cxn>
                    <a:cxn ang="0">
                      <a:pos x="365" y="254"/>
                    </a:cxn>
                    <a:cxn ang="0">
                      <a:pos x="455" y="409"/>
                    </a:cxn>
                    <a:cxn ang="0">
                      <a:pos x="566" y="409"/>
                    </a:cxn>
                    <a:cxn ang="0">
                      <a:pos x="566" y="354"/>
                    </a:cxn>
                    <a:cxn ang="0">
                      <a:pos x="662" y="429"/>
                    </a:cxn>
                    <a:cxn ang="0">
                      <a:pos x="566" y="508"/>
                    </a:cxn>
                    <a:cxn ang="0">
                      <a:pos x="566" y="448"/>
                    </a:cxn>
                    <a:cxn ang="0">
                      <a:pos x="413" y="448"/>
                    </a:cxn>
                    <a:cxn ang="0">
                      <a:pos x="328" y="309"/>
                    </a:cxn>
                    <a:cxn ang="0">
                      <a:pos x="249" y="453"/>
                    </a:cxn>
                    <a:cxn ang="0">
                      <a:pos x="95" y="453"/>
                    </a:cxn>
                    <a:cxn ang="0">
                      <a:pos x="95" y="508"/>
                    </a:cxn>
                    <a:cxn ang="0">
                      <a:pos x="0" y="429"/>
                    </a:cxn>
                    <a:cxn ang="0">
                      <a:pos x="95" y="354"/>
                    </a:cxn>
                    <a:cxn ang="0">
                      <a:pos x="95" y="409"/>
                    </a:cxn>
                    <a:cxn ang="0">
                      <a:pos x="201" y="409"/>
                    </a:cxn>
                    <a:cxn ang="0">
                      <a:pos x="296" y="254"/>
                    </a:cxn>
                    <a:cxn ang="0">
                      <a:pos x="201" y="105"/>
                    </a:cxn>
                    <a:cxn ang="0">
                      <a:pos x="95" y="105"/>
                    </a:cxn>
                    <a:cxn ang="0">
                      <a:pos x="95" y="154"/>
                    </a:cxn>
                    <a:cxn ang="0">
                      <a:pos x="0" y="80"/>
                    </a:cxn>
                    <a:cxn ang="0">
                      <a:pos x="95" y="0"/>
                    </a:cxn>
                  </a:cxnLst>
                  <a:rect l="0" t="0" r="r" b="b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Freeform 88"/>
                <p:cNvSpPr>
                  <a:spLocks/>
                </p:cNvSpPr>
                <p:nvPr/>
              </p:nvSpPr>
              <p:spPr bwMode="auto">
                <a:xfrm>
                  <a:off x="581" y="2795"/>
                  <a:ext cx="662" cy="508"/>
                </a:xfrm>
                <a:custGeom>
                  <a:avLst/>
                  <a:gdLst/>
                  <a:ahLst/>
                  <a:cxnLst>
                    <a:cxn ang="0">
                      <a:pos x="95" y="0"/>
                    </a:cxn>
                    <a:cxn ang="0">
                      <a:pos x="95" y="65"/>
                    </a:cxn>
                    <a:cxn ang="0">
                      <a:pos x="249" y="65"/>
                    </a:cxn>
                    <a:cxn ang="0">
                      <a:pos x="328" y="199"/>
                    </a:cxn>
                    <a:cxn ang="0">
                      <a:pos x="413" y="65"/>
                    </a:cxn>
                    <a:cxn ang="0">
                      <a:pos x="566" y="65"/>
                    </a:cxn>
                    <a:cxn ang="0">
                      <a:pos x="566" y="0"/>
                    </a:cxn>
                    <a:cxn ang="0">
                      <a:pos x="662" y="80"/>
                    </a:cxn>
                    <a:cxn ang="0">
                      <a:pos x="566" y="159"/>
                    </a:cxn>
                    <a:cxn ang="0">
                      <a:pos x="566" y="105"/>
                    </a:cxn>
                    <a:cxn ang="0">
                      <a:pos x="455" y="105"/>
                    </a:cxn>
                    <a:cxn ang="0">
                      <a:pos x="365" y="254"/>
                    </a:cxn>
                    <a:cxn ang="0">
                      <a:pos x="455" y="409"/>
                    </a:cxn>
                    <a:cxn ang="0">
                      <a:pos x="566" y="409"/>
                    </a:cxn>
                    <a:cxn ang="0">
                      <a:pos x="566" y="354"/>
                    </a:cxn>
                    <a:cxn ang="0">
                      <a:pos x="662" y="429"/>
                    </a:cxn>
                    <a:cxn ang="0">
                      <a:pos x="566" y="508"/>
                    </a:cxn>
                    <a:cxn ang="0">
                      <a:pos x="566" y="448"/>
                    </a:cxn>
                    <a:cxn ang="0">
                      <a:pos x="413" y="448"/>
                    </a:cxn>
                    <a:cxn ang="0">
                      <a:pos x="328" y="309"/>
                    </a:cxn>
                    <a:cxn ang="0">
                      <a:pos x="249" y="453"/>
                    </a:cxn>
                    <a:cxn ang="0">
                      <a:pos x="95" y="453"/>
                    </a:cxn>
                    <a:cxn ang="0">
                      <a:pos x="95" y="508"/>
                    </a:cxn>
                    <a:cxn ang="0">
                      <a:pos x="0" y="429"/>
                    </a:cxn>
                    <a:cxn ang="0">
                      <a:pos x="95" y="354"/>
                    </a:cxn>
                    <a:cxn ang="0">
                      <a:pos x="95" y="409"/>
                    </a:cxn>
                    <a:cxn ang="0">
                      <a:pos x="201" y="409"/>
                    </a:cxn>
                    <a:cxn ang="0">
                      <a:pos x="296" y="254"/>
                    </a:cxn>
                    <a:cxn ang="0">
                      <a:pos x="201" y="105"/>
                    </a:cxn>
                    <a:cxn ang="0">
                      <a:pos x="95" y="105"/>
                    </a:cxn>
                    <a:cxn ang="0">
                      <a:pos x="95" y="154"/>
                    </a:cxn>
                    <a:cxn ang="0">
                      <a:pos x="0" y="80"/>
                    </a:cxn>
                    <a:cxn ang="0">
                      <a:pos x="95" y="0"/>
                    </a:cxn>
                  </a:cxnLst>
                  <a:rect l="0" t="0" r="r" b="b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6" y="65"/>
                      </a:lnTo>
                      <a:lnTo>
                        <a:pt x="566" y="0"/>
                      </a:lnTo>
                      <a:lnTo>
                        <a:pt x="662" y="80"/>
                      </a:lnTo>
                      <a:lnTo>
                        <a:pt x="566" y="159"/>
                      </a:lnTo>
                      <a:lnTo>
                        <a:pt x="566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6" y="409"/>
                      </a:lnTo>
                      <a:lnTo>
                        <a:pt x="566" y="354"/>
                      </a:lnTo>
                      <a:lnTo>
                        <a:pt x="662" y="429"/>
                      </a:lnTo>
                      <a:lnTo>
                        <a:pt x="566" y="508"/>
                      </a:lnTo>
                      <a:lnTo>
                        <a:pt x="566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6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Freeform 89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/>
                  <a:ahLst/>
                  <a:cxnLst>
                    <a:cxn ang="0">
                      <a:pos x="95" y="0"/>
                    </a:cxn>
                    <a:cxn ang="0">
                      <a:pos x="95" y="65"/>
                    </a:cxn>
                    <a:cxn ang="0">
                      <a:pos x="249" y="65"/>
                    </a:cxn>
                    <a:cxn ang="0">
                      <a:pos x="328" y="199"/>
                    </a:cxn>
                    <a:cxn ang="0">
                      <a:pos x="413" y="65"/>
                    </a:cxn>
                    <a:cxn ang="0">
                      <a:pos x="567" y="65"/>
                    </a:cxn>
                    <a:cxn ang="0">
                      <a:pos x="567" y="0"/>
                    </a:cxn>
                    <a:cxn ang="0">
                      <a:pos x="662" y="80"/>
                    </a:cxn>
                    <a:cxn ang="0">
                      <a:pos x="567" y="159"/>
                    </a:cxn>
                    <a:cxn ang="0">
                      <a:pos x="567" y="105"/>
                    </a:cxn>
                    <a:cxn ang="0">
                      <a:pos x="455" y="105"/>
                    </a:cxn>
                    <a:cxn ang="0">
                      <a:pos x="365" y="254"/>
                    </a:cxn>
                    <a:cxn ang="0">
                      <a:pos x="455" y="409"/>
                    </a:cxn>
                    <a:cxn ang="0">
                      <a:pos x="567" y="409"/>
                    </a:cxn>
                    <a:cxn ang="0">
                      <a:pos x="567" y="354"/>
                    </a:cxn>
                    <a:cxn ang="0">
                      <a:pos x="662" y="429"/>
                    </a:cxn>
                    <a:cxn ang="0">
                      <a:pos x="567" y="508"/>
                    </a:cxn>
                    <a:cxn ang="0">
                      <a:pos x="567" y="448"/>
                    </a:cxn>
                    <a:cxn ang="0">
                      <a:pos x="413" y="448"/>
                    </a:cxn>
                    <a:cxn ang="0">
                      <a:pos x="328" y="309"/>
                    </a:cxn>
                    <a:cxn ang="0">
                      <a:pos x="249" y="453"/>
                    </a:cxn>
                    <a:cxn ang="0">
                      <a:pos x="95" y="453"/>
                    </a:cxn>
                    <a:cxn ang="0">
                      <a:pos x="95" y="508"/>
                    </a:cxn>
                    <a:cxn ang="0">
                      <a:pos x="0" y="429"/>
                    </a:cxn>
                    <a:cxn ang="0">
                      <a:pos x="95" y="354"/>
                    </a:cxn>
                    <a:cxn ang="0">
                      <a:pos x="95" y="409"/>
                    </a:cxn>
                    <a:cxn ang="0">
                      <a:pos x="201" y="409"/>
                    </a:cxn>
                    <a:cxn ang="0">
                      <a:pos x="297" y="254"/>
                    </a:cxn>
                    <a:cxn ang="0">
                      <a:pos x="201" y="105"/>
                    </a:cxn>
                    <a:cxn ang="0">
                      <a:pos x="95" y="105"/>
                    </a:cxn>
                    <a:cxn ang="0">
                      <a:pos x="95" y="154"/>
                    </a:cxn>
                    <a:cxn ang="0">
                      <a:pos x="0" y="80"/>
                    </a:cxn>
                    <a:cxn ang="0">
                      <a:pos x="95" y="0"/>
                    </a:cxn>
                  </a:cxnLst>
                  <a:rect l="0" t="0" r="r" b="b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90"/>
                <p:cNvSpPr>
                  <a:spLocks/>
                </p:cNvSpPr>
                <p:nvPr/>
              </p:nvSpPr>
              <p:spPr bwMode="auto">
                <a:xfrm>
                  <a:off x="586" y="2800"/>
                  <a:ext cx="662" cy="508"/>
                </a:xfrm>
                <a:custGeom>
                  <a:avLst/>
                  <a:gdLst/>
                  <a:ahLst/>
                  <a:cxnLst>
                    <a:cxn ang="0">
                      <a:pos x="95" y="0"/>
                    </a:cxn>
                    <a:cxn ang="0">
                      <a:pos x="95" y="65"/>
                    </a:cxn>
                    <a:cxn ang="0">
                      <a:pos x="249" y="65"/>
                    </a:cxn>
                    <a:cxn ang="0">
                      <a:pos x="328" y="199"/>
                    </a:cxn>
                    <a:cxn ang="0">
                      <a:pos x="413" y="65"/>
                    </a:cxn>
                    <a:cxn ang="0">
                      <a:pos x="567" y="65"/>
                    </a:cxn>
                    <a:cxn ang="0">
                      <a:pos x="567" y="0"/>
                    </a:cxn>
                    <a:cxn ang="0">
                      <a:pos x="662" y="80"/>
                    </a:cxn>
                    <a:cxn ang="0">
                      <a:pos x="567" y="159"/>
                    </a:cxn>
                    <a:cxn ang="0">
                      <a:pos x="567" y="105"/>
                    </a:cxn>
                    <a:cxn ang="0">
                      <a:pos x="455" y="105"/>
                    </a:cxn>
                    <a:cxn ang="0">
                      <a:pos x="365" y="254"/>
                    </a:cxn>
                    <a:cxn ang="0">
                      <a:pos x="455" y="409"/>
                    </a:cxn>
                    <a:cxn ang="0">
                      <a:pos x="567" y="409"/>
                    </a:cxn>
                    <a:cxn ang="0">
                      <a:pos x="567" y="354"/>
                    </a:cxn>
                    <a:cxn ang="0">
                      <a:pos x="662" y="429"/>
                    </a:cxn>
                    <a:cxn ang="0">
                      <a:pos x="567" y="508"/>
                    </a:cxn>
                    <a:cxn ang="0">
                      <a:pos x="567" y="448"/>
                    </a:cxn>
                    <a:cxn ang="0">
                      <a:pos x="413" y="448"/>
                    </a:cxn>
                    <a:cxn ang="0">
                      <a:pos x="328" y="309"/>
                    </a:cxn>
                    <a:cxn ang="0">
                      <a:pos x="249" y="453"/>
                    </a:cxn>
                    <a:cxn ang="0">
                      <a:pos x="95" y="453"/>
                    </a:cxn>
                    <a:cxn ang="0">
                      <a:pos x="95" y="508"/>
                    </a:cxn>
                    <a:cxn ang="0">
                      <a:pos x="0" y="429"/>
                    </a:cxn>
                    <a:cxn ang="0">
                      <a:pos x="95" y="354"/>
                    </a:cxn>
                    <a:cxn ang="0">
                      <a:pos x="95" y="409"/>
                    </a:cxn>
                    <a:cxn ang="0">
                      <a:pos x="201" y="409"/>
                    </a:cxn>
                    <a:cxn ang="0">
                      <a:pos x="297" y="254"/>
                    </a:cxn>
                    <a:cxn ang="0">
                      <a:pos x="201" y="105"/>
                    </a:cxn>
                    <a:cxn ang="0">
                      <a:pos x="95" y="105"/>
                    </a:cxn>
                    <a:cxn ang="0">
                      <a:pos x="95" y="154"/>
                    </a:cxn>
                    <a:cxn ang="0">
                      <a:pos x="0" y="80"/>
                    </a:cxn>
                    <a:cxn ang="0">
                      <a:pos x="95" y="0"/>
                    </a:cxn>
                  </a:cxnLst>
                  <a:rect l="0" t="0" r="r" b="b"/>
                  <a:pathLst>
                    <a:path w="662" h="508">
                      <a:moveTo>
                        <a:pt x="95" y="0"/>
                      </a:moveTo>
                      <a:lnTo>
                        <a:pt x="95" y="65"/>
                      </a:lnTo>
                      <a:lnTo>
                        <a:pt x="249" y="65"/>
                      </a:lnTo>
                      <a:lnTo>
                        <a:pt x="328" y="199"/>
                      </a:lnTo>
                      <a:lnTo>
                        <a:pt x="413" y="65"/>
                      </a:lnTo>
                      <a:lnTo>
                        <a:pt x="567" y="65"/>
                      </a:lnTo>
                      <a:lnTo>
                        <a:pt x="567" y="0"/>
                      </a:lnTo>
                      <a:lnTo>
                        <a:pt x="662" y="80"/>
                      </a:lnTo>
                      <a:lnTo>
                        <a:pt x="567" y="159"/>
                      </a:lnTo>
                      <a:lnTo>
                        <a:pt x="567" y="105"/>
                      </a:lnTo>
                      <a:lnTo>
                        <a:pt x="455" y="105"/>
                      </a:lnTo>
                      <a:lnTo>
                        <a:pt x="365" y="254"/>
                      </a:lnTo>
                      <a:lnTo>
                        <a:pt x="455" y="409"/>
                      </a:lnTo>
                      <a:lnTo>
                        <a:pt x="567" y="409"/>
                      </a:lnTo>
                      <a:lnTo>
                        <a:pt x="567" y="354"/>
                      </a:lnTo>
                      <a:lnTo>
                        <a:pt x="662" y="429"/>
                      </a:lnTo>
                      <a:lnTo>
                        <a:pt x="567" y="508"/>
                      </a:lnTo>
                      <a:lnTo>
                        <a:pt x="567" y="448"/>
                      </a:lnTo>
                      <a:lnTo>
                        <a:pt x="413" y="448"/>
                      </a:lnTo>
                      <a:lnTo>
                        <a:pt x="328" y="309"/>
                      </a:lnTo>
                      <a:lnTo>
                        <a:pt x="249" y="453"/>
                      </a:lnTo>
                      <a:lnTo>
                        <a:pt x="95" y="453"/>
                      </a:lnTo>
                      <a:lnTo>
                        <a:pt x="95" y="508"/>
                      </a:lnTo>
                      <a:lnTo>
                        <a:pt x="0" y="429"/>
                      </a:lnTo>
                      <a:lnTo>
                        <a:pt x="95" y="354"/>
                      </a:lnTo>
                      <a:lnTo>
                        <a:pt x="95" y="409"/>
                      </a:lnTo>
                      <a:lnTo>
                        <a:pt x="201" y="409"/>
                      </a:lnTo>
                      <a:lnTo>
                        <a:pt x="297" y="254"/>
                      </a:lnTo>
                      <a:lnTo>
                        <a:pt x="201" y="105"/>
                      </a:lnTo>
                      <a:lnTo>
                        <a:pt x="95" y="105"/>
                      </a:lnTo>
                      <a:lnTo>
                        <a:pt x="95" y="154"/>
                      </a:lnTo>
                      <a:lnTo>
                        <a:pt x="0" y="80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9" name="Text Box 91"/>
            <p:cNvSpPr txBox="1">
              <a:spLocks noChangeArrowheads="1"/>
            </p:cNvSpPr>
            <p:nvPr/>
          </p:nvSpPr>
          <p:spPr bwMode="auto">
            <a:xfrm>
              <a:off x="2688" y="936"/>
              <a:ext cx="31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0" name="Text Box 92"/>
            <p:cNvSpPr txBox="1">
              <a:spLocks noChangeArrowheads="1"/>
            </p:cNvSpPr>
            <p:nvPr/>
          </p:nvSpPr>
          <p:spPr bwMode="auto">
            <a:xfrm>
              <a:off x="5088" y="972"/>
              <a:ext cx="31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11" name="Text Box 93"/>
            <p:cNvSpPr txBox="1">
              <a:spLocks noChangeArrowheads="1"/>
            </p:cNvSpPr>
            <p:nvPr/>
          </p:nvSpPr>
          <p:spPr bwMode="auto">
            <a:xfrm>
              <a:off x="3852" y="948"/>
              <a:ext cx="31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2" name="Text Box 96"/>
            <p:cNvSpPr txBox="1">
              <a:spLocks noChangeArrowheads="1"/>
            </p:cNvSpPr>
            <p:nvPr/>
          </p:nvSpPr>
          <p:spPr bwMode="auto">
            <a:xfrm>
              <a:off x="2028" y="768"/>
              <a:ext cx="67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339966"/>
                  </a:solidFill>
                </a:rPr>
                <a:t>ingress</a:t>
              </a:r>
            </a:p>
          </p:txBody>
        </p:sp>
        <p:sp>
          <p:nvSpPr>
            <p:cNvPr id="13" name="Text Box 97"/>
            <p:cNvSpPr txBox="1">
              <a:spLocks noChangeArrowheads="1"/>
            </p:cNvSpPr>
            <p:nvPr/>
          </p:nvSpPr>
          <p:spPr bwMode="auto">
            <a:xfrm>
              <a:off x="4512" y="756"/>
              <a:ext cx="5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339966"/>
                  </a:solidFill>
                </a:rPr>
                <a:t>egress</a:t>
              </a:r>
            </a:p>
          </p:txBody>
        </p:sp>
      </p:grp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83776" y="1135117"/>
            <a:ext cx="8765628" cy="5502166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To optimally utilize network resources (e.g., link BW), we need</a:t>
            </a:r>
          </a:p>
          <a:p>
            <a:pPr>
              <a:buNone/>
            </a:pPr>
            <a:r>
              <a:rPr lang="en-US" dirty="0" smtClean="0"/>
              <a:t>	to gather all the topology and network constraints into one centralized </a:t>
            </a:r>
          </a:p>
          <a:p>
            <a:pPr>
              <a:buNone/>
            </a:pPr>
            <a:r>
              <a:rPr lang="en-US" b="1" dirty="0" smtClean="0"/>
              <a:t>		T</a:t>
            </a:r>
            <a:r>
              <a:rPr lang="en-US" dirty="0" smtClean="0"/>
              <a:t>raffic </a:t>
            </a:r>
            <a:r>
              <a:rPr lang="en-US" b="1" dirty="0" smtClean="0"/>
              <a:t>E</a:t>
            </a:r>
            <a:r>
              <a:rPr lang="en-US" dirty="0" smtClean="0"/>
              <a:t>ngineering </a:t>
            </a:r>
            <a:r>
              <a:rPr lang="en-US" b="1" dirty="0" smtClean="0"/>
              <a:t>D</a:t>
            </a:r>
            <a:r>
              <a:rPr lang="en-US" dirty="0" smtClean="0"/>
              <a:t>atabase (TED) </a:t>
            </a:r>
          </a:p>
          <a:p>
            <a:pPr>
              <a:buNone/>
            </a:pPr>
            <a:r>
              <a:rPr lang="en-US" dirty="0" smtClean="0"/>
              <a:t>	enough computational power to solve the complex optimization problem</a:t>
            </a:r>
          </a:p>
          <a:p>
            <a:pPr>
              <a:buNone/>
            </a:pPr>
            <a:r>
              <a:rPr lang="en-US" dirty="0" smtClean="0"/>
              <a:t>	to send path set-up commands to the routers to set up TE-LSP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RFC 4655 defines a </a:t>
            </a:r>
            <a:r>
              <a:rPr lang="en-US" sz="2400" b="1" dirty="0" smtClean="0"/>
              <a:t>P</a:t>
            </a:r>
            <a:r>
              <a:rPr lang="en-US" sz="2400" dirty="0" smtClean="0"/>
              <a:t>ath </a:t>
            </a:r>
            <a:r>
              <a:rPr lang="en-US" sz="2400" b="1" dirty="0" smtClean="0"/>
              <a:t>C</a:t>
            </a:r>
            <a:r>
              <a:rPr lang="en-US" sz="2400" dirty="0" smtClean="0"/>
              <a:t>omputation </a:t>
            </a:r>
            <a:r>
              <a:rPr lang="en-US" sz="2400" b="1" dirty="0" smtClean="0"/>
              <a:t>E</a:t>
            </a:r>
            <a:r>
              <a:rPr lang="en-US" sz="2400" dirty="0" smtClean="0"/>
              <a:t>lement (PCE </a:t>
            </a:r>
            <a:r>
              <a:rPr lang="en-US" sz="2000" dirty="0" smtClean="0"/>
              <a:t>nicknamed </a:t>
            </a:r>
            <a:r>
              <a:rPr lang="en-US" sz="2000" dirty="0" err="1" smtClean="0"/>
              <a:t>Godbox</a:t>
            </a:r>
            <a:r>
              <a:rPr lang="en-US" sz="2400" dirty="0" smtClean="0"/>
              <a:t>)</a:t>
            </a:r>
          </a:p>
          <a:p>
            <a:pPr>
              <a:buNone/>
            </a:pPr>
            <a:r>
              <a:rPr lang="en-US" sz="2400" dirty="0" smtClean="0"/>
              <a:t> and </a:t>
            </a:r>
            <a:r>
              <a:rPr lang="en-US" sz="2400" b="1" dirty="0" smtClean="0"/>
              <a:t>P</a:t>
            </a:r>
            <a:r>
              <a:rPr lang="en-US" sz="2400" dirty="0" smtClean="0"/>
              <a:t>ath </a:t>
            </a:r>
            <a:r>
              <a:rPr lang="en-US" sz="2400" b="1" dirty="0" smtClean="0"/>
              <a:t>C</a:t>
            </a:r>
            <a:r>
              <a:rPr lang="en-US" sz="2400" dirty="0" smtClean="0"/>
              <a:t>omputation </a:t>
            </a:r>
            <a:r>
              <a:rPr lang="en-US" sz="2400" b="1" dirty="0" smtClean="0"/>
              <a:t>C</a:t>
            </a:r>
            <a:r>
              <a:rPr lang="en-US" sz="2400" dirty="0" smtClean="0"/>
              <a:t>lients (PCCs)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The PCE may be </a:t>
            </a:r>
          </a:p>
          <a:p>
            <a:r>
              <a:rPr lang="en-US" sz="2400" dirty="0" smtClean="0"/>
              <a:t>a designated router  or</a:t>
            </a:r>
          </a:p>
          <a:p>
            <a:r>
              <a:rPr lang="en-US" sz="2400" dirty="0" smtClean="0"/>
              <a:t>the management system or </a:t>
            </a:r>
          </a:p>
          <a:p>
            <a:r>
              <a:rPr lang="en-US" sz="2400" dirty="0" smtClean="0"/>
              <a:t>a dedicated computational </a:t>
            </a:r>
            <a:r>
              <a:rPr lang="en-US" sz="2400" dirty="0" smtClean="0"/>
              <a:t>platform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PCE is an evolutionary solution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to adding computational resources</a:t>
            </a:r>
            <a:endParaRPr lang="en-US" sz="2400" dirty="0" smtClean="0"/>
          </a:p>
        </p:txBody>
      </p:sp>
      <p:sp>
        <p:nvSpPr>
          <p:cNvPr id="34818" name="AutoShape 2" descr="data:image/jpeg;base64,/9j/4AAQSkZJRgABAQAAAQABAAD/2wCEAAkGBhQQEBMSEBIUFRUSFRUQFRYVEhAQFhYVFBAWFBYVFRUXHCYfGBkkGh4UHzMgJSoqOC4sFR8xNTY2NSYrLCkBCQoKDgwOGA8OGjUkHyQsNSwpKi4sLDUvLC8sLCksLCksKiksLCwvLCkpLCwpLCkpKSoqKSksLC4sKSkpLCwsLP/AABEIAGAAhgMBIgACEQEDEQH/xAAcAAEAAQUBAQAAAAAAAAAAAAAABwEDBQYIBAL/xAA6EAABAwICBgcHAwMFAAAAAAABAAIDBBESIQUGBzFBgRMiMlFhcZEjUmKSobHBFDNDCILCQlNy0eH/xAAZAQACAwEAAAAAAAAAAAAAAAAAAwECBAX/xAAmEQACAgIBAwMFAQAAAAAAAAAAAQIDESEEMTJRBRIiE0FhcZEU/9oADAMBAAIRAxEAPwCcUREAERfL5AASTYDMk5IAqUutK1i2rUtNdsR6eQZWjIwA+Mm70uox1h1/q627XydHGf44rsFvidvdzV41tmS3l11/kljWPaVSUd2l/SyDLo4rOIPc53Zb6qPKrbPWGTFHHC1nBha5/q+4JPlZaJgVcKcq0jnT5k5PWiTKLbjIMpqRp8Y5XN+jgfus7SbaKN37jJo/NjXj1YSoQmmDfPu3lW+hc/tZDuG/mVDgi8OVatt6OlKPXqhljbI2qiDXOLBjd0ZxNtcWdbdcZ+Ky9NXxyi8cjHjva5rx9CuW2xACwC+mEtN2kg94JafUKPpDP9++h1Si5ro9bqyH9urmHgZC8ejrrYNX9rda6spqZ745OnmjhOKNoIa94aXXbbMC5VJVtGmrlRseEidUVAqpZsCIiACIiACg3bHpmdteYDI7oejje2O9m3IIJNt+YO9TkoR28U1qynk9+As+SUn/ACCvDqZ+Ss1kftrBxC9LwW9prm3AIxNc3I8c+CxSy8OskgBa4NcCGt4jJu66vZOyPYsnMroqk2pvBbc8WvcW715+ldJkwWHvH8BWNOVglkxtbhBtkLbwM9yuMqSOKvGbkt6FzpVfa8nohpA3xPecyrmFWBW94Xskic22Nj23GIXaTl33GSv7orTYhwslvGS1hTCvoPB3ELA6X05vZGfAn8BEpJLJNNM7ZYRd0rpcMu1mbuJ32/8AVk9j9MZtN0l88LpJT/ZC9wPzYVpJKlD+nmkx6Ve+2UVO883PY0fTEsspOR3qaY1LCOjwqoiqPCIiACIiACifb5TXipJO58kfzMa7/FSwo82402LRrX/7c8Z+YOZ+VMeoq5ZgyBgvq6+Aq3Wg5LLdVuHmr4K89UerzV9pUEvtR93WVg1kkaSThPU6Pi025LEXVbqtlUbO5E1XTqeYPB6tPaUEsTcLMOBha7s5mzQDln37+9aaVsGkHezd5fkLX0v2KGkdCibsTlIops/pqo7vrZe5sMXqXuP2ChNdDf040eHR9RJxkqC3lHCz8uKg0EtoiKCQiIgAiIgAtR2r02PRFV8LWyD+2Rp+11tyw+t9N0lBVste8EtvMRkj6gIzghrKwcsAr6utwfRRTgF7GOLgHXHsX5i977nc7+SxtTquP45CD7srS3kHD/pJhzq28S0Is9Otisx2a7Udkq6w5BfWldHyQi0jbX3G4cDYjcQbFW4zkPJbIyUtowTg4rEi5dVuvi6qrisHn0mfZnl91glmdKO9nzCwyVPqdHjL4FF1JsPo+j0LTm2cjppTzmc0fRoXL9PCXuDW7yV1LseinboyIT9gZQDCGnoQMnOt7zsRF+FjxVDTneDeERFBYIiIAIiIALFay6ZipKZ8tQepbBYC5cX5Bo8SsqvNpDRsdRG6KeNsjHb2vaHA23Gx4+KCHnGjnqhr2CNjHkgtaG9YB7SQLXB4eYKyDWXHVNx3D2rfkOdvNbrprYtC67qKZ0B34H3mi8s+s31K0LSuqFdQEmSBxaP5ae8sfmW2u3mAsFvBUm3B/wBHV8+ypJWxyvKMHrizqMIDd7hdriRwO45j0CuaB0ZHNTNxxgm7hia4tfvy8/QqxpWodVMaA5ji0k33O3Wsb5/VZLVuNrIjG4sxBx3jCSMsw4Z+uSmyFlPHXlFaraeRyX4a+55KjVbP2UgvvwSDAfUZeoCxVXo2WH9xjgPe7TfmGS3h7CBmcvjHSM5PF7HlfxCoLtz6zB3g9Iznn9ys9fqFkdS2abfS6pbhojHSzuoPNYkrP62uHTPAw9sjqjC3IcBYfZNU9XZKueNkbcT5HYIwdxNrlzvgaLuJ8F11L3JM5kI/Sjg2zZRs/wD1s95Qeijs+Y7rg5thB73b3dzcuK6TYwAAAWAFgBkABwA4LFar6ux0FMyCLPDdz3EWdJI7N73eJPoABwWXQxsVjqERFBYIiIAIiIAIiIAKllVEAazp/Z5RVpLpYQ15/ki9k+/eS3J3O6j/AE5seqYbmklbUN9yW0co8ndl3nkpmRWUmJnTCfVHNU009I/BM2SF3uytcAf+Lv8AUOZXsg0y3e9pb8cZy+mX0XQNdQRzsLJo2SNO9r2tePQrQ9NbGaeS7qSR9M/fYXliPmxxuORWezjU2dVj9FoWcinslleGQNpiDp6l5Dupic8uIAs0HfYKe9k+pH6OD9RKzDNM0BrTvhh3tZ4Pdk53IcFh9VdlE7KwPrxE6KG0jcBuJpAbsxAgENaetYjM24XUshPworCK1qUvlNbCqiKBwREQAREQB//Z"/>
          <p:cNvSpPr>
            <a:spLocks noChangeAspect="1" noChangeArrowheads="1"/>
          </p:cNvSpPr>
          <p:nvPr/>
        </p:nvSpPr>
        <p:spPr bwMode="auto">
          <a:xfrm>
            <a:off x="0" y="-433388"/>
            <a:ext cx="1276350" cy="9144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47" name="Group 246"/>
          <p:cNvGrpSpPr/>
          <p:nvPr/>
        </p:nvGrpSpPr>
        <p:grpSpPr>
          <a:xfrm>
            <a:off x="5780032" y="4319752"/>
            <a:ext cx="3015649" cy="1986455"/>
            <a:chOff x="5780032" y="4319752"/>
            <a:chExt cx="3015649" cy="1986455"/>
          </a:xfrm>
        </p:grpSpPr>
        <p:sp>
          <p:nvSpPr>
            <p:cNvPr id="240" name="Line 6"/>
            <p:cNvSpPr>
              <a:spLocks noChangeShapeType="1"/>
            </p:cNvSpPr>
            <p:nvPr/>
          </p:nvSpPr>
          <p:spPr bwMode="auto">
            <a:xfrm>
              <a:off x="6179127" y="4925109"/>
              <a:ext cx="442389" cy="198684"/>
            </a:xfrm>
            <a:prstGeom prst="line">
              <a:avLst/>
            </a:prstGeom>
            <a:noFill/>
            <a:ln w="38100">
              <a:solidFill>
                <a:srgbClr val="E96D35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Freeform 5"/>
            <p:cNvSpPr>
              <a:spLocks/>
            </p:cNvSpPr>
            <p:nvPr/>
          </p:nvSpPr>
          <p:spPr bwMode="auto">
            <a:xfrm rot="64793">
              <a:off x="5905440" y="4430110"/>
              <a:ext cx="1725250" cy="1876097"/>
            </a:xfrm>
            <a:custGeom>
              <a:avLst/>
              <a:gdLst/>
              <a:ahLst/>
              <a:cxnLst>
                <a:cxn ang="0">
                  <a:pos x="294" y="88"/>
                </a:cxn>
                <a:cxn ang="0">
                  <a:pos x="223" y="89"/>
                </a:cxn>
                <a:cxn ang="0">
                  <a:pos x="150" y="123"/>
                </a:cxn>
                <a:cxn ang="0">
                  <a:pos x="94" y="177"/>
                </a:cxn>
                <a:cxn ang="0">
                  <a:pos x="67" y="246"/>
                </a:cxn>
                <a:cxn ang="0">
                  <a:pos x="58" y="304"/>
                </a:cxn>
                <a:cxn ang="0">
                  <a:pos x="17" y="343"/>
                </a:cxn>
                <a:cxn ang="0">
                  <a:pos x="0" y="395"/>
                </a:cxn>
                <a:cxn ang="0">
                  <a:pos x="9" y="449"/>
                </a:cxn>
                <a:cxn ang="0">
                  <a:pos x="51" y="503"/>
                </a:cxn>
                <a:cxn ang="0">
                  <a:pos x="127" y="546"/>
                </a:cxn>
                <a:cxn ang="0">
                  <a:pos x="125" y="604"/>
                </a:cxn>
                <a:cxn ang="0">
                  <a:pos x="163" y="648"/>
                </a:cxn>
                <a:cxn ang="0">
                  <a:pos x="219" y="675"/>
                </a:cxn>
                <a:cxn ang="0">
                  <a:pos x="284" y="682"/>
                </a:cxn>
                <a:cxn ang="0">
                  <a:pos x="337" y="665"/>
                </a:cxn>
                <a:cxn ang="0">
                  <a:pos x="395" y="693"/>
                </a:cxn>
                <a:cxn ang="0">
                  <a:pos x="472" y="729"/>
                </a:cxn>
                <a:cxn ang="0">
                  <a:pos x="550" y="736"/>
                </a:cxn>
                <a:cxn ang="0">
                  <a:pos x="629" y="721"/>
                </a:cxn>
                <a:cxn ang="0">
                  <a:pos x="702" y="688"/>
                </a:cxn>
                <a:cxn ang="0">
                  <a:pos x="765" y="665"/>
                </a:cxn>
                <a:cxn ang="0">
                  <a:pos x="825" y="676"/>
                </a:cxn>
                <a:cxn ang="0">
                  <a:pos x="889" y="656"/>
                </a:cxn>
                <a:cxn ang="0">
                  <a:pos x="939" y="613"/>
                </a:cxn>
                <a:cxn ang="0">
                  <a:pos x="971" y="555"/>
                </a:cxn>
                <a:cxn ang="0">
                  <a:pos x="966" y="492"/>
                </a:cxn>
                <a:cxn ang="0">
                  <a:pos x="1011" y="430"/>
                </a:cxn>
                <a:cxn ang="0">
                  <a:pos x="1031" y="367"/>
                </a:cxn>
                <a:cxn ang="0">
                  <a:pos x="1027" y="306"/>
                </a:cxn>
                <a:cxn ang="0">
                  <a:pos x="999" y="253"/>
                </a:cxn>
                <a:cxn ang="0">
                  <a:pos x="951" y="212"/>
                </a:cxn>
                <a:cxn ang="0">
                  <a:pos x="936" y="158"/>
                </a:cxn>
                <a:cxn ang="0">
                  <a:pos x="904" y="99"/>
                </a:cxn>
                <a:cxn ang="0">
                  <a:pos x="846" y="58"/>
                </a:cxn>
                <a:cxn ang="0">
                  <a:pos x="773" y="41"/>
                </a:cxn>
                <a:cxn ang="0">
                  <a:pos x="702" y="54"/>
                </a:cxn>
                <a:cxn ang="0">
                  <a:pos x="642" y="61"/>
                </a:cxn>
                <a:cxn ang="0">
                  <a:pos x="575" y="17"/>
                </a:cxn>
                <a:cxn ang="0">
                  <a:pos x="513" y="0"/>
                </a:cxn>
                <a:cxn ang="0">
                  <a:pos x="451" y="11"/>
                </a:cxn>
                <a:cxn ang="0">
                  <a:pos x="389" y="48"/>
                </a:cxn>
                <a:cxn ang="0">
                  <a:pos x="331" y="108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solidFill>
              <a:srgbClr val="FFFF00"/>
            </a:solidFill>
            <a:ln w="12700" cap="rnd" cmpd="sng">
              <a:noFill/>
              <a:prstDash val="solid"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6594286" y="5734406"/>
              <a:ext cx="393242" cy="0"/>
            </a:xfrm>
            <a:prstGeom prst="line">
              <a:avLst/>
            </a:prstGeom>
            <a:noFill/>
            <a:ln w="38100">
              <a:solidFill>
                <a:srgbClr val="E96D35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V="1">
              <a:off x="7049336" y="5581747"/>
              <a:ext cx="548210" cy="183458"/>
            </a:xfrm>
            <a:prstGeom prst="line">
              <a:avLst/>
            </a:prstGeom>
            <a:noFill/>
            <a:ln w="38100">
              <a:solidFill>
                <a:srgbClr val="E96D35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7078000" y="5084936"/>
              <a:ext cx="491777" cy="44056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6622950" y="5079580"/>
              <a:ext cx="393242" cy="0"/>
            </a:xfrm>
            <a:prstGeom prst="line">
              <a:avLst/>
            </a:prstGeom>
            <a:noFill/>
            <a:ln w="38100">
              <a:solidFill>
                <a:srgbClr val="E96D35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V="1">
              <a:off x="6606826" y="5066189"/>
              <a:ext cx="393242" cy="599923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5938583" y="5562999"/>
              <a:ext cx="565230" cy="231667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V="1">
              <a:off x="5935000" y="5067528"/>
              <a:ext cx="622559" cy="464672"/>
            </a:xfrm>
            <a:prstGeom prst="line">
              <a:avLst/>
            </a:prstGeom>
            <a:noFill/>
            <a:ln w="38100">
              <a:solidFill>
                <a:srgbClr val="E96D35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6631012" y="5105023"/>
              <a:ext cx="327851" cy="648131"/>
            </a:xfrm>
            <a:prstGeom prst="line">
              <a:avLst/>
            </a:prstGeom>
            <a:noFill/>
            <a:ln w="38100">
              <a:solidFill>
                <a:srgbClr val="E96D35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" name="Group 328"/>
            <p:cNvGrpSpPr>
              <a:grpSpLocks/>
            </p:cNvGrpSpPr>
            <p:nvPr/>
          </p:nvGrpSpPr>
          <p:grpSpPr bwMode="auto">
            <a:xfrm>
              <a:off x="6919449" y="4873356"/>
              <a:ext cx="224838" cy="441907"/>
              <a:chOff x="3933" y="930"/>
              <a:chExt cx="251" cy="330"/>
            </a:xfrm>
          </p:grpSpPr>
          <p:sp>
            <p:nvSpPr>
              <p:cNvPr id="97" name="Oval 329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Rectangle 330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Oval 332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1" name="Group 333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02" name="Group 334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12" name="Freeform 335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3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4" name="Freeform 337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5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6" name="Freeform 339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7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8" name="Freeform 341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9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3" name="Group 343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04" name="Freeform 344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5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6" name="Freeform 346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7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8" name="Freeform 348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9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0" name="Freeform 350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1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9" name="Group 352"/>
            <p:cNvGrpSpPr>
              <a:grpSpLocks/>
            </p:cNvGrpSpPr>
            <p:nvPr/>
          </p:nvGrpSpPr>
          <p:grpSpPr bwMode="auto">
            <a:xfrm>
              <a:off x="6897951" y="5516130"/>
              <a:ext cx="224838" cy="441907"/>
              <a:chOff x="3933" y="930"/>
              <a:chExt cx="251" cy="330"/>
            </a:xfrm>
          </p:grpSpPr>
          <p:sp>
            <p:nvSpPr>
              <p:cNvPr id="74" name="Oval 353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Rectangle 354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Rectangle 355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Oval 356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8" name="Group 357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79" name="Group 358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89" name="Freeform 359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" name="Freeform 360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1" name="Freeform 361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" name="Freeform 362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" name="Freeform 363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4" name="Freeform 364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5" name="Freeform 365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6" name="Freeform 366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0" name="Group 367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81" name="Freeform 368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" name="Freeform 369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3" name="Freeform 370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" name="Freeform 371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5" name="Freeform 372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" name="Freeform 373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7" name="Freeform 374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" name="Freeform 375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0" name="Group 376"/>
            <p:cNvGrpSpPr>
              <a:grpSpLocks/>
            </p:cNvGrpSpPr>
            <p:nvPr/>
          </p:nvGrpSpPr>
          <p:grpSpPr bwMode="auto">
            <a:xfrm>
              <a:off x="6435735" y="5548269"/>
              <a:ext cx="224838" cy="441907"/>
              <a:chOff x="3933" y="930"/>
              <a:chExt cx="251" cy="330"/>
            </a:xfrm>
          </p:grpSpPr>
          <p:sp>
            <p:nvSpPr>
              <p:cNvPr id="51" name="Oval 377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Rectangle 378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Rectangle 379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Oval 380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5" name="Group 381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56" name="Group 382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66" name="Freeform 383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7" name="Freeform 384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8" name="Freeform 385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9" name="Freeform 386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0" name="Freeform 387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" name="Freeform 388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2" name="Freeform 389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3" name="Freeform 390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7" name="Group 391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58" name="Freeform 392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9" name="Freeform 393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0" name="Freeform 394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" name="Freeform 395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" name="Freeform 396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" name="Freeform 397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4" name="Freeform 398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5" name="Freeform 399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238" name="Line 6"/>
            <p:cNvSpPr>
              <a:spLocks noChangeShapeType="1"/>
            </p:cNvSpPr>
            <p:nvPr/>
          </p:nvSpPr>
          <p:spPr bwMode="auto">
            <a:xfrm>
              <a:off x="6841279" y="4578269"/>
              <a:ext cx="442390" cy="230214"/>
            </a:xfrm>
            <a:prstGeom prst="line">
              <a:avLst/>
            </a:prstGeom>
            <a:noFill/>
            <a:ln w="38100">
              <a:solidFill>
                <a:srgbClr val="E96D35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9" name="Line 6"/>
            <p:cNvSpPr>
              <a:spLocks noChangeShapeType="1"/>
            </p:cNvSpPr>
            <p:nvPr/>
          </p:nvSpPr>
          <p:spPr bwMode="auto">
            <a:xfrm flipV="1">
              <a:off x="6289485" y="4587766"/>
              <a:ext cx="536983" cy="30581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1" name="Line 6"/>
            <p:cNvSpPr>
              <a:spLocks noChangeShapeType="1"/>
            </p:cNvSpPr>
            <p:nvPr/>
          </p:nvSpPr>
          <p:spPr bwMode="auto">
            <a:xfrm>
              <a:off x="6289486" y="4972405"/>
              <a:ext cx="347797" cy="151387"/>
            </a:xfrm>
            <a:prstGeom prst="line">
              <a:avLst/>
            </a:prstGeom>
            <a:noFill/>
            <a:ln w="38100">
              <a:solidFill>
                <a:srgbClr val="E96D35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2" name="Line 6"/>
            <p:cNvSpPr>
              <a:spLocks noChangeShapeType="1"/>
            </p:cNvSpPr>
            <p:nvPr/>
          </p:nvSpPr>
          <p:spPr bwMode="auto">
            <a:xfrm flipV="1">
              <a:off x="7077761" y="4808483"/>
              <a:ext cx="205908" cy="258516"/>
            </a:xfrm>
            <a:prstGeom prst="line">
              <a:avLst/>
            </a:prstGeom>
            <a:noFill/>
            <a:ln w="38100">
              <a:solidFill>
                <a:srgbClr val="E96D35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3" name="Line 6"/>
            <p:cNvSpPr>
              <a:spLocks noChangeShapeType="1"/>
            </p:cNvSpPr>
            <p:nvPr/>
          </p:nvSpPr>
          <p:spPr bwMode="auto">
            <a:xfrm flipV="1">
              <a:off x="5958410" y="4903076"/>
              <a:ext cx="347797" cy="542295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4" name="Line 6"/>
            <p:cNvSpPr>
              <a:spLocks noChangeShapeType="1"/>
            </p:cNvSpPr>
            <p:nvPr/>
          </p:nvSpPr>
          <p:spPr bwMode="auto">
            <a:xfrm>
              <a:off x="7345775" y="4877812"/>
              <a:ext cx="237439" cy="608588"/>
            </a:xfrm>
            <a:prstGeom prst="line">
              <a:avLst/>
            </a:prstGeom>
            <a:noFill/>
            <a:ln w="38100">
              <a:solidFill>
                <a:srgbClr val="E96D35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6" name="Group 256"/>
            <p:cNvGrpSpPr>
              <a:grpSpLocks/>
            </p:cNvGrpSpPr>
            <p:nvPr/>
          </p:nvGrpSpPr>
          <p:grpSpPr bwMode="auto">
            <a:xfrm>
              <a:off x="6174648" y="4694074"/>
              <a:ext cx="224838" cy="441907"/>
              <a:chOff x="3933" y="930"/>
              <a:chExt cx="251" cy="330"/>
            </a:xfrm>
          </p:grpSpPr>
          <p:sp>
            <p:nvSpPr>
              <p:cNvPr id="167" name="Oval 257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8" name="Rectangle 258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9" name="Rectangle 259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0" name="Oval 260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1" name="Group 261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72" name="Group 262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82" name="Freeform 263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3" name="Freeform 264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4" name="Freeform 265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5" name="Freeform 266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6" name="Freeform 267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7" name="Freeform 268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8" name="Freeform 269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9" name="Freeform 270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73" name="Group 271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74" name="Freeform 272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5" name="Freeform 273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6" name="Freeform 274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7" name="Freeform 275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8" name="Freeform 276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9" name="Freeform 277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0" name="Freeform 278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1" name="Freeform 279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14" name="Group 256"/>
            <p:cNvGrpSpPr>
              <a:grpSpLocks/>
            </p:cNvGrpSpPr>
            <p:nvPr/>
          </p:nvGrpSpPr>
          <p:grpSpPr bwMode="auto">
            <a:xfrm>
              <a:off x="6726441" y="4331467"/>
              <a:ext cx="224838" cy="441907"/>
              <a:chOff x="3933" y="930"/>
              <a:chExt cx="251" cy="330"/>
            </a:xfrm>
          </p:grpSpPr>
          <p:sp>
            <p:nvSpPr>
              <p:cNvPr id="215" name="Oval 257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" name="Rectangle 258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" name="Rectangle 259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" name="Oval 260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9" name="Group 261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20" name="Group 262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30" name="Freeform 263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1" name="Freeform 264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" name="Freeform 265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" name="Freeform 266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4" name="Freeform 267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5" name="Freeform 268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6" name="Freeform 269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7" name="Freeform 270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21" name="Group 271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22" name="Freeform 272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3" name="Freeform 273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4" name="Freeform 274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5" name="Freeform 275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6" name="Freeform 276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7" name="Freeform 277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8" name="Freeform 278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9" name="Freeform 279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90" name="Group 256"/>
            <p:cNvGrpSpPr>
              <a:grpSpLocks/>
            </p:cNvGrpSpPr>
            <p:nvPr/>
          </p:nvGrpSpPr>
          <p:grpSpPr bwMode="auto">
            <a:xfrm>
              <a:off x="7183642" y="4567949"/>
              <a:ext cx="224838" cy="441907"/>
              <a:chOff x="3933" y="930"/>
              <a:chExt cx="251" cy="330"/>
            </a:xfrm>
          </p:grpSpPr>
          <p:sp>
            <p:nvSpPr>
              <p:cNvPr id="191" name="Oval 257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2" name="Rectangle 258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3" name="Rectangle 259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" name="Oval 260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95" name="Group 261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96" name="Group 262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06" name="Freeform 263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7" name="Freeform 264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8" name="Freeform 265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9" name="Freeform 266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0" name="Freeform 267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1" name="Freeform 268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2" name="Freeform 269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3" name="Freeform 270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97" name="Group 271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98" name="Freeform 272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9" name="Freeform 273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0" name="Freeform 274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1" name="Freeform 275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2" name="Freeform 276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3" name="Freeform 277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4" name="Freeform 278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5" name="Freeform 279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7" name="Group 280"/>
            <p:cNvGrpSpPr>
              <a:grpSpLocks/>
            </p:cNvGrpSpPr>
            <p:nvPr/>
          </p:nvGrpSpPr>
          <p:grpSpPr bwMode="auto">
            <a:xfrm>
              <a:off x="5780032" y="5307229"/>
              <a:ext cx="224838" cy="441907"/>
              <a:chOff x="3933" y="930"/>
              <a:chExt cx="251" cy="330"/>
            </a:xfrm>
          </p:grpSpPr>
          <p:sp>
            <p:nvSpPr>
              <p:cNvPr id="120" name="Oval 281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Rectangle 28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Rectangle 283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Oval 284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4" name="Group 285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25" name="Group 286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35" name="Freeform 28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6" name="Freeform 288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" name="Freeform 28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8" name="Freeform 290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9" name="Freeform 29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0" name="Freeform 292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1" name="Freeform 29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2" name="Freeform 294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26" name="Group 295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27" name="Freeform 29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8" name="Freeform 297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9" name="Freeform 29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0" name="Freeform 299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1" name="Freeform 30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2" name="Freeform 301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3" name="Freeform 30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4" name="Freeform 303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4" name="Group 304"/>
            <p:cNvGrpSpPr>
              <a:grpSpLocks/>
            </p:cNvGrpSpPr>
            <p:nvPr/>
          </p:nvGrpSpPr>
          <p:grpSpPr bwMode="auto">
            <a:xfrm>
              <a:off x="7510656" y="5323298"/>
              <a:ext cx="224838" cy="441907"/>
              <a:chOff x="3933" y="930"/>
              <a:chExt cx="251" cy="330"/>
            </a:xfrm>
          </p:grpSpPr>
          <p:sp>
            <p:nvSpPr>
              <p:cNvPr id="28" name="Oval 305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Rectangle 306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Rectangle 307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Oval 308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2" name="Group 309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33" name="Group 310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43" name="Freeform 311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" name="Freeform 312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" name="Freeform 313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" name="Freeform 314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" name="Freeform 315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" name="Freeform 316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" name="Freeform 317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" name="Freeform 318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4" name="Group 319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35" name="Freeform 320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" name="Freeform 321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" name="Freeform 322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8" name="Freeform 323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" name="Freeform 324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" name="Freeform 325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" name="Freeform 326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" name="Freeform 327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6" name="Group 256"/>
            <p:cNvGrpSpPr>
              <a:grpSpLocks/>
            </p:cNvGrpSpPr>
            <p:nvPr/>
          </p:nvGrpSpPr>
          <p:grpSpPr bwMode="auto">
            <a:xfrm>
              <a:off x="6510979" y="4841218"/>
              <a:ext cx="224838" cy="441907"/>
              <a:chOff x="3933" y="930"/>
              <a:chExt cx="251" cy="330"/>
            </a:xfrm>
          </p:grpSpPr>
          <p:sp>
            <p:nvSpPr>
              <p:cNvPr id="143" name="Oval 257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Rectangle 258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Rectangle 259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Oval 260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47" name="Group 261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48" name="Group 262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58" name="Freeform 263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9" name="Freeform 264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0" name="Freeform 265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1" name="Freeform 266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/>
                    <a:ahLst/>
                    <a:cxnLst>
                      <a:cxn ang="0">
                        <a:pos x="286" y="19"/>
                      </a:cxn>
                      <a:cxn ang="0">
                        <a:pos x="223" y="0"/>
                      </a:cxn>
                      <a:cxn ang="0">
                        <a:pos x="75" y="59"/>
                      </a:cxn>
                      <a:cxn ang="0">
                        <a:pos x="0" y="39"/>
                      </a:cxn>
                      <a:cxn ang="0">
                        <a:pos x="38" y="94"/>
                      </a:cxn>
                      <a:cxn ang="0">
                        <a:pos x="223" y="94"/>
                      </a:cxn>
                      <a:cxn ang="0">
                        <a:pos x="143" y="74"/>
                      </a:cxn>
                      <a:cxn ang="0">
                        <a:pos x="286" y="19"/>
                      </a:cxn>
                    </a:cxnLst>
                    <a:rect l="0" t="0" r="r" b="b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2" name="Freeform 267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3" name="Freeform 268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4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9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" name="Freeform 269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" name="Freeform 270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3" y="90"/>
                      </a:cxn>
                      <a:cxn ang="0">
                        <a:pos x="75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3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" name="Group 271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50" name="Freeform 272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1" name="Freeform 273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70"/>
                      </a:cxn>
                      <a:cxn ang="0">
                        <a:pos x="64" y="90"/>
                      </a:cxn>
                      <a:cxn ang="0">
                        <a:pos x="217" y="30"/>
                      </a:cxn>
                      <a:cxn ang="0">
                        <a:pos x="286" y="50"/>
                      </a:cxn>
                      <a:cxn ang="0">
                        <a:pos x="249" y="0"/>
                      </a:cxn>
                      <a:cxn ang="0">
                        <a:pos x="69" y="0"/>
                      </a:cxn>
                      <a:cxn ang="0">
                        <a:pos x="143" y="15"/>
                      </a:cxn>
                      <a:cxn ang="0">
                        <a:pos x="0" y="70"/>
                      </a:cxn>
                    </a:cxnLst>
                    <a:rect l="0" t="0" r="r" b="b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2" name="Freeform 274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3" name="Freeform 275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/>
                    <a:ahLst/>
                    <a:cxnLst>
                      <a:cxn ang="0">
                        <a:pos x="286" y="20"/>
                      </a:cxn>
                      <a:cxn ang="0">
                        <a:pos x="222" y="0"/>
                      </a:cxn>
                      <a:cxn ang="0">
                        <a:pos x="74" y="60"/>
                      </a:cxn>
                      <a:cxn ang="0">
                        <a:pos x="0" y="40"/>
                      </a:cxn>
                      <a:cxn ang="0">
                        <a:pos x="37" y="95"/>
                      </a:cxn>
                      <a:cxn ang="0">
                        <a:pos x="222" y="95"/>
                      </a:cxn>
                      <a:cxn ang="0">
                        <a:pos x="143" y="75"/>
                      </a:cxn>
                      <a:cxn ang="0">
                        <a:pos x="286" y="20"/>
                      </a:cxn>
                    </a:cxnLst>
                    <a:rect l="0" t="0" r="r" b="b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4" name="Freeform 276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5" name="Freeform 277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0" y="20"/>
                      </a:cxn>
                      <a:cxn ang="0">
                        <a:pos x="63" y="0"/>
                      </a:cxn>
                      <a:cxn ang="0">
                        <a:pos x="217" y="55"/>
                      </a:cxn>
                      <a:cxn ang="0">
                        <a:pos x="286" y="40"/>
                      </a:cxn>
                      <a:cxn ang="0">
                        <a:pos x="249" y="90"/>
                      </a:cxn>
                      <a:cxn ang="0">
                        <a:pos x="68" y="90"/>
                      </a:cxn>
                      <a:cxn ang="0">
                        <a:pos x="143" y="75"/>
                      </a:cxn>
                      <a:cxn ang="0">
                        <a:pos x="0" y="20"/>
                      </a:cxn>
                    </a:cxnLst>
                    <a:rect l="0" t="0" r="r" b="b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6" name="Freeform 278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7" name="Freeform 279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/>
                    <a:ahLst/>
                    <a:cxnLst>
                      <a:cxn ang="0">
                        <a:pos x="286" y="70"/>
                      </a:cxn>
                      <a:cxn ang="0">
                        <a:pos x="222" y="90"/>
                      </a:cxn>
                      <a:cxn ang="0">
                        <a:pos x="74" y="30"/>
                      </a:cxn>
                      <a:cxn ang="0">
                        <a:pos x="0" y="50"/>
                      </a:cxn>
                      <a:cxn ang="0">
                        <a:pos x="37" y="0"/>
                      </a:cxn>
                      <a:cxn ang="0">
                        <a:pos x="222" y="0"/>
                      </a:cxn>
                      <a:cxn ang="0">
                        <a:pos x="143" y="15"/>
                      </a:cxn>
                      <a:cxn ang="0">
                        <a:pos x="286" y="70"/>
                      </a:cxn>
                    </a:cxnLst>
                    <a:rect l="0" t="0" r="r" b="b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245" name="TextBox 244"/>
            <p:cNvSpPr txBox="1"/>
            <p:nvPr/>
          </p:nvSpPr>
          <p:spPr>
            <a:xfrm>
              <a:off x="7945829" y="4997668"/>
              <a:ext cx="693682" cy="27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>
                  <a:latin typeface="+mn-lt"/>
                </a:rPr>
                <a:t>PCE</a:t>
              </a:r>
            </a:p>
          </p:txBody>
        </p:sp>
        <p:pic>
          <p:nvPicPr>
            <p:cNvPr id="34819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772403" y="4319752"/>
              <a:ext cx="1023278" cy="7330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PCEP   </a:t>
            </a:r>
            <a:r>
              <a:rPr lang="en-US" sz="2400" dirty="0" smtClean="0"/>
              <a:t>(RFC 5440)</a:t>
            </a: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46840" y="1213945"/>
            <a:ext cx="8607973" cy="5454869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The protocol between PCE and PCCs</a:t>
            </a:r>
          </a:p>
          <a:p>
            <a:pPr>
              <a:buNone/>
            </a:pPr>
            <a:r>
              <a:rPr lang="en-US" sz="2400" dirty="0" smtClean="0"/>
              <a:t>	and between multiple PCEs (if there are)</a:t>
            </a:r>
          </a:p>
          <a:p>
            <a:pPr>
              <a:buNone/>
            </a:pPr>
            <a:r>
              <a:rPr lang="en-US" sz="2400" dirty="0" smtClean="0"/>
              <a:t>is called the Path Computation Element Protocol (PCEP)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PCEP runs over TCP with registered TCP port 4189</a:t>
            </a:r>
          </a:p>
          <a:p>
            <a:pPr>
              <a:buNone/>
            </a:pPr>
            <a:r>
              <a:rPr lang="en-US" sz="2400" dirty="0" smtClean="0"/>
              <a:t>Messages are objects </a:t>
            </a:r>
            <a:r>
              <a:rPr lang="en-US" sz="1800" dirty="0" smtClean="0"/>
              <a:t>(with common object header)</a:t>
            </a:r>
            <a:r>
              <a:rPr lang="en-US" sz="2400" dirty="0" smtClean="0"/>
              <a:t> with optional TLVs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PCEP Messages :</a:t>
            </a:r>
          </a:p>
          <a:p>
            <a:r>
              <a:rPr lang="en-US" b="1" dirty="0" smtClean="0"/>
              <a:t>Open</a:t>
            </a:r>
            <a:r>
              <a:rPr lang="en-US" dirty="0" smtClean="0"/>
              <a:t>		between PCE and PCC to open a new session </a:t>
            </a:r>
          </a:p>
          <a:p>
            <a:r>
              <a:rPr lang="en-US" b="1" dirty="0" err="1" smtClean="0"/>
              <a:t>Keepalive</a:t>
            </a:r>
            <a:r>
              <a:rPr lang="en-US" b="1" dirty="0" smtClean="0"/>
              <a:t> </a:t>
            </a:r>
            <a:r>
              <a:rPr lang="en-US" dirty="0" smtClean="0"/>
              <a:t>	optional heartbeat sent if no other PCEP messages</a:t>
            </a:r>
          </a:p>
          <a:p>
            <a:r>
              <a:rPr lang="en-US" b="1" dirty="0" err="1" smtClean="0"/>
              <a:t>PCReq</a:t>
            </a:r>
            <a:r>
              <a:rPr lang="en-US" b="1" dirty="0" smtClean="0"/>
              <a:t> </a:t>
            </a:r>
            <a:r>
              <a:rPr lang="en-US" dirty="0" smtClean="0"/>
              <a:t>	PCC </a:t>
            </a:r>
            <a:r>
              <a:rPr lang="en-US" dirty="0" smtClean="0">
                <a:latin typeface="Arial"/>
                <a:cs typeface="Arial"/>
              </a:rPr>
              <a:t>→</a:t>
            </a:r>
            <a:r>
              <a:rPr lang="en-US" dirty="0" smtClean="0"/>
              <a:t> PCE to request a path computation </a:t>
            </a:r>
          </a:p>
          <a:p>
            <a:r>
              <a:rPr lang="en-US" b="1" dirty="0" err="1" smtClean="0"/>
              <a:t>PCRep</a:t>
            </a:r>
            <a:r>
              <a:rPr lang="en-US" dirty="0" smtClean="0"/>
              <a:t>	PCE </a:t>
            </a:r>
            <a:r>
              <a:rPr lang="en-US" dirty="0" smtClean="0">
                <a:latin typeface="Arial"/>
                <a:cs typeface="Arial"/>
              </a:rPr>
              <a:t>→</a:t>
            </a:r>
            <a:r>
              <a:rPr lang="en-US" dirty="0" smtClean="0"/>
              <a:t> PCC with set of computed paths or negative reply</a:t>
            </a:r>
          </a:p>
          <a:p>
            <a:r>
              <a:rPr lang="en-US" b="1" dirty="0" err="1" smtClean="0"/>
              <a:t>PCNtf</a:t>
            </a:r>
            <a:r>
              <a:rPr lang="en-US" b="1" dirty="0" smtClean="0"/>
              <a:t>	</a:t>
            </a:r>
            <a:r>
              <a:rPr lang="en-US" dirty="0" smtClean="0"/>
              <a:t>	event notification from either PCE or PCC  </a:t>
            </a:r>
          </a:p>
          <a:p>
            <a:r>
              <a:rPr lang="en-US" b="1" dirty="0" err="1" smtClean="0"/>
              <a:t>PCErr</a:t>
            </a:r>
            <a:r>
              <a:rPr lang="en-US" dirty="0" smtClean="0"/>
              <a:t>		protocol error  message</a:t>
            </a:r>
          </a:p>
          <a:p>
            <a:r>
              <a:rPr lang="en-US" b="1" dirty="0" smtClean="0"/>
              <a:t>Close</a:t>
            </a:r>
            <a:r>
              <a:rPr lang="en-US" dirty="0" smtClean="0"/>
              <a:t>		session close</a:t>
            </a:r>
            <a:endParaRPr lang="en-US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Optimization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46841" y="1198178"/>
            <a:ext cx="8576442" cy="562829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How does the PCE compute paths ?</a:t>
            </a:r>
          </a:p>
          <a:p>
            <a:pPr>
              <a:spcBef>
                <a:spcPts val="1000"/>
              </a:spcBef>
              <a:buNone/>
            </a:pPr>
            <a:r>
              <a:rPr lang="en-US" sz="2400" dirty="0" smtClean="0"/>
              <a:t>The general path optimization problem is intractable </a:t>
            </a:r>
            <a:r>
              <a:rPr lang="en-US" sz="2400" i="1" dirty="0" smtClean="0"/>
              <a:t>(NP-hard)</a:t>
            </a:r>
          </a:p>
          <a:p>
            <a:pPr>
              <a:buNone/>
            </a:pPr>
            <a:r>
              <a:rPr lang="en-US" sz="2400" dirty="0" smtClean="0"/>
              <a:t>But there are many </a:t>
            </a:r>
            <a:r>
              <a:rPr lang="en-US" sz="2400" i="1" dirty="0" smtClean="0"/>
              <a:t>combinatorial optimization </a:t>
            </a:r>
            <a:r>
              <a:rPr lang="en-US" sz="2400" dirty="0" smtClean="0"/>
              <a:t>problems </a:t>
            </a:r>
          </a:p>
          <a:p>
            <a:pPr>
              <a:buNone/>
            </a:pPr>
            <a:r>
              <a:rPr lang="en-US" sz="2400" dirty="0" smtClean="0"/>
              <a:t>	with known efficient algorithms </a:t>
            </a:r>
          </a:p>
          <a:p>
            <a:pPr>
              <a:buNone/>
            </a:pPr>
            <a:r>
              <a:rPr lang="en-US" sz="2400" dirty="0" smtClean="0"/>
              <a:t>	that return </a:t>
            </a:r>
            <a:r>
              <a:rPr lang="en-US" sz="2400" i="1" dirty="0" smtClean="0"/>
              <a:t>approximate solutions</a:t>
            </a:r>
          </a:p>
          <a:p>
            <a:pPr>
              <a:spcBef>
                <a:spcPts val="1000"/>
              </a:spcBef>
              <a:buNone/>
            </a:pPr>
            <a:r>
              <a:rPr lang="en-US" sz="2400" dirty="0" smtClean="0"/>
              <a:t>For example, the (1-dimensional) </a:t>
            </a:r>
            <a:r>
              <a:rPr lang="en-US" sz="2400" b="1" dirty="0" smtClean="0"/>
              <a:t>bin packing</a:t>
            </a:r>
            <a:r>
              <a:rPr lang="en-US" sz="2400" dirty="0" smtClean="0"/>
              <a:t> problem :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33CC"/>
                </a:solidFill>
              </a:rPr>
              <a:t>Given N values </a:t>
            </a:r>
            <a:r>
              <a:rPr lang="en-US" sz="2400" dirty="0" smtClean="0">
                <a:solidFill>
                  <a:srgbClr val="0033CC"/>
                </a:solidFill>
              </a:rPr>
              <a:t>V</a:t>
            </a:r>
            <a:r>
              <a:rPr lang="en-US" sz="2400" baseline="-25000" dirty="0" smtClean="0">
                <a:solidFill>
                  <a:srgbClr val="0033CC"/>
                </a:solidFill>
              </a:rPr>
              <a:t>1</a:t>
            </a:r>
            <a:r>
              <a:rPr lang="en-US" sz="2400" dirty="0" smtClean="0">
                <a:solidFill>
                  <a:srgbClr val="0033CC"/>
                </a:solidFill>
              </a:rPr>
              <a:t> V</a:t>
            </a:r>
            <a:r>
              <a:rPr lang="en-US" sz="2400" baseline="-25000" dirty="0" smtClean="0">
                <a:solidFill>
                  <a:srgbClr val="0033CC"/>
                </a:solidFill>
              </a:rPr>
              <a:t>2</a:t>
            </a:r>
            <a:r>
              <a:rPr lang="en-US" sz="2400" dirty="0" smtClean="0">
                <a:solidFill>
                  <a:srgbClr val="0033CC"/>
                </a:solidFill>
              </a:rPr>
              <a:t> </a:t>
            </a:r>
            <a:r>
              <a:rPr lang="en-US" sz="2400" dirty="0" smtClean="0">
                <a:solidFill>
                  <a:srgbClr val="0033CC"/>
                </a:solidFill>
              </a:rPr>
              <a:t>… </a:t>
            </a:r>
            <a:r>
              <a:rPr lang="en-US" sz="2400" dirty="0" smtClean="0">
                <a:solidFill>
                  <a:srgbClr val="0033CC"/>
                </a:solidFill>
              </a:rPr>
              <a:t>V</a:t>
            </a:r>
            <a:r>
              <a:rPr lang="en-US" sz="2400" baseline="-25000" dirty="0" smtClean="0">
                <a:solidFill>
                  <a:srgbClr val="0033CC"/>
                </a:solidFill>
              </a:rPr>
              <a:t>N</a:t>
            </a:r>
            <a:r>
              <a:rPr lang="en-US" sz="2400" dirty="0" smtClean="0">
                <a:solidFill>
                  <a:srgbClr val="0033CC"/>
                </a:solidFill>
              </a:rPr>
              <a:t>  </a:t>
            </a:r>
            <a:r>
              <a:rPr lang="en-US" sz="2400" dirty="0" smtClean="0">
                <a:solidFill>
                  <a:srgbClr val="0033CC"/>
                </a:solidFill>
              </a:rPr>
              <a:t>between 0 and 1</a:t>
            </a:r>
          </a:p>
          <a:p>
            <a:pPr>
              <a:buNone/>
            </a:pPr>
            <a:r>
              <a:rPr lang="en-US" sz="2400" dirty="0" smtClean="0">
                <a:solidFill>
                  <a:srgbClr val="0033CC"/>
                </a:solidFill>
              </a:rPr>
              <a:t>	how can we place them in bins of maximum size 1</a:t>
            </a:r>
          </a:p>
          <a:p>
            <a:pPr>
              <a:buNone/>
            </a:pPr>
            <a:r>
              <a:rPr lang="en-US" sz="2400" dirty="0" smtClean="0">
                <a:solidFill>
                  <a:srgbClr val="0033CC"/>
                </a:solidFill>
              </a:rPr>
              <a:t>	using the minimum number of bins ?</a:t>
            </a:r>
          </a:p>
          <a:p>
            <a:pPr>
              <a:spcBef>
                <a:spcPts val="600"/>
              </a:spcBef>
              <a:buNone/>
            </a:pPr>
            <a:r>
              <a:rPr lang="en-US" sz="2400" dirty="0" smtClean="0"/>
              <a:t>This problem comes up in many applications :</a:t>
            </a:r>
          </a:p>
          <a:p>
            <a:r>
              <a:rPr lang="en-US" sz="2000" dirty="0" smtClean="0"/>
              <a:t>multiprocessor scheduling</a:t>
            </a:r>
          </a:p>
          <a:p>
            <a:r>
              <a:rPr lang="en-US" sz="2000" dirty="0" smtClean="0"/>
              <a:t>stock cutting</a:t>
            </a:r>
          </a:p>
          <a:p>
            <a:r>
              <a:rPr lang="en-US" sz="2000" dirty="0" smtClean="0"/>
              <a:t>mapping short messages into time slots of ATM cells</a:t>
            </a:r>
          </a:p>
          <a:p>
            <a:r>
              <a:rPr lang="en-US" sz="2000" dirty="0" smtClean="0"/>
              <a:t>mapping CBR flows onto WDM wavelengths</a:t>
            </a:r>
          </a:p>
          <a:p>
            <a:r>
              <a:rPr lang="en-US" sz="2000" dirty="0" smtClean="0"/>
              <a:t>mapping flows onto orthogonal paths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148553" y="5338379"/>
          <a:ext cx="2811520" cy="5579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2304"/>
                <a:gridCol w="562304"/>
                <a:gridCol w="562304"/>
                <a:gridCol w="562304"/>
                <a:gridCol w="562304"/>
              </a:tblGrid>
              <a:tr h="5579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747641" y="5738670"/>
            <a:ext cx="504497" cy="14187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861737" y="5559994"/>
            <a:ext cx="504497" cy="14187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190592" y="5433869"/>
            <a:ext cx="504497" cy="141870"/>
          </a:xfrm>
          <a:prstGeom prst="rect">
            <a:avLst/>
          </a:prstGeom>
          <a:solidFill>
            <a:srgbClr val="0033CC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872247" y="5743925"/>
            <a:ext cx="504497" cy="141870"/>
          </a:xfrm>
          <a:prstGeom prst="rect">
            <a:avLst/>
          </a:prstGeom>
          <a:solidFill>
            <a:srgbClr val="0033CC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747640" y="5486400"/>
            <a:ext cx="504497" cy="220719"/>
          </a:xfrm>
          <a:prstGeom prst="rect">
            <a:avLst/>
          </a:prstGeom>
          <a:solidFill>
            <a:srgbClr val="0033CC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429295" y="5628290"/>
            <a:ext cx="504497" cy="262760"/>
          </a:xfrm>
          <a:prstGeom prst="rect">
            <a:avLst/>
          </a:prstGeom>
          <a:solidFill>
            <a:srgbClr val="0033CC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7320455" y="5412827"/>
            <a:ext cx="504497" cy="19969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434551" y="5407572"/>
            <a:ext cx="504497" cy="18918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309944" y="5644056"/>
            <a:ext cx="504497" cy="23122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201103" y="5628290"/>
            <a:ext cx="504497" cy="25750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747640" y="5376062"/>
            <a:ext cx="504497" cy="12610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861737" y="5386573"/>
            <a:ext cx="504497" cy="14187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321300" y="6350000"/>
            <a:ext cx="3365500" cy="32778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solidFill>
                  <a:srgbClr val="FF0000"/>
                </a:solidFill>
                <a:latin typeface="+mn-lt"/>
              </a:rPr>
              <a:t>Full PCE problem is even harder !</a:t>
            </a:r>
            <a:endParaRPr lang="en-US" b="1" dirty="0" smtClean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SDN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46840" y="1135117"/>
            <a:ext cx="8529145" cy="54864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An even more radical centralized solution is </a:t>
            </a:r>
          </a:p>
          <a:p>
            <a:pPr>
              <a:buNone/>
            </a:pPr>
            <a:r>
              <a:rPr lang="en-US" sz="2400" dirty="0" smtClean="0"/>
              <a:t>	the </a:t>
            </a:r>
            <a:r>
              <a:rPr lang="en-US" sz="2400" b="1" dirty="0" smtClean="0"/>
              <a:t>S</a:t>
            </a:r>
            <a:r>
              <a:rPr lang="en-US" sz="2400" dirty="0" smtClean="0"/>
              <a:t>oftware </a:t>
            </a:r>
            <a:r>
              <a:rPr lang="en-US" sz="2400" b="1" dirty="0" smtClean="0"/>
              <a:t>D</a:t>
            </a:r>
            <a:r>
              <a:rPr lang="en-US" sz="2400" dirty="0" smtClean="0"/>
              <a:t>efined </a:t>
            </a:r>
            <a:r>
              <a:rPr lang="en-US" sz="2400" b="1" dirty="0" smtClean="0"/>
              <a:t>N</a:t>
            </a:r>
            <a:r>
              <a:rPr lang="en-US" sz="2400" dirty="0" smtClean="0"/>
              <a:t>etwork (SDN)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Like PCE, SDN replaces distributed routing protocols </a:t>
            </a:r>
          </a:p>
          <a:p>
            <a:pPr>
              <a:buNone/>
            </a:pPr>
            <a:r>
              <a:rPr lang="en-US" sz="2400" dirty="0" smtClean="0"/>
              <a:t>	with a centralized </a:t>
            </a:r>
            <a:r>
              <a:rPr lang="en-US" sz="2400" i="1" dirty="0" smtClean="0"/>
              <a:t>controller</a:t>
            </a:r>
          </a:p>
          <a:p>
            <a:pPr>
              <a:buNone/>
            </a:pPr>
            <a:r>
              <a:rPr lang="en-US" sz="2400" i="1" dirty="0" smtClean="0"/>
              <a:t>	</a:t>
            </a:r>
            <a:r>
              <a:rPr lang="en-US" sz="2400" dirty="0" smtClean="0"/>
              <a:t>that communicates with SDN switches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An SDN switch is a forwarding device that can be programmed</a:t>
            </a:r>
          </a:p>
          <a:p>
            <a:pPr>
              <a:buNone/>
            </a:pPr>
            <a:r>
              <a:rPr lang="en-US" sz="2400" dirty="0" smtClean="0"/>
              <a:t>	to match an arbitrary set of fields in the packet</a:t>
            </a:r>
          </a:p>
          <a:p>
            <a:pPr>
              <a:buNone/>
            </a:pPr>
            <a:r>
              <a:rPr lang="en-US" sz="2400" dirty="0" smtClean="0"/>
              <a:t>	and edit / forward the packet accordingly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SDN switches need not obey standard network layers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The most popular controller-switch protocol is </a:t>
            </a:r>
            <a:r>
              <a:rPr lang="en-US" sz="2400" b="1" dirty="0" err="1" smtClean="0"/>
              <a:t>OpenFlow</a:t>
            </a:r>
            <a:endParaRPr lang="en-US" sz="2400" b="1" dirty="0" smtClean="0"/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Google uses SDN switches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to </a:t>
            </a:r>
            <a:r>
              <a:rPr lang="en-US" sz="2400" dirty="0" smtClean="0"/>
              <a:t>optimize </a:t>
            </a:r>
            <a:r>
              <a:rPr lang="en-US" sz="2400" dirty="0" smtClean="0"/>
              <a:t>utilization in its </a:t>
            </a:r>
            <a:r>
              <a:rPr lang="en-US" sz="2400" dirty="0" smtClean="0"/>
              <a:t>inter-datacenter network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075769" y="272012"/>
            <a:ext cx="6638925" cy="587801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600" b="1" dirty="0" smtClean="0">
                <a:solidFill>
                  <a:srgbClr val="C00000"/>
                </a:solidFill>
              </a:rPr>
              <a:t>What’s the difference 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1043099"/>
            <a:ext cx="8585200" cy="578078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the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Bell-Watson model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the customer pays once, but is responsible for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installation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wires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wiring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operations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power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fault repair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performance (distortion and noise)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infrastructure maintenance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while the Bell company is responsible only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for providing functioning telephones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the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Vail model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customer pays a monthly fee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but the provider assumes responsibility for everything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including fault repair and performance maintenance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telephone company owns the telephone sets and even the wires in the walls !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2566758" y="2442944"/>
            <a:ext cx="2538413" cy="928687"/>
            <a:chOff x="2701925" y="2271713"/>
            <a:chExt cx="2538413" cy="928687"/>
          </a:xfrm>
        </p:grpSpPr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 flipH="1">
              <a:off x="3214688" y="2628900"/>
              <a:ext cx="1495425" cy="42863"/>
            </a:xfrm>
            <a:prstGeom prst="rect">
              <a:avLst/>
            </a:prstGeom>
            <a:gradFill rotWithShape="0">
              <a:gsLst>
                <a:gs pos="0">
                  <a:srgbClr val="CCA37A"/>
                </a:gs>
                <a:gs pos="50000">
                  <a:srgbClr val="FFCC99"/>
                </a:gs>
                <a:gs pos="100000">
                  <a:srgbClr val="CCA37A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7" name="Picture 13" descr="C:\WINDOWS\Application Data\Microsoft\Media Catalog\Downloaded Clips\cl0\SY01625_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01925" y="2271713"/>
              <a:ext cx="595313" cy="420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13" descr="C:\WINDOWS\Application Data\Microsoft\Media Catalog\Downloaded Clips\cl0\SY01625_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645025" y="2271713"/>
              <a:ext cx="595313" cy="420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3238500" y="2679700"/>
              <a:ext cx="673100" cy="520700"/>
              <a:chOff x="7950200" y="1041400"/>
              <a:chExt cx="673100" cy="520700"/>
            </a:xfrm>
          </p:grpSpPr>
          <p:sp>
            <p:nvSpPr>
              <p:cNvPr id="10" name="Cube 6"/>
              <p:cNvSpPr>
                <a:spLocks noChangeArrowheads="1"/>
              </p:cNvSpPr>
              <p:nvPr/>
            </p:nvSpPr>
            <p:spPr bwMode="auto">
              <a:xfrm>
                <a:off x="7950200" y="1104900"/>
                <a:ext cx="558800" cy="457200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Can 7"/>
              <p:cNvSpPr>
                <a:spLocks noChangeArrowheads="1"/>
              </p:cNvSpPr>
              <p:nvPr/>
            </p:nvSpPr>
            <p:spPr bwMode="auto">
              <a:xfrm>
                <a:off x="8077200" y="1054100"/>
                <a:ext cx="88900" cy="127000"/>
              </a:xfrm>
              <a:prstGeom prst="can">
                <a:avLst>
                  <a:gd name="adj" fmla="val 25000"/>
                </a:avLst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Can 8"/>
              <p:cNvSpPr>
                <a:spLocks noChangeArrowheads="1"/>
              </p:cNvSpPr>
              <p:nvPr/>
            </p:nvSpPr>
            <p:spPr bwMode="auto">
              <a:xfrm>
                <a:off x="8293100" y="1041400"/>
                <a:ext cx="101600" cy="139700"/>
              </a:xfrm>
              <a:prstGeom prst="can">
                <a:avLst>
                  <a:gd name="adj" fmla="val 24998"/>
                </a:avLst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8191500" y="1104900"/>
                <a:ext cx="431800" cy="30797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1400" dirty="0">
                    <a:cs typeface="+mj-cs"/>
                  </a:rPr>
                  <a:t>+</a:t>
                </a:r>
              </a:p>
            </p:txBody>
          </p:sp>
        </p:grpSp>
      </p:grpSp>
      <p:grpSp>
        <p:nvGrpSpPr>
          <p:cNvPr id="14" name="Group 17"/>
          <p:cNvGrpSpPr>
            <a:grpSpLocks/>
          </p:cNvGrpSpPr>
          <p:nvPr/>
        </p:nvGrpSpPr>
        <p:grpSpPr bwMode="auto">
          <a:xfrm>
            <a:off x="6486525" y="4456113"/>
            <a:ext cx="2284413" cy="728662"/>
            <a:chOff x="6486525" y="4456113"/>
            <a:chExt cx="2284413" cy="728662"/>
          </a:xfrm>
        </p:grpSpPr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 flipH="1">
              <a:off x="6884988" y="4838803"/>
              <a:ext cx="1495425" cy="42875"/>
            </a:xfrm>
            <a:prstGeom prst="rect">
              <a:avLst/>
            </a:prstGeom>
            <a:gradFill rotWithShape="0">
              <a:gsLst>
                <a:gs pos="0">
                  <a:srgbClr val="CCA37A"/>
                </a:gs>
                <a:gs pos="50000">
                  <a:srgbClr val="FFCC99"/>
                </a:gs>
                <a:gs pos="100000">
                  <a:srgbClr val="CCA37A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6" name="Picture 13" descr="C:\WINDOWS\Application Data\Microsoft\Media Catalog\Downloaded Clips\cl0\SY01625_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486525" y="4456113"/>
              <a:ext cx="595313" cy="420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3" descr="C:\WINDOWS\Application Data\Microsoft\Media Catalog\Downloaded Clips\cl0\SY01625_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175625" y="4456113"/>
              <a:ext cx="595313" cy="420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Freeform 2"/>
            <p:cNvSpPr>
              <a:spLocks/>
            </p:cNvSpPr>
            <p:nvPr/>
          </p:nvSpPr>
          <p:spPr bwMode="auto">
            <a:xfrm rot="64793">
              <a:off x="7164388" y="4602163"/>
              <a:ext cx="819150" cy="582612"/>
            </a:xfrm>
            <a:custGeom>
              <a:avLst/>
              <a:gdLst/>
              <a:ahLst/>
              <a:cxnLst>
                <a:cxn ang="0">
                  <a:pos x="294" y="88"/>
                </a:cxn>
                <a:cxn ang="0">
                  <a:pos x="223" y="89"/>
                </a:cxn>
                <a:cxn ang="0">
                  <a:pos x="150" y="123"/>
                </a:cxn>
                <a:cxn ang="0">
                  <a:pos x="94" y="177"/>
                </a:cxn>
                <a:cxn ang="0">
                  <a:pos x="67" y="246"/>
                </a:cxn>
                <a:cxn ang="0">
                  <a:pos x="58" y="304"/>
                </a:cxn>
                <a:cxn ang="0">
                  <a:pos x="17" y="343"/>
                </a:cxn>
                <a:cxn ang="0">
                  <a:pos x="0" y="395"/>
                </a:cxn>
                <a:cxn ang="0">
                  <a:pos x="9" y="449"/>
                </a:cxn>
                <a:cxn ang="0">
                  <a:pos x="51" y="503"/>
                </a:cxn>
                <a:cxn ang="0">
                  <a:pos x="127" y="546"/>
                </a:cxn>
                <a:cxn ang="0">
                  <a:pos x="125" y="604"/>
                </a:cxn>
                <a:cxn ang="0">
                  <a:pos x="163" y="648"/>
                </a:cxn>
                <a:cxn ang="0">
                  <a:pos x="219" y="675"/>
                </a:cxn>
                <a:cxn ang="0">
                  <a:pos x="284" y="682"/>
                </a:cxn>
                <a:cxn ang="0">
                  <a:pos x="337" y="665"/>
                </a:cxn>
                <a:cxn ang="0">
                  <a:pos x="395" y="693"/>
                </a:cxn>
                <a:cxn ang="0">
                  <a:pos x="472" y="729"/>
                </a:cxn>
                <a:cxn ang="0">
                  <a:pos x="550" y="736"/>
                </a:cxn>
                <a:cxn ang="0">
                  <a:pos x="629" y="721"/>
                </a:cxn>
                <a:cxn ang="0">
                  <a:pos x="702" y="688"/>
                </a:cxn>
                <a:cxn ang="0">
                  <a:pos x="765" y="665"/>
                </a:cxn>
                <a:cxn ang="0">
                  <a:pos x="825" y="676"/>
                </a:cxn>
                <a:cxn ang="0">
                  <a:pos x="889" y="656"/>
                </a:cxn>
                <a:cxn ang="0">
                  <a:pos x="939" y="613"/>
                </a:cxn>
                <a:cxn ang="0">
                  <a:pos x="971" y="555"/>
                </a:cxn>
                <a:cxn ang="0">
                  <a:pos x="966" y="492"/>
                </a:cxn>
                <a:cxn ang="0">
                  <a:pos x="1011" y="430"/>
                </a:cxn>
                <a:cxn ang="0">
                  <a:pos x="1031" y="367"/>
                </a:cxn>
                <a:cxn ang="0">
                  <a:pos x="1027" y="306"/>
                </a:cxn>
                <a:cxn ang="0">
                  <a:pos x="999" y="253"/>
                </a:cxn>
                <a:cxn ang="0">
                  <a:pos x="951" y="212"/>
                </a:cxn>
                <a:cxn ang="0">
                  <a:pos x="936" y="158"/>
                </a:cxn>
                <a:cxn ang="0">
                  <a:pos x="904" y="99"/>
                </a:cxn>
                <a:cxn ang="0">
                  <a:pos x="846" y="58"/>
                </a:cxn>
                <a:cxn ang="0">
                  <a:pos x="773" y="41"/>
                </a:cxn>
                <a:cxn ang="0">
                  <a:pos x="702" y="54"/>
                </a:cxn>
                <a:cxn ang="0">
                  <a:pos x="642" y="61"/>
                </a:cxn>
                <a:cxn ang="0">
                  <a:pos x="575" y="17"/>
                </a:cxn>
                <a:cxn ang="0">
                  <a:pos x="513" y="0"/>
                </a:cxn>
                <a:cxn ang="0">
                  <a:pos x="451" y="11"/>
                </a:cxn>
                <a:cxn ang="0">
                  <a:pos x="389" y="48"/>
                </a:cxn>
                <a:cxn ang="0">
                  <a:pos x="331" y="108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 cap="rnd" cmpd="sng">
              <a:noFill/>
              <a:prstDash val="solid"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>
              <a:flatTx/>
            </a:bodyPr>
            <a:lstStyle/>
            <a:p>
              <a:pPr>
                <a:defRPr/>
              </a:pPr>
              <a:endParaRPr lang="en-US" dirty="0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52937" y="272012"/>
            <a:ext cx="6638925" cy="62874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600" b="1" dirty="0" smtClean="0">
                <a:solidFill>
                  <a:srgbClr val="C00000"/>
                </a:solidFill>
              </a:rPr>
              <a:t>Service Level Agreements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190500" y="1111340"/>
            <a:ext cx="8737600" cy="557606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order to justify recurring payments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the provider agrees to a minimum level of service in an SLA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An SLA is a </a:t>
            </a:r>
            <a:r>
              <a:rPr lang="en-US" sz="2400" i="1" dirty="0" smtClean="0"/>
              <a:t>legal</a:t>
            </a:r>
            <a:r>
              <a:rPr lang="en-US" sz="2400" dirty="0" smtClean="0"/>
              <a:t> </a:t>
            </a:r>
            <a:r>
              <a:rPr lang="en-US" sz="2400" i="1" dirty="0" smtClean="0"/>
              <a:t>commitment</a:t>
            </a:r>
            <a:r>
              <a:rPr lang="en-US" sz="2400" dirty="0" smtClean="0"/>
              <a:t> between a service provider (SP) </a:t>
            </a:r>
          </a:p>
          <a:p>
            <a:pPr>
              <a:buNone/>
            </a:pPr>
            <a:r>
              <a:rPr lang="en-US" sz="2400" dirty="0" smtClean="0"/>
              <a:t>	and a customer, for example: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Telco and subscriber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ISP and Internet user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VPN operator and enterprise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cloud application provider and cloud user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smtClean="0"/>
              <a:t>SLAs typically  include (financial) penalties for </a:t>
            </a:r>
            <a:r>
              <a:rPr lang="en-US" sz="2400" i="1" dirty="0" smtClean="0"/>
              <a:t>breaches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0033CC"/>
                </a:solidFill>
              </a:rPr>
              <a:t>If objectives or penalties are too low, SLA is useless</a:t>
            </a:r>
          </a:p>
          <a:p>
            <a:pPr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0033CC"/>
                </a:solidFill>
              </a:rPr>
              <a:t>If objectives or penalties are too high, cost will be prohibitive</a:t>
            </a:r>
          </a:p>
          <a:p>
            <a:pPr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0033CC"/>
                </a:solidFill>
              </a:rPr>
              <a:t>Badly defined SLAs may damage operations by setting incorrect goals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56526" y="1289529"/>
            <a:ext cx="8858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new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294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bg1">
              <a:lumMod val="6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lnSpc>
            <a:spcPct val="85000"/>
          </a:lnSpc>
          <a:defRPr sz="1100" b="1"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C00000"/>
        </a:dk2>
        <a:lt2>
          <a:srgbClr val="969696"/>
        </a:lt2>
        <a:accent1>
          <a:srgbClr val="C00000"/>
        </a:accent1>
        <a:accent2>
          <a:srgbClr val="0098A1"/>
        </a:accent2>
        <a:accent3>
          <a:srgbClr val="FFFFFF"/>
        </a:accent3>
        <a:accent4>
          <a:srgbClr val="000000"/>
        </a:accent4>
        <a:accent5>
          <a:srgbClr val="DCAAAA"/>
        </a:accent5>
        <a:accent6>
          <a:srgbClr val="008991"/>
        </a:accent6>
        <a:hlink>
          <a:srgbClr val="F29400"/>
        </a:hlink>
        <a:folHlink>
          <a:srgbClr val="0098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10811</TotalTime>
  <Words>3058</Words>
  <Application>Microsoft Office PowerPoint</Application>
  <PresentationFormat>On-screen Show (4:3)</PresentationFormat>
  <Paragraphs>1112</Paragraphs>
  <Slides>78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78</vt:i4>
      </vt:variant>
    </vt:vector>
  </HeadingPairs>
  <TitlesOfParts>
    <vt:vector size="79" baseType="lpstr">
      <vt:lpstr>new</vt:lpstr>
      <vt:lpstr>QoS</vt:lpstr>
      <vt:lpstr>What am I going to talk about today ?</vt:lpstr>
      <vt:lpstr>the telecommunications service model</vt:lpstr>
      <vt:lpstr>Why do we pay for services ?</vt:lpstr>
      <vt:lpstr>Paying for QoS</vt:lpstr>
      <vt:lpstr>Father of the telephone</vt:lpstr>
      <vt:lpstr>Father of the telephone network</vt:lpstr>
      <vt:lpstr>What’s the difference ?</vt:lpstr>
      <vt:lpstr>Service Level Agreements</vt:lpstr>
      <vt:lpstr>SLAs  and QoS parameters</vt:lpstr>
      <vt:lpstr>Connectivity vs. the rest</vt:lpstr>
      <vt:lpstr>Some rules of thumb</vt:lpstr>
      <vt:lpstr>QoS monitoring</vt:lpstr>
      <vt:lpstr>OAM – FM and PM</vt:lpstr>
      <vt:lpstr>QoS assurance : availability</vt:lpstr>
      <vt:lpstr>QoS assurance : performance</vt:lpstr>
      <vt:lpstr>QoE</vt:lpstr>
      <vt:lpstr>QoE and MOS</vt:lpstr>
      <vt:lpstr>QoE and QoS</vt:lpstr>
      <vt:lpstr>Absolute vs. Comparative QoE</vt:lpstr>
      <vt:lpstr>Subjective vs. Objective QoE</vt:lpstr>
      <vt:lpstr>PSQM processing</vt:lpstr>
      <vt:lpstr>E-model</vt:lpstr>
      <vt:lpstr>R value meanings</vt:lpstr>
      <vt:lpstr>VQMON</vt:lpstr>
      <vt:lpstr>Video quality</vt:lpstr>
      <vt:lpstr>QoE for other applications </vt:lpstr>
      <vt:lpstr>Network planning tools</vt:lpstr>
      <vt:lpstr>Useful background documents</vt:lpstr>
      <vt:lpstr>TR-126</vt:lpstr>
      <vt:lpstr>TMF</vt:lpstr>
      <vt:lpstr>Apdex</vt:lpstr>
      <vt:lpstr>Apdex    (cont.)</vt:lpstr>
      <vt:lpstr>Behavioral QoE</vt:lpstr>
      <vt:lpstr>soft QoS</vt:lpstr>
      <vt:lpstr>Queuing theory</vt:lpstr>
      <vt:lpstr>Scheduling disciplines</vt:lpstr>
      <vt:lpstr>Erlang</vt:lpstr>
      <vt:lpstr>Kendall notation</vt:lpstr>
      <vt:lpstr>Queuing theory results</vt:lpstr>
      <vt:lpstr>Recap: soft QoS</vt:lpstr>
      <vt:lpstr>Marking Ethernet</vt:lpstr>
      <vt:lpstr>Marking MPLS</vt:lpstr>
      <vt:lpstr>Marking IPv4</vt:lpstr>
      <vt:lpstr>Marking IPv6</vt:lpstr>
      <vt:lpstr>IP DiffServ methods</vt:lpstr>
      <vt:lpstr>DiffServ Per Hop Behaviors (PHBs)</vt:lpstr>
      <vt:lpstr>What about MPLS ?</vt:lpstr>
      <vt:lpstr>Queuing in switches/routers</vt:lpstr>
      <vt:lpstr>Traffic conditioning</vt:lpstr>
      <vt:lpstr>Traffic policing</vt:lpstr>
      <vt:lpstr>Traffic shaping</vt:lpstr>
      <vt:lpstr>Traffic metering</vt:lpstr>
      <vt:lpstr>BW specification</vt:lpstr>
      <vt:lpstr>Leaky and token buckets</vt:lpstr>
      <vt:lpstr>How does a token bucket work ?  Part 1</vt:lpstr>
      <vt:lpstr>How does a token bucket work ?  Part 2</vt:lpstr>
      <vt:lpstr>Dual token buckets</vt:lpstr>
      <vt:lpstr>Dual token buckets   (cont.)</vt:lpstr>
      <vt:lpstr>More token bucket variations </vt:lpstr>
      <vt:lpstr>hard QoS</vt:lpstr>
      <vt:lpstr>CO vs. CL networks</vt:lpstr>
      <vt:lpstr>Network and Traffic Engineering</vt:lpstr>
      <vt:lpstr>Traffic Engineering (TE)</vt:lpstr>
      <vt:lpstr>Simple example - fish diagram</vt:lpstr>
      <vt:lpstr>Constraint-based routing</vt:lpstr>
      <vt:lpstr>OSPF-TE and IS-IS-TE</vt:lpstr>
      <vt:lpstr>IP IntServ</vt:lpstr>
      <vt:lpstr>IntServ CoS levels</vt:lpstr>
      <vt:lpstr>RSVP</vt:lpstr>
      <vt:lpstr>RSVP Messages</vt:lpstr>
      <vt:lpstr>MPLS TE</vt:lpstr>
      <vt:lpstr>RSVP-TE</vt:lpstr>
      <vt:lpstr>RSVP-TE LSP setup procedure</vt:lpstr>
      <vt:lpstr>PCE</vt:lpstr>
      <vt:lpstr>PCEP   (RFC 5440)</vt:lpstr>
      <vt:lpstr>Optimization</vt:lpstr>
      <vt:lpstr>SDN</vt:lpstr>
    </vt:vector>
  </TitlesOfParts>
  <Company>RAD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Dafna Levin</dc:creator>
  <cp:lastModifiedBy>yaakov_s</cp:lastModifiedBy>
  <cp:revision>177</cp:revision>
  <dcterms:created xsi:type="dcterms:W3CDTF">2010-08-16T13:09:22Z</dcterms:created>
  <dcterms:modified xsi:type="dcterms:W3CDTF">2012-11-26T15:30:15Z</dcterms:modified>
</cp:coreProperties>
</file>