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37"/>
  </p:notesMasterIdLst>
  <p:handoutMasterIdLst>
    <p:handoutMasterId r:id="rId38"/>
  </p:handoutMasterIdLst>
  <p:sldIdLst>
    <p:sldId id="496" r:id="rId2"/>
    <p:sldId id="605" r:id="rId3"/>
    <p:sldId id="586" r:id="rId4"/>
    <p:sldId id="606" r:id="rId5"/>
    <p:sldId id="587" r:id="rId6"/>
    <p:sldId id="608" r:id="rId7"/>
    <p:sldId id="609" r:id="rId8"/>
    <p:sldId id="610" r:id="rId9"/>
    <p:sldId id="665" r:id="rId10"/>
    <p:sldId id="666" r:id="rId11"/>
    <p:sldId id="613" r:id="rId12"/>
    <p:sldId id="620" r:id="rId13"/>
    <p:sldId id="618" r:id="rId14"/>
    <p:sldId id="615" r:id="rId15"/>
    <p:sldId id="672" r:id="rId16"/>
    <p:sldId id="611" r:id="rId17"/>
    <p:sldId id="612" r:id="rId18"/>
    <p:sldId id="664" r:id="rId19"/>
    <p:sldId id="584" r:id="rId20"/>
    <p:sldId id="667" r:id="rId21"/>
    <p:sldId id="671" r:id="rId22"/>
    <p:sldId id="655" r:id="rId23"/>
    <p:sldId id="653" r:id="rId24"/>
    <p:sldId id="654" r:id="rId25"/>
    <p:sldId id="668" r:id="rId26"/>
    <p:sldId id="670" r:id="rId27"/>
    <p:sldId id="658" r:id="rId28"/>
    <p:sldId id="594" r:id="rId29"/>
    <p:sldId id="603" r:id="rId30"/>
    <p:sldId id="677" r:id="rId31"/>
    <p:sldId id="678" r:id="rId32"/>
    <p:sldId id="679" r:id="rId33"/>
    <p:sldId id="680" r:id="rId34"/>
    <p:sldId id="669" r:id="rId35"/>
    <p:sldId id="649" r:id="rId36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42">
          <p15:clr>
            <a:srgbClr val="A4A3A4"/>
          </p15:clr>
        </p15:guide>
        <p15:guide id="2" orient="horz" pos="3771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2658">
          <p15:clr>
            <a:srgbClr val="A4A3A4"/>
          </p15:clr>
        </p15:guide>
        <p15:guide id="5" pos="2865">
          <p15:clr>
            <a:srgbClr val="A4A3A4"/>
          </p15:clr>
        </p15:guide>
        <p15:guide id="6" pos="477">
          <p15:clr>
            <a:srgbClr val="A4A3A4"/>
          </p15:clr>
        </p15:guide>
        <p15:guide id="7" pos="4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bi Gol" initials="K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CC66FF"/>
    <a:srgbClr val="3399FF"/>
    <a:srgbClr val="019E47"/>
    <a:srgbClr val="0098A1"/>
    <a:srgbClr val="D0D8E8"/>
    <a:srgbClr val="C9D200"/>
    <a:srgbClr val="F3A303"/>
    <a:srgbClr val="009E47"/>
    <a:srgbClr val="00C8D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0" autoAdjust="0"/>
    <p:restoredTop sz="99255" autoAdjust="0"/>
  </p:normalViewPr>
  <p:slideViewPr>
    <p:cSldViewPr snapToGrid="0">
      <p:cViewPr>
        <p:scale>
          <a:sx n="80" d="100"/>
          <a:sy n="80" d="100"/>
        </p:scale>
        <p:origin x="-384" y="-444"/>
      </p:cViewPr>
      <p:guideLst>
        <p:guide orient="horz" pos="2142"/>
        <p:guide orient="horz" pos="3771"/>
        <p:guide orient="horz" pos="4224"/>
        <p:guide orient="horz" pos="2658"/>
        <p:guide pos="2865"/>
        <p:guide pos="477"/>
        <p:guide pos="4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F6FB-C1AE-4F7C-9894-D0E479E8CDEA}" type="datetimeFigureOut">
              <a:rPr lang="en-US" smtClean="0"/>
              <a:pPr/>
              <a:t>22/10/2014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1F6E6-D61E-48D4-8F53-C581DC6C6F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629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06E6-73B2-498B-A373-7CF3B6EEB8E6}" type="datetimeFigureOut">
              <a:rPr lang="en-US" smtClean="0"/>
              <a:pPr/>
              <a:t>22/10/2014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D4517-96C9-4380-A28E-A9EE7E734D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88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This attack threatens all MPLS networks</a:t>
            </a:r>
            <a:r>
              <a:rPr lang="en-US" sz="1100" dirty="0" smtClean="0"/>
              <a:t> (no Internet access assumed)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MPLS was designed for </a:t>
            </a:r>
            <a:r>
              <a:rPr lang="en-US" i="1" dirty="0" smtClean="0"/>
              <a:t>core networks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its security design is </a:t>
            </a:r>
            <a:r>
              <a:rPr lang="en-US" i="1" dirty="0" smtClean="0"/>
              <a:t>soft on the inside and hard on the outside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Once a packet is inside the network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there are no mechanisms to identify and block it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(no sanity checking, no header field to authenticate)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If an attacker gains physical access to an MPLS network node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(it is enough for there to be an open switch port)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he can inject fake MPLS packets with arbitrary labels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(there is high probability of guessing a valid label)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At high rates this injection can overwhelm forwarding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675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200" dirty="0" smtClean="0"/>
              <a:t>This attack threatens all MPLS networks  </a:t>
            </a:r>
            <a:r>
              <a:rPr lang="en-US" sz="1100" dirty="0" smtClean="0"/>
              <a:t>(no Internet access assumed)</a:t>
            </a:r>
          </a:p>
          <a:p>
            <a:pPr>
              <a:spcBef>
                <a:spcPts val="1200"/>
              </a:spcBef>
              <a:buNone/>
            </a:pPr>
            <a:r>
              <a:rPr lang="en-US" sz="1200" dirty="0" smtClean="0"/>
              <a:t>MPLS was designed for </a:t>
            </a:r>
            <a:r>
              <a:rPr lang="en-US" sz="1200" i="1" dirty="0" smtClean="0"/>
              <a:t>core networks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	its security design is </a:t>
            </a:r>
            <a:r>
              <a:rPr lang="en-US" sz="1200" i="1" dirty="0" smtClean="0"/>
              <a:t>soft on the inside and hard on the outside 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Once a packet is inside the network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	there are no integrity mechanisms to detect tampering </a:t>
            </a:r>
          </a:p>
          <a:p>
            <a:pPr>
              <a:spcBef>
                <a:spcPts val="1200"/>
              </a:spcBef>
              <a:buNone/>
            </a:pPr>
            <a:r>
              <a:rPr lang="en-US" sz="1200" dirty="0" smtClean="0"/>
              <a:t>In power utility contexts, tampering means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	falsifying SCADA RTU/IED → control station data 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	falsifying control station → RTU/IED commands 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resulting in 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	disruption of power to customers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	physical damage to equipment</a:t>
            </a:r>
          </a:p>
          <a:p>
            <a:pPr>
              <a:spcBef>
                <a:spcPts val="1200"/>
              </a:spcBef>
              <a:buNone/>
            </a:pPr>
            <a:r>
              <a:rPr lang="en-US" sz="1200" dirty="0" smtClean="0"/>
              <a:t>If an attacker gains access (physical or remote) to an LSR 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	(it is enough to insert an </a:t>
            </a:r>
            <a:r>
              <a:rPr lang="en-US" sz="1200" i="1" dirty="0" smtClean="0"/>
              <a:t>evil SFP</a:t>
            </a:r>
            <a:r>
              <a:rPr lang="en-US" sz="1200" dirty="0" smtClean="0"/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then MPLS packet content can be modified in-transit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764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200" dirty="0" smtClean="0"/>
              <a:t>This attack threatens all MPLS networks  </a:t>
            </a:r>
            <a:r>
              <a:rPr lang="en-US" sz="1100" dirty="0" smtClean="0"/>
              <a:t>(no Internet access assumed)</a:t>
            </a:r>
          </a:p>
          <a:p>
            <a:pPr>
              <a:spcBef>
                <a:spcPts val="1200"/>
              </a:spcBef>
              <a:buNone/>
            </a:pPr>
            <a:r>
              <a:rPr lang="en-US" sz="1200" dirty="0" smtClean="0"/>
              <a:t>MPLS was designed for </a:t>
            </a:r>
            <a:r>
              <a:rPr lang="en-US" sz="1200" i="1" dirty="0" smtClean="0"/>
              <a:t>core networks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	its security design is </a:t>
            </a:r>
            <a:r>
              <a:rPr lang="en-US" sz="1200" i="1" dirty="0" smtClean="0"/>
              <a:t>soft on the inside and hard on the outside 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Once a packet is inside the network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	there are no integrity mechanisms to detect tampering </a:t>
            </a:r>
          </a:p>
          <a:p>
            <a:pPr>
              <a:spcBef>
                <a:spcPts val="1200"/>
              </a:spcBef>
              <a:buNone/>
            </a:pPr>
            <a:r>
              <a:rPr lang="en-US" sz="1200" dirty="0" smtClean="0"/>
              <a:t>In power utility contexts, tampering means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	falsifying SCADA RTU/IED → control station data 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	falsifying control station → RTU/IED commands 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resulting in 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	disruption of power to customers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	physical damage to equipment</a:t>
            </a:r>
          </a:p>
          <a:p>
            <a:pPr>
              <a:spcBef>
                <a:spcPts val="1200"/>
              </a:spcBef>
              <a:buNone/>
            </a:pPr>
            <a:r>
              <a:rPr lang="en-US" sz="1200" dirty="0" smtClean="0"/>
              <a:t>If an attacker gains access (physical or remote) to an LSR 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	(it is enough to insert an </a:t>
            </a:r>
            <a:r>
              <a:rPr lang="en-US" sz="1200" i="1" dirty="0" smtClean="0"/>
              <a:t>evil SFP</a:t>
            </a:r>
            <a:r>
              <a:rPr lang="en-US" sz="1200" dirty="0" smtClean="0"/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then MPLS packet content can be modified in-transit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76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200" dirty="0" smtClean="0"/>
              <a:t>This attack threatens MPLS networks that utilize a control plane (whether LDP or RSVP-TE)</a:t>
            </a:r>
          </a:p>
          <a:p>
            <a:pPr>
              <a:spcBef>
                <a:spcPts val="1200"/>
              </a:spcBef>
              <a:buNone/>
            </a:pPr>
            <a:r>
              <a:rPr lang="en-US" sz="1200" dirty="0" smtClean="0"/>
              <a:t>MPLS control protocols </a:t>
            </a:r>
            <a:r>
              <a:rPr lang="en-US" sz="1100" dirty="0" smtClean="0"/>
              <a:t>(e.g., LDP and RSVP-TE) </a:t>
            </a:r>
            <a:r>
              <a:rPr lang="en-US" sz="1200" dirty="0" smtClean="0"/>
              <a:t>are </a:t>
            </a:r>
            <a:r>
              <a:rPr lang="en-US" sz="1200" i="1" dirty="0" smtClean="0"/>
              <a:t>soft-state </a:t>
            </a:r>
            <a:r>
              <a:rPr lang="en-US" sz="1200" dirty="0" smtClean="0"/>
              <a:t>i.e., when contact with a peer is lost, LSPs are removed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Peer contact is monitored by control protocol </a:t>
            </a:r>
            <a:r>
              <a:rPr lang="en-US" sz="1200" i="1" dirty="0" smtClean="0"/>
              <a:t>heartbeat</a:t>
            </a:r>
            <a:r>
              <a:rPr lang="en-US" sz="1200" dirty="0" smtClean="0"/>
              <a:t>  packets A MiM that selectively deletes a few heartbeat packets causes the peer LSRs to assume that the link is down and terminate all traffic resulting in a massive denial of service 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Since the number of packets to be discarded is tiny the selective discard mechanism is almost impossible to detect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156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 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 5"/>
          <p:cNvSpPr>
            <a:spLocks/>
          </p:cNvSpPr>
          <p:nvPr/>
        </p:nvSpPr>
        <p:spPr bwMode="auto">
          <a:xfrm>
            <a:off x="510989" y="561494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42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>
            <a:outerShdw blurRad="317500" dist="203200" dir="2700000" algn="tl" rotWithShape="0">
              <a:prstClr val="black">
                <a:alpha val="7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Freeform 5"/>
          <p:cNvSpPr>
            <a:spLocks/>
          </p:cNvSpPr>
          <p:nvPr/>
        </p:nvSpPr>
        <p:spPr bwMode="auto">
          <a:xfrm>
            <a:off x="4471416" y="3328416"/>
            <a:ext cx="4308475" cy="3248025"/>
          </a:xfrm>
          <a:custGeom>
            <a:avLst/>
            <a:gdLst/>
            <a:ahLst/>
            <a:cxnLst>
              <a:cxn ang="0">
                <a:pos x="0" y="1556"/>
              </a:cxn>
              <a:cxn ang="0">
                <a:pos x="4" y="1604"/>
              </a:cxn>
              <a:cxn ang="0">
                <a:pos x="18" y="1650"/>
              </a:cxn>
              <a:cxn ang="0">
                <a:pos x="40" y="1694"/>
              </a:cxn>
              <a:cxn ang="0">
                <a:pos x="70" y="1732"/>
              </a:cxn>
              <a:cxn ang="0">
                <a:pos x="104" y="1766"/>
              </a:cxn>
              <a:cxn ang="0">
                <a:pos x="146" y="1792"/>
              </a:cxn>
              <a:cxn ang="0">
                <a:pos x="190" y="1810"/>
              </a:cxn>
              <a:cxn ang="0">
                <a:pos x="238" y="1820"/>
              </a:cxn>
              <a:cxn ang="0">
                <a:pos x="2474" y="2044"/>
              </a:cxn>
              <a:cxn ang="0">
                <a:pos x="2522" y="2044"/>
              </a:cxn>
              <a:cxn ang="0">
                <a:pos x="2568" y="2034"/>
              </a:cxn>
              <a:cxn ang="0">
                <a:pos x="2608" y="2016"/>
              </a:cxn>
              <a:cxn ang="0">
                <a:pos x="2644" y="1992"/>
              </a:cxn>
              <a:cxn ang="0">
                <a:pos x="2672" y="1958"/>
              </a:cxn>
              <a:cxn ang="0">
                <a:pos x="2694" y="1920"/>
              </a:cxn>
              <a:cxn ang="0">
                <a:pos x="2708" y="1876"/>
              </a:cxn>
              <a:cxn ang="0">
                <a:pos x="2714" y="1828"/>
              </a:cxn>
              <a:cxn ang="0">
                <a:pos x="2714" y="240"/>
              </a:cxn>
              <a:cxn ang="0">
                <a:pos x="2708" y="192"/>
              </a:cxn>
              <a:cxn ang="0">
                <a:pos x="2694" y="148"/>
              </a:cxn>
              <a:cxn ang="0">
                <a:pos x="2672" y="106"/>
              </a:cxn>
              <a:cxn ang="0">
                <a:pos x="2642" y="72"/>
              </a:cxn>
              <a:cxn ang="0">
                <a:pos x="2608" y="42"/>
              </a:cxn>
              <a:cxn ang="0">
                <a:pos x="2566" y="20"/>
              </a:cxn>
              <a:cxn ang="0">
                <a:pos x="2522" y="6"/>
              </a:cxn>
              <a:cxn ang="0">
                <a:pos x="2474" y="0"/>
              </a:cxn>
              <a:cxn ang="0">
                <a:pos x="238" y="0"/>
              </a:cxn>
              <a:cxn ang="0">
                <a:pos x="190" y="6"/>
              </a:cxn>
              <a:cxn ang="0">
                <a:pos x="146" y="20"/>
              </a:cxn>
              <a:cxn ang="0">
                <a:pos x="106" y="42"/>
              </a:cxn>
              <a:cxn ang="0">
                <a:pos x="70" y="72"/>
              </a:cxn>
              <a:cxn ang="0">
                <a:pos x="40" y="106"/>
              </a:cxn>
              <a:cxn ang="0">
                <a:pos x="18" y="148"/>
              </a:cxn>
              <a:cxn ang="0">
                <a:pos x="4" y="192"/>
              </a:cxn>
              <a:cxn ang="0">
                <a:pos x="0" y="240"/>
              </a:cxn>
            </a:cxnLst>
            <a:rect l="0" t="0" r="r" b="b"/>
            <a:pathLst>
              <a:path w="2714" h="2046">
                <a:moveTo>
                  <a:pt x="0" y="1556"/>
                </a:moveTo>
                <a:lnTo>
                  <a:pt x="0" y="1556"/>
                </a:lnTo>
                <a:lnTo>
                  <a:pt x="0" y="1580"/>
                </a:lnTo>
                <a:lnTo>
                  <a:pt x="4" y="1604"/>
                </a:lnTo>
                <a:lnTo>
                  <a:pt x="10" y="1628"/>
                </a:lnTo>
                <a:lnTo>
                  <a:pt x="18" y="1650"/>
                </a:lnTo>
                <a:lnTo>
                  <a:pt x="28" y="1672"/>
                </a:lnTo>
                <a:lnTo>
                  <a:pt x="40" y="1694"/>
                </a:lnTo>
                <a:lnTo>
                  <a:pt x="54" y="1714"/>
                </a:lnTo>
                <a:lnTo>
                  <a:pt x="70" y="1732"/>
                </a:lnTo>
                <a:lnTo>
                  <a:pt x="86" y="1750"/>
                </a:lnTo>
                <a:lnTo>
                  <a:pt x="104" y="1766"/>
                </a:lnTo>
                <a:lnTo>
                  <a:pt x="124" y="1780"/>
                </a:lnTo>
                <a:lnTo>
                  <a:pt x="146" y="1792"/>
                </a:lnTo>
                <a:lnTo>
                  <a:pt x="166" y="1802"/>
                </a:lnTo>
                <a:lnTo>
                  <a:pt x="190" y="1810"/>
                </a:lnTo>
                <a:lnTo>
                  <a:pt x="214" y="1816"/>
                </a:lnTo>
                <a:lnTo>
                  <a:pt x="238" y="1820"/>
                </a:lnTo>
                <a:lnTo>
                  <a:pt x="2474" y="2044"/>
                </a:lnTo>
                <a:lnTo>
                  <a:pt x="2474" y="2044"/>
                </a:lnTo>
                <a:lnTo>
                  <a:pt x="2500" y="2046"/>
                </a:lnTo>
                <a:lnTo>
                  <a:pt x="2522" y="2044"/>
                </a:lnTo>
                <a:lnTo>
                  <a:pt x="2546" y="2040"/>
                </a:lnTo>
                <a:lnTo>
                  <a:pt x="2568" y="2034"/>
                </a:lnTo>
                <a:lnTo>
                  <a:pt x="2588" y="2026"/>
                </a:lnTo>
                <a:lnTo>
                  <a:pt x="2608" y="2016"/>
                </a:lnTo>
                <a:lnTo>
                  <a:pt x="2626" y="2004"/>
                </a:lnTo>
                <a:lnTo>
                  <a:pt x="2644" y="1992"/>
                </a:lnTo>
                <a:lnTo>
                  <a:pt x="2658" y="1976"/>
                </a:lnTo>
                <a:lnTo>
                  <a:pt x="2672" y="1958"/>
                </a:lnTo>
                <a:lnTo>
                  <a:pt x="2684" y="1940"/>
                </a:lnTo>
                <a:lnTo>
                  <a:pt x="2694" y="1920"/>
                </a:lnTo>
                <a:lnTo>
                  <a:pt x="2702" y="1898"/>
                </a:lnTo>
                <a:lnTo>
                  <a:pt x="2708" y="1876"/>
                </a:lnTo>
                <a:lnTo>
                  <a:pt x="2712" y="1854"/>
                </a:lnTo>
                <a:lnTo>
                  <a:pt x="2714" y="1828"/>
                </a:lnTo>
                <a:lnTo>
                  <a:pt x="2714" y="240"/>
                </a:lnTo>
                <a:lnTo>
                  <a:pt x="2714" y="240"/>
                </a:lnTo>
                <a:lnTo>
                  <a:pt x="2712" y="216"/>
                </a:lnTo>
                <a:lnTo>
                  <a:pt x="2708" y="192"/>
                </a:lnTo>
                <a:lnTo>
                  <a:pt x="2702" y="170"/>
                </a:lnTo>
                <a:lnTo>
                  <a:pt x="2694" y="148"/>
                </a:lnTo>
                <a:lnTo>
                  <a:pt x="2684" y="126"/>
                </a:lnTo>
                <a:lnTo>
                  <a:pt x="2672" y="106"/>
                </a:lnTo>
                <a:lnTo>
                  <a:pt x="2658" y="88"/>
                </a:lnTo>
                <a:lnTo>
                  <a:pt x="2642" y="72"/>
                </a:lnTo>
                <a:lnTo>
                  <a:pt x="2626" y="56"/>
                </a:lnTo>
                <a:lnTo>
                  <a:pt x="2608" y="42"/>
                </a:lnTo>
                <a:lnTo>
                  <a:pt x="2588" y="30"/>
                </a:lnTo>
                <a:lnTo>
                  <a:pt x="2566" y="20"/>
                </a:lnTo>
                <a:lnTo>
                  <a:pt x="2544" y="12"/>
                </a:lnTo>
                <a:lnTo>
                  <a:pt x="2522" y="6"/>
                </a:lnTo>
                <a:lnTo>
                  <a:pt x="2498" y="2"/>
                </a:lnTo>
                <a:lnTo>
                  <a:pt x="2474" y="0"/>
                </a:lnTo>
                <a:lnTo>
                  <a:pt x="238" y="0"/>
                </a:lnTo>
                <a:lnTo>
                  <a:pt x="238" y="0"/>
                </a:lnTo>
                <a:lnTo>
                  <a:pt x="214" y="2"/>
                </a:lnTo>
                <a:lnTo>
                  <a:pt x="190" y="6"/>
                </a:lnTo>
                <a:lnTo>
                  <a:pt x="168" y="12"/>
                </a:lnTo>
                <a:lnTo>
                  <a:pt x="146" y="20"/>
                </a:lnTo>
                <a:lnTo>
                  <a:pt x="124" y="30"/>
                </a:lnTo>
                <a:lnTo>
                  <a:pt x="106" y="42"/>
                </a:lnTo>
                <a:lnTo>
                  <a:pt x="86" y="56"/>
                </a:lnTo>
                <a:lnTo>
                  <a:pt x="70" y="72"/>
                </a:lnTo>
                <a:lnTo>
                  <a:pt x="54" y="88"/>
                </a:lnTo>
                <a:lnTo>
                  <a:pt x="40" y="106"/>
                </a:lnTo>
                <a:lnTo>
                  <a:pt x="28" y="126"/>
                </a:lnTo>
                <a:lnTo>
                  <a:pt x="18" y="148"/>
                </a:lnTo>
                <a:lnTo>
                  <a:pt x="10" y="170"/>
                </a:lnTo>
                <a:lnTo>
                  <a:pt x="4" y="192"/>
                </a:lnTo>
                <a:lnTo>
                  <a:pt x="0" y="216"/>
                </a:lnTo>
                <a:lnTo>
                  <a:pt x="0" y="240"/>
                </a:lnTo>
                <a:lnTo>
                  <a:pt x="0" y="1556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228600" dist="152400" dir="42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770743" y="238972"/>
            <a:ext cx="1184704" cy="832282"/>
            <a:chOff x="6123132" y="352281"/>
            <a:chExt cx="2390775" cy="1679575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6323157" y="412606"/>
              <a:ext cx="1990725" cy="1136650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6234257" y="352281"/>
              <a:ext cx="2171700" cy="124142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6389832" y="523731"/>
              <a:ext cx="1860550" cy="898525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6389832" y="523731"/>
              <a:ext cx="1860550" cy="898525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7215332" y="603106"/>
              <a:ext cx="196850" cy="44767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7215332" y="603106"/>
              <a:ext cx="196850" cy="4508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7796357" y="644381"/>
              <a:ext cx="327025" cy="654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7796357" y="641206"/>
              <a:ext cx="327025" cy="6572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6561282" y="644381"/>
              <a:ext cx="282575" cy="269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6558107" y="641206"/>
              <a:ext cx="285750" cy="2762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6123132" y="1806431"/>
              <a:ext cx="139700" cy="171450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6243782" y="1844531"/>
              <a:ext cx="127000" cy="136525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6399357" y="1847706"/>
              <a:ext cx="117475" cy="130175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6542232" y="1847706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6720032" y="1806431"/>
              <a:ext cx="155575" cy="171450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6894657" y="1844531"/>
              <a:ext cx="120650" cy="136525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7034357" y="1803256"/>
              <a:ext cx="85725" cy="174625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7132782" y="1847706"/>
              <a:ext cx="187325" cy="130175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7332807" y="1844531"/>
              <a:ext cx="127000" cy="136525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7482032" y="1847706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7574107" y="1793731"/>
              <a:ext cx="120650" cy="184150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7713807" y="1803256"/>
              <a:ext cx="34925" cy="57150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7764607" y="1844531"/>
              <a:ext cx="104775" cy="136525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7977332" y="1806431"/>
              <a:ext cx="123825" cy="1714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8107507" y="1793731"/>
              <a:ext cx="127000" cy="187325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8250382" y="1844531"/>
              <a:ext cx="136525" cy="187325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8396432" y="1844531"/>
              <a:ext cx="117475" cy="136525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Title 13"/>
          <p:cNvSpPr>
            <a:spLocks noGrp="1"/>
          </p:cNvSpPr>
          <p:nvPr>
            <p:ph type="title" hasCustomPrompt="1"/>
          </p:nvPr>
        </p:nvSpPr>
        <p:spPr>
          <a:xfrm>
            <a:off x="810769" y="1022309"/>
            <a:ext cx="6581549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0">
                <a:solidFill>
                  <a:srgbClr val="0098A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0769" y="2274162"/>
            <a:ext cx="3778600" cy="746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0769" y="4231014"/>
            <a:ext cx="3294506" cy="248707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b="0" dirty="0" smtClean="0"/>
              <a:t>&lt;Presenter,&gt;</a:t>
            </a:r>
            <a:endParaRPr lang="en-US" dirty="0" smtClean="0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07037" y="4479721"/>
            <a:ext cx="3294506" cy="248707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b="0" dirty="0" smtClean="0"/>
              <a:t>&lt;Title&gt;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789086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parator Trans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/>
          <p:cNvSpPr>
            <a:spLocks/>
          </p:cNvSpPr>
          <p:nvPr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57238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Separator Corp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3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909916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parator Gov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/>
          <p:cNvSpPr>
            <a:spLocks/>
          </p:cNvSpPr>
          <p:nvPr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044AB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Separator Corp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33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8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49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927308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1229719" y="1322124"/>
            <a:ext cx="3067050" cy="1687513"/>
          </a:xfrm>
          <a:custGeom>
            <a:avLst/>
            <a:gdLst/>
            <a:ahLst/>
            <a:cxnLst>
              <a:cxn ang="0">
                <a:pos x="1932" y="200"/>
              </a:cxn>
              <a:cxn ang="0">
                <a:pos x="1929" y="170"/>
              </a:cxn>
              <a:cxn ang="0">
                <a:pos x="1920" y="142"/>
              </a:cxn>
              <a:cxn ang="0">
                <a:pos x="1906" y="117"/>
              </a:cxn>
              <a:cxn ang="0">
                <a:pos x="1888" y="95"/>
              </a:cxn>
              <a:cxn ang="0">
                <a:pos x="1865" y="75"/>
              </a:cxn>
              <a:cxn ang="0">
                <a:pos x="1841" y="61"/>
              </a:cxn>
              <a:cxn ang="0">
                <a:pos x="1813" y="52"/>
              </a:cxn>
              <a:cxn ang="0">
                <a:pos x="1783" y="47"/>
              </a:cxn>
              <a:cxn ang="0">
                <a:pos x="147" y="0"/>
              </a:cxn>
              <a:cxn ang="0">
                <a:pos x="117" y="2"/>
              </a:cxn>
              <a:cxn ang="0">
                <a:pos x="91" y="9"/>
              </a:cxn>
              <a:cxn ang="0">
                <a:pos x="65" y="23"/>
              </a:cxn>
              <a:cxn ang="0">
                <a:pos x="44" y="40"/>
              </a:cxn>
              <a:cxn ang="0">
                <a:pos x="26" y="61"/>
              </a:cxn>
              <a:cxn ang="0">
                <a:pos x="12" y="86"/>
              </a:cxn>
              <a:cxn ang="0">
                <a:pos x="3" y="114"/>
              </a:cxn>
              <a:cxn ang="0">
                <a:pos x="0" y="144"/>
              </a:cxn>
              <a:cxn ang="0">
                <a:pos x="0" y="928"/>
              </a:cxn>
              <a:cxn ang="0">
                <a:pos x="3" y="958"/>
              </a:cxn>
              <a:cxn ang="0">
                <a:pos x="12" y="984"/>
              </a:cxn>
              <a:cxn ang="0">
                <a:pos x="24" y="1009"/>
              </a:cxn>
              <a:cxn ang="0">
                <a:pos x="44" y="1028"/>
              </a:cxn>
              <a:cxn ang="0">
                <a:pos x="65" y="1046"/>
              </a:cxn>
              <a:cxn ang="0">
                <a:pos x="89" y="1056"/>
              </a:cxn>
              <a:cxn ang="0">
                <a:pos x="117" y="1063"/>
              </a:cxn>
              <a:cxn ang="0">
                <a:pos x="147" y="1063"/>
              </a:cxn>
              <a:cxn ang="0">
                <a:pos x="1785" y="926"/>
              </a:cxn>
              <a:cxn ang="0">
                <a:pos x="1813" y="921"/>
              </a:cxn>
              <a:cxn ang="0">
                <a:pos x="1841" y="909"/>
              </a:cxn>
              <a:cxn ang="0">
                <a:pos x="1865" y="893"/>
              </a:cxn>
              <a:cxn ang="0">
                <a:pos x="1888" y="874"/>
              </a:cxn>
              <a:cxn ang="0">
                <a:pos x="1906" y="851"/>
              </a:cxn>
              <a:cxn ang="0">
                <a:pos x="1920" y="825"/>
              </a:cxn>
              <a:cxn ang="0">
                <a:pos x="1929" y="795"/>
              </a:cxn>
              <a:cxn ang="0">
                <a:pos x="1932" y="765"/>
              </a:cxn>
            </a:cxnLst>
            <a:rect l="0" t="0" r="r" b="b"/>
            <a:pathLst>
              <a:path w="1932" h="1063">
                <a:moveTo>
                  <a:pt x="1932" y="200"/>
                </a:moveTo>
                <a:lnTo>
                  <a:pt x="1932" y="200"/>
                </a:lnTo>
                <a:lnTo>
                  <a:pt x="1930" y="186"/>
                </a:lnTo>
                <a:lnTo>
                  <a:pt x="1929" y="170"/>
                </a:lnTo>
                <a:lnTo>
                  <a:pt x="1925" y="156"/>
                </a:lnTo>
                <a:lnTo>
                  <a:pt x="1920" y="142"/>
                </a:lnTo>
                <a:lnTo>
                  <a:pt x="1913" y="130"/>
                </a:lnTo>
                <a:lnTo>
                  <a:pt x="1906" y="117"/>
                </a:lnTo>
                <a:lnTo>
                  <a:pt x="1897" y="105"/>
                </a:lnTo>
                <a:lnTo>
                  <a:pt x="1888" y="95"/>
                </a:lnTo>
                <a:lnTo>
                  <a:pt x="1878" y="84"/>
                </a:lnTo>
                <a:lnTo>
                  <a:pt x="1865" y="75"/>
                </a:lnTo>
                <a:lnTo>
                  <a:pt x="1853" y="68"/>
                </a:lnTo>
                <a:lnTo>
                  <a:pt x="1841" y="61"/>
                </a:lnTo>
                <a:lnTo>
                  <a:pt x="1827" y="56"/>
                </a:lnTo>
                <a:lnTo>
                  <a:pt x="1813" y="52"/>
                </a:lnTo>
                <a:lnTo>
                  <a:pt x="1799" y="49"/>
                </a:lnTo>
                <a:lnTo>
                  <a:pt x="1783" y="47"/>
                </a:lnTo>
                <a:lnTo>
                  <a:pt x="147" y="0"/>
                </a:lnTo>
                <a:lnTo>
                  <a:pt x="147" y="0"/>
                </a:lnTo>
                <a:lnTo>
                  <a:pt x="133" y="0"/>
                </a:lnTo>
                <a:lnTo>
                  <a:pt x="117" y="2"/>
                </a:lnTo>
                <a:lnTo>
                  <a:pt x="103" y="5"/>
                </a:lnTo>
                <a:lnTo>
                  <a:pt x="91" y="9"/>
                </a:lnTo>
                <a:lnTo>
                  <a:pt x="77" y="16"/>
                </a:lnTo>
                <a:lnTo>
                  <a:pt x="65" y="23"/>
                </a:lnTo>
                <a:lnTo>
                  <a:pt x="54" y="31"/>
                </a:lnTo>
                <a:lnTo>
                  <a:pt x="44" y="40"/>
                </a:lnTo>
                <a:lnTo>
                  <a:pt x="33" y="51"/>
                </a:lnTo>
                <a:lnTo>
                  <a:pt x="26" y="61"/>
                </a:lnTo>
                <a:lnTo>
                  <a:pt x="17" y="73"/>
                </a:lnTo>
                <a:lnTo>
                  <a:pt x="12" y="86"/>
                </a:lnTo>
                <a:lnTo>
                  <a:pt x="7" y="100"/>
                </a:lnTo>
                <a:lnTo>
                  <a:pt x="3" y="114"/>
                </a:lnTo>
                <a:lnTo>
                  <a:pt x="0" y="128"/>
                </a:lnTo>
                <a:lnTo>
                  <a:pt x="0" y="144"/>
                </a:lnTo>
                <a:lnTo>
                  <a:pt x="0" y="928"/>
                </a:lnTo>
                <a:lnTo>
                  <a:pt x="0" y="928"/>
                </a:lnTo>
                <a:lnTo>
                  <a:pt x="0" y="942"/>
                </a:lnTo>
                <a:lnTo>
                  <a:pt x="3" y="958"/>
                </a:lnTo>
                <a:lnTo>
                  <a:pt x="7" y="972"/>
                </a:lnTo>
                <a:lnTo>
                  <a:pt x="12" y="984"/>
                </a:lnTo>
                <a:lnTo>
                  <a:pt x="17" y="997"/>
                </a:lnTo>
                <a:lnTo>
                  <a:pt x="24" y="1009"/>
                </a:lnTo>
                <a:lnTo>
                  <a:pt x="33" y="1019"/>
                </a:lnTo>
                <a:lnTo>
                  <a:pt x="44" y="1028"/>
                </a:lnTo>
                <a:lnTo>
                  <a:pt x="54" y="1037"/>
                </a:lnTo>
                <a:lnTo>
                  <a:pt x="65" y="1046"/>
                </a:lnTo>
                <a:lnTo>
                  <a:pt x="77" y="1051"/>
                </a:lnTo>
                <a:lnTo>
                  <a:pt x="89" y="1056"/>
                </a:lnTo>
                <a:lnTo>
                  <a:pt x="103" y="1060"/>
                </a:lnTo>
                <a:lnTo>
                  <a:pt x="117" y="1063"/>
                </a:lnTo>
                <a:lnTo>
                  <a:pt x="133" y="1063"/>
                </a:lnTo>
                <a:lnTo>
                  <a:pt x="147" y="1063"/>
                </a:lnTo>
                <a:lnTo>
                  <a:pt x="1785" y="926"/>
                </a:lnTo>
                <a:lnTo>
                  <a:pt x="1785" y="926"/>
                </a:lnTo>
                <a:lnTo>
                  <a:pt x="1799" y="925"/>
                </a:lnTo>
                <a:lnTo>
                  <a:pt x="1813" y="921"/>
                </a:lnTo>
                <a:lnTo>
                  <a:pt x="1827" y="916"/>
                </a:lnTo>
                <a:lnTo>
                  <a:pt x="1841" y="909"/>
                </a:lnTo>
                <a:lnTo>
                  <a:pt x="1853" y="902"/>
                </a:lnTo>
                <a:lnTo>
                  <a:pt x="1865" y="893"/>
                </a:lnTo>
                <a:lnTo>
                  <a:pt x="1878" y="884"/>
                </a:lnTo>
                <a:lnTo>
                  <a:pt x="1888" y="874"/>
                </a:lnTo>
                <a:lnTo>
                  <a:pt x="1897" y="863"/>
                </a:lnTo>
                <a:lnTo>
                  <a:pt x="1906" y="851"/>
                </a:lnTo>
                <a:lnTo>
                  <a:pt x="1913" y="837"/>
                </a:lnTo>
                <a:lnTo>
                  <a:pt x="1920" y="825"/>
                </a:lnTo>
                <a:lnTo>
                  <a:pt x="1925" y="811"/>
                </a:lnTo>
                <a:lnTo>
                  <a:pt x="1929" y="795"/>
                </a:lnTo>
                <a:lnTo>
                  <a:pt x="1930" y="781"/>
                </a:lnTo>
                <a:lnTo>
                  <a:pt x="1932" y="765"/>
                </a:lnTo>
                <a:lnTo>
                  <a:pt x="1932" y="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664694" y="1823965"/>
            <a:ext cx="2182813" cy="558800"/>
            <a:chOff x="1962150" y="2341754"/>
            <a:chExt cx="2182813" cy="558800"/>
          </a:xfrm>
        </p:grpSpPr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2417763" y="2354454"/>
              <a:ext cx="139700" cy="190500"/>
            </a:xfrm>
            <a:custGeom>
              <a:avLst/>
              <a:gdLst/>
              <a:ahLst/>
              <a:cxnLst>
                <a:cxn ang="0">
                  <a:pos x="51" y="11"/>
                </a:cxn>
                <a:cxn ang="0">
                  <a:pos x="51" y="120"/>
                </a:cxn>
                <a:cxn ang="0">
                  <a:pos x="37" y="120"/>
                </a:cxn>
                <a:cxn ang="0">
                  <a:pos x="37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88" y="0"/>
                </a:cxn>
                <a:cxn ang="0">
                  <a:pos x="88" y="11"/>
                </a:cxn>
                <a:cxn ang="0">
                  <a:pos x="51" y="11"/>
                </a:cxn>
              </a:cxnLst>
              <a:rect l="0" t="0" r="r" b="b"/>
              <a:pathLst>
                <a:path w="88" h="120">
                  <a:moveTo>
                    <a:pt x="51" y="11"/>
                  </a:moveTo>
                  <a:lnTo>
                    <a:pt x="51" y="120"/>
                  </a:lnTo>
                  <a:lnTo>
                    <a:pt x="37" y="120"/>
                  </a:lnTo>
                  <a:lnTo>
                    <a:pt x="37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1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579688" y="2341754"/>
              <a:ext cx="117475" cy="203200"/>
            </a:xfrm>
            <a:custGeom>
              <a:avLst/>
              <a:gdLst/>
              <a:ahLst/>
              <a:cxnLst>
                <a:cxn ang="0">
                  <a:pos x="74" y="128"/>
                </a:cxn>
                <a:cxn ang="0">
                  <a:pos x="62" y="128"/>
                </a:cxn>
                <a:cxn ang="0">
                  <a:pos x="62" y="68"/>
                </a:cxn>
                <a:cxn ang="0">
                  <a:pos x="62" y="68"/>
                </a:cxn>
                <a:cxn ang="0">
                  <a:pos x="62" y="61"/>
                </a:cxn>
                <a:cxn ang="0">
                  <a:pos x="62" y="61"/>
                </a:cxn>
                <a:cxn ang="0">
                  <a:pos x="58" y="54"/>
                </a:cxn>
                <a:cxn ang="0">
                  <a:pos x="58" y="54"/>
                </a:cxn>
                <a:cxn ang="0">
                  <a:pos x="53" y="49"/>
                </a:cxn>
                <a:cxn ang="0">
                  <a:pos x="53" y="49"/>
                </a:cxn>
                <a:cxn ang="0">
                  <a:pos x="49" y="47"/>
                </a:cxn>
                <a:cxn ang="0">
                  <a:pos x="42" y="47"/>
                </a:cxn>
                <a:cxn ang="0">
                  <a:pos x="42" y="47"/>
                </a:cxn>
                <a:cxn ang="0">
                  <a:pos x="35" y="49"/>
                </a:cxn>
                <a:cxn ang="0">
                  <a:pos x="35" y="49"/>
                </a:cxn>
                <a:cxn ang="0">
                  <a:pos x="26" y="51"/>
                </a:cxn>
                <a:cxn ang="0">
                  <a:pos x="26" y="51"/>
                </a:cxn>
                <a:cxn ang="0">
                  <a:pos x="19" y="54"/>
                </a:cxn>
                <a:cxn ang="0">
                  <a:pos x="19" y="54"/>
                </a:cxn>
                <a:cxn ang="0">
                  <a:pos x="12" y="58"/>
                </a:cxn>
                <a:cxn ang="0">
                  <a:pos x="12" y="128"/>
                </a:cxn>
                <a:cxn ang="0">
                  <a:pos x="0" y="128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25" y="42"/>
                </a:cxn>
                <a:cxn ang="0">
                  <a:pos x="25" y="42"/>
                </a:cxn>
                <a:cxn ang="0">
                  <a:pos x="34" y="38"/>
                </a:cxn>
                <a:cxn ang="0">
                  <a:pos x="34" y="38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49" y="37"/>
                </a:cxn>
                <a:cxn ang="0">
                  <a:pos x="49" y="37"/>
                </a:cxn>
                <a:cxn ang="0">
                  <a:pos x="58" y="38"/>
                </a:cxn>
                <a:cxn ang="0">
                  <a:pos x="58" y="38"/>
                </a:cxn>
                <a:cxn ang="0">
                  <a:pos x="67" y="42"/>
                </a:cxn>
                <a:cxn ang="0">
                  <a:pos x="67" y="42"/>
                </a:cxn>
                <a:cxn ang="0">
                  <a:pos x="70" y="45"/>
                </a:cxn>
                <a:cxn ang="0">
                  <a:pos x="72" y="51"/>
                </a:cxn>
                <a:cxn ang="0">
                  <a:pos x="72" y="51"/>
                </a:cxn>
                <a:cxn ang="0">
                  <a:pos x="74" y="58"/>
                </a:cxn>
                <a:cxn ang="0">
                  <a:pos x="74" y="65"/>
                </a:cxn>
                <a:cxn ang="0">
                  <a:pos x="74" y="128"/>
                </a:cxn>
              </a:cxnLst>
              <a:rect l="0" t="0" r="r" b="b"/>
              <a:pathLst>
                <a:path w="74" h="128">
                  <a:moveTo>
                    <a:pt x="74" y="128"/>
                  </a:moveTo>
                  <a:lnTo>
                    <a:pt x="62" y="12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3" y="49"/>
                  </a:lnTo>
                  <a:lnTo>
                    <a:pt x="53" y="49"/>
                  </a:lnTo>
                  <a:lnTo>
                    <a:pt x="49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2" y="58"/>
                  </a:lnTo>
                  <a:lnTo>
                    <a:pt x="12" y="128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70" y="45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4" y="58"/>
                  </a:lnTo>
                  <a:lnTo>
                    <a:pt x="74" y="65"/>
                  </a:lnTo>
                  <a:lnTo>
                    <a:pt x="74" y="1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2727325" y="2400491"/>
              <a:ext cx="120650" cy="147638"/>
            </a:xfrm>
            <a:custGeom>
              <a:avLst/>
              <a:gdLst/>
              <a:ahLst/>
              <a:cxnLst>
                <a:cxn ang="0">
                  <a:pos x="56" y="93"/>
                </a:cxn>
                <a:cxn ang="0">
                  <a:pos x="37" y="93"/>
                </a:cxn>
                <a:cxn ang="0">
                  <a:pos x="23" y="91"/>
                </a:cxn>
                <a:cxn ang="0">
                  <a:pos x="11" y="87"/>
                </a:cxn>
                <a:cxn ang="0">
                  <a:pos x="5" y="84"/>
                </a:cxn>
                <a:cxn ang="0">
                  <a:pos x="4" y="79"/>
                </a:cxn>
                <a:cxn ang="0">
                  <a:pos x="0" y="65"/>
                </a:cxn>
                <a:cxn ang="0">
                  <a:pos x="2" y="56"/>
                </a:cxn>
                <a:cxn ang="0">
                  <a:pos x="4" y="49"/>
                </a:cxn>
                <a:cxn ang="0">
                  <a:pos x="16" y="40"/>
                </a:cxn>
                <a:cxn ang="0">
                  <a:pos x="23" y="38"/>
                </a:cxn>
                <a:cxn ang="0">
                  <a:pos x="30" y="38"/>
                </a:cxn>
                <a:cxn ang="0">
                  <a:pos x="46" y="36"/>
                </a:cxn>
                <a:cxn ang="0">
                  <a:pos x="53" y="36"/>
                </a:cxn>
                <a:cxn ang="0">
                  <a:pos x="62" y="38"/>
                </a:cxn>
                <a:cxn ang="0">
                  <a:pos x="62" y="24"/>
                </a:cxn>
                <a:cxn ang="0">
                  <a:pos x="58" y="15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34" y="8"/>
                </a:cxn>
                <a:cxn ang="0">
                  <a:pos x="19" y="10"/>
                </a:cxn>
                <a:cxn ang="0">
                  <a:pos x="7" y="3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53" y="0"/>
                </a:cxn>
                <a:cxn ang="0">
                  <a:pos x="65" y="5"/>
                </a:cxn>
                <a:cxn ang="0">
                  <a:pos x="69" y="8"/>
                </a:cxn>
                <a:cxn ang="0">
                  <a:pos x="72" y="14"/>
                </a:cxn>
                <a:cxn ang="0">
                  <a:pos x="76" y="28"/>
                </a:cxn>
                <a:cxn ang="0">
                  <a:pos x="76" y="91"/>
                </a:cxn>
                <a:cxn ang="0">
                  <a:pos x="56" y="93"/>
                </a:cxn>
                <a:cxn ang="0">
                  <a:pos x="62" y="47"/>
                </a:cxn>
                <a:cxn ang="0">
                  <a:pos x="51" y="47"/>
                </a:cxn>
                <a:cxn ang="0">
                  <a:pos x="46" y="47"/>
                </a:cxn>
                <a:cxn ang="0">
                  <a:pos x="34" y="47"/>
                </a:cxn>
                <a:cxn ang="0">
                  <a:pos x="23" y="49"/>
                </a:cxn>
                <a:cxn ang="0">
                  <a:pos x="16" y="56"/>
                </a:cxn>
                <a:cxn ang="0">
                  <a:pos x="14" y="59"/>
                </a:cxn>
                <a:cxn ang="0">
                  <a:pos x="14" y="65"/>
                </a:cxn>
                <a:cxn ang="0">
                  <a:pos x="16" y="75"/>
                </a:cxn>
                <a:cxn ang="0">
                  <a:pos x="19" y="79"/>
                </a:cxn>
                <a:cxn ang="0">
                  <a:pos x="23" y="80"/>
                </a:cxn>
                <a:cxn ang="0">
                  <a:pos x="34" y="84"/>
                </a:cxn>
                <a:cxn ang="0">
                  <a:pos x="44" y="84"/>
                </a:cxn>
                <a:cxn ang="0">
                  <a:pos x="48" y="84"/>
                </a:cxn>
                <a:cxn ang="0">
                  <a:pos x="51" y="84"/>
                </a:cxn>
                <a:cxn ang="0">
                  <a:pos x="56" y="84"/>
                </a:cxn>
                <a:cxn ang="0">
                  <a:pos x="62" y="47"/>
                </a:cxn>
              </a:cxnLst>
              <a:rect l="0" t="0" r="r" b="b"/>
              <a:pathLst>
                <a:path w="76" h="93">
                  <a:moveTo>
                    <a:pt x="56" y="93"/>
                  </a:moveTo>
                  <a:lnTo>
                    <a:pt x="56" y="93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16" y="91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5" y="84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9" y="43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3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0" y="19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5" y="12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7" y="12"/>
                  </a:lnTo>
                  <a:lnTo>
                    <a:pt x="7" y="3"/>
                  </a:lnTo>
                  <a:lnTo>
                    <a:pt x="7" y="3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9" y="8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4" y="19"/>
                  </a:lnTo>
                  <a:lnTo>
                    <a:pt x="76" y="28"/>
                  </a:lnTo>
                  <a:lnTo>
                    <a:pt x="76" y="91"/>
                  </a:lnTo>
                  <a:lnTo>
                    <a:pt x="76" y="91"/>
                  </a:lnTo>
                  <a:lnTo>
                    <a:pt x="56" y="93"/>
                  </a:lnTo>
                  <a:lnTo>
                    <a:pt x="56" y="93"/>
                  </a:lnTo>
                  <a:close/>
                  <a:moveTo>
                    <a:pt x="62" y="47"/>
                  </a:moveTo>
                  <a:lnTo>
                    <a:pt x="62" y="47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19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9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4" y="72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9" y="79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1" y="84"/>
                  </a:lnTo>
                  <a:lnTo>
                    <a:pt x="51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62" y="82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2889250" y="2400491"/>
              <a:ext cx="117475" cy="144463"/>
            </a:xfrm>
            <a:custGeom>
              <a:avLst/>
              <a:gdLst/>
              <a:ahLst/>
              <a:cxnLst>
                <a:cxn ang="0">
                  <a:pos x="61" y="91"/>
                </a:cxn>
                <a:cxn ang="0">
                  <a:pos x="61" y="33"/>
                </a:cxn>
                <a:cxn ang="0">
                  <a:pos x="61" y="33"/>
                </a:cxn>
                <a:cxn ang="0">
                  <a:pos x="61" y="26"/>
                </a:cxn>
                <a:cxn ang="0">
                  <a:pos x="61" y="26"/>
                </a:cxn>
                <a:cxn ang="0">
                  <a:pos x="58" y="19"/>
                </a:cxn>
                <a:cxn ang="0">
                  <a:pos x="58" y="19"/>
                </a:cxn>
                <a:cxn ang="0">
                  <a:pos x="53" y="14"/>
                </a:cxn>
                <a:cxn ang="0">
                  <a:pos x="53" y="14"/>
                </a:cxn>
                <a:cxn ang="0">
                  <a:pos x="49" y="12"/>
                </a:cxn>
                <a:cxn ang="0">
                  <a:pos x="44" y="10"/>
                </a:cxn>
                <a:cxn ang="0">
                  <a:pos x="44" y="10"/>
                </a:cxn>
                <a:cxn ang="0">
                  <a:pos x="35" y="12"/>
                </a:cxn>
                <a:cxn ang="0">
                  <a:pos x="35" y="12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19" y="17"/>
                </a:cxn>
                <a:cxn ang="0">
                  <a:pos x="19" y="17"/>
                </a:cxn>
                <a:cxn ang="0">
                  <a:pos x="12" y="21"/>
                </a:cxn>
                <a:cxn ang="0">
                  <a:pos x="12" y="91"/>
                </a:cxn>
                <a:cxn ang="0">
                  <a:pos x="0" y="91"/>
                </a:cxn>
                <a:cxn ang="0">
                  <a:pos x="0" y="1"/>
                </a:cxn>
                <a:cxn ang="0">
                  <a:pos x="10" y="1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33" y="1"/>
                </a:cxn>
                <a:cxn ang="0">
                  <a:pos x="33" y="1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8" y="1"/>
                </a:cxn>
                <a:cxn ang="0">
                  <a:pos x="58" y="1"/>
                </a:cxn>
                <a:cxn ang="0">
                  <a:pos x="67" y="5"/>
                </a:cxn>
                <a:cxn ang="0">
                  <a:pos x="67" y="5"/>
                </a:cxn>
                <a:cxn ang="0">
                  <a:pos x="70" y="8"/>
                </a:cxn>
                <a:cxn ang="0">
                  <a:pos x="72" y="14"/>
                </a:cxn>
                <a:cxn ang="0">
                  <a:pos x="72" y="14"/>
                </a:cxn>
                <a:cxn ang="0">
                  <a:pos x="74" y="19"/>
                </a:cxn>
                <a:cxn ang="0">
                  <a:pos x="74" y="26"/>
                </a:cxn>
                <a:cxn ang="0">
                  <a:pos x="74" y="91"/>
                </a:cxn>
                <a:cxn ang="0">
                  <a:pos x="61" y="91"/>
                </a:cxn>
              </a:cxnLst>
              <a:rect l="0" t="0" r="r" b="b"/>
              <a:pathLst>
                <a:path w="74" h="91">
                  <a:moveTo>
                    <a:pt x="61" y="91"/>
                  </a:moveTo>
                  <a:lnTo>
                    <a:pt x="61" y="33"/>
                  </a:lnTo>
                  <a:lnTo>
                    <a:pt x="61" y="33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49" y="1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2" y="21"/>
                  </a:lnTo>
                  <a:lnTo>
                    <a:pt x="12" y="91"/>
                  </a:lnTo>
                  <a:lnTo>
                    <a:pt x="0" y="91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70" y="8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4" y="19"/>
                  </a:lnTo>
                  <a:lnTo>
                    <a:pt x="74" y="26"/>
                  </a:lnTo>
                  <a:lnTo>
                    <a:pt x="74" y="91"/>
                  </a:lnTo>
                  <a:lnTo>
                    <a:pt x="61" y="91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048000" y="2341754"/>
              <a:ext cx="122238" cy="203200"/>
            </a:xfrm>
            <a:custGeom>
              <a:avLst/>
              <a:gdLst/>
              <a:ahLst/>
              <a:cxnLst>
                <a:cxn ang="0">
                  <a:pos x="58" y="128"/>
                </a:cxn>
                <a:cxn ang="0">
                  <a:pos x="12" y="79"/>
                </a:cxn>
                <a:cxn ang="0">
                  <a:pos x="12" y="128"/>
                </a:cxn>
                <a:cxn ang="0">
                  <a:pos x="0" y="128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79"/>
                </a:cxn>
                <a:cxn ang="0">
                  <a:pos x="56" y="38"/>
                </a:cxn>
                <a:cxn ang="0">
                  <a:pos x="74" y="38"/>
                </a:cxn>
                <a:cxn ang="0">
                  <a:pos x="28" y="77"/>
                </a:cxn>
                <a:cxn ang="0">
                  <a:pos x="77" y="128"/>
                </a:cxn>
                <a:cxn ang="0">
                  <a:pos x="58" y="128"/>
                </a:cxn>
              </a:cxnLst>
              <a:rect l="0" t="0" r="r" b="b"/>
              <a:pathLst>
                <a:path w="77" h="128">
                  <a:moveTo>
                    <a:pt x="58" y="128"/>
                  </a:moveTo>
                  <a:lnTo>
                    <a:pt x="12" y="79"/>
                  </a:lnTo>
                  <a:lnTo>
                    <a:pt x="12" y="128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79"/>
                  </a:lnTo>
                  <a:lnTo>
                    <a:pt x="56" y="38"/>
                  </a:lnTo>
                  <a:lnTo>
                    <a:pt x="74" y="38"/>
                  </a:lnTo>
                  <a:lnTo>
                    <a:pt x="28" y="77"/>
                  </a:lnTo>
                  <a:lnTo>
                    <a:pt x="77" y="128"/>
                  </a:lnTo>
                  <a:lnTo>
                    <a:pt x="58" y="1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3251200" y="2402079"/>
              <a:ext cx="136525" cy="201613"/>
            </a:xfrm>
            <a:custGeom>
              <a:avLst/>
              <a:gdLst/>
              <a:ahLst/>
              <a:cxnLst>
                <a:cxn ang="0">
                  <a:pos x="39" y="127"/>
                </a:cxn>
                <a:cxn ang="0">
                  <a:pos x="26" y="127"/>
                </a:cxn>
                <a:cxn ang="0">
                  <a:pos x="40" y="90"/>
                </a:cxn>
                <a:cxn ang="0">
                  <a:pos x="33" y="90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42" y="79"/>
                </a:cxn>
                <a:cxn ang="0">
                  <a:pos x="44" y="79"/>
                </a:cxn>
                <a:cxn ang="0">
                  <a:pos x="70" y="0"/>
                </a:cxn>
                <a:cxn ang="0">
                  <a:pos x="86" y="0"/>
                </a:cxn>
                <a:cxn ang="0">
                  <a:pos x="39" y="127"/>
                </a:cxn>
              </a:cxnLst>
              <a:rect l="0" t="0" r="r" b="b"/>
              <a:pathLst>
                <a:path w="86" h="127">
                  <a:moveTo>
                    <a:pt x="39" y="127"/>
                  </a:moveTo>
                  <a:lnTo>
                    <a:pt x="26" y="127"/>
                  </a:lnTo>
                  <a:lnTo>
                    <a:pt x="40" y="90"/>
                  </a:lnTo>
                  <a:lnTo>
                    <a:pt x="33" y="9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2" y="79"/>
                  </a:lnTo>
                  <a:lnTo>
                    <a:pt x="44" y="79"/>
                  </a:lnTo>
                  <a:lnTo>
                    <a:pt x="70" y="0"/>
                  </a:lnTo>
                  <a:lnTo>
                    <a:pt x="86" y="0"/>
                  </a:lnTo>
                  <a:lnTo>
                    <a:pt x="39" y="127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 noEditPoints="1"/>
            </p:cNvSpPr>
            <p:nvPr userDrawn="1"/>
          </p:nvSpPr>
          <p:spPr bwMode="auto">
            <a:xfrm>
              <a:off x="3395663" y="2400491"/>
              <a:ext cx="136525" cy="147638"/>
            </a:xfrm>
            <a:custGeom>
              <a:avLst/>
              <a:gdLst/>
              <a:ahLst/>
              <a:cxnLst>
                <a:cxn ang="0">
                  <a:pos x="86" y="45"/>
                </a:cxn>
                <a:cxn ang="0">
                  <a:pos x="85" y="65"/>
                </a:cxn>
                <a:cxn ang="0">
                  <a:pos x="79" y="73"/>
                </a:cxn>
                <a:cxn ang="0">
                  <a:pos x="74" y="80"/>
                </a:cxn>
                <a:cxn ang="0">
                  <a:pos x="62" y="89"/>
                </a:cxn>
                <a:cxn ang="0">
                  <a:pos x="53" y="93"/>
                </a:cxn>
                <a:cxn ang="0">
                  <a:pos x="44" y="93"/>
                </a:cxn>
                <a:cxn ang="0">
                  <a:pos x="25" y="89"/>
                </a:cxn>
                <a:cxn ang="0">
                  <a:pos x="18" y="86"/>
                </a:cxn>
                <a:cxn ang="0">
                  <a:pos x="13" y="80"/>
                </a:cxn>
                <a:cxn ang="0">
                  <a:pos x="4" y="65"/>
                </a:cxn>
                <a:cxn ang="0">
                  <a:pos x="2" y="56"/>
                </a:cxn>
                <a:cxn ang="0">
                  <a:pos x="0" y="45"/>
                </a:cxn>
                <a:cxn ang="0">
                  <a:pos x="4" y="26"/>
                </a:cxn>
                <a:cxn ang="0">
                  <a:pos x="13" y="12"/>
                </a:cxn>
                <a:cxn ang="0">
                  <a:pos x="18" y="7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62" y="3"/>
                </a:cxn>
                <a:cxn ang="0">
                  <a:pos x="69" y="7"/>
                </a:cxn>
                <a:cxn ang="0">
                  <a:pos x="76" y="12"/>
                </a:cxn>
                <a:cxn ang="0">
                  <a:pos x="85" y="26"/>
                </a:cxn>
                <a:cxn ang="0">
                  <a:pos x="86" y="35"/>
                </a:cxn>
                <a:cxn ang="0">
                  <a:pos x="86" y="45"/>
                </a:cxn>
                <a:cxn ang="0">
                  <a:pos x="72" y="45"/>
                </a:cxn>
                <a:cxn ang="0">
                  <a:pos x="71" y="31"/>
                </a:cxn>
                <a:cxn ang="0">
                  <a:pos x="65" y="19"/>
                </a:cxn>
                <a:cxn ang="0">
                  <a:pos x="62" y="14"/>
                </a:cxn>
                <a:cxn ang="0">
                  <a:pos x="57" y="12"/>
                </a:cxn>
                <a:cxn ang="0">
                  <a:pos x="44" y="8"/>
                </a:cxn>
                <a:cxn ang="0">
                  <a:pos x="37" y="8"/>
                </a:cxn>
                <a:cxn ang="0">
                  <a:pos x="27" y="14"/>
                </a:cxn>
                <a:cxn ang="0">
                  <a:pos x="21" y="19"/>
                </a:cxn>
                <a:cxn ang="0">
                  <a:pos x="16" y="31"/>
                </a:cxn>
                <a:cxn ang="0">
                  <a:pos x="14" y="45"/>
                </a:cxn>
                <a:cxn ang="0">
                  <a:pos x="16" y="61"/>
                </a:cxn>
                <a:cxn ang="0">
                  <a:pos x="21" y="73"/>
                </a:cxn>
                <a:cxn ang="0">
                  <a:pos x="27" y="77"/>
                </a:cxn>
                <a:cxn ang="0">
                  <a:pos x="32" y="80"/>
                </a:cxn>
                <a:cxn ang="0">
                  <a:pos x="44" y="84"/>
                </a:cxn>
                <a:cxn ang="0">
                  <a:pos x="51" y="84"/>
                </a:cxn>
                <a:cxn ang="0">
                  <a:pos x="57" y="80"/>
                </a:cxn>
                <a:cxn ang="0">
                  <a:pos x="65" y="73"/>
                </a:cxn>
                <a:cxn ang="0">
                  <a:pos x="69" y="68"/>
                </a:cxn>
                <a:cxn ang="0">
                  <a:pos x="71" y="61"/>
                </a:cxn>
                <a:cxn ang="0">
                  <a:pos x="72" y="45"/>
                </a:cxn>
              </a:cxnLst>
              <a:rect l="0" t="0" r="r" b="b"/>
              <a:pathLst>
                <a:path w="86" h="93">
                  <a:moveTo>
                    <a:pt x="86" y="45"/>
                  </a:moveTo>
                  <a:lnTo>
                    <a:pt x="86" y="45"/>
                  </a:lnTo>
                  <a:lnTo>
                    <a:pt x="86" y="56"/>
                  </a:lnTo>
                  <a:lnTo>
                    <a:pt x="85" y="65"/>
                  </a:lnTo>
                  <a:lnTo>
                    <a:pt x="85" y="65"/>
                  </a:lnTo>
                  <a:lnTo>
                    <a:pt x="79" y="73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69" y="86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53" y="93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4" y="93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18" y="86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7" y="73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2" y="5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35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9" y="7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81" y="19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6" y="35"/>
                  </a:lnTo>
                  <a:lnTo>
                    <a:pt x="86" y="45"/>
                  </a:lnTo>
                  <a:lnTo>
                    <a:pt x="86" y="45"/>
                  </a:lnTo>
                  <a:close/>
                  <a:moveTo>
                    <a:pt x="72" y="45"/>
                  </a:moveTo>
                  <a:lnTo>
                    <a:pt x="72" y="45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69" y="24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2" y="14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1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2" y="12"/>
                  </a:lnTo>
                  <a:lnTo>
                    <a:pt x="27" y="14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24"/>
                  </a:lnTo>
                  <a:lnTo>
                    <a:pt x="16" y="31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20" y="68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7" y="77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7" y="84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51" y="84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2" y="77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9" y="68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2" y="45"/>
                  </a:lnTo>
                  <a:lnTo>
                    <a:pt x="72" y="45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3568700" y="2402079"/>
              <a:ext cx="114300" cy="146050"/>
            </a:xfrm>
            <a:custGeom>
              <a:avLst/>
              <a:gdLst/>
              <a:ahLst/>
              <a:cxnLst>
                <a:cxn ang="0">
                  <a:pos x="60" y="90"/>
                </a:cxn>
                <a:cxn ang="0">
                  <a:pos x="60" y="79"/>
                </a:cxn>
                <a:cxn ang="0">
                  <a:pos x="60" y="79"/>
                </a:cxn>
                <a:cxn ang="0">
                  <a:pos x="49" y="86"/>
                </a:cxn>
                <a:cxn ang="0">
                  <a:pos x="49" y="86"/>
                </a:cxn>
                <a:cxn ang="0">
                  <a:pos x="41" y="90"/>
                </a:cxn>
                <a:cxn ang="0">
                  <a:pos x="41" y="90"/>
                </a:cxn>
                <a:cxn ang="0">
                  <a:pos x="32" y="92"/>
                </a:cxn>
                <a:cxn ang="0">
                  <a:pos x="32" y="92"/>
                </a:cxn>
                <a:cxn ang="0">
                  <a:pos x="25" y="92"/>
                </a:cxn>
                <a:cxn ang="0">
                  <a:pos x="25" y="92"/>
                </a:cxn>
                <a:cxn ang="0">
                  <a:pos x="14" y="90"/>
                </a:cxn>
                <a:cxn ang="0">
                  <a:pos x="14" y="90"/>
                </a:cxn>
                <a:cxn ang="0">
                  <a:pos x="11" y="88"/>
                </a:cxn>
                <a:cxn ang="0">
                  <a:pos x="7" y="86"/>
                </a:cxn>
                <a:cxn ang="0">
                  <a:pos x="7" y="86"/>
                </a:cxn>
                <a:cxn ang="0">
                  <a:pos x="4" y="83"/>
                </a:cxn>
                <a:cxn ang="0">
                  <a:pos x="2" y="78"/>
                </a:cxn>
                <a:cxn ang="0">
                  <a:pos x="2" y="78"/>
                </a:cxn>
                <a:cxn ang="0">
                  <a:pos x="0" y="72"/>
                </a:cxn>
                <a:cxn ang="0">
                  <a:pos x="0" y="64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56"/>
                </a:cxn>
                <a:cxn ang="0">
                  <a:pos x="12" y="56"/>
                </a:cxn>
                <a:cxn ang="0">
                  <a:pos x="12" y="65"/>
                </a:cxn>
                <a:cxn ang="0">
                  <a:pos x="12" y="65"/>
                </a:cxn>
                <a:cxn ang="0">
                  <a:pos x="14" y="72"/>
                </a:cxn>
                <a:cxn ang="0">
                  <a:pos x="14" y="72"/>
                </a:cxn>
                <a:cxn ang="0">
                  <a:pos x="16" y="76"/>
                </a:cxn>
                <a:cxn ang="0">
                  <a:pos x="19" y="78"/>
                </a:cxn>
                <a:cxn ang="0">
                  <a:pos x="19" y="78"/>
                </a:cxn>
                <a:cxn ang="0">
                  <a:pos x="23" y="79"/>
                </a:cxn>
                <a:cxn ang="0">
                  <a:pos x="28" y="81"/>
                </a:cxn>
                <a:cxn ang="0">
                  <a:pos x="28" y="81"/>
                </a:cxn>
                <a:cxn ang="0">
                  <a:pos x="37" y="79"/>
                </a:cxn>
                <a:cxn ang="0">
                  <a:pos x="37" y="79"/>
                </a:cxn>
                <a:cxn ang="0">
                  <a:pos x="46" y="78"/>
                </a:cxn>
                <a:cxn ang="0">
                  <a:pos x="46" y="78"/>
                </a:cxn>
                <a:cxn ang="0">
                  <a:pos x="53" y="74"/>
                </a:cxn>
                <a:cxn ang="0">
                  <a:pos x="53" y="74"/>
                </a:cxn>
                <a:cxn ang="0">
                  <a:pos x="60" y="71"/>
                </a:cxn>
                <a:cxn ang="0">
                  <a:pos x="60" y="0"/>
                </a:cxn>
                <a:cxn ang="0">
                  <a:pos x="72" y="0"/>
                </a:cxn>
                <a:cxn ang="0">
                  <a:pos x="72" y="90"/>
                </a:cxn>
                <a:cxn ang="0">
                  <a:pos x="60" y="90"/>
                </a:cxn>
              </a:cxnLst>
              <a:rect l="0" t="0" r="r" b="b"/>
              <a:pathLst>
                <a:path w="72" h="92">
                  <a:moveTo>
                    <a:pt x="60" y="90"/>
                  </a:moveTo>
                  <a:lnTo>
                    <a:pt x="60" y="79"/>
                  </a:lnTo>
                  <a:lnTo>
                    <a:pt x="60" y="79"/>
                  </a:lnTo>
                  <a:lnTo>
                    <a:pt x="49" y="86"/>
                  </a:lnTo>
                  <a:lnTo>
                    <a:pt x="49" y="86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1" y="88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4" y="83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6" y="76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3" y="79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60" y="71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60" y="90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1962150" y="2640204"/>
              <a:ext cx="88900" cy="203200"/>
            </a:xfrm>
            <a:custGeom>
              <a:avLst/>
              <a:gdLst/>
              <a:ahLst/>
              <a:cxnLst>
                <a:cxn ang="0">
                  <a:pos x="29" y="49"/>
                </a:cxn>
                <a:cxn ang="0">
                  <a:pos x="29" y="128"/>
                </a:cxn>
                <a:cxn ang="0">
                  <a:pos x="17" y="128"/>
                </a:cxn>
                <a:cxn ang="0">
                  <a:pos x="17" y="49"/>
                </a:cxn>
                <a:cxn ang="0">
                  <a:pos x="0" y="49"/>
                </a:cxn>
                <a:cxn ang="0">
                  <a:pos x="0" y="38"/>
                </a:cxn>
                <a:cxn ang="0">
                  <a:pos x="17" y="38"/>
                </a:cxn>
                <a:cxn ang="0">
                  <a:pos x="17" y="28"/>
                </a:cxn>
                <a:cxn ang="0">
                  <a:pos x="17" y="28"/>
                </a:cxn>
                <a:cxn ang="0">
                  <a:pos x="17" y="19"/>
                </a:cxn>
                <a:cxn ang="0">
                  <a:pos x="17" y="19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6" y="0"/>
                </a:cxn>
                <a:cxn ang="0">
                  <a:pos x="56" y="8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3" y="12"/>
                </a:cxn>
                <a:cxn ang="0">
                  <a:pos x="33" y="12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9" y="29"/>
                </a:cxn>
                <a:cxn ang="0">
                  <a:pos x="29" y="38"/>
                </a:cxn>
                <a:cxn ang="0">
                  <a:pos x="56" y="38"/>
                </a:cxn>
                <a:cxn ang="0">
                  <a:pos x="56" y="49"/>
                </a:cxn>
                <a:cxn ang="0">
                  <a:pos x="29" y="49"/>
                </a:cxn>
              </a:cxnLst>
              <a:rect l="0" t="0" r="r" b="b"/>
              <a:pathLst>
                <a:path w="56" h="128">
                  <a:moveTo>
                    <a:pt x="29" y="49"/>
                  </a:moveTo>
                  <a:lnTo>
                    <a:pt x="29" y="128"/>
                  </a:lnTo>
                  <a:lnTo>
                    <a:pt x="17" y="128"/>
                  </a:lnTo>
                  <a:lnTo>
                    <a:pt x="17" y="49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17" y="3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29"/>
                  </a:lnTo>
                  <a:lnTo>
                    <a:pt x="29" y="38"/>
                  </a:lnTo>
                  <a:lnTo>
                    <a:pt x="56" y="38"/>
                  </a:lnTo>
                  <a:lnTo>
                    <a:pt x="56" y="49"/>
                  </a:lnTo>
                  <a:lnTo>
                    <a:pt x="29" y="49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2058988" y="2697354"/>
              <a:ext cx="136525" cy="147638"/>
            </a:xfrm>
            <a:custGeom>
              <a:avLst/>
              <a:gdLst/>
              <a:ahLst/>
              <a:cxnLst>
                <a:cxn ang="0">
                  <a:pos x="86" y="46"/>
                </a:cxn>
                <a:cxn ang="0">
                  <a:pos x="82" y="65"/>
                </a:cxn>
                <a:cxn ang="0">
                  <a:pos x="79" y="74"/>
                </a:cxn>
                <a:cxn ang="0">
                  <a:pos x="74" y="81"/>
                </a:cxn>
                <a:cxn ang="0">
                  <a:pos x="60" y="90"/>
                </a:cxn>
                <a:cxn ang="0">
                  <a:pos x="53" y="93"/>
                </a:cxn>
                <a:cxn ang="0">
                  <a:pos x="42" y="93"/>
                </a:cxn>
                <a:cxn ang="0">
                  <a:pos x="25" y="90"/>
                </a:cxn>
                <a:cxn ang="0">
                  <a:pos x="18" y="86"/>
                </a:cxn>
                <a:cxn ang="0">
                  <a:pos x="10" y="81"/>
                </a:cxn>
                <a:cxn ang="0">
                  <a:pos x="2" y="65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2" y="27"/>
                </a:cxn>
                <a:cxn ang="0">
                  <a:pos x="10" y="13"/>
                </a:cxn>
                <a:cxn ang="0">
                  <a:pos x="18" y="7"/>
                </a:cxn>
                <a:cxn ang="0">
                  <a:pos x="33" y="0"/>
                </a:cxn>
                <a:cxn ang="0">
                  <a:pos x="42" y="0"/>
                </a:cxn>
                <a:cxn ang="0">
                  <a:pos x="61" y="2"/>
                </a:cxn>
                <a:cxn ang="0">
                  <a:pos x="68" y="7"/>
                </a:cxn>
                <a:cxn ang="0">
                  <a:pos x="75" y="13"/>
                </a:cxn>
                <a:cxn ang="0">
                  <a:pos x="82" y="27"/>
                </a:cxn>
                <a:cxn ang="0">
                  <a:pos x="86" y="35"/>
                </a:cxn>
                <a:cxn ang="0">
                  <a:pos x="86" y="46"/>
                </a:cxn>
                <a:cxn ang="0">
                  <a:pos x="72" y="46"/>
                </a:cxn>
                <a:cxn ang="0">
                  <a:pos x="70" y="30"/>
                </a:cxn>
                <a:cxn ang="0">
                  <a:pos x="65" y="20"/>
                </a:cxn>
                <a:cxn ang="0">
                  <a:pos x="60" y="14"/>
                </a:cxn>
                <a:cxn ang="0">
                  <a:pos x="56" y="13"/>
                </a:cxn>
                <a:cxn ang="0">
                  <a:pos x="42" y="9"/>
                </a:cxn>
                <a:cxn ang="0">
                  <a:pos x="37" y="9"/>
                </a:cxn>
                <a:cxn ang="0">
                  <a:pos x="25" y="14"/>
                </a:cxn>
                <a:cxn ang="0">
                  <a:pos x="21" y="20"/>
                </a:cxn>
                <a:cxn ang="0">
                  <a:pos x="16" y="30"/>
                </a:cxn>
                <a:cxn ang="0">
                  <a:pos x="14" y="46"/>
                </a:cxn>
                <a:cxn ang="0">
                  <a:pos x="16" y="62"/>
                </a:cxn>
                <a:cxn ang="0">
                  <a:pos x="21" y="74"/>
                </a:cxn>
                <a:cxn ang="0">
                  <a:pos x="25" y="78"/>
                </a:cxn>
                <a:cxn ang="0">
                  <a:pos x="30" y="81"/>
                </a:cxn>
                <a:cxn ang="0">
                  <a:pos x="42" y="85"/>
                </a:cxn>
                <a:cxn ang="0">
                  <a:pos x="49" y="85"/>
                </a:cxn>
                <a:cxn ang="0">
                  <a:pos x="56" y="81"/>
                </a:cxn>
                <a:cxn ang="0">
                  <a:pos x="65" y="74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46"/>
                </a:cxn>
              </a:cxnLst>
              <a:rect l="0" t="0" r="r" b="b"/>
              <a:pathLst>
                <a:path w="86" h="93">
                  <a:moveTo>
                    <a:pt x="86" y="46"/>
                  </a:moveTo>
                  <a:lnTo>
                    <a:pt x="86" y="46"/>
                  </a:lnTo>
                  <a:lnTo>
                    <a:pt x="86" y="57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9" y="74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67" y="86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53" y="93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33" y="93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18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74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5" y="2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8" y="7"/>
                  </a:lnTo>
                  <a:lnTo>
                    <a:pt x="25" y="2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6" y="35"/>
                  </a:lnTo>
                  <a:lnTo>
                    <a:pt x="86" y="46"/>
                  </a:lnTo>
                  <a:lnTo>
                    <a:pt x="86" y="46"/>
                  </a:lnTo>
                  <a:close/>
                  <a:moveTo>
                    <a:pt x="72" y="46"/>
                  </a:moveTo>
                  <a:lnTo>
                    <a:pt x="72" y="46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25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0" y="14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49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7" y="9"/>
                  </a:lnTo>
                  <a:lnTo>
                    <a:pt x="30" y="11"/>
                  </a:lnTo>
                  <a:lnTo>
                    <a:pt x="25" y="14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8" y="25"/>
                  </a:lnTo>
                  <a:lnTo>
                    <a:pt x="16" y="3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8" y="69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5" y="78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5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9" y="85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60" y="78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8" y="69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2" y="46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225675" y="2700529"/>
              <a:ext cx="77788" cy="142875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0" y="12"/>
                </a:cxn>
                <a:cxn ang="0">
                  <a:pos x="21" y="16"/>
                </a:cxn>
                <a:cxn ang="0">
                  <a:pos x="14" y="19"/>
                </a:cxn>
                <a:cxn ang="0">
                  <a:pos x="14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13" y="11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49" y="12"/>
                </a:cxn>
                <a:cxn ang="0">
                  <a:pos x="49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49" h="90">
                  <a:moveTo>
                    <a:pt x="30" y="12"/>
                  </a:moveTo>
                  <a:lnTo>
                    <a:pt x="30" y="12"/>
                  </a:lnTo>
                  <a:lnTo>
                    <a:pt x="21" y="16"/>
                  </a:lnTo>
                  <a:lnTo>
                    <a:pt x="14" y="19"/>
                  </a:lnTo>
                  <a:lnTo>
                    <a:pt x="14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2393950" y="2700529"/>
              <a:ext cx="133350" cy="200025"/>
            </a:xfrm>
            <a:custGeom>
              <a:avLst/>
              <a:gdLst/>
              <a:ahLst/>
              <a:cxnLst>
                <a:cxn ang="0">
                  <a:pos x="38" y="126"/>
                </a:cxn>
                <a:cxn ang="0">
                  <a:pos x="26" y="126"/>
                </a:cxn>
                <a:cxn ang="0">
                  <a:pos x="40" y="90"/>
                </a:cxn>
                <a:cxn ang="0">
                  <a:pos x="31" y="90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42" y="79"/>
                </a:cxn>
                <a:cxn ang="0">
                  <a:pos x="43" y="79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38" y="126"/>
                </a:cxn>
              </a:cxnLst>
              <a:rect l="0" t="0" r="r" b="b"/>
              <a:pathLst>
                <a:path w="84" h="126">
                  <a:moveTo>
                    <a:pt x="38" y="126"/>
                  </a:moveTo>
                  <a:lnTo>
                    <a:pt x="26" y="126"/>
                  </a:lnTo>
                  <a:lnTo>
                    <a:pt x="40" y="90"/>
                  </a:lnTo>
                  <a:lnTo>
                    <a:pt x="31" y="9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38" y="12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2538413" y="2697354"/>
              <a:ext cx="136525" cy="147638"/>
            </a:xfrm>
            <a:custGeom>
              <a:avLst/>
              <a:gdLst/>
              <a:ahLst/>
              <a:cxnLst>
                <a:cxn ang="0">
                  <a:pos x="86" y="46"/>
                </a:cxn>
                <a:cxn ang="0">
                  <a:pos x="82" y="65"/>
                </a:cxn>
                <a:cxn ang="0">
                  <a:pos x="79" y="74"/>
                </a:cxn>
                <a:cxn ang="0">
                  <a:pos x="74" y="81"/>
                </a:cxn>
                <a:cxn ang="0">
                  <a:pos x="61" y="90"/>
                </a:cxn>
                <a:cxn ang="0">
                  <a:pos x="52" y="93"/>
                </a:cxn>
                <a:cxn ang="0">
                  <a:pos x="44" y="93"/>
                </a:cxn>
                <a:cxn ang="0">
                  <a:pos x="24" y="90"/>
                </a:cxn>
                <a:cxn ang="0">
                  <a:pos x="17" y="86"/>
                </a:cxn>
                <a:cxn ang="0">
                  <a:pos x="10" y="81"/>
                </a:cxn>
                <a:cxn ang="0">
                  <a:pos x="3" y="65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3" y="27"/>
                </a:cxn>
                <a:cxn ang="0">
                  <a:pos x="10" y="13"/>
                </a:cxn>
                <a:cxn ang="0">
                  <a:pos x="17" y="7"/>
                </a:cxn>
                <a:cxn ang="0">
                  <a:pos x="33" y="0"/>
                </a:cxn>
                <a:cxn ang="0">
                  <a:pos x="44" y="0"/>
                </a:cxn>
                <a:cxn ang="0">
                  <a:pos x="61" y="2"/>
                </a:cxn>
                <a:cxn ang="0">
                  <a:pos x="68" y="7"/>
                </a:cxn>
                <a:cxn ang="0">
                  <a:pos x="75" y="13"/>
                </a:cxn>
                <a:cxn ang="0">
                  <a:pos x="84" y="27"/>
                </a:cxn>
                <a:cxn ang="0">
                  <a:pos x="86" y="35"/>
                </a:cxn>
                <a:cxn ang="0">
                  <a:pos x="86" y="46"/>
                </a:cxn>
                <a:cxn ang="0">
                  <a:pos x="72" y="46"/>
                </a:cxn>
                <a:cxn ang="0">
                  <a:pos x="70" y="30"/>
                </a:cxn>
                <a:cxn ang="0">
                  <a:pos x="65" y="20"/>
                </a:cxn>
                <a:cxn ang="0">
                  <a:pos x="61" y="14"/>
                </a:cxn>
                <a:cxn ang="0">
                  <a:pos x="56" y="13"/>
                </a:cxn>
                <a:cxn ang="0">
                  <a:pos x="44" y="9"/>
                </a:cxn>
                <a:cxn ang="0">
                  <a:pos x="37" y="9"/>
                </a:cxn>
                <a:cxn ang="0">
                  <a:pos x="26" y="14"/>
                </a:cxn>
                <a:cxn ang="0">
                  <a:pos x="21" y="20"/>
                </a:cxn>
                <a:cxn ang="0">
                  <a:pos x="16" y="30"/>
                </a:cxn>
                <a:cxn ang="0">
                  <a:pos x="14" y="46"/>
                </a:cxn>
                <a:cxn ang="0">
                  <a:pos x="16" y="62"/>
                </a:cxn>
                <a:cxn ang="0">
                  <a:pos x="21" y="74"/>
                </a:cxn>
                <a:cxn ang="0">
                  <a:pos x="26" y="78"/>
                </a:cxn>
                <a:cxn ang="0">
                  <a:pos x="30" y="81"/>
                </a:cxn>
                <a:cxn ang="0">
                  <a:pos x="44" y="85"/>
                </a:cxn>
                <a:cxn ang="0">
                  <a:pos x="51" y="85"/>
                </a:cxn>
                <a:cxn ang="0">
                  <a:pos x="56" y="81"/>
                </a:cxn>
                <a:cxn ang="0">
                  <a:pos x="65" y="74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46"/>
                </a:cxn>
              </a:cxnLst>
              <a:rect l="0" t="0" r="r" b="b"/>
              <a:pathLst>
                <a:path w="86" h="93">
                  <a:moveTo>
                    <a:pt x="86" y="46"/>
                  </a:moveTo>
                  <a:lnTo>
                    <a:pt x="86" y="46"/>
                  </a:lnTo>
                  <a:lnTo>
                    <a:pt x="86" y="57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9" y="74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68" y="86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3" y="93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17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7" y="74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81" y="20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6" y="35"/>
                  </a:lnTo>
                  <a:lnTo>
                    <a:pt x="86" y="46"/>
                  </a:lnTo>
                  <a:lnTo>
                    <a:pt x="86" y="46"/>
                  </a:lnTo>
                  <a:close/>
                  <a:moveTo>
                    <a:pt x="72" y="46"/>
                  </a:moveTo>
                  <a:lnTo>
                    <a:pt x="72" y="46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25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1" y="14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49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37" y="9"/>
                  </a:lnTo>
                  <a:lnTo>
                    <a:pt x="30" y="11"/>
                  </a:lnTo>
                  <a:lnTo>
                    <a:pt x="26" y="14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7" y="69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6" y="78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7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51" y="85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61" y="78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8" y="69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2" y="46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2708275" y="2700529"/>
              <a:ext cx="117475" cy="144463"/>
            </a:xfrm>
            <a:custGeom>
              <a:avLst/>
              <a:gdLst/>
              <a:ahLst/>
              <a:cxnLst>
                <a:cxn ang="0">
                  <a:pos x="61" y="90"/>
                </a:cxn>
                <a:cxn ang="0">
                  <a:pos x="61" y="79"/>
                </a:cxn>
                <a:cxn ang="0">
                  <a:pos x="61" y="79"/>
                </a:cxn>
                <a:cxn ang="0">
                  <a:pos x="51" y="86"/>
                </a:cxn>
                <a:cxn ang="0">
                  <a:pos x="51" y="86"/>
                </a:cxn>
                <a:cxn ang="0">
                  <a:pos x="42" y="90"/>
                </a:cxn>
                <a:cxn ang="0">
                  <a:pos x="42" y="90"/>
                </a:cxn>
                <a:cxn ang="0">
                  <a:pos x="33" y="91"/>
                </a:cxn>
                <a:cxn ang="0">
                  <a:pos x="33" y="9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16" y="90"/>
                </a:cxn>
                <a:cxn ang="0">
                  <a:pos x="16" y="90"/>
                </a:cxn>
                <a:cxn ang="0">
                  <a:pos x="12" y="88"/>
                </a:cxn>
                <a:cxn ang="0">
                  <a:pos x="9" y="86"/>
                </a:cxn>
                <a:cxn ang="0">
                  <a:pos x="9" y="86"/>
                </a:cxn>
                <a:cxn ang="0">
                  <a:pos x="5" y="83"/>
                </a:cxn>
                <a:cxn ang="0">
                  <a:pos x="3" y="77"/>
                </a:cxn>
                <a:cxn ang="0">
                  <a:pos x="3" y="77"/>
                </a:cxn>
                <a:cxn ang="0">
                  <a:pos x="2" y="72"/>
                </a:cxn>
                <a:cxn ang="0">
                  <a:pos x="0" y="63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56"/>
                </a:cxn>
                <a:cxn ang="0">
                  <a:pos x="14" y="56"/>
                </a:cxn>
                <a:cxn ang="0">
                  <a:pos x="14" y="65"/>
                </a:cxn>
                <a:cxn ang="0">
                  <a:pos x="14" y="65"/>
                </a:cxn>
                <a:cxn ang="0">
                  <a:pos x="16" y="72"/>
                </a:cxn>
                <a:cxn ang="0">
                  <a:pos x="16" y="72"/>
                </a:cxn>
                <a:cxn ang="0">
                  <a:pos x="17" y="76"/>
                </a:cxn>
                <a:cxn ang="0">
                  <a:pos x="21" y="77"/>
                </a:cxn>
                <a:cxn ang="0">
                  <a:pos x="21" y="77"/>
                </a:cxn>
                <a:cxn ang="0">
                  <a:pos x="24" y="79"/>
                </a:cxn>
                <a:cxn ang="0">
                  <a:pos x="30" y="79"/>
                </a:cxn>
                <a:cxn ang="0">
                  <a:pos x="30" y="79"/>
                </a:cxn>
                <a:cxn ang="0">
                  <a:pos x="38" y="79"/>
                </a:cxn>
                <a:cxn ang="0">
                  <a:pos x="38" y="79"/>
                </a:cxn>
                <a:cxn ang="0">
                  <a:pos x="47" y="77"/>
                </a:cxn>
                <a:cxn ang="0">
                  <a:pos x="47" y="77"/>
                </a:cxn>
                <a:cxn ang="0">
                  <a:pos x="54" y="74"/>
                </a:cxn>
                <a:cxn ang="0">
                  <a:pos x="54" y="74"/>
                </a:cxn>
                <a:cxn ang="0">
                  <a:pos x="60" y="70"/>
                </a:cxn>
                <a:cxn ang="0">
                  <a:pos x="60" y="0"/>
                </a:cxn>
                <a:cxn ang="0">
                  <a:pos x="74" y="0"/>
                </a:cxn>
                <a:cxn ang="0">
                  <a:pos x="74" y="90"/>
                </a:cxn>
                <a:cxn ang="0">
                  <a:pos x="61" y="90"/>
                </a:cxn>
              </a:cxnLst>
              <a:rect l="0" t="0" r="r" b="b"/>
              <a:pathLst>
                <a:path w="74" h="91">
                  <a:moveTo>
                    <a:pt x="61" y="90"/>
                  </a:moveTo>
                  <a:lnTo>
                    <a:pt x="61" y="79"/>
                  </a:lnTo>
                  <a:lnTo>
                    <a:pt x="61" y="79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2" y="88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5" y="83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7" y="76"/>
                  </a:lnTo>
                  <a:lnTo>
                    <a:pt x="21" y="77"/>
                  </a:lnTo>
                  <a:lnTo>
                    <a:pt x="21" y="77"/>
                  </a:lnTo>
                  <a:lnTo>
                    <a:pt x="24" y="79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0" y="70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74" y="90"/>
                  </a:lnTo>
                  <a:lnTo>
                    <a:pt x="61" y="90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2867025" y="2700529"/>
              <a:ext cx="74613" cy="14287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8" y="12"/>
                </a:cxn>
                <a:cxn ang="0">
                  <a:pos x="19" y="16"/>
                </a:cxn>
                <a:cxn ang="0">
                  <a:pos x="12" y="19"/>
                </a:cxn>
                <a:cxn ang="0">
                  <a:pos x="12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21" y="4"/>
                </a:cxn>
                <a:cxn ang="0">
                  <a:pos x="21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7" y="0"/>
                </a:cxn>
                <a:cxn ang="0">
                  <a:pos x="47" y="12"/>
                </a:cxn>
                <a:cxn ang="0">
                  <a:pos x="47" y="12"/>
                </a:cxn>
                <a:cxn ang="0">
                  <a:pos x="28" y="12"/>
                </a:cxn>
                <a:cxn ang="0">
                  <a:pos x="28" y="12"/>
                </a:cxn>
              </a:cxnLst>
              <a:rect l="0" t="0" r="r" b="b"/>
              <a:pathLst>
                <a:path w="47" h="90">
                  <a:moveTo>
                    <a:pt x="28" y="12"/>
                  </a:moveTo>
                  <a:lnTo>
                    <a:pt x="28" y="12"/>
                  </a:lnTo>
                  <a:lnTo>
                    <a:pt x="19" y="16"/>
                  </a:lnTo>
                  <a:lnTo>
                    <a:pt x="12" y="19"/>
                  </a:lnTo>
                  <a:lnTo>
                    <a:pt x="12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28" y="12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3040063" y="2697354"/>
              <a:ext cx="119063" cy="147638"/>
            </a:xfrm>
            <a:custGeom>
              <a:avLst/>
              <a:gdLst/>
              <a:ahLst/>
              <a:cxnLst>
                <a:cxn ang="0">
                  <a:pos x="56" y="93"/>
                </a:cxn>
                <a:cxn ang="0">
                  <a:pos x="38" y="93"/>
                </a:cxn>
                <a:cxn ang="0">
                  <a:pos x="23" y="92"/>
                </a:cxn>
                <a:cxn ang="0">
                  <a:pos x="10" y="88"/>
                </a:cxn>
                <a:cxn ang="0">
                  <a:pos x="7" y="85"/>
                </a:cxn>
                <a:cxn ang="0">
                  <a:pos x="3" y="79"/>
                </a:cxn>
                <a:cxn ang="0">
                  <a:pos x="0" y="65"/>
                </a:cxn>
                <a:cxn ang="0">
                  <a:pos x="1" y="57"/>
                </a:cxn>
                <a:cxn ang="0">
                  <a:pos x="5" y="49"/>
                </a:cxn>
                <a:cxn ang="0">
                  <a:pos x="16" y="41"/>
                </a:cxn>
                <a:cxn ang="0">
                  <a:pos x="23" y="39"/>
                </a:cxn>
                <a:cxn ang="0">
                  <a:pos x="30" y="39"/>
                </a:cxn>
                <a:cxn ang="0">
                  <a:pos x="45" y="37"/>
                </a:cxn>
                <a:cxn ang="0">
                  <a:pos x="52" y="37"/>
                </a:cxn>
                <a:cxn ang="0">
                  <a:pos x="61" y="39"/>
                </a:cxn>
                <a:cxn ang="0">
                  <a:pos x="61" y="25"/>
                </a:cxn>
                <a:cxn ang="0">
                  <a:pos x="58" y="16"/>
                </a:cxn>
                <a:cxn ang="0">
                  <a:pos x="54" y="13"/>
                </a:cxn>
                <a:cxn ang="0">
                  <a:pos x="51" y="11"/>
                </a:cxn>
                <a:cxn ang="0">
                  <a:pos x="35" y="9"/>
                </a:cxn>
                <a:cxn ang="0">
                  <a:pos x="19" y="11"/>
                </a:cxn>
                <a:cxn ang="0">
                  <a:pos x="7" y="4"/>
                </a:cxn>
                <a:cxn ang="0">
                  <a:pos x="21" y="0"/>
                </a:cxn>
                <a:cxn ang="0">
                  <a:pos x="37" y="0"/>
                </a:cxn>
                <a:cxn ang="0">
                  <a:pos x="52" y="0"/>
                </a:cxn>
                <a:cxn ang="0">
                  <a:pos x="65" y="6"/>
                </a:cxn>
                <a:cxn ang="0">
                  <a:pos x="70" y="9"/>
                </a:cxn>
                <a:cxn ang="0">
                  <a:pos x="72" y="14"/>
                </a:cxn>
                <a:cxn ang="0">
                  <a:pos x="75" y="28"/>
                </a:cxn>
                <a:cxn ang="0">
                  <a:pos x="75" y="92"/>
                </a:cxn>
                <a:cxn ang="0">
                  <a:pos x="56" y="93"/>
                </a:cxn>
                <a:cxn ang="0">
                  <a:pos x="63" y="48"/>
                </a:cxn>
                <a:cxn ang="0">
                  <a:pos x="51" y="48"/>
                </a:cxn>
                <a:cxn ang="0">
                  <a:pos x="45" y="48"/>
                </a:cxn>
                <a:cxn ang="0">
                  <a:pos x="33" y="48"/>
                </a:cxn>
                <a:cxn ang="0">
                  <a:pos x="23" y="49"/>
                </a:cxn>
                <a:cxn ang="0">
                  <a:pos x="16" y="57"/>
                </a:cxn>
                <a:cxn ang="0">
                  <a:pos x="16" y="60"/>
                </a:cxn>
                <a:cxn ang="0">
                  <a:pos x="14" y="65"/>
                </a:cxn>
                <a:cxn ang="0">
                  <a:pos x="17" y="76"/>
                </a:cxn>
                <a:cxn ang="0">
                  <a:pos x="21" y="79"/>
                </a:cxn>
                <a:cxn ang="0">
                  <a:pos x="24" y="81"/>
                </a:cxn>
                <a:cxn ang="0">
                  <a:pos x="33" y="85"/>
                </a:cxn>
                <a:cxn ang="0">
                  <a:pos x="44" y="85"/>
                </a:cxn>
                <a:cxn ang="0">
                  <a:pos x="47" y="85"/>
                </a:cxn>
                <a:cxn ang="0">
                  <a:pos x="51" y="85"/>
                </a:cxn>
                <a:cxn ang="0">
                  <a:pos x="56" y="85"/>
                </a:cxn>
                <a:cxn ang="0">
                  <a:pos x="63" y="48"/>
                </a:cxn>
              </a:cxnLst>
              <a:rect l="0" t="0" r="r" b="b"/>
              <a:pathLst>
                <a:path w="75" h="93">
                  <a:moveTo>
                    <a:pt x="56" y="93"/>
                  </a:moveTo>
                  <a:lnTo>
                    <a:pt x="56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16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7" y="85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1" y="7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1" y="57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10" y="44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23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1" y="20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4" y="13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7" y="13"/>
                  </a:lnTo>
                  <a:lnTo>
                    <a:pt x="7" y="4"/>
                  </a:lnTo>
                  <a:lnTo>
                    <a:pt x="7" y="4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9" y="2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70" y="9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5" y="20"/>
                  </a:lnTo>
                  <a:lnTo>
                    <a:pt x="75" y="28"/>
                  </a:lnTo>
                  <a:lnTo>
                    <a:pt x="75" y="92"/>
                  </a:lnTo>
                  <a:lnTo>
                    <a:pt x="75" y="92"/>
                  </a:lnTo>
                  <a:lnTo>
                    <a:pt x="56" y="93"/>
                  </a:lnTo>
                  <a:lnTo>
                    <a:pt x="56" y="93"/>
                  </a:lnTo>
                  <a:close/>
                  <a:moveTo>
                    <a:pt x="63" y="48"/>
                  </a:moveTo>
                  <a:lnTo>
                    <a:pt x="63" y="48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19" y="53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60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6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21" y="79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63" y="83"/>
                  </a:lnTo>
                  <a:lnTo>
                    <a:pt x="63" y="4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3181350" y="2651316"/>
              <a:ext cx="88900" cy="192088"/>
            </a:xfrm>
            <a:custGeom>
              <a:avLst/>
              <a:gdLst/>
              <a:ahLst/>
              <a:cxnLst>
                <a:cxn ang="0">
                  <a:pos x="32" y="42"/>
                </a:cxn>
                <a:cxn ang="0">
                  <a:pos x="32" y="98"/>
                </a:cxn>
                <a:cxn ang="0">
                  <a:pos x="32" y="98"/>
                </a:cxn>
                <a:cxn ang="0">
                  <a:pos x="32" y="105"/>
                </a:cxn>
                <a:cxn ang="0">
                  <a:pos x="32" y="105"/>
                </a:cxn>
                <a:cxn ang="0">
                  <a:pos x="35" y="108"/>
                </a:cxn>
                <a:cxn ang="0">
                  <a:pos x="35" y="108"/>
                </a:cxn>
                <a:cxn ang="0">
                  <a:pos x="39" y="110"/>
                </a:cxn>
                <a:cxn ang="0">
                  <a:pos x="39" y="110"/>
                </a:cxn>
                <a:cxn ang="0">
                  <a:pos x="44" y="110"/>
                </a:cxn>
                <a:cxn ang="0">
                  <a:pos x="56" y="110"/>
                </a:cxn>
                <a:cxn ang="0">
                  <a:pos x="56" y="121"/>
                </a:cxn>
                <a:cxn ang="0">
                  <a:pos x="44" y="121"/>
                </a:cxn>
                <a:cxn ang="0">
                  <a:pos x="44" y="121"/>
                </a:cxn>
                <a:cxn ang="0">
                  <a:pos x="32" y="121"/>
                </a:cxn>
                <a:cxn ang="0">
                  <a:pos x="32" y="121"/>
                </a:cxn>
                <a:cxn ang="0">
                  <a:pos x="25" y="117"/>
                </a:cxn>
                <a:cxn ang="0">
                  <a:pos x="25" y="117"/>
                </a:cxn>
                <a:cxn ang="0">
                  <a:pos x="21" y="115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18" y="100"/>
                </a:cxn>
                <a:cxn ang="0">
                  <a:pos x="18" y="42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18" y="31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32" y="0"/>
                </a:cxn>
                <a:cxn ang="0">
                  <a:pos x="32" y="31"/>
                </a:cxn>
                <a:cxn ang="0">
                  <a:pos x="56" y="31"/>
                </a:cxn>
                <a:cxn ang="0">
                  <a:pos x="56" y="42"/>
                </a:cxn>
                <a:cxn ang="0">
                  <a:pos x="32" y="42"/>
                </a:cxn>
              </a:cxnLst>
              <a:rect l="0" t="0" r="r" b="b"/>
              <a:pathLst>
                <a:path w="56" h="121">
                  <a:moveTo>
                    <a:pt x="32" y="42"/>
                  </a:moveTo>
                  <a:lnTo>
                    <a:pt x="32" y="98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4" y="110"/>
                  </a:lnTo>
                  <a:lnTo>
                    <a:pt x="56" y="110"/>
                  </a:lnTo>
                  <a:lnTo>
                    <a:pt x="56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32" y="121"/>
                  </a:lnTo>
                  <a:lnTo>
                    <a:pt x="32" y="121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21" y="115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18" y="100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18" y="31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2" y="31"/>
                  </a:lnTo>
                  <a:lnTo>
                    <a:pt x="56" y="31"/>
                  </a:lnTo>
                  <a:lnTo>
                    <a:pt x="56" y="42"/>
                  </a:lnTo>
                  <a:lnTo>
                    <a:pt x="32" y="4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3270250" y="2651316"/>
              <a:ext cx="92075" cy="192088"/>
            </a:xfrm>
            <a:custGeom>
              <a:avLst/>
              <a:gdLst/>
              <a:ahLst/>
              <a:cxnLst>
                <a:cxn ang="0">
                  <a:pos x="32" y="42"/>
                </a:cxn>
                <a:cxn ang="0">
                  <a:pos x="32" y="98"/>
                </a:cxn>
                <a:cxn ang="0">
                  <a:pos x="32" y="98"/>
                </a:cxn>
                <a:cxn ang="0">
                  <a:pos x="34" y="105"/>
                </a:cxn>
                <a:cxn ang="0">
                  <a:pos x="34" y="105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39" y="110"/>
                </a:cxn>
                <a:cxn ang="0">
                  <a:pos x="39" y="110"/>
                </a:cxn>
                <a:cxn ang="0">
                  <a:pos x="46" y="110"/>
                </a:cxn>
                <a:cxn ang="0">
                  <a:pos x="57" y="110"/>
                </a:cxn>
                <a:cxn ang="0">
                  <a:pos x="57" y="121"/>
                </a:cxn>
                <a:cxn ang="0">
                  <a:pos x="44" y="121"/>
                </a:cxn>
                <a:cxn ang="0">
                  <a:pos x="44" y="121"/>
                </a:cxn>
                <a:cxn ang="0">
                  <a:pos x="32" y="121"/>
                </a:cxn>
                <a:cxn ang="0">
                  <a:pos x="32" y="121"/>
                </a:cxn>
                <a:cxn ang="0">
                  <a:pos x="25" y="117"/>
                </a:cxn>
                <a:cxn ang="0">
                  <a:pos x="25" y="117"/>
                </a:cxn>
                <a:cxn ang="0">
                  <a:pos x="23" y="115"/>
                </a:cxn>
                <a:cxn ang="0">
                  <a:pos x="21" y="112"/>
                </a:cxn>
                <a:cxn ang="0">
                  <a:pos x="21" y="112"/>
                </a:cxn>
                <a:cxn ang="0">
                  <a:pos x="20" y="100"/>
                </a:cxn>
                <a:cxn ang="0">
                  <a:pos x="20" y="42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20" y="31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32" y="0"/>
                </a:cxn>
                <a:cxn ang="0">
                  <a:pos x="32" y="31"/>
                </a:cxn>
                <a:cxn ang="0">
                  <a:pos x="58" y="31"/>
                </a:cxn>
                <a:cxn ang="0">
                  <a:pos x="58" y="42"/>
                </a:cxn>
                <a:cxn ang="0">
                  <a:pos x="32" y="42"/>
                </a:cxn>
              </a:cxnLst>
              <a:rect l="0" t="0" r="r" b="b"/>
              <a:pathLst>
                <a:path w="58" h="121">
                  <a:moveTo>
                    <a:pt x="32" y="42"/>
                  </a:moveTo>
                  <a:lnTo>
                    <a:pt x="32" y="98"/>
                  </a:lnTo>
                  <a:lnTo>
                    <a:pt x="32" y="98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6" y="110"/>
                  </a:lnTo>
                  <a:lnTo>
                    <a:pt x="57" y="110"/>
                  </a:lnTo>
                  <a:lnTo>
                    <a:pt x="57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32" y="121"/>
                  </a:lnTo>
                  <a:lnTo>
                    <a:pt x="32" y="121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23" y="115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0" y="100"/>
                  </a:lnTo>
                  <a:lnTo>
                    <a:pt x="20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0" y="31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2" y="31"/>
                  </a:lnTo>
                  <a:lnTo>
                    <a:pt x="58" y="31"/>
                  </a:lnTo>
                  <a:lnTo>
                    <a:pt x="58" y="42"/>
                  </a:lnTo>
                  <a:lnTo>
                    <a:pt x="32" y="4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5"/>
            <p:cNvSpPr>
              <a:spLocks noEditPoints="1"/>
            </p:cNvSpPr>
            <p:nvPr userDrawn="1"/>
          </p:nvSpPr>
          <p:spPr bwMode="auto">
            <a:xfrm>
              <a:off x="3376613" y="2697354"/>
              <a:ext cx="131763" cy="147638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19" y="71"/>
                </a:cxn>
                <a:cxn ang="0">
                  <a:pos x="23" y="76"/>
                </a:cxn>
                <a:cxn ang="0">
                  <a:pos x="28" y="79"/>
                </a:cxn>
                <a:cxn ang="0">
                  <a:pos x="40" y="83"/>
                </a:cxn>
                <a:cxn ang="0">
                  <a:pos x="53" y="85"/>
                </a:cxn>
                <a:cxn ang="0">
                  <a:pos x="65" y="83"/>
                </a:cxn>
                <a:cxn ang="0">
                  <a:pos x="76" y="81"/>
                </a:cxn>
                <a:cxn ang="0">
                  <a:pos x="76" y="92"/>
                </a:cxn>
                <a:cxn ang="0">
                  <a:pos x="62" y="93"/>
                </a:cxn>
                <a:cxn ang="0">
                  <a:pos x="47" y="93"/>
                </a:cxn>
                <a:cxn ang="0">
                  <a:pos x="26" y="90"/>
                </a:cxn>
                <a:cxn ang="0">
                  <a:pos x="12" y="81"/>
                </a:cxn>
                <a:cxn ang="0">
                  <a:pos x="7" y="74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4" y="25"/>
                </a:cxn>
                <a:cxn ang="0">
                  <a:pos x="7" y="16"/>
                </a:cxn>
                <a:cxn ang="0">
                  <a:pos x="12" y="11"/>
                </a:cxn>
                <a:cxn ang="0">
                  <a:pos x="25" y="2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60" y="4"/>
                </a:cxn>
                <a:cxn ang="0">
                  <a:pos x="67" y="7"/>
                </a:cxn>
                <a:cxn ang="0">
                  <a:pos x="72" y="13"/>
                </a:cxn>
                <a:cxn ang="0">
                  <a:pos x="79" y="28"/>
                </a:cxn>
                <a:cxn ang="0">
                  <a:pos x="81" y="37"/>
                </a:cxn>
                <a:cxn ang="0">
                  <a:pos x="83" y="51"/>
                </a:cxn>
                <a:cxn ang="0">
                  <a:pos x="65" y="28"/>
                </a:cxn>
                <a:cxn ang="0">
                  <a:pos x="63" y="23"/>
                </a:cxn>
                <a:cxn ang="0">
                  <a:pos x="62" y="18"/>
                </a:cxn>
                <a:cxn ang="0">
                  <a:pos x="53" y="11"/>
                </a:cxn>
                <a:cxn ang="0">
                  <a:pos x="47" y="9"/>
                </a:cxn>
                <a:cxn ang="0">
                  <a:pos x="40" y="9"/>
                </a:cxn>
                <a:cxn ang="0">
                  <a:pos x="28" y="11"/>
                </a:cxn>
                <a:cxn ang="0">
                  <a:pos x="21" y="18"/>
                </a:cxn>
                <a:cxn ang="0">
                  <a:pos x="16" y="28"/>
                </a:cxn>
                <a:cxn ang="0">
                  <a:pos x="67" y="42"/>
                </a:cxn>
                <a:cxn ang="0">
                  <a:pos x="65" y="28"/>
                </a:cxn>
              </a:cxnLst>
              <a:rect l="0" t="0" r="r" b="b"/>
              <a:pathLst>
                <a:path w="83" h="93">
                  <a:moveTo>
                    <a:pt x="14" y="51"/>
                  </a:moveTo>
                  <a:lnTo>
                    <a:pt x="14" y="51"/>
                  </a:lnTo>
                  <a:lnTo>
                    <a:pt x="16" y="62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65" y="83"/>
                  </a:lnTo>
                  <a:lnTo>
                    <a:pt x="65" y="83"/>
                  </a:lnTo>
                  <a:lnTo>
                    <a:pt x="76" y="81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37" y="93"/>
                  </a:lnTo>
                  <a:lnTo>
                    <a:pt x="26" y="90"/>
                  </a:lnTo>
                  <a:lnTo>
                    <a:pt x="19" y="86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7" y="74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7" y="7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6" y="20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81" y="37"/>
                  </a:lnTo>
                  <a:lnTo>
                    <a:pt x="83" y="48"/>
                  </a:lnTo>
                  <a:lnTo>
                    <a:pt x="83" y="51"/>
                  </a:lnTo>
                  <a:lnTo>
                    <a:pt x="14" y="51"/>
                  </a:lnTo>
                  <a:close/>
                  <a:moveTo>
                    <a:pt x="65" y="28"/>
                  </a:moveTo>
                  <a:lnTo>
                    <a:pt x="65" y="28"/>
                  </a:lnTo>
                  <a:lnTo>
                    <a:pt x="63" y="23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47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33" y="9"/>
                  </a:lnTo>
                  <a:lnTo>
                    <a:pt x="28" y="11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5" y="28"/>
                  </a:lnTo>
                  <a:lnTo>
                    <a:pt x="65" y="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6"/>
            <p:cNvSpPr>
              <a:spLocks/>
            </p:cNvSpPr>
            <p:nvPr userDrawn="1"/>
          </p:nvSpPr>
          <p:spPr bwMode="auto">
            <a:xfrm>
              <a:off x="3538538" y="2697354"/>
              <a:ext cx="117475" cy="146050"/>
            </a:xfrm>
            <a:custGeom>
              <a:avLst/>
              <a:gdLst/>
              <a:ahLst/>
              <a:cxnLst>
                <a:cxn ang="0">
                  <a:pos x="61" y="92"/>
                </a:cxn>
                <a:cxn ang="0">
                  <a:pos x="61" y="34"/>
                </a:cxn>
                <a:cxn ang="0">
                  <a:pos x="61" y="34"/>
                </a:cxn>
                <a:cxn ang="0">
                  <a:pos x="61" y="27"/>
                </a:cxn>
                <a:cxn ang="0">
                  <a:pos x="61" y="27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54" y="13"/>
                </a:cxn>
                <a:cxn ang="0">
                  <a:pos x="54" y="13"/>
                </a:cxn>
                <a:cxn ang="0">
                  <a:pos x="49" y="13"/>
                </a:cxn>
                <a:cxn ang="0">
                  <a:pos x="44" y="11"/>
                </a:cxn>
                <a:cxn ang="0">
                  <a:pos x="44" y="11"/>
                </a:cxn>
                <a:cxn ang="0">
                  <a:pos x="35" y="13"/>
                </a:cxn>
                <a:cxn ang="0">
                  <a:pos x="35" y="13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19" y="18"/>
                </a:cxn>
                <a:cxn ang="0">
                  <a:pos x="19" y="18"/>
                </a:cxn>
                <a:cxn ang="0">
                  <a:pos x="12" y="20"/>
                </a:cxn>
                <a:cxn ang="0">
                  <a:pos x="12" y="92"/>
                </a:cxn>
                <a:cxn ang="0">
                  <a:pos x="0" y="92"/>
                </a:cxn>
                <a:cxn ang="0">
                  <a:pos x="0" y="2"/>
                </a:cxn>
                <a:cxn ang="0">
                  <a:pos x="10" y="2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8" y="2"/>
                </a:cxn>
                <a:cxn ang="0">
                  <a:pos x="58" y="2"/>
                </a:cxn>
                <a:cxn ang="0">
                  <a:pos x="67" y="6"/>
                </a:cxn>
                <a:cxn ang="0">
                  <a:pos x="67" y="6"/>
                </a:cxn>
                <a:cxn ang="0">
                  <a:pos x="70" y="9"/>
                </a:cxn>
                <a:cxn ang="0">
                  <a:pos x="72" y="14"/>
                </a:cxn>
                <a:cxn ang="0">
                  <a:pos x="72" y="14"/>
                </a:cxn>
                <a:cxn ang="0">
                  <a:pos x="74" y="20"/>
                </a:cxn>
                <a:cxn ang="0">
                  <a:pos x="74" y="27"/>
                </a:cxn>
                <a:cxn ang="0">
                  <a:pos x="74" y="92"/>
                </a:cxn>
                <a:cxn ang="0">
                  <a:pos x="61" y="92"/>
                </a:cxn>
              </a:cxnLst>
              <a:rect l="0" t="0" r="r" b="b"/>
              <a:pathLst>
                <a:path w="74" h="92">
                  <a:moveTo>
                    <a:pt x="61" y="92"/>
                  </a:moveTo>
                  <a:lnTo>
                    <a:pt x="61" y="34"/>
                  </a:lnTo>
                  <a:lnTo>
                    <a:pt x="61" y="34"/>
                  </a:lnTo>
                  <a:lnTo>
                    <a:pt x="61" y="27"/>
                  </a:lnTo>
                  <a:lnTo>
                    <a:pt x="61" y="27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9" y="13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2" y="20"/>
                  </a:lnTo>
                  <a:lnTo>
                    <a:pt x="12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0" y="9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4" y="27"/>
                  </a:lnTo>
                  <a:lnTo>
                    <a:pt x="74" y="92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3678238" y="2651316"/>
              <a:ext cx="92075" cy="192088"/>
            </a:xfrm>
            <a:custGeom>
              <a:avLst/>
              <a:gdLst/>
              <a:ahLst/>
              <a:cxnLst>
                <a:cxn ang="0">
                  <a:pos x="31" y="42"/>
                </a:cxn>
                <a:cxn ang="0">
                  <a:pos x="31" y="98"/>
                </a:cxn>
                <a:cxn ang="0">
                  <a:pos x="31" y="98"/>
                </a:cxn>
                <a:cxn ang="0">
                  <a:pos x="33" y="105"/>
                </a:cxn>
                <a:cxn ang="0">
                  <a:pos x="33" y="105"/>
                </a:cxn>
                <a:cxn ang="0">
                  <a:pos x="35" y="108"/>
                </a:cxn>
                <a:cxn ang="0">
                  <a:pos x="35" y="108"/>
                </a:cxn>
                <a:cxn ang="0">
                  <a:pos x="38" y="110"/>
                </a:cxn>
                <a:cxn ang="0">
                  <a:pos x="38" y="110"/>
                </a:cxn>
                <a:cxn ang="0">
                  <a:pos x="45" y="110"/>
                </a:cxn>
                <a:cxn ang="0">
                  <a:pos x="56" y="110"/>
                </a:cxn>
                <a:cxn ang="0">
                  <a:pos x="56" y="121"/>
                </a:cxn>
                <a:cxn ang="0">
                  <a:pos x="44" y="121"/>
                </a:cxn>
                <a:cxn ang="0">
                  <a:pos x="44" y="121"/>
                </a:cxn>
                <a:cxn ang="0">
                  <a:pos x="31" y="121"/>
                </a:cxn>
                <a:cxn ang="0">
                  <a:pos x="31" y="121"/>
                </a:cxn>
                <a:cxn ang="0">
                  <a:pos x="24" y="117"/>
                </a:cxn>
                <a:cxn ang="0">
                  <a:pos x="24" y="117"/>
                </a:cxn>
                <a:cxn ang="0">
                  <a:pos x="22" y="115"/>
                </a:cxn>
                <a:cxn ang="0">
                  <a:pos x="21" y="112"/>
                </a:cxn>
                <a:cxn ang="0">
                  <a:pos x="21" y="112"/>
                </a:cxn>
                <a:cxn ang="0">
                  <a:pos x="19" y="100"/>
                </a:cxn>
                <a:cxn ang="0">
                  <a:pos x="19" y="42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19" y="31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1" y="31"/>
                </a:cxn>
                <a:cxn ang="0">
                  <a:pos x="58" y="31"/>
                </a:cxn>
                <a:cxn ang="0">
                  <a:pos x="58" y="42"/>
                </a:cxn>
                <a:cxn ang="0">
                  <a:pos x="31" y="42"/>
                </a:cxn>
              </a:cxnLst>
              <a:rect l="0" t="0" r="r" b="b"/>
              <a:pathLst>
                <a:path w="58" h="121">
                  <a:moveTo>
                    <a:pt x="31" y="42"/>
                  </a:moveTo>
                  <a:lnTo>
                    <a:pt x="31" y="98"/>
                  </a:lnTo>
                  <a:lnTo>
                    <a:pt x="31" y="98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45" y="110"/>
                  </a:lnTo>
                  <a:lnTo>
                    <a:pt x="56" y="110"/>
                  </a:lnTo>
                  <a:lnTo>
                    <a:pt x="56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31" y="121"/>
                  </a:lnTo>
                  <a:lnTo>
                    <a:pt x="31" y="121"/>
                  </a:lnTo>
                  <a:lnTo>
                    <a:pt x="24" y="117"/>
                  </a:lnTo>
                  <a:lnTo>
                    <a:pt x="24" y="117"/>
                  </a:lnTo>
                  <a:lnTo>
                    <a:pt x="22" y="115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19" y="100"/>
                  </a:lnTo>
                  <a:lnTo>
                    <a:pt x="19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1" y="31"/>
                  </a:lnTo>
                  <a:lnTo>
                    <a:pt x="58" y="31"/>
                  </a:lnTo>
                  <a:lnTo>
                    <a:pt x="58" y="42"/>
                  </a:lnTo>
                  <a:lnTo>
                    <a:pt x="31" y="4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3797300" y="2640204"/>
              <a:ext cx="25400" cy="20320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5"/>
                </a:cxn>
                <a:cxn ang="0">
                  <a:pos x="0" y="15"/>
                </a:cxn>
                <a:cxn ang="0">
                  <a:pos x="2" y="128"/>
                </a:cxn>
                <a:cxn ang="0">
                  <a:pos x="2" y="38"/>
                </a:cxn>
                <a:cxn ang="0">
                  <a:pos x="16" y="38"/>
                </a:cxn>
                <a:cxn ang="0">
                  <a:pos x="16" y="128"/>
                </a:cxn>
                <a:cxn ang="0">
                  <a:pos x="2" y="128"/>
                </a:cxn>
              </a:cxnLst>
              <a:rect l="0" t="0" r="r" b="b"/>
              <a:pathLst>
                <a:path w="16" h="128">
                  <a:moveTo>
                    <a:pt x="0" y="15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0" y="15"/>
                  </a:lnTo>
                  <a:close/>
                  <a:moveTo>
                    <a:pt x="2" y="128"/>
                  </a:moveTo>
                  <a:lnTo>
                    <a:pt x="2" y="38"/>
                  </a:lnTo>
                  <a:lnTo>
                    <a:pt x="16" y="38"/>
                  </a:lnTo>
                  <a:lnTo>
                    <a:pt x="16" y="128"/>
                  </a:lnTo>
                  <a:lnTo>
                    <a:pt x="2" y="1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9"/>
            <p:cNvSpPr>
              <a:spLocks noEditPoints="1"/>
            </p:cNvSpPr>
            <p:nvPr userDrawn="1"/>
          </p:nvSpPr>
          <p:spPr bwMode="auto">
            <a:xfrm>
              <a:off x="3859213" y="2697354"/>
              <a:ext cx="136525" cy="147638"/>
            </a:xfrm>
            <a:custGeom>
              <a:avLst/>
              <a:gdLst/>
              <a:ahLst/>
              <a:cxnLst>
                <a:cxn ang="0">
                  <a:pos x="86" y="46"/>
                </a:cxn>
                <a:cxn ang="0">
                  <a:pos x="82" y="65"/>
                </a:cxn>
                <a:cxn ang="0">
                  <a:pos x="79" y="74"/>
                </a:cxn>
                <a:cxn ang="0">
                  <a:pos x="73" y="81"/>
                </a:cxn>
                <a:cxn ang="0">
                  <a:pos x="59" y="90"/>
                </a:cxn>
                <a:cxn ang="0">
                  <a:pos x="52" y="93"/>
                </a:cxn>
                <a:cxn ang="0">
                  <a:pos x="42" y="93"/>
                </a:cxn>
                <a:cxn ang="0">
                  <a:pos x="24" y="90"/>
                </a:cxn>
                <a:cxn ang="0">
                  <a:pos x="17" y="86"/>
                </a:cxn>
                <a:cxn ang="0">
                  <a:pos x="10" y="81"/>
                </a:cxn>
                <a:cxn ang="0">
                  <a:pos x="1" y="65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1" y="27"/>
                </a:cxn>
                <a:cxn ang="0">
                  <a:pos x="10" y="13"/>
                </a:cxn>
                <a:cxn ang="0">
                  <a:pos x="17" y="7"/>
                </a:cxn>
                <a:cxn ang="0">
                  <a:pos x="33" y="0"/>
                </a:cxn>
                <a:cxn ang="0">
                  <a:pos x="42" y="0"/>
                </a:cxn>
                <a:cxn ang="0">
                  <a:pos x="61" y="2"/>
                </a:cxn>
                <a:cxn ang="0">
                  <a:pos x="68" y="7"/>
                </a:cxn>
                <a:cxn ang="0">
                  <a:pos x="75" y="13"/>
                </a:cxn>
                <a:cxn ang="0">
                  <a:pos x="82" y="27"/>
                </a:cxn>
                <a:cxn ang="0">
                  <a:pos x="86" y="35"/>
                </a:cxn>
                <a:cxn ang="0">
                  <a:pos x="86" y="46"/>
                </a:cxn>
                <a:cxn ang="0">
                  <a:pos x="72" y="46"/>
                </a:cxn>
                <a:cxn ang="0">
                  <a:pos x="70" y="30"/>
                </a:cxn>
                <a:cxn ang="0">
                  <a:pos x="65" y="20"/>
                </a:cxn>
                <a:cxn ang="0">
                  <a:pos x="59" y="14"/>
                </a:cxn>
                <a:cxn ang="0">
                  <a:pos x="56" y="13"/>
                </a:cxn>
                <a:cxn ang="0">
                  <a:pos x="42" y="9"/>
                </a:cxn>
                <a:cxn ang="0">
                  <a:pos x="37" y="9"/>
                </a:cxn>
                <a:cxn ang="0">
                  <a:pos x="24" y="14"/>
                </a:cxn>
                <a:cxn ang="0">
                  <a:pos x="21" y="20"/>
                </a:cxn>
                <a:cxn ang="0">
                  <a:pos x="16" y="30"/>
                </a:cxn>
                <a:cxn ang="0">
                  <a:pos x="14" y="46"/>
                </a:cxn>
                <a:cxn ang="0">
                  <a:pos x="16" y="62"/>
                </a:cxn>
                <a:cxn ang="0">
                  <a:pos x="21" y="74"/>
                </a:cxn>
                <a:cxn ang="0">
                  <a:pos x="24" y="78"/>
                </a:cxn>
                <a:cxn ang="0">
                  <a:pos x="30" y="81"/>
                </a:cxn>
                <a:cxn ang="0">
                  <a:pos x="42" y="85"/>
                </a:cxn>
                <a:cxn ang="0">
                  <a:pos x="49" y="85"/>
                </a:cxn>
                <a:cxn ang="0">
                  <a:pos x="56" y="81"/>
                </a:cxn>
                <a:cxn ang="0">
                  <a:pos x="65" y="74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46"/>
                </a:cxn>
              </a:cxnLst>
              <a:rect l="0" t="0" r="r" b="b"/>
              <a:pathLst>
                <a:path w="86" h="93">
                  <a:moveTo>
                    <a:pt x="86" y="46"/>
                  </a:moveTo>
                  <a:lnTo>
                    <a:pt x="86" y="46"/>
                  </a:lnTo>
                  <a:lnTo>
                    <a:pt x="86" y="57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9" y="74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2" y="93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33" y="93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17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74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1" y="27"/>
                  </a:lnTo>
                  <a:lnTo>
                    <a:pt x="5" y="2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6" y="35"/>
                  </a:lnTo>
                  <a:lnTo>
                    <a:pt x="86" y="46"/>
                  </a:lnTo>
                  <a:lnTo>
                    <a:pt x="86" y="46"/>
                  </a:lnTo>
                  <a:close/>
                  <a:moveTo>
                    <a:pt x="72" y="46"/>
                  </a:moveTo>
                  <a:lnTo>
                    <a:pt x="72" y="46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25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49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7" y="9"/>
                  </a:lnTo>
                  <a:lnTo>
                    <a:pt x="30" y="11"/>
                  </a:lnTo>
                  <a:lnTo>
                    <a:pt x="24" y="14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7" y="69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4" y="78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5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9" y="85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9" y="78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8" y="69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2" y="46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4025900" y="2697354"/>
              <a:ext cx="119063" cy="146050"/>
            </a:xfrm>
            <a:custGeom>
              <a:avLst/>
              <a:gdLst/>
              <a:ahLst/>
              <a:cxnLst>
                <a:cxn ang="0">
                  <a:pos x="63" y="92"/>
                </a:cxn>
                <a:cxn ang="0">
                  <a:pos x="63" y="34"/>
                </a:cxn>
                <a:cxn ang="0">
                  <a:pos x="63" y="34"/>
                </a:cxn>
                <a:cxn ang="0">
                  <a:pos x="61" y="27"/>
                </a:cxn>
                <a:cxn ang="0">
                  <a:pos x="61" y="27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54" y="13"/>
                </a:cxn>
                <a:cxn ang="0">
                  <a:pos x="54" y="13"/>
                </a:cxn>
                <a:cxn ang="0">
                  <a:pos x="51" y="13"/>
                </a:cxn>
                <a:cxn ang="0">
                  <a:pos x="46" y="11"/>
                </a:cxn>
                <a:cxn ang="0">
                  <a:pos x="46" y="11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14" y="20"/>
                </a:cxn>
                <a:cxn ang="0">
                  <a:pos x="14" y="92"/>
                </a:cxn>
                <a:cxn ang="0">
                  <a:pos x="0" y="92"/>
                </a:cxn>
                <a:cxn ang="0">
                  <a:pos x="0" y="2"/>
                </a:cxn>
                <a:cxn ang="0">
                  <a:pos x="12" y="2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68" y="6"/>
                </a:cxn>
                <a:cxn ang="0">
                  <a:pos x="68" y="6"/>
                </a:cxn>
                <a:cxn ang="0">
                  <a:pos x="70" y="9"/>
                </a:cxn>
                <a:cxn ang="0">
                  <a:pos x="74" y="14"/>
                </a:cxn>
                <a:cxn ang="0">
                  <a:pos x="74" y="14"/>
                </a:cxn>
                <a:cxn ang="0">
                  <a:pos x="75" y="20"/>
                </a:cxn>
                <a:cxn ang="0">
                  <a:pos x="75" y="27"/>
                </a:cxn>
                <a:cxn ang="0">
                  <a:pos x="75" y="92"/>
                </a:cxn>
                <a:cxn ang="0">
                  <a:pos x="63" y="92"/>
                </a:cxn>
              </a:cxnLst>
              <a:rect l="0" t="0" r="r" b="b"/>
              <a:pathLst>
                <a:path w="75" h="92">
                  <a:moveTo>
                    <a:pt x="63" y="92"/>
                  </a:moveTo>
                  <a:lnTo>
                    <a:pt x="63" y="34"/>
                  </a:lnTo>
                  <a:lnTo>
                    <a:pt x="63" y="34"/>
                  </a:lnTo>
                  <a:lnTo>
                    <a:pt x="61" y="27"/>
                  </a:lnTo>
                  <a:lnTo>
                    <a:pt x="61" y="27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1" y="13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4" y="20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0" y="9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5" y="20"/>
                  </a:lnTo>
                  <a:lnTo>
                    <a:pt x="75" y="27"/>
                  </a:lnTo>
                  <a:lnTo>
                    <a:pt x="75" y="92"/>
                  </a:lnTo>
                  <a:lnTo>
                    <a:pt x="63" y="9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832674" y="5155894"/>
            <a:ext cx="2529127" cy="2759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&lt;Presenter&gt;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832674" y="5445249"/>
            <a:ext cx="2529127" cy="2864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&lt;Title&gt;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832674" y="5745081"/>
            <a:ext cx="2529127" cy="292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&lt;e-mail&gt;</a:t>
            </a:r>
          </a:p>
        </p:txBody>
      </p:sp>
      <p:grpSp>
        <p:nvGrpSpPr>
          <p:cNvPr id="49" name="Group 40"/>
          <p:cNvGrpSpPr/>
          <p:nvPr/>
        </p:nvGrpSpPr>
        <p:grpSpPr>
          <a:xfrm>
            <a:off x="3831124" y="2528499"/>
            <a:ext cx="1481752" cy="1040965"/>
            <a:chOff x="6123132" y="352281"/>
            <a:chExt cx="2390775" cy="1679575"/>
          </a:xfrm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6323157" y="412606"/>
              <a:ext cx="1990725" cy="1136650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6234257" y="352281"/>
              <a:ext cx="2171700" cy="124142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6389832" y="523731"/>
              <a:ext cx="1860550" cy="898525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6389832" y="523731"/>
              <a:ext cx="1860550" cy="898525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7215332" y="603106"/>
              <a:ext cx="196850" cy="44767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7215332" y="603106"/>
              <a:ext cx="196850" cy="4508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7796357" y="644381"/>
              <a:ext cx="327025" cy="654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7796357" y="641206"/>
              <a:ext cx="327025" cy="6572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6561282" y="644381"/>
              <a:ext cx="282575" cy="269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6558107" y="641206"/>
              <a:ext cx="285750" cy="2762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6123132" y="1806431"/>
              <a:ext cx="139700" cy="171450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16"/>
            <p:cNvSpPr>
              <a:spLocks noEditPoints="1"/>
            </p:cNvSpPr>
            <p:nvPr/>
          </p:nvSpPr>
          <p:spPr bwMode="auto">
            <a:xfrm>
              <a:off x="6243782" y="1844531"/>
              <a:ext cx="127000" cy="136525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6399357" y="1847706"/>
              <a:ext cx="117475" cy="130175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6542232" y="1847706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6720032" y="1806431"/>
              <a:ext cx="155575" cy="171450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20"/>
            <p:cNvSpPr>
              <a:spLocks noEditPoints="1"/>
            </p:cNvSpPr>
            <p:nvPr/>
          </p:nvSpPr>
          <p:spPr bwMode="auto">
            <a:xfrm>
              <a:off x="6894657" y="1844531"/>
              <a:ext cx="120650" cy="136525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21"/>
            <p:cNvSpPr>
              <a:spLocks/>
            </p:cNvSpPr>
            <p:nvPr/>
          </p:nvSpPr>
          <p:spPr bwMode="auto">
            <a:xfrm>
              <a:off x="7034357" y="1803256"/>
              <a:ext cx="85725" cy="174625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22"/>
            <p:cNvSpPr>
              <a:spLocks/>
            </p:cNvSpPr>
            <p:nvPr/>
          </p:nvSpPr>
          <p:spPr bwMode="auto">
            <a:xfrm>
              <a:off x="7132782" y="1847706"/>
              <a:ext cx="187325" cy="130175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23"/>
            <p:cNvSpPr>
              <a:spLocks noEditPoints="1"/>
            </p:cNvSpPr>
            <p:nvPr/>
          </p:nvSpPr>
          <p:spPr bwMode="auto">
            <a:xfrm>
              <a:off x="7332807" y="1844531"/>
              <a:ext cx="127000" cy="136525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24"/>
            <p:cNvSpPr>
              <a:spLocks/>
            </p:cNvSpPr>
            <p:nvPr/>
          </p:nvSpPr>
          <p:spPr bwMode="auto">
            <a:xfrm>
              <a:off x="7482032" y="1847706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25"/>
            <p:cNvSpPr>
              <a:spLocks/>
            </p:cNvSpPr>
            <p:nvPr/>
          </p:nvSpPr>
          <p:spPr bwMode="auto">
            <a:xfrm>
              <a:off x="7574107" y="1793731"/>
              <a:ext cx="120650" cy="184150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7713807" y="1803256"/>
              <a:ext cx="34925" cy="57150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7764607" y="1844531"/>
              <a:ext cx="104775" cy="136525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28"/>
            <p:cNvSpPr>
              <a:spLocks/>
            </p:cNvSpPr>
            <p:nvPr/>
          </p:nvSpPr>
          <p:spPr bwMode="auto">
            <a:xfrm>
              <a:off x="7977332" y="1806431"/>
              <a:ext cx="123825" cy="1714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29"/>
            <p:cNvSpPr>
              <a:spLocks noEditPoints="1"/>
            </p:cNvSpPr>
            <p:nvPr/>
          </p:nvSpPr>
          <p:spPr bwMode="auto">
            <a:xfrm>
              <a:off x="8107507" y="1793731"/>
              <a:ext cx="127000" cy="187325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30"/>
            <p:cNvSpPr>
              <a:spLocks noEditPoints="1"/>
            </p:cNvSpPr>
            <p:nvPr/>
          </p:nvSpPr>
          <p:spPr bwMode="auto">
            <a:xfrm>
              <a:off x="8250382" y="1844531"/>
              <a:ext cx="136525" cy="187325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31"/>
            <p:cNvSpPr>
              <a:spLocks noEditPoints="1"/>
            </p:cNvSpPr>
            <p:nvPr/>
          </p:nvSpPr>
          <p:spPr bwMode="auto">
            <a:xfrm>
              <a:off x="8396432" y="1844531"/>
              <a:ext cx="117475" cy="136525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404651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"/>
          <p:cNvSpPr>
            <a:spLocks/>
          </p:cNvSpPr>
          <p:nvPr/>
        </p:nvSpPr>
        <p:spPr bwMode="auto">
          <a:xfrm>
            <a:off x="381778" y="1303696"/>
            <a:ext cx="7319011" cy="4700497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blurRad="228600" dist="152400" dir="42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Title 44"/>
          <p:cNvSpPr>
            <a:spLocks noGrp="1"/>
          </p:cNvSpPr>
          <p:nvPr>
            <p:ph type="title" hasCustomPrompt="1"/>
          </p:nvPr>
        </p:nvSpPr>
        <p:spPr>
          <a:xfrm>
            <a:off x="361378" y="197590"/>
            <a:ext cx="6922443" cy="78722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51046" y="1619573"/>
            <a:ext cx="6731103" cy="416428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Tx/>
              <a:buFont typeface="Calibri" pitchFamily="34" charset="0"/>
              <a:buChar char="•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Subject 1</a:t>
            </a:r>
          </a:p>
          <a:p>
            <a:pPr lvl="0"/>
            <a:r>
              <a:rPr lang="en-US" dirty="0" smtClean="0"/>
              <a:t>Subject 2</a:t>
            </a:r>
          </a:p>
          <a:p>
            <a:pPr lvl="0"/>
            <a:r>
              <a:rPr lang="en-US" dirty="0" smtClean="0"/>
              <a:t>Subject 3</a:t>
            </a:r>
          </a:p>
          <a:p>
            <a:pPr lvl="0"/>
            <a:r>
              <a:rPr lang="en-US" dirty="0" smtClean="0"/>
              <a:t>Subject 4</a:t>
            </a:r>
          </a:p>
          <a:p>
            <a:pPr lvl="0"/>
            <a:r>
              <a:rPr lang="en-US" dirty="0" smtClean="0"/>
              <a:t>Subject 5</a:t>
            </a:r>
          </a:p>
          <a:p>
            <a:pPr lvl="0"/>
            <a:r>
              <a:rPr lang="en-US" dirty="0" smtClean="0"/>
              <a:t>Subject 6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Calibri" pitchFamily="34" charset="0"/>
              <a:buChar char="•"/>
              <a:tabLst/>
              <a:defRPr/>
            </a:pPr>
            <a:r>
              <a:rPr lang="en-US" dirty="0" smtClean="0"/>
              <a:t>Subject 7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960870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4"/>
          <p:cNvSpPr>
            <a:spLocks noGrp="1"/>
          </p:cNvSpPr>
          <p:nvPr>
            <p:ph type="title"/>
          </p:nvPr>
        </p:nvSpPr>
        <p:spPr>
          <a:xfrm>
            <a:off x="361378" y="197590"/>
            <a:ext cx="6922443" cy="78722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442288" cy="471172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C00000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20289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361378" y="1441421"/>
            <a:ext cx="8221842" cy="462237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buClr>
                <a:srgbClr val="C00000"/>
              </a:buClr>
              <a:defRPr lang="en-US" sz="16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35" name="Title 44"/>
          <p:cNvSpPr>
            <a:spLocks noGrp="1"/>
          </p:cNvSpPr>
          <p:nvPr>
            <p:ph type="title"/>
          </p:nvPr>
        </p:nvSpPr>
        <p:spPr>
          <a:xfrm>
            <a:off x="361378" y="197590"/>
            <a:ext cx="6922443" cy="78722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59115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44"/>
          <p:cNvSpPr>
            <a:spLocks noGrp="1"/>
          </p:cNvSpPr>
          <p:nvPr>
            <p:ph type="title"/>
          </p:nvPr>
        </p:nvSpPr>
        <p:spPr>
          <a:xfrm>
            <a:off x="361378" y="197590"/>
            <a:ext cx="6922443" cy="78722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1600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parator Generic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5"/>
          <p:cNvSpPr>
            <a:spLocks/>
          </p:cNvSpPr>
          <p:nvPr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Separator Corp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8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99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30531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Separator Corp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 5"/>
          <p:cNvSpPr>
            <a:spLocks/>
          </p:cNvSpPr>
          <p:nvPr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ED1C2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Separator Corp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1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72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42213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parator SAA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>
            <a:spLocks/>
          </p:cNvSpPr>
          <p:nvPr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C9D2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Separator Corp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36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3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919478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parator Utilities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/>
          <p:cNvSpPr>
            <a:spLocks/>
          </p:cNvSpPr>
          <p:nvPr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F294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Separator Corp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3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3" name="Freeform 5"/>
          <p:cNvSpPr>
            <a:spLocks/>
          </p:cNvSpPr>
          <p:nvPr userDrawn="1"/>
        </p:nvSpPr>
        <p:spPr bwMode="auto">
          <a:xfrm>
            <a:off x="4470573" y="3327892"/>
            <a:ext cx="4308475" cy="3248025"/>
          </a:xfrm>
          <a:custGeom>
            <a:avLst/>
            <a:gdLst/>
            <a:ahLst/>
            <a:cxnLst>
              <a:cxn ang="0">
                <a:pos x="0" y="1556"/>
              </a:cxn>
              <a:cxn ang="0">
                <a:pos x="4" y="1604"/>
              </a:cxn>
              <a:cxn ang="0">
                <a:pos x="18" y="1650"/>
              </a:cxn>
              <a:cxn ang="0">
                <a:pos x="40" y="1694"/>
              </a:cxn>
              <a:cxn ang="0">
                <a:pos x="70" y="1732"/>
              </a:cxn>
              <a:cxn ang="0">
                <a:pos x="104" y="1766"/>
              </a:cxn>
              <a:cxn ang="0">
                <a:pos x="146" y="1792"/>
              </a:cxn>
              <a:cxn ang="0">
                <a:pos x="190" y="1810"/>
              </a:cxn>
              <a:cxn ang="0">
                <a:pos x="238" y="1820"/>
              </a:cxn>
              <a:cxn ang="0">
                <a:pos x="2474" y="2044"/>
              </a:cxn>
              <a:cxn ang="0">
                <a:pos x="2522" y="2044"/>
              </a:cxn>
              <a:cxn ang="0">
                <a:pos x="2568" y="2034"/>
              </a:cxn>
              <a:cxn ang="0">
                <a:pos x="2608" y="2016"/>
              </a:cxn>
              <a:cxn ang="0">
                <a:pos x="2644" y="1992"/>
              </a:cxn>
              <a:cxn ang="0">
                <a:pos x="2672" y="1958"/>
              </a:cxn>
              <a:cxn ang="0">
                <a:pos x="2694" y="1920"/>
              </a:cxn>
              <a:cxn ang="0">
                <a:pos x="2708" y="1876"/>
              </a:cxn>
              <a:cxn ang="0">
                <a:pos x="2714" y="1828"/>
              </a:cxn>
              <a:cxn ang="0">
                <a:pos x="2714" y="240"/>
              </a:cxn>
              <a:cxn ang="0">
                <a:pos x="2708" y="192"/>
              </a:cxn>
              <a:cxn ang="0">
                <a:pos x="2694" y="148"/>
              </a:cxn>
              <a:cxn ang="0">
                <a:pos x="2672" y="106"/>
              </a:cxn>
              <a:cxn ang="0">
                <a:pos x="2642" y="72"/>
              </a:cxn>
              <a:cxn ang="0">
                <a:pos x="2608" y="42"/>
              </a:cxn>
              <a:cxn ang="0">
                <a:pos x="2566" y="20"/>
              </a:cxn>
              <a:cxn ang="0">
                <a:pos x="2522" y="6"/>
              </a:cxn>
              <a:cxn ang="0">
                <a:pos x="2474" y="0"/>
              </a:cxn>
              <a:cxn ang="0">
                <a:pos x="238" y="0"/>
              </a:cxn>
              <a:cxn ang="0">
                <a:pos x="190" y="6"/>
              </a:cxn>
              <a:cxn ang="0">
                <a:pos x="146" y="20"/>
              </a:cxn>
              <a:cxn ang="0">
                <a:pos x="106" y="42"/>
              </a:cxn>
              <a:cxn ang="0">
                <a:pos x="70" y="72"/>
              </a:cxn>
              <a:cxn ang="0">
                <a:pos x="40" y="106"/>
              </a:cxn>
              <a:cxn ang="0">
                <a:pos x="18" y="148"/>
              </a:cxn>
              <a:cxn ang="0">
                <a:pos x="4" y="192"/>
              </a:cxn>
              <a:cxn ang="0">
                <a:pos x="0" y="240"/>
              </a:cxn>
            </a:cxnLst>
            <a:rect l="0" t="0" r="r" b="b"/>
            <a:pathLst>
              <a:path w="2714" h="2046">
                <a:moveTo>
                  <a:pt x="0" y="1556"/>
                </a:moveTo>
                <a:lnTo>
                  <a:pt x="0" y="1556"/>
                </a:lnTo>
                <a:lnTo>
                  <a:pt x="0" y="1580"/>
                </a:lnTo>
                <a:lnTo>
                  <a:pt x="4" y="1604"/>
                </a:lnTo>
                <a:lnTo>
                  <a:pt x="10" y="1628"/>
                </a:lnTo>
                <a:lnTo>
                  <a:pt x="18" y="1650"/>
                </a:lnTo>
                <a:lnTo>
                  <a:pt x="28" y="1672"/>
                </a:lnTo>
                <a:lnTo>
                  <a:pt x="40" y="1694"/>
                </a:lnTo>
                <a:lnTo>
                  <a:pt x="54" y="1714"/>
                </a:lnTo>
                <a:lnTo>
                  <a:pt x="70" y="1732"/>
                </a:lnTo>
                <a:lnTo>
                  <a:pt x="86" y="1750"/>
                </a:lnTo>
                <a:lnTo>
                  <a:pt x="104" y="1766"/>
                </a:lnTo>
                <a:lnTo>
                  <a:pt x="124" y="1780"/>
                </a:lnTo>
                <a:lnTo>
                  <a:pt x="146" y="1792"/>
                </a:lnTo>
                <a:lnTo>
                  <a:pt x="166" y="1802"/>
                </a:lnTo>
                <a:lnTo>
                  <a:pt x="190" y="1810"/>
                </a:lnTo>
                <a:lnTo>
                  <a:pt x="214" y="1816"/>
                </a:lnTo>
                <a:lnTo>
                  <a:pt x="238" y="1820"/>
                </a:lnTo>
                <a:lnTo>
                  <a:pt x="2474" y="2044"/>
                </a:lnTo>
                <a:lnTo>
                  <a:pt x="2474" y="2044"/>
                </a:lnTo>
                <a:lnTo>
                  <a:pt x="2500" y="2046"/>
                </a:lnTo>
                <a:lnTo>
                  <a:pt x="2522" y="2044"/>
                </a:lnTo>
                <a:lnTo>
                  <a:pt x="2546" y="2040"/>
                </a:lnTo>
                <a:lnTo>
                  <a:pt x="2568" y="2034"/>
                </a:lnTo>
                <a:lnTo>
                  <a:pt x="2588" y="2026"/>
                </a:lnTo>
                <a:lnTo>
                  <a:pt x="2608" y="2016"/>
                </a:lnTo>
                <a:lnTo>
                  <a:pt x="2626" y="2004"/>
                </a:lnTo>
                <a:lnTo>
                  <a:pt x="2644" y="1992"/>
                </a:lnTo>
                <a:lnTo>
                  <a:pt x="2658" y="1976"/>
                </a:lnTo>
                <a:lnTo>
                  <a:pt x="2672" y="1958"/>
                </a:lnTo>
                <a:lnTo>
                  <a:pt x="2684" y="1940"/>
                </a:lnTo>
                <a:lnTo>
                  <a:pt x="2694" y="1920"/>
                </a:lnTo>
                <a:lnTo>
                  <a:pt x="2702" y="1898"/>
                </a:lnTo>
                <a:lnTo>
                  <a:pt x="2708" y="1876"/>
                </a:lnTo>
                <a:lnTo>
                  <a:pt x="2712" y="1854"/>
                </a:lnTo>
                <a:lnTo>
                  <a:pt x="2714" y="1828"/>
                </a:lnTo>
                <a:lnTo>
                  <a:pt x="2714" y="240"/>
                </a:lnTo>
                <a:lnTo>
                  <a:pt x="2714" y="240"/>
                </a:lnTo>
                <a:lnTo>
                  <a:pt x="2712" y="216"/>
                </a:lnTo>
                <a:lnTo>
                  <a:pt x="2708" y="192"/>
                </a:lnTo>
                <a:lnTo>
                  <a:pt x="2702" y="170"/>
                </a:lnTo>
                <a:lnTo>
                  <a:pt x="2694" y="148"/>
                </a:lnTo>
                <a:lnTo>
                  <a:pt x="2684" y="126"/>
                </a:lnTo>
                <a:lnTo>
                  <a:pt x="2672" y="106"/>
                </a:lnTo>
                <a:lnTo>
                  <a:pt x="2658" y="88"/>
                </a:lnTo>
                <a:lnTo>
                  <a:pt x="2642" y="72"/>
                </a:lnTo>
                <a:lnTo>
                  <a:pt x="2626" y="56"/>
                </a:lnTo>
                <a:lnTo>
                  <a:pt x="2608" y="42"/>
                </a:lnTo>
                <a:lnTo>
                  <a:pt x="2588" y="30"/>
                </a:lnTo>
                <a:lnTo>
                  <a:pt x="2566" y="20"/>
                </a:lnTo>
                <a:lnTo>
                  <a:pt x="2544" y="12"/>
                </a:lnTo>
                <a:lnTo>
                  <a:pt x="2522" y="6"/>
                </a:lnTo>
                <a:lnTo>
                  <a:pt x="2498" y="2"/>
                </a:lnTo>
                <a:lnTo>
                  <a:pt x="2474" y="0"/>
                </a:lnTo>
                <a:lnTo>
                  <a:pt x="238" y="0"/>
                </a:lnTo>
                <a:lnTo>
                  <a:pt x="238" y="0"/>
                </a:lnTo>
                <a:lnTo>
                  <a:pt x="214" y="2"/>
                </a:lnTo>
                <a:lnTo>
                  <a:pt x="190" y="6"/>
                </a:lnTo>
                <a:lnTo>
                  <a:pt x="168" y="12"/>
                </a:lnTo>
                <a:lnTo>
                  <a:pt x="146" y="20"/>
                </a:lnTo>
                <a:lnTo>
                  <a:pt x="124" y="30"/>
                </a:lnTo>
                <a:lnTo>
                  <a:pt x="106" y="42"/>
                </a:lnTo>
                <a:lnTo>
                  <a:pt x="86" y="56"/>
                </a:lnTo>
                <a:lnTo>
                  <a:pt x="70" y="72"/>
                </a:lnTo>
                <a:lnTo>
                  <a:pt x="54" y="88"/>
                </a:lnTo>
                <a:lnTo>
                  <a:pt x="40" y="106"/>
                </a:lnTo>
                <a:lnTo>
                  <a:pt x="28" y="126"/>
                </a:lnTo>
                <a:lnTo>
                  <a:pt x="18" y="148"/>
                </a:lnTo>
                <a:lnTo>
                  <a:pt x="10" y="170"/>
                </a:lnTo>
                <a:lnTo>
                  <a:pt x="4" y="192"/>
                </a:lnTo>
                <a:lnTo>
                  <a:pt x="0" y="216"/>
                </a:lnTo>
                <a:lnTo>
                  <a:pt x="0" y="240"/>
                </a:lnTo>
                <a:lnTo>
                  <a:pt x="0" y="1556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228600" dist="152400" dir="42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097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5998240" y="6598732"/>
            <a:ext cx="2773494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The POWERful Choice - Carrier Ethernet or MPLS </a:t>
            </a:r>
            <a:endParaRPr lang="en-US" sz="11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8726963" y="6583343"/>
            <a:ext cx="367386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>
              <a:defRPr/>
            </a:pPr>
            <a:fld id="{1FEB4FD2-243B-450F-B334-AD0C10AF24B3}" type="slidenum">
              <a:rPr lang="en-US" sz="1200" smtClean="0">
                <a:solidFill>
                  <a:schemeClr val="tx1"/>
                </a:solidFill>
                <a:latin typeface="+mj-lt"/>
                <a:cs typeface="Arial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56113" y="6640033"/>
            <a:ext cx="0" cy="13597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99456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95"/>
          <p:cNvGrpSpPr/>
          <p:nvPr/>
        </p:nvGrpSpPr>
        <p:grpSpPr>
          <a:xfrm>
            <a:off x="8003039" y="208227"/>
            <a:ext cx="1033385" cy="740528"/>
            <a:chOff x="987425" y="2282825"/>
            <a:chExt cx="2543175" cy="1822450"/>
          </a:xfrm>
        </p:grpSpPr>
        <p:pic>
          <p:nvPicPr>
            <p:cNvPr id="9" name="Picture 5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87425" y="2282825"/>
              <a:ext cx="2543175" cy="169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Freeform 59"/>
            <p:cNvSpPr>
              <a:spLocks/>
            </p:cNvSpPr>
            <p:nvPr/>
          </p:nvSpPr>
          <p:spPr bwMode="auto">
            <a:xfrm>
              <a:off x="1241425" y="2486025"/>
              <a:ext cx="1993900" cy="1136650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0"/>
            <p:cNvSpPr>
              <a:spLocks/>
            </p:cNvSpPr>
            <p:nvPr/>
          </p:nvSpPr>
          <p:spPr bwMode="auto">
            <a:xfrm>
              <a:off x="1152525" y="2425700"/>
              <a:ext cx="2171700" cy="124142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61"/>
            <p:cNvSpPr>
              <a:spLocks/>
            </p:cNvSpPr>
            <p:nvPr/>
          </p:nvSpPr>
          <p:spPr bwMode="auto">
            <a:xfrm>
              <a:off x="1365250" y="2625725"/>
              <a:ext cx="1746250" cy="841375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62"/>
            <p:cNvSpPr>
              <a:spLocks/>
            </p:cNvSpPr>
            <p:nvPr/>
          </p:nvSpPr>
          <p:spPr bwMode="auto">
            <a:xfrm>
              <a:off x="1365250" y="2625725"/>
              <a:ext cx="1746250" cy="841375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2139950" y="2698750"/>
              <a:ext cx="184150" cy="42227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2139950" y="2698750"/>
              <a:ext cx="184150" cy="42227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65"/>
            <p:cNvSpPr>
              <a:spLocks/>
            </p:cNvSpPr>
            <p:nvPr/>
          </p:nvSpPr>
          <p:spPr bwMode="auto">
            <a:xfrm>
              <a:off x="2682875" y="2736850"/>
              <a:ext cx="307975" cy="615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66"/>
            <p:cNvSpPr>
              <a:spLocks/>
            </p:cNvSpPr>
            <p:nvPr/>
          </p:nvSpPr>
          <p:spPr bwMode="auto">
            <a:xfrm>
              <a:off x="2682875" y="2736850"/>
              <a:ext cx="307975" cy="615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67"/>
            <p:cNvSpPr>
              <a:spLocks/>
            </p:cNvSpPr>
            <p:nvPr/>
          </p:nvSpPr>
          <p:spPr bwMode="auto">
            <a:xfrm>
              <a:off x="1524000" y="2736850"/>
              <a:ext cx="266700" cy="257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8"/>
            <p:cNvSpPr>
              <a:spLocks/>
            </p:cNvSpPr>
            <p:nvPr/>
          </p:nvSpPr>
          <p:spPr bwMode="auto">
            <a:xfrm>
              <a:off x="1524000" y="2736850"/>
              <a:ext cx="266700" cy="257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9"/>
            <p:cNvSpPr>
              <a:spLocks/>
            </p:cNvSpPr>
            <p:nvPr/>
          </p:nvSpPr>
          <p:spPr bwMode="auto">
            <a:xfrm>
              <a:off x="1041400" y="3879850"/>
              <a:ext cx="139700" cy="171450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38" y="54"/>
                </a:cxn>
                <a:cxn ang="0">
                  <a:pos x="40" y="54"/>
                </a:cxn>
                <a:cxn ang="0">
                  <a:pos x="76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76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0"/>
            <p:cNvSpPr>
              <a:spLocks noEditPoints="1"/>
            </p:cNvSpPr>
            <p:nvPr/>
          </p:nvSpPr>
          <p:spPr bwMode="auto">
            <a:xfrm>
              <a:off x="1162050" y="3917950"/>
              <a:ext cx="127000" cy="136525"/>
            </a:xfrm>
            <a:custGeom>
              <a:avLst/>
              <a:gdLst/>
              <a:ahLst/>
              <a:cxnLst>
                <a:cxn ang="0">
                  <a:pos x="80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62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80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6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4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80" y="42"/>
                  </a:moveTo>
                  <a:lnTo>
                    <a:pt x="80" y="42"/>
                  </a:lnTo>
                  <a:lnTo>
                    <a:pt x="78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80" y="42"/>
                  </a:lnTo>
                  <a:lnTo>
                    <a:pt x="80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1"/>
            <p:cNvSpPr>
              <a:spLocks/>
            </p:cNvSpPr>
            <p:nvPr/>
          </p:nvSpPr>
          <p:spPr bwMode="auto">
            <a:xfrm>
              <a:off x="1317625" y="3921125"/>
              <a:ext cx="117475" cy="130175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6" y="82"/>
                </a:cxn>
                <a:cxn ang="0">
                  <a:pos x="36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2" y="70"/>
                </a:cxn>
                <a:cxn ang="0">
                  <a:pos x="2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8" y="70"/>
                </a:cxn>
                <a:cxn ang="0">
                  <a:pos x="18" y="70"/>
                </a:cxn>
                <a:cxn ang="0">
                  <a:pos x="20" y="72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20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72"/>
            <p:cNvSpPr>
              <a:spLocks/>
            </p:cNvSpPr>
            <p:nvPr/>
          </p:nvSpPr>
          <p:spPr bwMode="auto">
            <a:xfrm>
              <a:off x="1460500" y="3921125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2"/>
                </a:cxn>
                <a:cxn ang="0">
                  <a:pos x="38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3"/>
            <p:cNvSpPr>
              <a:spLocks/>
            </p:cNvSpPr>
            <p:nvPr/>
          </p:nvSpPr>
          <p:spPr bwMode="auto">
            <a:xfrm>
              <a:off x="1638300" y="3879850"/>
              <a:ext cx="155575" cy="171450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4"/>
            <p:cNvSpPr>
              <a:spLocks noEditPoints="1"/>
            </p:cNvSpPr>
            <p:nvPr/>
          </p:nvSpPr>
          <p:spPr bwMode="auto">
            <a:xfrm>
              <a:off x="1812925" y="3917950"/>
              <a:ext cx="120650" cy="136525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4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0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0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6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6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5"/>
            <p:cNvSpPr>
              <a:spLocks/>
            </p:cNvSpPr>
            <p:nvPr/>
          </p:nvSpPr>
          <p:spPr bwMode="auto">
            <a:xfrm>
              <a:off x="1952625" y="3876675"/>
              <a:ext cx="85725" cy="174625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4" y="90"/>
                </a:cxn>
                <a:cxn ang="0">
                  <a:pos x="24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2" y="110"/>
                </a:cxn>
                <a:cxn ang="0">
                  <a:pos x="22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4" y="90"/>
                  </a:lnTo>
                  <a:lnTo>
                    <a:pt x="24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6"/>
            <p:cNvSpPr>
              <a:spLocks/>
            </p:cNvSpPr>
            <p:nvPr/>
          </p:nvSpPr>
          <p:spPr bwMode="auto">
            <a:xfrm>
              <a:off x="2054225" y="3921125"/>
              <a:ext cx="184150" cy="130175"/>
            </a:xfrm>
            <a:custGeom>
              <a:avLst/>
              <a:gdLst/>
              <a:ahLst/>
              <a:cxnLst>
                <a:cxn ang="0">
                  <a:pos x="86" y="82"/>
                </a:cxn>
                <a:cxn ang="0">
                  <a:pos x="68" y="82"/>
                </a:cxn>
                <a:cxn ang="0">
                  <a:pos x="56" y="12"/>
                </a:cxn>
                <a:cxn ang="0">
                  <a:pos x="56" y="12"/>
                </a:cxn>
                <a:cxn ang="0">
                  <a:pos x="28" y="82"/>
                </a:cxn>
                <a:cxn ang="0">
                  <a:pos x="8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6" y="42"/>
                </a:cxn>
                <a:cxn ang="0">
                  <a:pos x="16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18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0" y="26"/>
                </a:cxn>
                <a:cxn ang="0">
                  <a:pos x="40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8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70" y="26"/>
                </a:cxn>
                <a:cxn ang="0">
                  <a:pos x="70" y="26"/>
                </a:cxn>
                <a:cxn ang="0">
                  <a:pos x="72" y="42"/>
                </a:cxn>
                <a:cxn ang="0">
                  <a:pos x="72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78" y="72"/>
                </a:cxn>
                <a:cxn ang="0">
                  <a:pos x="80" y="72"/>
                </a:cxn>
                <a:cxn ang="0">
                  <a:pos x="80" y="72"/>
                </a:cxn>
                <a:cxn ang="0">
                  <a:pos x="86" y="58"/>
                </a:cxn>
                <a:cxn ang="0">
                  <a:pos x="86" y="58"/>
                </a:cxn>
                <a:cxn ang="0">
                  <a:pos x="90" y="42"/>
                </a:cxn>
                <a:cxn ang="0">
                  <a:pos x="90" y="42"/>
                </a:cxn>
                <a:cxn ang="0">
                  <a:pos x="96" y="26"/>
                </a:cxn>
                <a:cxn ang="0">
                  <a:pos x="96" y="26"/>
                </a:cxn>
                <a:cxn ang="0">
                  <a:pos x="102" y="10"/>
                </a:cxn>
                <a:cxn ang="0">
                  <a:pos x="102" y="10"/>
                </a:cxn>
                <a:cxn ang="0">
                  <a:pos x="106" y="0"/>
                </a:cxn>
                <a:cxn ang="0">
                  <a:pos x="116" y="0"/>
                </a:cxn>
                <a:cxn ang="0">
                  <a:pos x="86" y="82"/>
                </a:cxn>
              </a:cxnLst>
              <a:rect l="0" t="0" r="r" b="b"/>
              <a:pathLst>
                <a:path w="116" h="82">
                  <a:moveTo>
                    <a:pt x="86" y="82"/>
                  </a:moveTo>
                  <a:lnTo>
                    <a:pt x="68" y="8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28" y="82"/>
                  </a:lnTo>
                  <a:lnTo>
                    <a:pt x="8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8" y="72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86" y="8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7"/>
            <p:cNvSpPr>
              <a:spLocks noEditPoints="1"/>
            </p:cNvSpPr>
            <p:nvPr/>
          </p:nvSpPr>
          <p:spPr bwMode="auto">
            <a:xfrm>
              <a:off x="2251075" y="3917950"/>
              <a:ext cx="127000" cy="136525"/>
            </a:xfrm>
            <a:custGeom>
              <a:avLst/>
              <a:gdLst/>
              <a:ahLst/>
              <a:cxnLst>
                <a:cxn ang="0">
                  <a:pos x="80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2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80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6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4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80" y="42"/>
                  </a:moveTo>
                  <a:lnTo>
                    <a:pt x="80" y="42"/>
                  </a:lnTo>
                  <a:lnTo>
                    <a:pt x="78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80" y="42"/>
                  </a:lnTo>
                  <a:lnTo>
                    <a:pt x="80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8"/>
            <p:cNvSpPr>
              <a:spLocks/>
            </p:cNvSpPr>
            <p:nvPr/>
          </p:nvSpPr>
          <p:spPr bwMode="auto">
            <a:xfrm>
              <a:off x="2400300" y="3921125"/>
              <a:ext cx="85725" cy="130175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2"/>
                </a:cxn>
                <a:cxn ang="0">
                  <a:pos x="38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6" y="12"/>
                </a:cxn>
                <a:cxn ang="0">
                  <a:pos x="36" y="12"/>
                </a:cxn>
              </a:cxnLst>
              <a:rect l="0" t="0" r="r" b="b"/>
              <a:pathLst>
                <a:path w="54" h="82">
                  <a:moveTo>
                    <a:pt x="36" y="12"/>
                  </a:moveTo>
                  <a:lnTo>
                    <a:pt x="36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6" y="12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9"/>
            <p:cNvSpPr>
              <a:spLocks/>
            </p:cNvSpPr>
            <p:nvPr/>
          </p:nvSpPr>
          <p:spPr bwMode="auto">
            <a:xfrm>
              <a:off x="2492375" y="3867150"/>
              <a:ext cx="120650" cy="184150"/>
            </a:xfrm>
            <a:custGeom>
              <a:avLst/>
              <a:gdLst/>
              <a:ahLst/>
              <a:cxnLst>
                <a:cxn ang="0">
                  <a:pos x="54" y="116"/>
                </a:cxn>
                <a:cxn ang="0">
                  <a:pos x="18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8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4" y="116"/>
                </a:cxn>
              </a:cxnLst>
              <a:rect l="0" t="0" r="r" b="b"/>
              <a:pathLst>
                <a:path w="76" h="116">
                  <a:moveTo>
                    <a:pt x="54" y="116"/>
                  </a:moveTo>
                  <a:lnTo>
                    <a:pt x="18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8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4" y="11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/>
            <p:cNvSpPr>
              <a:spLocks/>
            </p:cNvSpPr>
            <p:nvPr/>
          </p:nvSpPr>
          <p:spPr bwMode="auto">
            <a:xfrm>
              <a:off x="2635250" y="3876675"/>
              <a:ext cx="34925" cy="57150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/>
            <p:cNvSpPr>
              <a:spLocks/>
            </p:cNvSpPr>
            <p:nvPr/>
          </p:nvSpPr>
          <p:spPr bwMode="auto">
            <a:xfrm>
              <a:off x="2682875" y="3917950"/>
              <a:ext cx="104775" cy="136525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6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8" y="24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6" y="2"/>
                </a:cxn>
                <a:cxn ang="0">
                  <a:pos x="64" y="12"/>
                </a:cxn>
                <a:cxn ang="0">
                  <a:pos x="56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22"/>
                </a:cxn>
                <a:cxn ang="0">
                  <a:pos x="20" y="26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/>
            <p:cNvSpPr>
              <a:spLocks/>
            </p:cNvSpPr>
            <p:nvPr/>
          </p:nvSpPr>
          <p:spPr bwMode="auto">
            <a:xfrm>
              <a:off x="2895600" y="3879850"/>
              <a:ext cx="123825" cy="1714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20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20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/>
            <p:cNvSpPr>
              <a:spLocks noEditPoints="1"/>
            </p:cNvSpPr>
            <p:nvPr/>
          </p:nvSpPr>
          <p:spPr bwMode="auto">
            <a:xfrm>
              <a:off x="3025775" y="3867150"/>
              <a:ext cx="127000" cy="187325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4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2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10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4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4" y="44"/>
                </a:cxn>
                <a:cxn ang="0">
                  <a:pos x="54" y="42"/>
                </a:cxn>
                <a:cxn ang="0">
                  <a:pos x="48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4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8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0" y="116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10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4" y="44"/>
                  </a:moveTo>
                  <a:lnTo>
                    <a:pt x="64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4" y="44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/>
            <p:cNvSpPr>
              <a:spLocks noEditPoints="1"/>
            </p:cNvSpPr>
            <p:nvPr/>
          </p:nvSpPr>
          <p:spPr bwMode="auto">
            <a:xfrm>
              <a:off x="3168650" y="3917950"/>
              <a:ext cx="136525" cy="187325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6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4" y="76"/>
                </a:cxn>
                <a:cxn ang="0">
                  <a:pos x="64" y="78"/>
                </a:cxn>
                <a:cxn ang="0">
                  <a:pos x="72" y="82"/>
                </a:cxn>
                <a:cxn ang="0">
                  <a:pos x="74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2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6" y="10"/>
                </a:cxn>
                <a:cxn ang="0">
                  <a:pos x="74" y="8"/>
                </a:cxn>
                <a:cxn ang="0">
                  <a:pos x="60" y="20"/>
                </a:cxn>
                <a:cxn ang="0">
                  <a:pos x="50" y="10"/>
                </a:cxn>
                <a:cxn ang="0">
                  <a:pos x="34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74" y="86"/>
                  </a:lnTo>
                  <a:lnTo>
                    <a:pt x="74" y="92"/>
                  </a:lnTo>
                  <a:lnTo>
                    <a:pt x="74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60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8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/>
            <p:cNvSpPr>
              <a:spLocks noEditPoints="1"/>
            </p:cNvSpPr>
            <p:nvPr/>
          </p:nvSpPr>
          <p:spPr bwMode="auto">
            <a:xfrm>
              <a:off x="3314700" y="3917950"/>
              <a:ext cx="120650" cy="136525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6" y="64"/>
                </a:cxn>
                <a:cxn ang="0">
                  <a:pos x="18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4"/>
                </a:cxn>
                <a:cxn ang="0">
                  <a:pos x="12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2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2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2" y="46"/>
                  </a:moveTo>
                  <a:lnTo>
                    <a:pt x="12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8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6" y="34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49024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&amp;esrc=s&amp;frm=1&amp;source=images&amp;cd=&amp;cad=rja&amp;uact=8&amp;docid=kj5J4ALxjj5WEM&amp;tbnid=dGFhLVlqFQVYIM:&amp;ved=0CAUQjRw&amp;url=http://www.thisiswhyimbroke.com/guy-fawkes-mask&amp;ei=UMymU9esJsbI0QW_rIC4Bw&amp;bvm=bv.69411363,d.ZGU&amp;psig=AFQjCNFU018jNU9G_bZtMQf8gRo007D3Bw&amp;ust=1403526604261322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&amp;esrc=s&amp;frm=1&amp;source=images&amp;cd=&amp;cad=rja&amp;uact=8&amp;docid=kj5J4ALxjj5WEM&amp;tbnid=dGFhLVlqFQVYIM:&amp;ved=0CAUQjRw&amp;url=http://www.thisiswhyimbroke.com/guy-fawkes-mask&amp;ei=UMymU9esJsbI0QW_rIC4Bw&amp;bvm=bv.69411363,d.ZGU&amp;psig=AFQjCNFU018jNU9G_bZtMQf8gRo007D3Bw&amp;ust=1403526604261322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8.jpeg"/><Relationship Id="rId4" Type="http://schemas.openxmlformats.org/officeDocument/2006/relationships/image" Target="../media/image16.png"/><Relationship Id="rId9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&amp;esrc=s&amp;frm=1&amp;source=images&amp;cd=&amp;cad=rja&amp;uact=8&amp;docid=kj5J4ALxjj5WEM&amp;tbnid=dGFhLVlqFQVYIM:&amp;ved=0CAUQjRw&amp;url=http://www.thisiswhyimbroke.com/guy-fawkes-mask&amp;ei=UMymU9esJsbI0QW_rIC4Bw&amp;bvm=bv.69411363,d.ZGU&amp;psig=AFQjCNFU018jNU9G_bZtMQf8gRo007D3Bw&amp;ust=1403526604261322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&amp;esrc=s&amp;frm=1&amp;source=images&amp;cd=&amp;cad=rja&amp;uact=8&amp;docid=kj5J4ALxjj5WEM&amp;tbnid=dGFhLVlqFQVYIM:&amp;ved=0CAUQjRw&amp;url=http://www.thisiswhyimbroke.com/guy-fawkes-mask&amp;ei=UMymU9esJsbI0QW_rIC4Bw&amp;bvm=bv.69411363,d.ZGU&amp;psig=AFQjCNFU018jNU9G_bZtMQf8gRo007D3Bw&amp;ust=1403526604261322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019" y="1092530"/>
            <a:ext cx="6581549" cy="266007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dirty="0"/>
              <a:t>The POWERful </a:t>
            </a:r>
            <a:r>
              <a:rPr lang="en-US" sz="3600" dirty="0" smtClean="0"/>
              <a:t>Choice –</a:t>
            </a:r>
            <a:br>
              <a:rPr lang="en-US" sz="3600" dirty="0" smtClean="0"/>
            </a:br>
            <a:r>
              <a:rPr lang="en-US" sz="3600" dirty="0" smtClean="0"/>
              <a:t>Carrier Ethernet or MPLS</a:t>
            </a:r>
            <a:br>
              <a:rPr lang="en-US" sz="3600" dirty="0" smtClean="0"/>
            </a:br>
            <a:r>
              <a:rPr lang="en-US" sz="3600" dirty="0" smtClean="0"/>
              <a:t>For Power Utilities</a:t>
            </a:r>
            <a:endParaRPr lang="en-US" sz="3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dirty="0"/>
              <a:t>Yaakov (J) </a:t>
            </a:r>
            <a:r>
              <a:rPr lang="en-US" sz="1800" dirty="0" smtClean="0"/>
              <a:t>Stein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/>
              <a:t>CTO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in common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473864" cy="518501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Both </a:t>
            </a:r>
            <a:r>
              <a:rPr lang="en-US" sz="2000" b="1" dirty="0" smtClean="0">
                <a:solidFill>
                  <a:srgbClr val="0000FF"/>
                </a:solidFill>
              </a:rPr>
              <a:t>Ethernet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MPLS </a:t>
            </a:r>
            <a:r>
              <a:rPr lang="en-US" sz="1800" b="1" dirty="0" smtClean="0">
                <a:solidFill>
                  <a:srgbClr val="FF0000"/>
                </a:solidFill>
              </a:rPr>
              <a:t>(all flavors) </a:t>
            </a:r>
            <a:r>
              <a:rPr lang="en-US" sz="2000" dirty="0" smtClean="0"/>
              <a:t>: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can natively transport IP traffic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Ethernet can natively transport other traffic types (EtherType)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MPLS can transport other traffic types via pseudowire technology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can be transported over </a:t>
            </a:r>
            <a:r>
              <a:rPr lang="en-US" sz="2000" dirty="0" smtClean="0">
                <a:solidFill>
                  <a:srgbClr val="7030A0"/>
                </a:solidFill>
              </a:rPr>
              <a:t>SONET/SDH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7030A0"/>
                </a:solidFill>
              </a:rPr>
              <a:t>OTN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are being actively developed (by multiple standards organizations)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Ethernet by the IEEE, MEF, ITU, …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MPLS by the IETF, ITU-T, …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may exhibit </a:t>
            </a:r>
            <a:r>
              <a:rPr lang="en-US" sz="2000" i="1" dirty="0" smtClean="0"/>
              <a:t>very high </a:t>
            </a:r>
            <a:r>
              <a:rPr lang="en-US" sz="2000" dirty="0" smtClean="0"/>
              <a:t>or </a:t>
            </a:r>
            <a:r>
              <a:rPr lang="en-US" sz="2000" i="1" dirty="0" smtClean="0"/>
              <a:t>very low </a:t>
            </a:r>
            <a:r>
              <a:rPr lang="en-US" sz="2000" dirty="0" smtClean="0"/>
              <a:t>transit delays </a:t>
            </a:r>
            <a:r>
              <a:rPr lang="en-US" sz="1800" dirty="0" smtClean="0"/>
              <a:t>(and everything in-between)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(unlike </a:t>
            </a:r>
            <a:r>
              <a:rPr lang="en-US" sz="1800" dirty="0" smtClean="0">
                <a:solidFill>
                  <a:srgbClr val="7030A0"/>
                </a:solidFill>
              </a:rPr>
              <a:t>SONET/SDH</a:t>
            </a:r>
            <a:r>
              <a:rPr lang="en-US" sz="1800" dirty="0" smtClean="0"/>
              <a:t> which has constant switching latency)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very high delay when packets need to wait in a queue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very low delay (much lower than </a:t>
            </a:r>
            <a:r>
              <a:rPr lang="en-US" sz="1800" dirty="0" smtClean="0">
                <a:solidFill>
                  <a:srgbClr val="7030A0"/>
                </a:solidFill>
              </a:rPr>
              <a:t>SONET/SDH</a:t>
            </a:r>
            <a:r>
              <a:rPr lang="en-US" sz="1800" dirty="0" smtClean="0"/>
              <a:t>) for prioritorized traffic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Both </a:t>
            </a:r>
            <a:r>
              <a:rPr lang="en-US" sz="2000" b="1" dirty="0" smtClean="0">
                <a:solidFill>
                  <a:srgbClr val="0000FF"/>
                </a:solidFill>
              </a:rPr>
              <a:t>CE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MPLS-TP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: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typically use network management systems for configuration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define FM/PM OAM and diagnostic tests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support rings and define APS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reason </a:t>
            </a:r>
            <a:r>
              <a:rPr lang="en-US" dirty="0"/>
              <a:t>for differences –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Ethernet packet headers are </a:t>
            </a:r>
            <a:r>
              <a:rPr lang="en-US" sz="2000" i="1" dirty="0" smtClean="0">
                <a:solidFill>
                  <a:srgbClr val="0000FF"/>
                </a:solidFill>
              </a:rPr>
              <a:t>self-describing</a:t>
            </a:r>
          </a:p>
          <a:p>
            <a:pPr>
              <a:spcBef>
                <a:spcPts val="1200"/>
              </a:spcBef>
              <a:buNone/>
            </a:pPr>
            <a:endParaRPr lang="en-US" sz="2000" i="1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a globally unique source address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a globally unique destination address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an optional connection identifier (VLAN)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optional Class of Service and Drop Eligibility Indicator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a payload protocol type identifier (EtherType)</a:t>
            </a:r>
            <a:endParaRPr lang="en-US" sz="1800" dirty="0" smtClean="0">
              <a:solidFill>
                <a:srgbClr val="0000FF"/>
              </a:solidFill>
            </a:endParaRPr>
          </a:p>
          <a:p>
            <a:pPr>
              <a:spcBef>
                <a:spcPts val="240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MPLS packet headers are only locally meaningful</a:t>
            </a:r>
          </a:p>
          <a:p>
            <a:pPr>
              <a:spcBef>
                <a:spcPts val="2400"/>
              </a:spcBef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no unique addresses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a locally meaningful label (stack)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a TTL field (to avoid packet looping)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optionally a Traffic Class (TC) field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43156" y="1877340"/>
            <a:ext cx="4879975" cy="377825"/>
            <a:chOff x="169657" y="3441700"/>
            <a:chExt cx="4879975" cy="377825"/>
          </a:xfrm>
        </p:grpSpPr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169657" y="3441700"/>
              <a:ext cx="955675" cy="3778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0000FF"/>
                  </a:solidFill>
                </a:rPr>
                <a:t>DA</a:t>
              </a:r>
              <a:r>
                <a:rPr lang="en-US" sz="1600" dirty="0">
                  <a:solidFill>
                    <a:srgbClr val="0000FF"/>
                  </a:solidFill>
                </a:rPr>
                <a:t>(6B)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1122157" y="3441700"/>
              <a:ext cx="942975" cy="3778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0000FF"/>
                  </a:solidFill>
                </a:rPr>
                <a:t>SA</a:t>
              </a:r>
              <a:r>
                <a:rPr lang="en-US" sz="1600" dirty="0">
                  <a:solidFill>
                    <a:srgbClr val="0000FF"/>
                  </a:solidFill>
                </a:rPr>
                <a:t>(6B)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4132057" y="3441700"/>
              <a:ext cx="917575" cy="3778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0000FF"/>
                  </a:solidFill>
                </a:rPr>
                <a:t>T/L</a:t>
              </a:r>
              <a:r>
                <a:rPr lang="en-US" sz="1600" dirty="0">
                  <a:solidFill>
                    <a:srgbClr val="0000FF"/>
                  </a:solidFill>
                </a:rPr>
                <a:t>(2B)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2061957" y="3441700"/>
              <a:ext cx="930275" cy="3778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3399FF"/>
                  </a:solidFill>
                </a:rPr>
                <a:t>VT</a:t>
              </a:r>
              <a:r>
                <a:rPr lang="en-US" sz="1600" dirty="0">
                  <a:solidFill>
                    <a:srgbClr val="3399FF"/>
                  </a:solidFill>
                </a:rPr>
                <a:t>(2B)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2989057" y="3441700"/>
              <a:ext cx="1146175" cy="3778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3399FF"/>
                  </a:solidFill>
                </a:rPr>
                <a:t>VLAN</a:t>
              </a:r>
              <a:r>
                <a:rPr lang="en-US" sz="1600" dirty="0">
                  <a:solidFill>
                    <a:srgbClr val="3399FF"/>
                  </a:solidFill>
                </a:rPr>
                <a:t>(2B)</a:t>
              </a:r>
            </a:p>
          </p:txBody>
        </p:sp>
      </p:grpSp>
      <p:grpSp>
        <p:nvGrpSpPr>
          <p:cNvPr id="32" name="Group 17"/>
          <p:cNvGrpSpPr>
            <a:grpSpLocks/>
          </p:cNvGrpSpPr>
          <p:nvPr/>
        </p:nvGrpSpPr>
        <p:grpSpPr bwMode="auto">
          <a:xfrm>
            <a:off x="643156" y="4548084"/>
            <a:ext cx="6980237" cy="382588"/>
            <a:chOff x="585" y="1098"/>
            <a:chExt cx="4397" cy="241"/>
          </a:xfrm>
          <a:noFill/>
        </p:grpSpPr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585" y="1106"/>
              <a:ext cx="4397" cy="233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                    Label </a:t>
              </a:r>
              <a:r>
                <a:rPr lang="en-US" sz="1600" dirty="0">
                  <a:solidFill>
                    <a:srgbClr val="FF0000"/>
                  </a:solidFill>
                </a:rPr>
                <a:t>(20b)</a:t>
              </a:r>
              <a:r>
                <a:rPr lang="en-US" dirty="0">
                  <a:solidFill>
                    <a:srgbClr val="FF0000"/>
                  </a:solidFill>
                </a:rPr>
                <a:t>              </a:t>
              </a:r>
              <a:r>
                <a:rPr lang="en-US" dirty="0" smtClean="0">
                  <a:solidFill>
                    <a:srgbClr val="FF0000"/>
                  </a:solidFill>
                </a:rPr>
                <a:t>                           </a:t>
              </a:r>
              <a:r>
                <a:rPr lang="en-US" b="1" dirty="0">
                  <a:solidFill>
                    <a:srgbClr val="FF0000"/>
                  </a:solidFill>
                </a:rPr>
                <a:t>TC</a:t>
              </a:r>
              <a:r>
                <a:rPr lang="en-US" sz="1400" dirty="0">
                  <a:solidFill>
                    <a:srgbClr val="FF0000"/>
                  </a:solidFill>
                </a:rPr>
                <a:t>(3b)</a:t>
              </a:r>
              <a:r>
                <a:rPr lang="en-US" sz="800" b="1" dirty="0">
                  <a:solidFill>
                    <a:srgbClr val="FF0000"/>
                  </a:solidFill>
                </a:rPr>
                <a:t>  </a:t>
              </a:r>
              <a:r>
                <a:rPr lang="en-US" sz="800" b="1" dirty="0" smtClean="0">
                  <a:solidFill>
                    <a:srgbClr val="FF0000"/>
                  </a:solidFill>
                </a:rPr>
                <a:t>     </a:t>
              </a:r>
              <a:r>
                <a:rPr lang="en-US" b="1" dirty="0">
                  <a:solidFill>
                    <a:srgbClr val="FF0000"/>
                  </a:solidFill>
                </a:rPr>
                <a:t>S</a:t>
              </a:r>
              <a:r>
                <a:rPr lang="en-US" sz="1400" dirty="0">
                  <a:solidFill>
                    <a:srgbClr val="FF0000"/>
                  </a:solidFill>
                </a:rPr>
                <a:t>(1b)</a:t>
              </a:r>
              <a:r>
                <a:rPr lang="en-US" b="1" dirty="0">
                  <a:solidFill>
                    <a:srgbClr val="FF0000"/>
                  </a:solidFill>
                </a:rPr>
                <a:t>     </a:t>
              </a:r>
              <a:r>
                <a:rPr lang="en-US" b="1" dirty="0" smtClean="0">
                  <a:solidFill>
                    <a:srgbClr val="FF0000"/>
                  </a:solidFill>
                </a:rPr>
                <a:t>    </a:t>
              </a:r>
              <a:r>
                <a:rPr lang="en-US" b="1" dirty="0">
                  <a:solidFill>
                    <a:srgbClr val="FF0000"/>
                  </a:solidFill>
                </a:rPr>
                <a:t>TTL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</a:rPr>
                <a:t>(8b)</a:t>
              </a:r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3205" y="1098"/>
              <a:ext cx="0" cy="23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3691" y="1112"/>
              <a:ext cx="0" cy="22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4009" y="1112"/>
              <a:ext cx="0" cy="22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reason </a:t>
            </a:r>
            <a:r>
              <a:rPr lang="en-US" dirty="0"/>
              <a:t>for differences – 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640118" cy="507813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Ethernet was </a:t>
            </a:r>
            <a:r>
              <a:rPr lang="en-US" sz="2000" i="1" dirty="0" smtClean="0">
                <a:solidFill>
                  <a:srgbClr val="0000FF"/>
                </a:solidFill>
              </a:rPr>
              <a:t>zero-touch</a:t>
            </a:r>
            <a:r>
              <a:rPr lang="en-US" sz="2000" dirty="0" smtClean="0">
                <a:solidFill>
                  <a:srgbClr val="0000FF"/>
                </a:solidFill>
              </a:rPr>
              <a:t> in broadcast domain LANs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CE uses </a:t>
            </a:r>
            <a:r>
              <a:rPr lang="en-US" sz="2000" i="1" dirty="0" smtClean="0">
                <a:solidFill>
                  <a:srgbClr val="0000FF"/>
                </a:solidFill>
              </a:rPr>
              <a:t>network management </a:t>
            </a:r>
            <a:r>
              <a:rPr lang="en-US" sz="2000" dirty="0" smtClean="0">
                <a:solidFill>
                  <a:srgbClr val="0000FF"/>
                </a:solidFill>
              </a:rPr>
              <a:t>to support large networks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Ethernet does define L2 control protocols </a:t>
            </a:r>
            <a:r>
              <a:rPr lang="en-US" sz="1800" dirty="0" smtClean="0">
                <a:solidFill>
                  <a:srgbClr val="0000FF"/>
                </a:solidFill>
              </a:rPr>
              <a:t>(STP, LACP, LLDP, …)</a:t>
            </a:r>
          </a:p>
          <a:p>
            <a:pPr marL="509588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     but does not define a </a:t>
            </a:r>
            <a:r>
              <a:rPr lang="en-US" sz="2000" i="1" dirty="0" smtClean="0">
                <a:solidFill>
                  <a:srgbClr val="0000FF"/>
                </a:solidFill>
              </a:rPr>
              <a:t>routing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protocol</a:t>
            </a:r>
            <a:r>
              <a:rPr lang="en-US" sz="2000" dirty="0" smtClean="0">
                <a:solidFill>
                  <a:srgbClr val="0000FF"/>
                </a:solidFill>
              </a:rPr>
              <a:t>  </a:t>
            </a:r>
            <a:r>
              <a:rPr lang="en-US" sz="1800" dirty="0" smtClean="0">
                <a:solidFill>
                  <a:srgbClr val="0000FF"/>
                </a:solidFill>
              </a:rPr>
              <a:t>(neglecting TRILL, E-VPN,  etc.)</a:t>
            </a:r>
          </a:p>
          <a:p>
            <a:pPr>
              <a:spcBef>
                <a:spcPts val="24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Best effort MPLS  tunnels according to topology found by IP </a:t>
            </a:r>
            <a:r>
              <a:rPr lang="en-US" sz="2000" i="1" dirty="0" smtClean="0">
                <a:solidFill>
                  <a:srgbClr val="FF0000"/>
                </a:solidFill>
              </a:rPr>
              <a:t>routing protocols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So </a:t>
            </a:r>
            <a:r>
              <a:rPr lang="en-US" sz="2000" i="1" dirty="0" smtClean="0">
                <a:solidFill>
                  <a:srgbClr val="FF0000"/>
                </a:solidFill>
              </a:rPr>
              <a:t>best effort </a:t>
            </a:r>
            <a:r>
              <a:rPr lang="en-US" sz="2000" dirty="0" smtClean="0">
                <a:solidFill>
                  <a:srgbClr val="FF0000"/>
                </a:solidFill>
              </a:rPr>
              <a:t>MPLS: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does not require sophisticated management system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does requires the full </a:t>
            </a:r>
            <a:r>
              <a:rPr lang="en-US" sz="1800" i="1" dirty="0" smtClean="0">
                <a:solidFill>
                  <a:srgbClr val="FF0000"/>
                </a:solidFill>
              </a:rPr>
              <a:t>logistics</a:t>
            </a:r>
            <a:r>
              <a:rPr lang="en-US" sz="1800" dirty="0" smtClean="0">
                <a:solidFill>
                  <a:srgbClr val="FF0000"/>
                </a:solidFill>
              </a:rPr>
              <a:t> of an IP network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MPLS-TE requires </a:t>
            </a:r>
            <a:r>
              <a:rPr lang="en-US" sz="2000" i="1" dirty="0" smtClean="0">
                <a:solidFill>
                  <a:srgbClr val="FF0000"/>
                </a:solidFill>
              </a:rPr>
              <a:t>both</a:t>
            </a:r>
            <a:r>
              <a:rPr lang="en-US" sz="2000" dirty="0" smtClean="0">
                <a:solidFill>
                  <a:srgbClr val="FF0000"/>
                </a:solidFill>
              </a:rPr>
              <a:t> IP routing </a:t>
            </a:r>
            <a:r>
              <a:rPr lang="en-US" sz="2000" i="1" dirty="0" smtClean="0">
                <a:solidFill>
                  <a:srgbClr val="FF0000"/>
                </a:solidFill>
              </a:rPr>
              <a:t>and</a:t>
            </a:r>
            <a:r>
              <a:rPr lang="en-US" sz="2000" dirty="0" smtClean="0">
                <a:solidFill>
                  <a:srgbClr val="FF0000"/>
                </a:solidFill>
              </a:rPr>
              <a:t> a sophisticated management system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MPLS-TP is the only flavor of MPLS that does not require IP routing</a:t>
            </a:r>
          </a:p>
          <a:p>
            <a:pPr marL="463550" indent="-238125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	but when routing is not used, configuration management is required                  (basically equivalent to Carrier Ethernet)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differences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361377" y="1441420"/>
            <a:ext cx="8521366" cy="524438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rgbClr val="0033CC"/>
                </a:solidFill>
              </a:rPr>
              <a:t>Ethernet defines physical (L1) layers (but may run over MPLS as a PW)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MPLS requires a server layer to transport it (which is usually Ethernet)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33CC"/>
                </a:solidFill>
              </a:rPr>
              <a:t>Ethernet can not tolerate forwarding loops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	Carrier Ethernet supports rings with G.8032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	    </a:t>
            </a:r>
            <a:r>
              <a:rPr lang="en-US" sz="1800" dirty="0" smtClean="0">
                <a:solidFill>
                  <a:srgbClr val="0033CC"/>
                </a:solidFill>
              </a:rPr>
              <a:t>and Industrial Ethernet supports them with </a:t>
            </a:r>
            <a:r>
              <a:rPr lang="en-US" sz="1800" b="1" dirty="0" smtClean="0">
                <a:solidFill>
                  <a:srgbClr val="0033CC"/>
                </a:solidFill>
              </a:rPr>
              <a:t>H</a:t>
            </a:r>
            <a:r>
              <a:rPr lang="en-US" sz="1800" dirty="0" smtClean="0">
                <a:solidFill>
                  <a:srgbClr val="0033CC"/>
                </a:solidFill>
              </a:rPr>
              <a:t>igh-availability </a:t>
            </a:r>
            <a:r>
              <a:rPr lang="en-US" sz="1800" b="1" dirty="0" smtClean="0">
                <a:solidFill>
                  <a:srgbClr val="0033CC"/>
                </a:solidFill>
              </a:rPr>
              <a:t>S</a:t>
            </a:r>
            <a:r>
              <a:rPr lang="en-US" sz="1800" dirty="0" smtClean="0">
                <a:solidFill>
                  <a:srgbClr val="0033CC"/>
                </a:solidFill>
              </a:rPr>
              <a:t>eamless </a:t>
            </a:r>
            <a:r>
              <a:rPr lang="en-US" sz="1800" b="1" dirty="0" smtClean="0">
                <a:solidFill>
                  <a:srgbClr val="0033CC"/>
                </a:solidFill>
              </a:rPr>
              <a:t>R</a:t>
            </a:r>
            <a:r>
              <a:rPr lang="en-US" sz="1800" dirty="0" smtClean="0">
                <a:solidFill>
                  <a:srgbClr val="0033CC"/>
                </a:solidFill>
              </a:rPr>
              <a:t>edundancy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MPLS can (since it contains a TTL field)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33CC"/>
                </a:solidFill>
              </a:rPr>
              <a:t>Carrier Ethernet supports bandwidth profiles (bucketing)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33CC"/>
                </a:solidFill>
              </a:rPr>
              <a:t>Ethernet supports IEEE 1588 timing distribution over packet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          and defines a physical layer to support Synchronous Ethernet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MPLS may obtain support for 1588 </a:t>
            </a:r>
            <a:r>
              <a:rPr lang="en-US" sz="1800" dirty="0" smtClean="0">
                <a:solidFill>
                  <a:srgbClr val="FF0000"/>
                </a:solidFill>
              </a:rPr>
              <a:t>(work ongoing in IETF) </a:t>
            </a:r>
            <a:r>
              <a:rPr lang="en-US" sz="2000" dirty="0" smtClean="0">
                <a:solidFill>
                  <a:srgbClr val="FF0000"/>
                </a:solidFill>
              </a:rPr>
              <a:t>but since MPLS does not a physical layer it can not provide physical layer synchronization support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33CC"/>
                </a:solidFill>
              </a:rPr>
              <a:t>Ethernet has network security mechanisms (MACsec, 802.1X, SNMPv3)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MPLS does not define any standardized network security mechanisms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  and since MPLS has no source address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     it can not provide source authentication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trend </a:t>
            </a:r>
            <a:r>
              <a:rPr lang="en-US" dirty="0" smtClean="0"/>
              <a:t>– </a:t>
            </a:r>
            <a:r>
              <a:rPr lang="en-US" dirty="0"/>
              <a:t>SDN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379429"/>
            <a:ext cx="8438238" cy="51520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Distributed routing protocols are limited to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finding simple connectivity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minimizing number of hops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but can not perform more sophisticated operations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optimizing paths under constraints (e.g., delay, security)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setting up backup paths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integrating networking functionalities (e.g., NAT, firewall) into paths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Lately, a new paradigm has arisen – </a:t>
            </a:r>
            <a:r>
              <a:rPr lang="en-US" sz="2000" b="1" dirty="0" smtClean="0"/>
              <a:t>S</a:t>
            </a:r>
            <a:r>
              <a:rPr lang="en-US" sz="2000" dirty="0" smtClean="0"/>
              <a:t>oftware </a:t>
            </a:r>
            <a:r>
              <a:rPr lang="en-US" sz="2000" b="1" dirty="0" smtClean="0"/>
              <a:t>D</a:t>
            </a:r>
            <a:r>
              <a:rPr lang="en-US" sz="2000" dirty="0" smtClean="0"/>
              <a:t>erived </a:t>
            </a:r>
            <a:r>
              <a:rPr lang="en-US" sz="2000" b="1" dirty="0" smtClean="0"/>
              <a:t>N</a:t>
            </a:r>
            <a:r>
              <a:rPr lang="en-US" sz="2000" dirty="0" smtClean="0"/>
              <a:t>etworking, which: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removes control protocols from network elements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replaces distributed routing with centralized path computation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configures the forwarding  actions of the switches from a central site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SDN sees the IP/MPLS control plane as a disadvantage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and adopts the </a:t>
            </a:r>
            <a:r>
              <a:rPr lang="en-US" sz="2000" dirty="0" smtClean="0">
                <a:solidFill>
                  <a:srgbClr val="0000FF"/>
                </a:solidFill>
              </a:rPr>
              <a:t>Carrier Ethernet 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MPLS-TP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approach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New SDN tools can optimally manage operational networks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SDN services can be added and modified at the </a:t>
            </a:r>
            <a:r>
              <a:rPr lang="en-US" sz="1800" i="1" dirty="0" smtClean="0"/>
              <a:t>speed of software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SDN should lead to significant OPEX reductions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both ? 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442288" cy="3115081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We have seen that </a:t>
            </a:r>
            <a:r>
              <a:rPr lang="en-US" sz="2000" dirty="0" smtClean="0">
                <a:solidFill>
                  <a:srgbClr val="FF0000"/>
                </a:solidFill>
              </a:rPr>
              <a:t>MPLS </a:t>
            </a:r>
            <a:r>
              <a:rPr lang="en-US" sz="2000" dirty="0" smtClean="0"/>
              <a:t>is missing several critical features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          in particular, synchronization and network security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So, why not use both </a:t>
            </a:r>
            <a:r>
              <a:rPr lang="en-US" sz="2000" dirty="0" smtClean="0">
                <a:solidFill>
                  <a:srgbClr val="0000FF"/>
                </a:solidFill>
              </a:rPr>
              <a:t>Ethernet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MPLS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taking the best features of each ?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In fact, </a:t>
            </a:r>
            <a:r>
              <a:rPr lang="en-US" sz="2000" dirty="0" smtClean="0">
                <a:solidFill>
                  <a:srgbClr val="FF0000"/>
                </a:solidFill>
              </a:rPr>
              <a:t>MPLS </a:t>
            </a:r>
            <a:r>
              <a:rPr lang="en-US" sz="2000" dirty="0" smtClean="0">
                <a:solidFill>
                  <a:schemeClr val="tx1"/>
                </a:solidFill>
              </a:rPr>
              <a:t>does </a:t>
            </a:r>
            <a:r>
              <a:rPr lang="en-US" sz="2000" i="1" dirty="0" smtClean="0">
                <a:solidFill>
                  <a:schemeClr val="tx1"/>
                </a:solidFill>
              </a:rPr>
              <a:t>not</a:t>
            </a:r>
            <a:r>
              <a:rPr lang="en-US" sz="2000" dirty="0" smtClean="0">
                <a:solidFill>
                  <a:schemeClr val="tx1"/>
                </a:solidFill>
              </a:rPr>
              <a:t> define its own physical layer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     and the most common physical layer supporting </a:t>
            </a:r>
            <a:r>
              <a:rPr lang="en-US" sz="2000" dirty="0" smtClean="0">
                <a:solidFill>
                  <a:srgbClr val="FF0000"/>
                </a:solidFill>
              </a:rPr>
              <a:t>MPLS </a:t>
            </a:r>
            <a:r>
              <a:rPr lang="en-US" sz="2000" i="1" dirty="0" smtClean="0">
                <a:solidFill>
                  <a:schemeClr val="tx1"/>
                </a:solidFill>
              </a:rPr>
              <a:t>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Ethernet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        </a:t>
            </a:r>
            <a:r>
              <a:rPr lang="en-US" sz="1800" dirty="0" smtClean="0">
                <a:solidFill>
                  <a:schemeClr val="tx1"/>
                </a:solidFill>
              </a:rPr>
              <a:t>although </a:t>
            </a:r>
            <a:r>
              <a:rPr lang="en-US" sz="1800" dirty="0" smtClean="0">
                <a:solidFill>
                  <a:srgbClr val="FF0000"/>
                </a:solidFill>
              </a:rPr>
              <a:t>MPLS </a:t>
            </a:r>
            <a:r>
              <a:rPr lang="en-US" sz="1800" dirty="0" smtClean="0">
                <a:solidFill>
                  <a:schemeClr val="tx1"/>
                </a:solidFill>
              </a:rPr>
              <a:t>can be transported over other physical layers, e.g., </a:t>
            </a:r>
            <a:r>
              <a:rPr lang="en-US" sz="1800" dirty="0" smtClean="0">
                <a:solidFill>
                  <a:srgbClr val="7030A0"/>
                </a:solidFill>
              </a:rPr>
              <a:t>SDH</a:t>
            </a:r>
            <a:r>
              <a:rPr lang="en-US" sz="1800" dirty="0" smtClean="0">
                <a:solidFill>
                  <a:schemeClr val="tx1"/>
                </a:solidFill>
              </a:rPr>
              <a:t> or </a:t>
            </a:r>
            <a:r>
              <a:rPr lang="en-US" sz="1800" dirty="0" smtClean="0">
                <a:solidFill>
                  <a:srgbClr val="7030A0"/>
                </a:solidFill>
              </a:rPr>
              <a:t>OTN</a:t>
            </a:r>
          </a:p>
          <a:p>
            <a:pPr>
              <a:spcBef>
                <a:spcPts val="120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So the real question is whether to maintain an Ethernet network 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             or an MPLS network </a:t>
            </a:r>
            <a:r>
              <a:rPr lang="en-US" sz="2000" b="1" i="1" dirty="0" smtClean="0">
                <a:solidFill>
                  <a:schemeClr val="tx1"/>
                </a:solidFill>
              </a:rPr>
              <a:t>in addition</a:t>
            </a:r>
            <a:r>
              <a:rPr lang="en-US" sz="2000" b="1" dirty="0" smtClean="0">
                <a:solidFill>
                  <a:schemeClr val="tx1"/>
                </a:solidFill>
              </a:rPr>
              <a:t> to an Ethernet network !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72900" y="4744911"/>
            <a:ext cx="5443935" cy="1667614"/>
            <a:chOff x="1672900" y="4954138"/>
            <a:chExt cx="5443935" cy="1667614"/>
          </a:xfrm>
        </p:grpSpPr>
        <p:sp>
          <p:nvSpPr>
            <p:cNvPr id="7" name="Freeform 1033"/>
            <p:cNvSpPr>
              <a:spLocks/>
            </p:cNvSpPr>
            <p:nvPr/>
          </p:nvSpPr>
          <p:spPr bwMode="auto">
            <a:xfrm rot="64793">
              <a:off x="1672900" y="5749829"/>
              <a:ext cx="5341662" cy="871923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00"/>
              </a:extrusionClr>
            </a:sp3d>
          </p:spPr>
          <p:txBody>
            <a:bodyPr>
              <a:flatTx/>
            </a:bodyPr>
            <a:lstStyle/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91299" y="6049589"/>
              <a:ext cx="1985090" cy="379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3CC"/>
                  </a:solidFill>
                </a:rPr>
                <a:t>ETHERNET</a:t>
              </a:r>
              <a:endParaRPr lang="en-US" sz="2000" dirty="0">
                <a:solidFill>
                  <a:srgbClr val="0033CC"/>
                </a:solidFill>
              </a:endParaRPr>
            </a:p>
          </p:txBody>
        </p:sp>
        <p:sp>
          <p:nvSpPr>
            <p:cNvPr id="6" name="Freeform 1030"/>
            <p:cNvSpPr>
              <a:spLocks/>
            </p:cNvSpPr>
            <p:nvPr/>
          </p:nvSpPr>
          <p:spPr bwMode="auto">
            <a:xfrm rot="64793">
              <a:off x="1728422" y="4954138"/>
              <a:ext cx="5388413" cy="943974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28C1A"/>
              </a:extrusionClr>
            </a:sp3d>
          </p:spPr>
          <p:txBody>
            <a:bodyPr>
              <a:flatTx/>
            </a:bodyPr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60138" y="5249465"/>
              <a:ext cx="1059804" cy="379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</a:rPr>
                <a:t>MPLS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both ? 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425923"/>
            <a:ext cx="8414487" cy="509363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How many networks are there ?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rgbClr val="0033CC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Ethernet defines its own physical layer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        </a:t>
            </a:r>
            <a:r>
              <a:rPr lang="en-US" sz="1800" dirty="0" smtClean="0">
                <a:solidFill>
                  <a:srgbClr val="0000FF"/>
                </a:solidFill>
              </a:rPr>
              <a:t>although Ethernet </a:t>
            </a:r>
            <a:r>
              <a:rPr lang="en-US" sz="1800" i="1" dirty="0" smtClean="0">
                <a:solidFill>
                  <a:srgbClr val="0000FF"/>
                </a:solidFill>
              </a:rPr>
              <a:t>can</a:t>
            </a:r>
            <a:r>
              <a:rPr lang="en-US" sz="1800" dirty="0" smtClean="0">
                <a:solidFill>
                  <a:srgbClr val="0000FF"/>
                </a:solidFill>
              </a:rPr>
              <a:t> be transported over other physical layers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When transporting IP over Ethernet there are actually 2 or 3 networks</a:t>
            </a:r>
          </a:p>
          <a:p>
            <a:pPr lvl="1">
              <a:spcBef>
                <a:spcPts val="0"/>
              </a:spcBef>
              <a:buClr>
                <a:srgbClr val="0000FF"/>
              </a:buClr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3	IP</a:t>
            </a:r>
          </a:p>
          <a:p>
            <a:pPr lvl="1">
              <a:spcBef>
                <a:spcPts val="0"/>
              </a:spcBef>
              <a:buClr>
                <a:srgbClr val="0000FF"/>
              </a:buClr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2	Ethernet</a:t>
            </a:r>
          </a:p>
          <a:p>
            <a:pPr lvl="1">
              <a:spcBef>
                <a:spcPts val="0"/>
              </a:spcBef>
              <a:buClr>
                <a:srgbClr val="0000FF"/>
              </a:buClr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1	Ethernet  or optionally SONET/SDH or OTN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MPLS does </a:t>
            </a:r>
            <a:r>
              <a:rPr lang="en-US" sz="2000" i="1" dirty="0" smtClean="0">
                <a:solidFill>
                  <a:srgbClr val="FF0000"/>
                </a:solidFill>
              </a:rPr>
              <a:t>not</a:t>
            </a:r>
            <a:r>
              <a:rPr lang="en-US" sz="2000" dirty="0" smtClean="0">
                <a:solidFill>
                  <a:srgbClr val="FF0000"/>
                </a:solidFill>
              </a:rPr>
              <a:t> define its own physical layer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When transporting IP over MPLS there are actually 3 or 4 networks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3	IP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.5</a:t>
            </a:r>
            <a:r>
              <a:rPr lang="en-US" sz="1800" dirty="0" smtClean="0">
                <a:solidFill>
                  <a:srgbClr val="FF0000"/>
                </a:solidFill>
              </a:rPr>
              <a:t>MPLS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2	Ethernet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1	Ethernet  or optionally SONET/SDH or OTN</a:t>
            </a:r>
          </a:p>
          <a:p>
            <a:pPr>
              <a:spcBef>
                <a:spcPts val="0"/>
              </a:spcBef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Do we care how many networks there are ?</a:t>
            </a:r>
            <a:endParaRPr lang="en-US" sz="1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both ?  (3)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557580"/>
            <a:ext cx="8442288" cy="459557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Yes, because maintaining networks is never trivial or expense-free!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Attempts to design a network to use Ethernet as a </a:t>
            </a:r>
            <a:r>
              <a:rPr lang="en-US" sz="2000" i="1" dirty="0" smtClean="0">
                <a:solidFill>
                  <a:schemeClr val="tx1"/>
                </a:solidFill>
              </a:rPr>
              <a:t>dumb pipe</a:t>
            </a:r>
            <a:r>
              <a:rPr lang="en-US" sz="2000" dirty="0" smtClean="0">
                <a:solidFill>
                  <a:schemeClr val="tx1"/>
                </a:solidFill>
              </a:rPr>
              <a:t> under MPLS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      usually end up using a large number of Ethernet mechanisms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For example, when running MPLS over Ethernet, one usually needs :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staff trained in Ethernet technologies </a:t>
            </a:r>
            <a:r>
              <a:rPr lang="en-US" sz="1800" i="1" dirty="0" smtClean="0">
                <a:solidFill>
                  <a:schemeClr val="tx1"/>
                </a:solidFill>
              </a:rPr>
              <a:t>and </a:t>
            </a:r>
            <a:r>
              <a:rPr lang="en-US" sz="1800" dirty="0" smtClean="0">
                <a:solidFill>
                  <a:schemeClr val="tx1"/>
                </a:solidFill>
              </a:rPr>
              <a:t> staff trained in IP/MPLS technologies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to be able to run Ethernet OAM  </a:t>
            </a:r>
            <a:r>
              <a:rPr lang="en-US" sz="1800" i="1" dirty="0" smtClean="0">
                <a:solidFill>
                  <a:schemeClr val="tx1"/>
                </a:solidFill>
              </a:rPr>
              <a:t>and </a:t>
            </a:r>
            <a:r>
              <a:rPr lang="en-US" sz="1800" dirty="0" smtClean="0">
                <a:solidFill>
                  <a:schemeClr val="tx1"/>
                </a:solidFill>
              </a:rPr>
              <a:t> MPLS diagnostic tools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to maintain an Ethernet NMS </a:t>
            </a:r>
            <a:r>
              <a:rPr lang="en-US" sz="1800" i="1" dirty="0" smtClean="0">
                <a:solidFill>
                  <a:schemeClr val="tx1"/>
                </a:solidFill>
              </a:rPr>
              <a:t>and</a:t>
            </a:r>
            <a:r>
              <a:rPr lang="en-US" sz="1800" dirty="0" smtClean="0">
                <a:solidFill>
                  <a:schemeClr val="tx1"/>
                </a:solidFill>
              </a:rPr>
              <a:t>  MPLS management screens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Network management is the core business of a network service provider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      and for them it may be reasonable to maintain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              duplicate staff, tools, operations centers, etc.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Network maintenance is </a:t>
            </a:r>
            <a:r>
              <a:rPr lang="en-US" sz="2000" b="1" i="1" dirty="0" smtClean="0">
                <a:solidFill>
                  <a:schemeClr val="tx1"/>
                </a:solidFill>
              </a:rPr>
              <a:t>not</a:t>
            </a:r>
            <a:r>
              <a:rPr lang="en-US" sz="2000" b="1" dirty="0" smtClean="0">
                <a:solidFill>
                  <a:schemeClr val="tx1"/>
                </a:solidFill>
              </a:rPr>
              <a:t> the core business of a power utility and the duplication and added complexity is usually not justifiable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8966" y="1091852"/>
            <a:ext cx="1116284" cy="98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</a:t>
            </a:r>
            <a:r>
              <a:rPr lang="en-US" dirty="0" smtClean="0"/>
              <a:t>Comparison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network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379429"/>
            <a:ext cx="8442288" cy="5362332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2000" b="1" dirty="0" smtClean="0"/>
              <a:t>Traffic types </a:t>
            </a:r>
            <a:r>
              <a:rPr lang="en-US" sz="1400" dirty="0" smtClean="0"/>
              <a:t>(not an exhaustive list)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SCADA operational traffic 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teleprotection traffic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synchrophasor traffic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surveillance video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general TCP/IP</a:t>
            </a:r>
          </a:p>
          <a:p>
            <a:pPr>
              <a:spcBef>
                <a:spcPts val="400"/>
              </a:spcBef>
              <a:buNone/>
            </a:pPr>
            <a:r>
              <a:rPr lang="en-US" sz="1800" dirty="0" smtClean="0"/>
              <a:t>	and there is a growing demand for bandwidth</a:t>
            </a:r>
          </a:p>
          <a:p>
            <a:pPr>
              <a:spcBef>
                <a:spcPts val="400"/>
              </a:spcBef>
            </a:pPr>
            <a:r>
              <a:rPr lang="en-US" sz="2000" b="1" dirty="0" smtClean="0"/>
              <a:t>Determinism</a:t>
            </a:r>
            <a:r>
              <a:rPr lang="en-US" sz="1600" dirty="0" smtClean="0"/>
              <a:t> (CO behavior)</a:t>
            </a:r>
          </a:p>
          <a:p>
            <a:pPr marL="571500" lvl="1" indent="-228600">
              <a:spcBef>
                <a:spcPts val="0"/>
              </a:spcBef>
            </a:pPr>
            <a:r>
              <a:rPr lang="en-US" sz="1800" dirty="0" smtClean="0"/>
              <a:t>best effort / nondeterministic (Internet-like) behavior is not acceptable</a:t>
            </a:r>
          </a:p>
          <a:p>
            <a:pPr>
              <a:spcBef>
                <a:spcPts val="400"/>
              </a:spcBef>
            </a:pPr>
            <a:r>
              <a:rPr lang="en-US" sz="2000" b="1" dirty="0" smtClean="0"/>
              <a:t>Resilience</a:t>
            </a:r>
            <a:r>
              <a:rPr lang="en-US" sz="1800" dirty="0" smtClean="0"/>
              <a:t> </a:t>
            </a:r>
            <a:r>
              <a:rPr lang="en-US" sz="1600" dirty="0" smtClean="0"/>
              <a:t>(critical infrastructures must be highly reliable)</a:t>
            </a:r>
          </a:p>
          <a:p>
            <a:pPr>
              <a:spcBef>
                <a:spcPts val="400"/>
              </a:spcBef>
            </a:pPr>
            <a:r>
              <a:rPr lang="en-US" sz="2000" b="1" dirty="0" smtClean="0"/>
              <a:t>Low (and constant) end-end delay </a:t>
            </a:r>
            <a:r>
              <a:rPr lang="en-US" sz="1400" dirty="0" smtClean="0"/>
              <a:t>(for SCADA and teleprotection applications) </a:t>
            </a:r>
          </a:p>
          <a:p>
            <a:pPr>
              <a:spcBef>
                <a:spcPts val="400"/>
              </a:spcBef>
            </a:pPr>
            <a:r>
              <a:rPr lang="en-US" sz="2000" b="1" dirty="0" smtClean="0"/>
              <a:t>Management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networks presently employ centralized management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end-to-end provisioning and maintenance are </a:t>
            </a:r>
            <a:r>
              <a:rPr lang="en-US" sz="1800" i="1" dirty="0" smtClean="0"/>
              <a:t>must</a:t>
            </a:r>
            <a:r>
              <a:rPr lang="en-US" sz="1800" dirty="0" smtClean="0"/>
              <a:t>s</a:t>
            </a:r>
          </a:p>
          <a:p>
            <a:pPr>
              <a:spcBef>
                <a:spcPts val="400"/>
              </a:spcBef>
            </a:pPr>
            <a:r>
              <a:rPr lang="en-US" sz="2000" b="1" dirty="0" smtClean="0"/>
              <a:t>Synchronization</a:t>
            </a:r>
          </a:p>
          <a:p>
            <a:pPr>
              <a:spcBef>
                <a:spcPts val="400"/>
              </a:spcBef>
            </a:pPr>
            <a:r>
              <a:rPr lang="en-US" sz="2000" b="1" dirty="0" smtClean="0"/>
              <a:t>Network security </a:t>
            </a:r>
            <a:r>
              <a:rPr lang="en-US" sz="1400" i="1" dirty="0" smtClean="0"/>
              <a:t>(merits discussion in a separate section)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cyber security is a growing concern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regulatory requirements are appearing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SONET/SDH is </a:t>
            </a:r>
            <a:r>
              <a:rPr lang="en-US" dirty="0" smtClean="0"/>
              <a:t>being phased out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2" y="1322668"/>
            <a:ext cx="8542398" cy="4711729"/>
          </a:xfrm>
        </p:spPr>
        <p:txBody>
          <a:bodyPr/>
          <a:lstStyle/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SONET </a:t>
            </a:r>
            <a:r>
              <a:rPr lang="en-US" sz="2000" dirty="0"/>
              <a:t>technology </a:t>
            </a:r>
            <a:r>
              <a:rPr lang="en-US" sz="2000" dirty="0" smtClean="0"/>
              <a:t>is widely deployed, but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SONET technology is aging  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SONET equipment is becoming obsolete and hard to find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SONET is hard to maintain (parts hard to obtain and expensive)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 smtClean="0"/>
              <a:t>finding </a:t>
            </a:r>
            <a:r>
              <a:rPr lang="en-US" sz="1800" dirty="0"/>
              <a:t>staff with </a:t>
            </a:r>
            <a:r>
              <a:rPr lang="en-US" sz="1800" dirty="0" smtClean="0"/>
              <a:t>SONET expertise </a:t>
            </a:r>
            <a:r>
              <a:rPr lang="en-US" sz="1800" dirty="0"/>
              <a:t>is becoming ever more difficult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no new rates/functionality/standards/applications are being developed for SONET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Modern packet-based networks (based on Ethernet, MPLS, and IP)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are the present and future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are broadband and becoming even more so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are less expensive (both CAPEX and OPEX) and more flexible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are being actively extended (e.g., migration </a:t>
            </a:r>
            <a:r>
              <a:rPr lang="en-US" sz="1800" dirty="0"/>
              <a:t>to </a:t>
            </a:r>
            <a:r>
              <a:rPr lang="en-US" sz="1800" dirty="0" smtClean="0"/>
              <a:t>61850)</a:t>
            </a:r>
            <a:endParaRPr lang="en-US" sz="1800" dirty="0"/>
          </a:p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But there are open questions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can all the relevant services be migrated to packet </a:t>
            </a:r>
            <a:r>
              <a:rPr lang="en-US" sz="1600" dirty="0" smtClean="0"/>
              <a:t>(e.g., teleprotection, synchrophasors)</a:t>
            </a:r>
            <a:r>
              <a:rPr lang="en-US" sz="1800" dirty="0" smtClean="0"/>
              <a:t>?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which packet-based network to choose ?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1459" y="1321130"/>
            <a:ext cx="2170958" cy="104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types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442288" cy="4858640"/>
          </a:xfrm>
        </p:spPr>
        <p:txBody>
          <a:bodyPr/>
          <a:lstStyle/>
          <a:p>
            <a:r>
              <a:rPr lang="en-US" sz="2000" dirty="0" smtClean="0">
                <a:solidFill>
                  <a:srgbClr val="7030A0"/>
                </a:solidFill>
              </a:rPr>
              <a:t>SONET/SDH</a:t>
            </a:r>
            <a:r>
              <a:rPr lang="en-US" sz="2000" dirty="0" smtClean="0"/>
              <a:t> was designed to transport certain traffic types and rates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mapping new traffic types is difficult and complex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transport of most traffic rates is inefficient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 higher rates are being defined for SONET/SDH 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Ethernet </a:t>
            </a:r>
            <a:r>
              <a:rPr lang="en-US" sz="2000" dirty="0" smtClean="0"/>
              <a:t>was designed to transport arbitrary traffic types and rates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EtherType mechanism to indicate payload types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pseudowire technology may also be used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 rate constraints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higher rates being defined (presently 100Gbps)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MPLS </a:t>
            </a:r>
            <a:r>
              <a:rPr lang="en-US" sz="2000" dirty="0" smtClean="0"/>
              <a:t>was designed to transport IP traffic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pseudowire technology enables transport of arbitrary traffic types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MPLS imposes no rate constraints or limitations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So, regarding traffic, </a:t>
            </a:r>
            <a:r>
              <a:rPr lang="en-US" sz="2000" dirty="0" smtClean="0">
                <a:solidFill>
                  <a:srgbClr val="7030A0"/>
                </a:solidFill>
              </a:rPr>
              <a:t>SONET/SDH</a:t>
            </a:r>
            <a:r>
              <a:rPr lang="en-US" sz="2000" dirty="0" smtClean="0"/>
              <a:t> is reaching End-of-Life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while </a:t>
            </a:r>
            <a:r>
              <a:rPr lang="en-US" sz="2000" dirty="0" smtClean="0">
                <a:solidFill>
                  <a:srgbClr val="0000FF"/>
                </a:solidFill>
              </a:rPr>
              <a:t>Ethernet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MPLS </a:t>
            </a:r>
            <a:r>
              <a:rPr lang="en-US" sz="2000" dirty="0" smtClean="0"/>
              <a:t>are future proof!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358294"/>
            <a:ext cx="8497614" cy="5256262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Networks are deterministic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when traffic consistently flows through the network in the same way</a:t>
            </a:r>
          </a:p>
          <a:p>
            <a:pPr>
              <a:buNone/>
            </a:pPr>
            <a:r>
              <a:rPr lang="en-US" sz="2000" dirty="0" smtClean="0"/>
              <a:t>With nondeterministic networks (e.g., IP and </a:t>
            </a:r>
            <a:r>
              <a:rPr lang="en-US" sz="2000" dirty="0" smtClean="0">
                <a:solidFill>
                  <a:srgbClr val="FF0000"/>
                </a:solidFill>
              </a:rPr>
              <a:t>best effort MPLS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each packet may take a different route through the network, thus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enabling intermittent faults </a:t>
            </a:r>
            <a:r>
              <a:rPr lang="en-US" sz="1600" dirty="0" smtClean="0"/>
              <a:t>(only when the packets happen to go there)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complicating troubleshooting </a:t>
            </a:r>
            <a:r>
              <a:rPr lang="en-US" sz="1600" dirty="0" smtClean="0"/>
              <a:t>(where did the packets go?)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excluding the reservation of resources or specific processing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at particular network elements</a:t>
            </a:r>
            <a:r>
              <a:rPr lang="en-US" sz="1600" dirty="0" smtClean="0"/>
              <a:t> (you can’t be sure the packets will go where you want …)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SONET/SDH</a:t>
            </a:r>
            <a:r>
              <a:rPr lang="en-US" sz="2000" dirty="0" smtClean="0"/>
              <a:t> networks are </a:t>
            </a:r>
            <a:r>
              <a:rPr lang="en-US" sz="2000" b="1" dirty="0" smtClean="0"/>
              <a:t>C</a:t>
            </a:r>
            <a:r>
              <a:rPr lang="en-US" sz="2000" dirty="0" smtClean="0"/>
              <a:t>ircuit </a:t>
            </a:r>
            <a:r>
              <a:rPr lang="en-US" sz="2000" b="1" dirty="0" smtClean="0"/>
              <a:t>S</a:t>
            </a:r>
            <a:r>
              <a:rPr lang="en-US" sz="2000" dirty="0" smtClean="0"/>
              <a:t>witched, and thus completely deterministic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CE </a:t>
            </a:r>
            <a:r>
              <a:rPr lang="en-US" sz="2000" dirty="0" smtClean="0"/>
              <a:t>and some types of </a:t>
            </a:r>
            <a:r>
              <a:rPr lang="en-US" sz="2000" dirty="0" smtClean="0">
                <a:solidFill>
                  <a:srgbClr val="FF0000"/>
                </a:solidFill>
              </a:rPr>
              <a:t>MPLS </a:t>
            </a:r>
            <a:r>
              <a:rPr lang="en-US" sz="2000" dirty="0" smtClean="0"/>
              <a:t>(TE, TP) are </a:t>
            </a:r>
            <a:r>
              <a:rPr lang="en-US" sz="2000" b="1" dirty="0" smtClean="0"/>
              <a:t>C</a:t>
            </a:r>
            <a:r>
              <a:rPr lang="en-US" sz="2000" dirty="0" smtClean="0"/>
              <a:t>onnection </a:t>
            </a:r>
            <a:r>
              <a:rPr lang="en-US" sz="2000" b="1" dirty="0" smtClean="0"/>
              <a:t>O</a:t>
            </a:r>
            <a:r>
              <a:rPr lang="en-US" sz="2000" dirty="0" smtClean="0"/>
              <a:t>riented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and thus relatively deterministic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traffic consistently takes the same path through the network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but does not always take precisely the same time to traverse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So, due to lack of determinism,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best effort MPLS </a:t>
            </a:r>
            <a:r>
              <a:rPr lang="en-US" sz="2000" dirty="0" smtClean="0"/>
              <a:t>is </a:t>
            </a:r>
            <a:r>
              <a:rPr lang="en-US" sz="2000" i="1" dirty="0" smtClean="0"/>
              <a:t>not</a:t>
            </a:r>
            <a:r>
              <a:rPr lang="en-US" sz="2000" dirty="0" smtClean="0"/>
              <a:t> a reasonable candidate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for a power utility operational network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464668"/>
            <a:ext cx="8442288" cy="471172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7030A0"/>
                </a:solidFill>
              </a:rPr>
              <a:t>SONET/SDH</a:t>
            </a:r>
            <a:r>
              <a:rPr lang="en-US" sz="2000" dirty="0" smtClean="0"/>
              <a:t> is well-known for its Automatic Protection Switching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1800" i="1" dirty="0" smtClean="0"/>
              <a:t>gold standard </a:t>
            </a:r>
            <a:r>
              <a:rPr lang="en-US" sz="1800" dirty="0" smtClean="0"/>
              <a:t>1:1 APS </a:t>
            </a:r>
            <a:r>
              <a:rPr lang="en-US" sz="1800" dirty="0"/>
              <a:t>supports &lt; 50 </a:t>
            </a:r>
            <a:r>
              <a:rPr lang="en-US" sz="1800" dirty="0" smtClean="0"/>
              <a:t>millisecond </a:t>
            </a:r>
            <a:r>
              <a:rPr lang="en-US" sz="1800" dirty="0"/>
              <a:t>protection switching </a:t>
            </a:r>
            <a:r>
              <a:rPr lang="en-US" sz="1800" dirty="0" smtClean="0"/>
              <a:t>time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1+1 APS can provide hitless switching (at the cost of increased bandwidth)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000" dirty="0" smtClean="0"/>
              <a:t>Best effort </a:t>
            </a:r>
            <a:r>
              <a:rPr lang="en-US" sz="2000" dirty="0" smtClean="0">
                <a:solidFill>
                  <a:srgbClr val="FF0000"/>
                </a:solidFill>
              </a:rPr>
              <a:t>MPLS </a:t>
            </a:r>
            <a:r>
              <a:rPr lang="en-US" sz="2000" dirty="0" smtClean="0"/>
              <a:t>relies on slow </a:t>
            </a:r>
            <a:r>
              <a:rPr lang="en-US" sz="2000" i="1" dirty="0" smtClean="0"/>
              <a:t>rerouting</a:t>
            </a:r>
            <a:r>
              <a:rPr lang="en-US" sz="2000" dirty="0" smtClean="0"/>
              <a:t> for recovery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MPLS </a:t>
            </a:r>
            <a:r>
              <a:rPr lang="en-US" sz="2000" dirty="0" smtClean="0"/>
              <a:t>with </a:t>
            </a:r>
            <a:r>
              <a:rPr lang="en-US" sz="2000" b="1" dirty="0" smtClean="0"/>
              <a:t>F</a:t>
            </a:r>
            <a:r>
              <a:rPr lang="en-US" sz="2000" dirty="0" smtClean="0"/>
              <a:t>ast </a:t>
            </a:r>
            <a:r>
              <a:rPr lang="en-US" sz="2000" b="1" dirty="0" smtClean="0"/>
              <a:t>R</a:t>
            </a:r>
            <a:r>
              <a:rPr lang="en-US" sz="2000" dirty="0" smtClean="0"/>
              <a:t>e</a:t>
            </a:r>
            <a:r>
              <a:rPr lang="en-US" sz="2000" b="1" dirty="0" smtClean="0"/>
              <a:t>R</a:t>
            </a:r>
            <a:r>
              <a:rPr lang="en-US" sz="2000" dirty="0" smtClean="0"/>
              <a:t>oute performs local detours around failures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at the expense of loss of determinism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CE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MPLS-TP</a:t>
            </a:r>
            <a:r>
              <a:rPr lang="en-US" sz="2000" dirty="0" smtClean="0"/>
              <a:t> support several types of APS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CE’s G.8031 and G.8032 and MPLS-TP’s RFC 6378, 6974, ITU-T G.8131 </a:t>
            </a:r>
            <a:endParaRPr lang="en-US" sz="1800" dirty="0"/>
          </a:p>
          <a:p>
            <a:pPr lvl="1">
              <a:spcBef>
                <a:spcPts val="600"/>
              </a:spcBef>
            </a:pPr>
            <a:r>
              <a:rPr lang="en-US" sz="1800" dirty="0" smtClean="0"/>
              <a:t>1+1 pseudowire redundancy achieves </a:t>
            </a:r>
            <a:r>
              <a:rPr lang="en-US" sz="1800" dirty="0"/>
              <a:t>hitless </a:t>
            </a:r>
            <a:r>
              <a:rPr lang="en-US" sz="1800" dirty="0" smtClean="0"/>
              <a:t>switching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/>
              <a:t>	at the cost of increased bandwidth consumption</a:t>
            </a:r>
            <a:endParaRPr lang="en-US" sz="2000" b="1" dirty="0" smtClean="0"/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So, from the point of view of resilience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00FF"/>
                </a:solidFill>
              </a:rPr>
              <a:t>CE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MPLS-TP</a:t>
            </a:r>
            <a:r>
              <a:rPr lang="en-US" sz="2000" dirty="0" smtClean="0"/>
              <a:t> are as good as </a:t>
            </a:r>
            <a:r>
              <a:rPr lang="en-US" sz="2000" dirty="0" smtClean="0">
                <a:solidFill>
                  <a:srgbClr val="7030A0"/>
                </a:solidFill>
              </a:rPr>
              <a:t>SONET/SDH</a:t>
            </a:r>
            <a:r>
              <a:rPr lang="en-US" sz="2000" dirty="0" smtClean="0"/>
              <a:t> !</a:t>
            </a:r>
            <a:endParaRPr lang="en-US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End-end delay </a:t>
            </a:r>
            <a:r>
              <a:rPr lang="en-US" dirty="0"/>
              <a:t>and </a:t>
            </a:r>
            <a:r>
              <a:rPr lang="en-US" dirty="0" smtClean="0"/>
              <a:t>delay consistency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1378" y="1325184"/>
            <a:ext cx="8533240" cy="5039990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2000" dirty="0"/>
              <a:t>Some operational </a:t>
            </a:r>
            <a:r>
              <a:rPr lang="en-US" sz="2000" dirty="0" smtClean="0"/>
              <a:t>traffic </a:t>
            </a:r>
            <a:r>
              <a:rPr lang="en-US" sz="2000" dirty="0"/>
              <a:t>require low and consistent </a:t>
            </a:r>
            <a:r>
              <a:rPr lang="en-US" sz="2000" dirty="0" smtClean="0"/>
              <a:t>delay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For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example,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teleprotection’s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end-end delay budget may be 6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milliseconds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7030A0"/>
                </a:solidFill>
              </a:rPr>
              <a:t>SONET/SDH</a:t>
            </a:r>
            <a:r>
              <a:rPr lang="en-US" sz="2000" dirty="0" smtClean="0"/>
              <a:t> latency is typically sufficiently low </a:t>
            </a:r>
            <a:r>
              <a:rPr lang="en-US" sz="1800" dirty="0" smtClean="0"/>
              <a:t>(e.g., under 2 msec.)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is constant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is independent of SONET/SDH rate (whether OC3 or OC192)</a:t>
            </a:r>
            <a:endParaRPr lang="en-US" sz="1800" dirty="0"/>
          </a:p>
          <a:p>
            <a:pPr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Carrier Ethernet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MPLS </a:t>
            </a:r>
            <a:r>
              <a:rPr lang="en-US" sz="2000" dirty="0" smtClean="0"/>
              <a:t>may have much lower transit latencies </a:t>
            </a:r>
            <a:r>
              <a:rPr lang="en-US" sz="1800" dirty="0" smtClean="0"/>
              <a:t>prioritorized packets only wait for the packet already exiting the switch for the worst case (1500B packet that just started) this latency is: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1</a:t>
            </a:r>
            <a:r>
              <a:rPr lang="en-US" sz="800" dirty="0" smtClean="0"/>
              <a:t> </a:t>
            </a:r>
            <a:r>
              <a:rPr lang="en-US" sz="1800" dirty="0" smtClean="0"/>
              <a:t>2</a:t>
            </a:r>
            <a:r>
              <a:rPr lang="en-US" sz="800" dirty="0" smtClean="0"/>
              <a:t> </a:t>
            </a:r>
            <a:r>
              <a:rPr lang="en-US" sz="1800" smtClean="0"/>
              <a:t>3 </a:t>
            </a:r>
            <a:r>
              <a:rPr lang="en-US" sz="1800" smtClean="0">
                <a:latin typeface="Symbol" pitchFamily="18" charset="2"/>
              </a:rPr>
              <a:t>m</a:t>
            </a:r>
            <a:r>
              <a:rPr lang="en-US" sz="1800" smtClean="0"/>
              <a:t>sec </a:t>
            </a:r>
            <a:r>
              <a:rPr lang="en-US" sz="1800" dirty="0" smtClean="0"/>
              <a:t>at 100 Mbps (about the same as a SONET/SDH frame)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12.3 </a:t>
            </a:r>
            <a:r>
              <a:rPr lang="en-US" sz="1800" dirty="0" smtClean="0">
                <a:latin typeface="Symbol" pitchFamily="18" charset="2"/>
              </a:rPr>
              <a:t>m</a:t>
            </a:r>
            <a:r>
              <a:rPr lang="en-US" sz="1800" dirty="0" smtClean="0"/>
              <a:t>sec </a:t>
            </a:r>
            <a:r>
              <a:rPr lang="en-US" sz="1800" dirty="0" smtClean="0"/>
              <a:t>at 1 Gbps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1.23 </a:t>
            </a:r>
            <a:r>
              <a:rPr lang="en-US" sz="1800" dirty="0" smtClean="0">
                <a:latin typeface="Symbol" pitchFamily="18" charset="2"/>
              </a:rPr>
              <a:t>m</a:t>
            </a:r>
            <a:r>
              <a:rPr lang="en-US" sz="1800" dirty="0" smtClean="0"/>
              <a:t>sec </a:t>
            </a:r>
            <a:r>
              <a:rPr lang="en-US" sz="1800" dirty="0" smtClean="0"/>
              <a:t>at 10 Gbps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TDM pseudowire traffic requires a jitter buffer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eliminates delay variation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adds additional latency (under 1 msec for prioritorized, low PDV, traffic)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So, delay considerations actually favor </a:t>
            </a:r>
            <a:r>
              <a:rPr lang="en-US" sz="2000" dirty="0" smtClean="0">
                <a:solidFill>
                  <a:srgbClr val="0000FF"/>
                </a:solidFill>
              </a:rPr>
              <a:t>CE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MPLS </a:t>
            </a:r>
            <a:r>
              <a:rPr lang="en-US" sz="2000" dirty="0" smtClean="0"/>
              <a:t>over </a:t>
            </a:r>
            <a:r>
              <a:rPr lang="en-US" sz="2000" dirty="0" smtClean="0">
                <a:solidFill>
                  <a:srgbClr val="7030A0"/>
                </a:solidFill>
              </a:rPr>
              <a:t>SONET/SDH</a:t>
            </a:r>
            <a:r>
              <a:rPr lang="en-US" sz="2000" dirty="0" smtClean="0"/>
              <a:t> !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 smtClean="0"/>
              <a:t>delay asymmetry</a:t>
            </a:r>
            <a:r>
              <a:rPr lang="en-US" dirty="0"/>
              <a:t>?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194748"/>
            <a:ext cx="8442288" cy="5399781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sz="2000" dirty="0" smtClean="0"/>
              <a:t>For some bi-directional applications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</a:t>
            </a:r>
            <a:r>
              <a:rPr lang="en-US" sz="2000" dirty="0" smtClean="0"/>
              <a:t>the delay must be </a:t>
            </a:r>
            <a:r>
              <a:rPr lang="en-US" sz="2000" i="1" dirty="0" smtClean="0"/>
              <a:t>symmetric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</a:t>
            </a:r>
            <a:r>
              <a:rPr lang="en-US" sz="1600" dirty="0" smtClean="0"/>
              <a:t>(the same in both directions)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7030A0"/>
                </a:solidFill>
              </a:rPr>
              <a:t>SONET/SDH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ADM rings have constant delay asymmetry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/>
              <a:t>	(without “spatial reuse” management)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teleprotection mechanisms compensate for this 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CE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MPLS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CE is always </a:t>
            </a:r>
            <a:r>
              <a:rPr lang="en-US" sz="1800" i="1" dirty="0" smtClean="0"/>
              <a:t>co-routed</a:t>
            </a:r>
            <a:r>
              <a:rPr lang="en-US" sz="1800" dirty="0" smtClean="0"/>
              <a:t> and thus symmetric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best effort MPLS may not be co-routed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but MPLS-TE and MPLS-TP can be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TDM pseudowire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may introduce buffer asymmetry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correct implementation keeps this very low</a:t>
            </a:r>
            <a:r>
              <a:rPr lang="en-US" dirty="0" smtClean="0"/>
              <a:t> 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/>
              <a:t>So, delay asymmetry considerations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actually favor </a:t>
            </a:r>
            <a:r>
              <a:rPr lang="en-US" sz="2000" dirty="0" smtClean="0">
                <a:solidFill>
                  <a:srgbClr val="0000FF"/>
                </a:solidFill>
              </a:rPr>
              <a:t>CE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MPLS-TP </a:t>
            </a:r>
            <a:r>
              <a:rPr lang="en-US" sz="2000" dirty="0" smtClean="0"/>
              <a:t>over </a:t>
            </a:r>
            <a:r>
              <a:rPr lang="en-US" sz="2000" dirty="0" smtClean="0">
                <a:solidFill>
                  <a:srgbClr val="7030A0"/>
                </a:solidFill>
              </a:rPr>
              <a:t>SONET/SDH</a:t>
            </a:r>
            <a:r>
              <a:rPr lang="en-US" sz="2000" dirty="0" smtClean="0"/>
              <a:t> !</a:t>
            </a:r>
            <a:endParaRPr lang="en-US" sz="2000" u="sng" dirty="0" smtClean="0"/>
          </a:p>
        </p:txBody>
      </p:sp>
      <p:grpSp>
        <p:nvGrpSpPr>
          <p:cNvPr id="3" name="Group 7"/>
          <p:cNvGrpSpPr/>
          <p:nvPr/>
        </p:nvGrpSpPr>
        <p:grpSpPr>
          <a:xfrm>
            <a:off x="5430136" y="1372362"/>
            <a:ext cx="3495544" cy="2344822"/>
            <a:chOff x="5437756" y="1441458"/>
            <a:chExt cx="3495544" cy="2344822"/>
          </a:xfrm>
        </p:grpSpPr>
        <p:sp>
          <p:nvSpPr>
            <p:cNvPr id="85" name="Arc 84"/>
            <p:cNvSpPr/>
            <p:nvPr/>
          </p:nvSpPr>
          <p:spPr>
            <a:xfrm rot="1147181">
              <a:off x="6161069" y="1601323"/>
              <a:ext cx="2056239" cy="2056239"/>
            </a:xfrm>
            <a:prstGeom prst="arc">
              <a:avLst>
                <a:gd name="adj1" fmla="val 13782457"/>
                <a:gd name="adj2" fmla="val 16209945"/>
              </a:avLst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" name="Arc 4"/>
            <p:cNvSpPr/>
            <p:nvPr/>
          </p:nvSpPr>
          <p:spPr>
            <a:xfrm>
              <a:off x="6174675" y="1574018"/>
              <a:ext cx="2056239" cy="2056239"/>
            </a:xfrm>
            <a:prstGeom prst="arc">
              <a:avLst>
                <a:gd name="adj1" fmla="val 18250948"/>
                <a:gd name="adj2" fmla="val 13641289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6" name="Group 17"/>
            <p:cNvGrpSpPr/>
            <p:nvPr/>
          </p:nvGrpSpPr>
          <p:grpSpPr>
            <a:xfrm>
              <a:off x="6089953" y="1501101"/>
              <a:ext cx="2228339" cy="2228340"/>
              <a:chOff x="5944272" y="4158567"/>
              <a:chExt cx="1338389" cy="1396399"/>
            </a:xfrm>
          </p:grpSpPr>
          <p:sp>
            <p:nvSpPr>
              <p:cNvPr id="61" name="Oval 12"/>
              <p:cNvSpPr>
                <a:spLocks noChangeArrowheads="1"/>
              </p:cNvSpPr>
              <p:nvPr/>
            </p:nvSpPr>
            <p:spPr bwMode="auto">
              <a:xfrm>
                <a:off x="5944272" y="4158567"/>
                <a:ext cx="1338389" cy="1396399"/>
              </a:xfrm>
              <a:prstGeom prst="ellipse">
                <a:avLst/>
              </a:prstGeom>
              <a:noFill/>
              <a:ln w="57150">
                <a:solidFill>
                  <a:srgbClr val="F3AE4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65" name="TextBox 16"/>
              <p:cNvSpPr txBox="1"/>
              <p:nvPr/>
            </p:nvSpPr>
            <p:spPr>
              <a:xfrm>
                <a:off x="6247706" y="4752560"/>
                <a:ext cx="774899" cy="255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b="1" dirty="0" smtClean="0"/>
                  <a:t>SONET/SDH–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 b="1" dirty="0" smtClean="0">
                    <a:solidFill>
                      <a:srgbClr val="FF0000"/>
                    </a:solidFill>
                  </a:rPr>
                  <a:t>Delay asymmetry</a:t>
                </a:r>
              </a:p>
            </p:txBody>
          </p:sp>
        </p:grpSp>
        <p:pic>
          <p:nvPicPr>
            <p:cNvPr id="55" name="Picture 54" descr="RAD 2U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4006" y="1441458"/>
              <a:ext cx="812171" cy="410390"/>
            </a:xfrm>
            <a:prstGeom prst="rect">
              <a:avLst/>
            </a:prstGeom>
          </p:spPr>
        </p:pic>
        <p:pic>
          <p:nvPicPr>
            <p:cNvPr id="58" name="Picture 57" descr="RAD 2U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3931" y="1441458"/>
              <a:ext cx="812171" cy="410390"/>
            </a:xfrm>
            <a:prstGeom prst="rect">
              <a:avLst/>
            </a:prstGeom>
          </p:spPr>
        </p:pic>
        <p:pic>
          <p:nvPicPr>
            <p:cNvPr id="63" name="Picture 62" descr="RAD 2U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1129" y="2374511"/>
              <a:ext cx="812171" cy="410390"/>
            </a:xfrm>
            <a:prstGeom prst="rect">
              <a:avLst/>
            </a:prstGeom>
          </p:spPr>
        </p:pic>
        <p:pic>
          <p:nvPicPr>
            <p:cNvPr id="87" name="Picture 86" descr="RAD 2U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7756" y="2374511"/>
              <a:ext cx="812171" cy="410390"/>
            </a:xfrm>
            <a:prstGeom prst="rect">
              <a:avLst/>
            </a:prstGeom>
          </p:spPr>
        </p:pic>
        <p:pic>
          <p:nvPicPr>
            <p:cNvPr id="113" name="Picture 112" descr="RAD 2U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4006" y="3375890"/>
              <a:ext cx="812171" cy="410390"/>
            </a:xfrm>
            <a:prstGeom prst="rect">
              <a:avLst/>
            </a:prstGeom>
          </p:spPr>
        </p:pic>
        <p:pic>
          <p:nvPicPr>
            <p:cNvPr id="116" name="Picture 115" descr="RAD 2U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3931" y="3375890"/>
              <a:ext cx="812171" cy="410390"/>
            </a:xfrm>
            <a:prstGeom prst="rect">
              <a:avLst/>
            </a:prstGeom>
          </p:spPr>
        </p:pic>
      </p:grpSp>
      <p:grpSp>
        <p:nvGrpSpPr>
          <p:cNvPr id="13" name="Group 6"/>
          <p:cNvGrpSpPr/>
          <p:nvPr/>
        </p:nvGrpSpPr>
        <p:grpSpPr>
          <a:xfrm>
            <a:off x="5430136" y="4152470"/>
            <a:ext cx="3495544" cy="2344822"/>
            <a:chOff x="5437756" y="4160606"/>
            <a:chExt cx="3495544" cy="2344822"/>
          </a:xfrm>
        </p:grpSpPr>
        <p:sp>
          <p:nvSpPr>
            <p:cNvPr id="110" name="Arc 109"/>
            <p:cNvSpPr/>
            <p:nvPr/>
          </p:nvSpPr>
          <p:spPr>
            <a:xfrm rot="1147181">
              <a:off x="6195894" y="4413784"/>
              <a:ext cx="2056239" cy="2056239"/>
            </a:xfrm>
            <a:prstGeom prst="arc">
              <a:avLst>
                <a:gd name="adj1" fmla="val 13782457"/>
                <a:gd name="adj2" fmla="val 1620994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6" name="Arc 85"/>
            <p:cNvSpPr/>
            <p:nvPr/>
          </p:nvSpPr>
          <p:spPr>
            <a:xfrm rot="1147181">
              <a:off x="6171229" y="4311537"/>
              <a:ext cx="2056239" cy="2056239"/>
            </a:xfrm>
            <a:prstGeom prst="arc">
              <a:avLst>
                <a:gd name="adj1" fmla="val 13782457"/>
                <a:gd name="adj2" fmla="val 16209945"/>
              </a:avLst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4" name="Group 17"/>
            <p:cNvGrpSpPr/>
            <p:nvPr/>
          </p:nvGrpSpPr>
          <p:grpSpPr>
            <a:xfrm>
              <a:off x="6089953" y="4211315"/>
              <a:ext cx="2228339" cy="2228340"/>
              <a:chOff x="5944272" y="4158567"/>
              <a:chExt cx="1338389" cy="1396399"/>
            </a:xfrm>
          </p:grpSpPr>
          <p:sp>
            <p:nvSpPr>
              <p:cNvPr id="108" name="Oval 12"/>
              <p:cNvSpPr>
                <a:spLocks noChangeArrowheads="1"/>
              </p:cNvSpPr>
              <p:nvPr/>
            </p:nvSpPr>
            <p:spPr bwMode="auto">
              <a:xfrm>
                <a:off x="5944272" y="4158567"/>
                <a:ext cx="1338389" cy="1396399"/>
              </a:xfrm>
              <a:prstGeom prst="ellipse">
                <a:avLst/>
              </a:prstGeom>
              <a:noFill/>
              <a:ln w="57150">
                <a:solidFill>
                  <a:srgbClr val="F3AE4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09" name="TextBox 16"/>
              <p:cNvSpPr txBox="1"/>
              <p:nvPr/>
            </p:nvSpPr>
            <p:spPr>
              <a:xfrm>
                <a:off x="6220649" y="4780918"/>
                <a:ext cx="796388" cy="254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b="1" dirty="0" smtClean="0"/>
                  <a:t>CE or MPLS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 b="1" dirty="0" smtClean="0">
                    <a:solidFill>
                      <a:srgbClr val="FF0000"/>
                    </a:solidFill>
                  </a:rPr>
                  <a:t>Symmetric  delay</a:t>
                </a:r>
              </a:p>
            </p:txBody>
          </p:sp>
        </p:grpSp>
        <p:pic>
          <p:nvPicPr>
            <p:cNvPr id="119" name="Picture 118" descr="RAD 2U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4006" y="4160606"/>
              <a:ext cx="812171" cy="410390"/>
            </a:xfrm>
            <a:prstGeom prst="rect">
              <a:avLst/>
            </a:prstGeom>
          </p:spPr>
        </p:pic>
        <p:pic>
          <p:nvPicPr>
            <p:cNvPr id="122" name="Picture 121" descr="RAD 2U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3931" y="4160606"/>
              <a:ext cx="812171" cy="410390"/>
            </a:xfrm>
            <a:prstGeom prst="rect">
              <a:avLst/>
            </a:prstGeom>
          </p:spPr>
        </p:pic>
        <p:pic>
          <p:nvPicPr>
            <p:cNvPr id="125" name="Picture 124" descr="RAD 2U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1129" y="5093659"/>
              <a:ext cx="812171" cy="410390"/>
            </a:xfrm>
            <a:prstGeom prst="rect">
              <a:avLst/>
            </a:prstGeom>
          </p:spPr>
        </p:pic>
        <p:pic>
          <p:nvPicPr>
            <p:cNvPr id="128" name="Picture 127" descr="RAD 2U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7756" y="5093659"/>
              <a:ext cx="812171" cy="410390"/>
            </a:xfrm>
            <a:prstGeom prst="rect">
              <a:avLst/>
            </a:prstGeom>
          </p:spPr>
        </p:pic>
        <p:pic>
          <p:nvPicPr>
            <p:cNvPr id="131" name="Picture 130" descr="RAD 2U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4006" y="6095038"/>
              <a:ext cx="812171" cy="410390"/>
            </a:xfrm>
            <a:prstGeom prst="rect">
              <a:avLst/>
            </a:prstGeom>
          </p:spPr>
        </p:pic>
        <p:pic>
          <p:nvPicPr>
            <p:cNvPr id="134" name="Picture 133" descr="RAD 2U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3931" y="6095038"/>
              <a:ext cx="812171" cy="4103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7" y="1534411"/>
            <a:ext cx="8580741" cy="503264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7030A0"/>
                </a:solidFill>
              </a:rPr>
              <a:t>SONET/SDH</a:t>
            </a:r>
            <a:r>
              <a:rPr lang="en-US" sz="2000" dirty="0" smtClean="0"/>
              <a:t> networks typically are typically supported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by sophisticated management platforms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(</a:t>
            </a:r>
            <a:r>
              <a:rPr lang="en-US" sz="2000" b="1" dirty="0" smtClean="0"/>
              <a:t>O</a:t>
            </a:r>
            <a:r>
              <a:rPr lang="en-US" sz="2000" dirty="0" smtClean="0"/>
              <a:t>peration </a:t>
            </a:r>
            <a:r>
              <a:rPr lang="en-US" sz="2000" b="1" dirty="0" smtClean="0"/>
              <a:t>S</a:t>
            </a:r>
            <a:r>
              <a:rPr lang="en-US" sz="2000" dirty="0" smtClean="0"/>
              <a:t>upport </a:t>
            </a:r>
            <a:r>
              <a:rPr lang="en-US" sz="2000" b="1" dirty="0" smtClean="0"/>
              <a:t>S</a:t>
            </a:r>
            <a:r>
              <a:rPr lang="en-US" sz="2000" dirty="0" smtClean="0"/>
              <a:t>ystems, </a:t>
            </a:r>
            <a:r>
              <a:rPr lang="en-US" sz="2000" b="1" dirty="0" smtClean="0"/>
              <a:t>N</a:t>
            </a:r>
            <a:r>
              <a:rPr lang="en-US" sz="2000" dirty="0" smtClean="0"/>
              <a:t>etwork </a:t>
            </a:r>
            <a:r>
              <a:rPr lang="en-US" sz="2000" b="1" dirty="0" smtClean="0"/>
              <a:t>M</a:t>
            </a:r>
            <a:r>
              <a:rPr lang="en-US" sz="2000" dirty="0" smtClean="0"/>
              <a:t>anagement </a:t>
            </a:r>
            <a:r>
              <a:rPr lang="en-US" sz="2000" b="1" dirty="0" smtClean="0"/>
              <a:t>S</a:t>
            </a:r>
            <a:r>
              <a:rPr lang="en-US" sz="2000" dirty="0" smtClean="0"/>
              <a:t>ystems)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developed by vendors or users over decades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Carrier Ethernet </a:t>
            </a:r>
            <a:r>
              <a:rPr lang="en-US" sz="2000" dirty="0" smtClean="0"/>
              <a:t>was developed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	to replace SONET/SDH in service provider networks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thus borrowed heavily from existing SONET/SDH management 	architecture, terminology, and look-and-feel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MPLS-TP </a:t>
            </a:r>
            <a:r>
              <a:rPr lang="en-US" sz="2000" dirty="0" smtClean="0"/>
              <a:t>was developed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	to be functionally equivalent to previously developed </a:t>
            </a:r>
            <a:r>
              <a:rPr lang="en-US" sz="2000" dirty="0" smtClean="0">
                <a:solidFill>
                  <a:srgbClr val="0000FF"/>
                </a:solidFill>
              </a:rPr>
              <a:t>CE </a:t>
            </a:r>
            <a:r>
              <a:rPr lang="en-US" sz="200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thus borrowed heavily from existing </a:t>
            </a:r>
            <a:r>
              <a:rPr lang="en-US" sz="2000" dirty="0" smtClean="0">
                <a:solidFill>
                  <a:srgbClr val="7030A0"/>
                </a:solidFill>
              </a:rPr>
              <a:t>SONET/SDH</a:t>
            </a:r>
            <a:r>
              <a:rPr lang="en-US" sz="2000" dirty="0" smtClean="0"/>
              <a:t> management 	architecture, terminology, and look-and-feel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/>
              <a:t>So, from the point of view of management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		SONET/SDH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CE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MPLS-TP </a:t>
            </a:r>
            <a:r>
              <a:rPr lang="en-US" sz="2000" dirty="0" smtClean="0"/>
              <a:t>are exceptionally similar 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en-US" sz="2000" dirty="0" smtClean="0"/>
              <a:t>while best-effort MPLS is completely different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7" y="1251421"/>
            <a:ext cx="8628244" cy="53393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Synchronization (AKA timing)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 ability to transfer highly accurate frequency or time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	over a network (obviating reliance on GPS)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While timing may not be a requirement in present-day utilities networks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	it is crucial to support some imminent applications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such as new teleprotection mechanisms and synchrophasors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7030A0"/>
                </a:solidFill>
              </a:rPr>
              <a:t>SONET/SDH</a:t>
            </a:r>
            <a:r>
              <a:rPr lang="en-US" sz="2000" dirty="0" smtClean="0"/>
              <a:t> has </a:t>
            </a:r>
            <a:r>
              <a:rPr lang="en-US" sz="2000" i="1" dirty="0" smtClean="0"/>
              <a:t>native support </a:t>
            </a:r>
            <a:r>
              <a:rPr lang="en-US" sz="2000" dirty="0" smtClean="0"/>
              <a:t>for frequency transfer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as it requires highly accurate frequency for its own operation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</a:t>
            </a:r>
            <a:r>
              <a:rPr lang="en-US" sz="2000" i="1" dirty="0" smtClean="0"/>
              <a:t>does not support </a:t>
            </a:r>
            <a:r>
              <a:rPr lang="en-US" sz="2000" dirty="0" smtClean="0"/>
              <a:t>time transfer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Ethernet</a:t>
            </a:r>
            <a:r>
              <a:rPr lang="en-US" sz="2000" dirty="0" smtClean="0"/>
              <a:t> </a:t>
            </a:r>
            <a:r>
              <a:rPr lang="en-US" sz="2000" i="1" dirty="0" smtClean="0"/>
              <a:t>fully supports </a:t>
            </a:r>
            <a:r>
              <a:rPr lang="en-US" sz="2000" dirty="0" smtClean="0"/>
              <a:t>both time and frequency transfer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by use of Synchronous Ethernet (ITU-T G.8261/2/4) for physical layer support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and support for IEEE 1588 Precision Time Protocol for packet layer distribution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MPLS </a:t>
            </a:r>
            <a:r>
              <a:rPr lang="en-US" sz="2000" i="1" dirty="0" smtClean="0"/>
              <a:t>does not currently support </a:t>
            </a:r>
            <a:r>
              <a:rPr lang="en-US" sz="2000" dirty="0" smtClean="0"/>
              <a:t>timing at all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work in IETF-TICTOC is progressing to provide some support for IEEE 1588 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having no physical layer, </a:t>
            </a:r>
            <a:r>
              <a:rPr lang="en-US" sz="1800" dirty="0" smtClean="0">
                <a:solidFill>
                  <a:srgbClr val="FF0000"/>
                </a:solidFill>
              </a:rPr>
              <a:t>MPLS </a:t>
            </a:r>
            <a:r>
              <a:rPr lang="en-US" sz="1800" dirty="0" smtClean="0"/>
              <a:t>will never support physical layer frequency distribution 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/>
              <a:t>So, regarding synchronization </a:t>
            </a:r>
            <a:r>
              <a:rPr lang="en-US" sz="2000" dirty="0" smtClean="0">
                <a:solidFill>
                  <a:srgbClr val="0000FF"/>
                </a:solidFill>
              </a:rPr>
              <a:t>CE</a:t>
            </a:r>
            <a:r>
              <a:rPr lang="en-US" sz="2000" dirty="0" smtClean="0"/>
              <a:t> is the best alternative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followed by </a:t>
            </a:r>
            <a:r>
              <a:rPr lang="en-US" sz="2000" dirty="0" smtClean="0">
                <a:solidFill>
                  <a:srgbClr val="7030A0"/>
                </a:solidFill>
              </a:rPr>
              <a:t>SONET/SDH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MPLS </a:t>
            </a:r>
            <a:r>
              <a:rPr lang="en-US" sz="2000" dirty="0" smtClean="0">
                <a:solidFill>
                  <a:schemeClr val="tx1"/>
                </a:solidFill>
              </a:rPr>
              <a:t>has no support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5" name="Picture 1028" descr="D:\gifs\alarmcloc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204" y="1143640"/>
            <a:ext cx="911225" cy="10175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sz="2800" dirty="0"/>
              <a:t>(so far)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1377" y="1425923"/>
            <a:ext cx="8556992" cy="5034254"/>
          </a:xfrm>
        </p:spPr>
        <p:txBody>
          <a:bodyPr/>
          <a:lstStyle/>
          <a:p>
            <a:pPr>
              <a:spcBef>
                <a:spcPts val="400"/>
              </a:spcBef>
              <a:buNone/>
            </a:pPr>
            <a:r>
              <a:rPr lang="en-US" sz="2000" dirty="0" smtClean="0"/>
              <a:t>So far we have compared </a:t>
            </a:r>
            <a:r>
              <a:rPr lang="en-US" sz="2000" dirty="0" smtClean="0">
                <a:solidFill>
                  <a:srgbClr val="0000FF"/>
                </a:solidFill>
              </a:rPr>
              <a:t>CE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MPLS</a:t>
            </a:r>
            <a:r>
              <a:rPr lang="en-US" sz="2000" dirty="0" smtClean="0"/>
              <a:t>, and </a:t>
            </a:r>
            <a:r>
              <a:rPr lang="en-US" sz="2000" dirty="0" smtClean="0">
                <a:solidFill>
                  <a:srgbClr val="FF0000"/>
                </a:solidFill>
              </a:rPr>
              <a:t>MPLS-TP </a:t>
            </a:r>
            <a:r>
              <a:rPr lang="en-US" sz="2000" dirty="0" smtClean="0"/>
              <a:t>to </a:t>
            </a:r>
            <a:r>
              <a:rPr lang="en-US" sz="2000" dirty="0" smtClean="0">
                <a:solidFill>
                  <a:srgbClr val="7030A0"/>
                </a:solidFill>
              </a:rPr>
              <a:t>SONET/SDH</a:t>
            </a:r>
            <a:r>
              <a:rPr lang="en-US" sz="2000" dirty="0" smtClean="0"/>
              <a:t>, and found</a:t>
            </a:r>
          </a:p>
          <a:p>
            <a:pPr>
              <a:spcBef>
                <a:spcPts val="400"/>
              </a:spcBef>
              <a:buNone/>
            </a:pPr>
            <a:r>
              <a:rPr lang="en-US" sz="2000" b="1" dirty="0" smtClean="0"/>
              <a:t>Traffic types </a:t>
            </a:r>
            <a:r>
              <a:rPr lang="en-US" sz="2000" dirty="0" smtClean="0"/>
              <a:t>and </a:t>
            </a:r>
            <a:r>
              <a:rPr lang="en-US" sz="2000" b="1" dirty="0" smtClean="0"/>
              <a:t>growing demand for bandwidth</a:t>
            </a:r>
          </a:p>
          <a:p>
            <a:pPr>
              <a:spcBef>
                <a:spcPts val="400"/>
              </a:spcBef>
            </a:pPr>
            <a:r>
              <a:rPr lang="en-US" sz="2000" b="1" dirty="0" smtClean="0"/>
              <a:t>Determinism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solidFill>
                  <a:srgbClr val="7030A0"/>
                </a:solidFill>
              </a:rPr>
              <a:t>SONET/SDH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CE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MPLS-TP </a:t>
            </a:r>
            <a:r>
              <a:rPr lang="en-US" dirty="0" smtClean="0"/>
              <a:t>are all acceptable 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best effort MPLS </a:t>
            </a:r>
            <a:r>
              <a:rPr lang="en-US" dirty="0" smtClean="0"/>
              <a:t>is unacceptable for critical operational networks</a:t>
            </a:r>
          </a:p>
          <a:p>
            <a:pPr>
              <a:spcBef>
                <a:spcPts val="400"/>
              </a:spcBef>
            </a:pPr>
            <a:r>
              <a:rPr lang="en-US" sz="2000" b="1" dirty="0" smtClean="0"/>
              <a:t>Resilience</a:t>
            </a:r>
            <a:r>
              <a:rPr lang="en-US" sz="2000" dirty="0" smtClean="0"/>
              <a:t> 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CE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MPLS-TP </a:t>
            </a:r>
            <a:r>
              <a:rPr lang="en-US" dirty="0" smtClean="0"/>
              <a:t>(but not non-TP </a:t>
            </a:r>
            <a:r>
              <a:rPr lang="en-US" dirty="0" smtClean="0">
                <a:solidFill>
                  <a:srgbClr val="FF0000"/>
                </a:solidFill>
              </a:rPr>
              <a:t>MPLS</a:t>
            </a:r>
            <a:r>
              <a:rPr lang="en-US" dirty="0" smtClean="0"/>
              <a:t>) are as good as </a:t>
            </a:r>
            <a:r>
              <a:rPr lang="en-US" dirty="0" smtClean="0">
                <a:solidFill>
                  <a:srgbClr val="7030A0"/>
                </a:solidFill>
              </a:rPr>
              <a:t>SONET/SDH </a:t>
            </a:r>
          </a:p>
          <a:p>
            <a:pPr>
              <a:spcBef>
                <a:spcPts val="400"/>
              </a:spcBef>
            </a:pPr>
            <a:r>
              <a:rPr lang="en-US" sz="2000" b="1" dirty="0" smtClean="0"/>
              <a:t>Delay</a:t>
            </a:r>
            <a:r>
              <a:rPr lang="en-US" sz="2000" dirty="0" smtClean="0"/>
              <a:t>  (including consistency and asymmetry)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favors </a:t>
            </a:r>
            <a:r>
              <a:rPr lang="en-US" dirty="0" smtClean="0">
                <a:solidFill>
                  <a:srgbClr val="0000FF"/>
                </a:solidFill>
              </a:rPr>
              <a:t>CE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MPLS </a:t>
            </a:r>
            <a:r>
              <a:rPr lang="en-US" dirty="0" smtClean="0"/>
              <a:t>(for asymmetry only </a:t>
            </a:r>
            <a:r>
              <a:rPr lang="en-US" dirty="0" smtClean="0">
                <a:solidFill>
                  <a:srgbClr val="FF0000"/>
                </a:solidFill>
              </a:rPr>
              <a:t>MPLS-TP</a:t>
            </a:r>
            <a:r>
              <a:rPr lang="en-US" dirty="0" smtClean="0"/>
              <a:t>) over </a:t>
            </a:r>
            <a:r>
              <a:rPr lang="en-US" dirty="0" smtClean="0">
                <a:solidFill>
                  <a:srgbClr val="7030A0"/>
                </a:solidFill>
              </a:rPr>
              <a:t>SONET/SDH</a:t>
            </a:r>
          </a:p>
          <a:p>
            <a:pPr>
              <a:spcBef>
                <a:spcPts val="400"/>
              </a:spcBef>
            </a:pPr>
            <a:r>
              <a:rPr lang="en-US" sz="2000" b="1" dirty="0" smtClean="0"/>
              <a:t>Management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CE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MPLS-TP </a:t>
            </a:r>
            <a:r>
              <a:rPr lang="en-US" dirty="0" smtClean="0"/>
              <a:t>(but not non-TP </a:t>
            </a:r>
            <a:r>
              <a:rPr lang="en-US" dirty="0" smtClean="0">
                <a:solidFill>
                  <a:srgbClr val="FF0000"/>
                </a:solidFill>
              </a:rPr>
              <a:t>MPLS</a:t>
            </a:r>
            <a:r>
              <a:rPr lang="en-US" dirty="0" smtClean="0"/>
              <a:t>) are equivalent to </a:t>
            </a:r>
            <a:r>
              <a:rPr lang="en-US" dirty="0" smtClean="0">
                <a:solidFill>
                  <a:srgbClr val="7030A0"/>
                </a:solidFill>
              </a:rPr>
              <a:t>SONET/SDH</a:t>
            </a:r>
          </a:p>
          <a:p>
            <a:pPr>
              <a:spcBef>
                <a:spcPts val="400"/>
              </a:spcBef>
            </a:pPr>
            <a:r>
              <a:rPr lang="en-US" sz="2000" b="1" dirty="0" smtClean="0"/>
              <a:t>Synchronization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CE</a:t>
            </a:r>
            <a:r>
              <a:rPr lang="en-US" dirty="0" smtClean="0"/>
              <a:t> has full support, </a:t>
            </a:r>
            <a:r>
              <a:rPr lang="en-US" dirty="0" smtClean="0">
                <a:solidFill>
                  <a:srgbClr val="7030A0"/>
                </a:solidFill>
              </a:rPr>
              <a:t>SONET/SDH</a:t>
            </a:r>
            <a:r>
              <a:rPr lang="en-US" dirty="0" smtClean="0"/>
              <a:t> supports frequency, </a:t>
            </a:r>
            <a:r>
              <a:rPr lang="en-US" dirty="0" smtClean="0">
                <a:solidFill>
                  <a:srgbClr val="FF0000"/>
                </a:solidFill>
              </a:rPr>
              <a:t>MPLS </a:t>
            </a:r>
            <a:r>
              <a:rPr lang="en-US" dirty="0" smtClean="0"/>
              <a:t>is deficient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In the final section we will discuss </a:t>
            </a:r>
            <a:r>
              <a:rPr lang="en-US" sz="2000" b="1" dirty="0" smtClean="0"/>
              <a:t>Network Security 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and discover further differences between </a:t>
            </a:r>
            <a:r>
              <a:rPr lang="en-US" sz="2000" dirty="0" smtClean="0">
                <a:solidFill>
                  <a:srgbClr val="0000FF"/>
                </a:solidFill>
              </a:rPr>
              <a:t>Carrier Ethernet </a:t>
            </a:r>
            <a:r>
              <a:rPr lang="en-US" sz="2000" dirty="0" smtClean="0">
                <a:solidFill>
                  <a:schemeClr val="tx1"/>
                </a:solidFill>
              </a:rPr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MPLS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Security </a:t>
            </a:r>
            <a:br>
              <a:rPr lang="en-US" dirty="0" smtClean="0"/>
            </a:b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Power </a:t>
            </a:r>
            <a:r>
              <a:rPr lang="en-US" dirty="0"/>
              <a:t>Utilities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highlights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461988" cy="512563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MPLS </a:t>
            </a:r>
            <a:r>
              <a:rPr lang="en-US" sz="2000" dirty="0" smtClean="0"/>
              <a:t>was invented for </a:t>
            </a:r>
            <a:r>
              <a:rPr lang="en-US" sz="2000" i="1" dirty="0" smtClean="0"/>
              <a:t>core</a:t>
            </a:r>
            <a:r>
              <a:rPr lang="en-US" sz="2000" dirty="0" smtClean="0"/>
              <a:t> networks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where network elements are in secure locations, and therefore trusted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was thus designed without any security mechanisms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 particular, the </a:t>
            </a:r>
            <a:r>
              <a:rPr lang="en-US" sz="2000" dirty="0" smtClean="0">
                <a:solidFill>
                  <a:srgbClr val="FF0000"/>
                </a:solidFill>
              </a:rPr>
              <a:t>MPLS </a:t>
            </a:r>
            <a:r>
              <a:rPr lang="en-US" sz="2000" dirty="0" smtClean="0"/>
              <a:t>forwarding plane</a:t>
            </a:r>
          </a:p>
          <a:p>
            <a:pPr marL="569913" lvl="1" indent="-225425">
              <a:spcBef>
                <a:spcPts val="0"/>
              </a:spcBef>
            </a:pPr>
            <a:r>
              <a:rPr lang="en-US" dirty="0" smtClean="0">
                <a:ea typeface="+mn-ea"/>
              </a:rPr>
              <a:t>can not be </a:t>
            </a:r>
            <a:r>
              <a:rPr lang="en-US" b="1" dirty="0" smtClean="0">
                <a:ea typeface="+mn-ea"/>
              </a:rPr>
              <a:t>source authenticated</a:t>
            </a:r>
            <a:r>
              <a:rPr lang="en-US" dirty="0" smtClean="0">
                <a:ea typeface="+mn-ea"/>
              </a:rPr>
              <a:t> (no source address!)</a:t>
            </a:r>
          </a:p>
          <a:p>
            <a:pPr marL="569913" lvl="1" indent="-225425">
              <a:spcBef>
                <a:spcPts val="0"/>
              </a:spcBef>
            </a:pPr>
            <a:r>
              <a:rPr lang="en-US" dirty="0" smtClean="0">
                <a:ea typeface="+mn-ea"/>
              </a:rPr>
              <a:t>has</a:t>
            </a:r>
            <a:r>
              <a:rPr lang="en-US" b="1" dirty="0" smtClean="0">
                <a:ea typeface="+mn-ea"/>
              </a:rPr>
              <a:t> no standardized integrity </a:t>
            </a:r>
            <a:r>
              <a:rPr lang="en-US" dirty="0" smtClean="0">
                <a:ea typeface="+mn-ea"/>
              </a:rPr>
              <a:t>mechanism 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dirty="0" smtClean="0">
                <a:ea typeface="+mn-ea"/>
              </a:rPr>
              <a:t>and t</a:t>
            </a:r>
            <a:r>
              <a:rPr lang="en-US" dirty="0" smtClean="0"/>
              <a:t>he MPLS control plane </a:t>
            </a:r>
            <a:r>
              <a:rPr lang="en-US" dirty="0" smtClean="0">
                <a:ea typeface="+mn-ea"/>
              </a:rPr>
              <a:t>uses </a:t>
            </a:r>
            <a:r>
              <a:rPr lang="en-US" b="1" dirty="0" smtClean="0">
                <a:ea typeface="+mn-ea"/>
              </a:rPr>
              <a:t>soft-state protocols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Ethernet </a:t>
            </a:r>
            <a:r>
              <a:rPr lang="en-US" sz="2000" dirty="0" smtClean="0">
                <a:solidFill>
                  <a:schemeClr val="tx1"/>
                </a:solidFill>
              </a:rPr>
              <a:t>was designed for untrusted network elements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CE</a:t>
            </a:r>
            <a:r>
              <a:rPr lang="en-US" sz="2000" dirty="0" smtClean="0"/>
              <a:t> does not suffer from most of these ailments since Ethernet ports can be:</a:t>
            </a:r>
          </a:p>
          <a:p>
            <a:pPr marL="569913" lvl="1" indent="-225425">
              <a:spcBef>
                <a:spcPts val="0"/>
              </a:spcBef>
            </a:pPr>
            <a:r>
              <a:rPr lang="en-US" b="1" dirty="0" smtClean="0"/>
              <a:t>Authorized</a:t>
            </a:r>
            <a:r>
              <a:rPr lang="en-US" dirty="0" smtClean="0"/>
              <a:t> (by 802.1X) </a:t>
            </a:r>
          </a:p>
          <a:p>
            <a:pPr marL="342900" lvl="1" indent="-57150">
              <a:spcBef>
                <a:spcPts val="600"/>
              </a:spcBef>
              <a:buNone/>
            </a:pP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Ethernet</a:t>
            </a:r>
            <a:r>
              <a:rPr lang="en-US" dirty="0" smtClean="0"/>
              <a:t> packets can be </a:t>
            </a:r>
          </a:p>
          <a:p>
            <a:pPr marL="568325" lvl="1" indent="-223838">
              <a:spcBef>
                <a:spcPts val="0"/>
              </a:spcBef>
            </a:pPr>
            <a:r>
              <a:rPr lang="en-US" b="1" dirty="0" smtClean="0"/>
              <a:t>Source authenticated </a:t>
            </a:r>
            <a:r>
              <a:rPr lang="en-US" dirty="0" smtClean="0"/>
              <a:t>(by MACsec)</a:t>
            </a:r>
          </a:p>
          <a:p>
            <a:pPr marL="568325" lvl="1" indent="-223838">
              <a:spcBef>
                <a:spcPts val="0"/>
              </a:spcBef>
            </a:pPr>
            <a:r>
              <a:rPr lang="en-US" b="1" dirty="0" smtClean="0"/>
              <a:t>Integrity</a:t>
            </a:r>
            <a:r>
              <a:rPr lang="en-US" dirty="0" smtClean="0"/>
              <a:t> (and replay) </a:t>
            </a:r>
            <a:r>
              <a:rPr lang="en-US" b="1" dirty="0" smtClean="0"/>
              <a:t>tested</a:t>
            </a:r>
            <a:r>
              <a:rPr lang="en-US" dirty="0" smtClean="0"/>
              <a:t> (by MACsec) </a:t>
            </a:r>
          </a:p>
          <a:p>
            <a:pPr marL="342900" lvl="1" indent="-57150"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dirty="0" smtClean="0">
                <a:solidFill>
                  <a:srgbClr val="0000FF"/>
                </a:solidFill>
              </a:rPr>
              <a:t> CE</a:t>
            </a:r>
            <a:r>
              <a:rPr lang="en-US" dirty="0" smtClean="0"/>
              <a:t> uses a security-enabled management plane </a:t>
            </a:r>
            <a:r>
              <a:rPr lang="en-US" sz="1800" dirty="0" smtClean="0"/>
              <a:t>(instead of a control plane)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Let’s see why this is important 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461988" cy="5125634"/>
          </a:xfrm>
        </p:spPr>
        <p:txBody>
          <a:bodyPr/>
          <a:lstStyle/>
          <a:p>
            <a:r>
              <a:rPr lang="en-US" sz="2000" b="1" dirty="0" smtClean="0"/>
              <a:t>Carrier Ethernet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Based on most popular technology in the world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Look and feel similar to SONET/SDH networks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Mature carrier-grade technology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Support for synchronization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Network security mechanisms available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MPLS</a:t>
            </a:r>
          </a:p>
          <a:p>
            <a:pPr lvl="1">
              <a:spcBef>
                <a:spcPts val="0"/>
              </a:spcBef>
            </a:pPr>
            <a:r>
              <a:rPr lang="en-US" sz="1800" i="1" dirty="0" smtClean="0"/>
              <a:t>Core</a:t>
            </a:r>
            <a:r>
              <a:rPr lang="en-US" sz="1800" dirty="0" smtClean="0"/>
              <a:t> network technology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Inherits rich IP control plane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Deterministic paths available (MPLS-TE)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Has no inherent network security 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MPLS-TP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Based on MPLS, but adds mechanisms patterned after Carrier Ethernet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OAM and protection switching (including rings)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Look and feel similar to SONET/SDH networks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Does not require IP forwarding or control plane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Has no inherent network security </a:t>
            </a:r>
          </a:p>
          <a:p>
            <a:pPr lvl="1">
              <a:spcBef>
                <a:spcPts val="0"/>
              </a:spcBef>
              <a:buNone/>
            </a:pPr>
            <a:endParaRPr lang="en-US" sz="1800" dirty="0" smtClean="0"/>
          </a:p>
        </p:txBody>
      </p:sp>
      <p:pic>
        <p:nvPicPr>
          <p:cNvPr id="92162" name="Picture 2" descr="http://t1.gstatic.com/images?q=tbn:ANd9GcTB_pWDyP3okDsOgwzMZ4ArIf-9PVKTbnNVtkC9_egvkOvhX_JQ3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880" y="1480364"/>
            <a:ext cx="2879244" cy="31752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MPLS </a:t>
            </a:r>
            <a:r>
              <a:rPr lang="en-US" dirty="0" smtClean="0"/>
              <a:t>data plane </a:t>
            </a:r>
            <a:r>
              <a:rPr lang="en-US" dirty="0"/>
              <a:t>DoS </a:t>
            </a:r>
            <a:r>
              <a:rPr lang="en-US" sz="2800" dirty="0" smtClean="0"/>
              <a:t>(injection</a:t>
            </a:r>
            <a:r>
              <a:rPr lang="en-US" sz="2800" dirty="0"/>
              <a:t>) </a:t>
            </a:r>
            <a:r>
              <a:rPr lang="en-US" dirty="0" smtClean="0"/>
              <a:t>attack</a:t>
            </a:r>
            <a:endParaRPr lang="en-US" dirty="0"/>
          </a:p>
        </p:txBody>
      </p:sp>
      <p:sp>
        <p:nvSpPr>
          <p:cNvPr id="7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5355771"/>
            <a:ext cx="8442288" cy="1221171"/>
          </a:xfrm>
          <a:ln>
            <a:noFill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smtClean="0"/>
              <a:t>Once a packet is inside an </a:t>
            </a:r>
            <a:r>
              <a:rPr lang="en-US" sz="1800" dirty="0" smtClean="0">
                <a:solidFill>
                  <a:srgbClr val="FF0000"/>
                </a:solidFill>
              </a:rPr>
              <a:t>MPLS </a:t>
            </a:r>
            <a:r>
              <a:rPr lang="en-US" sz="1800" dirty="0" smtClean="0"/>
              <a:t>network it can not be blocked (no authentication)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If an attacker gains physical access to an MPLS network node </a:t>
            </a:r>
            <a:r>
              <a:rPr lang="en-US" sz="1600" dirty="0" smtClean="0"/>
              <a:t>(e.g., by using a free port)</a:t>
            </a:r>
            <a:r>
              <a:rPr lang="en-US" sz="1800" dirty="0" smtClean="0"/>
              <a:t> he/she can </a:t>
            </a:r>
            <a:r>
              <a:rPr lang="en-US" sz="1800" b="1" dirty="0" smtClean="0"/>
              <a:t>inject</a:t>
            </a:r>
            <a:r>
              <a:rPr lang="en-US" sz="1800" dirty="0" smtClean="0"/>
              <a:t> fake MPLS packets (guessing until a valid label is found)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At high rates this injection can overwhelm forwarding resources 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754055" y="2337359"/>
            <a:ext cx="2652250" cy="1813336"/>
          </a:xfrm>
          <a:prstGeom prst="roundRect">
            <a:avLst>
              <a:gd name="adj" fmla="val 13334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6" name="Freeform 7"/>
          <p:cNvSpPr>
            <a:spLocks/>
          </p:cNvSpPr>
          <p:nvPr/>
        </p:nvSpPr>
        <p:spPr bwMode="auto">
          <a:xfrm>
            <a:off x="1951784" y="2039939"/>
            <a:ext cx="3734404" cy="2084810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04" tIns="45702" rIns="91404" bIns="45702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MPLS</a:t>
            </a:r>
          </a:p>
          <a:p>
            <a:pPr algn="ctr"/>
            <a:r>
              <a:rPr lang="en-US" dirty="0" smtClean="0"/>
              <a:t>Core</a:t>
            </a:r>
            <a:endParaRPr lang="en-US" dirty="0"/>
          </a:p>
        </p:txBody>
      </p:sp>
      <p:pic>
        <p:nvPicPr>
          <p:cNvPr id="67" name="Picture 66" descr="LS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9266" y="3597193"/>
            <a:ext cx="347106" cy="347106"/>
          </a:xfrm>
          <a:prstGeom prst="rect">
            <a:avLst/>
          </a:prstGeom>
        </p:spPr>
      </p:pic>
      <p:cxnSp>
        <p:nvCxnSpPr>
          <p:cNvPr id="69" name="Curved Connector 68"/>
          <p:cNvCxnSpPr>
            <a:stCxn id="106" idx="3"/>
          </p:cNvCxnSpPr>
          <p:nvPr/>
        </p:nvCxnSpPr>
        <p:spPr>
          <a:xfrm>
            <a:off x="3299798" y="2477268"/>
            <a:ext cx="2294980" cy="965345"/>
          </a:xfrm>
          <a:prstGeom prst="curvedConnector3">
            <a:avLst>
              <a:gd name="adj1" fmla="val 50000"/>
            </a:avLst>
          </a:prstGeom>
          <a:ln w="38100">
            <a:solidFill>
              <a:srgbClr val="009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164824" y="2337359"/>
            <a:ext cx="13308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/>
              <a:t>Substation</a:t>
            </a:r>
            <a:endParaRPr lang="en-US" sz="1300" b="1" dirty="0" smtClean="0">
              <a:latin typeface="+mn-lt"/>
            </a:endParaRPr>
          </a:p>
        </p:txBody>
      </p:sp>
      <p:cxnSp>
        <p:nvCxnSpPr>
          <p:cNvPr id="72" name="Elbow Connector 71"/>
          <p:cNvCxnSpPr/>
          <p:nvPr/>
        </p:nvCxnSpPr>
        <p:spPr>
          <a:xfrm flipV="1">
            <a:off x="6256449" y="3167207"/>
            <a:ext cx="1097280" cy="320040"/>
          </a:xfrm>
          <a:prstGeom prst="bentConnector3">
            <a:avLst>
              <a:gd name="adj1" fmla="val 375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261529" y="3543127"/>
            <a:ext cx="6807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flipV="1">
            <a:off x="6261529" y="2928447"/>
            <a:ext cx="731520" cy="502920"/>
          </a:xfrm>
          <a:prstGeom prst="bentConnector3">
            <a:avLst>
              <a:gd name="adj1" fmla="val 45139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7"/>
          <p:cNvGrpSpPr/>
          <p:nvPr/>
        </p:nvGrpSpPr>
        <p:grpSpPr>
          <a:xfrm>
            <a:off x="6759146" y="2564422"/>
            <a:ext cx="426719" cy="544342"/>
            <a:chOff x="4966819" y="5103346"/>
            <a:chExt cx="426719" cy="544342"/>
          </a:xfrm>
        </p:grpSpPr>
        <p:sp>
          <p:nvSpPr>
            <p:cNvPr id="76" name="TextBox 75"/>
            <p:cNvSpPr txBox="1"/>
            <p:nvPr/>
          </p:nvSpPr>
          <p:spPr>
            <a:xfrm>
              <a:off x="4966819" y="5103346"/>
              <a:ext cx="426719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RTU</a:t>
              </a:r>
            </a:p>
          </p:txBody>
        </p:sp>
        <p:pic>
          <p:nvPicPr>
            <p:cNvPr id="77" name="Picture 76" descr="Generic Unit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000346" y="5288023"/>
              <a:ext cx="359665" cy="359665"/>
            </a:xfrm>
            <a:prstGeom prst="rect">
              <a:avLst/>
            </a:prstGeom>
          </p:spPr>
        </p:pic>
      </p:grpSp>
      <p:grpSp>
        <p:nvGrpSpPr>
          <p:cNvPr id="3" name="Group 142"/>
          <p:cNvGrpSpPr/>
          <p:nvPr/>
        </p:nvGrpSpPr>
        <p:grpSpPr>
          <a:xfrm>
            <a:off x="6761550" y="3182534"/>
            <a:ext cx="421910" cy="535528"/>
            <a:chOff x="5006572" y="5619342"/>
            <a:chExt cx="421910" cy="535528"/>
          </a:xfrm>
        </p:grpSpPr>
        <p:sp>
          <p:nvSpPr>
            <p:cNvPr id="79" name="TextBox 78"/>
            <p:cNvSpPr txBox="1"/>
            <p:nvPr/>
          </p:nvSpPr>
          <p:spPr>
            <a:xfrm>
              <a:off x="5006572" y="5619342"/>
              <a:ext cx="421910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LAN</a:t>
              </a:r>
            </a:p>
          </p:txBody>
        </p:sp>
        <p:pic>
          <p:nvPicPr>
            <p:cNvPr id="80" name="Picture 79" descr="LAN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037695" y="5795205"/>
              <a:ext cx="359665" cy="359665"/>
            </a:xfrm>
            <a:prstGeom prst="rect">
              <a:avLst/>
            </a:prstGeom>
          </p:spPr>
        </p:pic>
      </p:grpSp>
      <p:grpSp>
        <p:nvGrpSpPr>
          <p:cNvPr id="4" name="Group 153"/>
          <p:cNvGrpSpPr/>
          <p:nvPr/>
        </p:nvGrpSpPr>
        <p:grpSpPr>
          <a:xfrm>
            <a:off x="7192744" y="2799824"/>
            <a:ext cx="410690" cy="544342"/>
            <a:chOff x="4974834" y="5103346"/>
            <a:chExt cx="410690" cy="544342"/>
          </a:xfrm>
        </p:grpSpPr>
        <p:sp>
          <p:nvSpPr>
            <p:cNvPr id="82" name="TextBox 81"/>
            <p:cNvSpPr txBox="1"/>
            <p:nvPr/>
          </p:nvSpPr>
          <p:spPr>
            <a:xfrm>
              <a:off x="4974834" y="5103346"/>
              <a:ext cx="410690" cy="23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/>
                <a:t>TPR</a:t>
              </a:r>
              <a:endParaRPr lang="en-US" sz="1100" b="1" dirty="0" smtClean="0">
                <a:latin typeface="+mn-lt"/>
              </a:endParaRPr>
            </a:p>
          </p:txBody>
        </p:sp>
        <p:pic>
          <p:nvPicPr>
            <p:cNvPr id="83" name="Picture 82" descr="Generic Unit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000346" y="5288023"/>
              <a:ext cx="359665" cy="359665"/>
            </a:xfrm>
            <a:prstGeom prst="rect">
              <a:avLst/>
            </a:prstGeom>
          </p:spPr>
        </p:pic>
      </p:grpSp>
      <p:sp>
        <p:nvSpPr>
          <p:cNvPr id="84" name="Rounded Rectangle 83"/>
          <p:cNvSpPr/>
          <p:nvPr/>
        </p:nvSpPr>
        <p:spPr>
          <a:xfrm>
            <a:off x="576005" y="1296210"/>
            <a:ext cx="1791391" cy="1609777"/>
          </a:xfrm>
          <a:prstGeom prst="roundRect">
            <a:avLst>
              <a:gd name="adj" fmla="val 13451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19E47"/>
              </a:solidFill>
            </a:endParaRPr>
          </a:p>
        </p:txBody>
      </p:sp>
      <p:cxnSp>
        <p:nvCxnSpPr>
          <p:cNvPr id="85" name="Elbow Connector 42"/>
          <p:cNvCxnSpPr>
            <a:stCxn id="90" idx="3"/>
            <a:endCxn id="106" idx="0"/>
          </p:cNvCxnSpPr>
          <p:nvPr/>
        </p:nvCxnSpPr>
        <p:spPr>
          <a:xfrm>
            <a:off x="1668140" y="2020801"/>
            <a:ext cx="1317588" cy="142396"/>
          </a:xfrm>
          <a:prstGeom prst="bentConnector2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93" idx="3"/>
            <a:endCxn id="106" idx="1"/>
          </p:cNvCxnSpPr>
          <p:nvPr/>
        </p:nvCxnSpPr>
        <p:spPr>
          <a:xfrm flipV="1">
            <a:off x="1661180" y="2477268"/>
            <a:ext cx="1010477" cy="1144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855027" y="1270332"/>
            <a:ext cx="12333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/>
              <a:t>Central Site</a:t>
            </a:r>
            <a:endParaRPr lang="en-US" sz="1300" b="1" dirty="0" smtClean="0">
              <a:latin typeface="+mn-lt"/>
            </a:endParaRPr>
          </a:p>
        </p:txBody>
      </p:sp>
      <p:grpSp>
        <p:nvGrpSpPr>
          <p:cNvPr id="5" name="Group 96"/>
          <p:cNvGrpSpPr/>
          <p:nvPr/>
        </p:nvGrpSpPr>
        <p:grpSpPr>
          <a:xfrm>
            <a:off x="978416" y="1621645"/>
            <a:ext cx="934366" cy="578988"/>
            <a:chOff x="406890" y="2608344"/>
            <a:chExt cx="934366" cy="578988"/>
          </a:xfrm>
        </p:grpSpPr>
        <p:sp>
          <p:nvSpPr>
            <p:cNvPr id="89" name="Rectangle 88"/>
            <p:cNvSpPr/>
            <p:nvPr/>
          </p:nvSpPr>
          <p:spPr>
            <a:xfrm>
              <a:off x="406890" y="2608344"/>
              <a:ext cx="934366" cy="23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/>
                <a:t>DMS/EMS</a:t>
              </a:r>
            </a:p>
          </p:txBody>
        </p:sp>
        <p:pic>
          <p:nvPicPr>
            <p:cNvPr id="90" name="Picture 89" descr="Server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36949" y="2827667"/>
              <a:ext cx="359665" cy="359665"/>
            </a:xfrm>
            <a:prstGeom prst="rect">
              <a:avLst/>
            </a:prstGeom>
          </p:spPr>
        </p:pic>
      </p:grpSp>
      <p:grpSp>
        <p:nvGrpSpPr>
          <p:cNvPr id="6" name="Group 97"/>
          <p:cNvGrpSpPr/>
          <p:nvPr/>
        </p:nvGrpSpPr>
        <p:grpSpPr>
          <a:xfrm>
            <a:off x="900322" y="2298579"/>
            <a:ext cx="1065383" cy="615940"/>
            <a:chOff x="308794" y="3552275"/>
            <a:chExt cx="1065383" cy="615940"/>
          </a:xfrm>
        </p:grpSpPr>
        <p:sp>
          <p:nvSpPr>
            <p:cNvPr id="92" name="Rectangle 91"/>
            <p:cNvSpPr/>
            <p:nvPr/>
          </p:nvSpPr>
          <p:spPr>
            <a:xfrm>
              <a:off x="308794" y="3931996"/>
              <a:ext cx="1065383" cy="23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/>
                <a:t>Data Center</a:t>
              </a:r>
            </a:p>
          </p:txBody>
        </p:sp>
        <p:pic>
          <p:nvPicPr>
            <p:cNvPr id="93" name="Picture 92" descr="Control room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09987" y="3552275"/>
              <a:ext cx="359665" cy="359665"/>
            </a:xfrm>
            <a:prstGeom prst="rect">
              <a:avLst/>
            </a:prstGeom>
          </p:spPr>
        </p:pic>
      </p:grpSp>
      <p:sp>
        <p:nvSpPr>
          <p:cNvPr id="94" name="TextBox 93"/>
          <p:cNvSpPr txBox="1"/>
          <p:nvPr/>
        </p:nvSpPr>
        <p:spPr>
          <a:xfrm>
            <a:off x="5126453" y="4567903"/>
            <a:ext cx="1636410" cy="4585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Connect to any free</a:t>
            </a:r>
          </a:p>
          <a:p>
            <a:pPr algn="ctr">
              <a:lnSpc>
                <a:spcPct val="85000"/>
              </a:lnSpc>
            </a:pPr>
            <a:r>
              <a:rPr lang="en-US" sz="1400" b="1" dirty="0" smtClean="0"/>
              <a:t>MPLS</a:t>
            </a:r>
            <a:r>
              <a:rPr lang="en-US" sz="1400" b="1" dirty="0" smtClean="0">
                <a:latin typeface="+mn-lt"/>
              </a:rPr>
              <a:t> port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768752" y="2845330"/>
            <a:ext cx="369012" cy="277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PE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180450" y="1295876"/>
            <a:ext cx="3672929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i="1" dirty="0" smtClean="0">
                <a:solidFill>
                  <a:srgbClr val="0000FF"/>
                </a:solidFill>
              </a:rPr>
              <a:t>CE can block this attack </a:t>
            </a:r>
          </a:p>
          <a:p>
            <a:pPr algn="ctr">
              <a:lnSpc>
                <a:spcPct val="85000"/>
              </a:lnSpc>
            </a:pPr>
            <a:r>
              <a:rPr lang="en-US" sz="2400" b="1" i="1" dirty="0" smtClean="0">
                <a:solidFill>
                  <a:srgbClr val="0000FF"/>
                </a:solidFill>
              </a:rPr>
              <a:t>using 802.1X authorization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297797" y="3574032"/>
            <a:ext cx="386645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rgbClr val="019E47"/>
                </a:solidFill>
                <a:latin typeface="+mn-lt"/>
              </a:rPr>
              <a:t>LSP</a:t>
            </a:r>
          </a:p>
        </p:txBody>
      </p:sp>
      <p:sp>
        <p:nvSpPr>
          <p:cNvPr id="98" name="Freeform 97"/>
          <p:cNvSpPr/>
          <p:nvPr/>
        </p:nvSpPr>
        <p:spPr>
          <a:xfrm>
            <a:off x="2994468" y="2487875"/>
            <a:ext cx="1804416" cy="1652016"/>
          </a:xfrm>
          <a:custGeom>
            <a:avLst/>
            <a:gdLst>
              <a:gd name="connsiteX0" fmla="*/ 1804416 w 1804416"/>
              <a:gd name="connsiteY0" fmla="*/ 1652016 h 1652016"/>
              <a:gd name="connsiteX1" fmla="*/ 1109472 w 1804416"/>
              <a:gd name="connsiteY1" fmla="*/ 1499616 h 1652016"/>
              <a:gd name="connsiteX2" fmla="*/ 469392 w 1804416"/>
              <a:gd name="connsiteY2" fmla="*/ 957072 h 1652016"/>
              <a:gd name="connsiteX3" fmla="*/ 140208 w 1804416"/>
              <a:gd name="connsiteY3" fmla="*/ 371856 h 1652016"/>
              <a:gd name="connsiteX4" fmla="*/ 0 w 1804416"/>
              <a:gd name="connsiteY4" fmla="*/ 0 h 165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4416" h="1652016">
                <a:moveTo>
                  <a:pt x="1804416" y="1652016"/>
                </a:moveTo>
                <a:cubicBezTo>
                  <a:pt x="1568196" y="1633728"/>
                  <a:pt x="1331976" y="1615440"/>
                  <a:pt x="1109472" y="1499616"/>
                </a:cubicBezTo>
                <a:cubicBezTo>
                  <a:pt x="886968" y="1383792"/>
                  <a:pt x="630936" y="1145032"/>
                  <a:pt x="469392" y="957072"/>
                </a:cubicBezTo>
                <a:cubicBezTo>
                  <a:pt x="307848" y="769112"/>
                  <a:pt x="218440" y="531368"/>
                  <a:pt x="140208" y="371856"/>
                </a:cubicBezTo>
                <a:cubicBezTo>
                  <a:pt x="61976" y="212344"/>
                  <a:pt x="30988" y="106172"/>
                  <a:pt x="0" y="0"/>
                </a:cubicBezTo>
              </a:path>
            </a:pathLst>
          </a:custGeom>
          <a:ln w="38100">
            <a:solidFill>
              <a:srgbClr val="019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9" name="Picture 98" descr="LS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4449" y="3983050"/>
            <a:ext cx="347106" cy="347106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4408346" y="2905532"/>
            <a:ext cx="386645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rgbClr val="019E47"/>
                </a:solidFill>
                <a:latin typeface="+mn-lt"/>
              </a:rPr>
              <a:t>LSP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909788" y="2039572"/>
            <a:ext cx="328936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50" b="1" dirty="0" smtClean="0">
                <a:latin typeface="+mn-lt"/>
              </a:rPr>
              <a:t>PE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167404" y="3714463"/>
            <a:ext cx="328936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50" b="1" dirty="0" smtClean="0">
                <a:latin typeface="+mn-lt"/>
              </a:rPr>
              <a:t>PE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910604" y="3949853"/>
            <a:ext cx="328936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50" b="1" dirty="0" smtClean="0">
                <a:latin typeface="+mn-lt"/>
              </a:rPr>
              <a:t>PE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562607" y="3402275"/>
            <a:ext cx="304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5" name="Picture 14" descr="LS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4220" y="3076034"/>
            <a:ext cx="760751" cy="760751"/>
          </a:xfrm>
          <a:prstGeom prst="rect">
            <a:avLst/>
          </a:prstGeom>
        </p:spPr>
      </p:pic>
      <p:pic>
        <p:nvPicPr>
          <p:cNvPr id="106" name="Picture 105" descr="LS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1657" y="2163197"/>
            <a:ext cx="628141" cy="628141"/>
          </a:xfrm>
          <a:prstGeom prst="rect">
            <a:avLst/>
          </a:prstGeom>
        </p:spPr>
      </p:pic>
      <p:sp>
        <p:nvSpPr>
          <p:cNvPr id="107" name="Right Arrow 106"/>
          <p:cNvSpPr/>
          <p:nvPr/>
        </p:nvSpPr>
        <p:spPr>
          <a:xfrm rot="16200000">
            <a:off x="5468682" y="3878525"/>
            <a:ext cx="739140" cy="563880"/>
          </a:xfrm>
          <a:prstGeom prst="rightArrow">
            <a:avLst>
              <a:gd name="adj1" fmla="val 50000"/>
              <a:gd name="adj2" fmla="val 95946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5-Point Star 107"/>
          <p:cNvSpPr/>
          <p:nvPr/>
        </p:nvSpPr>
        <p:spPr>
          <a:xfrm>
            <a:off x="2676699" y="2155778"/>
            <a:ext cx="673239" cy="622998"/>
          </a:xfrm>
          <a:prstGeom prst="star5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 rot="1038994">
            <a:off x="3477696" y="2302518"/>
            <a:ext cx="1102481" cy="303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Data Plane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713171" y="4337146"/>
            <a:ext cx="258215" cy="1806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5697449" y="4309852"/>
            <a:ext cx="272955" cy="23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" name="Picture 2" descr="http://tiwibzone.tiwib.netdna-cdn.com/images/guy-fawkes-mask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6295" y="4492702"/>
            <a:ext cx="778109" cy="6484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5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3.93154E-6 C 0.0033 -0.01666 -3.33333E-6 -0.03469 -0.00225 -0.05158 C -0.00277 -0.07817 -0.00086 -0.105 -0.00382 -0.13113 C -0.00434 -0.13645 -0.01163 -0.13437 -0.01562 -0.13506 C -0.03333 -0.13807 -0.04757 -0.13923 -0.06493 -0.14108 C -0.06649 -0.14177 -0.06805 -0.14223 -0.06944 -0.14316 C -0.071 -0.14431 -0.07222 -0.14616 -0.07395 -0.14709 C -0.0842 -0.15264 -0.096 -0.15703 -0.10677 -0.16097 C -0.11458 -0.16397 -0.12274 -0.16559 -0.13055 -0.16883 C -0.13159 -0.17022 -0.13246 -0.17184 -0.13368 -0.17276 C -0.13645 -0.17461 -0.14253 -0.17692 -0.14253 -0.17692 C -0.14427 -0.18039 -0.14791 -0.18271 -0.14861 -0.18687 C -0.15017 -0.19704 -0.1493 -0.21555 -0.15156 -0.22665 C -0.15364 -0.23636 -0.16093 -0.24029 -0.16649 -0.24445 C -0.17604 -0.25162 -0.1842 -0.25787 -0.19479 -0.26226 C -0.20173 -0.26874 -0.20937 -0.26874 -0.21718 -0.27221 C -0.24982 -0.28678 -0.27413 -0.29024 -0.31128 -0.29024 " pathEditMode="relative" ptsTypes="ffffffffffffffffA">
                                      <p:cBhvr>
                                        <p:cTn id="1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6" grpId="0"/>
      <p:bldP spid="107" grpId="0" animBg="1"/>
      <p:bldP spid="108" grpId="0" animBg="1"/>
      <p:bldP spid="108" grpId="1" animBg="1"/>
      <p:bldP spid="110" grpId="0" animBg="1"/>
      <p:bldP spid="1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>
          <a:xfrm>
            <a:off x="592485" y="1280315"/>
            <a:ext cx="1791391" cy="1609777"/>
          </a:xfrm>
          <a:prstGeom prst="roundRect">
            <a:avLst>
              <a:gd name="adj" fmla="val 13451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19E47"/>
              </a:solidFill>
            </a:endParaRPr>
          </a:p>
        </p:txBody>
      </p:sp>
      <p:cxnSp>
        <p:nvCxnSpPr>
          <p:cNvPr id="88" name="Elbow Connector 42"/>
          <p:cNvCxnSpPr/>
          <p:nvPr/>
        </p:nvCxnSpPr>
        <p:spPr>
          <a:xfrm>
            <a:off x="1585817" y="2015855"/>
            <a:ext cx="1241355" cy="271631"/>
          </a:xfrm>
          <a:prstGeom prst="bentConnector3">
            <a:avLst>
              <a:gd name="adj1" fmla="val 38764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01" idx="3"/>
          </p:cNvCxnSpPr>
          <p:nvPr/>
        </p:nvCxnSpPr>
        <p:spPr>
          <a:xfrm flipV="1">
            <a:off x="1668013" y="2461373"/>
            <a:ext cx="1003644" cy="1144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871507" y="1254437"/>
            <a:ext cx="12333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/>
              <a:t>Central Site</a:t>
            </a:r>
            <a:endParaRPr lang="en-US" sz="1300" b="1" dirty="0" smtClean="0">
              <a:latin typeface="+mn-lt"/>
            </a:endParaRPr>
          </a:p>
        </p:txBody>
      </p:sp>
      <p:grpSp>
        <p:nvGrpSpPr>
          <p:cNvPr id="2" name="Group 96"/>
          <p:cNvGrpSpPr/>
          <p:nvPr/>
        </p:nvGrpSpPr>
        <p:grpSpPr>
          <a:xfrm>
            <a:off x="1020997" y="1605750"/>
            <a:ext cx="934366" cy="578988"/>
            <a:chOff x="406890" y="2608344"/>
            <a:chExt cx="934366" cy="578988"/>
          </a:xfrm>
        </p:grpSpPr>
        <p:sp>
          <p:nvSpPr>
            <p:cNvPr id="97" name="Rectangle 96"/>
            <p:cNvSpPr/>
            <p:nvPr/>
          </p:nvSpPr>
          <p:spPr>
            <a:xfrm>
              <a:off x="406890" y="2608344"/>
              <a:ext cx="934366" cy="23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/>
                <a:t>DMS/EMS</a:t>
              </a:r>
            </a:p>
          </p:txBody>
        </p:sp>
        <p:pic>
          <p:nvPicPr>
            <p:cNvPr id="98" name="Picture 97" descr="Server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94241" y="2827667"/>
              <a:ext cx="359665" cy="359665"/>
            </a:xfrm>
            <a:prstGeom prst="rect">
              <a:avLst/>
            </a:prstGeom>
          </p:spPr>
        </p:pic>
      </p:grpSp>
      <p:grpSp>
        <p:nvGrpSpPr>
          <p:cNvPr id="3" name="Group 97"/>
          <p:cNvGrpSpPr/>
          <p:nvPr/>
        </p:nvGrpSpPr>
        <p:grpSpPr>
          <a:xfrm>
            <a:off x="955489" y="2282684"/>
            <a:ext cx="1065383" cy="576086"/>
            <a:chOff x="339694" y="3552275"/>
            <a:chExt cx="1065383" cy="576086"/>
          </a:xfrm>
        </p:grpSpPr>
        <p:sp>
          <p:nvSpPr>
            <p:cNvPr id="100" name="Rectangle 99"/>
            <p:cNvSpPr/>
            <p:nvPr/>
          </p:nvSpPr>
          <p:spPr>
            <a:xfrm>
              <a:off x="339694" y="3892142"/>
              <a:ext cx="1065383" cy="23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/>
                <a:t>Data Center</a:t>
              </a:r>
            </a:p>
          </p:txBody>
        </p:sp>
        <p:pic>
          <p:nvPicPr>
            <p:cNvPr id="101" name="Picture 100" descr="Control room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2553" y="3552275"/>
              <a:ext cx="359665" cy="359665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MPLS </a:t>
            </a:r>
            <a:r>
              <a:rPr lang="en-US" dirty="0" smtClean="0"/>
              <a:t>man </a:t>
            </a:r>
            <a:r>
              <a:rPr lang="en-US" dirty="0"/>
              <a:t>in the </a:t>
            </a:r>
            <a:r>
              <a:rPr lang="en-US" dirty="0" smtClean="0"/>
              <a:t>middle attack</a:t>
            </a:r>
            <a:endParaRPr lang="en-US" dirty="0"/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5320144"/>
            <a:ext cx="8442288" cy="1345391"/>
          </a:xfrm>
          <a:ln>
            <a:noFill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smtClean="0"/>
              <a:t>Tampering means falsifying SCADA RTU/IED  &lt;-&gt; control station data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Can be implemented by </a:t>
            </a:r>
            <a:r>
              <a:rPr lang="en-US" sz="1800" i="1" dirty="0" smtClean="0"/>
              <a:t>owning</a:t>
            </a:r>
            <a:r>
              <a:rPr lang="en-US" sz="1800" dirty="0" smtClean="0"/>
              <a:t> the switch or by inserting an </a:t>
            </a:r>
            <a:r>
              <a:rPr lang="en-US" sz="1800" i="1" dirty="0" smtClean="0"/>
              <a:t>evil SFP</a:t>
            </a:r>
            <a:r>
              <a:rPr lang="en-US" sz="1800" dirty="0" smtClean="0"/>
              <a:t> into a port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MPLS </a:t>
            </a:r>
            <a:r>
              <a:rPr lang="en-US" sz="1800" dirty="0" smtClean="0"/>
              <a:t>has no integrity mechanisms to detect tampering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Result can be power disruption and/or physical damage to equipment</a:t>
            </a:r>
          </a:p>
          <a:p>
            <a:pPr lvl="1">
              <a:spcBef>
                <a:spcPts val="600"/>
              </a:spcBef>
              <a:buNone/>
            </a:pPr>
            <a:r>
              <a:rPr lang="en-US" sz="1800" dirty="0" smtClean="0"/>
              <a:t>	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738567" y="2318095"/>
            <a:ext cx="2029968" cy="1813336"/>
          </a:xfrm>
          <a:prstGeom prst="roundRect">
            <a:avLst>
              <a:gd name="adj" fmla="val 13334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9" name="Freeform 7"/>
          <p:cNvSpPr>
            <a:spLocks/>
          </p:cNvSpPr>
          <p:nvPr/>
        </p:nvSpPr>
        <p:spPr bwMode="auto">
          <a:xfrm>
            <a:off x="1966440" y="2080965"/>
            <a:ext cx="3734404" cy="2084810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04" tIns="45702" rIns="91404" bIns="45702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MPLS</a:t>
            </a:r>
          </a:p>
          <a:p>
            <a:pPr algn="ctr"/>
            <a:r>
              <a:rPr lang="en-US" dirty="0" smtClean="0"/>
              <a:t>Core</a:t>
            </a:r>
            <a:endParaRPr lang="en-US" dirty="0"/>
          </a:p>
        </p:txBody>
      </p:sp>
      <p:pic>
        <p:nvPicPr>
          <p:cNvPr id="53" name="Picture 52" descr="LS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3778" y="3577929"/>
            <a:ext cx="347106" cy="347106"/>
          </a:xfrm>
          <a:prstGeom prst="rect">
            <a:avLst/>
          </a:prstGeom>
        </p:spPr>
      </p:pic>
      <p:cxnSp>
        <p:nvCxnSpPr>
          <p:cNvPr id="57" name="Curved Connector 56"/>
          <p:cNvCxnSpPr/>
          <p:nvPr/>
        </p:nvCxnSpPr>
        <p:spPr>
          <a:xfrm>
            <a:off x="3132510" y="2446721"/>
            <a:ext cx="2446780" cy="976628"/>
          </a:xfrm>
          <a:prstGeom prst="curvedConnector3">
            <a:avLst>
              <a:gd name="adj1" fmla="val 50000"/>
            </a:avLst>
          </a:prstGeom>
          <a:ln w="38100">
            <a:solidFill>
              <a:srgbClr val="009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088116" y="2318095"/>
            <a:ext cx="13308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/>
              <a:t>Substation</a:t>
            </a:r>
            <a:endParaRPr lang="en-US" sz="1300" b="1" dirty="0" smtClean="0">
              <a:latin typeface="+mn-lt"/>
            </a:endParaRPr>
          </a:p>
        </p:txBody>
      </p:sp>
      <p:cxnSp>
        <p:nvCxnSpPr>
          <p:cNvPr id="59" name="Elbow Connector 58"/>
          <p:cNvCxnSpPr/>
          <p:nvPr/>
        </p:nvCxnSpPr>
        <p:spPr>
          <a:xfrm flipV="1">
            <a:off x="6240961" y="3147943"/>
            <a:ext cx="1097280" cy="320040"/>
          </a:xfrm>
          <a:prstGeom prst="bentConnector3">
            <a:avLst>
              <a:gd name="adj1" fmla="val 375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246041" y="3523863"/>
            <a:ext cx="6807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6246041" y="2909183"/>
            <a:ext cx="731520" cy="502920"/>
          </a:xfrm>
          <a:prstGeom prst="bentConnector3">
            <a:avLst>
              <a:gd name="adj1" fmla="val 45139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37"/>
          <p:cNvGrpSpPr/>
          <p:nvPr/>
        </p:nvGrpSpPr>
        <p:grpSpPr>
          <a:xfrm>
            <a:off x="6743658" y="2545158"/>
            <a:ext cx="426719" cy="544342"/>
            <a:chOff x="4966819" y="5103346"/>
            <a:chExt cx="426719" cy="544342"/>
          </a:xfrm>
        </p:grpSpPr>
        <p:sp>
          <p:nvSpPr>
            <p:cNvPr id="63" name="TextBox 62"/>
            <p:cNvSpPr txBox="1"/>
            <p:nvPr/>
          </p:nvSpPr>
          <p:spPr>
            <a:xfrm>
              <a:off x="4966819" y="5103346"/>
              <a:ext cx="426719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RTU</a:t>
              </a:r>
            </a:p>
          </p:txBody>
        </p:sp>
        <p:pic>
          <p:nvPicPr>
            <p:cNvPr id="64" name="Picture 63" descr="Generic Unit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000346" y="5288023"/>
              <a:ext cx="359665" cy="359665"/>
            </a:xfrm>
            <a:prstGeom prst="rect">
              <a:avLst/>
            </a:prstGeom>
          </p:spPr>
        </p:pic>
      </p:grpSp>
      <p:grpSp>
        <p:nvGrpSpPr>
          <p:cNvPr id="5" name="Group 142"/>
          <p:cNvGrpSpPr/>
          <p:nvPr/>
        </p:nvGrpSpPr>
        <p:grpSpPr>
          <a:xfrm>
            <a:off x="6746062" y="3163270"/>
            <a:ext cx="421910" cy="535528"/>
            <a:chOff x="5006572" y="5619342"/>
            <a:chExt cx="421910" cy="535528"/>
          </a:xfrm>
        </p:grpSpPr>
        <p:sp>
          <p:nvSpPr>
            <p:cNvPr id="67" name="TextBox 66"/>
            <p:cNvSpPr txBox="1"/>
            <p:nvPr/>
          </p:nvSpPr>
          <p:spPr>
            <a:xfrm>
              <a:off x="5006572" y="5619342"/>
              <a:ext cx="421910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LAN</a:t>
              </a:r>
            </a:p>
          </p:txBody>
        </p:sp>
        <p:pic>
          <p:nvPicPr>
            <p:cNvPr id="71" name="Picture 70" descr="LAN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5037695" y="5795205"/>
              <a:ext cx="359665" cy="359665"/>
            </a:xfrm>
            <a:prstGeom prst="rect">
              <a:avLst/>
            </a:prstGeom>
          </p:spPr>
        </p:pic>
      </p:grpSp>
      <p:grpSp>
        <p:nvGrpSpPr>
          <p:cNvPr id="6" name="Group 153"/>
          <p:cNvGrpSpPr/>
          <p:nvPr/>
        </p:nvGrpSpPr>
        <p:grpSpPr>
          <a:xfrm>
            <a:off x="7177255" y="2780560"/>
            <a:ext cx="410690" cy="544342"/>
            <a:chOff x="4974833" y="5103346"/>
            <a:chExt cx="410690" cy="544342"/>
          </a:xfrm>
        </p:grpSpPr>
        <p:sp>
          <p:nvSpPr>
            <p:cNvPr id="73" name="TextBox 72"/>
            <p:cNvSpPr txBox="1"/>
            <p:nvPr/>
          </p:nvSpPr>
          <p:spPr>
            <a:xfrm>
              <a:off x="4974833" y="5103346"/>
              <a:ext cx="410690" cy="23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TPR</a:t>
              </a:r>
            </a:p>
          </p:txBody>
        </p:sp>
        <p:pic>
          <p:nvPicPr>
            <p:cNvPr id="74" name="Picture 73" descr="Generic Unit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000346" y="5288023"/>
              <a:ext cx="359665" cy="359665"/>
            </a:xfrm>
            <a:prstGeom prst="rect">
              <a:avLst/>
            </a:prstGeom>
          </p:spPr>
        </p:pic>
      </p:grpSp>
      <p:sp>
        <p:nvSpPr>
          <p:cNvPr id="75" name="TextBox 74"/>
          <p:cNvSpPr txBox="1"/>
          <p:nvPr/>
        </p:nvSpPr>
        <p:spPr>
          <a:xfrm>
            <a:off x="3282309" y="3570008"/>
            <a:ext cx="386645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rgbClr val="019E47"/>
                </a:solidFill>
                <a:latin typeface="+mn-lt"/>
              </a:rPr>
              <a:t>LSP</a:t>
            </a:r>
          </a:p>
        </p:txBody>
      </p:sp>
      <p:sp>
        <p:nvSpPr>
          <p:cNvPr id="87" name="TextBox 86"/>
          <p:cNvSpPr txBox="1"/>
          <p:nvPr/>
        </p:nvSpPr>
        <p:spPr>
          <a:xfrm rot="2271256">
            <a:off x="4337985" y="2811880"/>
            <a:ext cx="386645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LSP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698944" y="2780799"/>
            <a:ext cx="369012" cy="277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PE</a:t>
            </a:r>
          </a:p>
        </p:txBody>
      </p:sp>
      <p:pic>
        <p:nvPicPr>
          <p:cNvPr id="2050" name="Picture 2" descr="http://tiwibzone.tiwib.netdna-cdn.com/images/guy-fawkes-mask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97929" y="4405933"/>
            <a:ext cx="878464" cy="732053"/>
          </a:xfrm>
          <a:prstGeom prst="rect">
            <a:avLst/>
          </a:prstGeom>
          <a:noFill/>
        </p:spPr>
      </p:pic>
      <p:sp>
        <p:nvSpPr>
          <p:cNvPr id="94" name="TextBox 93"/>
          <p:cNvSpPr txBox="1"/>
          <p:nvPr/>
        </p:nvSpPr>
        <p:spPr>
          <a:xfrm rot="1038994">
            <a:off x="3382696" y="2298494"/>
            <a:ext cx="1102481" cy="303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Data Plane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160232" y="1313059"/>
            <a:ext cx="4092594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i="1" dirty="0" smtClean="0">
                <a:solidFill>
                  <a:srgbClr val="0000FF"/>
                </a:solidFill>
              </a:rPr>
              <a:t>CE can block this attack </a:t>
            </a:r>
          </a:p>
          <a:p>
            <a:pPr algn="ctr">
              <a:lnSpc>
                <a:spcPct val="85000"/>
              </a:lnSpc>
            </a:pPr>
            <a:r>
              <a:rPr lang="en-US" sz="2400" b="1" i="1" dirty="0" smtClean="0">
                <a:solidFill>
                  <a:srgbClr val="0000FF"/>
                </a:solidFill>
              </a:rPr>
              <a:t>using MACSec’s integrity check</a:t>
            </a:r>
          </a:p>
        </p:txBody>
      </p:sp>
      <p:sp>
        <p:nvSpPr>
          <p:cNvPr id="10" name="Freeform 9"/>
          <p:cNvSpPr/>
          <p:nvPr/>
        </p:nvSpPr>
        <p:spPr>
          <a:xfrm>
            <a:off x="2978980" y="2483851"/>
            <a:ext cx="1804416" cy="1652016"/>
          </a:xfrm>
          <a:custGeom>
            <a:avLst/>
            <a:gdLst>
              <a:gd name="connsiteX0" fmla="*/ 1804416 w 1804416"/>
              <a:gd name="connsiteY0" fmla="*/ 1652016 h 1652016"/>
              <a:gd name="connsiteX1" fmla="*/ 1109472 w 1804416"/>
              <a:gd name="connsiteY1" fmla="*/ 1499616 h 1652016"/>
              <a:gd name="connsiteX2" fmla="*/ 469392 w 1804416"/>
              <a:gd name="connsiteY2" fmla="*/ 957072 h 1652016"/>
              <a:gd name="connsiteX3" fmla="*/ 140208 w 1804416"/>
              <a:gd name="connsiteY3" fmla="*/ 371856 h 1652016"/>
              <a:gd name="connsiteX4" fmla="*/ 0 w 1804416"/>
              <a:gd name="connsiteY4" fmla="*/ 0 h 165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4416" h="1652016">
                <a:moveTo>
                  <a:pt x="1804416" y="1652016"/>
                </a:moveTo>
                <a:cubicBezTo>
                  <a:pt x="1568196" y="1633728"/>
                  <a:pt x="1331976" y="1615440"/>
                  <a:pt x="1109472" y="1499616"/>
                </a:cubicBezTo>
                <a:cubicBezTo>
                  <a:pt x="886968" y="1383792"/>
                  <a:pt x="630936" y="1145032"/>
                  <a:pt x="469392" y="957072"/>
                </a:cubicBezTo>
                <a:cubicBezTo>
                  <a:pt x="307848" y="769112"/>
                  <a:pt x="218440" y="531368"/>
                  <a:pt x="140208" y="371856"/>
                </a:cubicBezTo>
                <a:cubicBezTo>
                  <a:pt x="61976" y="212344"/>
                  <a:pt x="30988" y="106172"/>
                  <a:pt x="0" y="0"/>
                </a:cubicBezTo>
              </a:path>
            </a:pathLst>
          </a:custGeom>
          <a:ln w="38100">
            <a:solidFill>
              <a:srgbClr val="009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LS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961" y="3963786"/>
            <a:ext cx="347106" cy="347106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5586876" y="3384999"/>
            <a:ext cx="3048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228529" y="2861538"/>
            <a:ext cx="304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5566998" y="3404877"/>
            <a:ext cx="3048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4500198" y="3119956"/>
            <a:ext cx="304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560371" y="3384999"/>
            <a:ext cx="3048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380929" y="3013938"/>
            <a:ext cx="304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6" name="Picture 14" descr="LS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8732" y="3056770"/>
            <a:ext cx="760751" cy="760751"/>
          </a:xfrm>
          <a:prstGeom prst="rect">
            <a:avLst/>
          </a:prstGeom>
        </p:spPr>
      </p:pic>
      <p:pic>
        <p:nvPicPr>
          <p:cNvPr id="91" name="Picture 90" descr="LS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2449" y="2689259"/>
            <a:ext cx="763289" cy="763289"/>
          </a:xfrm>
          <a:prstGeom prst="rect">
            <a:avLst/>
          </a:prstGeom>
        </p:spPr>
      </p:pic>
      <p:pic>
        <p:nvPicPr>
          <p:cNvPr id="62" name="Picture 61" descr="LS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5694" y="2168698"/>
            <a:ext cx="628141" cy="628141"/>
          </a:xfrm>
          <a:prstGeom prst="rect">
            <a:avLst/>
          </a:prstGeom>
        </p:spPr>
      </p:pic>
      <p:sp>
        <p:nvSpPr>
          <p:cNvPr id="80" name="5-Point Star 79"/>
          <p:cNvSpPr/>
          <p:nvPr/>
        </p:nvSpPr>
        <p:spPr>
          <a:xfrm>
            <a:off x="1158442" y="2111998"/>
            <a:ext cx="673239" cy="622998"/>
          </a:xfrm>
          <a:prstGeom prst="star5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5-Point Star 82"/>
          <p:cNvSpPr/>
          <p:nvPr/>
        </p:nvSpPr>
        <p:spPr>
          <a:xfrm>
            <a:off x="6616987" y="2502937"/>
            <a:ext cx="673239" cy="622998"/>
          </a:xfrm>
          <a:prstGeom prst="star5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ight Arrow 89"/>
          <p:cNvSpPr/>
          <p:nvPr/>
        </p:nvSpPr>
        <p:spPr>
          <a:xfrm rot="16200000">
            <a:off x="3772984" y="3733531"/>
            <a:ext cx="1447800" cy="563880"/>
          </a:xfrm>
          <a:prstGeom prst="rightArrow">
            <a:avLst>
              <a:gd name="adj1" fmla="val 50000"/>
              <a:gd name="adj2" fmla="val 95946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9" descr="Miric_MiTOP-E1_T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29900">
            <a:off x="4105858" y="3335343"/>
            <a:ext cx="635950" cy="78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0592E-6 C -0.00625 -0.0007 -0.01267 -0.00093 -0.01892 -0.00186 C -0.02517 -0.00278 -0.03767 -0.00579 -0.03767 -0.00579 C -0.03906 -0.00648 -0.04063 -0.00672 -0.04201 -0.00764 C -0.04358 -0.0088 -0.04479 -0.01065 -0.04636 -0.01157 C -0.06372 -0.02013 -0.08351 -0.01943 -0.10156 -0.02499 C -0.11146 -0.034 -0.10695 -0.03146 -0.11458 -0.0347 C -0.11597 -0.03609 -0.11788 -0.03678 -0.11892 -0.03863 C -0.11979 -0.04025 -0.11927 -0.04302 -0.12031 -0.04441 C -0.12517 -0.05089 -0.12465 -0.04302 -0.12465 -0.04811 " pathEditMode="relative" ptsTypes="fffffffffA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185 C 0.01024 0.00994 0.00607 0.003 0.00225 -0.00463 C 0.00034 -0.00856 -0.00643 -0.01249 -0.00643 -0.01226 C -0.01302 -0.02567 -0.00886 -0.02267 -0.0165 -0.0259 C -0.02223 -0.03099 -0.02865 -0.03539 -0.03542 -0.03747 C -0.04532 -0.04649 -0.0408 -0.04394 -0.04844 -0.04718 C -0.05747 -0.05528 -0.07379 -0.05713 -0.08473 -0.05874 C -0.09028 -0.06383 -0.09636 -0.06545 -0.10209 -0.07031 C -0.11216 -0.06961 -0.13802 -0.06915 -0.14844 -0.05689 " pathEditMode="relative" rAng="0" ptsTypes="ffffffffA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0592E-6 C -0.00625 -0.0007 -0.01267 -0.00093 -0.01892 -0.00186 C -0.02517 -0.00278 -0.03767 -0.00579 -0.03767 -0.00579 C -0.03906 -0.00648 -0.04063 -0.00672 -0.04201 -0.00764 C -0.04358 -0.0088 -0.04479 -0.01065 -0.04636 -0.01157 C -0.06372 -0.02013 -0.08351 -0.01943 -0.10156 -0.02499 C -0.11146 -0.034 -0.10695 -0.03146 -0.11458 -0.0347 C -0.11597 -0.03609 -0.11788 -0.03678 -0.11892 -0.03863 C -0.11979 -0.04025 -0.11927 -0.04302 -0.12031 -0.04441 C -0.12517 -0.05089 -0.12465 -0.04302 -0.12465 -0.04811 " pathEditMode="relative" ptsTypes="fffffffffA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0148 C -0.01336 -0.02335 -0.01753 -0.03029 -0.02135 -0.03792 C -0.02326 -0.04186 -0.03003 -0.04579 -0.03003 -0.04556 C -0.03663 -0.05897 -0.03246 -0.05596 -0.0401 -0.0592 C -0.04583 -0.06429 -0.05225 -0.06868 -0.05902 -0.07076 C -0.06892 -0.07978 -0.06441 -0.07724 -0.07204 -0.08048 C -0.08107 -0.08857 -0.09739 -0.09042 -0.10833 -0.09204 C -0.11388 -0.09713 -0.11996 -0.09875 -0.12569 -0.1036 C -0.13576 -0.10291 -0.16163 -0.10245 -0.17204 -0.09019 " pathEditMode="relative" rAng="0" ptsTypes="ffffffffA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0592E-6 C -0.00625 -0.0007 -0.01267 -0.00093 -0.01892 -0.00186 C -0.02517 -0.00278 -0.03767 -0.00579 -0.03767 -0.00579 C -0.03906 -0.00648 -0.04063 -0.00672 -0.04201 -0.00764 C -0.04358 -0.0088 -0.04479 -0.01065 -0.04636 -0.01157 C -0.06372 -0.02013 -0.08351 -0.01943 -0.10156 -0.02499 C -0.11146 -0.034 -0.10695 -0.03146 -0.11458 -0.0347 C -0.11597 -0.03609 -0.11788 -0.03678 -0.11892 -0.03863 C -0.11979 -0.04025 -0.11927 -0.04302 -0.12031 -0.04441 C -0.12517 -0.05089 -0.12465 -0.04302 -0.12465 -0.04811 " pathEditMode="relative" ptsTypes="fffffffffA">
                                      <p:cBhvr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51064E-7 C -0.00226 -0.00855 -0.00643 -0.01549 -0.01025 -0.02312 C -0.01216 -0.02706 -0.01893 -0.03099 -0.01893 -0.03099 C -0.02553 -0.04417 -0.02136 -0.04116 -0.029 -0.0444 C -0.03473 -0.04949 -0.04115 -0.05388 -0.04792 -0.05596 C -0.05782 -0.06498 -0.0533 -0.06244 -0.06094 -0.06568 C -0.06997 -0.07377 -0.08629 -0.07562 -0.09723 -0.07724 C -0.10278 -0.08233 -0.10886 -0.08395 -0.11459 -0.0888 C -0.12466 -0.08811 -0.15053 -0.08765 -0.16094 -0.07539 " pathEditMode="relative" ptsTypes="ffffffffA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54" grpId="0" animBg="1"/>
      <p:bldP spid="55" grpId="0" animBg="1"/>
      <p:bldP spid="66" grpId="0" animBg="1"/>
      <p:bldP spid="68" grpId="0" animBg="1"/>
      <p:bldP spid="70" grpId="0" animBg="1"/>
      <p:bldP spid="72" grpId="0" animBg="1"/>
      <p:bldP spid="80" grpId="0" animBg="1"/>
      <p:bldP spid="80" grpId="1" animBg="1"/>
      <p:bldP spid="83" grpId="0" animBg="1"/>
      <p:bldP spid="83" grpId="1" animBg="1"/>
      <p:bldP spid="9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5714543" y="3829727"/>
            <a:ext cx="2029968" cy="1440375"/>
          </a:xfrm>
          <a:prstGeom prst="roundRect">
            <a:avLst>
              <a:gd name="adj" fmla="val 13334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62" name="Elbow Connector 61"/>
          <p:cNvCxnSpPr/>
          <p:nvPr/>
        </p:nvCxnSpPr>
        <p:spPr>
          <a:xfrm>
            <a:off x="5916042" y="4195802"/>
            <a:ext cx="1371600" cy="457200"/>
          </a:xfrm>
          <a:prstGeom prst="bentConnector3">
            <a:avLst>
              <a:gd name="adj1" fmla="val 31361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/>
          <p:nvPr/>
        </p:nvCxnSpPr>
        <p:spPr>
          <a:xfrm>
            <a:off x="6008859" y="4090008"/>
            <a:ext cx="914400" cy="310896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/>
          <p:nvPr/>
        </p:nvCxnSpPr>
        <p:spPr>
          <a:xfrm>
            <a:off x="6008859" y="4299944"/>
            <a:ext cx="914400" cy="731520"/>
          </a:xfrm>
          <a:prstGeom prst="bentConnector3">
            <a:avLst>
              <a:gd name="adj1" fmla="val 2457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592485" y="1280315"/>
            <a:ext cx="1791391" cy="1609777"/>
          </a:xfrm>
          <a:prstGeom prst="roundRect">
            <a:avLst>
              <a:gd name="adj" fmla="val 13451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19E47"/>
              </a:solidFill>
            </a:endParaRPr>
          </a:p>
        </p:txBody>
      </p:sp>
      <p:cxnSp>
        <p:nvCxnSpPr>
          <p:cNvPr id="102" name="Elbow Connector 42"/>
          <p:cNvCxnSpPr/>
          <p:nvPr/>
        </p:nvCxnSpPr>
        <p:spPr>
          <a:xfrm>
            <a:off x="1585816" y="2015855"/>
            <a:ext cx="1371600" cy="271631"/>
          </a:xfrm>
          <a:prstGeom prst="bentConnector3">
            <a:avLst>
              <a:gd name="adj1" fmla="val 35374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17" idx="3"/>
          </p:cNvCxnSpPr>
          <p:nvPr/>
        </p:nvCxnSpPr>
        <p:spPr>
          <a:xfrm flipV="1">
            <a:off x="1668013" y="2461373"/>
            <a:ext cx="1280160" cy="1144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871507" y="1254437"/>
            <a:ext cx="12333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/>
              <a:t>Central Site</a:t>
            </a:r>
            <a:endParaRPr lang="en-US" sz="1300" b="1" dirty="0" smtClean="0">
              <a:latin typeface="+mn-lt"/>
            </a:endParaRPr>
          </a:p>
        </p:txBody>
      </p:sp>
      <p:grpSp>
        <p:nvGrpSpPr>
          <p:cNvPr id="2" name="Group 96"/>
          <p:cNvGrpSpPr/>
          <p:nvPr/>
        </p:nvGrpSpPr>
        <p:grpSpPr>
          <a:xfrm>
            <a:off x="1020997" y="1605750"/>
            <a:ext cx="934366" cy="578988"/>
            <a:chOff x="406890" y="2608344"/>
            <a:chExt cx="934366" cy="578988"/>
          </a:xfrm>
        </p:grpSpPr>
        <p:sp>
          <p:nvSpPr>
            <p:cNvPr id="113" name="Rectangle 112"/>
            <p:cNvSpPr/>
            <p:nvPr/>
          </p:nvSpPr>
          <p:spPr>
            <a:xfrm>
              <a:off x="406890" y="2608344"/>
              <a:ext cx="934366" cy="23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/>
                <a:t>DMS/EMS</a:t>
              </a:r>
            </a:p>
          </p:txBody>
        </p:sp>
        <p:pic>
          <p:nvPicPr>
            <p:cNvPr id="114" name="Picture 113" descr="Server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94241" y="2827667"/>
              <a:ext cx="359665" cy="359665"/>
            </a:xfrm>
            <a:prstGeom prst="rect">
              <a:avLst/>
            </a:prstGeom>
          </p:spPr>
        </p:pic>
      </p:grpSp>
      <p:grpSp>
        <p:nvGrpSpPr>
          <p:cNvPr id="3" name="Group 97"/>
          <p:cNvGrpSpPr/>
          <p:nvPr/>
        </p:nvGrpSpPr>
        <p:grpSpPr>
          <a:xfrm>
            <a:off x="955489" y="2282684"/>
            <a:ext cx="1065383" cy="576086"/>
            <a:chOff x="339694" y="3552275"/>
            <a:chExt cx="1065383" cy="576086"/>
          </a:xfrm>
        </p:grpSpPr>
        <p:sp>
          <p:nvSpPr>
            <p:cNvPr id="116" name="Rectangle 115"/>
            <p:cNvSpPr/>
            <p:nvPr/>
          </p:nvSpPr>
          <p:spPr>
            <a:xfrm>
              <a:off x="339694" y="3892142"/>
              <a:ext cx="1065383" cy="23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/>
                <a:t>Data Center</a:t>
              </a:r>
            </a:p>
          </p:txBody>
        </p:sp>
        <p:pic>
          <p:nvPicPr>
            <p:cNvPr id="117" name="Picture 116" descr="Control room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2553" y="3552275"/>
              <a:ext cx="359665" cy="359665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MPLS LSP </a:t>
            </a:r>
            <a:r>
              <a:rPr lang="en-US" dirty="0" smtClean="0"/>
              <a:t>swap attack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1378" y="5271754"/>
            <a:ext cx="8442288" cy="15174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The attacker exchanges the internal labels belonging to 2 substations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Implemented by </a:t>
            </a:r>
            <a:r>
              <a:rPr lang="en-US" sz="1800" i="1" dirty="0"/>
              <a:t>owning</a:t>
            </a:r>
            <a:r>
              <a:rPr lang="en-US" sz="1800" dirty="0"/>
              <a:t> the switch or via an </a:t>
            </a:r>
            <a:r>
              <a:rPr lang="en-US" sz="1800" i="1" dirty="0"/>
              <a:t>Evil SFP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FF0000"/>
                </a:solidFill>
              </a:rPr>
              <a:t>MPLS</a:t>
            </a:r>
            <a:r>
              <a:rPr lang="en-US" sz="1800" dirty="0"/>
              <a:t> has no source authentication mechanisms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The Central Site control systems now believe that indications from substation A belong to substation B (and vice versa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48" name="Rounded Rectangle 47"/>
          <p:cNvSpPr/>
          <p:nvPr/>
        </p:nvSpPr>
        <p:spPr>
          <a:xfrm>
            <a:off x="5714543" y="2231338"/>
            <a:ext cx="2029968" cy="1532140"/>
          </a:xfrm>
          <a:prstGeom prst="roundRect">
            <a:avLst>
              <a:gd name="adj" fmla="val 13334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9" name="Freeform 7"/>
          <p:cNvSpPr>
            <a:spLocks/>
          </p:cNvSpPr>
          <p:nvPr/>
        </p:nvSpPr>
        <p:spPr bwMode="auto">
          <a:xfrm>
            <a:off x="1967817" y="2073216"/>
            <a:ext cx="3734404" cy="2084810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04" tIns="45702" rIns="91404" bIns="45702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0"/>
              </a:spcBef>
            </a:pPr>
            <a:endParaRPr lang="en-US" dirty="0" smtClean="0"/>
          </a:p>
          <a:p>
            <a:pPr algn="ctr">
              <a:spcBef>
                <a:spcPts val="3000"/>
              </a:spcBef>
            </a:pPr>
            <a:endParaRPr lang="en-US" dirty="0" smtClean="0"/>
          </a:p>
          <a:p>
            <a:pPr algn="ctr">
              <a:spcBef>
                <a:spcPts val="3000"/>
              </a:spcBef>
            </a:pPr>
            <a:r>
              <a:rPr lang="en-US" dirty="0" smtClean="0"/>
              <a:t>MPLS</a:t>
            </a:r>
          </a:p>
          <a:p>
            <a:pPr algn="ctr"/>
            <a:r>
              <a:rPr lang="en-US" dirty="0" smtClean="0"/>
              <a:t>Core</a:t>
            </a:r>
            <a:endParaRPr lang="en-US" dirty="0"/>
          </a:p>
        </p:txBody>
      </p:sp>
      <p:pic>
        <p:nvPicPr>
          <p:cNvPr id="53" name="Picture 52" descr="LS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5155" y="3570180"/>
            <a:ext cx="347106" cy="34710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064092" y="2199524"/>
            <a:ext cx="13308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/>
              <a:t>Substation A</a:t>
            </a:r>
            <a:endParaRPr lang="en-US" sz="1300" b="1" dirty="0" smtClean="0">
              <a:latin typeface="+mn-lt"/>
            </a:endParaRPr>
          </a:p>
        </p:txBody>
      </p:sp>
      <p:cxnSp>
        <p:nvCxnSpPr>
          <p:cNvPr id="59" name="Elbow Connector 58"/>
          <p:cNvCxnSpPr/>
          <p:nvPr/>
        </p:nvCxnSpPr>
        <p:spPr>
          <a:xfrm flipV="1">
            <a:off x="6242338" y="3047834"/>
            <a:ext cx="1097280" cy="320040"/>
          </a:xfrm>
          <a:prstGeom prst="bentConnector3">
            <a:avLst>
              <a:gd name="adj1" fmla="val 375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247418" y="3423754"/>
            <a:ext cx="6807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6247418" y="2809074"/>
            <a:ext cx="731520" cy="502920"/>
          </a:xfrm>
          <a:prstGeom prst="bentConnector3">
            <a:avLst>
              <a:gd name="adj1" fmla="val 45139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37"/>
          <p:cNvGrpSpPr/>
          <p:nvPr/>
        </p:nvGrpSpPr>
        <p:grpSpPr>
          <a:xfrm>
            <a:off x="6745035" y="2445049"/>
            <a:ext cx="426719" cy="544342"/>
            <a:chOff x="4966819" y="5103346"/>
            <a:chExt cx="426719" cy="544342"/>
          </a:xfrm>
        </p:grpSpPr>
        <p:sp>
          <p:nvSpPr>
            <p:cNvPr id="63" name="TextBox 62"/>
            <p:cNvSpPr txBox="1"/>
            <p:nvPr/>
          </p:nvSpPr>
          <p:spPr>
            <a:xfrm>
              <a:off x="4966819" y="5103346"/>
              <a:ext cx="426719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RTU</a:t>
              </a:r>
            </a:p>
          </p:txBody>
        </p:sp>
        <p:pic>
          <p:nvPicPr>
            <p:cNvPr id="64" name="Picture 63" descr="Generic Unit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000346" y="5288023"/>
              <a:ext cx="359665" cy="359665"/>
            </a:xfrm>
            <a:prstGeom prst="rect">
              <a:avLst/>
            </a:prstGeom>
          </p:spPr>
        </p:pic>
      </p:grpSp>
      <p:grpSp>
        <p:nvGrpSpPr>
          <p:cNvPr id="5" name="Group 142"/>
          <p:cNvGrpSpPr/>
          <p:nvPr/>
        </p:nvGrpSpPr>
        <p:grpSpPr>
          <a:xfrm>
            <a:off x="6747439" y="3063161"/>
            <a:ext cx="421910" cy="535528"/>
            <a:chOff x="5006572" y="5619342"/>
            <a:chExt cx="421910" cy="535528"/>
          </a:xfrm>
        </p:grpSpPr>
        <p:sp>
          <p:nvSpPr>
            <p:cNvPr id="67" name="TextBox 66"/>
            <p:cNvSpPr txBox="1"/>
            <p:nvPr/>
          </p:nvSpPr>
          <p:spPr>
            <a:xfrm>
              <a:off x="5006572" y="5619342"/>
              <a:ext cx="421910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LAN</a:t>
              </a:r>
            </a:p>
          </p:txBody>
        </p:sp>
        <p:pic>
          <p:nvPicPr>
            <p:cNvPr id="71" name="Picture 70" descr="LAN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5037695" y="5795205"/>
              <a:ext cx="359665" cy="359665"/>
            </a:xfrm>
            <a:prstGeom prst="rect">
              <a:avLst/>
            </a:prstGeom>
          </p:spPr>
        </p:pic>
      </p:grpSp>
      <p:grpSp>
        <p:nvGrpSpPr>
          <p:cNvPr id="6" name="Group 153"/>
          <p:cNvGrpSpPr/>
          <p:nvPr/>
        </p:nvGrpSpPr>
        <p:grpSpPr>
          <a:xfrm>
            <a:off x="7178632" y="2680451"/>
            <a:ext cx="410690" cy="544342"/>
            <a:chOff x="4974833" y="5103346"/>
            <a:chExt cx="410690" cy="544342"/>
          </a:xfrm>
        </p:grpSpPr>
        <p:sp>
          <p:nvSpPr>
            <p:cNvPr id="73" name="TextBox 72"/>
            <p:cNvSpPr txBox="1"/>
            <p:nvPr/>
          </p:nvSpPr>
          <p:spPr>
            <a:xfrm>
              <a:off x="4974833" y="5103346"/>
              <a:ext cx="410690" cy="23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TPR</a:t>
              </a:r>
            </a:p>
          </p:txBody>
        </p:sp>
        <p:pic>
          <p:nvPicPr>
            <p:cNvPr id="74" name="Picture 73" descr="Generic Unit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000346" y="5288023"/>
              <a:ext cx="359665" cy="359665"/>
            </a:xfrm>
            <a:prstGeom prst="rect">
              <a:avLst/>
            </a:prstGeom>
          </p:spPr>
        </p:pic>
      </p:grpSp>
      <p:sp>
        <p:nvSpPr>
          <p:cNvPr id="87" name="TextBox 86"/>
          <p:cNvSpPr txBox="1"/>
          <p:nvPr/>
        </p:nvSpPr>
        <p:spPr>
          <a:xfrm rot="2271256">
            <a:off x="4339362" y="2804131"/>
            <a:ext cx="386645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LSP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681848" y="2717646"/>
            <a:ext cx="369012" cy="277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PE</a:t>
            </a:r>
          </a:p>
        </p:txBody>
      </p:sp>
      <p:pic>
        <p:nvPicPr>
          <p:cNvPr id="2050" name="Picture 2" descr="http://tiwibzone.tiwib.netdna-cdn.com/images/guy-fawkes-mask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99847" y="4447776"/>
            <a:ext cx="880979" cy="734149"/>
          </a:xfrm>
          <a:prstGeom prst="rect">
            <a:avLst/>
          </a:prstGeom>
          <a:noFill/>
        </p:spPr>
      </p:pic>
      <p:sp>
        <p:nvSpPr>
          <p:cNvPr id="94" name="TextBox 93"/>
          <p:cNvSpPr txBox="1"/>
          <p:nvPr/>
        </p:nvSpPr>
        <p:spPr>
          <a:xfrm rot="1038994">
            <a:off x="3450748" y="2224071"/>
            <a:ext cx="1102481" cy="303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Data Plane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283299" y="1305310"/>
            <a:ext cx="4999510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i="1" dirty="0" smtClean="0">
                <a:solidFill>
                  <a:srgbClr val="0000FF"/>
                </a:solidFill>
              </a:rPr>
              <a:t>CE can block this attack </a:t>
            </a:r>
          </a:p>
          <a:p>
            <a:pPr algn="ctr">
              <a:lnSpc>
                <a:spcPct val="85000"/>
              </a:lnSpc>
            </a:pPr>
            <a:r>
              <a:rPr lang="en-US" sz="2400" b="1" i="1" dirty="0" smtClean="0">
                <a:solidFill>
                  <a:srgbClr val="0000FF"/>
                </a:solidFill>
              </a:rPr>
              <a:t>using MACSec’s source authentication</a:t>
            </a:r>
          </a:p>
        </p:txBody>
      </p:sp>
      <p:sp>
        <p:nvSpPr>
          <p:cNvPr id="8" name="Freeform 7"/>
          <p:cNvSpPr/>
          <p:nvPr/>
        </p:nvSpPr>
        <p:spPr>
          <a:xfrm>
            <a:off x="4654355" y="3019754"/>
            <a:ext cx="929179" cy="316992"/>
          </a:xfrm>
          <a:custGeom>
            <a:avLst/>
            <a:gdLst>
              <a:gd name="connsiteX0" fmla="*/ 1024128 w 1024128"/>
              <a:gd name="connsiteY0" fmla="*/ 316992 h 316992"/>
              <a:gd name="connsiteX1" fmla="*/ 603504 w 1024128"/>
              <a:gd name="connsiteY1" fmla="*/ 286512 h 316992"/>
              <a:gd name="connsiteX2" fmla="*/ 207264 w 1024128"/>
              <a:gd name="connsiteY2" fmla="*/ 188976 h 316992"/>
              <a:gd name="connsiteX3" fmla="*/ 0 w 1024128"/>
              <a:gd name="connsiteY3" fmla="*/ 0 h 31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128" h="316992">
                <a:moveTo>
                  <a:pt x="1024128" y="316992"/>
                </a:moveTo>
                <a:cubicBezTo>
                  <a:pt x="881888" y="312420"/>
                  <a:pt x="739648" y="307848"/>
                  <a:pt x="603504" y="286512"/>
                </a:cubicBezTo>
                <a:cubicBezTo>
                  <a:pt x="467360" y="265176"/>
                  <a:pt x="307848" y="236728"/>
                  <a:pt x="207264" y="188976"/>
                </a:cubicBezTo>
                <a:cubicBezTo>
                  <a:pt x="106680" y="141224"/>
                  <a:pt x="53340" y="70612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694204">
            <a:off x="4850759" y="3060876"/>
            <a:ext cx="577402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rgbClr val="0000FF"/>
                </a:solidFill>
                <a:latin typeface="+mn-lt"/>
              </a:rPr>
              <a:t>Data 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64092" y="3829727"/>
            <a:ext cx="13308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/>
              <a:t>Substation B</a:t>
            </a:r>
            <a:endParaRPr lang="en-US" sz="1300" b="1" dirty="0" smtClean="0">
              <a:latin typeface="+mn-lt"/>
            </a:endParaRPr>
          </a:p>
        </p:txBody>
      </p:sp>
      <p:grpSp>
        <p:nvGrpSpPr>
          <p:cNvPr id="10" name="Group 137"/>
          <p:cNvGrpSpPr/>
          <p:nvPr/>
        </p:nvGrpSpPr>
        <p:grpSpPr>
          <a:xfrm>
            <a:off x="6694234" y="4056790"/>
            <a:ext cx="426719" cy="544342"/>
            <a:chOff x="4966819" y="5103346"/>
            <a:chExt cx="426719" cy="544342"/>
          </a:xfrm>
        </p:grpSpPr>
        <p:sp>
          <p:nvSpPr>
            <p:cNvPr id="70" name="TextBox 69"/>
            <p:cNvSpPr txBox="1"/>
            <p:nvPr/>
          </p:nvSpPr>
          <p:spPr>
            <a:xfrm>
              <a:off x="4966819" y="5103346"/>
              <a:ext cx="426719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RTU</a:t>
              </a:r>
            </a:p>
          </p:txBody>
        </p:sp>
        <p:pic>
          <p:nvPicPr>
            <p:cNvPr id="72" name="Picture 71" descr="Generic Unit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000346" y="5288023"/>
              <a:ext cx="359665" cy="359665"/>
            </a:xfrm>
            <a:prstGeom prst="rect">
              <a:avLst/>
            </a:prstGeom>
          </p:spPr>
        </p:pic>
      </p:grpSp>
      <p:grpSp>
        <p:nvGrpSpPr>
          <p:cNvPr id="11" name="Group 142"/>
          <p:cNvGrpSpPr/>
          <p:nvPr/>
        </p:nvGrpSpPr>
        <p:grpSpPr>
          <a:xfrm>
            <a:off x="6696638" y="4674902"/>
            <a:ext cx="421910" cy="535528"/>
            <a:chOff x="5006572" y="5619342"/>
            <a:chExt cx="421910" cy="535528"/>
          </a:xfrm>
        </p:grpSpPr>
        <p:sp>
          <p:nvSpPr>
            <p:cNvPr id="83" name="TextBox 82"/>
            <p:cNvSpPr txBox="1"/>
            <p:nvPr/>
          </p:nvSpPr>
          <p:spPr>
            <a:xfrm>
              <a:off x="5006572" y="5619342"/>
              <a:ext cx="421910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LAN</a:t>
              </a:r>
            </a:p>
          </p:txBody>
        </p:sp>
        <p:pic>
          <p:nvPicPr>
            <p:cNvPr id="88" name="Picture 87" descr="LAN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5037695" y="5795205"/>
              <a:ext cx="359665" cy="359665"/>
            </a:xfrm>
            <a:prstGeom prst="rect">
              <a:avLst/>
            </a:prstGeom>
          </p:spPr>
        </p:pic>
      </p:grpSp>
      <p:grpSp>
        <p:nvGrpSpPr>
          <p:cNvPr id="12" name="Group 153"/>
          <p:cNvGrpSpPr/>
          <p:nvPr/>
        </p:nvGrpSpPr>
        <p:grpSpPr>
          <a:xfrm>
            <a:off x="7127831" y="4292192"/>
            <a:ext cx="410690" cy="544342"/>
            <a:chOff x="4974833" y="5103346"/>
            <a:chExt cx="410690" cy="544342"/>
          </a:xfrm>
        </p:grpSpPr>
        <p:sp>
          <p:nvSpPr>
            <p:cNvPr id="96" name="TextBox 95"/>
            <p:cNvSpPr txBox="1"/>
            <p:nvPr/>
          </p:nvSpPr>
          <p:spPr>
            <a:xfrm>
              <a:off x="4974833" y="5103346"/>
              <a:ext cx="410690" cy="23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TPR</a:t>
              </a:r>
            </a:p>
          </p:txBody>
        </p:sp>
        <p:pic>
          <p:nvPicPr>
            <p:cNvPr id="97" name="Picture 96" descr="Generic Unit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000346" y="5288023"/>
              <a:ext cx="359665" cy="359665"/>
            </a:xfrm>
            <a:prstGeom prst="rect">
              <a:avLst/>
            </a:prstGeom>
          </p:spPr>
        </p:pic>
      </p:grpSp>
      <p:sp>
        <p:nvSpPr>
          <p:cNvPr id="98" name="TextBox 97"/>
          <p:cNvSpPr txBox="1"/>
          <p:nvPr/>
        </p:nvSpPr>
        <p:spPr>
          <a:xfrm>
            <a:off x="5649520" y="4292431"/>
            <a:ext cx="369012" cy="277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PE</a:t>
            </a:r>
          </a:p>
        </p:txBody>
      </p:sp>
      <p:sp>
        <p:nvSpPr>
          <p:cNvPr id="103" name="Freeform 102"/>
          <p:cNvSpPr/>
          <p:nvPr/>
        </p:nvSpPr>
        <p:spPr>
          <a:xfrm flipH="1" flipV="1">
            <a:off x="4687605" y="3256575"/>
            <a:ext cx="921605" cy="868216"/>
          </a:xfrm>
          <a:custGeom>
            <a:avLst/>
            <a:gdLst>
              <a:gd name="connsiteX0" fmla="*/ 1024128 w 1024128"/>
              <a:gd name="connsiteY0" fmla="*/ 316992 h 316992"/>
              <a:gd name="connsiteX1" fmla="*/ 603504 w 1024128"/>
              <a:gd name="connsiteY1" fmla="*/ 286512 h 316992"/>
              <a:gd name="connsiteX2" fmla="*/ 207264 w 1024128"/>
              <a:gd name="connsiteY2" fmla="*/ 188976 h 316992"/>
              <a:gd name="connsiteX3" fmla="*/ 0 w 1024128"/>
              <a:gd name="connsiteY3" fmla="*/ 0 h 31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128" h="316992">
                <a:moveTo>
                  <a:pt x="1024128" y="316992"/>
                </a:moveTo>
                <a:cubicBezTo>
                  <a:pt x="881888" y="312420"/>
                  <a:pt x="739648" y="307848"/>
                  <a:pt x="603504" y="286512"/>
                </a:cubicBezTo>
                <a:cubicBezTo>
                  <a:pt x="467360" y="265176"/>
                  <a:pt x="307848" y="236728"/>
                  <a:pt x="207264" y="188976"/>
                </a:cubicBezTo>
                <a:cubicBezTo>
                  <a:pt x="106680" y="141224"/>
                  <a:pt x="53340" y="70612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 rot="1547656">
            <a:off x="4818432" y="3379530"/>
            <a:ext cx="577402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Data B</a:t>
            </a:r>
          </a:p>
        </p:txBody>
      </p:sp>
      <p:sp>
        <p:nvSpPr>
          <p:cNvPr id="105" name="Freeform 104"/>
          <p:cNvSpPr/>
          <p:nvPr/>
        </p:nvSpPr>
        <p:spPr>
          <a:xfrm>
            <a:off x="3024137" y="2377826"/>
            <a:ext cx="1395615" cy="500057"/>
          </a:xfrm>
          <a:custGeom>
            <a:avLst/>
            <a:gdLst>
              <a:gd name="connsiteX0" fmla="*/ 1024128 w 1024128"/>
              <a:gd name="connsiteY0" fmla="*/ 316992 h 316992"/>
              <a:gd name="connsiteX1" fmla="*/ 603504 w 1024128"/>
              <a:gd name="connsiteY1" fmla="*/ 286512 h 316992"/>
              <a:gd name="connsiteX2" fmla="*/ 207264 w 1024128"/>
              <a:gd name="connsiteY2" fmla="*/ 188976 h 316992"/>
              <a:gd name="connsiteX3" fmla="*/ 0 w 1024128"/>
              <a:gd name="connsiteY3" fmla="*/ 0 h 31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128" h="316992">
                <a:moveTo>
                  <a:pt x="1024128" y="316992"/>
                </a:moveTo>
                <a:cubicBezTo>
                  <a:pt x="881888" y="312420"/>
                  <a:pt x="739648" y="307848"/>
                  <a:pt x="603504" y="286512"/>
                </a:cubicBezTo>
                <a:cubicBezTo>
                  <a:pt x="467360" y="265176"/>
                  <a:pt x="307848" y="236728"/>
                  <a:pt x="207264" y="188976"/>
                </a:cubicBezTo>
                <a:cubicBezTo>
                  <a:pt x="106680" y="141224"/>
                  <a:pt x="53340" y="70612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Freeform 105"/>
          <p:cNvSpPr/>
          <p:nvPr/>
        </p:nvSpPr>
        <p:spPr>
          <a:xfrm>
            <a:off x="3047228" y="2520990"/>
            <a:ext cx="1395615" cy="624748"/>
          </a:xfrm>
          <a:custGeom>
            <a:avLst/>
            <a:gdLst>
              <a:gd name="connsiteX0" fmla="*/ 1024128 w 1024128"/>
              <a:gd name="connsiteY0" fmla="*/ 316992 h 316992"/>
              <a:gd name="connsiteX1" fmla="*/ 603504 w 1024128"/>
              <a:gd name="connsiteY1" fmla="*/ 286512 h 316992"/>
              <a:gd name="connsiteX2" fmla="*/ 207264 w 1024128"/>
              <a:gd name="connsiteY2" fmla="*/ 188976 h 316992"/>
              <a:gd name="connsiteX3" fmla="*/ 0 w 1024128"/>
              <a:gd name="connsiteY3" fmla="*/ 0 h 31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128" h="316992">
                <a:moveTo>
                  <a:pt x="1024128" y="316992"/>
                </a:moveTo>
                <a:cubicBezTo>
                  <a:pt x="881888" y="312420"/>
                  <a:pt x="739648" y="307848"/>
                  <a:pt x="603504" y="286512"/>
                </a:cubicBezTo>
                <a:cubicBezTo>
                  <a:pt x="467360" y="265176"/>
                  <a:pt x="307848" y="236728"/>
                  <a:pt x="207264" y="188976"/>
                </a:cubicBezTo>
                <a:cubicBezTo>
                  <a:pt x="106680" y="141224"/>
                  <a:pt x="53340" y="70612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 descr="LS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781" y="2170491"/>
            <a:ext cx="442034" cy="442034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 rot="694204">
            <a:off x="3248250" y="3019312"/>
            <a:ext cx="577402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rgbClr val="0000FF"/>
                </a:solidFill>
                <a:latin typeface="+mn-lt"/>
              </a:rPr>
              <a:t>Data A</a:t>
            </a:r>
          </a:p>
        </p:txBody>
      </p:sp>
      <p:sp>
        <p:nvSpPr>
          <p:cNvPr id="108" name="TextBox 107"/>
          <p:cNvSpPr txBox="1"/>
          <p:nvPr/>
        </p:nvSpPr>
        <p:spPr>
          <a:xfrm rot="734094">
            <a:off x="3354470" y="2543639"/>
            <a:ext cx="577402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Data B</a:t>
            </a:r>
          </a:p>
        </p:txBody>
      </p:sp>
      <p:cxnSp>
        <p:nvCxnSpPr>
          <p:cNvPr id="65" name="Curved Connector 64"/>
          <p:cNvCxnSpPr/>
          <p:nvPr/>
        </p:nvCxnSpPr>
        <p:spPr>
          <a:xfrm>
            <a:off x="3133887" y="2378012"/>
            <a:ext cx="2446780" cy="976628"/>
          </a:xfrm>
          <a:prstGeom prst="curvedConnector3">
            <a:avLst>
              <a:gd name="adj1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/>
          <p:nvPr/>
        </p:nvCxnSpPr>
        <p:spPr>
          <a:xfrm>
            <a:off x="3111421" y="2460862"/>
            <a:ext cx="2362200" cy="15240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0" descr="LS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04101" y="2745085"/>
            <a:ext cx="629440" cy="629440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 rot="694204">
            <a:off x="4853661" y="3057978"/>
            <a:ext cx="577402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rgbClr val="0000FF"/>
                </a:solidFill>
                <a:latin typeface="+mn-lt"/>
              </a:rPr>
              <a:t>Data A</a:t>
            </a:r>
          </a:p>
        </p:txBody>
      </p:sp>
      <p:pic>
        <p:nvPicPr>
          <p:cNvPr id="99" name="Picture 14" descr="LS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9999" y="3801784"/>
            <a:ext cx="760751" cy="760751"/>
          </a:xfrm>
          <a:prstGeom prst="rect">
            <a:avLst/>
          </a:prstGeom>
        </p:spPr>
      </p:pic>
      <p:pic>
        <p:nvPicPr>
          <p:cNvPr id="86" name="Picture 14" descr="LS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0109" y="2938189"/>
            <a:ext cx="760751" cy="760751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 rot="1077720">
            <a:off x="4761283" y="3693854"/>
            <a:ext cx="577402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Data B</a:t>
            </a:r>
          </a:p>
        </p:txBody>
      </p:sp>
      <p:pic>
        <p:nvPicPr>
          <p:cNvPr id="18434" name="Picture 2" descr="http://images.clipartpanda.com/ms-office-clipart-confusi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5702" y="1834752"/>
            <a:ext cx="355600" cy="763666"/>
          </a:xfrm>
          <a:prstGeom prst="rect">
            <a:avLst/>
          </a:prstGeom>
          <a:noFill/>
        </p:spPr>
      </p:pic>
      <p:sp>
        <p:nvSpPr>
          <p:cNvPr id="100" name="Right Arrow 99"/>
          <p:cNvSpPr/>
          <p:nvPr/>
        </p:nvSpPr>
        <p:spPr>
          <a:xfrm rot="16200000">
            <a:off x="3761109" y="3725782"/>
            <a:ext cx="1447800" cy="563880"/>
          </a:xfrm>
          <a:prstGeom prst="rightArrow">
            <a:avLst>
              <a:gd name="adj1" fmla="val 50000"/>
              <a:gd name="adj2" fmla="val 95946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9" descr="Miric_MiTOP-E1_T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29900">
            <a:off x="4038886" y="3307273"/>
            <a:ext cx="635950" cy="78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8" grpId="0" animBg="1"/>
      <p:bldP spid="51" grpId="0"/>
      <p:bldP spid="103" grpId="0" animBg="1"/>
      <p:bldP spid="105" grpId="0" animBg="1"/>
      <p:bldP spid="106" grpId="0" animBg="1"/>
      <p:bldP spid="107" grpId="0"/>
      <p:bldP spid="108" grpId="0"/>
      <p:bldP spid="101" grpId="0"/>
      <p:bldP spid="90" grpId="0"/>
      <p:bldP spid="10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MPLS </a:t>
            </a:r>
            <a:r>
              <a:rPr lang="en-US" dirty="0" smtClean="0"/>
              <a:t>control plane attack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Not relevant for MPLS-TP w/o control </a:t>
            </a:r>
            <a:r>
              <a:rPr lang="en-US" sz="2400" dirty="0" smtClean="0"/>
              <a:t>plane</a:t>
            </a:r>
            <a:endParaRPr lang="en-US" sz="2400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5237017"/>
            <a:ext cx="8442288" cy="1487995"/>
          </a:xfrm>
          <a:ln>
            <a:noFill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MPLS </a:t>
            </a:r>
            <a:r>
              <a:rPr lang="en-US" sz="1800" dirty="0" smtClean="0"/>
              <a:t>control protocols (e.g., LDP and RSVP-TE) are </a:t>
            </a:r>
            <a:r>
              <a:rPr lang="en-US" sz="1800" i="1" dirty="0" smtClean="0"/>
              <a:t>soft-state </a:t>
            </a:r>
          </a:p>
          <a:p>
            <a:pPr>
              <a:spcBef>
                <a:spcPts val="0"/>
              </a:spcBef>
              <a:buNone/>
            </a:pPr>
            <a:r>
              <a:rPr lang="en-US" sz="1800" i="1" dirty="0" smtClean="0"/>
              <a:t>	</a:t>
            </a:r>
            <a:r>
              <a:rPr lang="en-US" sz="1800" dirty="0" smtClean="0"/>
              <a:t>(when contact with a peer is lost, LSPs are withdrawn)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Intermittently deleting consecutive few heartbeat packets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causes massive denial of service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A more complex attack can poison the </a:t>
            </a:r>
            <a:r>
              <a:rPr lang="en-US" sz="1800" i="1" dirty="0" smtClean="0"/>
              <a:t>Label Information Base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738567" y="2318095"/>
            <a:ext cx="2029968" cy="1813336"/>
          </a:xfrm>
          <a:prstGeom prst="roundRect">
            <a:avLst>
              <a:gd name="adj" fmla="val 13334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088116" y="2318095"/>
            <a:ext cx="13308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/>
              <a:t>Substation</a:t>
            </a:r>
            <a:endParaRPr lang="en-US" sz="1300" b="1" dirty="0" smtClean="0">
              <a:latin typeface="+mn-lt"/>
            </a:endParaRPr>
          </a:p>
        </p:txBody>
      </p:sp>
      <p:cxnSp>
        <p:nvCxnSpPr>
          <p:cNvPr id="59" name="Elbow Connector 58"/>
          <p:cNvCxnSpPr/>
          <p:nvPr/>
        </p:nvCxnSpPr>
        <p:spPr>
          <a:xfrm flipV="1">
            <a:off x="6202216" y="3147943"/>
            <a:ext cx="1097280" cy="320040"/>
          </a:xfrm>
          <a:prstGeom prst="bentConnector3">
            <a:avLst>
              <a:gd name="adj1" fmla="val 375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199547" y="3523863"/>
            <a:ext cx="6807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6207296" y="2909183"/>
            <a:ext cx="731520" cy="502920"/>
          </a:xfrm>
          <a:prstGeom prst="bentConnector3">
            <a:avLst>
              <a:gd name="adj1" fmla="val 45139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137"/>
          <p:cNvGrpSpPr/>
          <p:nvPr/>
        </p:nvGrpSpPr>
        <p:grpSpPr>
          <a:xfrm>
            <a:off x="6743658" y="2545158"/>
            <a:ext cx="426719" cy="544342"/>
            <a:chOff x="4966819" y="5103346"/>
            <a:chExt cx="426719" cy="544342"/>
          </a:xfrm>
        </p:grpSpPr>
        <p:sp>
          <p:nvSpPr>
            <p:cNvPr id="64" name="TextBox 63"/>
            <p:cNvSpPr txBox="1"/>
            <p:nvPr/>
          </p:nvSpPr>
          <p:spPr>
            <a:xfrm>
              <a:off x="4966819" y="5103346"/>
              <a:ext cx="426719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RTU</a:t>
              </a:r>
            </a:p>
          </p:txBody>
        </p:sp>
        <p:pic>
          <p:nvPicPr>
            <p:cNvPr id="66" name="Picture 65" descr="Generic Unit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000346" y="5288023"/>
              <a:ext cx="359665" cy="359665"/>
            </a:xfrm>
            <a:prstGeom prst="rect">
              <a:avLst/>
            </a:prstGeom>
          </p:spPr>
        </p:pic>
      </p:grpSp>
      <p:grpSp>
        <p:nvGrpSpPr>
          <p:cNvPr id="67" name="Group 142"/>
          <p:cNvGrpSpPr/>
          <p:nvPr/>
        </p:nvGrpSpPr>
        <p:grpSpPr>
          <a:xfrm>
            <a:off x="6746062" y="3163270"/>
            <a:ext cx="421910" cy="535528"/>
            <a:chOff x="5006572" y="5619342"/>
            <a:chExt cx="421910" cy="535528"/>
          </a:xfrm>
        </p:grpSpPr>
        <p:sp>
          <p:nvSpPr>
            <p:cNvPr id="69" name="TextBox 68"/>
            <p:cNvSpPr txBox="1"/>
            <p:nvPr/>
          </p:nvSpPr>
          <p:spPr>
            <a:xfrm>
              <a:off x="5006572" y="5619342"/>
              <a:ext cx="421910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LAN</a:t>
              </a:r>
            </a:p>
          </p:txBody>
        </p:sp>
        <p:pic>
          <p:nvPicPr>
            <p:cNvPr id="71" name="Picture 70" descr="LAN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037695" y="5795205"/>
              <a:ext cx="359665" cy="359665"/>
            </a:xfrm>
            <a:prstGeom prst="rect">
              <a:avLst/>
            </a:prstGeom>
          </p:spPr>
        </p:pic>
      </p:grpSp>
      <p:grpSp>
        <p:nvGrpSpPr>
          <p:cNvPr id="73" name="Group 153"/>
          <p:cNvGrpSpPr/>
          <p:nvPr/>
        </p:nvGrpSpPr>
        <p:grpSpPr>
          <a:xfrm>
            <a:off x="7177255" y="2780560"/>
            <a:ext cx="410690" cy="544342"/>
            <a:chOff x="4974833" y="5103346"/>
            <a:chExt cx="410690" cy="544342"/>
          </a:xfrm>
        </p:grpSpPr>
        <p:sp>
          <p:nvSpPr>
            <p:cNvPr id="74" name="TextBox 73"/>
            <p:cNvSpPr txBox="1"/>
            <p:nvPr/>
          </p:nvSpPr>
          <p:spPr>
            <a:xfrm>
              <a:off x="4974833" y="5103346"/>
              <a:ext cx="410690" cy="23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TPR</a:t>
              </a:r>
            </a:p>
          </p:txBody>
        </p:sp>
        <p:pic>
          <p:nvPicPr>
            <p:cNvPr id="76" name="Picture 75" descr="Generic Unit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000346" y="5288023"/>
              <a:ext cx="359665" cy="359665"/>
            </a:xfrm>
            <a:prstGeom prst="rect">
              <a:avLst/>
            </a:prstGeom>
          </p:spPr>
        </p:pic>
      </p:grpSp>
      <p:sp>
        <p:nvSpPr>
          <p:cNvPr id="77" name="Rounded Rectangle 76"/>
          <p:cNvSpPr/>
          <p:nvPr/>
        </p:nvSpPr>
        <p:spPr>
          <a:xfrm>
            <a:off x="592485" y="1280315"/>
            <a:ext cx="1791391" cy="1609777"/>
          </a:xfrm>
          <a:prstGeom prst="roundRect">
            <a:avLst>
              <a:gd name="adj" fmla="val 13451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19E47"/>
              </a:solidFill>
            </a:endParaRPr>
          </a:p>
        </p:txBody>
      </p:sp>
      <p:cxnSp>
        <p:nvCxnSpPr>
          <p:cNvPr id="78" name="Elbow Connector 42"/>
          <p:cNvCxnSpPr/>
          <p:nvPr/>
        </p:nvCxnSpPr>
        <p:spPr>
          <a:xfrm>
            <a:off x="1585817" y="2015855"/>
            <a:ext cx="1241355" cy="271631"/>
          </a:xfrm>
          <a:prstGeom prst="bentConnector3">
            <a:avLst>
              <a:gd name="adj1" fmla="val 38764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99" idx="3"/>
          </p:cNvCxnSpPr>
          <p:nvPr/>
        </p:nvCxnSpPr>
        <p:spPr>
          <a:xfrm flipV="1">
            <a:off x="1668013" y="2461373"/>
            <a:ext cx="1280160" cy="1144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871507" y="1254437"/>
            <a:ext cx="12333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/>
              <a:t>Central Site</a:t>
            </a:r>
            <a:endParaRPr lang="en-US" sz="1300" b="1" dirty="0" smtClean="0">
              <a:latin typeface="+mn-lt"/>
            </a:endParaRPr>
          </a:p>
        </p:txBody>
      </p:sp>
      <p:grpSp>
        <p:nvGrpSpPr>
          <p:cNvPr id="82" name="Group 96"/>
          <p:cNvGrpSpPr/>
          <p:nvPr/>
        </p:nvGrpSpPr>
        <p:grpSpPr>
          <a:xfrm>
            <a:off x="1020997" y="1605750"/>
            <a:ext cx="934366" cy="578988"/>
            <a:chOff x="406890" y="2608344"/>
            <a:chExt cx="934366" cy="578988"/>
          </a:xfrm>
        </p:grpSpPr>
        <p:sp>
          <p:nvSpPr>
            <p:cNvPr id="84" name="Rectangle 83"/>
            <p:cNvSpPr/>
            <p:nvPr/>
          </p:nvSpPr>
          <p:spPr>
            <a:xfrm>
              <a:off x="406890" y="2608344"/>
              <a:ext cx="934366" cy="23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/>
                <a:t>DMS/EMS</a:t>
              </a:r>
            </a:p>
          </p:txBody>
        </p:sp>
        <p:pic>
          <p:nvPicPr>
            <p:cNvPr id="85" name="Picture 84" descr="Server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94241" y="2827667"/>
              <a:ext cx="359665" cy="359665"/>
            </a:xfrm>
            <a:prstGeom prst="rect">
              <a:avLst/>
            </a:prstGeom>
          </p:spPr>
        </p:pic>
      </p:grpSp>
      <p:grpSp>
        <p:nvGrpSpPr>
          <p:cNvPr id="93" name="Group 97"/>
          <p:cNvGrpSpPr/>
          <p:nvPr/>
        </p:nvGrpSpPr>
        <p:grpSpPr>
          <a:xfrm>
            <a:off x="955489" y="2282684"/>
            <a:ext cx="1065383" cy="576086"/>
            <a:chOff x="339694" y="3552275"/>
            <a:chExt cx="1065383" cy="576086"/>
          </a:xfrm>
        </p:grpSpPr>
        <p:sp>
          <p:nvSpPr>
            <p:cNvPr id="96" name="Rectangle 95"/>
            <p:cNvSpPr/>
            <p:nvPr/>
          </p:nvSpPr>
          <p:spPr>
            <a:xfrm>
              <a:off x="339694" y="3892142"/>
              <a:ext cx="1065383" cy="23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/>
                <a:t>Data Center</a:t>
              </a:r>
            </a:p>
          </p:txBody>
        </p:sp>
        <p:pic>
          <p:nvPicPr>
            <p:cNvPr id="99" name="Picture 98" descr="Control room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92553" y="3552275"/>
              <a:ext cx="359665" cy="359665"/>
            </a:xfrm>
            <a:prstGeom prst="rect">
              <a:avLst/>
            </a:prstGeom>
          </p:spPr>
        </p:pic>
      </p:grpSp>
      <p:sp>
        <p:nvSpPr>
          <p:cNvPr id="102" name="Freeform 7"/>
          <p:cNvSpPr>
            <a:spLocks/>
          </p:cNvSpPr>
          <p:nvPr/>
        </p:nvSpPr>
        <p:spPr bwMode="auto">
          <a:xfrm>
            <a:off x="1976938" y="2026722"/>
            <a:ext cx="3734404" cy="2084810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04" tIns="45702" rIns="91404" bIns="45702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MPLS</a:t>
            </a:r>
          </a:p>
          <a:p>
            <a:pPr algn="ctr"/>
            <a:r>
              <a:rPr lang="en-US" dirty="0" smtClean="0"/>
              <a:t>Core</a:t>
            </a:r>
            <a:endParaRPr lang="en-US" dirty="0"/>
          </a:p>
        </p:txBody>
      </p:sp>
      <p:pic>
        <p:nvPicPr>
          <p:cNvPr id="103" name="Picture 102" descr="LS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74276" y="3523686"/>
            <a:ext cx="347106" cy="347106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 rot="1025720">
            <a:off x="3331129" y="2298682"/>
            <a:ext cx="1165832" cy="250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smtClean="0"/>
              <a:t>LDP or RSVP-TE</a:t>
            </a:r>
          </a:p>
        </p:txBody>
      </p:sp>
      <p:sp>
        <p:nvSpPr>
          <p:cNvPr id="105" name="TextBox 104"/>
          <p:cNvSpPr txBox="1"/>
          <p:nvPr/>
        </p:nvSpPr>
        <p:spPr>
          <a:xfrm rot="2271256">
            <a:off x="4348483" y="2757637"/>
            <a:ext cx="386645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LSP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709442" y="2811720"/>
            <a:ext cx="369012" cy="277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PE</a:t>
            </a:r>
          </a:p>
        </p:txBody>
      </p:sp>
      <p:pic>
        <p:nvPicPr>
          <p:cNvPr id="107" name="Picture 2" descr="http://tiwibzone.tiwib.netdna-cdn.com/images/guy-fawkes-mask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625" y="4299972"/>
            <a:ext cx="821477" cy="684564"/>
          </a:xfrm>
          <a:prstGeom prst="rect">
            <a:avLst/>
          </a:prstGeom>
          <a:noFill/>
        </p:spPr>
      </p:pic>
      <p:sp>
        <p:nvSpPr>
          <p:cNvPr id="108" name="TextBox 107"/>
          <p:cNvSpPr txBox="1"/>
          <p:nvPr/>
        </p:nvSpPr>
        <p:spPr>
          <a:xfrm rot="946949">
            <a:off x="3560897" y="2171420"/>
            <a:ext cx="1050223" cy="250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smtClean="0">
                <a:latin typeface="+mn-lt"/>
              </a:rPr>
              <a:t>Control Plane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878461" y="1280024"/>
            <a:ext cx="4506106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i="1" dirty="0" smtClean="0">
                <a:solidFill>
                  <a:srgbClr val="0000FF"/>
                </a:solidFill>
              </a:rPr>
              <a:t>Attack is not applicable to CE </a:t>
            </a:r>
          </a:p>
          <a:p>
            <a:pPr algn="ctr">
              <a:lnSpc>
                <a:spcPct val="85000"/>
              </a:lnSpc>
            </a:pPr>
            <a:r>
              <a:rPr lang="en-US" sz="2400" b="1" i="1" dirty="0" smtClean="0">
                <a:solidFill>
                  <a:srgbClr val="0000FF"/>
                </a:solidFill>
              </a:rPr>
              <a:t>which doesn’t use a Control Plane</a:t>
            </a:r>
            <a:endParaRPr lang="en-US" sz="2400" b="1" i="1" dirty="0" smtClean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10" name="Picture 109" descr="LS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59459" y="3909543"/>
            <a:ext cx="347106" cy="347106"/>
          </a:xfrm>
          <a:prstGeom prst="rect">
            <a:avLst/>
          </a:prstGeom>
        </p:spPr>
      </p:pic>
      <p:pic>
        <p:nvPicPr>
          <p:cNvPr id="111" name="Picture 110" descr="LS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95902" y="2218925"/>
            <a:ext cx="347106" cy="347106"/>
          </a:xfrm>
          <a:prstGeom prst="rect">
            <a:avLst/>
          </a:prstGeom>
        </p:spPr>
      </p:pic>
      <p:cxnSp>
        <p:nvCxnSpPr>
          <p:cNvPr id="112" name="Curved Connector 111"/>
          <p:cNvCxnSpPr/>
          <p:nvPr/>
        </p:nvCxnSpPr>
        <p:spPr>
          <a:xfrm>
            <a:off x="3109664" y="2460102"/>
            <a:ext cx="2446780" cy="97662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5-Point Star 112"/>
          <p:cNvSpPr/>
          <p:nvPr/>
        </p:nvSpPr>
        <p:spPr>
          <a:xfrm>
            <a:off x="1155798" y="2092562"/>
            <a:ext cx="673239" cy="622998"/>
          </a:xfrm>
          <a:prstGeom prst="star5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Arc 117"/>
          <p:cNvSpPr/>
          <p:nvPr/>
        </p:nvSpPr>
        <p:spPr>
          <a:xfrm rot="8833860">
            <a:off x="4628404" y="2176840"/>
            <a:ext cx="1170140" cy="1290527"/>
          </a:xfrm>
          <a:prstGeom prst="arc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14" descr="LS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99231" y="3055212"/>
            <a:ext cx="708066" cy="708066"/>
          </a:xfrm>
          <a:prstGeom prst="rect">
            <a:avLst/>
          </a:prstGeom>
        </p:spPr>
      </p:pic>
      <p:pic>
        <p:nvPicPr>
          <p:cNvPr id="115" name="Picture 114" descr="LS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3222" y="2698591"/>
            <a:ext cx="629440" cy="629440"/>
          </a:xfrm>
          <a:prstGeom prst="rect">
            <a:avLst/>
          </a:prstGeom>
        </p:spPr>
      </p:pic>
      <p:sp>
        <p:nvSpPr>
          <p:cNvPr id="117" name="Right Arrow 116"/>
          <p:cNvSpPr/>
          <p:nvPr/>
        </p:nvSpPr>
        <p:spPr>
          <a:xfrm rot="16200000">
            <a:off x="3783482" y="3679288"/>
            <a:ext cx="1447800" cy="563880"/>
          </a:xfrm>
          <a:prstGeom prst="rightArrow">
            <a:avLst>
              <a:gd name="adj1" fmla="val 50000"/>
              <a:gd name="adj2" fmla="val 95946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5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repeatCount="5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3" presetClass="entr" presetSubtype="16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3" grpId="0" animBg="1"/>
      <p:bldP spid="118" grpId="0" animBg="1"/>
      <p:bldP spid="1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 (final this time)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627" y="1295317"/>
            <a:ext cx="8497614" cy="5093608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sz="2000" dirty="0" smtClean="0"/>
              <a:t>In our previous summary we saw that 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Carrier Ethernet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MPLS-TP </a:t>
            </a:r>
            <a:r>
              <a:rPr lang="en-US" sz="2000" dirty="0" smtClean="0"/>
              <a:t>(but not </a:t>
            </a:r>
            <a:r>
              <a:rPr lang="en-US" sz="2000" dirty="0" smtClean="0">
                <a:solidFill>
                  <a:srgbClr val="FF0000"/>
                </a:solidFill>
              </a:rPr>
              <a:t>MPLS</a:t>
            </a:r>
            <a:r>
              <a:rPr lang="en-US" sz="2000" dirty="0" smtClean="0"/>
              <a:t>)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          were as good as, or even better than, </a:t>
            </a:r>
            <a:r>
              <a:rPr lang="en-US" sz="2000" dirty="0" smtClean="0">
                <a:solidFill>
                  <a:srgbClr val="7030A0"/>
                </a:solidFill>
              </a:rPr>
              <a:t>SONET/SDH </a:t>
            </a:r>
            <a:r>
              <a:rPr lang="en-US" sz="2000" dirty="0" smtClean="0">
                <a:solidFill>
                  <a:schemeClr val="tx1"/>
                </a:solidFill>
              </a:rPr>
              <a:t>on most accounts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had the further advantage of being </a:t>
            </a:r>
            <a:r>
              <a:rPr lang="en-US" sz="2000" b="1" dirty="0" smtClean="0"/>
              <a:t>future proof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Best effort MPLS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is </a:t>
            </a:r>
            <a:r>
              <a:rPr lang="en-US" sz="2000" b="1" dirty="0" smtClean="0"/>
              <a:t>nondeterministic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    and should not be considered for operational networks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Concerning </a:t>
            </a:r>
            <a:r>
              <a:rPr lang="en-US" sz="2000" b="1" dirty="0" smtClean="0"/>
              <a:t>synchronization</a:t>
            </a:r>
            <a:r>
              <a:rPr lang="en-US" sz="2000" dirty="0" smtClean="0"/>
              <a:t> (crucial for up-and-coming applications)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         Carrier Ethernet </a:t>
            </a:r>
            <a:r>
              <a:rPr lang="en-US" sz="2000" dirty="0" smtClean="0"/>
              <a:t>has full support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           while </a:t>
            </a:r>
            <a:r>
              <a:rPr lang="en-US" sz="2000" dirty="0" smtClean="0">
                <a:solidFill>
                  <a:srgbClr val="FF0000"/>
                </a:solidFill>
              </a:rPr>
              <a:t>MPLS </a:t>
            </a:r>
            <a:r>
              <a:rPr lang="en-US" sz="2000" dirty="0" smtClean="0"/>
              <a:t>has none (thus diminishing its status as being </a:t>
            </a:r>
            <a:r>
              <a:rPr lang="en-US" sz="2000" i="1" dirty="0" smtClean="0"/>
              <a:t>future proof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/>
              <a:t>Now we have seen that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Regarding </a:t>
            </a:r>
            <a:r>
              <a:rPr lang="en-US" sz="2000" b="1" dirty="0" smtClean="0"/>
              <a:t>Network Security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     MPLS </a:t>
            </a:r>
            <a:r>
              <a:rPr lang="en-US" sz="2000" dirty="0" smtClean="0"/>
              <a:t>is highly vulnerable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           while </a:t>
            </a:r>
            <a:r>
              <a:rPr lang="en-US" sz="2000" dirty="0" smtClean="0">
                <a:solidFill>
                  <a:srgbClr val="0000FF"/>
                </a:solidFill>
              </a:rPr>
              <a:t>Carrier Ethernet </a:t>
            </a:r>
            <a:r>
              <a:rPr lang="en-US" sz="2000" dirty="0" smtClean="0"/>
              <a:t>possesses mechanisms to fight off attacks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These facts should be taken into account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	when planning future transport networks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Yaakov (J) </a:t>
            </a:r>
            <a:r>
              <a:rPr lang="en-US" dirty="0" smtClean="0"/>
              <a:t>Stein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CTO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yaakov_s@rad.com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00FF"/>
                </a:solidFill>
              </a:rPr>
              <a:t>Carrier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Ethernet</a:t>
            </a:r>
            <a:r>
              <a:rPr lang="en-US" dirty="0"/>
              <a:t> ?  </a:t>
            </a:r>
            <a:r>
              <a:rPr lang="en-US" dirty="0">
                <a:solidFill>
                  <a:srgbClr val="00B050"/>
                </a:solidFill>
              </a:rPr>
              <a:t>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Ethernet</a:t>
            </a:r>
            <a:r>
              <a:rPr lang="en-US" sz="2000" dirty="0" smtClean="0">
                <a:solidFill>
                  <a:schemeClr val="tx1"/>
                </a:solidFill>
              </a:rPr>
              <a:t> started out as a </a:t>
            </a:r>
            <a:r>
              <a:rPr lang="en-US" sz="2000" i="1" dirty="0" smtClean="0">
                <a:solidFill>
                  <a:schemeClr val="tx1"/>
                </a:solidFill>
              </a:rPr>
              <a:t>LAN</a:t>
            </a:r>
            <a:r>
              <a:rPr lang="en-US" sz="2000" dirty="0" smtClean="0">
                <a:solidFill>
                  <a:schemeClr val="tx1"/>
                </a:solidFill>
              </a:rPr>
              <a:t> technology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LAN networks are small 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and operated by consumer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and hence are easily managed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When </a:t>
            </a:r>
            <a:r>
              <a:rPr lang="en-US" sz="2000" b="1" dirty="0" smtClean="0">
                <a:solidFill>
                  <a:srgbClr val="0000FF"/>
                </a:solidFill>
              </a:rPr>
              <a:t>Ethernet</a:t>
            </a:r>
            <a:r>
              <a:rPr lang="en-US" sz="2000" dirty="0" smtClean="0">
                <a:solidFill>
                  <a:schemeClr val="tx1"/>
                </a:solidFill>
              </a:rPr>
              <a:t> left the LAN environment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new mechanisms were needed, e.g.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scalability </a:t>
            </a:r>
            <a:r>
              <a:rPr lang="en-US" sz="1600" dirty="0" smtClean="0">
                <a:solidFill>
                  <a:schemeClr val="tx1"/>
                </a:solidFill>
              </a:rPr>
              <a:t>(to reach 100s of thousands of end-points)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OAM (</a:t>
            </a:r>
            <a:r>
              <a:rPr lang="en-US" sz="1800" b="1" dirty="0" smtClean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ault </a:t>
            </a:r>
            <a:r>
              <a:rPr lang="en-US" sz="1800" b="1" dirty="0" smtClean="0">
                <a:solidFill>
                  <a:schemeClr val="tx1"/>
                </a:solidFill>
              </a:rPr>
              <a:t>M</a:t>
            </a:r>
            <a:r>
              <a:rPr lang="en-US" sz="1800" dirty="0" smtClean="0">
                <a:solidFill>
                  <a:schemeClr val="tx1"/>
                </a:solidFill>
              </a:rPr>
              <a:t>anagement, </a:t>
            </a:r>
            <a:r>
              <a:rPr lang="en-US" sz="1800" b="1" dirty="0" smtClean="0">
                <a:solidFill>
                  <a:schemeClr val="tx1"/>
                </a:solidFill>
              </a:rPr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erformance </a:t>
            </a:r>
            <a:r>
              <a:rPr lang="en-US" sz="1800" b="1" dirty="0" smtClean="0">
                <a:solidFill>
                  <a:schemeClr val="tx1"/>
                </a:solidFill>
              </a:rPr>
              <a:t>M</a:t>
            </a:r>
            <a:r>
              <a:rPr lang="en-US" sz="1800" dirty="0" smtClean="0">
                <a:solidFill>
                  <a:schemeClr val="tx1"/>
                </a:solidFill>
              </a:rPr>
              <a:t>onitoring)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deterministic (Connection-Oriented) connections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support for various topologies (e.g., point-point, rings, trees)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resilience mechanisms (e.g., Automatic Protection Switching)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support for synchronization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Carrier Ethernet (CE) </a:t>
            </a:r>
            <a:r>
              <a:rPr lang="en-US" sz="2000" dirty="0" smtClean="0">
                <a:solidFill>
                  <a:schemeClr val="tx1"/>
                </a:solidFill>
              </a:rPr>
              <a:t>adds </a:t>
            </a:r>
            <a:r>
              <a:rPr lang="en-US" sz="2000" i="1" dirty="0" smtClean="0">
                <a:solidFill>
                  <a:schemeClr val="tx1"/>
                </a:solidFill>
              </a:rPr>
              <a:t>carrier-grade</a:t>
            </a:r>
            <a:r>
              <a:rPr lang="en-US" sz="2000" dirty="0" smtClean="0">
                <a:solidFill>
                  <a:schemeClr val="tx1"/>
                </a:solidFill>
              </a:rPr>
              <a:t> features to Ethernet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so that it can replace </a:t>
            </a:r>
            <a:r>
              <a:rPr lang="en-US" sz="2000" dirty="0" smtClean="0">
                <a:solidFill>
                  <a:srgbClr val="7030A0"/>
                </a:solidFill>
              </a:rPr>
              <a:t>SONET/SDH as</a:t>
            </a:r>
            <a:r>
              <a:rPr lang="en-US" sz="2000" dirty="0" smtClean="0">
                <a:solidFill>
                  <a:schemeClr val="tx1"/>
                </a:solidFill>
              </a:rPr>
              <a:t> a transport network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4" descr="C:\Documents and Settings\Yaakov_s\My Documents\commarts\Ethernet\metcalfe-en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4609" y="1511549"/>
            <a:ext cx="3117850" cy="1631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3439" y="3087937"/>
            <a:ext cx="207264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Metcalf’s original sketch of Ethernet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220234" y="905461"/>
            <a:ext cx="1562099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rgbClr val="0000FF"/>
                </a:solidFill>
                <a:latin typeface="+mn-lt"/>
              </a:rPr>
              <a:t>Blue</a:t>
            </a:r>
            <a:r>
              <a:rPr lang="en-US" sz="1100" b="1" dirty="0" smtClean="0">
                <a:latin typeface="+mn-lt"/>
              </a:rPr>
              <a:t> </a:t>
            </a:r>
            <a:r>
              <a:rPr lang="en-US" sz="1100" dirty="0" smtClean="0">
                <a:latin typeface="+mn-lt"/>
              </a:rPr>
              <a:t>means Ethernet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229760" y="762586"/>
            <a:ext cx="323849" cy="161925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00FF"/>
                </a:solidFill>
              </a:rPr>
              <a:t>Carrier Ethernet </a:t>
            </a:r>
            <a:r>
              <a:rPr lang="en-US" dirty="0"/>
              <a:t>?  </a:t>
            </a:r>
            <a:r>
              <a:rPr lang="en-US" dirty="0">
                <a:solidFill>
                  <a:srgbClr val="00B050"/>
                </a:solidFill>
              </a:rPr>
              <a:t>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628" y="1287042"/>
            <a:ext cx="8628242" cy="5422516"/>
          </a:xfrm>
        </p:spPr>
        <p:txBody>
          <a:bodyPr/>
          <a:lstStyle/>
          <a:p>
            <a:r>
              <a:rPr lang="en-US" sz="2000" dirty="0" smtClean="0"/>
              <a:t>Mature Technology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widely deployed by service providers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promoted and maintained by Metro Ethernet Forum (MEF)</a:t>
            </a:r>
          </a:p>
          <a:p>
            <a:r>
              <a:rPr lang="en-US" sz="2000" dirty="0" smtClean="0"/>
              <a:t>Deterministic and </a:t>
            </a:r>
            <a:r>
              <a:rPr lang="en-US" sz="2000" b="1" dirty="0" smtClean="0"/>
              <a:t>C</a:t>
            </a:r>
            <a:r>
              <a:rPr lang="en-US" sz="2000" dirty="0" smtClean="0"/>
              <a:t>onnection </a:t>
            </a:r>
            <a:r>
              <a:rPr lang="en-US" sz="2000" b="1" dirty="0" smtClean="0"/>
              <a:t>O</a:t>
            </a:r>
            <a:r>
              <a:rPr lang="en-US" sz="2000" dirty="0" smtClean="0"/>
              <a:t>riented</a:t>
            </a:r>
            <a:r>
              <a:rPr lang="en-US" sz="1800" dirty="0" smtClean="0"/>
              <a:t> (unlike connectionless IP)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provisioning through management system (not routing)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support for point-point, multipoint-multipoint, ring, tree, … topologies</a:t>
            </a:r>
          </a:p>
          <a:p>
            <a:r>
              <a:rPr lang="en-US" sz="2000" dirty="0" smtClean="0"/>
              <a:t>Support for </a:t>
            </a:r>
            <a:r>
              <a:rPr lang="en-US" sz="2000" b="1" dirty="0" smtClean="0"/>
              <a:t>Q</a:t>
            </a:r>
            <a:r>
              <a:rPr lang="en-US" sz="2000" dirty="0" smtClean="0"/>
              <a:t>uality </a:t>
            </a:r>
            <a:r>
              <a:rPr lang="en-US" sz="2000" b="1" dirty="0" smtClean="0"/>
              <a:t>o</a:t>
            </a:r>
            <a:r>
              <a:rPr lang="en-US" sz="2000" dirty="0" smtClean="0"/>
              <a:t>f </a:t>
            </a:r>
            <a:r>
              <a:rPr lang="en-US" sz="2000" b="1" dirty="0" smtClean="0"/>
              <a:t>S</a:t>
            </a:r>
            <a:r>
              <a:rPr lang="en-US" sz="2000" dirty="0" smtClean="0"/>
              <a:t>ervice </a:t>
            </a:r>
            <a:r>
              <a:rPr lang="en-US" sz="1800" dirty="0" smtClean="0"/>
              <a:t>(</a:t>
            </a:r>
            <a:r>
              <a:rPr lang="en-US" sz="1600" dirty="0" smtClean="0"/>
              <a:t>up to 8 </a:t>
            </a:r>
            <a:r>
              <a:rPr lang="en-US" sz="1600" b="1" dirty="0" smtClean="0"/>
              <a:t>C</a:t>
            </a:r>
            <a:r>
              <a:rPr lang="en-US" sz="1600" dirty="0" smtClean="0"/>
              <a:t>lasses </a:t>
            </a:r>
            <a:r>
              <a:rPr lang="en-US" sz="1600" b="1" dirty="0" smtClean="0"/>
              <a:t>o</a:t>
            </a:r>
            <a:r>
              <a:rPr lang="en-US" sz="1600" dirty="0" smtClean="0"/>
              <a:t>f </a:t>
            </a:r>
            <a:r>
              <a:rPr lang="en-US" sz="1600" b="1" dirty="0" smtClean="0"/>
              <a:t>S</a:t>
            </a:r>
            <a:r>
              <a:rPr lang="en-US" sz="1600" dirty="0" smtClean="0"/>
              <a:t>ervice)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enforcement of bandwidth profiles (dual token bucket shaping/policing)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color (conformance) marking</a:t>
            </a:r>
          </a:p>
          <a:p>
            <a:r>
              <a:rPr lang="en-US" sz="2000" dirty="0" smtClean="0"/>
              <a:t>Carrier-grade operations mechanisms</a:t>
            </a:r>
            <a:r>
              <a:rPr lang="en-US" sz="18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service activation testing (Y.1564)</a:t>
            </a:r>
          </a:p>
          <a:p>
            <a:pPr lvl="1">
              <a:spcBef>
                <a:spcPts val="0"/>
              </a:spcBef>
            </a:pPr>
            <a:r>
              <a:rPr lang="en-US" sz="1800" b="1" dirty="0" smtClean="0"/>
              <a:t>F</a:t>
            </a:r>
            <a:r>
              <a:rPr lang="en-US" sz="1800" dirty="0" smtClean="0"/>
              <a:t>ault </a:t>
            </a:r>
            <a:r>
              <a:rPr lang="en-US" sz="1800" b="1" dirty="0" smtClean="0"/>
              <a:t>M</a:t>
            </a:r>
            <a:r>
              <a:rPr lang="en-US" sz="1800" dirty="0" smtClean="0"/>
              <a:t>anagement (802.1ag, Y.1731)</a:t>
            </a:r>
          </a:p>
          <a:p>
            <a:pPr lvl="1">
              <a:spcBef>
                <a:spcPts val="0"/>
              </a:spcBef>
            </a:pPr>
            <a:r>
              <a:rPr lang="en-US" sz="1800" b="1" dirty="0" smtClean="0"/>
              <a:t>P</a:t>
            </a:r>
            <a:r>
              <a:rPr lang="en-US" sz="1800" dirty="0" smtClean="0"/>
              <a:t>erformance </a:t>
            </a:r>
            <a:r>
              <a:rPr lang="en-US" sz="1800" b="1" dirty="0" smtClean="0"/>
              <a:t>M</a:t>
            </a:r>
            <a:r>
              <a:rPr lang="en-US" sz="1800" dirty="0" smtClean="0"/>
              <a:t>onitoring (Y.1731)</a:t>
            </a:r>
          </a:p>
          <a:p>
            <a:pPr lvl="1">
              <a:spcBef>
                <a:spcPts val="0"/>
              </a:spcBef>
            </a:pPr>
            <a:r>
              <a:rPr lang="en-US" sz="1800" b="1" dirty="0" smtClean="0"/>
              <a:t>A</a:t>
            </a:r>
            <a:r>
              <a:rPr lang="en-US" sz="1800" dirty="0" smtClean="0"/>
              <a:t>utomatic </a:t>
            </a:r>
            <a:r>
              <a:rPr lang="en-US" sz="1800" b="1" dirty="0" smtClean="0"/>
              <a:t>P</a:t>
            </a:r>
            <a:r>
              <a:rPr lang="en-US" sz="1800" dirty="0" smtClean="0"/>
              <a:t>rotection </a:t>
            </a:r>
            <a:r>
              <a:rPr lang="en-US" sz="1800" b="1" dirty="0" smtClean="0"/>
              <a:t>S</a:t>
            </a:r>
            <a:r>
              <a:rPr lang="en-US" sz="1800" dirty="0" smtClean="0"/>
              <a:t>witching (G.8031, G.8032)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Synchronization &lt;timing distribution&gt; (SyncE, 1588)</a:t>
            </a:r>
          </a:p>
          <a:p>
            <a:r>
              <a:rPr lang="en-US" sz="2000" dirty="0" smtClean="0"/>
              <a:t>Network security mechanisms</a:t>
            </a:r>
            <a:r>
              <a:rPr lang="en-US" sz="18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access authorization (802.1X)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source authentication, integrity and optional encryption (MACSec)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FF0000"/>
                </a:solidFill>
              </a:rPr>
              <a:t>MPLS</a:t>
            </a:r>
            <a:r>
              <a:rPr lang="en-US" dirty="0"/>
              <a:t> ?   </a:t>
            </a:r>
            <a:r>
              <a:rPr lang="en-US" dirty="0">
                <a:solidFill>
                  <a:srgbClr val="00B050"/>
                </a:solidFill>
              </a:rPr>
              <a:t>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MPLS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started out as a technology to accelerate IP forwarding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by setting up tunnels to transport IP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other traffic can be transported via </a:t>
            </a:r>
            <a:r>
              <a:rPr lang="en-US" sz="1800" b="1" dirty="0" smtClean="0"/>
              <a:t>pseudowires</a:t>
            </a:r>
          </a:p>
          <a:p>
            <a:pPr marL="225425" lvl="1" indent="-225425"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b="1" dirty="0" smtClean="0">
                <a:solidFill>
                  <a:srgbClr val="FF0000"/>
                </a:solidFill>
              </a:rPr>
              <a:t>MPLS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defined by the IETF, and inherits the rich IP protocol suite </a:t>
            </a:r>
          </a:p>
          <a:p>
            <a:pPr marL="506412" lvl="2" indent="-225425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dirty="0" smtClean="0"/>
              <a:t>like all IETF protocols, MPLS does not define layer 2 or below</a:t>
            </a:r>
          </a:p>
          <a:p>
            <a:pPr marL="225425" lvl="1" indent="-225425"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b="1" dirty="0" smtClean="0">
                <a:solidFill>
                  <a:srgbClr val="FF0000"/>
                </a:solidFill>
              </a:rPr>
              <a:t>MPLS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a mature technology for </a:t>
            </a:r>
            <a:r>
              <a:rPr lang="en-US" b="1" dirty="0" smtClean="0">
                <a:solidFill>
                  <a:schemeClr val="tx1"/>
                </a:solidFill>
              </a:rPr>
              <a:t>core</a:t>
            </a:r>
            <a:r>
              <a:rPr lang="en-US" dirty="0" smtClean="0">
                <a:solidFill>
                  <a:schemeClr val="tx1"/>
                </a:solidFill>
              </a:rPr>
              <a:t> IP networks</a:t>
            </a:r>
          </a:p>
          <a:p>
            <a:pPr marL="506412" lvl="2" indent="-225425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dirty="0" smtClean="0"/>
              <a:t>full </a:t>
            </a:r>
            <a:r>
              <a:rPr lang="en-US" b="1" dirty="0" smtClean="0"/>
              <a:t>T</a:t>
            </a:r>
            <a:r>
              <a:rPr lang="en-US" dirty="0" smtClean="0"/>
              <a:t>raffic </a:t>
            </a:r>
            <a:r>
              <a:rPr lang="en-US" b="1" dirty="0" smtClean="0"/>
              <a:t>E</a:t>
            </a:r>
            <a:r>
              <a:rPr lang="en-US" dirty="0" smtClean="0"/>
              <a:t>ngineering is available, but not </a:t>
            </a:r>
            <a:r>
              <a:rPr lang="en-US" i="1" dirty="0" smtClean="0"/>
              <a:t>traffic conditioning </a:t>
            </a:r>
            <a:r>
              <a:rPr lang="en-US" dirty="0" smtClean="0"/>
              <a:t>(policing/shaping)</a:t>
            </a:r>
          </a:p>
          <a:p>
            <a:pPr marL="506412" lvl="2" indent="-225425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dirty="0" smtClean="0">
                <a:solidFill>
                  <a:schemeClr val="tx1"/>
                </a:solidFill>
              </a:rPr>
              <a:t>supports mesh topologies </a:t>
            </a:r>
          </a:p>
          <a:p>
            <a:pPr marL="506412" lvl="2" indent="-225425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dirty="0" smtClean="0">
                <a:solidFill>
                  <a:schemeClr val="tx1"/>
                </a:solidFill>
              </a:rPr>
              <a:t>uses local Fast ReRoute (not protection switching) for resilience </a:t>
            </a:r>
          </a:p>
          <a:p>
            <a:pPr marL="506412" lvl="2" indent="-225425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dirty="0" smtClean="0">
                <a:solidFill>
                  <a:schemeClr val="tx1"/>
                </a:solidFill>
              </a:rPr>
              <a:t>no network security mechanisms (since core elements are trusted)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A new MPLS version (</a:t>
            </a:r>
            <a:r>
              <a:rPr lang="en-US" sz="2000" b="1" dirty="0" smtClean="0">
                <a:solidFill>
                  <a:srgbClr val="FF0000"/>
                </a:solidFill>
              </a:rPr>
              <a:t>MPLS-TP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takes MPLS out of the core network into the transport domain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WARNING: there are two non-interoperable versions (from IETF and ITU-T)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</a:p>
          <a:p>
            <a:pPr>
              <a:spcBef>
                <a:spcPts val="1200"/>
              </a:spcBef>
              <a:buNone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17448" y="866706"/>
            <a:ext cx="1562099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Red </a:t>
            </a:r>
            <a:r>
              <a:rPr lang="en-US" sz="1100" dirty="0" smtClean="0">
                <a:latin typeface="+mn-lt"/>
              </a:rPr>
              <a:t>means MPLS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600" y="752407"/>
            <a:ext cx="561973" cy="1809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FF0000"/>
                </a:solidFill>
              </a:rPr>
              <a:t>MPLS</a:t>
            </a:r>
            <a:r>
              <a:rPr lang="en-US" dirty="0"/>
              <a:t> ?   </a:t>
            </a:r>
            <a:r>
              <a:rPr lang="en-US" dirty="0">
                <a:solidFill>
                  <a:srgbClr val="00B050"/>
                </a:solidFill>
              </a:rPr>
              <a:t>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425923"/>
            <a:ext cx="8426362" cy="506988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We can now distinguish four distinct flavors of MPLS: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sz="2000" dirty="0" smtClean="0"/>
              <a:t>best effort </a:t>
            </a:r>
            <a:r>
              <a:rPr lang="en-US" sz="2000" b="1" dirty="0" smtClean="0"/>
              <a:t>MPLS </a:t>
            </a:r>
            <a:r>
              <a:rPr lang="en-US" sz="1800" dirty="0" smtClean="0"/>
              <a:t>(usually with LDP, perhaps with RSVP-TE for FRR)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not true CO – pinned to route not to Network Elements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/>
              <a:t>	used in Internet core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 smtClean="0"/>
              <a:t>MPLS for </a:t>
            </a:r>
            <a:r>
              <a:rPr lang="en-US" sz="2000" b="1" dirty="0" smtClean="0"/>
              <a:t>L3VPN</a:t>
            </a:r>
            <a:r>
              <a:rPr lang="en-US" sz="2000" dirty="0" smtClean="0"/>
              <a:t> services </a:t>
            </a:r>
            <a:r>
              <a:rPr lang="en-US" sz="1800" dirty="0" smtClean="0"/>
              <a:t>(RFC 4364 &lt;ex-2547&gt; using BGP)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/>
              <a:t>	used to deliver VPN services to business users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 smtClean="0"/>
              <a:t>traffic engineered </a:t>
            </a:r>
            <a:r>
              <a:rPr lang="en-US" sz="2000" b="1" dirty="0" smtClean="0"/>
              <a:t>MPLS-TE</a:t>
            </a:r>
            <a:r>
              <a:rPr lang="en-US" sz="2000" dirty="0" smtClean="0"/>
              <a:t> </a:t>
            </a:r>
            <a:r>
              <a:rPr lang="en-US" sz="1800" dirty="0" smtClean="0"/>
              <a:t>(currently with RSVP-TE)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true CO with resource reservation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/>
              <a:t>	used when strict SLA guarantees must be given</a:t>
            </a:r>
            <a:r>
              <a:rPr lang="en-US" sz="2000" dirty="0" smtClean="0"/>
              <a:t> </a:t>
            </a:r>
            <a:r>
              <a:rPr lang="en-US" sz="1600" dirty="0" smtClean="0"/>
              <a:t>(banks, government, …)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 smtClean="0"/>
              <a:t>transport profile - </a:t>
            </a:r>
            <a:r>
              <a:rPr lang="en-US" sz="2000" b="1" dirty="0" smtClean="0"/>
              <a:t>MPLS-TP</a:t>
            </a:r>
            <a:r>
              <a:rPr lang="en-US" sz="2000" dirty="0" smtClean="0"/>
              <a:t> </a:t>
            </a:r>
            <a:r>
              <a:rPr lang="en-US" sz="1800" dirty="0" smtClean="0"/>
              <a:t>(with management or RSVP-TE)</a:t>
            </a:r>
          </a:p>
          <a:p>
            <a:pPr marL="808038" lvl="1" indent="-236538">
              <a:spcBef>
                <a:spcPts val="0"/>
              </a:spcBef>
            </a:pPr>
            <a:r>
              <a:rPr lang="en-US" sz="1800" dirty="0" smtClean="0"/>
              <a:t>does not assume the existence of IP forwarding plane</a:t>
            </a:r>
          </a:p>
          <a:p>
            <a:pPr marL="808038" lvl="1" indent="-236538">
              <a:spcBef>
                <a:spcPts val="0"/>
              </a:spcBef>
            </a:pPr>
            <a:r>
              <a:rPr lang="en-US" sz="1800" dirty="0" smtClean="0"/>
              <a:t>does not require the IP control plane</a:t>
            </a:r>
            <a:r>
              <a:rPr lang="en-US" sz="1600" dirty="0" smtClean="0"/>
              <a:t> (can work with management systems)</a:t>
            </a:r>
          </a:p>
          <a:p>
            <a:pPr marL="808038" lvl="1" indent="-236538">
              <a:spcBef>
                <a:spcPts val="0"/>
              </a:spcBef>
            </a:pPr>
            <a:r>
              <a:rPr lang="en-US" sz="1800" dirty="0" smtClean="0"/>
              <a:t>implements OAM and APS functionality </a:t>
            </a:r>
            <a:r>
              <a:rPr lang="en-US" sz="1600" dirty="0" smtClean="0"/>
              <a:t>(based on Carrier Ethernet)</a:t>
            </a:r>
          </a:p>
          <a:p>
            <a:pPr marL="800100" lvl="1" indent="-228600">
              <a:spcBef>
                <a:spcPts val="0"/>
              </a:spcBef>
            </a:pPr>
            <a:r>
              <a:rPr lang="en-US" sz="1800" dirty="0" smtClean="0"/>
              <a:t>supports ring topologies</a:t>
            </a:r>
          </a:p>
          <a:p>
            <a:pPr marL="800100" lvl="1" indent="-228600">
              <a:spcBef>
                <a:spcPts val="0"/>
              </a:spcBef>
            </a:pPr>
            <a:r>
              <a:rPr lang="en-US" sz="1800" dirty="0" smtClean="0"/>
              <a:t>still in initial phases of deployment </a:t>
            </a:r>
            <a:r>
              <a:rPr lang="en-US" sz="1600" dirty="0" smtClean="0"/>
              <a:t>(little </a:t>
            </a:r>
            <a:r>
              <a:rPr lang="en-US" sz="1600" i="1" dirty="0" smtClean="0"/>
              <a:t>interop</a:t>
            </a:r>
            <a:r>
              <a:rPr lang="en-US" sz="1600" dirty="0" smtClean="0"/>
              <a:t> testing has been performed)</a:t>
            </a:r>
          </a:p>
          <a:p>
            <a:pPr marL="800100" lvl="1" indent="-228600">
              <a:spcBef>
                <a:spcPts val="0"/>
              </a:spcBef>
            </a:pPr>
            <a:r>
              <a:rPr lang="en-US" sz="1800" dirty="0" smtClean="0"/>
              <a:t>does not add network security features </a:t>
            </a:r>
            <a:r>
              <a:rPr lang="en-US" sz="1600" dirty="0" smtClean="0"/>
              <a:t>(still susceptible to attack)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battlefront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361378" y="4857015"/>
            <a:ext cx="8442288" cy="1513305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Ethernet</a:t>
            </a:r>
            <a:r>
              <a:rPr lang="en-US" sz="2000" dirty="0" smtClean="0"/>
              <a:t> started in the local network (LAN)</a:t>
            </a:r>
            <a:br>
              <a:rPr lang="en-US" sz="2000" dirty="0" smtClean="0"/>
            </a:br>
            <a:r>
              <a:rPr lang="en-US" sz="2000" dirty="0" smtClean="0"/>
              <a:t>  and for many years has moved into transport networks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MPLS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started in the core network (WAN)</a:t>
            </a:r>
            <a:br>
              <a:rPr lang="en-US" sz="2000" dirty="0" smtClean="0"/>
            </a:br>
            <a:r>
              <a:rPr lang="en-US" sz="2000" dirty="0" smtClean="0"/>
              <a:t>  and is now trying to conquer transport networks with MPLS-TP</a:t>
            </a:r>
          </a:p>
        </p:txBody>
      </p:sp>
      <p:grpSp>
        <p:nvGrpSpPr>
          <p:cNvPr id="5" name="Group 17"/>
          <p:cNvGrpSpPr/>
          <p:nvPr/>
        </p:nvGrpSpPr>
        <p:grpSpPr>
          <a:xfrm>
            <a:off x="331132" y="1523752"/>
            <a:ext cx="8006634" cy="3163011"/>
            <a:chOff x="249244" y="1523752"/>
            <a:chExt cx="8006634" cy="3163011"/>
          </a:xfrm>
        </p:grpSpPr>
        <p:sp>
          <p:nvSpPr>
            <p:cNvPr id="4" name="Freeform 2"/>
            <p:cNvSpPr>
              <a:spLocks/>
            </p:cNvSpPr>
            <p:nvPr/>
          </p:nvSpPr>
          <p:spPr bwMode="auto">
            <a:xfrm rot="64793">
              <a:off x="1995165" y="1523752"/>
              <a:ext cx="4269669" cy="3163011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CC66FF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1030"/>
            <p:cNvSpPr>
              <a:spLocks/>
            </p:cNvSpPr>
            <p:nvPr/>
          </p:nvSpPr>
          <p:spPr bwMode="auto">
            <a:xfrm rot="64793">
              <a:off x="5925608" y="2090622"/>
              <a:ext cx="2330270" cy="1991833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28C1A"/>
              </a:extrusionClr>
            </a:sp3d>
          </p:spPr>
          <p:txBody>
            <a:bodyPr>
              <a:flatTx/>
            </a:bodyPr>
            <a:lstStyle/>
            <a:p>
              <a:endParaRPr lang="en-US" dirty="0"/>
            </a:p>
          </p:txBody>
        </p:sp>
        <p:sp>
          <p:nvSpPr>
            <p:cNvPr id="9" name="Freeform 1033"/>
            <p:cNvSpPr>
              <a:spLocks/>
            </p:cNvSpPr>
            <p:nvPr/>
          </p:nvSpPr>
          <p:spPr bwMode="auto">
            <a:xfrm rot="64793">
              <a:off x="271857" y="1915636"/>
              <a:ext cx="1863232" cy="2182022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00"/>
              </a:extrusionClr>
            </a:sp3d>
          </p:spPr>
          <p:txBody>
            <a:bodyPr>
              <a:flatTx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4413" y="3035490"/>
              <a:ext cx="15808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local network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8833" y="2678980"/>
              <a:ext cx="34369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TRANSPORT NETWORK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79036" y="2287950"/>
              <a:ext cx="15131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core</a:t>
              </a:r>
            </a:p>
            <a:p>
              <a:pPr algn="ctr"/>
              <a:r>
                <a:rPr lang="en-US" sz="2000" dirty="0" smtClean="0"/>
                <a:t>network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9244" y="2251027"/>
              <a:ext cx="1985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ETHERNET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4626" y="3288260"/>
              <a:ext cx="1059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MPLS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2117680" y="2418248"/>
              <a:ext cx="4528780" cy="24701"/>
            </a:xfrm>
            <a:prstGeom prst="straightConnector1">
              <a:avLst/>
            </a:prstGeom>
            <a:solidFill>
              <a:schemeClr val="accent1"/>
            </a:solidFill>
            <a:ln w="2286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rot="10800000">
              <a:off x="1828800" y="3480179"/>
              <a:ext cx="4408228" cy="27298"/>
            </a:xfrm>
            <a:prstGeom prst="straightConnector1">
              <a:avLst/>
            </a:prstGeom>
            <a:solidFill>
              <a:schemeClr val="accent1"/>
            </a:solidFill>
            <a:ln w="2286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3604475" y="2263093"/>
              <a:ext cx="14260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+mn-lt"/>
                  <a:cs typeface="+mj-cs"/>
                </a:rPr>
                <a:t>first mile</a:t>
              </a:r>
              <a:endParaRPr lang="en-US" sz="1600" b="1" dirty="0">
                <a:solidFill>
                  <a:srgbClr val="FF0000"/>
                </a:solidFill>
                <a:latin typeface="+mn-lt"/>
                <a:cs typeface="+mj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05388" y="3327619"/>
              <a:ext cx="14260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+mn-lt"/>
                  <a:cs typeface="+mj-cs"/>
                </a:rPr>
                <a:t>last mile</a:t>
              </a:r>
              <a:endParaRPr lang="en-US" sz="1600" b="1" dirty="0">
                <a:solidFill>
                  <a:srgbClr val="FF0000"/>
                </a:solidFill>
                <a:latin typeface="+mn-lt"/>
                <a:cs typeface="+mj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</a:t>
            </a:r>
            <a:r>
              <a:rPr lang="en-US" dirty="0" smtClean="0"/>
              <a:t>Comparison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template-2014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69696"/>
      </a:lt2>
      <a:accent1>
        <a:srgbClr val="C00000"/>
      </a:accent1>
      <a:accent2>
        <a:srgbClr val="0098A1"/>
      </a:accent2>
      <a:accent3>
        <a:srgbClr val="FFFFFF"/>
      </a:accent3>
      <a:accent4>
        <a:srgbClr val="000000"/>
      </a:accent4>
      <a:accent5>
        <a:srgbClr val="DCAAAA"/>
      </a:accent5>
      <a:accent6>
        <a:srgbClr val="008991"/>
      </a:accent6>
      <a:hlink>
        <a:srgbClr val="008991"/>
      </a:hlink>
      <a:folHlink>
        <a:srgbClr val="0098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49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rtlCol="0" anchor="ctr">
        <a:spAutoFit/>
      </a:bodyPr>
      <a:lstStyle>
        <a:defPPr algn="ctr">
          <a:defRPr sz="1100" b="1" kern="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ADPPT-template.potx [Read-Only]" id="{D1A05436-2FA8-443B-AB6B-A80EE7FCE76B}" vid="{5E06F366-A5F5-4553-A242-4176E959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RADtemplate-2014</Template>
  <TotalTime>30066</TotalTime>
  <Words>2247</Words>
  <Application>Microsoft Office PowerPoint</Application>
  <PresentationFormat>On-screen Show (4:3)</PresentationFormat>
  <Paragraphs>567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RADtemplate-2014</vt:lpstr>
      <vt:lpstr>The POWERful Choice – Carrier Ethernet or MPLS For Power Utilities</vt:lpstr>
      <vt:lpstr>SONET/SDH is being phased out</vt:lpstr>
      <vt:lpstr>The options</vt:lpstr>
      <vt:lpstr>What is Carrier Ethernet ?  (1)</vt:lpstr>
      <vt:lpstr>What is Carrier Ethernet ?  (2)</vt:lpstr>
      <vt:lpstr>What is MPLS ?    (1)</vt:lpstr>
      <vt:lpstr>What is MPLS ?    (2)</vt:lpstr>
      <vt:lpstr>The battlefront</vt:lpstr>
      <vt:lpstr>Technical Comparison</vt:lpstr>
      <vt:lpstr>Features in common</vt:lpstr>
      <vt:lpstr>1st reason for differences – format</vt:lpstr>
      <vt:lpstr>2nd reason for differences – control</vt:lpstr>
      <vt:lpstr>Additional differences</vt:lpstr>
      <vt:lpstr>The new trend – SDN</vt:lpstr>
      <vt:lpstr>Why not use both ?  (1)</vt:lpstr>
      <vt:lpstr>Why not use both ?  (2)</vt:lpstr>
      <vt:lpstr>Why not use both ?  (3)</vt:lpstr>
      <vt:lpstr>Operational Comparison</vt:lpstr>
      <vt:lpstr>Utilities network requirements</vt:lpstr>
      <vt:lpstr>Traffic types</vt:lpstr>
      <vt:lpstr>Determinism</vt:lpstr>
      <vt:lpstr>Resilience</vt:lpstr>
      <vt:lpstr>End-end delay and delay consistency</vt:lpstr>
      <vt:lpstr>What about delay asymmetry?</vt:lpstr>
      <vt:lpstr>Management</vt:lpstr>
      <vt:lpstr>Synchronization</vt:lpstr>
      <vt:lpstr>Summary (so far)</vt:lpstr>
      <vt:lpstr>Network Security  for  Power Utilities</vt:lpstr>
      <vt:lpstr>Security highlights</vt:lpstr>
      <vt:lpstr>MPLS data plane DoS (injection) attack</vt:lpstr>
      <vt:lpstr>MPLS man in the middle attack</vt:lpstr>
      <vt:lpstr>MPLS LSP swap attack</vt:lpstr>
      <vt:lpstr>MPLS control plane attack Not relevant for MPLS-TP w/o control plane</vt:lpstr>
      <vt:lpstr>Summary  (final this time)</vt:lpstr>
      <vt:lpstr>Slide 35</vt:lpstr>
    </vt:vector>
  </TitlesOfParts>
  <Company>Rad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POWERful Choice</dc:title>
  <dc:subject>CE vs. MPLS for power utilities</dc:subject>
  <dc:creator>Y(J)S</dc:creator>
  <cp:keywords>carrier Ethernet, MPLS, MPLS-TP</cp:keywords>
  <dc:description>version for UTC webinar</dc:description>
  <cp:lastModifiedBy>yaakov_s</cp:lastModifiedBy>
  <cp:revision>1067</cp:revision>
  <dcterms:created xsi:type="dcterms:W3CDTF">2012-11-06T08:07:04Z</dcterms:created>
  <dcterms:modified xsi:type="dcterms:W3CDTF">2014-10-22T17:26:50Z</dcterms:modified>
</cp:coreProperties>
</file>