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276" r:id="rId3"/>
    <p:sldId id="272" r:id="rId4"/>
    <p:sldId id="269" r:id="rId5"/>
    <p:sldId id="275" r:id="rId6"/>
    <p:sldId id="271" r:id="rId7"/>
    <p:sldId id="266" r:id="rId8"/>
    <p:sldId id="278" r:id="rId9"/>
    <p:sldId id="270" r:id="rId10"/>
    <p:sldId id="279" r:id="rId11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7">
          <p15:clr>
            <a:srgbClr val="A4A3A4"/>
          </p15:clr>
        </p15:guide>
        <p15:guide id="2" orient="horz" pos="3178">
          <p15:clr>
            <a:srgbClr val="A4A3A4"/>
          </p15:clr>
        </p15:guide>
        <p15:guide id="3" orient="horz" pos="4224">
          <p15:clr>
            <a:srgbClr val="A4A3A4"/>
          </p15:clr>
        </p15:guide>
        <p15:guide id="4" orient="horz" pos="2688">
          <p15:clr>
            <a:srgbClr val="A4A3A4"/>
          </p15:clr>
        </p15:guide>
        <p15:guide id="5" pos="487">
          <p15:clr>
            <a:srgbClr val="A4A3A4"/>
          </p15:clr>
        </p15:guide>
        <p15:guide id="6" pos="2757">
          <p15:clr>
            <a:srgbClr val="A4A3A4"/>
          </p15:clr>
        </p15:guide>
        <p15:guide id="7" pos="480">
          <p15:clr>
            <a:srgbClr val="A4A3A4"/>
          </p15:clr>
        </p15:guide>
        <p15:guide id="8" orient="horz" pos="972">
          <p15:clr>
            <a:srgbClr val="A4A3A4"/>
          </p15:clr>
        </p15:guide>
        <p15:guide id="9" pos="5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09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8A1"/>
    <a:srgbClr val="6F6967"/>
    <a:srgbClr val="0D0D0D"/>
    <a:srgbClr val="E2001A"/>
    <a:srgbClr val="044ABC"/>
    <a:srgbClr val="572381"/>
    <a:srgbClr val="F29400"/>
    <a:srgbClr val="C9D200"/>
    <a:srgbClr val="ED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971" autoAdjust="0"/>
    <p:restoredTop sz="95946" autoAdjust="0"/>
  </p:normalViewPr>
  <p:slideViewPr>
    <p:cSldViewPr snapToGrid="0">
      <p:cViewPr varScale="1">
        <p:scale>
          <a:sx n="70" d="100"/>
          <a:sy n="70" d="100"/>
        </p:scale>
        <p:origin x="1638" y="66"/>
      </p:cViewPr>
      <p:guideLst>
        <p:guide orient="horz" pos="2147"/>
        <p:guide orient="horz" pos="3178"/>
        <p:guide orient="horz" pos="4224"/>
        <p:guide orient="horz" pos="2688"/>
        <p:guide pos="487"/>
        <p:guide pos="2757"/>
        <p:guide pos="480"/>
        <p:guide orient="horz" pos="972"/>
        <p:guide pos="562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26" y="-96"/>
      </p:cViewPr>
      <p:guideLst>
        <p:guide orient="horz" pos="3126"/>
        <p:guide pos="209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9F6FB-C1AE-4F7C-9894-D0E479E8CDEA}" type="datetimeFigureOut">
              <a:rPr lang="en-US" smtClean="0"/>
              <a:pPr/>
              <a:t>16/07/2015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1F6E6-D61E-48D4-8F53-C581DC6C6F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576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906E6-73B2-498B-A373-7CF3B6EEB8E6}" type="datetimeFigureOut">
              <a:rPr lang="en-US" smtClean="0"/>
              <a:pPr/>
              <a:t>16/07/2015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D4517-96C9-4380-A28E-A9EE7E734D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768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44"/>
          <p:cNvSpPr>
            <a:spLocks noGrp="1"/>
          </p:cNvSpPr>
          <p:nvPr>
            <p:ph type="title"/>
          </p:nvPr>
        </p:nvSpPr>
        <p:spPr>
          <a:xfrm>
            <a:off x="361378" y="197590"/>
            <a:ext cx="6922443" cy="787226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lnSpc>
                <a:spcPct val="85000"/>
              </a:lnSpc>
              <a:defRPr lang="en-US" sz="3200" b="0" kern="0" baseline="0" dirty="0" smtClean="0">
                <a:solidFill>
                  <a:srgbClr val="0098A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1378" y="1441421"/>
            <a:ext cx="8442288" cy="4711729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buClr>
                <a:srgbClr val="C00000"/>
              </a:buCl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600"/>
              </a:spcBef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600"/>
              </a:spcBef>
              <a:buClr>
                <a:srgbClr val="C00000"/>
              </a:buCl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6604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able Placeholder 3"/>
          <p:cNvSpPr>
            <a:spLocks noGrp="1"/>
          </p:cNvSpPr>
          <p:nvPr userDrawn="1">
            <p:ph type="tbl" sz="quarter" idx="11"/>
          </p:nvPr>
        </p:nvSpPr>
        <p:spPr>
          <a:xfrm>
            <a:off x="361378" y="1441421"/>
            <a:ext cx="8221842" cy="4622374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buClr>
                <a:srgbClr val="C00000"/>
              </a:buClr>
              <a:defRPr lang="en-US" sz="1600" kern="1200" dirty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table</a:t>
            </a:r>
            <a:endParaRPr lang="en-US" dirty="0"/>
          </a:p>
        </p:txBody>
      </p:sp>
      <p:sp>
        <p:nvSpPr>
          <p:cNvPr id="35" name="Title 44"/>
          <p:cNvSpPr>
            <a:spLocks noGrp="1"/>
          </p:cNvSpPr>
          <p:nvPr>
            <p:ph type="title"/>
          </p:nvPr>
        </p:nvSpPr>
        <p:spPr>
          <a:xfrm>
            <a:off x="361378" y="197590"/>
            <a:ext cx="6922443" cy="787226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lnSpc>
                <a:spcPct val="85000"/>
              </a:lnSpc>
              <a:defRPr lang="en-US" sz="3200" b="0" kern="0" baseline="0" dirty="0" smtClean="0">
                <a:solidFill>
                  <a:srgbClr val="0098A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6604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44"/>
          <p:cNvSpPr>
            <a:spLocks noGrp="1"/>
          </p:cNvSpPr>
          <p:nvPr>
            <p:ph type="title"/>
          </p:nvPr>
        </p:nvSpPr>
        <p:spPr>
          <a:xfrm>
            <a:off x="361378" y="197590"/>
            <a:ext cx="6922443" cy="787226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lnSpc>
                <a:spcPct val="85000"/>
              </a:lnSpc>
              <a:defRPr lang="en-US" sz="3200" b="0" kern="0" baseline="0" dirty="0" smtClean="0">
                <a:solidFill>
                  <a:srgbClr val="0098A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660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601" y="1118752"/>
            <a:ext cx="7886700" cy="2579041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717748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Head of Presentatio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 Same Side Corner Rectangle 25"/>
          <p:cNvSpPr/>
          <p:nvPr userDrawn="1"/>
        </p:nvSpPr>
        <p:spPr>
          <a:xfrm>
            <a:off x="0" y="0"/>
            <a:ext cx="9144000" cy="532778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2595351" y="1764205"/>
            <a:ext cx="4141693" cy="129418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2612811" y="4131980"/>
            <a:ext cx="4124234" cy="1120775"/>
          </a:xfrm>
          <a:prstGeom prst="rect">
            <a:avLst/>
          </a:prstGeom>
        </p:spPr>
        <p:txBody>
          <a:bodyPr/>
          <a:lstStyle>
            <a:lvl1pPr>
              <a:buNone/>
              <a:defRPr sz="1800" b="1">
                <a:solidFill>
                  <a:schemeClr val="tx1">
                    <a:lumMod val="50000"/>
                  </a:schemeClr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1720" y="6651171"/>
            <a:ext cx="2817224" cy="206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578498" y="0"/>
            <a:ext cx="183502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2612811" y="3185496"/>
            <a:ext cx="4124234" cy="764412"/>
          </a:xfrm>
          <a:prstGeom prst="rect">
            <a:avLst/>
          </a:prstGeom>
        </p:spPr>
        <p:txBody>
          <a:bodyPr/>
          <a:lstStyle>
            <a:lvl1pPr>
              <a:buNone/>
              <a:defRPr sz="2400" b="1" baseline="0">
                <a:solidFill>
                  <a:srgbClr val="0098A1"/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sub title</a:t>
            </a:r>
          </a:p>
        </p:txBody>
      </p:sp>
    </p:spTree>
    <p:extLst>
      <p:ext uri="{BB962C8B-B14F-4D97-AF65-F5344CB8AC3E}">
        <p14:creationId xmlns:p14="http://schemas.microsoft.com/office/powerpoint/2010/main" val="2257696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Regular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ound Single Corner Rectangle 41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3" name="Round Single Corner Rectangle 42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47713" y="1829857"/>
            <a:ext cx="7124700" cy="2665943"/>
          </a:xfrm>
          <a:prstGeom prst="rect">
            <a:avLst/>
          </a:prstGeom>
        </p:spPr>
        <p:txBody>
          <a:bodyPr/>
          <a:lstStyle>
            <a:lvl1pPr marL="225425" indent="-225425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defRPr sz="22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490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7620480" y="6598732"/>
            <a:ext cx="1151254" cy="24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r">
              <a:defRPr/>
            </a:pPr>
            <a:r>
              <a:rPr lang="en-US" sz="1000" dirty="0" smtClean="0">
                <a:solidFill>
                  <a:schemeClr val="tx1"/>
                </a:solidFill>
              </a:rPr>
              <a:t>Joint optimization</a:t>
            </a:r>
            <a:endParaRPr lang="en-US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" name="Text Box 40"/>
          <p:cNvSpPr txBox="1">
            <a:spLocks noChangeArrowheads="1"/>
          </p:cNvSpPr>
          <p:nvPr/>
        </p:nvSpPr>
        <p:spPr bwMode="auto">
          <a:xfrm>
            <a:off x="8726963" y="6583343"/>
            <a:ext cx="367386" cy="27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ctr">
              <a:defRPr/>
            </a:pPr>
            <a:fld id="{1FEB4FD2-243B-450F-B334-AD0C10AF24B3}" type="slidenum">
              <a:rPr lang="en-US" sz="1200" smtClean="0">
                <a:solidFill>
                  <a:schemeClr val="tx1"/>
                </a:solidFill>
                <a:latin typeface="+mj-lt"/>
                <a:cs typeface="Arial" charset="0"/>
              </a:rPr>
              <a:pPr algn="ctr">
                <a:defRPr/>
              </a:pPr>
              <a:t>‹#›</a:t>
            </a:fld>
            <a:endParaRPr lang="en-US" sz="1200" dirty="0">
              <a:solidFill>
                <a:schemeClr val="tx1"/>
              </a:solidFill>
              <a:latin typeface="+mj-lt"/>
              <a:cs typeface="Arial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8756113" y="6640033"/>
            <a:ext cx="0" cy="13597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099456"/>
            <a:ext cx="9144000" cy="3048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alpha val="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79" r:id="rId2"/>
    <p:sldLayoutId id="2147483683" r:id="rId3"/>
    <p:sldLayoutId id="2147483684" r:id="rId4"/>
    <p:sldLayoutId id="2147483685" r:id="rId5"/>
    <p:sldLayoutId id="2147483686" r:id="rId6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784985" y="859812"/>
            <a:ext cx="5216316" cy="4000310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sz="6000" dirty="0" smtClean="0"/>
              <a:t>Joint</a:t>
            </a:r>
            <a:br>
              <a:rPr lang="en-US" sz="6000" dirty="0" smtClean="0"/>
            </a:br>
            <a:r>
              <a:rPr lang="en-US" sz="6000" dirty="0" smtClean="0"/>
              <a:t>SDN &amp; NFV</a:t>
            </a:r>
            <a:r>
              <a:rPr lang="en-US" sz="4000" dirty="0" smtClean="0"/>
              <a:t> 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>Optimization</a:t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>SDNRG @ IETF-93</a:t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2275160" y="4849963"/>
            <a:ext cx="2290952" cy="762000"/>
          </a:xfrm>
        </p:spPr>
        <p:txBody>
          <a:bodyPr/>
          <a:lstStyle/>
          <a:p>
            <a:r>
              <a:rPr lang="en-US" dirty="0" smtClean="0"/>
              <a:t>Presented by: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Yaakov (J) Stein</a:t>
            </a:r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597528" y="4849962"/>
            <a:ext cx="2931032" cy="1005839"/>
          </a:xfrm>
        </p:spPr>
        <p:txBody>
          <a:bodyPr/>
          <a:lstStyle/>
          <a:p>
            <a:r>
              <a:rPr lang="en-US" dirty="0" smtClean="0"/>
              <a:t>Tel Aviv University team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Boaz </a:t>
            </a:r>
            <a:r>
              <a:rPr lang="en-US" dirty="0" err="1" smtClean="0"/>
              <a:t>Patt</a:t>
            </a:r>
            <a:r>
              <a:rPr lang="en-US" dirty="0" smtClean="0"/>
              <a:t>-Shamir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Guy Even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2443608" y="6099643"/>
            <a:ext cx="5006847" cy="325120"/>
          </a:xfrm>
        </p:spPr>
        <p:txBody>
          <a:bodyPr/>
          <a:lstStyle/>
          <a:p>
            <a:r>
              <a:rPr lang="en-US" sz="1400" dirty="0" smtClean="0"/>
              <a:t>Research funded under the Neptune consortium</a:t>
            </a:r>
          </a:p>
        </p:txBody>
      </p:sp>
    </p:spTree>
    <p:extLst>
      <p:ext uri="{BB962C8B-B14F-4D97-AF65-F5344CB8AC3E}">
        <p14:creationId xmlns:p14="http://schemas.microsoft.com/office/powerpoint/2010/main" val="264101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By combining the two ideas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/>
              <a:t>of Cartesian Graph Product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/>
              <a:t>of an ACCEPT/STANDBY mechanism</a:t>
            </a:r>
          </a:p>
          <a:p>
            <a:pPr marL="0" indent="0">
              <a:buNone/>
            </a:pPr>
            <a:r>
              <a:rPr lang="en-US" dirty="0" smtClean="0"/>
              <a:t> we obtain a tractable on-line joint SDN/NFV optimization algorithm</a:t>
            </a:r>
            <a:endParaRPr lang="en-US" dirty="0"/>
          </a:p>
        </p:txBody>
      </p:sp>
      <p:grpSp>
        <p:nvGrpSpPr>
          <p:cNvPr id="100" name="Group 99"/>
          <p:cNvGrpSpPr/>
          <p:nvPr/>
        </p:nvGrpSpPr>
        <p:grpSpPr>
          <a:xfrm>
            <a:off x="432786" y="3565828"/>
            <a:ext cx="8355745" cy="2396223"/>
            <a:chOff x="566136" y="3661078"/>
            <a:chExt cx="8355745" cy="2396223"/>
          </a:xfrm>
        </p:grpSpPr>
        <p:grpSp>
          <p:nvGrpSpPr>
            <p:cNvPr id="5" name="Group 4"/>
            <p:cNvGrpSpPr/>
            <p:nvPr/>
          </p:nvGrpSpPr>
          <p:grpSpPr>
            <a:xfrm>
              <a:off x="3504111" y="3746317"/>
              <a:ext cx="2126566" cy="2233494"/>
              <a:chOff x="-1040867" y="1804540"/>
              <a:chExt cx="2126566" cy="2233494"/>
            </a:xfrm>
            <a:scene3d>
              <a:camera prst="isometricRightUp"/>
              <a:lightRig rig="threePt" dir="t"/>
            </a:scene3d>
          </p:grpSpPr>
          <p:sp>
            <p:nvSpPr>
              <p:cNvPr id="59" name="Rounded Rectangle 58"/>
              <p:cNvSpPr/>
              <p:nvPr/>
            </p:nvSpPr>
            <p:spPr>
              <a:xfrm>
                <a:off x="-1040867" y="1804540"/>
                <a:ext cx="2123650" cy="2233494"/>
              </a:xfrm>
              <a:prstGeom prst="roundRect">
                <a:avLst>
                  <a:gd name="adj" fmla="val 8046"/>
                </a:avLst>
              </a:prstGeom>
              <a:solidFill>
                <a:schemeClr val="bg1"/>
              </a:solidFill>
              <a:ln w="28575">
                <a:solidFill>
                  <a:schemeClr val="bg2"/>
                </a:solidFill>
              </a:ln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Freeform 59"/>
              <p:cNvSpPr/>
              <p:nvPr/>
            </p:nvSpPr>
            <p:spPr>
              <a:xfrm>
                <a:off x="-938967" y="2108630"/>
                <a:ext cx="1333500" cy="1604010"/>
              </a:xfrm>
              <a:custGeom>
                <a:avLst/>
                <a:gdLst>
                  <a:gd name="connsiteX0" fmla="*/ 236220 w 1333500"/>
                  <a:gd name="connsiteY0" fmla="*/ 1543050 h 1604010"/>
                  <a:gd name="connsiteX1" fmla="*/ 731520 w 1333500"/>
                  <a:gd name="connsiteY1" fmla="*/ 830580 h 1604010"/>
                  <a:gd name="connsiteX2" fmla="*/ 712470 w 1333500"/>
                  <a:gd name="connsiteY2" fmla="*/ 0 h 1604010"/>
                  <a:gd name="connsiteX3" fmla="*/ 1177290 w 1333500"/>
                  <a:gd name="connsiteY3" fmla="*/ 929640 h 1604010"/>
                  <a:gd name="connsiteX4" fmla="*/ 1165860 w 1333500"/>
                  <a:gd name="connsiteY4" fmla="*/ 7620 h 1604010"/>
                  <a:gd name="connsiteX5" fmla="*/ 358140 w 1333500"/>
                  <a:gd name="connsiteY5" fmla="*/ 1009650 h 1604010"/>
                  <a:gd name="connsiteX6" fmla="*/ 190500 w 1333500"/>
                  <a:gd name="connsiteY6" fmla="*/ 1604010 h 1604010"/>
                  <a:gd name="connsiteX7" fmla="*/ 0 w 1333500"/>
                  <a:gd name="connsiteY7" fmla="*/ 152400 h 1604010"/>
                  <a:gd name="connsiteX8" fmla="*/ 731520 w 1333500"/>
                  <a:gd name="connsiteY8" fmla="*/ 19050 h 1604010"/>
                  <a:gd name="connsiteX9" fmla="*/ 1333500 w 1333500"/>
                  <a:gd name="connsiteY9" fmla="*/ 396240 h 16040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33500" h="1604010">
                    <a:moveTo>
                      <a:pt x="236220" y="1543050"/>
                    </a:moveTo>
                    <a:lnTo>
                      <a:pt x="731520" y="830580"/>
                    </a:lnTo>
                    <a:lnTo>
                      <a:pt x="712470" y="0"/>
                    </a:lnTo>
                    <a:lnTo>
                      <a:pt x="1177290" y="929640"/>
                    </a:lnTo>
                    <a:lnTo>
                      <a:pt x="1165860" y="7620"/>
                    </a:lnTo>
                    <a:lnTo>
                      <a:pt x="358140" y="1009650"/>
                    </a:lnTo>
                    <a:lnTo>
                      <a:pt x="190500" y="1604010"/>
                    </a:lnTo>
                    <a:lnTo>
                      <a:pt x="0" y="152400"/>
                    </a:lnTo>
                    <a:lnTo>
                      <a:pt x="731520" y="19050"/>
                    </a:lnTo>
                    <a:lnTo>
                      <a:pt x="1333500" y="39624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Freeform 60"/>
              <p:cNvSpPr/>
              <p:nvPr/>
            </p:nvSpPr>
            <p:spPr>
              <a:xfrm>
                <a:off x="-632262" y="2144826"/>
                <a:ext cx="1495425" cy="1474470"/>
              </a:xfrm>
              <a:custGeom>
                <a:avLst/>
                <a:gdLst>
                  <a:gd name="connsiteX0" fmla="*/ 0 w 1495425"/>
                  <a:gd name="connsiteY0" fmla="*/ 981075 h 1358265"/>
                  <a:gd name="connsiteX1" fmla="*/ 148590 w 1495425"/>
                  <a:gd name="connsiteY1" fmla="*/ 302895 h 1358265"/>
                  <a:gd name="connsiteX2" fmla="*/ 882015 w 1495425"/>
                  <a:gd name="connsiteY2" fmla="*/ 0 h 1358265"/>
                  <a:gd name="connsiteX3" fmla="*/ 1495425 w 1495425"/>
                  <a:gd name="connsiteY3" fmla="*/ 152400 h 1358265"/>
                  <a:gd name="connsiteX4" fmla="*/ 1007745 w 1495425"/>
                  <a:gd name="connsiteY4" fmla="*/ 388620 h 1358265"/>
                  <a:gd name="connsiteX5" fmla="*/ 1487805 w 1495425"/>
                  <a:gd name="connsiteY5" fmla="*/ 575310 h 1358265"/>
                  <a:gd name="connsiteX6" fmla="*/ 878205 w 1495425"/>
                  <a:gd name="connsiteY6" fmla="*/ 922020 h 1358265"/>
                  <a:gd name="connsiteX7" fmla="*/ 1032510 w 1495425"/>
                  <a:gd name="connsiteY7" fmla="*/ 1358265 h 1358265"/>
                  <a:gd name="connsiteX8" fmla="*/ 554355 w 1495425"/>
                  <a:gd name="connsiteY8" fmla="*/ 1101090 h 1358265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516255 w 1495425"/>
                  <a:gd name="connsiteY8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4344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95425" h="1474470">
                    <a:moveTo>
                      <a:pt x="0" y="981075"/>
                    </a:moveTo>
                    <a:lnTo>
                      <a:pt x="148590" y="302895"/>
                    </a:lnTo>
                    <a:lnTo>
                      <a:pt x="882015" y="0"/>
                    </a:lnTo>
                    <a:lnTo>
                      <a:pt x="1495425" y="152400"/>
                    </a:lnTo>
                    <a:lnTo>
                      <a:pt x="1007745" y="388620"/>
                    </a:lnTo>
                    <a:lnTo>
                      <a:pt x="1487805" y="575310"/>
                    </a:lnTo>
                    <a:lnTo>
                      <a:pt x="878205" y="922020"/>
                    </a:lnTo>
                    <a:lnTo>
                      <a:pt x="1032510" y="1434465"/>
                    </a:lnTo>
                    <a:lnTo>
                      <a:pt x="413385" y="843914"/>
                    </a:lnTo>
                    <a:lnTo>
                      <a:pt x="516255" y="147447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Freeform 61"/>
              <p:cNvSpPr/>
              <p:nvPr/>
            </p:nvSpPr>
            <p:spPr>
              <a:xfrm>
                <a:off x="-958017" y="2238170"/>
                <a:ext cx="1981200" cy="1451610"/>
              </a:xfrm>
              <a:custGeom>
                <a:avLst/>
                <a:gdLst>
                  <a:gd name="connsiteX0" fmla="*/ 1840230 w 1981200"/>
                  <a:gd name="connsiteY0" fmla="*/ 552450 h 1451610"/>
                  <a:gd name="connsiteX1" fmla="*/ 1962150 w 1981200"/>
                  <a:gd name="connsiteY1" fmla="*/ 1436370 h 1451610"/>
                  <a:gd name="connsiteX2" fmla="*/ 1200150 w 1981200"/>
                  <a:gd name="connsiteY2" fmla="*/ 815340 h 1451610"/>
                  <a:gd name="connsiteX3" fmla="*/ 1352550 w 1981200"/>
                  <a:gd name="connsiteY3" fmla="*/ 281940 h 1451610"/>
                  <a:gd name="connsiteX4" fmla="*/ 1981200 w 1981200"/>
                  <a:gd name="connsiteY4" fmla="*/ 1451610 h 1451610"/>
                  <a:gd name="connsiteX5" fmla="*/ 1356360 w 1981200"/>
                  <a:gd name="connsiteY5" fmla="*/ 1322070 h 1451610"/>
                  <a:gd name="connsiteX6" fmla="*/ 826770 w 1981200"/>
                  <a:gd name="connsiteY6" fmla="*/ 1379220 h 1451610"/>
                  <a:gd name="connsiteX7" fmla="*/ 0 w 1981200"/>
                  <a:gd name="connsiteY7" fmla="*/ 0 h 1451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81200" h="1451610">
                    <a:moveTo>
                      <a:pt x="1840230" y="552450"/>
                    </a:moveTo>
                    <a:lnTo>
                      <a:pt x="1962150" y="1436370"/>
                    </a:lnTo>
                    <a:lnTo>
                      <a:pt x="1200150" y="815340"/>
                    </a:lnTo>
                    <a:lnTo>
                      <a:pt x="1352550" y="281940"/>
                    </a:lnTo>
                    <a:lnTo>
                      <a:pt x="1981200" y="1451610"/>
                    </a:lnTo>
                    <a:lnTo>
                      <a:pt x="1356360" y="1322070"/>
                    </a:lnTo>
                    <a:lnTo>
                      <a:pt x="826770" y="1379220"/>
                    </a:ln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-1040866" y="2192387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-567054" y="2371972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-710174" y="3051570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-823242" y="3626137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159284" y="2061814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778833" y="2215246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322864" y="2448688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156853" y="2986574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-188966" y="3541641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932266" y="3595498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766764" y="2619170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-321947" y="2003064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-263261" y="2906249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16533" y="3459013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566136" y="3823807"/>
              <a:ext cx="2565686" cy="2233494"/>
              <a:chOff x="-966711" y="1758757"/>
              <a:chExt cx="2565686" cy="2233494"/>
            </a:xfrm>
            <a:scene3d>
              <a:camera prst="isometricRightUp"/>
              <a:lightRig rig="threePt" dir="t"/>
            </a:scene3d>
          </p:grpSpPr>
          <p:sp>
            <p:nvSpPr>
              <p:cNvPr id="40" name="Rounded Rectangle 39"/>
              <p:cNvSpPr/>
              <p:nvPr/>
            </p:nvSpPr>
            <p:spPr>
              <a:xfrm>
                <a:off x="-527591" y="1758757"/>
                <a:ext cx="2123650" cy="2233494"/>
              </a:xfrm>
              <a:prstGeom prst="roundRect">
                <a:avLst>
                  <a:gd name="adj" fmla="val 8046"/>
                </a:avLst>
              </a:prstGeom>
              <a:solidFill>
                <a:schemeClr val="bg1"/>
              </a:solidFill>
              <a:ln w="28575">
                <a:solidFill>
                  <a:schemeClr val="bg2"/>
                </a:solidFill>
              </a:ln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reeform 40"/>
              <p:cNvSpPr/>
              <p:nvPr/>
            </p:nvSpPr>
            <p:spPr>
              <a:xfrm>
                <a:off x="-425691" y="2062847"/>
                <a:ext cx="1333500" cy="1604010"/>
              </a:xfrm>
              <a:custGeom>
                <a:avLst/>
                <a:gdLst>
                  <a:gd name="connsiteX0" fmla="*/ 236220 w 1333500"/>
                  <a:gd name="connsiteY0" fmla="*/ 1543050 h 1604010"/>
                  <a:gd name="connsiteX1" fmla="*/ 731520 w 1333500"/>
                  <a:gd name="connsiteY1" fmla="*/ 830580 h 1604010"/>
                  <a:gd name="connsiteX2" fmla="*/ 712470 w 1333500"/>
                  <a:gd name="connsiteY2" fmla="*/ 0 h 1604010"/>
                  <a:gd name="connsiteX3" fmla="*/ 1177290 w 1333500"/>
                  <a:gd name="connsiteY3" fmla="*/ 929640 h 1604010"/>
                  <a:gd name="connsiteX4" fmla="*/ 1165860 w 1333500"/>
                  <a:gd name="connsiteY4" fmla="*/ 7620 h 1604010"/>
                  <a:gd name="connsiteX5" fmla="*/ 358140 w 1333500"/>
                  <a:gd name="connsiteY5" fmla="*/ 1009650 h 1604010"/>
                  <a:gd name="connsiteX6" fmla="*/ 190500 w 1333500"/>
                  <a:gd name="connsiteY6" fmla="*/ 1604010 h 1604010"/>
                  <a:gd name="connsiteX7" fmla="*/ 0 w 1333500"/>
                  <a:gd name="connsiteY7" fmla="*/ 152400 h 1604010"/>
                  <a:gd name="connsiteX8" fmla="*/ 731520 w 1333500"/>
                  <a:gd name="connsiteY8" fmla="*/ 19050 h 1604010"/>
                  <a:gd name="connsiteX9" fmla="*/ 1333500 w 1333500"/>
                  <a:gd name="connsiteY9" fmla="*/ 396240 h 16040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33500" h="1604010">
                    <a:moveTo>
                      <a:pt x="236220" y="1543050"/>
                    </a:moveTo>
                    <a:lnTo>
                      <a:pt x="731520" y="830580"/>
                    </a:lnTo>
                    <a:lnTo>
                      <a:pt x="712470" y="0"/>
                    </a:lnTo>
                    <a:lnTo>
                      <a:pt x="1177290" y="929640"/>
                    </a:lnTo>
                    <a:lnTo>
                      <a:pt x="1165860" y="7620"/>
                    </a:lnTo>
                    <a:lnTo>
                      <a:pt x="358140" y="1009650"/>
                    </a:lnTo>
                    <a:lnTo>
                      <a:pt x="190500" y="1604010"/>
                    </a:lnTo>
                    <a:lnTo>
                      <a:pt x="0" y="152400"/>
                    </a:lnTo>
                    <a:lnTo>
                      <a:pt x="731520" y="19050"/>
                    </a:lnTo>
                    <a:lnTo>
                      <a:pt x="1333500" y="39624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Freeform 41"/>
              <p:cNvSpPr/>
              <p:nvPr/>
            </p:nvSpPr>
            <p:spPr>
              <a:xfrm>
                <a:off x="-118986" y="2099043"/>
                <a:ext cx="1495425" cy="1474470"/>
              </a:xfrm>
              <a:custGeom>
                <a:avLst/>
                <a:gdLst>
                  <a:gd name="connsiteX0" fmla="*/ 0 w 1495425"/>
                  <a:gd name="connsiteY0" fmla="*/ 981075 h 1358265"/>
                  <a:gd name="connsiteX1" fmla="*/ 148590 w 1495425"/>
                  <a:gd name="connsiteY1" fmla="*/ 302895 h 1358265"/>
                  <a:gd name="connsiteX2" fmla="*/ 882015 w 1495425"/>
                  <a:gd name="connsiteY2" fmla="*/ 0 h 1358265"/>
                  <a:gd name="connsiteX3" fmla="*/ 1495425 w 1495425"/>
                  <a:gd name="connsiteY3" fmla="*/ 152400 h 1358265"/>
                  <a:gd name="connsiteX4" fmla="*/ 1007745 w 1495425"/>
                  <a:gd name="connsiteY4" fmla="*/ 388620 h 1358265"/>
                  <a:gd name="connsiteX5" fmla="*/ 1487805 w 1495425"/>
                  <a:gd name="connsiteY5" fmla="*/ 575310 h 1358265"/>
                  <a:gd name="connsiteX6" fmla="*/ 878205 w 1495425"/>
                  <a:gd name="connsiteY6" fmla="*/ 922020 h 1358265"/>
                  <a:gd name="connsiteX7" fmla="*/ 1032510 w 1495425"/>
                  <a:gd name="connsiteY7" fmla="*/ 1358265 h 1358265"/>
                  <a:gd name="connsiteX8" fmla="*/ 554355 w 1495425"/>
                  <a:gd name="connsiteY8" fmla="*/ 1101090 h 1358265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516255 w 1495425"/>
                  <a:gd name="connsiteY8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4344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95425" h="1474470">
                    <a:moveTo>
                      <a:pt x="0" y="981075"/>
                    </a:moveTo>
                    <a:lnTo>
                      <a:pt x="148590" y="302895"/>
                    </a:lnTo>
                    <a:lnTo>
                      <a:pt x="882015" y="0"/>
                    </a:lnTo>
                    <a:lnTo>
                      <a:pt x="1495425" y="152400"/>
                    </a:lnTo>
                    <a:lnTo>
                      <a:pt x="1007745" y="388620"/>
                    </a:lnTo>
                    <a:lnTo>
                      <a:pt x="1487805" y="575310"/>
                    </a:lnTo>
                    <a:lnTo>
                      <a:pt x="878205" y="922020"/>
                    </a:lnTo>
                    <a:lnTo>
                      <a:pt x="1032510" y="1434465"/>
                    </a:lnTo>
                    <a:lnTo>
                      <a:pt x="413385" y="843914"/>
                    </a:lnTo>
                    <a:lnTo>
                      <a:pt x="516255" y="147447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Freeform 42"/>
              <p:cNvSpPr/>
              <p:nvPr/>
            </p:nvSpPr>
            <p:spPr>
              <a:xfrm>
                <a:off x="-444741" y="2192387"/>
                <a:ext cx="1981200" cy="1451610"/>
              </a:xfrm>
              <a:custGeom>
                <a:avLst/>
                <a:gdLst>
                  <a:gd name="connsiteX0" fmla="*/ 1840230 w 1981200"/>
                  <a:gd name="connsiteY0" fmla="*/ 552450 h 1451610"/>
                  <a:gd name="connsiteX1" fmla="*/ 1962150 w 1981200"/>
                  <a:gd name="connsiteY1" fmla="*/ 1436370 h 1451610"/>
                  <a:gd name="connsiteX2" fmla="*/ 1200150 w 1981200"/>
                  <a:gd name="connsiteY2" fmla="*/ 815340 h 1451610"/>
                  <a:gd name="connsiteX3" fmla="*/ 1352550 w 1981200"/>
                  <a:gd name="connsiteY3" fmla="*/ 281940 h 1451610"/>
                  <a:gd name="connsiteX4" fmla="*/ 1981200 w 1981200"/>
                  <a:gd name="connsiteY4" fmla="*/ 1451610 h 1451610"/>
                  <a:gd name="connsiteX5" fmla="*/ 1356360 w 1981200"/>
                  <a:gd name="connsiteY5" fmla="*/ 1322070 h 1451610"/>
                  <a:gd name="connsiteX6" fmla="*/ 826770 w 1981200"/>
                  <a:gd name="connsiteY6" fmla="*/ 1379220 h 1451610"/>
                  <a:gd name="connsiteX7" fmla="*/ 0 w 1981200"/>
                  <a:gd name="connsiteY7" fmla="*/ 0 h 1451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81200" h="1451610">
                    <a:moveTo>
                      <a:pt x="1840230" y="552450"/>
                    </a:moveTo>
                    <a:lnTo>
                      <a:pt x="1962150" y="1436370"/>
                    </a:lnTo>
                    <a:lnTo>
                      <a:pt x="1200150" y="815340"/>
                    </a:lnTo>
                    <a:lnTo>
                      <a:pt x="1352550" y="281940"/>
                    </a:lnTo>
                    <a:lnTo>
                      <a:pt x="1981200" y="1451610"/>
                    </a:lnTo>
                    <a:lnTo>
                      <a:pt x="1356360" y="1322070"/>
                    </a:lnTo>
                    <a:lnTo>
                      <a:pt x="826770" y="1379220"/>
                    </a:ln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-527590" y="2146604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-53778" y="2326189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-196898" y="3005787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-309966" y="3580354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672560" y="2016031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1292109" y="2169463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836140" y="2402905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670129" y="2940791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324310" y="3495858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1445542" y="3549715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1280040" y="2573387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191329" y="1957281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250015" y="2860466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829809" y="3413230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8" name="Straight Connector 57"/>
              <p:cNvCxnSpPr/>
              <p:nvPr/>
            </p:nvCxnSpPr>
            <p:spPr>
              <a:xfrm>
                <a:off x="-966711" y="2215265"/>
                <a:ext cx="480060" cy="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6"/>
            <p:cNvGrpSpPr/>
            <p:nvPr/>
          </p:nvGrpSpPr>
          <p:grpSpPr>
            <a:xfrm>
              <a:off x="6081468" y="3661078"/>
              <a:ext cx="2517440" cy="2233494"/>
              <a:chOff x="-1630719" y="1679805"/>
              <a:chExt cx="2517440" cy="2233494"/>
            </a:xfrm>
            <a:scene3d>
              <a:camera prst="isometricRightUp"/>
              <a:lightRig rig="threePt" dir="t"/>
            </a:scene3d>
          </p:grpSpPr>
          <p:sp>
            <p:nvSpPr>
              <p:cNvPr id="21" name="Rounded Rectangle 20"/>
              <p:cNvSpPr/>
              <p:nvPr/>
            </p:nvSpPr>
            <p:spPr>
              <a:xfrm>
                <a:off x="-1630719" y="1679805"/>
                <a:ext cx="2123650" cy="2233494"/>
              </a:xfrm>
              <a:prstGeom prst="roundRect">
                <a:avLst>
                  <a:gd name="adj" fmla="val 8046"/>
                </a:avLst>
              </a:prstGeom>
              <a:solidFill>
                <a:schemeClr val="bg1"/>
              </a:solidFill>
              <a:ln w="28575">
                <a:solidFill>
                  <a:schemeClr val="bg2"/>
                </a:solidFill>
              </a:ln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reeform 21"/>
              <p:cNvSpPr/>
              <p:nvPr/>
            </p:nvSpPr>
            <p:spPr>
              <a:xfrm>
                <a:off x="-1528819" y="1983895"/>
                <a:ext cx="1333500" cy="1604010"/>
              </a:xfrm>
              <a:custGeom>
                <a:avLst/>
                <a:gdLst>
                  <a:gd name="connsiteX0" fmla="*/ 236220 w 1333500"/>
                  <a:gd name="connsiteY0" fmla="*/ 1543050 h 1604010"/>
                  <a:gd name="connsiteX1" fmla="*/ 731520 w 1333500"/>
                  <a:gd name="connsiteY1" fmla="*/ 830580 h 1604010"/>
                  <a:gd name="connsiteX2" fmla="*/ 712470 w 1333500"/>
                  <a:gd name="connsiteY2" fmla="*/ 0 h 1604010"/>
                  <a:gd name="connsiteX3" fmla="*/ 1177290 w 1333500"/>
                  <a:gd name="connsiteY3" fmla="*/ 929640 h 1604010"/>
                  <a:gd name="connsiteX4" fmla="*/ 1165860 w 1333500"/>
                  <a:gd name="connsiteY4" fmla="*/ 7620 h 1604010"/>
                  <a:gd name="connsiteX5" fmla="*/ 358140 w 1333500"/>
                  <a:gd name="connsiteY5" fmla="*/ 1009650 h 1604010"/>
                  <a:gd name="connsiteX6" fmla="*/ 190500 w 1333500"/>
                  <a:gd name="connsiteY6" fmla="*/ 1604010 h 1604010"/>
                  <a:gd name="connsiteX7" fmla="*/ 0 w 1333500"/>
                  <a:gd name="connsiteY7" fmla="*/ 152400 h 1604010"/>
                  <a:gd name="connsiteX8" fmla="*/ 731520 w 1333500"/>
                  <a:gd name="connsiteY8" fmla="*/ 19050 h 1604010"/>
                  <a:gd name="connsiteX9" fmla="*/ 1333500 w 1333500"/>
                  <a:gd name="connsiteY9" fmla="*/ 396240 h 16040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33500" h="1604010">
                    <a:moveTo>
                      <a:pt x="236220" y="1543050"/>
                    </a:moveTo>
                    <a:lnTo>
                      <a:pt x="731520" y="830580"/>
                    </a:lnTo>
                    <a:lnTo>
                      <a:pt x="712470" y="0"/>
                    </a:lnTo>
                    <a:lnTo>
                      <a:pt x="1177290" y="929640"/>
                    </a:lnTo>
                    <a:lnTo>
                      <a:pt x="1165860" y="7620"/>
                    </a:lnTo>
                    <a:lnTo>
                      <a:pt x="358140" y="1009650"/>
                    </a:lnTo>
                    <a:lnTo>
                      <a:pt x="190500" y="1604010"/>
                    </a:lnTo>
                    <a:lnTo>
                      <a:pt x="0" y="152400"/>
                    </a:lnTo>
                    <a:lnTo>
                      <a:pt x="731520" y="19050"/>
                    </a:lnTo>
                    <a:lnTo>
                      <a:pt x="1333500" y="39624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Freeform 22"/>
              <p:cNvSpPr/>
              <p:nvPr/>
            </p:nvSpPr>
            <p:spPr>
              <a:xfrm>
                <a:off x="-1222114" y="2020091"/>
                <a:ext cx="1495425" cy="1474470"/>
              </a:xfrm>
              <a:custGeom>
                <a:avLst/>
                <a:gdLst>
                  <a:gd name="connsiteX0" fmla="*/ 0 w 1495425"/>
                  <a:gd name="connsiteY0" fmla="*/ 981075 h 1358265"/>
                  <a:gd name="connsiteX1" fmla="*/ 148590 w 1495425"/>
                  <a:gd name="connsiteY1" fmla="*/ 302895 h 1358265"/>
                  <a:gd name="connsiteX2" fmla="*/ 882015 w 1495425"/>
                  <a:gd name="connsiteY2" fmla="*/ 0 h 1358265"/>
                  <a:gd name="connsiteX3" fmla="*/ 1495425 w 1495425"/>
                  <a:gd name="connsiteY3" fmla="*/ 152400 h 1358265"/>
                  <a:gd name="connsiteX4" fmla="*/ 1007745 w 1495425"/>
                  <a:gd name="connsiteY4" fmla="*/ 388620 h 1358265"/>
                  <a:gd name="connsiteX5" fmla="*/ 1487805 w 1495425"/>
                  <a:gd name="connsiteY5" fmla="*/ 575310 h 1358265"/>
                  <a:gd name="connsiteX6" fmla="*/ 878205 w 1495425"/>
                  <a:gd name="connsiteY6" fmla="*/ 922020 h 1358265"/>
                  <a:gd name="connsiteX7" fmla="*/ 1032510 w 1495425"/>
                  <a:gd name="connsiteY7" fmla="*/ 1358265 h 1358265"/>
                  <a:gd name="connsiteX8" fmla="*/ 554355 w 1495425"/>
                  <a:gd name="connsiteY8" fmla="*/ 1101090 h 1358265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516255 w 1495425"/>
                  <a:gd name="connsiteY8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4344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95425" h="1474470">
                    <a:moveTo>
                      <a:pt x="0" y="981075"/>
                    </a:moveTo>
                    <a:lnTo>
                      <a:pt x="148590" y="302895"/>
                    </a:lnTo>
                    <a:lnTo>
                      <a:pt x="882015" y="0"/>
                    </a:lnTo>
                    <a:lnTo>
                      <a:pt x="1495425" y="152400"/>
                    </a:lnTo>
                    <a:lnTo>
                      <a:pt x="1007745" y="388620"/>
                    </a:lnTo>
                    <a:lnTo>
                      <a:pt x="1487805" y="575310"/>
                    </a:lnTo>
                    <a:lnTo>
                      <a:pt x="878205" y="922020"/>
                    </a:lnTo>
                    <a:lnTo>
                      <a:pt x="1032510" y="1434465"/>
                    </a:lnTo>
                    <a:lnTo>
                      <a:pt x="413385" y="843914"/>
                    </a:lnTo>
                    <a:lnTo>
                      <a:pt x="516255" y="147447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Freeform 23"/>
              <p:cNvSpPr/>
              <p:nvPr/>
            </p:nvSpPr>
            <p:spPr>
              <a:xfrm>
                <a:off x="-1547869" y="2113435"/>
                <a:ext cx="1981200" cy="1451610"/>
              </a:xfrm>
              <a:custGeom>
                <a:avLst/>
                <a:gdLst>
                  <a:gd name="connsiteX0" fmla="*/ 1840230 w 1981200"/>
                  <a:gd name="connsiteY0" fmla="*/ 552450 h 1451610"/>
                  <a:gd name="connsiteX1" fmla="*/ 1962150 w 1981200"/>
                  <a:gd name="connsiteY1" fmla="*/ 1436370 h 1451610"/>
                  <a:gd name="connsiteX2" fmla="*/ 1200150 w 1981200"/>
                  <a:gd name="connsiteY2" fmla="*/ 815340 h 1451610"/>
                  <a:gd name="connsiteX3" fmla="*/ 1352550 w 1981200"/>
                  <a:gd name="connsiteY3" fmla="*/ 281940 h 1451610"/>
                  <a:gd name="connsiteX4" fmla="*/ 1981200 w 1981200"/>
                  <a:gd name="connsiteY4" fmla="*/ 1451610 h 1451610"/>
                  <a:gd name="connsiteX5" fmla="*/ 1356360 w 1981200"/>
                  <a:gd name="connsiteY5" fmla="*/ 1322070 h 1451610"/>
                  <a:gd name="connsiteX6" fmla="*/ 826770 w 1981200"/>
                  <a:gd name="connsiteY6" fmla="*/ 1379220 h 1451610"/>
                  <a:gd name="connsiteX7" fmla="*/ 0 w 1981200"/>
                  <a:gd name="connsiteY7" fmla="*/ 0 h 1451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81200" h="1451610">
                    <a:moveTo>
                      <a:pt x="1840230" y="552450"/>
                    </a:moveTo>
                    <a:lnTo>
                      <a:pt x="1962150" y="1436370"/>
                    </a:lnTo>
                    <a:lnTo>
                      <a:pt x="1200150" y="815340"/>
                    </a:lnTo>
                    <a:lnTo>
                      <a:pt x="1352550" y="281940"/>
                    </a:lnTo>
                    <a:lnTo>
                      <a:pt x="1981200" y="1451610"/>
                    </a:lnTo>
                    <a:lnTo>
                      <a:pt x="1356360" y="1322070"/>
                    </a:lnTo>
                    <a:lnTo>
                      <a:pt x="826770" y="1379220"/>
                    </a:ln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-1630718" y="2067652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-1156906" y="2247237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-1300026" y="2926835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-1413094" y="3501402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-430568" y="1937079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88981" y="2090511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-266988" y="2323953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-432999" y="2861839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-778818" y="3416906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342414" y="3470763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176912" y="2494435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-911799" y="1878329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-853113" y="2781514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-273319" y="3334278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>
                <a:off x="406661" y="3555117"/>
                <a:ext cx="480060" cy="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/>
            <p:cNvCxnSpPr/>
            <p:nvPr/>
          </p:nvCxnSpPr>
          <p:spPr>
            <a:xfrm>
              <a:off x="3807256" y="5010741"/>
              <a:ext cx="614930" cy="0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857157" y="5005841"/>
              <a:ext cx="1888314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366172" y="4280315"/>
              <a:ext cx="2096514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490073" y="4287597"/>
              <a:ext cx="472691" cy="0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1759387" y="4701821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scene3d>
              <a:camera prst="isometricRight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336327" y="4690456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scene3d>
              <a:camera prst="isometricRight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6968686" y="4690456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scene3d>
              <a:camera prst="isometricRight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7" name="Picture 106" descr="C:\WINDOWS\Application Data\Microsoft\Media Catalog\Downloaded Clips\cl0\BS00093_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6506" y="4569069"/>
              <a:ext cx="415925" cy="422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78" name="Object 4">
              <a:hlinkClick r:id="" action="ppaction://ole?verb=0"/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467239227"/>
                </p:ext>
              </p:extLst>
            </p:nvPr>
          </p:nvGraphicFramePr>
          <p:xfrm>
            <a:off x="8192128" y="4449728"/>
            <a:ext cx="729753" cy="7710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Clip" r:id="rId4" imgW="757080" imgH="744480" progId="MS_ClipArt_Gallery.2">
                    <p:embed/>
                  </p:oleObj>
                </mc:Choice>
                <mc:Fallback>
                  <p:oleObj name="Clip" r:id="rId4" imgW="757080" imgH="744480" progId="MS_ClipArt_Gallery.2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92128" y="4449728"/>
                          <a:ext cx="729753" cy="7710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80" name="Straight Connector 79"/>
            <p:cNvCxnSpPr/>
            <p:nvPr/>
          </p:nvCxnSpPr>
          <p:spPr>
            <a:xfrm>
              <a:off x="1349142" y="4721181"/>
              <a:ext cx="567314" cy="822309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 flipV="1">
              <a:off x="1855878" y="5117767"/>
              <a:ext cx="60579" cy="321215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H="1" flipV="1">
              <a:off x="4377003" y="4395828"/>
              <a:ext cx="43778" cy="556972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endCxn id="32" idx="0"/>
            </p:cNvCxnSpPr>
            <p:nvPr/>
          </p:nvCxnSpPr>
          <p:spPr>
            <a:xfrm>
              <a:off x="7062987" y="4355561"/>
              <a:ext cx="292918" cy="487551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7394504" y="4888086"/>
              <a:ext cx="479748" cy="173455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34444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rich communications services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96481" y="1318628"/>
            <a:ext cx="8442551" cy="5327832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Traditional communications services are pure </a:t>
            </a:r>
            <a:r>
              <a:rPr lang="en-US" sz="2000" i="1" dirty="0" smtClean="0"/>
              <a:t>connectivity</a:t>
            </a:r>
            <a:r>
              <a:rPr lang="en-US" sz="2000" dirty="0" smtClean="0"/>
              <a:t> services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   transport data from A to B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with constraints (e.g., minimum bandwidth, maximal delay)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with maximal efficiency (minimum cost, maximized revenue)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smtClean="0"/>
              <a:t>Modern communications services are richer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</a:t>
            </a:r>
            <a:r>
              <a:rPr lang="en-US" sz="2000" dirty="0" smtClean="0"/>
              <a:t> combining connectivity and network functionalities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e.g., firewall, NAT, load balancing, CDN, parental control, ...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smtClean="0"/>
              <a:t>We deal with a service provider that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maintains a network of communications and computational resources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maintains an inventory of VNFs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dynamically sets up and tears down services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charges based on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service requirements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time between set-up and tear-down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The service provider employs an orchestrator </a:t>
            </a:r>
            <a:r>
              <a:rPr lang="en-US" sz="2000" dirty="0" smtClean="0"/>
              <a:t>to maximize profits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(profit is the difference between revenue and expenses)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7048068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 SDN/NFV Optimization Problems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64979" y="1385599"/>
            <a:ext cx="8414997" cy="2818937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Given a network with distributed computational resources for VNFs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we distinguish three SDN/NFV optimization problems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pure SDN path computation (no VNFs needed)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pure NFV placement (routing performed separately)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joint SDN/NFV path/placement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first problem has many classic solutions (see the PCE literature)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The second problem (NFV placement) has been studied recently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The third problem is as yet unsolved</a:t>
            </a:r>
          </a:p>
        </p:txBody>
      </p:sp>
      <p:grpSp>
        <p:nvGrpSpPr>
          <p:cNvPr id="300" name="Group 299"/>
          <p:cNvGrpSpPr/>
          <p:nvPr/>
        </p:nvGrpSpPr>
        <p:grpSpPr>
          <a:xfrm>
            <a:off x="2389738" y="4352093"/>
            <a:ext cx="3948109" cy="2233494"/>
            <a:chOff x="5023756" y="1384558"/>
            <a:chExt cx="3948109" cy="2233494"/>
          </a:xfrm>
        </p:grpSpPr>
        <p:pic>
          <p:nvPicPr>
            <p:cNvPr id="296" name="Picture 106" descr="C:\WINDOWS\Application Data\Microsoft\Media Catalog\Downloaded Clips\cl0\BS00093_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23756" y="1449705"/>
              <a:ext cx="415925" cy="422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297" name="Object 4">
              <a:hlinkClick r:id="" action="ppaction://ole?verb=0"/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16119466"/>
                </p:ext>
              </p:extLst>
            </p:nvPr>
          </p:nvGraphicFramePr>
          <p:xfrm>
            <a:off x="8242112" y="2846954"/>
            <a:ext cx="729753" cy="7710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6" name="Clip" r:id="rId4" imgW="757080" imgH="744480" progId="MS_ClipArt_Gallery.2">
                    <p:embed/>
                  </p:oleObj>
                </mc:Choice>
                <mc:Fallback>
                  <p:oleObj name="Clip" r:id="rId4" imgW="757080" imgH="744480" progId="MS_ClipArt_Gallery.2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42112" y="2846954"/>
                          <a:ext cx="729753" cy="7710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6" name="Rounded Rectangle 305"/>
            <p:cNvSpPr/>
            <p:nvPr/>
          </p:nvSpPr>
          <p:spPr>
            <a:xfrm>
              <a:off x="5825996" y="1384558"/>
              <a:ext cx="2123650" cy="2233494"/>
            </a:xfrm>
            <a:prstGeom prst="roundRect">
              <a:avLst>
                <a:gd name="adj" fmla="val 8046"/>
              </a:avLst>
            </a:prstGeom>
            <a:solidFill>
              <a:schemeClr val="bg1"/>
            </a:solidFill>
            <a:ln w="28575">
              <a:solidFill>
                <a:schemeClr val="bg2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Freeform 307"/>
            <p:cNvSpPr/>
            <p:nvPr/>
          </p:nvSpPr>
          <p:spPr>
            <a:xfrm>
              <a:off x="5927896" y="1688648"/>
              <a:ext cx="1333500" cy="1604010"/>
            </a:xfrm>
            <a:custGeom>
              <a:avLst/>
              <a:gdLst>
                <a:gd name="connsiteX0" fmla="*/ 236220 w 1333500"/>
                <a:gd name="connsiteY0" fmla="*/ 1543050 h 1604010"/>
                <a:gd name="connsiteX1" fmla="*/ 731520 w 1333500"/>
                <a:gd name="connsiteY1" fmla="*/ 830580 h 1604010"/>
                <a:gd name="connsiteX2" fmla="*/ 712470 w 1333500"/>
                <a:gd name="connsiteY2" fmla="*/ 0 h 1604010"/>
                <a:gd name="connsiteX3" fmla="*/ 1177290 w 1333500"/>
                <a:gd name="connsiteY3" fmla="*/ 929640 h 1604010"/>
                <a:gd name="connsiteX4" fmla="*/ 1165860 w 1333500"/>
                <a:gd name="connsiteY4" fmla="*/ 7620 h 1604010"/>
                <a:gd name="connsiteX5" fmla="*/ 358140 w 1333500"/>
                <a:gd name="connsiteY5" fmla="*/ 1009650 h 1604010"/>
                <a:gd name="connsiteX6" fmla="*/ 190500 w 1333500"/>
                <a:gd name="connsiteY6" fmla="*/ 1604010 h 1604010"/>
                <a:gd name="connsiteX7" fmla="*/ 0 w 1333500"/>
                <a:gd name="connsiteY7" fmla="*/ 152400 h 1604010"/>
                <a:gd name="connsiteX8" fmla="*/ 731520 w 1333500"/>
                <a:gd name="connsiteY8" fmla="*/ 19050 h 1604010"/>
                <a:gd name="connsiteX9" fmla="*/ 1333500 w 1333500"/>
                <a:gd name="connsiteY9" fmla="*/ 396240 h 1604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33500" h="1604010">
                  <a:moveTo>
                    <a:pt x="236220" y="1543050"/>
                  </a:moveTo>
                  <a:lnTo>
                    <a:pt x="731520" y="830580"/>
                  </a:lnTo>
                  <a:lnTo>
                    <a:pt x="712470" y="0"/>
                  </a:lnTo>
                  <a:lnTo>
                    <a:pt x="1177290" y="929640"/>
                  </a:lnTo>
                  <a:lnTo>
                    <a:pt x="1165860" y="7620"/>
                  </a:lnTo>
                  <a:lnTo>
                    <a:pt x="358140" y="1009650"/>
                  </a:lnTo>
                  <a:lnTo>
                    <a:pt x="190500" y="1604010"/>
                  </a:lnTo>
                  <a:lnTo>
                    <a:pt x="0" y="152400"/>
                  </a:lnTo>
                  <a:lnTo>
                    <a:pt x="731520" y="19050"/>
                  </a:lnTo>
                  <a:lnTo>
                    <a:pt x="1333500" y="396240"/>
                  </a:lnTo>
                </a:path>
              </a:pathLst>
            </a:custGeom>
            <a:ln w="1905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9" name="Freeform 308"/>
            <p:cNvSpPr/>
            <p:nvPr/>
          </p:nvSpPr>
          <p:spPr>
            <a:xfrm>
              <a:off x="6234601" y="1724844"/>
              <a:ext cx="1495425" cy="1474470"/>
            </a:xfrm>
            <a:custGeom>
              <a:avLst/>
              <a:gdLst>
                <a:gd name="connsiteX0" fmla="*/ 0 w 1495425"/>
                <a:gd name="connsiteY0" fmla="*/ 981075 h 1358265"/>
                <a:gd name="connsiteX1" fmla="*/ 148590 w 1495425"/>
                <a:gd name="connsiteY1" fmla="*/ 302895 h 1358265"/>
                <a:gd name="connsiteX2" fmla="*/ 882015 w 1495425"/>
                <a:gd name="connsiteY2" fmla="*/ 0 h 1358265"/>
                <a:gd name="connsiteX3" fmla="*/ 1495425 w 1495425"/>
                <a:gd name="connsiteY3" fmla="*/ 152400 h 1358265"/>
                <a:gd name="connsiteX4" fmla="*/ 1007745 w 1495425"/>
                <a:gd name="connsiteY4" fmla="*/ 388620 h 1358265"/>
                <a:gd name="connsiteX5" fmla="*/ 1487805 w 1495425"/>
                <a:gd name="connsiteY5" fmla="*/ 575310 h 1358265"/>
                <a:gd name="connsiteX6" fmla="*/ 878205 w 1495425"/>
                <a:gd name="connsiteY6" fmla="*/ 922020 h 1358265"/>
                <a:gd name="connsiteX7" fmla="*/ 1032510 w 1495425"/>
                <a:gd name="connsiteY7" fmla="*/ 1358265 h 1358265"/>
                <a:gd name="connsiteX8" fmla="*/ 554355 w 1495425"/>
                <a:gd name="connsiteY8" fmla="*/ 1101090 h 1358265"/>
                <a:gd name="connsiteX0" fmla="*/ 0 w 1495425"/>
                <a:gd name="connsiteY0" fmla="*/ 981075 h 1474470"/>
                <a:gd name="connsiteX1" fmla="*/ 148590 w 1495425"/>
                <a:gd name="connsiteY1" fmla="*/ 302895 h 1474470"/>
                <a:gd name="connsiteX2" fmla="*/ 882015 w 1495425"/>
                <a:gd name="connsiteY2" fmla="*/ 0 h 1474470"/>
                <a:gd name="connsiteX3" fmla="*/ 1495425 w 1495425"/>
                <a:gd name="connsiteY3" fmla="*/ 152400 h 1474470"/>
                <a:gd name="connsiteX4" fmla="*/ 1007745 w 1495425"/>
                <a:gd name="connsiteY4" fmla="*/ 388620 h 1474470"/>
                <a:gd name="connsiteX5" fmla="*/ 1487805 w 1495425"/>
                <a:gd name="connsiteY5" fmla="*/ 575310 h 1474470"/>
                <a:gd name="connsiteX6" fmla="*/ 878205 w 1495425"/>
                <a:gd name="connsiteY6" fmla="*/ 922020 h 1474470"/>
                <a:gd name="connsiteX7" fmla="*/ 1032510 w 1495425"/>
                <a:gd name="connsiteY7" fmla="*/ 1358265 h 1474470"/>
                <a:gd name="connsiteX8" fmla="*/ 516255 w 1495425"/>
                <a:gd name="connsiteY8" fmla="*/ 1474470 h 1474470"/>
                <a:gd name="connsiteX0" fmla="*/ 0 w 1495425"/>
                <a:gd name="connsiteY0" fmla="*/ 981075 h 1474470"/>
                <a:gd name="connsiteX1" fmla="*/ 148590 w 1495425"/>
                <a:gd name="connsiteY1" fmla="*/ 302895 h 1474470"/>
                <a:gd name="connsiteX2" fmla="*/ 882015 w 1495425"/>
                <a:gd name="connsiteY2" fmla="*/ 0 h 1474470"/>
                <a:gd name="connsiteX3" fmla="*/ 1495425 w 1495425"/>
                <a:gd name="connsiteY3" fmla="*/ 152400 h 1474470"/>
                <a:gd name="connsiteX4" fmla="*/ 1007745 w 1495425"/>
                <a:gd name="connsiteY4" fmla="*/ 388620 h 1474470"/>
                <a:gd name="connsiteX5" fmla="*/ 1487805 w 1495425"/>
                <a:gd name="connsiteY5" fmla="*/ 575310 h 1474470"/>
                <a:gd name="connsiteX6" fmla="*/ 878205 w 1495425"/>
                <a:gd name="connsiteY6" fmla="*/ 922020 h 1474470"/>
                <a:gd name="connsiteX7" fmla="*/ 1032510 w 1495425"/>
                <a:gd name="connsiteY7" fmla="*/ 1358265 h 1474470"/>
                <a:gd name="connsiteX8" fmla="*/ 413385 w 1495425"/>
                <a:gd name="connsiteY8" fmla="*/ 843914 h 1474470"/>
                <a:gd name="connsiteX9" fmla="*/ 516255 w 1495425"/>
                <a:gd name="connsiteY9" fmla="*/ 1474470 h 1474470"/>
                <a:gd name="connsiteX0" fmla="*/ 0 w 1495425"/>
                <a:gd name="connsiteY0" fmla="*/ 981075 h 1474470"/>
                <a:gd name="connsiteX1" fmla="*/ 148590 w 1495425"/>
                <a:gd name="connsiteY1" fmla="*/ 302895 h 1474470"/>
                <a:gd name="connsiteX2" fmla="*/ 882015 w 1495425"/>
                <a:gd name="connsiteY2" fmla="*/ 0 h 1474470"/>
                <a:gd name="connsiteX3" fmla="*/ 1495425 w 1495425"/>
                <a:gd name="connsiteY3" fmla="*/ 152400 h 1474470"/>
                <a:gd name="connsiteX4" fmla="*/ 1007745 w 1495425"/>
                <a:gd name="connsiteY4" fmla="*/ 388620 h 1474470"/>
                <a:gd name="connsiteX5" fmla="*/ 1487805 w 1495425"/>
                <a:gd name="connsiteY5" fmla="*/ 575310 h 1474470"/>
                <a:gd name="connsiteX6" fmla="*/ 878205 w 1495425"/>
                <a:gd name="connsiteY6" fmla="*/ 922020 h 1474470"/>
                <a:gd name="connsiteX7" fmla="*/ 1032510 w 1495425"/>
                <a:gd name="connsiteY7" fmla="*/ 1358265 h 1474470"/>
                <a:gd name="connsiteX8" fmla="*/ 413385 w 1495425"/>
                <a:gd name="connsiteY8" fmla="*/ 843914 h 1474470"/>
                <a:gd name="connsiteX9" fmla="*/ 516255 w 1495425"/>
                <a:gd name="connsiteY9" fmla="*/ 1474470 h 1474470"/>
                <a:gd name="connsiteX0" fmla="*/ 0 w 1495425"/>
                <a:gd name="connsiteY0" fmla="*/ 981075 h 1474470"/>
                <a:gd name="connsiteX1" fmla="*/ 148590 w 1495425"/>
                <a:gd name="connsiteY1" fmla="*/ 302895 h 1474470"/>
                <a:gd name="connsiteX2" fmla="*/ 882015 w 1495425"/>
                <a:gd name="connsiteY2" fmla="*/ 0 h 1474470"/>
                <a:gd name="connsiteX3" fmla="*/ 1495425 w 1495425"/>
                <a:gd name="connsiteY3" fmla="*/ 152400 h 1474470"/>
                <a:gd name="connsiteX4" fmla="*/ 1007745 w 1495425"/>
                <a:gd name="connsiteY4" fmla="*/ 388620 h 1474470"/>
                <a:gd name="connsiteX5" fmla="*/ 1487805 w 1495425"/>
                <a:gd name="connsiteY5" fmla="*/ 575310 h 1474470"/>
                <a:gd name="connsiteX6" fmla="*/ 878205 w 1495425"/>
                <a:gd name="connsiteY6" fmla="*/ 922020 h 1474470"/>
                <a:gd name="connsiteX7" fmla="*/ 1032510 w 1495425"/>
                <a:gd name="connsiteY7" fmla="*/ 1434465 h 1474470"/>
                <a:gd name="connsiteX8" fmla="*/ 413385 w 1495425"/>
                <a:gd name="connsiteY8" fmla="*/ 843914 h 1474470"/>
                <a:gd name="connsiteX9" fmla="*/ 516255 w 1495425"/>
                <a:gd name="connsiteY9" fmla="*/ 1474470 h 1474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95425" h="1474470">
                  <a:moveTo>
                    <a:pt x="0" y="981075"/>
                  </a:moveTo>
                  <a:lnTo>
                    <a:pt x="148590" y="302895"/>
                  </a:lnTo>
                  <a:lnTo>
                    <a:pt x="882015" y="0"/>
                  </a:lnTo>
                  <a:lnTo>
                    <a:pt x="1495425" y="152400"/>
                  </a:lnTo>
                  <a:lnTo>
                    <a:pt x="1007745" y="388620"/>
                  </a:lnTo>
                  <a:lnTo>
                    <a:pt x="1487805" y="575310"/>
                  </a:lnTo>
                  <a:lnTo>
                    <a:pt x="878205" y="922020"/>
                  </a:lnTo>
                  <a:lnTo>
                    <a:pt x="1032510" y="1434465"/>
                  </a:lnTo>
                  <a:lnTo>
                    <a:pt x="413385" y="843914"/>
                  </a:lnTo>
                  <a:lnTo>
                    <a:pt x="516255" y="1474470"/>
                  </a:lnTo>
                </a:path>
              </a:pathLst>
            </a:custGeom>
            <a:ln w="1905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Freeform 309"/>
            <p:cNvSpPr/>
            <p:nvPr/>
          </p:nvSpPr>
          <p:spPr>
            <a:xfrm>
              <a:off x="5908846" y="1818188"/>
              <a:ext cx="1981200" cy="1451610"/>
            </a:xfrm>
            <a:custGeom>
              <a:avLst/>
              <a:gdLst>
                <a:gd name="connsiteX0" fmla="*/ 1840230 w 1981200"/>
                <a:gd name="connsiteY0" fmla="*/ 552450 h 1451610"/>
                <a:gd name="connsiteX1" fmla="*/ 1962150 w 1981200"/>
                <a:gd name="connsiteY1" fmla="*/ 1436370 h 1451610"/>
                <a:gd name="connsiteX2" fmla="*/ 1200150 w 1981200"/>
                <a:gd name="connsiteY2" fmla="*/ 815340 h 1451610"/>
                <a:gd name="connsiteX3" fmla="*/ 1352550 w 1981200"/>
                <a:gd name="connsiteY3" fmla="*/ 281940 h 1451610"/>
                <a:gd name="connsiteX4" fmla="*/ 1981200 w 1981200"/>
                <a:gd name="connsiteY4" fmla="*/ 1451610 h 1451610"/>
                <a:gd name="connsiteX5" fmla="*/ 1356360 w 1981200"/>
                <a:gd name="connsiteY5" fmla="*/ 1322070 h 1451610"/>
                <a:gd name="connsiteX6" fmla="*/ 826770 w 1981200"/>
                <a:gd name="connsiteY6" fmla="*/ 1379220 h 1451610"/>
                <a:gd name="connsiteX7" fmla="*/ 0 w 1981200"/>
                <a:gd name="connsiteY7" fmla="*/ 0 h 1451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1200" h="1451610">
                  <a:moveTo>
                    <a:pt x="1840230" y="552450"/>
                  </a:moveTo>
                  <a:lnTo>
                    <a:pt x="1962150" y="1436370"/>
                  </a:lnTo>
                  <a:lnTo>
                    <a:pt x="1200150" y="815340"/>
                  </a:lnTo>
                  <a:lnTo>
                    <a:pt x="1352550" y="281940"/>
                  </a:lnTo>
                  <a:lnTo>
                    <a:pt x="1981200" y="1451610"/>
                  </a:lnTo>
                  <a:lnTo>
                    <a:pt x="1356360" y="1322070"/>
                  </a:lnTo>
                  <a:lnTo>
                    <a:pt x="826770" y="1379220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1" name="Oval 310"/>
            <p:cNvSpPr/>
            <p:nvPr/>
          </p:nvSpPr>
          <p:spPr>
            <a:xfrm>
              <a:off x="5825997" y="1772405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3" name="Oval 312"/>
            <p:cNvSpPr/>
            <p:nvPr/>
          </p:nvSpPr>
          <p:spPr>
            <a:xfrm>
              <a:off x="6299809" y="1951990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4" name="Oval 313"/>
            <p:cNvSpPr/>
            <p:nvPr/>
          </p:nvSpPr>
          <p:spPr>
            <a:xfrm>
              <a:off x="6156689" y="2631588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Oval 314"/>
            <p:cNvSpPr/>
            <p:nvPr/>
          </p:nvSpPr>
          <p:spPr>
            <a:xfrm>
              <a:off x="6043621" y="3206155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6" name="Oval 315"/>
            <p:cNvSpPr/>
            <p:nvPr/>
          </p:nvSpPr>
          <p:spPr>
            <a:xfrm>
              <a:off x="7026147" y="1641832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7" name="Oval 316"/>
            <p:cNvSpPr/>
            <p:nvPr/>
          </p:nvSpPr>
          <p:spPr>
            <a:xfrm>
              <a:off x="7645696" y="1795264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Oval 317"/>
            <p:cNvSpPr/>
            <p:nvPr/>
          </p:nvSpPr>
          <p:spPr>
            <a:xfrm>
              <a:off x="7189727" y="2028706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0" name="Oval 319"/>
            <p:cNvSpPr/>
            <p:nvPr/>
          </p:nvSpPr>
          <p:spPr>
            <a:xfrm>
              <a:off x="7023716" y="2566592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1" name="Oval 320"/>
            <p:cNvSpPr/>
            <p:nvPr/>
          </p:nvSpPr>
          <p:spPr>
            <a:xfrm>
              <a:off x="6677897" y="3121659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2" name="Oval 321"/>
            <p:cNvSpPr/>
            <p:nvPr/>
          </p:nvSpPr>
          <p:spPr>
            <a:xfrm>
              <a:off x="7799129" y="3175516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3" name="Rectangle 322"/>
            <p:cNvSpPr/>
            <p:nvPr/>
          </p:nvSpPr>
          <p:spPr>
            <a:xfrm>
              <a:off x="7633627" y="2199188"/>
              <a:ext cx="148590" cy="2286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" name="Rectangle 323"/>
            <p:cNvSpPr/>
            <p:nvPr/>
          </p:nvSpPr>
          <p:spPr>
            <a:xfrm>
              <a:off x="6544916" y="1583082"/>
              <a:ext cx="148590" cy="2286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" name="Rectangle 324"/>
            <p:cNvSpPr/>
            <p:nvPr/>
          </p:nvSpPr>
          <p:spPr>
            <a:xfrm>
              <a:off x="6603602" y="2486267"/>
              <a:ext cx="148590" cy="2286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Rectangle 325"/>
            <p:cNvSpPr/>
            <p:nvPr/>
          </p:nvSpPr>
          <p:spPr>
            <a:xfrm>
              <a:off x="7183396" y="3039031"/>
              <a:ext cx="148590" cy="2286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7" name="Straight Connector 326"/>
            <p:cNvCxnSpPr/>
            <p:nvPr/>
          </p:nvCxnSpPr>
          <p:spPr>
            <a:xfrm>
              <a:off x="5386876" y="1841066"/>
              <a:ext cx="48006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Straight Connector 327"/>
            <p:cNvCxnSpPr/>
            <p:nvPr/>
          </p:nvCxnSpPr>
          <p:spPr>
            <a:xfrm>
              <a:off x="7863376" y="3239550"/>
              <a:ext cx="48006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9" name="Oval 328"/>
            <p:cNvSpPr/>
            <p:nvPr/>
          </p:nvSpPr>
          <p:spPr>
            <a:xfrm>
              <a:off x="6589798" y="2190026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132229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378" y="197590"/>
            <a:ext cx="7319582" cy="787226"/>
          </a:xfrm>
        </p:spPr>
        <p:txBody>
          <a:bodyPr/>
          <a:lstStyle/>
          <a:p>
            <a:r>
              <a:rPr lang="en-US" dirty="0" smtClean="0"/>
              <a:t>On-line optimization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45660" y="1441421"/>
            <a:ext cx="8652680" cy="471172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 batch (off-line) algorithm receives the list of all services to be set up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and simultaneously finds all the allocations for a </a:t>
            </a:r>
            <a:r>
              <a:rPr lang="en-US" i="1" dirty="0" smtClean="0"/>
              <a:t>clean</a:t>
            </a:r>
            <a:r>
              <a:rPr lang="en-US" dirty="0" smtClean="0"/>
              <a:t> network</a:t>
            </a:r>
          </a:p>
          <a:p>
            <a:pPr marL="0" indent="0">
              <a:buNone/>
            </a:pPr>
            <a:r>
              <a:rPr lang="en-US" dirty="0" smtClean="0"/>
              <a:t>We require an on-line algorithm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that services requests of unknown duration as they come in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We do not allow pre-emption or re-optimization of service already set-up</a:t>
            </a:r>
          </a:p>
          <a:p>
            <a:pPr marL="0" indent="0">
              <a:buNone/>
            </a:pPr>
            <a:r>
              <a:rPr lang="en-US" dirty="0" smtClean="0"/>
              <a:t>The on-line case is harder since we </a:t>
            </a:r>
            <a:r>
              <a:rPr lang="en-US" dirty="0"/>
              <a:t>don’t know </a:t>
            </a:r>
            <a:r>
              <a:rPr lang="en-US" dirty="0" smtClean="0"/>
              <a:t>ahead of time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whether </a:t>
            </a:r>
            <a:r>
              <a:rPr lang="en-US" dirty="0"/>
              <a:t>it is worthwhile to use up resources for a given request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and </a:t>
            </a:r>
            <a:r>
              <a:rPr lang="en-US" dirty="0"/>
              <a:t>risk having to deny some later </a:t>
            </a:r>
            <a:r>
              <a:rPr lang="en-US" dirty="0" smtClean="0"/>
              <a:t>request that may be more profitable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Simple </a:t>
            </a:r>
            <a:r>
              <a:rPr lang="en-US" dirty="0"/>
              <a:t>e</a:t>
            </a:r>
            <a:r>
              <a:rPr lang="en-US" dirty="0" smtClean="0"/>
              <a:t>xample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first request requires 100% of a resource and pays </a:t>
            </a:r>
            <a:r>
              <a:rPr lang="en-US" b="1" dirty="0" smtClean="0"/>
              <a:t>x</a:t>
            </a:r>
            <a:endParaRPr lang="en-US" b="1" dirty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dirty="0" smtClean="0"/>
              <a:t>later requests require some of that resource and together pay </a:t>
            </a:r>
            <a:r>
              <a:rPr lang="en-US" b="1" dirty="0" smtClean="0"/>
              <a:t>y</a:t>
            </a:r>
            <a:r>
              <a:rPr lang="en-US" dirty="0" smtClean="0"/>
              <a:t>&gt;&gt;</a:t>
            </a:r>
            <a:r>
              <a:rPr lang="en-US" b="1" dirty="0" smtClean="0"/>
              <a:t>x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smtClean="0"/>
              <a:t>How do we know whether to accept or deny the first request ?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if we accept, we lose </a:t>
            </a:r>
            <a:r>
              <a:rPr lang="en-US" b="1" dirty="0" smtClean="0"/>
              <a:t>y-x</a:t>
            </a:r>
            <a:r>
              <a:rPr lang="en-US" dirty="0" smtClean="0"/>
              <a:t> if later requests </a:t>
            </a:r>
            <a:r>
              <a:rPr lang="en-US" i="1" dirty="0" smtClean="0"/>
              <a:t>do</a:t>
            </a:r>
            <a:r>
              <a:rPr lang="en-US" dirty="0" smtClean="0"/>
              <a:t> arrive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if we deny and later requests never arrive, we lose </a:t>
            </a:r>
            <a:r>
              <a:rPr lang="en-US" b="1" dirty="0" smtClean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8306135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definition of the joint problem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1378" y="1441421"/>
            <a:ext cx="8441428" cy="4973027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Known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/>
              <a:t>full network topology graph</a:t>
            </a:r>
          </a:p>
          <a:p>
            <a:pPr lvl="1">
              <a:spcBef>
                <a:spcPts val="0"/>
              </a:spcBef>
            </a:pPr>
            <a:r>
              <a:rPr lang="en-US" dirty="0"/>
              <a:t>link and node current resource loading information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places </a:t>
            </a:r>
            <a:r>
              <a:rPr lang="en-US" dirty="0"/>
              <a:t>where computational resources are </a:t>
            </a:r>
            <a:r>
              <a:rPr lang="en-US" dirty="0" smtClean="0"/>
              <a:t>available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resource availability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other </a:t>
            </a:r>
            <a:r>
              <a:rPr lang="en-US" dirty="0" smtClean="0"/>
              <a:t>SDN or NFV </a:t>
            </a:r>
            <a:r>
              <a:rPr lang="en-US" dirty="0"/>
              <a:t>criteria and constraints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b="1" dirty="0" smtClean="0"/>
              <a:t>Service request definition</a:t>
            </a:r>
            <a:endParaRPr lang="en-US" b="1" dirty="0"/>
          </a:p>
          <a:p>
            <a:pPr>
              <a:spcBef>
                <a:spcPts val="0"/>
              </a:spcBef>
            </a:pPr>
            <a:r>
              <a:rPr lang="en-US" dirty="0"/>
              <a:t>traffic ingress and egress points</a:t>
            </a:r>
          </a:p>
          <a:p>
            <a:pPr>
              <a:spcBef>
                <a:spcPts val="0"/>
              </a:spcBef>
            </a:pPr>
            <a:r>
              <a:rPr lang="en-US" dirty="0"/>
              <a:t>service data-rate and delay requirements</a:t>
            </a:r>
          </a:p>
          <a:p>
            <a:pPr>
              <a:spcBef>
                <a:spcPts val="0"/>
              </a:spcBef>
            </a:pPr>
            <a:r>
              <a:rPr lang="en-US" dirty="0"/>
              <a:t>sequence of VNF(s) to be </a:t>
            </a:r>
            <a:r>
              <a:rPr lang="en-US" dirty="0" smtClean="0"/>
              <a:t>installed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   Note</a:t>
            </a:r>
            <a:r>
              <a:rPr lang="en-US" sz="1400" dirty="0"/>
              <a:t>: we do not yet support partial ordering of </a:t>
            </a:r>
            <a:r>
              <a:rPr lang="en-US" sz="1400" dirty="0" smtClean="0"/>
              <a:t>VNFs other than by exhaustively testing </a:t>
            </a:r>
            <a:r>
              <a:rPr lang="en-US" sz="1400" smtClean="0"/>
              <a:t>every possible order</a:t>
            </a:r>
            <a:endParaRPr lang="en-US" sz="1400" dirty="0"/>
          </a:p>
          <a:p>
            <a:pPr lvl="1">
              <a:spcBef>
                <a:spcPts val="0"/>
              </a:spcBef>
            </a:pPr>
            <a:r>
              <a:rPr lang="en-US" dirty="0"/>
              <a:t>computational (including memory, storage, etc.) </a:t>
            </a:r>
            <a:r>
              <a:rPr lang="en-US" dirty="0" smtClean="0"/>
              <a:t>requirements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service set-up or tear-down ?</a:t>
            </a:r>
            <a:endParaRPr lang="en-US" dirty="0"/>
          </a:p>
          <a:p>
            <a:pPr marL="0" indent="0">
              <a:spcBef>
                <a:spcPts val="1200"/>
              </a:spcBef>
              <a:buNone/>
            </a:pPr>
            <a:r>
              <a:rPr lang="en-US" b="1" dirty="0" smtClean="0"/>
              <a:t>Find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the </a:t>
            </a:r>
            <a:r>
              <a:rPr lang="en-US" dirty="0"/>
              <a:t>optimal path and VNF placement(s)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4951524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378" y="197590"/>
            <a:ext cx="7319582" cy="787226"/>
          </a:xfrm>
        </p:spPr>
        <p:txBody>
          <a:bodyPr/>
          <a:lstStyle/>
          <a:p>
            <a:r>
              <a:rPr lang="en-US" dirty="0" smtClean="0"/>
              <a:t>The solution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Our </a:t>
            </a:r>
            <a:r>
              <a:rPr lang="en-US" dirty="0"/>
              <a:t>solution combines two </a:t>
            </a:r>
            <a:r>
              <a:rPr lang="en-US" dirty="0" smtClean="0"/>
              <a:t>ideas: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of Cartesian Graph Product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of an ACCEPT/STANDBY mechanism</a:t>
            </a:r>
            <a:endParaRPr lang="en-US" dirty="0"/>
          </a:p>
          <a:p>
            <a:pPr marL="0" indent="0">
              <a:spcBef>
                <a:spcPts val="3000"/>
              </a:spcBef>
              <a:buNone/>
            </a:pPr>
            <a:r>
              <a:rPr lang="en-US" dirty="0" smtClean="0"/>
              <a:t>The first idea is a method of transforming the joint problem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into a conventional path computation problem on a single network graph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947562" y="4090664"/>
            <a:ext cx="2956560" cy="2233494"/>
            <a:chOff x="2881869" y="1370910"/>
            <a:chExt cx="2956560" cy="2233494"/>
          </a:xfrm>
        </p:grpSpPr>
        <p:sp>
          <p:nvSpPr>
            <p:cNvPr id="5" name="Rounded Rectangle 4"/>
            <p:cNvSpPr/>
            <p:nvPr/>
          </p:nvSpPr>
          <p:spPr>
            <a:xfrm>
              <a:off x="3320989" y="1370910"/>
              <a:ext cx="2123650" cy="2233494"/>
            </a:xfrm>
            <a:prstGeom prst="roundRect">
              <a:avLst>
                <a:gd name="adj" fmla="val 8046"/>
              </a:avLst>
            </a:prstGeom>
            <a:solidFill>
              <a:schemeClr val="bg1"/>
            </a:solidFill>
            <a:ln w="28575">
              <a:solidFill>
                <a:schemeClr val="bg2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3422889" y="1675000"/>
              <a:ext cx="1333500" cy="1604010"/>
            </a:xfrm>
            <a:custGeom>
              <a:avLst/>
              <a:gdLst>
                <a:gd name="connsiteX0" fmla="*/ 236220 w 1333500"/>
                <a:gd name="connsiteY0" fmla="*/ 1543050 h 1604010"/>
                <a:gd name="connsiteX1" fmla="*/ 731520 w 1333500"/>
                <a:gd name="connsiteY1" fmla="*/ 830580 h 1604010"/>
                <a:gd name="connsiteX2" fmla="*/ 712470 w 1333500"/>
                <a:gd name="connsiteY2" fmla="*/ 0 h 1604010"/>
                <a:gd name="connsiteX3" fmla="*/ 1177290 w 1333500"/>
                <a:gd name="connsiteY3" fmla="*/ 929640 h 1604010"/>
                <a:gd name="connsiteX4" fmla="*/ 1165860 w 1333500"/>
                <a:gd name="connsiteY4" fmla="*/ 7620 h 1604010"/>
                <a:gd name="connsiteX5" fmla="*/ 358140 w 1333500"/>
                <a:gd name="connsiteY5" fmla="*/ 1009650 h 1604010"/>
                <a:gd name="connsiteX6" fmla="*/ 190500 w 1333500"/>
                <a:gd name="connsiteY6" fmla="*/ 1604010 h 1604010"/>
                <a:gd name="connsiteX7" fmla="*/ 0 w 1333500"/>
                <a:gd name="connsiteY7" fmla="*/ 152400 h 1604010"/>
                <a:gd name="connsiteX8" fmla="*/ 731520 w 1333500"/>
                <a:gd name="connsiteY8" fmla="*/ 19050 h 1604010"/>
                <a:gd name="connsiteX9" fmla="*/ 1333500 w 1333500"/>
                <a:gd name="connsiteY9" fmla="*/ 396240 h 1604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33500" h="1604010">
                  <a:moveTo>
                    <a:pt x="236220" y="1543050"/>
                  </a:moveTo>
                  <a:lnTo>
                    <a:pt x="731520" y="830580"/>
                  </a:lnTo>
                  <a:lnTo>
                    <a:pt x="712470" y="0"/>
                  </a:lnTo>
                  <a:lnTo>
                    <a:pt x="1177290" y="929640"/>
                  </a:lnTo>
                  <a:lnTo>
                    <a:pt x="1165860" y="7620"/>
                  </a:lnTo>
                  <a:lnTo>
                    <a:pt x="358140" y="1009650"/>
                  </a:lnTo>
                  <a:lnTo>
                    <a:pt x="190500" y="1604010"/>
                  </a:lnTo>
                  <a:lnTo>
                    <a:pt x="0" y="152400"/>
                  </a:lnTo>
                  <a:lnTo>
                    <a:pt x="731520" y="19050"/>
                  </a:lnTo>
                  <a:lnTo>
                    <a:pt x="1333500" y="396240"/>
                  </a:lnTo>
                </a:path>
              </a:pathLst>
            </a:custGeom>
            <a:ln w="1905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3729594" y="1711196"/>
              <a:ext cx="1495425" cy="1474470"/>
            </a:xfrm>
            <a:custGeom>
              <a:avLst/>
              <a:gdLst>
                <a:gd name="connsiteX0" fmla="*/ 0 w 1495425"/>
                <a:gd name="connsiteY0" fmla="*/ 981075 h 1358265"/>
                <a:gd name="connsiteX1" fmla="*/ 148590 w 1495425"/>
                <a:gd name="connsiteY1" fmla="*/ 302895 h 1358265"/>
                <a:gd name="connsiteX2" fmla="*/ 882015 w 1495425"/>
                <a:gd name="connsiteY2" fmla="*/ 0 h 1358265"/>
                <a:gd name="connsiteX3" fmla="*/ 1495425 w 1495425"/>
                <a:gd name="connsiteY3" fmla="*/ 152400 h 1358265"/>
                <a:gd name="connsiteX4" fmla="*/ 1007745 w 1495425"/>
                <a:gd name="connsiteY4" fmla="*/ 388620 h 1358265"/>
                <a:gd name="connsiteX5" fmla="*/ 1487805 w 1495425"/>
                <a:gd name="connsiteY5" fmla="*/ 575310 h 1358265"/>
                <a:gd name="connsiteX6" fmla="*/ 878205 w 1495425"/>
                <a:gd name="connsiteY6" fmla="*/ 922020 h 1358265"/>
                <a:gd name="connsiteX7" fmla="*/ 1032510 w 1495425"/>
                <a:gd name="connsiteY7" fmla="*/ 1358265 h 1358265"/>
                <a:gd name="connsiteX8" fmla="*/ 554355 w 1495425"/>
                <a:gd name="connsiteY8" fmla="*/ 1101090 h 1358265"/>
                <a:gd name="connsiteX0" fmla="*/ 0 w 1495425"/>
                <a:gd name="connsiteY0" fmla="*/ 981075 h 1474470"/>
                <a:gd name="connsiteX1" fmla="*/ 148590 w 1495425"/>
                <a:gd name="connsiteY1" fmla="*/ 302895 h 1474470"/>
                <a:gd name="connsiteX2" fmla="*/ 882015 w 1495425"/>
                <a:gd name="connsiteY2" fmla="*/ 0 h 1474470"/>
                <a:gd name="connsiteX3" fmla="*/ 1495425 w 1495425"/>
                <a:gd name="connsiteY3" fmla="*/ 152400 h 1474470"/>
                <a:gd name="connsiteX4" fmla="*/ 1007745 w 1495425"/>
                <a:gd name="connsiteY4" fmla="*/ 388620 h 1474470"/>
                <a:gd name="connsiteX5" fmla="*/ 1487805 w 1495425"/>
                <a:gd name="connsiteY5" fmla="*/ 575310 h 1474470"/>
                <a:gd name="connsiteX6" fmla="*/ 878205 w 1495425"/>
                <a:gd name="connsiteY6" fmla="*/ 922020 h 1474470"/>
                <a:gd name="connsiteX7" fmla="*/ 1032510 w 1495425"/>
                <a:gd name="connsiteY7" fmla="*/ 1358265 h 1474470"/>
                <a:gd name="connsiteX8" fmla="*/ 516255 w 1495425"/>
                <a:gd name="connsiteY8" fmla="*/ 1474470 h 1474470"/>
                <a:gd name="connsiteX0" fmla="*/ 0 w 1495425"/>
                <a:gd name="connsiteY0" fmla="*/ 981075 h 1474470"/>
                <a:gd name="connsiteX1" fmla="*/ 148590 w 1495425"/>
                <a:gd name="connsiteY1" fmla="*/ 302895 h 1474470"/>
                <a:gd name="connsiteX2" fmla="*/ 882015 w 1495425"/>
                <a:gd name="connsiteY2" fmla="*/ 0 h 1474470"/>
                <a:gd name="connsiteX3" fmla="*/ 1495425 w 1495425"/>
                <a:gd name="connsiteY3" fmla="*/ 152400 h 1474470"/>
                <a:gd name="connsiteX4" fmla="*/ 1007745 w 1495425"/>
                <a:gd name="connsiteY4" fmla="*/ 388620 h 1474470"/>
                <a:gd name="connsiteX5" fmla="*/ 1487805 w 1495425"/>
                <a:gd name="connsiteY5" fmla="*/ 575310 h 1474470"/>
                <a:gd name="connsiteX6" fmla="*/ 878205 w 1495425"/>
                <a:gd name="connsiteY6" fmla="*/ 922020 h 1474470"/>
                <a:gd name="connsiteX7" fmla="*/ 1032510 w 1495425"/>
                <a:gd name="connsiteY7" fmla="*/ 1358265 h 1474470"/>
                <a:gd name="connsiteX8" fmla="*/ 413385 w 1495425"/>
                <a:gd name="connsiteY8" fmla="*/ 843914 h 1474470"/>
                <a:gd name="connsiteX9" fmla="*/ 516255 w 1495425"/>
                <a:gd name="connsiteY9" fmla="*/ 1474470 h 1474470"/>
                <a:gd name="connsiteX0" fmla="*/ 0 w 1495425"/>
                <a:gd name="connsiteY0" fmla="*/ 981075 h 1474470"/>
                <a:gd name="connsiteX1" fmla="*/ 148590 w 1495425"/>
                <a:gd name="connsiteY1" fmla="*/ 302895 h 1474470"/>
                <a:gd name="connsiteX2" fmla="*/ 882015 w 1495425"/>
                <a:gd name="connsiteY2" fmla="*/ 0 h 1474470"/>
                <a:gd name="connsiteX3" fmla="*/ 1495425 w 1495425"/>
                <a:gd name="connsiteY3" fmla="*/ 152400 h 1474470"/>
                <a:gd name="connsiteX4" fmla="*/ 1007745 w 1495425"/>
                <a:gd name="connsiteY4" fmla="*/ 388620 h 1474470"/>
                <a:gd name="connsiteX5" fmla="*/ 1487805 w 1495425"/>
                <a:gd name="connsiteY5" fmla="*/ 575310 h 1474470"/>
                <a:gd name="connsiteX6" fmla="*/ 878205 w 1495425"/>
                <a:gd name="connsiteY6" fmla="*/ 922020 h 1474470"/>
                <a:gd name="connsiteX7" fmla="*/ 1032510 w 1495425"/>
                <a:gd name="connsiteY7" fmla="*/ 1358265 h 1474470"/>
                <a:gd name="connsiteX8" fmla="*/ 413385 w 1495425"/>
                <a:gd name="connsiteY8" fmla="*/ 843914 h 1474470"/>
                <a:gd name="connsiteX9" fmla="*/ 516255 w 1495425"/>
                <a:gd name="connsiteY9" fmla="*/ 1474470 h 1474470"/>
                <a:gd name="connsiteX0" fmla="*/ 0 w 1495425"/>
                <a:gd name="connsiteY0" fmla="*/ 981075 h 1474470"/>
                <a:gd name="connsiteX1" fmla="*/ 148590 w 1495425"/>
                <a:gd name="connsiteY1" fmla="*/ 302895 h 1474470"/>
                <a:gd name="connsiteX2" fmla="*/ 882015 w 1495425"/>
                <a:gd name="connsiteY2" fmla="*/ 0 h 1474470"/>
                <a:gd name="connsiteX3" fmla="*/ 1495425 w 1495425"/>
                <a:gd name="connsiteY3" fmla="*/ 152400 h 1474470"/>
                <a:gd name="connsiteX4" fmla="*/ 1007745 w 1495425"/>
                <a:gd name="connsiteY4" fmla="*/ 388620 h 1474470"/>
                <a:gd name="connsiteX5" fmla="*/ 1487805 w 1495425"/>
                <a:gd name="connsiteY5" fmla="*/ 575310 h 1474470"/>
                <a:gd name="connsiteX6" fmla="*/ 878205 w 1495425"/>
                <a:gd name="connsiteY6" fmla="*/ 922020 h 1474470"/>
                <a:gd name="connsiteX7" fmla="*/ 1032510 w 1495425"/>
                <a:gd name="connsiteY7" fmla="*/ 1434465 h 1474470"/>
                <a:gd name="connsiteX8" fmla="*/ 413385 w 1495425"/>
                <a:gd name="connsiteY8" fmla="*/ 843914 h 1474470"/>
                <a:gd name="connsiteX9" fmla="*/ 516255 w 1495425"/>
                <a:gd name="connsiteY9" fmla="*/ 1474470 h 1474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95425" h="1474470">
                  <a:moveTo>
                    <a:pt x="0" y="981075"/>
                  </a:moveTo>
                  <a:lnTo>
                    <a:pt x="148590" y="302895"/>
                  </a:lnTo>
                  <a:lnTo>
                    <a:pt x="882015" y="0"/>
                  </a:lnTo>
                  <a:lnTo>
                    <a:pt x="1495425" y="152400"/>
                  </a:lnTo>
                  <a:lnTo>
                    <a:pt x="1007745" y="388620"/>
                  </a:lnTo>
                  <a:lnTo>
                    <a:pt x="1487805" y="575310"/>
                  </a:lnTo>
                  <a:lnTo>
                    <a:pt x="878205" y="922020"/>
                  </a:lnTo>
                  <a:lnTo>
                    <a:pt x="1032510" y="1434465"/>
                  </a:lnTo>
                  <a:lnTo>
                    <a:pt x="413385" y="843914"/>
                  </a:lnTo>
                  <a:lnTo>
                    <a:pt x="516255" y="1474470"/>
                  </a:lnTo>
                </a:path>
              </a:pathLst>
            </a:custGeom>
            <a:ln w="1905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3403839" y="1804540"/>
              <a:ext cx="1981200" cy="1451610"/>
            </a:xfrm>
            <a:custGeom>
              <a:avLst/>
              <a:gdLst>
                <a:gd name="connsiteX0" fmla="*/ 1840230 w 1981200"/>
                <a:gd name="connsiteY0" fmla="*/ 552450 h 1451610"/>
                <a:gd name="connsiteX1" fmla="*/ 1962150 w 1981200"/>
                <a:gd name="connsiteY1" fmla="*/ 1436370 h 1451610"/>
                <a:gd name="connsiteX2" fmla="*/ 1200150 w 1981200"/>
                <a:gd name="connsiteY2" fmla="*/ 815340 h 1451610"/>
                <a:gd name="connsiteX3" fmla="*/ 1352550 w 1981200"/>
                <a:gd name="connsiteY3" fmla="*/ 281940 h 1451610"/>
                <a:gd name="connsiteX4" fmla="*/ 1981200 w 1981200"/>
                <a:gd name="connsiteY4" fmla="*/ 1451610 h 1451610"/>
                <a:gd name="connsiteX5" fmla="*/ 1356360 w 1981200"/>
                <a:gd name="connsiteY5" fmla="*/ 1322070 h 1451610"/>
                <a:gd name="connsiteX6" fmla="*/ 826770 w 1981200"/>
                <a:gd name="connsiteY6" fmla="*/ 1379220 h 1451610"/>
                <a:gd name="connsiteX7" fmla="*/ 0 w 1981200"/>
                <a:gd name="connsiteY7" fmla="*/ 0 h 1451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1200" h="1451610">
                  <a:moveTo>
                    <a:pt x="1840230" y="552450"/>
                  </a:moveTo>
                  <a:lnTo>
                    <a:pt x="1962150" y="1436370"/>
                  </a:lnTo>
                  <a:lnTo>
                    <a:pt x="1200150" y="815340"/>
                  </a:lnTo>
                  <a:lnTo>
                    <a:pt x="1352550" y="281940"/>
                  </a:lnTo>
                  <a:lnTo>
                    <a:pt x="1981200" y="1451610"/>
                  </a:lnTo>
                  <a:lnTo>
                    <a:pt x="1356360" y="1322070"/>
                  </a:lnTo>
                  <a:lnTo>
                    <a:pt x="826770" y="1379220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320990" y="1758757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794802" y="1938342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651682" y="2617940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538614" y="3192507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4521140" y="1628184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5140689" y="1781616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684720" y="2015058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4518709" y="2552944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4172890" y="3108011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5294122" y="3161868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128620" y="2185540"/>
              <a:ext cx="148590" cy="2286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039909" y="1569434"/>
              <a:ext cx="148590" cy="2286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098595" y="2472619"/>
              <a:ext cx="148590" cy="2286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678389" y="3025383"/>
              <a:ext cx="148590" cy="2286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2881869" y="1827418"/>
              <a:ext cx="48006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5358369" y="3225902"/>
              <a:ext cx="48006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val 24"/>
            <p:cNvSpPr/>
            <p:nvPr/>
          </p:nvSpPr>
          <p:spPr>
            <a:xfrm>
              <a:off x="4084791" y="2176378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582522" y="4543696"/>
            <a:ext cx="3418478" cy="1138500"/>
            <a:chOff x="4582522" y="4238896"/>
            <a:chExt cx="3418478" cy="1138500"/>
          </a:xfrm>
        </p:grpSpPr>
        <p:sp>
          <p:nvSpPr>
            <p:cNvPr id="26" name="Rectangle 25"/>
            <p:cNvSpPr/>
            <p:nvPr/>
          </p:nvSpPr>
          <p:spPr>
            <a:xfrm>
              <a:off x="4582522" y="5063041"/>
              <a:ext cx="148590" cy="2286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4584070" y="4362235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930061" y="4238896"/>
              <a:ext cx="3070939" cy="400110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r>
                <a:rPr lang="en-US" sz="2000" b="1" kern="0" dirty="0" smtClean="0">
                  <a:solidFill>
                    <a:srgbClr val="0000FF"/>
                  </a:solidFill>
                </a:rPr>
                <a:t>switch (network resource)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930061" y="4977286"/>
              <a:ext cx="3070939" cy="400110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r>
                <a:rPr lang="en-US" sz="2000" b="1" kern="0" dirty="0" smtClean="0">
                  <a:solidFill>
                    <a:srgbClr val="C00000"/>
                  </a:solidFill>
                </a:rPr>
                <a:t>server (compute resource)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08186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 : Cartesian Product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50265" y="6083942"/>
            <a:ext cx="3341041" cy="369332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algn="ctr"/>
            <a:r>
              <a:rPr lang="en-US" b="1" kern="0" dirty="0" smtClean="0"/>
              <a:t>PRODUCT GRAPH</a:t>
            </a:r>
          </a:p>
        </p:txBody>
      </p:sp>
      <p:sp>
        <p:nvSpPr>
          <p:cNvPr id="108" name="Text Placeholder 2"/>
          <p:cNvSpPr txBox="1">
            <a:spLocks/>
          </p:cNvSpPr>
          <p:nvPr/>
        </p:nvSpPr>
        <p:spPr>
          <a:xfrm>
            <a:off x="294632" y="6439277"/>
            <a:ext cx="6705422" cy="37343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sz="1600" kern="0" dirty="0" smtClean="0"/>
              <a:t>The product graph is much larger than the original graph, but still manageable</a:t>
            </a:r>
            <a:endParaRPr lang="en-US" sz="1600" kern="0" dirty="0"/>
          </a:p>
        </p:txBody>
      </p:sp>
      <p:grpSp>
        <p:nvGrpSpPr>
          <p:cNvPr id="23" name="Group 22"/>
          <p:cNvGrpSpPr/>
          <p:nvPr/>
        </p:nvGrpSpPr>
        <p:grpSpPr>
          <a:xfrm>
            <a:off x="4854673" y="415568"/>
            <a:ext cx="3870632" cy="2233494"/>
            <a:chOff x="4854673" y="415568"/>
            <a:chExt cx="3870632" cy="2233494"/>
          </a:xfrm>
        </p:grpSpPr>
        <p:grpSp>
          <p:nvGrpSpPr>
            <p:cNvPr id="42" name="Group 41"/>
            <p:cNvGrpSpPr/>
            <p:nvPr/>
          </p:nvGrpSpPr>
          <p:grpSpPr>
            <a:xfrm>
              <a:off x="5297531" y="415568"/>
              <a:ext cx="2956560" cy="2233494"/>
              <a:chOff x="2881869" y="1370910"/>
              <a:chExt cx="2956560" cy="2233494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3320989" y="1370910"/>
                <a:ext cx="2123650" cy="2233494"/>
              </a:xfrm>
              <a:prstGeom prst="roundRect">
                <a:avLst>
                  <a:gd name="adj" fmla="val 8046"/>
                </a:avLst>
              </a:prstGeom>
              <a:solidFill>
                <a:schemeClr val="bg1"/>
              </a:solidFill>
              <a:ln w="28575">
                <a:solidFill>
                  <a:schemeClr val="bg2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3422889" y="1675000"/>
                <a:ext cx="1333500" cy="1604010"/>
              </a:xfrm>
              <a:custGeom>
                <a:avLst/>
                <a:gdLst>
                  <a:gd name="connsiteX0" fmla="*/ 236220 w 1333500"/>
                  <a:gd name="connsiteY0" fmla="*/ 1543050 h 1604010"/>
                  <a:gd name="connsiteX1" fmla="*/ 731520 w 1333500"/>
                  <a:gd name="connsiteY1" fmla="*/ 830580 h 1604010"/>
                  <a:gd name="connsiteX2" fmla="*/ 712470 w 1333500"/>
                  <a:gd name="connsiteY2" fmla="*/ 0 h 1604010"/>
                  <a:gd name="connsiteX3" fmla="*/ 1177290 w 1333500"/>
                  <a:gd name="connsiteY3" fmla="*/ 929640 h 1604010"/>
                  <a:gd name="connsiteX4" fmla="*/ 1165860 w 1333500"/>
                  <a:gd name="connsiteY4" fmla="*/ 7620 h 1604010"/>
                  <a:gd name="connsiteX5" fmla="*/ 358140 w 1333500"/>
                  <a:gd name="connsiteY5" fmla="*/ 1009650 h 1604010"/>
                  <a:gd name="connsiteX6" fmla="*/ 190500 w 1333500"/>
                  <a:gd name="connsiteY6" fmla="*/ 1604010 h 1604010"/>
                  <a:gd name="connsiteX7" fmla="*/ 0 w 1333500"/>
                  <a:gd name="connsiteY7" fmla="*/ 152400 h 1604010"/>
                  <a:gd name="connsiteX8" fmla="*/ 731520 w 1333500"/>
                  <a:gd name="connsiteY8" fmla="*/ 19050 h 1604010"/>
                  <a:gd name="connsiteX9" fmla="*/ 1333500 w 1333500"/>
                  <a:gd name="connsiteY9" fmla="*/ 396240 h 16040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33500" h="1604010">
                    <a:moveTo>
                      <a:pt x="236220" y="1543050"/>
                    </a:moveTo>
                    <a:lnTo>
                      <a:pt x="731520" y="830580"/>
                    </a:lnTo>
                    <a:lnTo>
                      <a:pt x="712470" y="0"/>
                    </a:lnTo>
                    <a:lnTo>
                      <a:pt x="1177290" y="929640"/>
                    </a:lnTo>
                    <a:lnTo>
                      <a:pt x="1165860" y="7620"/>
                    </a:lnTo>
                    <a:lnTo>
                      <a:pt x="358140" y="1009650"/>
                    </a:lnTo>
                    <a:lnTo>
                      <a:pt x="190500" y="1604010"/>
                    </a:lnTo>
                    <a:lnTo>
                      <a:pt x="0" y="152400"/>
                    </a:lnTo>
                    <a:lnTo>
                      <a:pt x="731520" y="19050"/>
                    </a:lnTo>
                    <a:lnTo>
                      <a:pt x="1333500" y="39624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Freeform 33"/>
              <p:cNvSpPr/>
              <p:nvPr/>
            </p:nvSpPr>
            <p:spPr>
              <a:xfrm>
                <a:off x="3729594" y="1711196"/>
                <a:ext cx="1495425" cy="1474470"/>
              </a:xfrm>
              <a:custGeom>
                <a:avLst/>
                <a:gdLst>
                  <a:gd name="connsiteX0" fmla="*/ 0 w 1495425"/>
                  <a:gd name="connsiteY0" fmla="*/ 981075 h 1358265"/>
                  <a:gd name="connsiteX1" fmla="*/ 148590 w 1495425"/>
                  <a:gd name="connsiteY1" fmla="*/ 302895 h 1358265"/>
                  <a:gd name="connsiteX2" fmla="*/ 882015 w 1495425"/>
                  <a:gd name="connsiteY2" fmla="*/ 0 h 1358265"/>
                  <a:gd name="connsiteX3" fmla="*/ 1495425 w 1495425"/>
                  <a:gd name="connsiteY3" fmla="*/ 152400 h 1358265"/>
                  <a:gd name="connsiteX4" fmla="*/ 1007745 w 1495425"/>
                  <a:gd name="connsiteY4" fmla="*/ 388620 h 1358265"/>
                  <a:gd name="connsiteX5" fmla="*/ 1487805 w 1495425"/>
                  <a:gd name="connsiteY5" fmla="*/ 575310 h 1358265"/>
                  <a:gd name="connsiteX6" fmla="*/ 878205 w 1495425"/>
                  <a:gd name="connsiteY6" fmla="*/ 922020 h 1358265"/>
                  <a:gd name="connsiteX7" fmla="*/ 1032510 w 1495425"/>
                  <a:gd name="connsiteY7" fmla="*/ 1358265 h 1358265"/>
                  <a:gd name="connsiteX8" fmla="*/ 554355 w 1495425"/>
                  <a:gd name="connsiteY8" fmla="*/ 1101090 h 1358265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516255 w 1495425"/>
                  <a:gd name="connsiteY8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4344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95425" h="1474470">
                    <a:moveTo>
                      <a:pt x="0" y="981075"/>
                    </a:moveTo>
                    <a:lnTo>
                      <a:pt x="148590" y="302895"/>
                    </a:lnTo>
                    <a:lnTo>
                      <a:pt x="882015" y="0"/>
                    </a:lnTo>
                    <a:lnTo>
                      <a:pt x="1495425" y="152400"/>
                    </a:lnTo>
                    <a:lnTo>
                      <a:pt x="1007745" y="388620"/>
                    </a:lnTo>
                    <a:lnTo>
                      <a:pt x="1487805" y="575310"/>
                    </a:lnTo>
                    <a:lnTo>
                      <a:pt x="878205" y="922020"/>
                    </a:lnTo>
                    <a:lnTo>
                      <a:pt x="1032510" y="1434465"/>
                    </a:lnTo>
                    <a:lnTo>
                      <a:pt x="413385" y="843914"/>
                    </a:lnTo>
                    <a:lnTo>
                      <a:pt x="516255" y="147447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Freeform 37"/>
              <p:cNvSpPr/>
              <p:nvPr/>
            </p:nvSpPr>
            <p:spPr>
              <a:xfrm>
                <a:off x="3403839" y="1804540"/>
                <a:ext cx="1981200" cy="1451610"/>
              </a:xfrm>
              <a:custGeom>
                <a:avLst/>
                <a:gdLst>
                  <a:gd name="connsiteX0" fmla="*/ 1840230 w 1981200"/>
                  <a:gd name="connsiteY0" fmla="*/ 552450 h 1451610"/>
                  <a:gd name="connsiteX1" fmla="*/ 1962150 w 1981200"/>
                  <a:gd name="connsiteY1" fmla="*/ 1436370 h 1451610"/>
                  <a:gd name="connsiteX2" fmla="*/ 1200150 w 1981200"/>
                  <a:gd name="connsiteY2" fmla="*/ 815340 h 1451610"/>
                  <a:gd name="connsiteX3" fmla="*/ 1352550 w 1981200"/>
                  <a:gd name="connsiteY3" fmla="*/ 281940 h 1451610"/>
                  <a:gd name="connsiteX4" fmla="*/ 1981200 w 1981200"/>
                  <a:gd name="connsiteY4" fmla="*/ 1451610 h 1451610"/>
                  <a:gd name="connsiteX5" fmla="*/ 1356360 w 1981200"/>
                  <a:gd name="connsiteY5" fmla="*/ 1322070 h 1451610"/>
                  <a:gd name="connsiteX6" fmla="*/ 826770 w 1981200"/>
                  <a:gd name="connsiteY6" fmla="*/ 1379220 h 1451610"/>
                  <a:gd name="connsiteX7" fmla="*/ 0 w 1981200"/>
                  <a:gd name="connsiteY7" fmla="*/ 0 h 1451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81200" h="1451610">
                    <a:moveTo>
                      <a:pt x="1840230" y="552450"/>
                    </a:moveTo>
                    <a:lnTo>
                      <a:pt x="1962150" y="1436370"/>
                    </a:lnTo>
                    <a:lnTo>
                      <a:pt x="1200150" y="815340"/>
                    </a:lnTo>
                    <a:lnTo>
                      <a:pt x="1352550" y="281940"/>
                    </a:lnTo>
                    <a:lnTo>
                      <a:pt x="1981200" y="1451610"/>
                    </a:lnTo>
                    <a:lnTo>
                      <a:pt x="1356360" y="1322070"/>
                    </a:lnTo>
                    <a:lnTo>
                      <a:pt x="826770" y="1379220"/>
                    </a:ln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" name="Oval 2"/>
              <p:cNvSpPr/>
              <p:nvPr/>
            </p:nvSpPr>
            <p:spPr>
              <a:xfrm>
                <a:off x="3320990" y="1758757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794802" y="1938342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3651682" y="2617940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3538614" y="3192507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4521140" y="1628184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140689" y="1781616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4684720" y="2015058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4518709" y="2552944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4172890" y="3108011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5294122" y="3161868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5128620" y="2185540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039909" y="1569434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098595" y="2472619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4678389" y="3025383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881869" y="1827418"/>
                <a:ext cx="480060" cy="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358369" y="3225902"/>
                <a:ext cx="480060" cy="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Oval 119"/>
              <p:cNvSpPr/>
              <p:nvPr/>
            </p:nvSpPr>
            <p:spPr>
              <a:xfrm>
                <a:off x="4084791" y="2176378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4854673" y="801234"/>
              <a:ext cx="951274" cy="369332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kern="0" dirty="0" smtClean="0">
                  <a:solidFill>
                    <a:srgbClr val="0000FF"/>
                  </a:solidFill>
                </a:rPr>
                <a:t>ingress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7774031" y="2193458"/>
              <a:ext cx="951274" cy="369332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kern="0" dirty="0" smtClean="0">
                  <a:solidFill>
                    <a:srgbClr val="0000FF"/>
                  </a:solidFill>
                </a:rPr>
                <a:t>egress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76537" y="2661194"/>
            <a:ext cx="8621359" cy="3376396"/>
            <a:chOff x="276537" y="2661194"/>
            <a:chExt cx="8621359" cy="3376396"/>
          </a:xfrm>
        </p:grpSpPr>
        <p:grpSp>
          <p:nvGrpSpPr>
            <p:cNvPr id="145" name="Group 144"/>
            <p:cNvGrpSpPr/>
            <p:nvPr/>
          </p:nvGrpSpPr>
          <p:grpSpPr>
            <a:xfrm>
              <a:off x="3645090" y="3309589"/>
              <a:ext cx="2126566" cy="2233494"/>
              <a:chOff x="-1040867" y="1804540"/>
              <a:chExt cx="2126566" cy="2233494"/>
            </a:xfrm>
            <a:scene3d>
              <a:camera prst="isometricRightUp"/>
              <a:lightRig rig="threePt" dir="t"/>
            </a:scene3d>
          </p:grpSpPr>
          <p:sp>
            <p:nvSpPr>
              <p:cNvPr id="127" name="Rounded Rectangle 126"/>
              <p:cNvSpPr/>
              <p:nvPr/>
            </p:nvSpPr>
            <p:spPr>
              <a:xfrm>
                <a:off x="-1040867" y="1804540"/>
                <a:ext cx="2123650" cy="2233494"/>
              </a:xfrm>
              <a:prstGeom prst="roundRect">
                <a:avLst>
                  <a:gd name="adj" fmla="val 8046"/>
                </a:avLst>
              </a:prstGeom>
              <a:solidFill>
                <a:schemeClr val="bg1"/>
              </a:solidFill>
              <a:ln w="28575">
                <a:solidFill>
                  <a:schemeClr val="bg2"/>
                </a:solidFill>
              </a:ln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Freeform 127"/>
              <p:cNvSpPr/>
              <p:nvPr/>
            </p:nvSpPr>
            <p:spPr>
              <a:xfrm>
                <a:off x="-938967" y="2108630"/>
                <a:ext cx="1333500" cy="1604010"/>
              </a:xfrm>
              <a:custGeom>
                <a:avLst/>
                <a:gdLst>
                  <a:gd name="connsiteX0" fmla="*/ 236220 w 1333500"/>
                  <a:gd name="connsiteY0" fmla="*/ 1543050 h 1604010"/>
                  <a:gd name="connsiteX1" fmla="*/ 731520 w 1333500"/>
                  <a:gd name="connsiteY1" fmla="*/ 830580 h 1604010"/>
                  <a:gd name="connsiteX2" fmla="*/ 712470 w 1333500"/>
                  <a:gd name="connsiteY2" fmla="*/ 0 h 1604010"/>
                  <a:gd name="connsiteX3" fmla="*/ 1177290 w 1333500"/>
                  <a:gd name="connsiteY3" fmla="*/ 929640 h 1604010"/>
                  <a:gd name="connsiteX4" fmla="*/ 1165860 w 1333500"/>
                  <a:gd name="connsiteY4" fmla="*/ 7620 h 1604010"/>
                  <a:gd name="connsiteX5" fmla="*/ 358140 w 1333500"/>
                  <a:gd name="connsiteY5" fmla="*/ 1009650 h 1604010"/>
                  <a:gd name="connsiteX6" fmla="*/ 190500 w 1333500"/>
                  <a:gd name="connsiteY6" fmla="*/ 1604010 h 1604010"/>
                  <a:gd name="connsiteX7" fmla="*/ 0 w 1333500"/>
                  <a:gd name="connsiteY7" fmla="*/ 152400 h 1604010"/>
                  <a:gd name="connsiteX8" fmla="*/ 731520 w 1333500"/>
                  <a:gd name="connsiteY8" fmla="*/ 19050 h 1604010"/>
                  <a:gd name="connsiteX9" fmla="*/ 1333500 w 1333500"/>
                  <a:gd name="connsiteY9" fmla="*/ 396240 h 16040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33500" h="1604010">
                    <a:moveTo>
                      <a:pt x="236220" y="1543050"/>
                    </a:moveTo>
                    <a:lnTo>
                      <a:pt x="731520" y="830580"/>
                    </a:lnTo>
                    <a:lnTo>
                      <a:pt x="712470" y="0"/>
                    </a:lnTo>
                    <a:lnTo>
                      <a:pt x="1177290" y="929640"/>
                    </a:lnTo>
                    <a:lnTo>
                      <a:pt x="1165860" y="7620"/>
                    </a:lnTo>
                    <a:lnTo>
                      <a:pt x="358140" y="1009650"/>
                    </a:lnTo>
                    <a:lnTo>
                      <a:pt x="190500" y="1604010"/>
                    </a:lnTo>
                    <a:lnTo>
                      <a:pt x="0" y="152400"/>
                    </a:lnTo>
                    <a:lnTo>
                      <a:pt x="731520" y="19050"/>
                    </a:lnTo>
                    <a:lnTo>
                      <a:pt x="1333500" y="39624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9" name="Freeform 128"/>
              <p:cNvSpPr/>
              <p:nvPr/>
            </p:nvSpPr>
            <p:spPr>
              <a:xfrm>
                <a:off x="-632262" y="2144826"/>
                <a:ext cx="1495425" cy="1474470"/>
              </a:xfrm>
              <a:custGeom>
                <a:avLst/>
                <a:gdLst>
                  <a:gd name="connsiteX0" fmla="*/ 0 w 1495425"/>
                  <a:gd name="connsiteY0" fmla="*/ 981075 h 1358265"/>
                  <a:gd name="connsiteX1" fmla="*/ 148590 w 1495425"/>
                  <a:gd name="connsiteY1" fmla="*/ 302895 h 1358265"/>
                  <a:gd name="connsiteX2" fmla="*/ 882015 w 1495425"/>
                  <a:gd name="connsiteY2" fmla="*/ 0 h 1358265"/>
                  <a:gd name="connsiteX3" fmla="*/ 1495425 w 1495425"/>
                  <a:gd name="connsiteY3" fmla="*/ 152400 h 1358265"/>
                  <a:gd name="connsiteX4" fmla="*/ 1007745 w 1495425"/>
                  <a:gd name="connsiteY4" fmla="*/ 388620 h 1358265"/>
                  <a:gd name="connsiteX5" fmla="*/ 1487805 w 1495425"/>
                  <a:gd name="connsiteY5" fmla="*/ 575310 h 1358265"/>
                  <a:gd name="connsiteX6" fmla="*/ 878205 w 1495425"/>
                  <a:gd name="connsiteY6" fmla="*/ 922020 h 1358265"/>
                  <a:gd name="connsiteX7" fmla="*/ 1032510 w 1495425"/>
                  <a:gd name="connsiteY7" fmla="*/ 1358265 h 1358265"/>
                  <a:gd name="connsiteX8" fmla="*/ 554355 w 1495425"/>
                  <a:gd name="connsiteY8" fmla="*/ 1101090 h 1358265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516255 w 1495425"/>
                  <a:gd name="connsiteY8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4344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95425" h="1474470">
                    <a:moveTo>
                      <a:pt x="0" y="981075"/>
                    </a:moveTo>
                    <a:lnTo>
                      <a:pt x="148590" y="302895"/>
                    </a:lnTo>
                    <a:lnTo>
                      <a:pt x="882015" y="0"/>
                    </a:lnTo>
                    <a:lnTo>
                      <a:pt x="1495425" y="152400"/>
                    </a:lnTo>
                    <a:lnTo>
                      <a:pt x="1007745" y="388620"/>
                    </a:lnTo>
                    <a:lnTo>
                      <a:pt x="1487805" y="575310"/>
                    </a:lnTo>
                    <a:lnTo>
                      <a:pt x="878205" y="922020"/>
                    </a:lnTo>
                    <a:lnTo>
                      <a:pt x="1032510" y="1434465"/>
                    </a:lnTo>
                    <a:lnTo>
                      <a:pt x="413385" y="843914"/>
                    </a:lnTo>
                    <a:lnTo>
                      <a:pt x="516255" y="147447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Freeform 129"/>
              <p:cNvSpPr/>
              <p:nvPr/>
            </p:nvSpPr>
            <p:spPr>
              <a:xfrm>
                <a:off x="-958017" y="2238170"/>
                <a:ext cx="1981200" cy="1451610"/>
              </a:xfrm>
              <a:custGeom>
                <a:avLst/>
                <a:gdLst>
                  <a:gd name="connsiteX0" fmla="*/ 1840230 w 1981200"/>
                  <a:gd name="connsiteY0" fmla="*/ 552450 h 1451610"/>
                  <a:gd name="connsiteX1" fmla="*/ 1962150 w 1981200"/>
                  <a:gd name="connsiteY1" fmla="*/ 1436370 h 1451610"/>
                  <a:gd name="connsiteX2" fmla="*/ 1200150 w 1981200"/>
                  <a:gd name="connsiteY2" fmla="*/ 815340 h 1451610"/>
                  <a:gd name="connsiteX3" fmla="*/ 1352550 w 1981200"/>
                  <a:gd name="connsiteY3" fmla="*/ 281940 h 1451610"/>
                  <a:gd name="connsiteX4" fmla="*/ 1981200 w 1981200"/>
                  <a:gd name="connsiteY4" fmla="*/ 1451610 h 1451610"/>
                  <a:gd name="connsiteX5" fmla="*/ 1356360 w 1981200"/>
                  <a:gd name="connsiteY5" fmla="*/ 1322070 h 1451610"/>
                  <a:gd name="connsiteX6" fmla="*/ 826770 w 1981200"/>
                  <a:gd name="connsiteY6" fmla="*/ 1379220 h 1451610"/>
                  <a:gd name="connsiteX7" fmla="*/ 0 w 1981200"/>
                  <a:gd name="connsiteY7" fmla="*/ 0 h 1451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81200" h="1451610">
                    <a:moveTo>
                      <a:pt x="1840230" y="552450"/>
                    </a:moveTo>
                    <a:lnTo>
                      <a:pt x="1962150" y="1436370"/>
                    </a:lnTo>
                    <a:lnTo>
                      <a:pt x="1200150" y="815340"/>
                    </a:lnTo>
                    <a:lnTo>
                      <a:pt x="1352550" y="281940"/>
                    </a:lnTo>
                    <a:lnTo>
                      <a:pt x="1981200" y="1451610"/>
                    </a:lnTo>
                    <a:lnTo>
                      <a:pt x="1356360" y="1322070"/>
                    </a:lnTo>
                    <a:lnTo>
                      <a:pt x="826770" y="1379220"/>
                    </a:ln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1" name="Oval 130"/>
              <p:cNvSpPr/>
              <p:nvPr/>
            </p:nvSpPr>
            <p:spPr>
              <a:xfrm>
                <a:off x="-1040866" y="2192387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Oval 131"/>
              <p:cNvSpPr/>
              <p:nvPr/>
            </p:nvSpPr>
            <p:spPr>
              <a:xfrm>
                <a:off x="-567054" y="2371972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-710174" y="3051570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-823242" y="3626137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Oval 134"/>
              <p:cNvSpPr/>
              <p:nvPr/>
            </p:nvSpPr>
            <p:spPr>
              <a:xfrm>
                <a:off x="159284" y="2061814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Oval 135"/>
              <p:cNvSpPr/>
              <p:nvPr/>
            </p:nvSpPr>
            <p:spPr>
              <a:xfrm>
                <a:off x="778833" y="2215246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Oval 136"/>
              <p:cNvSpPr/>
              <p:nvPr/>
            </p:nvSpPr>
            <p:spPr>
              <a:xfrm>
                <a:off x="322864" y="2448688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Oval 137"/>
              <p:cNvSpPr/>
              <p:nvPr/>
            </p:nvSpPr>
            <p:spPr>
              <a:xfrm>
                <a:off x="156853" y="2986574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Oval 138"/>
              <p:cNvSpPr/>
              <p:nvPr/>
            </p:nvSpPr>
            <p:spPr>
              <a:xfrm>
                <a:off x="-188966" y="3541641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0" name="Oval 139"/>
              <p:cNvSpPr/>
              <p:nvPr/>
            </p:nvSpPr>
            <p:spPr>
              <a:xfrm>
                <a:off x="932266" y="3595498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766764" y="2619170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-321947" y="2003064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-263261" y="2906249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316533" y="3459013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5" name="Group 184"/>
            <p:cNvGrpSpPr/>
            <p:nvPr/>
          </p:nvGrpSpPr>
          <p:grpSpPr>
            <a:xfrm>
              <a:off x="707115" y="3387079"/>
              <a:ext cx="2565686" cy="2233494"/>
              <a:chOff x="-966711" y="1758757"/>
              <a:chExt cx="2565686" cy="2233494"/>
            </a:xfrm>
            <a:scene3d>
              <a:camera prst="isometricRightUp"/>
              <a:lightRig rig="threePt" dir="t"/>
            </a:scene3d>
          </p:grpSpPr>
          <p:sp>
            <p:nvSpPr>
              <p:cNvPr id="166" name="Rounded Rectangle 165"/>
              <p:cNvSpPr/>
              <p:nvPr/>
            </p:nvSpPr>
            <p:spPr>
              <a:xfrm>
                <a:off x="-527591" y="1758757"/>
                <a:ext cx="2123650" cy="2233494"/>
              </a:xfrm>
              <a:prstGeom prst="roundRect">
                <a:avLst>
                  <a:gd name="adj" fmla="val 8046"/>
                </a:avLst>
              </a:prstGeom>
              <a:solidFill>
                <a:schemeClr val="bg1"/>
              </a:solidFill>
              <a:ln w="28575">
                <a:solidFill>
                  <a:schemeClr val="bg2"/>
                </a:solidFill>
              </a:ln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Freeform 166"/>
              <p:cNvSpPr/>
              <p:nvPr/>
            </p:nvSpPr>
            <p:spPr>
              <a:xfrm>
                <a:off x="-425691" y="2062847"/>
                <a:ext cx="1333500" cy="1604010"/>
              </a:xfrm>
              <a:custGeom>
                <a:avLst/>
                <a:gdLst>
                  <a:gd name="connsiteX0" fmla="*/ 236220 w 1333500"/>
                  <a:gd name="connsiteY0" fmla="*/ 1543050 h 1604010"/>
                  <a:gd name="connsiteX1" fmla="*/ 731520 w 1333500"/>
                  <a:gd name="connsiteY1" fmla="*/ 830580 h 1604010"/>
                  <a:gd name="connsiteX2" fmla="*/ 712470 w 1333500"/>
                  <a:gd name="connsiteY2" fmla="*/ 0 h 1604010"/>
                  <a:gd name="connsiteX3" fmla="*/ 1177290 w 1333500"/>
                  <a:gd name="connsiteY3" fmla="*/ 929640 h 1604010"/>
                  <a:gd name="connsiteX4" fmla="*/ 1165860 w 1333500"/>
                  <a:gd name="connsiteY4" fmla="*/ 7620 h 1604010"/>
                  <a:gd name="connsiteX5" fmla="*/ 358140 w 1333500"/>
                  <a:gd name="connsiteY5" fmla="*/ 1009650 h 1604010"/>
                  <a:gd name="connsiteX6" fmla="*/ 190500 w 1333500"/>
                  <a:gd name="connsiteY6" fmla="*/ 1604010 h 1604010"/>
                  <a:gd name="connsiteX7" fmla="*/ 0 w 1333500"/>
                  <a:gd name="connsiteY7" fmla="*/ 152400 h 1604010"/>
                  <a:gd name="connsiteX8" fmla="*/ 731520 w 1333500"/>
                  <a:gd name="connsiteY8" fmla="*/ 19050 h 1604010"/>
                  <a:gd name="connsiteX9" fmla="*/ 1333500 w 1333500"/>
                  <a:gd name="connsiteY9" fmla="*/ 396240 h 16040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33500" h="1604010">
                    <a:moveTo>
                      <a:pt x="236220" y="1543050"/>
                    </a:moveTo>
                    <a:lnTo>
                      <a:pt x="731520" y="830580"/>
                    </a:lnTo>
                    <a:lnTo>
                      <a:pt x="712470" y="0"/>
                    </a:lnTo>
                    <a:lnTo>
                      <a:pt x="1177290" y="929640"/>
                    </a:lnTo>
                    <a:lnTo>
                      <a:pt x="1165860" y="7620"/>
                    </a:lnTo>
                    <a:lnTo>
                      <a:pt x="358140" y="1009650"/>
                    </a:lnTo>
                    <a:lnTo>
                      <a:pt x="190500" y="1604010"/>
                    </a:lnTo>
                    <a:lnTo>
                      <a:pt x="0" y="152400"/>
                    </a:lnTo>
                    <a:lnTo>
                      <a:pt x="731520" y="19050"/>
                    </a:lnTo>
                    <a:lnTo>
                      <a:pt x="1333500" y="39624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8" name="Freeform 167"/>
              <p:cNvSpPr/>
              <p:nvPr/>
            </p:nvSpPr>
            <p:spPr>
              <a:xfrm>
                <a:off x="-118986" y="2099043"/>
                <a:ext cx="1495425" cy="1474470"/>
              </a:xfrm>
              <a:custGeom>
                <a:avLst/>
                <a:gdLst>
                  <a:gd name="connsiteX0" fmla="*/ 0 w 1495425"/>
                  <a:gd name="connsiteY0" fmla="*/ 981075 h 1358265"/>
                  <a:gd name="connsiteX1" fmla="*/ 148590 w 1495425"/>
                  <a:gd name="connsiteY1" fmla="*/ 302895 h 1358265"/>
                  <a:gd name="connsiteX2" fmla="*/ 882015 w 1495425"/>
                  <a:gd name="connsiteY2" fmla="*/ 0 h 1358265"/>
                  <a:gd name="connsiteX3" fmla="*/ 1495425 w 1495425"/>
                  <a:gd name="connsiteY3" fmla="*/ 152400 h 1358265"/>
                  <a:gd name="connsiteX4" fmla="*/ 1007745 w 1495425"/>
                  <a:gd name="connsiteY4" fmla="*/ 388620 h 1358265"/>
                  <a:gd name="connsiteX5" fmla="*/ 1487805 w 1495425"/>
                  <a:gd name="connsiteY5" fmla="*/ 575310 h 1358265"/>
                  <a:gd name="connsiteX6" fmla="*/ 878205 w 1495425"/>
                  <a:gd name="connsiteY6" fmla="*/ 922020 h 1358265"/>
                  <a:gd name="connsiteX7" fmla="*/ 1032510 w 1495425"/>
                  <a:gd name="connsiteY7" fmla="*/ 1358265 h 1358265"/>
                  <a:gd name="connsiteX8" fmla="*/ 554355 w 1495425"/>
                  <a:gd name="connsiteY8" fmla="*/ 1101090 h 1358265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516255 w 1495425"/>
                  <a:gd name="connsiteY8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4344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95425" h="1474470">
                    <a:moveTo>
                      <a:pt x="0" y="981075"/>
                    </a:moveTo>
                    <a:lnTo>
                      <a:pt x="148590" y="302895"/>
                    </a:lnTo>
                    <a:lnTo>
                      <a:pt x="882015" y="0"/>
                    </a:lnTo>
                    <a:lnTo>
                      <a:pt x="1495425" y="152400"/>
                    </a:lnTo>
                    <a:lnTo>
                      <a:pt x="1007745" y="388620"/>
                    </a:lnTo>
                    <a:lnTo>
                      <a:pt x="1487805" y="575310"/>
                    </a:lnTo>
                    <a:lnTo>
                      <a:pt x="878205" y="922020"/>
                    </a:lnTo>
                    <a:lnTo>
                      <a:pt x="1032510" y="1434465"/>
                    </a:lnTo>
                    <a:lnTo>
                      <a:pt x="413385" y="843914"/>
                    </a:lnTo>
                    <a:lnTo>
                      <a:pt x="516255" y="147447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Freeform 168"/>
              <p:cNvSpPr/>
              <p:nvPr/>
            </p:nvSpPr>
            <p:spPr>
              <a:xfrm>
                <a:off x="-444741" y="2192387"/>
                <a:ext cx="1981200" cy="1451610"/>
              </a:xfrm>
              <a:custGeom>
                <a:avLst/>
                <a:gdLst>
                  <a:gd name="connsiteX0" fmla="*/ 1840230 w 1981200"/>
                  <a:gd name="connsiteY0" fmla="*/ 552450 h 1451610"/>
                  <a:gd name="connsiteX1" fmla="*/ 1962150 w 1981200"/>
                  <a:gd name="connsiteY1" fmla="*/ 1436370 h 1451610"/>
                  <a:gd name="connsiteX2" fmla="*/ 1200150 w 1981200"/>
                  <a:gd name="connsiteY2" fmla="*/ 815340 h 1451610"/>
                  <a:gd name="connsiteX3" fmla="*/ 1352550 w 1981200"/>
                  <a:gd name="connsiteY3" fmla="*/ 281940 h 1451610"/>
                  <a:gd name="connsiteX4" fmla="*/ 1981200 w 1981200"/>
                  <a:gd name="connsiteY4" fmla="*/ 1451610 h 1451610"/>
                  <a:gd name="connsiteX5" fmla="*/ 1356360 w 1981200"/>
                  <a:gd name="connsiteY5" fmla="*/ 1322070 h 1451610"/>
                  <a:gd name="connsiteX6" fmla="*/ 826770 w 1981200"/>
                  <a:gd name="connsiteY6" fmla="*/ 1379220 h 1451610"/>
                  <a:gd name="connsiteX7" fmla="*/ 0 w 1981200"/>
                  <a:gd name="connsiteY7" fmla="*/ 0 h 1451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81200" h="1451610">
                    <a:moveTo>
                      <a:pt x="1840230" y="552450"/>
                    </a:moveTo>
                    <a:lnTo>
                      <a:pt x="1962150" y="1436370"/>
                    </a:lnTo>
                    <a:lnTo>
                      <a:pt x="1200150" y="815340"/>
                    </a:lnTo>
                    <a:lnTo>
                      <a:pt x="1352550" y="281940"/>
                    </a:lnTo>
                    <a:lnTo>
                      <a:pt x="1981200" y="1451610"/>
                    </a:lnTo>
                    <a:lnTo>
                      <a:pt x="1356360" y="1322070"/>
                    </a:lnTo>
                    <a:lnTo>
                      <a:pt x="826770" y="1379220"/>
                    </a:ln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0" name="Oval 169"/>
              <p:cNvSpPr/>
              <p:nvPr/>
            </p:nvSpPr>
            <p:spPr>
              <a:xfrm>
                <a:off x="-527590" y="2146604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Oval 170"/>
              <p:cNvSpPr/>
              <p:nvPr/>
            </p:nvSpPr>
            <p:spPr>
              <a:xfrm>
                <a:off x="-53778" y="2326189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Oval 171"/>
              <p:cNvSpPr/>
              <p:nvPr/>
            </p:nvSpPr>
            <p:spPr>
              <a:xfrm>
                <a:off x="-196898" y="3005787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Oval 172"/>
              <p:cNvSpPr/>
              <p:nvPr/>
            </p:nvSpPr>
            <p:spPr>
              <a:xfrm>
                <a:off x="-309966" y="3580354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Oval 173"/>
              <p:cNvSpPr/>
              <p:nvPr/>
            </p:nvSpPr>
            <p:spPr>
              <a:xfrm>
                <a:off x="672560" y="2016031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Oval 174"/>
              <p:cNvSpPr/>
              <p:nvPr/>
            </p:nvSpPr>
            <p:spPr>
              <a:xfrm>
                <a:off x="1292109" y="2169463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Oval 175"/>
              <p:cNvSpPr/>
              <p:nvPr/>
            </p:nvSpPr>
            <p:spPr>
              <a:xfrm>
                <a:off x="836140" y="2402905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Oval 176"/>
              <p:cNvSpPr/>
              <p:nvPr/>
            </p:nvSpPr>
            <p:spPr>
              <a:xfrm>
                <a:off x="670129" y="2940791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Oval 177"/>
              <p:cNvSpPr/>
              <p:nvPr/>
            </p:nvSpPr>
            <p:spPr>
              <a:xfrm>
                <a:off x="324310" y="3495858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Oval 178"/>
              <p:cNvSpPr/>
              <p:nvPr/>
            </p:nvSpPr>
            <p:spPr>
              <a:xfrm>
                <a:off x="1445542" y="3549715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Rectangle 179"/>
              <p:cNvSpPr/>
              <p:nvPr/>
            </p:nvSpPr>
            <p:spPr>
              <a:xfrm>
                <a:off x="1280040" y="2573387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191329" y="1957281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250015" y="2860466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829809" y="3413230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4" name="Straight Connector 183"/>
              <p:cNvCxnSpPr/>
              <p:nvPr/>
            </p:nvCxnSpPr>
            <p:spPr>
              <a:xfrm>
                <a:off x="-966711" y="2215265"/>
                <a:ext cx="480060" cy="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5" name="Group 164"/>
            <p:cNvGrpSpPr/>
            <p:nvPr/>
          </p:nvGrpSpPr>
          <p:grpSpPr>
            <a:xfrm>
              <a:off x="6222447" y="3224350"/>
              <a:ext cx="2517440" cy="2233494"/>
              <a:chOff x="-1630719" y="1679805"/>
              <a:chExt cx="2517440" cy="2233494"/>
            </a:xfrm>
            <a:scene3d>
              <a:camera prst="isometricRightUp"/>
              <a:lightRig rig="threePt" dir="t"/>
            </a:scene3d>
          </p:grpSpPr>
          <p:sp>
            <p:nvSpPr>
              <p:cNvPr id="146" name="Rounded Rectangle 145"/>
              <p:cNvSpPr/>
              <p:nvPr/>
            </p:nvSpPr>
            <p:spPr>
              <a:xfrm>
                <a:off x="-1630719" y="1679805"/>
                <a:ext cx="2123650" cy="2233494"/>
              </a:xfrm>
              <a:prstGeom prst="roundRect">
                <a:avLst>
                  <a:gd name="adj" fmla="val 8046"/>
                </a:avLst>
              </a:prstGeom>
              <a:solidFill>
                <a:schemeClr val="bg1"/>
              </a:solidFill>
              <a:ln w="28575">
                <a:solidFill>
                  <a:schemeClr val="bg2"/>
                </a:solidFill>
              </a:ln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Freeform 146"/>
              <p:cNvSpPr/>
              <p:nvPr/>
            </p:nvSpPr>
            <p:spPr>
              <a:xfrm>
                <a:off x="-1528819" y="1983895"/>
                <a:ext cx="1333500" cy="1604010"/>
              </a:xfrm>
              <a:custGeom>
                <a:avLst/>
                <a:gdLst>
                  <a:gd name="connsiteX0" fmla="*/ 236220 w 1333500"/>
                  <a:gd name="connsiteY0" fmla="*/ 1543050 h 1604010"/>
                  <a:gd name="connsiteX1" fmla="*/ 731520 w 1333500"/>
                  <a:gd name="connsiteY1" fmla="*/ 830580 h 1604010"/>
                  <a:gd name="connsiteX2" fmla="*/ 712470 w 1333500"/>
                  <a:gd name="connsiteY2" fmla="*/ 0 h 1604010"/>
                  <a:gd name="connsiteX3" fmla="*/ 1177290 w 1333500"/>
                  <a:gd name="connsiteY3" fmla="*/ 929640 h 1604010"/>
                  <a:gd name="connsiteX4" fmla="*/ 1165860 w 1333500"/>
                  <a:gd name="connsiteY4" fmla="*/ 7620 h 1604010"/>
                  <a:gd name="connsiteX5" fmla="*/ 358140 w 1333500"/>
                  <a:gd name="connsiteY5" fmla="*/ 1009650 h 1604010"/>
                  <a:gd name="connsiteX6" fmla="*/ 190500 w 1333500"/>
                  <a:gd name="connsiteY6" fmla="*/ 1604010 h 1604010"/>
                  <a:gd name="connsiteX7" fmla="*/ 0 w 1333500"/>
                  <a:gd name="connsiteY7" fmla="*/ 152400 h 1604010"/>
                  <a:gd name="connsiteX8" fmla="*/ 731520 w 1333500"/>
                  <a:gd name="connsiteY8" fmla="*/ 19050 h 1604010"/>
                  <a:gd name="connsiteX9" fmla="*/ 1333500 w 1333500"/>
                  <a:gd name="connsiteY9" fmla="*/ 396240 h 16040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33500" h="1604010">
                    <a:moveTo>
                      <a:pt x="236220" y="1543050"/>
                    </a:moveTo>
                    <a:lnTo>
                      <a:pt x="731520" y="830580"/>
                    </a:lnTo>
                    <a:lnTo>
                      <a:pt x="712470" y="0"/>
                    </a:lnTo>
                    <a:lnTo>
                      <a:pt x="1177290" y="929640"/>
                    </a:lnTo>
                    <a:lnTo>
                      <a:pt x="1165860" y="7620"/>
                    </a:lnTo>
                    <a:lnTo>
                      <a:pt x="358140" y="1009650"/>
                    </a:lnTo>
                    <a:lnTo>
                      <a:pt x="190500" y="1604010"/>
                    </a:lnTo>
                    <a:lnTo>
                      <a:pt x="0" y="152400"/>
                    </a:lnTo>
                    <a:lnTo>
                      <a:pt x="731520" y="19050"/>
                    </a:lnTo>
                    <a:lnTo>
                      <a:pt x="1333500" y="39624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8" name="Freeform 147"/>
              <p:cNvSpPr/>
              <p:nvPr/>
            </p:nvSpPr>
            <p:spPr>
              <a:xfrm>
                <a:off x="-1222114" y="2020091"/>
                <a:ext cx="1495425" cy="1474470"/>
              </a:xfrm>
              <a:custGeom>
                <a:avLst/>
                <a:gdLst>
                  <a:gd name="connsiteX0" fmla="*/ 0 w 1495425"/>
                  <a:gd name="connsiteY0" fmla="*/ 981075 h 1358265"/>
                  <a:gd name="connsiteX1" fmla="*/ 148590 w 1495425"/>
                  <a:gd name="connsiteY1" fmla="*/ 302895 h 1358265"/>
                  <a:gd name="connsiteX2" fmla="*/ 882015 w 1495425"/>
                  <a:gd name="connsiteY2" fmla="*/ 0 h 1358265"/>
                  <a:gd name="connsiteX3" fmla="*/ 1495425 w 1495425"/>
                  <a:gd name="connsiteY3" fmla="*/ 152400 h 1358265"/>
                  <a:gd name="connsiteX4" fmla="*/ 1007745 w 1495425"/>
                  <a:gd name="connsiteY4" fmla="*/ 388620 h 1358265"/>
                  <a:gd name="connsiteX5" fmla="*/ 1487805 w 1495425"/>
                  <a:gd name="connsiteY5" fmla="*/ 575310 h 1358265"/>
                  <a:gd name="connsiteX6" fmla="*/ 878205 w 1495425"/>
                  <a:gd name="connsiteY6" fmla="*/ 922020 h 1358265"/>
                  <a:gd name="connsiteX7" fmla="*/ 1032510 w 1495425"/>
                  <a:gd name="connsiteY7" fmla="*/ 1358265 h 1358265"/>
                  <a:gd name="connsiteX8" fmla="*/ 554355 w 1495425"/>
                  <a:gd name="connsiteY8" fmla="*/ 1101090 h 1358265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516255 w 1495425"/>
                  <a:gd name="connsiteY8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3582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  <a:gd name="connsiteX0" fmla="*/ 0 w 1495425"/>
                  <a:gd name="connsiteY0" fmla="*/ 981075 h 1474470"/>
                  <a:gd name="connsiteX1" fmla="*/ 148590 w 1495425"/>
                  <a:gd name="connsiteY1" fmla="*/ 302895 h 1474470"/>
                  <a:gd name="connsiteX2" fmla="*/ 882015 w 1495425"/>
                  <a:gd name="connsiteY2" fmla="*/ 0 h 1474470"/>
                  <a:gd name="connsiteX3" fmla="*/ 1495425 w 1495425"/>
                  <a:gd name="connsiteY3" fmla="*/ 152400 h 1474470"/>
                  <a:gd name="connsiteX4" fmla="*/ 1007745 w 1495425"/>
                  <a:gd name="connsiteY4" fmla="*/ 388620 h 1474470"/>
                  <a:gd name="connsiteX5" fmla="*/ 1487805 w 1495425"/>
                  <a:gd name="connsiteY5" fmla="*/ 575310 h 1474470"/>
                  <a:gd name="connsiteX6" fmla="*/ 878205 w 1495425"/>
                  <a:gd name="connsiteY6" fmla="*/ 922020 h 1474470"/>
                  <a:gd name="connsiteX7" fmla="*/ 1032510 w 1495425"/>
                  <a:gd name="connsiteY7" fmla="*/ 1434465 h 1474470"/>
                  <a:gd name="connsiteX8" fmla="*/ 413385 w 1495425"/>
                  <a:gd name="connsiteY8" fmla="*/ 843914 h 1474470"/>
                  <a:gd name="connsiteX9" fmla="*/ 516255 w 1495425"/>
                  <a:gd name="connsiteY9" fmla="*/ 1474470 h 1474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95425" h="1474470">
                    <a:moveTo>
                      <a:pt x="0" y="981075"/>
                    </a:moveTo>
                    <a:lnTo>
                      <a:pt x="148590" y="302895"/>
                    </a:lnTo>
                    <a:lnTo>
                      <a:pt x="882015" y="0"/>
                    </a:lnTo>
                    <a:lnTo>
                      <a:pt x="1495425" y="152400"/>
                    </a:lnTo>
                    <a:lnTo>
                      <a:pt x="1007745" y="388620"/>
                    </a:lnTo>
                    <a:lnTo>
                      <a:pt x="1487805" y="575310"/>
                    </a:lnTo>
                    <a:lnTo>
                      <a:pt x="878205" y="922020"/>
                    </a:lnTo>
                    <a:lnTo>
                      <a:pt x="1032510" y="1434465"/>
                    </a:lnTo>
                    <a:lnTo>
                      <a:pt x="413385" y="843914"/>
                    </a:lnTo>
                    <a:lnTo>
                      <a:pt x="516255" y="147447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Freeform 148"/>
              <p:cNvSpPr/>
              <p:nvPr/>
            </p:nvSpPr>
            <p:spPr>
              <a:xfrm>
                <a:off x="-1547869" y="2113435"/>
                <a:ext cx="1981200" cy="1451610"/>
              </a:xfrm>
              <a:custGeom>
                <a:avLst/>
                <a:gdLst>
                  <a:gd name="connsiteX0" fmla="*/ 1840230 w 1981200"/>
                  <a:gd name="connsiteY0" fmla="*/ 552450 h 1451610"/>
                  <a:gd name="connsiteX1" fmla="*/ 1962150 w 1981200"/>
                  <a:gd name="connsiteY1" fmla="*/ 1436370 h 1451610"/>
                  <a:gd name="connsiteX2" fmla="*/ 1200150 w 1981200"/>
                  <a:gd name="connsiteY2" fmla="*/ 815340 h 1451610"/>
                  <a:gd name="connsiteX3" fmla="*/ 1352550 w 1981200"/>
                  <a:gd name="connsiteY3" fmla="*/ 281940 h 1451610"/>
                  <a:gd name="connsiteX4" fmla="*/ 1981200 w 1981200"/>
                  <a:gd name="connsiteY4" fmla="*/ 1451610 h 1451610"/>
                  <a:gd name="connsiteX5" fmla="*/ 1356360 w 1981200"/>
                  <a:gd name="connsiteY5" fmla="*/ 1322070 h 1451610"/>
                  <a:gd name="connsiteX6" fmla="*/ 826770 w 1981200"/>
                  <a:gd name="connsiteY6" fmla="*/ 1379220 h 1451610"/>
                  <a:gd name="connsiteX7" fmla="*/ 0 w 1981200"/>
                  <a:gd name="connsiteY7" fmla="*/ 0 h 1451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81200" h="1451610">
                    <a:moveTo>
                      <a:pt x="1840230" y="552450"/>
                    </a:moveTo>
                    <a:lnTo>
                      <a:pt x="1962150" y="1436370"/>
                    </a:lnTo>
                    <a:lnTo>
                      <a:pt x="1200150" y="815340"/>
                    </a:lnTo>
                    <a:lnTo>
                      <a:pt x="1352550" y="281940"/>
                    </a:lnTo>
                    <a:lnTo>
                      <a:pt x="1981200" y="1451610"/>
                    </a:lnTo>
                    <a:lnTo>
                      <a:pt x="1356360" y="1322070"/>
                    </a:lnTo>
                    <a:lnTo>
                      <a:pt x="826770" y="1379220"/>
                    </a:ln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0" name="Oval 149"/>
              <p:cNvSpPr/>
              <p:nvPr/>
            </p:nvSpPr>
            <p:spPr>
              <a:xfrm>
                <a:off x="-1630718" y="2067652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/>
              <p:cNvSpPr/>
              <p:nvPr/>
            </p:nvSpPr>
            <p:spPr>
              <a:xfrm>
                <a:off x="-1156906" y="2247237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Oval 151"/>
              <p:cNvSpPr/>
              <p:nvPr/>
            </p:nvSpPr>
            <p:spPr>
              <a:xfrm>
                <a:off x="-1300026" y="2926835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Oval 152"/>
              <p:cNvSpPr/>
              <p:nvPr/>
            </p:nvSpPr>
            <p:spPr>
              <a:xfrm>
                <a:off x="-1413094" y="3501402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Oval 153"/>
              <p:cNvSpPr/>
              <p:nvPr/>
            </p:nvSpPr>
            <p:spPr>
              <a:xfrm>
                <a:off x="-430568" y="1937079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Oval 154"/>
              <p:cNvSpPr/>
              <p:nvPr/>
            </p:nvSpPr>
            <p:spPr>
              <a:xfrm>
                <a:off x="188981" y="2090511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-266988" y="2323953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-432999" y="2861839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Oval 157"/>
              <p:cNvSpPr/>
              <p:nvPr/>
            </p:nvSpPr>
            <p:spPr>
              <a:xfrm>
                <a:off x="-778818" y="3416906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342414" y="3470763"/>
                <a:ext cx="153433" cy="15343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176912" y="2494435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-911799" y="1878329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-853113" y="2781514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-273319" y="3334278"/>
                <a:ext cx="148590" cy="22860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4" name="Straight Connector 163"/>
              <p:cNvCxnSpPr/>
              <p:nvPr/>
            </p:nvCxnSpPr>
            <p:spPr>
              <a:xfrm>
                <a:off x="406661" y="3555117"/>
                <a:ext cx="480060" cy="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2" name="Straight Connector 121"/>
            <p:cNvCxnSpPr/>
            <p:nvPr/>
          </p:nvCxnSpPr>
          <p:spPr>
            <a:xfrm>
              <a:off x="2739453" y="3932772"/>
              <a:ext cx="1188720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3975783" y="3932772"/>
              <a:ext cx="1282267" cy="0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3948235" y="4574013"/>
              <a:ext cx="614930" cy="0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3941821" y="4823916"/>
              <a:ext cx="1068070" cy="0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1998136" y="4569113"/>
              <a:ext cx="1888314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2381724" y="4812523"/>
              <a:ext cx="1504726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507151" y="3843587"/>
              <a:ext cx="2096514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4515676" y="4569113"/>
              <a:ext cx="2000846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6631052" y="3850869"/>
              <a:ext cx="472691" cy="0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6603665" y="4569716"/>
              <a:ext cx="614930" cy="0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/>
            <p:nvPr/>
          </p:nvSpPr>
          <p:spPr>
            <a:xfrm>
              <a:off x="1900366" y="4265093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scene3d>
              <a:camera prst="isometricRight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/>
            <p:nvPr/>
          </p:nvSpPr>
          <p:spPr>
            <a:xfrm>
              <a:off x="4477306" y="4253728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scene3d>
              <a:camera prst="isometricRight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/>
            <p:nvPr/>
          </p:nvSpPr>
          <p:spPr>
            <a:xfrm>
              <a:off x="7109665" y="4253728"/>
              <a:ext cx="153433" cy="15343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scene3d>
              <a:camera prst="isometricRight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Text Placeholder 2"/>
            <p:cNvSpPr txBox="1">
              <a:spLocks/>
            </p:cNvSpPr>
            <p:nvPr/>
          </p:nvSpPr>
          <p:spPr>
            <a:xfrm>
              <a:off x="276537" y="2661194"/>
              <a:ext cx="3177236" cy="447976"/>
            </a:xfrm>
            <a:prstGeom prst="rect">
              <a:avLst/>
            </a:prstGeom>
          </p:spPr>
          <p:txBody>
            <a:bodyPr/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9pPr>
            </a:lstStyle>
            <a:p>
              <a:pPr marL="0" indent="0">
                <a:buFontTx/>
                <a:buNone/>
              </a:pPr>
              <a:r>
                <a:rPr lang="en-US" sz="2000" kern="0" dirty="0" smtClean="0"/>
                <a:t>Assume 2 VNFs : </a:t>
              </a:r>
              <a:r>
                <a:rPr lang="en-US" sz="2000" b="1" kern="0" dirty="0" smtClean="0">
                  <a:solidFill>
                    <a:srgbClr val="C00000"/>
                  </a:solidFill>
                </a:rPr>
                <a:t>A</a:t>
              </a:r>
              <a:r>
                <a:rPr lang="en-US" sz="2000" kern="0" dirty="0" smtClean="0">
                  <a:solidFill>
                    <a:srgbClr val="FF0000"/>
                  </a:solidFill>
                </a:rPr>
                <a:t> </a:t>
              </a:r>
              <a:r>
                <a:rPr lang="en-US" sz="2000" kern="0" dirty="0" smtClean="0"/>
                <a:t>and </a:t>
              </a:r>
              <a:r>
                <a:rPr lang="en-US" sz="2000" b="1" kern="0" dirty="0" smtClean="0">
                  <a:solidFill>
                    <a:srgbClr val="C00000"/>
                  </a:solidFill>
                </a:rPr>
                <a:t>B</a:t>
              </a:r>
              <a:endParaRPr lang="en-US" kern="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098471" y="3603823"/>
              <a:ext cx="470683" cy="369332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kern="0" dirty="0" smtClean="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3085740" y="4270566"/>
              <a:ext cx="470683" cy="369332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kern="0" dirty="0" smtClean="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3086704" y="4529238"/>
              <a:ext cx="470683" cy="369332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kern="0" dirty="0" smtClean="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5735159" y="3542699"/>
              <a:ext cx="470683" cy="369332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kern="0" dirty="0" smtClean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5734168" y="4270199"/>
              <a:ext cx="470683" cy="369332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kern="0" dirty="0" smtClean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5" name="Right Brace 4"/>
            <p:cNvSpPr/>
            <p:nvPr/>
          </p:nvSpPr>
          <p:spPr>
            <a:xfrm rot="5400000">
              <a:off x="4544387" y="2322151"/>
              <a:ext cx="317286" cy="7113591"/>
            </a:xfrm>
            <a:prstGeom prst="rightBrace">
              <a:avLst/>
            </a:prstGeom>
            <a:ln w="3810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455064" y="4402645"/>
              <a:ext cx="951274" cy="369332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kern="0" dirty="0" smtClean="0">
                  <a:solidFill>
                    <a:srgbClr val="0000FF"/>
                  </a:solidFill>
                </a:rPr>
                <a:t>ingress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7946622" y="4117572"/>
              <a:ext cx="951274" cy="369332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kern="0" dirty="0" smtClean="0">
                  <a:solidFill>
                    <a:srgbClr val="0000FF"/>
                  </a:solidFill>
                </a:rPr>
                <a:t>egress</a:t>
              </a: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of competitive algorithms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361378" y="1318589"/>
                <a:ext cx="8427780" cy="5396110"/>
              </a:xfrm>
            </p:spPr>
            <p:txBody>
              <a:bodyPr/>
              <a:lstStyle/>
              <a:p>
                <a:pPr>
                  <a:buFont typeface="Wingdings" pitchFamily="2" charset="2"/>
                  <a:buNone/>
                </a:pPr>
                <a:r>
                  <a:rPr lang="en-US" altLang="en-US" dirty="0" smtClean="0"/>
                  <a:t>The standard on-line mechanism receives service requests, and returns </a:t>
                </a:r>
              </a:p>
              <a:p>
                <a:pPr>
                  <a:spcBef>
                    <a:spcPts val="0"/>
                  </a:spcBef>
                </a:pPr>
                <a:r>
                  <a:rPr lang="en-US" altLang="en-US" dirty="0" smtClean="0"/>
                  <a:t>ACCEPT + service routing and placement</a:t>
                </a:r>
              </a:p>
              <a:p>
                <a:pPr>
                  <a:spcBef>
                    <a:spcPts val="0"/>
                  </a:spcBef>
                </a:pPr>
                <a:r>
                  <a:rPr lang="en-US" altLang="en-US" dirty="0" smtClean="0"/>
                  <a:t>DENY</a:t>
                </a:r>
              </a:p>
              <a:p>
                <a:pPr>
                  <a:buFont typeface="Wingdings" pitchFamily="2" charset="2"/>
                  <a:buNone/>
                </a:pPr>
                <a:r>
                  <a:rPr lang="en-US" altLang="en-US" dirty="0" smtClean="0"/>
                  <a:t>Given an on-line optimization problem</a:t>
                </a:r>
              </a:p>
              <a:p>
                <a:pPr>
                  <a:spcBef>
                    <a:spcPts val="0"/>
                  </a:spcBef>
                  <a:buFont typeface="Wingdings" pitchFamily="2" charset="2"/>
                  <a:buNone/>
                </a:pPr>
                <a:r>
                  <a:rPr lang="en-US" altLang="en-US" dirty="0"/>
                  <a:t> </a:t>
                </a:r>
                <a:r>
                  <a:rPr lang="en-US" altLang="en-US" dirty="0" smtClean="0"/>
                  <a:t>  we can quantify the (</a:t>
                </a:r>
                <a:r>
                  <a:rPr lang="en-US" altLang="en-US" i="1" dirty="0" smtClean="0"/>
                  <a:t>worst case</a:t>
                </a:r>
                <a:r>
                  <a:rPr lang="en-US" altLang="en-US" dirty="0" smtClean="0"/>
                  <a:t>) performance of an algorithm ALG as follows</a:t>
                </a:r>
              </a:p>
              <a:p>
                <a:pPr>
                  <a:buFont typeface="Wingdings" pitchFamily="2" charset="2"/>
                  <a:buNone/>
                </a:pPr>
                <a:r>
                  <a:rPr lang="en-US" altLang="en-US" dirty="0" smtClean="0"/>
                  <a:t>For each input </a:t>
                </a:r>
                <a:r>
                  <a:rPr lang="en-US" altLang="en-US" dirty="0"/>
                  <a:t>𝐼</a:t>
                </a:r>
                <a:r>
                  <a:rPr lang="en-US" altLang="en-US" dirty="0" smtClean="0"/>
                  <a:t> define</a:t>
                </a:r>
                <a:endParaRPr lang="en-US" altLang="en-US" dirty="0"/>
              </a:p>
              <a:p>
                <a:pPr lvl="1">
                  <a:spcBef>
                    <a:spcPts val="0"/>
                  </a:spcBef>
                  <a:buFontTx/>
                  <a:buChar char="•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en-US">
                        <a:latin typeface="Cambria Math"/>
                      </a:rPr>
                      <m:t>OPT</m:t>
                    </m:r>
                    <m:d>
                      <m:dPr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i="1">
                            <a:latin typeface="Cambria Math"/>
                          </a:rPr>
                          <m:t>𝐼</m:t>
                        </m:r>
                      </m:e>
                    </m:d>
                  </m:oMath>
                </a14:m>
                <a:r>
                  <a:rPr lang="en-US" altLang="en-US" dirty="0">
                    <a:latin typeface="Times New Roman" pitchFamily="18" charset="0"/>
                  </a:rPr>
                  <a:t>: </a:t>
                </a:r>
                <a:r>
                  <a:rPr lang="en-US" altLang="en-US" dirty="0" smtClean="0"/>
                  <a:t>profit </a:t>
                </a:r>
                <a:r>
                  <a:rPr lang="en-US" altLang="en-US" dirty="0"/>
                  <a:t>of best possible </a:t>
                </a:r>
                <a:r>
                  <a:rPr lang="en-US" altLang="en-US" dirty="0" smtClean="0"/>
                  <a:t>solution </a:t>
                </a:r>
              </a:p>
              <a:p>
                <a:pPr marL="457200" lvl="1" indent="0">
                  <a:spcBef>
                    <a:spcPts val="0"/>
                  </a:spcBef>
                  <a:buNone/>
                </a:pPr>
                <a:r>
                  <a:rPr lang="en-US" altLang="en-US" dirty="0"/>
                  <a:t> </a:t>
                </a:r>
                <a:r>
                  <a:rPr lang="en-US" altLang="en-US" dirty="0" smtClean="0"/>
                  <a:t>   one that knows the future, can pre-empt/reroute/load-balance, etc.</a:t>
                </a:r>
                <a:endParaRPr lang="en-US" altLang="en-US" dirty="0"/>
              </a:p>
              <a:p>
                <a:pPr lvl="1">
                  <a:spcBef>
                    <a:spcPts val="0"/>
                  </a:spcBef>
                  <a:buFontTx/>
                  <a:buChar char="•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en-US">
                        <a:latin typeface="Cambria Math"/>
                      </a:rPr>
                      <m:t>ALG</m:t>
                    </m:r>
                    <m:d>
                      <m:dPr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i="1">
                            <a:latin typeface="Cambria Math"/>
                          </a:rPr>
                          <m:t>𝐼</m:t>
                        </m:r>
                      </m:e>
                    </m:d>
                  </m:oMath>
                </a14:m>
                <a:r>
                  <a:rPr lang="en-US" altLang="en-US" dirty="0">
                    <a:latin typeface="Times New Roman" pitchFamily="18" charset="0"/>
                  </a:rPr>
                  <a:t>:</a:t>
                </a:r>
                <a:r>
                  <a:rPr lang="en-US" altLang="en-US" dirty="0"/>
                  <a:t> </a:t>
                </a:r>
                <a:r>
                  <a:rPr lang="en-US" altLang="en-US" dirty="0" smtClean="0"/>
                  <a:t>profit </a:t>
                </a:r>
                <a:r>
                  <a:rPr lang="en-US" altLang="en-US" dirty="0"/>
                  <a:t>obtained by </a:t>
                </a:r>
                <a:r>
                  <a:rPr lang="en-US" altLang="en-US" dirty="0" smtClean="0"/>
                  <a:t>the algorithm</a:t>
                </a:r>
                <a:endParaRPr lang="en-US" altLang="en-US" dirty="0"/>
              </a:p>
              <a:p>
                <a:pPr>
                  <a:buFont typeface="Wingdings" pitchFamily="2" charset="2"/>
                  <a:buNone/>
                </a:pPr>
                <a:r>
                  <a:rPr lang="en-US" altLang="en-US" dirty="0"/>
                  <a:t>The </a:t>
                </a:r>
                <a:r>
                  <a:rPr lang="en-US" altLang="en-US" dirty="0">
                    <a:solidFill>
                      <a:schemeClr val="tx1"/>
                    </a:solidFill>
                  </a:rPr>
                  <a:t>algorithm’s competitive </a:t>
                </a:r>
                <a:r>
                  <a:rPr lang="en-US" altLang="en-US" dirty="0" smtClean="0">
                    <a:solidFill>
                      <a:schemeClr val="tx1"/>
                    </a:solidFill>
                  </a:rPr>
                  <a:t>ratio </a:t>
                </a:r>
                <a:r>
                  <a:rPr lang="en-US" altLang="en-US" dirty="0" smtClean="0"/>
                  <a:t>is defined to be </a:t>
                </a:r>
                <a14:m>
                  <m:oMath xmlns:m="http://schemas.openxmlformats.org/officeDocument/2006/math">
                    <m:r>
                      <a:rPr lang="en-US" altLang="en-US" sz="1800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altLang="en-US" sz="1800" b="1" i="0" smtClean="0">
                        <a:latin typeface="Cambria Math" panose="02040503050406030204" pitchFamily="18" charset="0"/>
                      </a:rPr>
                      <m:t>𝐂</m:t>
                    </m:r>
                    <m:r>
                      <a:rPr lang="en-US" altLang="en-US" sz="1800" b="0" i="0" smtClean="0">
                        <a:latin typeface="Cambria Math" panose="02040503050406030204" pitchFamily="18" charset="0"/>
                      </a:rPr>
                      <m:t>= 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altLang="en-US" sz="1800" i="1" smtClean="0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a:rPr lang="en-US" altLang="en-US" sz="1800" b="1">
                              <a:latin typeface="Cambria Math" panose="02040503050406030204" pitchFamily="18" charset="0"/>
                            </a:rPr>
                            <m:t>𝐦𝐚𝐱</m:t>
                          </m:r>
                        </m:e>
                      </m:mr>
                      <m:mr>
                        <m:e>
                          <m:r>
                            <m:rPr>
                              <m:nor/>
                            </m:rPr>
                            <a:rPr lang="en-US" altLang="en-US" sz="1800">
                              <a:latin typeface="Cambria Math"/>
                            </a:rPr>
                            <m:t>all</m:t>
                          </m:r>
                          <m:r>
                            <m:rPr>
                              <m:nor/>
                            </m:rPr>
                            <a:rPr lang="en-US" altLang="en-US" sz="18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altLang="en-US" sz="1800">
                              <a:latin typeface="Cambria Math"/>
                            </a:rPr>
                            <m:t>inputs</m:t>
                          </m:r>
                          <m:r>
                            <m:rPr>
                              <m:nor/>
                            </m:rPr>
                            <a:rPr lang="en-US" altLang="en-US" sz="1800">
                              <a:latin typeface="Cambria Math"/>
                            </a:rPr>
                            <m:t> </m:t>
                          </m:r>
                          <m:r>
                            <a:rPr lang="en-US" altLang="en-US" sz="1800" i="1">
                              <a:latin typeface="Cambria Math"/>
                            </a:rPr>
                            <m:t>𝐼</m:t>
                          </m:r>
                        </m:e>
                      </m:mr>
                    </m:m>
                    <m:r>
                      <a:rPr lang="en-US" altLang="en-US" sz="1800" i="1">
                        <a:latin typeface="Cambria Math"/>
                      </a:rPr>
                      <m:t>⁡</m:t>
                    </m:r>
                    <m:d>
                      <m:dPr>
                        <m:begChr m:val="{"/>
                        <m:endChr m:val="}"/>
                        <m:ctrlPr>
                          <a:rPr lang="en-US" alt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1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altLang="en-US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altLang="en-US" sz="1800" b="0" i="0" smtClean="0">
                                <a:latin typeface="Cambria Math"/>
                              </a:rPr>
                              <m:t>OPT</m:t>
                            </m:r>
                            <m:d>
                              <m:dPr>
                                <m:ctrlPr>
                                  <a:rPr lang="en-US" alt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en-US" sz="1800" i="1">
                                    <a:latin typeface="Cambria Math"/>
                                  </a:rPr>
                                  <m:t>𝐼</m:t>
                                </m:r>
                              </m:e>
                            </m:d>
                          </m:num>
                          <m:den>
                            <m:r>
                              <m:rPr>
                                <m:nor/>
                              </m:rPr>
                              <a:rPr lang="en-US" altLang="en-US" sz="1800" b="0" i="0" smtClean="0">
                                <a:latin typeface="Cambria Math"/>
                              </a:rPr>
                              <m:t>ALG</m:t>
                            </m:r>
                            <m:d>
                              <m:dPr>
                                <m:ctrlPr>
                                  <a:rPr lang="en-US" alt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en-US" sz="1800" i="1">
                                    <a:latin typeface="Cambria Math"/>
                                  </a:rPr>
                                  <m:t>𝐼</m:t>
                                </m:r>
                              </m:e>
                            </m:d>
                          </m:den>
                        </m:f>
                        <m:r>
                          <a:rPr lang="en-US" altLang="en-US" sz="1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endParaRPr lang="en-US" altLang="en-US" sz="1800" dirty="0"/>
              </a:p>
              <a:p>
                <a:pPr marL="0" indent="0">
                  <a:buNone/>
                </a:pPr>
                <a:r>
                  <a:rPr lang="en-US" dirty="0" smtClean="0"/>
                  <a:t>This means that the algorithm’s profit is at least 1/C times the optimal profit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i="1" dirty="0" smtClean="0"/>
                  <a:t>Good competitive algorithms have small C !  </a:t>
                </a:r>
                <a:r>
                  <a:rPr lang="en-US" sz="1800" dirty="0" smtClean="0"/>
                  <a:t>(Beware of alternative definitions!)</a:t>
                </a:r>
              </a:p>
              <a:p>
                <a:pPr marL="0" indent="0">
                  <a:buNone/>
                </a:pPr>
                <a:r>
                  <a:rPr lang="en-US" dirty="0" smtClean="0"/>
                  <a:t>The </a:t>
                </a:r>
                <a:r>
                  <a:rPr lang="en-US" i="1" dirty="0" smtClean="0"/>
                  <a:t>AAP algorithm </a:t>
                </a:r>
                <a:r>
                  <a:rPr lang="en-US" dirty="0" smtClean="0"/>
                  <a:t>has competitive factor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𝑂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log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dirty="0" smtClean="0"/>
                  <a:t>  </a:t>
                </a:r>
                <a:r>
                  <a:rPr lang="en-US" sz="1800" dirty="0" smtClean="0"/>
                  <a:t>n= number of network nodes</a:t>
                </a:r>
              </a:p>
              <a:p>
                <a:pPr marL="57150" indent="0">
                  <a:spcBef>
                    <a:spcPts val="0"/>
                  </a:spcBef>
                  <a:buNone/>
                </a:pPr>
                <a:r>
                  <a:rPr lang="en-US" dirty="0" smtClean="0"/>
                  <a:t>  assuming</a:t>
                </a:r>
              </a:p>
              <a:p>
                <a:pPr marL="400050">
                  <a:spcBef>
                    <a:spcPts val="0"/>
                  </a:spcBef>
                </a:pPr>
                <a:r>
                  <a:rPr lang="en-US" dirty="0" smtClean="0"/>
                  <a:t>small demands – no service request consumes the majority of any resource</a:t>
                </a:r>
              </a:p>
              <a:p>
                <a:pPr marL="400050">
                  <a:spcBef>
                    <a:spcPts val="0"/>
                  </a:spcBef>
                </a:pPr>
                <a:r>
                  <a:rPr lang="en-US" dirty="0" smtClean="0"/>
                  <a:t>requests are of </a:t>
                </a:r>
                <a:r>
                  <a:rPr lang="en-US" dirty="0"/>
                  <a:t>known finite durations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361378" y="1318589"/>
                <a:ext cx="8427780" cy="5396110"/>
              </a:xfrm>
              <a:blipFill rotWithShape="0">
                <a:blip r:embed="rId2"/>
                <a:stretch>
                  <a:fillRect l="-795" t="-565" r="-72" b="-4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13026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ACCEPT/STANDBY response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361377" y="1441421"/>
                <a:ext cx="8496019" cy="517774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In our problem, services may potentially indefinite duration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dirty="0" smtClean="0"/>
                  <a:t>   leading to potentially dismal worst case performance</a:t>
                </a:r>
              </a:p>
              <a:p>
                <a:pPr marL="0" indent="0">
                  <a:buNone/>
                </a:pPr>
                <a:r>
                  <a:rPr lang="en-US" dirty="0" smtClean="0"/>
                  <a:t>Simple example</a:t>
                </a:r>
              </a:p>
              <a:p>
                <a:pPr lvl="1" indent="-342900">
                  <a:spcBef>
                    <a:spcPts val="0"/>
                  </a:spcBef>
                </a:pPr>
                <a:r>
                  <a:rPr lang="en-US" dirty="0" smtClean="0"/>
                  <a:t>reject service request that would have indefinitely paid x per unit time </a:t>
                </a:r>
              </a:p>
              <a:p>
                <a:pPr lvl="1" indent="-342900">
                  <a:spcBef>
                    <a:spcPts val="0"/>
                  </a:spcBef>
                </a:pPr>
                <a:r>
                  <a:rPr lang="en-US" dirty="0" smtClean="0"/>
                  <a:t>no further service requests are ever received  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en-US" dirty="0" smtClean="0"/>
                  <a:t>To avoid this problem, we never reject a request, instead we return</a:t>
                </a:r>
              </a:p>
              <a:p>
                <a:pPr>
                  <a:spcBef>
                    <a:spcPts val="0"/>
                  </a:spcBef>
                </a:pPr>
                <a:r>
                  <a:rPr lang="en-US" altLang="en-US" dirty="0" smtClean="0"/>
                  <a:t>ACCEPT </a:t>
                </a:r>
                <a:r>
                  <a:rPr lang="en-US" altLang="en-US" dirty="0"/>
                  <a:t>+ service routing and placement</a:t>
                </a:r>
              </a:p>
              <a:p>
                <a:pPr>
                  <a:spcBef>
                    <a:spcPts val="0"/>
                  </a:spcBef>
                </a:pPr>
                <a:r>
                  <a:rPr lang="en-US" altLang="en-US" dirty="0" smtClean="0"/>
                  <a:t>STANDBY – service request placed on hold until can be serviced</a:t>
                </a:r>
                <a:endParaRPr lang="en-US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dirty="0"/>
                  <a:t> </a:t>
                </a:r>
                <a:r>
                  <a:rPr lang="en-US" dirty="0" smtClean="0"/>
                  <a:t>note that the service request may be rescinded before it is ever serviced!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en-US" dirty="0" smtClean="0"/>
                  <a:t>We still assume that no request consumes a sizeable amount of any resource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en-US" dirty="0" smtClean="0"/>
                  <a:t>The mechanism has a competitive ratio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𝑂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𝑘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log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dirty="0"/>
                  <a:t> </a:t>
                </a:r>
                <a:endParaRPr lang="en-US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where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𝑘</m:t>
                    </m:r>
                  </m:oMath>
                </a14:m>
                <a:r>
                  <a:rPr lang="en-US" dirty="0"/>
                  <a:t> is the </a:t>
                </a:r>
                <a:r>
                  <a:rPr lang="en-US" dirty="0" smtClean="0"/>
                  <a:t>maximum number </a:t>
                </a:r>
                <a:r>
                  <a:rPr lang="en-US" dirty="0"/>
                  <a:t>of </a:t>
                </a:r>
                <a:r>
                  <a:rPr lang="en-US" dirty="0" smtClean="0"/>
                  <a:t>VNFs in a service request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dirty="0" smtClean="0"/>
                  <a:t>New ideas may improve this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𝑂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dirty="0"/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US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361377" y="1441421"/>
                <a:ext cx="8496019" cy="5177743"/>
              </a:xfrm>
              <a:blipFill rotWithShape="0">
                <a:blip r:embed="rId2"/>
                <a:stretch>
                  <a:fillRect l="-789" t="-5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78806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PPT-template">
  <a:themeElements>
    <a:clrScheme name="Custom 1">
      <a:dk1>
        <a:srgbClr val="000000"/>
      </a:dk1>
      <a:lt1>
        <a:srgbClr val="FFFFFF"/>
      </a:lt1>
      <a:dk2>
        <a:srgbClr val="C00000"/>
      </a:dk2>
      <a:lt2>
        <a:srgbClr val="969696"/>
      </a:lt2>
      <a:accent1>
        <a:srgbClr val="C00000"/>
      </a:accent1>
      <a:accent2>
        <a:srgbClr val="0098A1"/>
      </a:accent2>
      <a:accent3>
        <a:srgbClr val="FFFFFF"/>
      </a:accent3>
      <a:accent4>
        <a:srgbClr val="000000"/>
      </a:accent4>
      <a:accent5>
        <a:srgbClr val="DCAAAA"/>
      </a:accent5>
      <a:accent6>
        <a:srgbClr val="008991"/>
      </a:accent6>
      <a:hlink>
        <a:srgbClr val="008991"/>
      </a:hlink>
      <a:folHlink>
        <a:srgbClr val="0098A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4D494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rtlCol="0" anchor="ctr">
        <a:spAutoFit/>
      </a:bodyPr>
      <a:lstStyle>
        <a:defPPr algn="ctr">
          <a:defRPr sz="1100" b="1" kern="0" dirty="0" err="1" smtClean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C00000"/>
        </a:dk2>
        <a:lt2>
          <a:srgbClr val="969696"/>
        </a:lt2>
        <a:accent1>
          <a:srgbClr val="C00000"/>
        </a:accent1>
        <a:accent2>
          <a:srgbClr val="0098A1"/>
        </a:accent2>
        <a:accent3>
          <a:srgbClr val="FFFFFF"/>
        </a:accent3>
        <a:accent4>
          <a:srgbClr val="000000"/>
        </a:accent4>
        <a:accent5>
          <a:srgbClr val="DCAAAA"/>
        </a:accent5>
        <a:accent6>
          <a:srgbClr val="008991"/>
        </a:accent6>
        <a:hlink>
          <a:srgbClr val="F29400"/>
        </a:hlink>
        <a:folHlink>
          <a:srgbClr val="0098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RADtemplate-2014.potx" id="{19EC7B0D-5C2B-47DC-ADD7-9C5360FFBE26}" vid="{FA4224B7-27F2-4678-98FF-B19114E1C3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</TotalTime>
  <Words>545</Words>
  <Application>Microsoft Office PowerPoint</Application>
  <PresentationFormat>On-screen Show (4:3)</PresentationFormat>
  <Paragraphs>123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Wingdings</vt:lpstr>
      <vt:lpstr>RADPPT-template</vt:lpstr>
      <vt:lpstr>Clip</vt:lpstr>
      <vt:lpstr>Joint SDN &amp; NFV  Optimization  SDNRG @ IETF-93 </vt:lpstr>
      <vt:lpstr>Recap: rich communications services</vt:lpstr>
      <vt:lpstr>Recap SDN/NFV Optimization Problems</vt:lpstr>
      <vt:lpstr>On-line optimization</vt:lpstr>
      <vt:lpstr>Formal definition of the joint problem</vt:lpstr>
      <vt:lpstr>The solution</vt:lpstr>
      <vt:lpstr>Step 1 : Cartesian Product</vt:lpstr>
      <vt:lpstr>Performance of competitive algorithms</vt:lpstr>
      <vt:lpstr>Step 2: ACCEPT/STANDBY response</vt:lpstr>
      <vt:lpstr>Summary</vt:lpstr>
    </vt:vector>
  </TitlesOfParts>
  <Company>Rad 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dafna_l</dc:creator>
  <cp:lastModifiedBy>Yaakov Stein</cp:lastModifiedBy>
  <cp:revision>37</cp:revision>
  <dcterms:created xsi:type="dcterms:W3CDTF">2014-10-22T10:37:33Z</dcterms:created>
  <dcterms:modified xsi:type="dcterms:W3CDTF">2015-07-16T16:40:29Z</dcterms:modified>
</cp:coreProperties>
</file>