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723" r:id="rId5"/>
    <p:sldId id="277" r:id="rId6"/>
    <p:sldId id="278" r:id="rId7"/>
    <p:sldId id="279" r:id="rId8"/>
    <p:sldId id="2750" r:id="rId9"/>
    <p:sldId id="280" r:id="rId10"/>
    <p:sldId id="281" r:id="rId11"/>
    <p:sldId id="2752" r:id="rId12"/>
    <p:sldId id="334" r:id="rId13"/>
    <p:sldId id="2753" r:id="rId14"/>
    <p:sldId id="3563" r:id="rId15"/>
    <p:sldId id="3548" r:id="rId16"/>
    <p:sldId id="3554" r:id="rId17"/>
    <p:sldId id="3560" r:id="rId18"/>
    <p:sldId id="3555" r:id="rId19"/>
    <p:sldId id="787" r:id="rId20"/>
    <p:sldId id="788" r:id="rId21"/>
    <p:sldId id="3558" r:id="rId22"/>
    <p:sldId id="2751" r:id="rId23"/>
    <p:sldId id="3556" r:id="rId24"/>
    <p:sldId id="2731" r:id="rId25"/>
    <p:sldId id="3549" r:id="rId26"/>
    <p:sldId id="3535" r:id="rId27"/>
    <p:sldId id="2737" r:id="rId28"/>
    <p:sldId id="3559" r:id="rId29"/>
    <p:sldId id="2735" r:id="rId30"/>
    <p:sldId id="3552" r:id="rId31"/>
    <p:sldId id="2740" r:id="rId32"/>
    <p:sldId id="3534" r:id="rId33"/>
    <p:sldId id="2744" r:id="rId34"/>
    <p:sldId id="3562" r:id="rId35"/>
    <p:sldId id="3550" r:id="rId36"/>
    <p:sldId id="400" r:id="rId37"/>
    <p:sldId id="365" r:id="rId38"/>
    <p:sldId id="368" r:id="rId39"/>
    <p:sldId id="3557" r:id="rId40"/>
    <p:sldId id="3561" r:id="rId41"/>
    <p:sldId id="2727" r:id="rId42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5A03"/>
    <a:srgbClr val="AB2700"/>
    <a:srgbClr val="F77511"/>
    <a:srgbClr val="AA0C3B"/>
    <a:srgbClr val="FA0F0C"/>
    <a:srgbClr val="F78D1D"/>
    <a:srgbClr val="EC652C"/>
    <a:srgbClr val="4B4B4B"/>
    <a:srgbClr val="6C0000"/>
    <a:srgbClr val="DF5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2356" autoAdjust="0"/>
  </p:normalViewPr>
  <p:slideViewPr>
    <p:cSldViewPr snapToGrid="0">
      <p:cViewPr>
        <p:scale>
          <a:sx n="75" d="100"/>
          <a:sy n="75" d="100"/>
        </p:scale>
        <p:origin x="1056" y="3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9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70"/>
    </p:cViewPr>
  </p:sorterViewPr>
  <p:notesViewPr>
    <p:cSldViewPr snapToGrid="0">
      <p:cViewPr varScale="1">
        <p:scale>
          <a:sx n="78" d="100"/>
          <a:sy n="78" d="100"/>
        </p:scale>
        <p:origin x="391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03B555-403F-49E9-ABB0-D72B42B5E1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8A99C-6470-49C7-92EC-7838D2C7CE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3348-12E5-4D3B-AC22-9E10EDA41544}" type="datetimeFigureOut">
              <a:rPr lang="en-US" smtClean="0"/>
              <a:t>21-Feb-23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9376F-0861-4BCC-BF4A-80077FA8A9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3BC0B-D97D-4B75-9574-D91A1CD347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9E32-05BA-416E-BC77-50FA0E879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7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1FACC0-F73C-4F8C-A0AF-1DB35CEFEB5A}"/>
              </a:ext>
            </a:extLst>
          </p:cNvPr>
          <p:cNvCxnSpPr>
            <a:cxnSpLocks/>
          </p:cNvCxnSpPr>
          <p:nvPr/>
        </p:nvCxnSpPr>
        <p:spPr>
          <a:xfrm>
            <a:off x="282566" y="516012"/>
            <a:ext cx="6362074" cy="0"/>
          </a:xfrm>
          <a:prstGeom prst="line">
            <a:avLst/>
          </a:prstGeom>
          <a:ln w="41275" cap="rnd">
            <a:gradFill>
              <a:gsLst>
                <a:gs pos="56518">
                  <a:schemeClr val="accent2"/>
                </a:gs>
                <a:gs pos="77000">
                  <a:srgbClr val="ED1C24"/>
                </a:gs>
                <a:gs pos="1000">
                  <a:schemeClr val="accent5"/>
                </a:gs>
                <a:gs pos="100000">
                  <a:schemeClr val="accent1"/>
                </a:gs>
              </a:gsLst>
              <a:lin ang="13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996439" y="8587676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ACTE Training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78615" y="8612061"/>
            <a:ext cx="107779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1200"/>
            </a:lvl1pPr>
          </a:lstStyle>
          <a:p>
            <a:fld id="{6A9C2995-C90D-4C16-A719-135CAC6804FC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8896D6-A7E3-43C1-B809-E133F9532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615" y="68290"/>
            <a:ext cx="718078" cy="7180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7FF725-53FD-4DAD-AE28-55F180B24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6" y="8660828"/>
            <a:ext cx="684547" cy="384874"/>
          </a:xfrm>
          <a:prstGeom prst="rect">
            <a:avLst/>
          </a:prstGeom>
        </p:spPr>
      </p:pic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12F6AF-CDD4-45CF-B3B3-7E1F4150A8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2880" y="0"/>
            <a:ext cx="5279136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Module 1: Introduction</a:t>
            </a:r>
          </a:p>
        </p:txBody>
      </p:sp>
    </p:spTree>
    <p:extLst>
      <p:ext uri="{BB962C8B-B14F-4D97-AF65-F5344CB8AC3E}">
        <p14:creationId xmlns:p14="http://schemas.microsoft.com/office/powerpoint/2010/main" val="367478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C2995-C90D-4C16-A719-135CAC6804FC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463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8CC38EE-BA3A-4703-9FFA-330106D2B4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reeform 20">
            <a:extLst>
              <a:ext uri="{FF2B5EF4-FFF2-40B4-BE49-F238E27FC236}">
                <a16:creationId xmlns:a16="http://schemas.microsoft.com/office/drawing/2014/main" id="{0AD6C992-E61B-411D-BBB1-2F8556904817}"/>
              </a:ext>
            </a:extLst>
          </p:cNvPr>
          <p:cNvSpPr/>
          <p:nvPr userDrawn="1"/>
        </p:nvSpPr>
        <p:spPr>
          <a:xfrm>
            <a:off x="3051516" y="448263"/>
            <a:ext cx="6063916" cy="6038753"/>
          </a:xfrm>
          <a:custGeom>
            <a:avLst/>
            <a:gdLst>
              <a:gd name="connsiteX0" fmla="*/ 2087033 w 4174068"/>
              <a:gd name="connsiteY0" fmla="*/ 598449 h 4387634"/>
              <a:gd name="connsiteX1" fmla="*/ 569319 w 4174068"/>
              <a:gd name="connsiteY1" fmla="*/ 2193817 h 4387634"/>
              <a:gd name="connsiteX2" fmla="*/ 2087033 w 4174068"/>
              <a:gd name="connsiteY2" fmla="*/ 3789185 h 4387634"/>
              <a:gd name="connsiteX3" fmla="*/ 3604747 w 4174068"/>
              <a:gd name="connsiteY3" fmla="*/ 2193817 h 4387634"/>
              <a:gd name="connsiteX4" fmla="*/ 2087033 w 4174068"/>
              <a:gd name="connsiteY4" fmla="*/ 598449 h 4387634"/>
              <a:gd name="connsiteX5" fmla="*/ 2087034 w 4174068"/>
              <a:gd name="connsiteY5" fmla="*/ 0 h 4387634"/>
              <a:gd name="connsiteX6" fmla="*/ 4174068 w 4174068"/>
              <a:gd name="connsiteY6" fmla="*/ 2193817 h 4387634"/>
              <a:gd name="connsiteX7" fmla="*/ 2087034 w 4174068"/>
              <a:gd name="connsiteY7" fmla="*/ 4387634 h 4387634"/>
              <a:gd name="connsiteX8" fmla="*/ 0 w 4174068"/>
              <a:gd name="connsiteY8" fmla="*/ 2193817 h 4387634"/>
              <a:gd name="connsiteX9" fmla="*/ 2087034 w 4174068"/>
              <a:gd name="connsiteY9" fmla="*/ 0 h 438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4068" h="4387634">
                <a:moveTo>
                  <a:pt x="2087033" y="598449"/>
                </a:moveTo>
                <a:cubicBezTo>
                  <a:pt x="1248823" y="598449"/>
                  <a:pt x="569319" y="1312720"/>
                  <a:pt x="569319" y="2193817"/>
                </a:cubicBezTo>
                <a:cubicBezTo>
                  <a:pt x="569319" y="3074914"/>
                  <a:pt x="1248823" y="3789185"/>
                  <a:pt x="2087033" y="3789185"/>
                </a:cubicBezTo>
                <a:cubicBezTo>
                  <a:pt x="2925243" y="3789185"/>
                  <a:pt x="3604747" y="3074914"/>
                  <a:pt x="3604747" y="2193817"/>
                </a:cubicBezTo>
                <a:cubicBezTo>
                  <a:pt x="3604747" y="1312720"/>
                  <a:pt x="2925243" y="598449"/>
                  <a:pt x="2087033" y="598449"/>
                </a:cubicBezTo>
                <a:close/>
                <a:moveTo>
                  <a:pt x="2087034" y="0"/>
                </a:moveTo>
                <a:cubicBezTo>
                  <a:pt x="3239671" y="0"/>
                  <a:pt x="4174068" y="982205"/>
                  <a:pt x="4174068" y="2193817"/>
                </a:cubicBezTo>
                <a:cubicBezTo>
                  <a:pt x="4174068" y="3405429"/>
                  <a:pt x="3239671" y="4387634"/>
                  <a:pt x="2087034" y="4387634"/>
                </a:cubicBezTo>
                <a:cubicBezTo>
                  <a:pt x="934397" y="4387634"/>
                  <a:pt x="0" y="3405429"/>
                  <a:pt x="0" y="2193817"/>
                </a:cubicBezTo>
                <a:cubicBezTo>
                  <a:pt x="0" y="982205"/>
                  <a:pt x="934397" y="0"/>
                  <a:pt x="20870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8000"/>
                </a:schemeClr>
              </a:gs>
              <a:gs pos="100000">
                <a:schemeClr val="accent2"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4E5C62-37AD-4809-8506-3CE1D22A5AA9}"/>
              </a:ext>
            </a:extLst>
          </p:cNvPr>
          <p:cNvSpPr/>
          <p:nvPr userDrawn="1"/>
        </p:nvSpPr>
        <p:spPr>
          <a:xfrm>
            <a:off x="3881535" y="1284275"/>
            <a:ext cx="4404049" cy="4366727"/>
          </a:xfrm>
          <a:prstGeom prst="ellipse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B3D63E-A74A-428B-84F2-3B87F797E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15" y="451495"/>
            <a:ext cx="1292353" cy="71797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F7B3AD-FA20-4387-8930-AFD00DE6C7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004" y="2891520"/>
            <a:ext cx="3484563" cy="133449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4000" b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4000" b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4000" b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60032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4817270" y="-4663282"/>
            <a:ext cx="862012" cy="10496551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3048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52103" y="262623"/>
            <a:ext cx="902208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11785600" y="6380164"/>
            <a:ext cx="4064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4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 Same Side Corner Rectangle 40"/>
          <p:cNvSpPr/>
          <p:nvPr/>
        </p:nvSpPr>
        <p:spPr bwMode="auto">
          <a:xfrm rot="5400000">
            <a:off x="4817270" y="-4663282"/>
            <a:ext cx="862012" cy="10496551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3048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11785600" y="6380164"/>
            <a:ext cx="4064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852103" y="262623"/>
            <a:ext cx="902208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96951" y="1829858"/>
            <a:ext cx="94996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771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2"/>
          <p:cNvSpPr/>
          <p:nvPr userDrawn="1"/>
        </p:nvSpPr>
        <p:spPr>
          <a:xfrm>
            <a:off x="0" y="1004419"/>
            <a:ext cx="12192000" cy="5112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1800"/>
          </a:p>
        </p:txBody>
      </p:sp>
      <p:sp>
        <p:nvSpPr>
          <p:cNvPr id="5" name="Rectangle 5"/>
          <p:cNvSpPr/>
          <p:nvPr userDrawn="1"/>
        </p:nvSpPr>
        <p:spPr>
          <a:xfrm>
            <a:off x="1" y="1316039"/>
            <a:ext cx="239713" cy="480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209549"/>
            <a:ext cx="239713" cy="11255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78166"/>
            <a:ext cx="11617292" cy="586541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35361" y="1004420"/>
            <a:ext cx="11617291" cy="51122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E3D0E-52C2-4FE9-815A-ED37CDEF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9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Y(J)S   DSP     Slide </a:t>
            </a:r>
            <a:fld id="{C61314C7-C31C-4AF5-ACEE-36E1E89E86E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70088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540849-5618-E344-9C55-BCCE63C54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9488" y="6356350"/>
            <a:ext cx="57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9E9396C-D1F4-44E4-876F-7C581D145044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594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opic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102486-5F30-5D45-81A3-26C40085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29" y="365125"/>
            <a:ext cx="11117943" cy="71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4BDB74-0C6B-4244-BC1B-C786A077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9488" y="6356350"/>
            <a:ext cx="573024" cy="365125"/>
          </a:xfrm>
          <a:prstGeom prst="rect">
            <a:avLst/>
          </a:prstGeom>
        </p:spPr>
        <p:txBody>
          <a:bodyPr/>
          <a:lstStyle/>
          <a:p>
            <a:fld id="{19E9396C-D1F4-44E4-876F-7C581D145044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A13037-29B1-47FC-93BA-E797A833A2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50" y="1313645"/>
            <a:ext cx="11157322" cy="482957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55513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opic_Main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102486-5F30-5D45-81A3-26C40085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29" y="365125"/>
            <a:ext cx="11117943" cy="71386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64863D-A9E5-C144-980C-C94ED875C2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575" y="1160037"/>
            <a:ext cx="11118850" cy="813729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C726A7-FC73-427D-8E99-26991152E545}"/>
              </a:ext>
            </a:extLst>
          </p:cNvPr>
          <p:cNvSpPr txBox="1">
            <a:spLocks/>
          </p:cNvSpPr>
          <p:nvPr userDrawn="1"/>
        </p:nvSpPr>
        <p:spPr>
          <a:xfrm>
            <a:off x="5809488" y="6356350"/>
            <a:ext cx="57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E9396C-D1F4-44E4-876F-7C581D145044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557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s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08F4-D2EE-4073-9AF5-91BEC2F14E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7372-04C0-47FD-AAD8-1E65F3CE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9488" y="6356350"/>
            <a:ext cx="573024" cy="365125"/>
          </a:xfrm>
          <a:prstGeom prst="rect">
            <a:avLst/>
          </a:prstGeom>
        </p:spPr>
        <p:txBody>
          <a:bodyPr/>
          <a:lstStyle/>
          <a:p>
            <a:fld id="{19E9396C-D1F4-44E4-876F-7C581D145044}" type="slidenum">
              <a:rPr lang="he-IL" smtClean="0"/>
              <a:t>‹#›</a:t>
            </a:fld>
            <a:endParaRPr lang="he-I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CA9A90-3AF1-4357-A6EC-55AB8053D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310" y="2002971"/>
            <a:ext cx="5437462" cy="4034972"/>
          </a:xfrm>
        </p:spPr>
        <p:txBody>
          <a:bodyPr lIns="0" rIns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491F873-AB5E-435F-9519-8CE81082DA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3310" y="1294303"/>
            <a:ext cx="5437462" cy="499118"/>
          </a:xfrm>
          <a:noFill/>
        </p:spPr>
        <p:txBody>
          <a:bodyPr lIns="0" rIns="0" anchor="ctr">
            <a:norm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26278F7-424F-442C-92D2-5E6DA32B17F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01230" y="2002971"/>
            <a:ext cx="5437460" cy="4034972"/>
          </a:xfrm>
        </p:spPr>
        <p:txBody>
          <a:bodyPr lIns="0" rIns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74C6227-1EE2-48C3-81BB-75CFB4338A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2994" y="1294303"/>
            <a:ext cx="5437462" cy="499118"/>
          </a:xfrm>
          <a:noFill/>
        </p:spPr>
        <p:txBody>
          <a:bodyPr lIns="0" rIns="0" anchor="ctr">
            <a:norm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400735-084C-4D8A-9241-2EBE050F87BD}"/>
              </a:ext>
            </a:extLst>
          </p:cNvPr>
          <p:cNvCxnSpPr>
            <a:cxnSpLocks/>
          </p:cNvCxnSpPr>
          <p:nvPr userDrawn="1"/>
        </p:nvCxnSpPr>
        <p:spPr>
          <a:xfrm>
            <a:off x="563820" y="1793421"/>
            <a:ext cx="5437462" cy="0"/>
          </a:xfrm>
          <a:prstGeom prst="line">
            <a:avLst/>
          </a:prstGeom>
          <a:ln w="41275" cap="rnd">
            <a:gradFill>
              <a:gsLst>
                <a:gs pos="56518">
                  <a:schemeClr val="accent2"/>
                </a:gs>
                <a:gs pos="77000">
                  <a:srgbClr val="ED1C24"/>
                </a:gs>
                <a:gs pos="1000">
                  <a:schemeClr val="accent5"/>
                </a:gs>
                <a:gs pos="100000">
                  <a:schemeClr val="accent1"/>
                </a:gs>
              </a:gsLst>
              <a:lin ang="13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7D9300-8B63-47BB-B68A-B4ABF7B81CBF}"/>
              </a:ext>
            </a:extLst>
          </p:cNvPr>
          <p:cNvCxnSpPr>
            <a:cxnSpLocks/>
          </p:cNvCxnSpPr>
          <p:nvPr userDrawn="1"/>
        </p:nvCxnSpPr>
        <p:spPr>
          <a:xfrm>
            <a:off x="6213504" y="1803140"/>
            <a:ext cx="5437462" cy="0"/>
          </a:xfrm>
          <a:prstGeom prst="line">
            <a:avLst/>
          </a:prstGeom>
          <a:ln w="41275" cap="rnd">
            <a:gradFill>
              <a:gsLst>
                <a:gs pos="56518">
                  <a:schemeClr val="accent2"/>
                </a:gs>
                <a:gs pos="77000">
                  <a:srgbClr val="ED1C24"/>
                </a:gs>
                <a:gs pos="1000">
                  <a:schemeClr val="accent5"/>
                </a:gs>
                <a:gs pos="100000">
                  <a:schemeClr val="accent1"/>
                </a:gs>
              </a:gsLst>
              <a:lin ang="13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66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ics_2 column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10088-FE3F-409A-922E-9A9DB0B1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B98F2EA-2606-48F3-BD0C-6B84450A432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69733" y="1824157"/>
            <a:ext cx="5327501" cy="3389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0127409-67DE-0E47-92F8-2E187B2688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50" y="1824157"/>
            <a:ext cx="4452419" cy="3389736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AD5B0-6F29-4518-9BC0-82C66FDC5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9488" y="6356350"/>
            <a:ext cx="57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9E9396C-D1F4-44E4-876F-7C581D145044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904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08F4-D2EE-4073-9AF5-91BEC2F14E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365125"/>
            <a:ext cx="12192000" cy="713867"/>
          </a:xfrm>
        </p:spPr>
        <p:txBody>
          <a:bodyPr lIns="0"/>
          <a:lstStyle>
            <a:lvl1pPr algn="ctr">
              <a:defRPr baseline="0">
                <a:solidFill>
                  <a:srgbClr val="494B4D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7372-04C0-47FD-AAD8-1E65F3CE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9488" y="6356350"/>
            <a:ext cx="573024" cy="365125"/>
          </a:xfrm>
          <a:prstGeom prst="rect">
            <a:avLst/>
          </a:prstGeom>
        </p:spPr>
        <p:txBody>
          <a:bodyPr/>
          <a:lstStyle/>
          <a:p>
            <a:fld id="{19E9396C-D1F4-44E4-876F-7C581D145044}" type="slidenum">
              <a:rPr lang="he-IL" smtClean="0"/>
              <a:t>‹#›</a:t>
            </a:fld>
            <a:endParaRPr lang="he-I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AD3B7A-4774-4F89-B645-688DDE0414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836" y="1800913"/>
            <a:ext cx="9692328" cy="44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3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F5CD8-59AD-46EF-BF43-CBB13BD027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903E2CA2-7025-40A4-856D-4D835C0946A7}"/>
              </a:ext>
            </a:extLst>
          </p:cNvPr>
          <p:cNvSpPr/>
          <p:nvPr userDrawn="1"/>
        </p:nvSpPr>
        <p:spPr>
          <a:xfrm>
            <a:off x="3051516" y="448263"/>
            <a:ext cx="6063916" cy="6038753"/>
          </a:xfrm>
          <a:custGeom>
            <a:avLst/>
            <a:gdLst>
              <a:gd name="connsiteX0" fmla="*/ 2087033 w 4174068"/>
              <a:gd name="connsiteY0" fmla="*/ 598449 h 4387634"/>
              <a:gd name="connsiteX1" fmla="*/ 569319 w 4174068"/>
              <a:gd name="connsiteY1" fmla="*/ 2193817 h 4387634"/>
              <a:gd name="connsiteX2" fmla="*/ 2087033 w 4174068"/>
              <a:gd name="connsiteY2" fmla="*/ 3789185 h 4387634"/>
              <a:gd name="connsiteX3" fmla="*/ 3604747 w 4174068"/>
              <a:gd name="connsiteY3" fmla="*/ 2193817 h 4387634"/>
              <a:gd name="connsiteX4" fmla="*/ 2087033 w 4174068"/>
              <a:gd name="connsiteY4" fmla="*/ 598449 h 4387634"/>
              <a:gd name="connsiteX5" fmla="*/ 2087034 w 4174068"/>
              <a:gd name="connsiteY5" fmla="*/ 0 h 4387634"/>
              <a:gd name="connsiteX6" fmla="*/ 4174068 w 4174068"/>
              <a:gd name="connsiteY6" fmla="*/ 2193817 h 4387634"/>
              <a:gd name="connsiteX7" fmla="*/ 2087034 w 4174068"/>
              <a:gd name="connsiteY7" fmla="*/ 4387634 h 4387634"/>
              <a:gd name="connsiteX8" fmla="*/ 0 w 4174068"/>
              <a:gd name="connsiteY8" fmla="*/ 2193817 h 4387634"/>
              <a:gd name="connsiteX9" fmla="*/ 2087034 w 4174068"/>
              <a:gd name="connsiteY9" fmla="*/ 0 h 438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4068" h="4387634">
                <a:moveTo>
                  <a:pt x="2087033" y="598449"/>
                </a:moveTo>
                <a:cubicBezTo>
                  <a:pt x="1248823" y="598449"/>
                  <a:pt x="569319" y="1312720"/>
                  <a:pt x="569319" y="2193817"/>
                </a:cubicBezTo>
                <a:cubicBezTo>
                  <a:pt x="569319" y="3074914"/>
                  <a:pt x="1248823" y="3789185"/>
                  <a:pt x="2087033" y="3789185"/>
                </a:cubicBezTo>
                <a:cubicBezTo>
                  <a:pt x="2925243" y="3789185"/>
                  <a:pt x="3604747" y="3074914"/>
                  <a:pt x="3604747" y="2193817"/>
                </a:cubicBezTo>
                <a:cubicBezTo>
                  <a:pt x="3604747" y="1312720"/>
                  <a:pt x="2925243" y="598449"/>
                  <a:pt x="2087033" y="598449"/>
                </a:cubicBezTo>
                <a:close/>
                <a:moveTo>
                  <a:pt x="2087034" y="0"/>
                </a:moveTo>
                <a:cubicBezTo>
                  <a:pt x="3239671" y="0"/>
                  <a:pt x="4174068" y="982205"/>
                  <a:pt x="4174068" y="2193817"/>
                </a:cubicBezTo>
                <a:cubicBezTo>
                  <a:pt x="4174068" y="3405429"/>
                  <a:pt x="3239671" y="4387634"/>
                  <a:pt x="2087034" y="4387634"/>
                </a:cubicBezTo>
                <a:cubicBezTo>
                  <a:pt x="934397" y="4387634"/>
                  <a:pt x="0" y="3405429"/>
                  <a:pt x="0" y="2193817"/>
                </a:cubicBezTo>
                <a:cubicBezTo>
                  <a:pt x="0" y="982205"/>
                  <a:pt x="934397" y="0"/>
                  <a:pt x="20870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8000"/>
                </a:schemeClr>
              </a:gs>
              <a:gs pos="100000">
                <a:schemeClr val="accent2"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B38A93-C3A2-49F3-ADC8-5DD8487A73F7}"/>
              </a:ext>
            </a:extLst>
          </p:cNvPr>
          <p:cNvSpPr/>
          <p:nvPr userDrawn="1"/>
        </p:nvSpPr>
        <p:spPr>
          <a:xfrm>
            <a:off x="3881535" y="1284275"/>
            <a:ext cx="4404049" cy="4366727"/>
          </a:xfrm>
          <a:prstGeom prst="ellipse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35FE26-5BFA-4A85-8D38-B4654B6B0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15" y="451495"/>
            <a:ext cx="1292353" cy="717974"/>
          </a:xfrm>
          <a:prstGeom prst="rect">
            <a:avLst/>
          </a:prstGeom>
        </p:spPr>
      </p:pic>
      <p:pic>
        <p:nvPicPr>
          <p:cNvPr id="13" name="Picture 12" descr="A picture containing tableware, plate, vector graphics&#10;&#10;Description automatically generated">
            <a:extLst>
              <a:ext uri="{FF2B5EF4-FFF2-40B4-BE49-F238E27FC236}">
                <a16:creationId xmlns:a16="http://schemas.microsoft.com/office/drawing/2014/main" id="{6AA7E5F9-4240-4083-832E-3F02917389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201" y="2784230"/>
            <a:ext cx="2451768" cy="1408015"/>
          </a:xfrm>
          <a:prstGeom prst="rect">
            <a:avLst/>
          </a:prstGeom>
          <a:effectLst>
            <a:outerShdw blurRad="1270000" sx="1000" sy="1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97175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4"/>
          <p:cNvSpPr>
            <a:spLocks noGrp="1"/>
          </p:cNvSpPr>
          <p:nvPr>
            <p:ph type="title"/>
          </p:nvPr>
        </p:nvSpPr>
        <p:spPr>
          <a:xfrm>
            <a:off x="481838" y="197590"/>
            <a:ext cx="9229924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1837" y="1441422"/>
            <a:ext cx="11256384" cy="4711729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600"/>
              </a:spcBef>
              <a:buClr>
                <a:srgbClr val="C00000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defTabSz="228600">
              <a:spcBef>
                <a:spcPts val="60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C0000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68876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3B747B-967A-4047-8CC7-E5929E0B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365125"/>
            <a:ext cx="11117943" cy="71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95EE6-C394-4D69-A58B-A4E22E78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513" y="1283200"/>
            <a:ext cx="11117943" cy="489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A66128-D3F9-2D40-BF45-AB9AFB92B825}"/>
              </a:ext>
            </a:extLst>
          </p:cNvPr>
          <p:cNvGrpSpPr/>
          <p:nvPr userDrawn="1"/>
        </p:nvGrpSpPr>
        <p:grpSpPr>
          <a:xfrm>
            <a:off x="511786" y="6383912"/>
            <a:ext cx="553914" cy="237915"/>
            <a:chOff x="591788" y="6358930"/>
            <a:chExt cx="507376" cy="21792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6772B00-94D7-1E43-8B05-1F4252D94C10}"/>
                </a:ext>
              </a:extLst>
            </p:cNvPr>
            <p:cNvSpPr/>
            <p:nvPr/>
          </p:nvSpPr>
          <p:spPr>
            <a:xfrm>
              <a:off x="758959" y="6358930"/>
              <a:ext cx="34669" cy="215217"/>
            </a:xfrm>
            <a:custGeom>
              <a:avLst/>
              <a:gdLst>
                <a:gd name="connsiteX0" fmla="*/ 0 w 34668"/>
                <a:gd name="connsiteY0" fmla="*/ 0 h 215217"/>
                <a:gd name="connsiteX1" fmla="*/ 35573 w 34668"/>
                <a:gd name="connsiteY1" fmla="*/ 0 h 215217"/>
                <a:gd name="connsiteX2" fmla="*/ 35573 w 34668"/>
                <a:gd name="connsiteY2" fmla="*/ 215368 h 215217"/>
                <a:gd name="connsiteX3" fmla="*/ 0 w 34668"/>
                <a:gd name="connsiteY3" fmla="*/ 215368 h 2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68" h="215217">
                  <a:moveTo>
                    <a:pt x="0" y="0"/>
                  </a:moveTo>
                  <a:lnTo>
                    <a:pt x="35573" y="0"/>
                  </a:lnTo>
                  <a:lnTo>
                    <a:pt x="35573" y="215368"/>
                  </a:lnTo>
                  <a:lnTo>
                    <a:pt x="0" y="215368"/>
                  </a:lnTo>
                  <a:close/>
                </a:path>
              </a:pathLst>
            </a:custGeom>
            <a:solidFill>
              <a:srgbClr val="4C4D4D"/>
            </a:solidFill>
            <a:ln w="1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2D33648-49C9-AC42-B81E-B9E3346D71FE}"/>
                </a:ext>
              </a:extLst>
            </p:cNvPr>
            <p:cNvSpPr/>
            <p:nvPr/>
          </p:nvSpPr>
          <p:spPr>
            <a:xfrm>
              <a:off x="814279" y="6358930"/>
              <a:ext cx="34669" cy="215217"/>
            </a:xfrm>
            <a:custGeom>
              <a:avLst/>
              <a:gdLst>
                <a:gd name="connsiteX0" fmla="*/ 0 w 34668"/>
                <a:gd name="connsiteY0" fmla="*/ 0 h 215217"/>
                <a:gd name="connsiteX1" fmla="*/ 35573 w 34668"/>
                <a:gd name="connsiteY1" fmla="*/ 0 h 215217"/>
                <a:gd name="connsiteX2" fmla="*/ 35573 w 34668"/>
                <a:gd name="connsiteY2" fmla="*/ 215368 h 215217"/>
                <a:gd name="connsiteX3" fmla="*/ 0 w 34668"/>
                <a:gd name="connsiteY3" fmla="*/ 215368 h 2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68" h="215217">
                  <a:moveTo>
                    <a:pt x="0" y="0"/>
                  </a:moveTo>
                  <a:lnTo>
                    <a:pt x="35573" y="0"/>
                  </a:lnTo>
                  <a:lnTo>
                    <a:pt x="35573" y="215368"/>
                  </a:lnTo>
                  <a:lnTo>
                    <a:pt x="0" y="215368"/>
                  </a:lnTo>
                  <a:close/>
                </a:path>
              </a:pathLst>
            </a:custGeom>
            <a:solidFill>
              <a:srgbClr val="4C4D4D"/>
            </a:solidFill>
            <a:ln w="1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E115179-5D2F-654A-855E-E548A20069DA}"/>
                </a:ext>
              </a:extLst>
            </p:cNvPr>
            <p:cNvSpPr/>
            <p:nvPr/>
          </p:nvSpPr>
          <p:spPr>
            <a:xfrm>
              <a:off x="863568" y="6426355"/>
              <a:ext cx="150733" cy="150502"/>
            </a:xfrm>
            <a:custGeom>
              <a:avLst/>
              <a:gdLst>
                <a:gd name="connsiteX0" fmla="*/ 129631 w 150733"/>
                <a:gd name="connsiteY0" fmla="*/ 21672 h 150501"/>
                <a:gd name="connsiteX1" fmla="*/ 75517 w 150733"/>
                <a:gd name="connsiteY1" fmla="*/ 0 h 150501"/>
                <a:gd name="connsiteX2" fmla="*/ 21404 w 150733"/>
                <a:gd name="connsiteY2" fmla="*/ 21672 h 150501"/>
                <a:gd name="connsiteX3" fmla="*/ 0 w 150733"/>
                <a:gd name="connsiteY3" fmla="*/ 75853 h 150501"/>
                <a:gd name="connsiteX4" fmla="*/ 21404 w 150733"/>
                <a:gd name="connsiteY4" fmla="*/ 130033 h 150501"/>
                <a:gd name="connsiteX5" fmla="*/ 75517 w 150733"/>
                <a:gd name="connsiteY5" fmla="*/ 151706 h 150501"/>
                <a:gd name="connsiteX6" fmla="*/ 129631 w 150733"/>
                <a:gd name="connsiteY6" fmla="*/ 130033 h 150501"/>
                <a:gd name="connsiteX7" fmla="*/ 151186 w 150733"/>
                <a:gd name="connsiteY7" fmla="*/ 75853 h 150501"/>
                <a:gd name="connsiteX8" fmla="*/ 129631 w 150733"/>
                <a:gd name="connsiteY8" fmla="*/ 21672 h 150501"/>
                <a:gd name="connsiteX9" fmla="*/ 75517 w 150733"/>
                <a:gd name="connsiteY9" fmla="*/ 117692 h 150501"/>
                <a:gd name="connsiteX10" fmla="*/ 36327 w 150733"/>
                <a:gd name="connsiteY10" fmla="*/ 75853 h 150501"/>
                <a:gd name="connsiteX11" fmla="*/ 75517 w 150733"/>
                <a:gd name="connsiteY11" fmla="*/ 34013 h 150501"/>
                <a:gd name="connsiteX12" fmla="*/ 114859 w 150733"/>
                <a:gd name="connsiteY12" fmla="*/ 75853 h 150501"/>
                <a:gd name="connsiteX13" fmla="*/ 75517 w 150733"/>
                <a:gd name="connsiteY13" fmla="*/ 117692 h 15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733" h="150501">
                  <a:moveTo>
                    <a:pt x="129631" y="21672"/>
                  </a:moveTo>
                  <a:cubicBezTo>
                    <a:pt x="115763" y="7676"/>
                    <a:pt x="96469" y="0"/>
                    <a:pt x="75517" y="0"/>
                  </a:cubicBezTo>
                  <a:cubicBezTo>
                    <a:pt x="54565" y="0"/>
                    <a:pt x="35272" y="7676"/>
                    <a:pt x="21404" y="21672"/>
                  </a:cubicBezTo>
                  <a:cubicBezTo>
                    <a:pt x="7537" y="35669"/>
                    <a:pt x="0" y="54783"/>
                    <a:pt x="0" y="75853"/>
                  </a:cubicBezTo>
                  <a:cubicBezTo>
                    <a:pt x="0" y="96923"/>
                    <a:pt x="7687" y="116187"/>
                    <a:pt x="21404" y="130033"/>
                  </a:cubicBezTo>
                  <a:cubicBezTo>
                    <a:pt x="35121" y="143880"/>
                    <a:pt x="54415" y="151706"/>
                    <a:pt x="75517" y="151706"/>
                  </a:cubicBezTo>
                  <a:cubicBezTo>
                    <a:pt x="96620" y="151706"/>
                    <a:pt x="115763" y="144030"/>
                    <a:pt x="129631" y="130033"/>
                  </a:cubicBezTo>
                  <a:cubicBezTo>
                    <a:pt x="143498" y="116037"/>
                    <a:pt x="151186" y="96923"/>
                    <a:pt x="151186" y="75853"/>
                  </a:cubicBezTo>
                  <a:cubicBezTo>
                    <a:pt x="151186" y="54783"/>
                    <a:pt x="143498" y="35518"/>
                    <a:pt x="129631" y="21672"/>
                  </a:cubicBezTo>
                  <a:close/>
                  <a:moveTo>
                    <a:pt x="75517" y="117692"/>
                  </a:moveTo>
                  <a:cubicBezTo>
                    <a:pt x="52757" y="117692"/>
                    <a:pt x="36327" y="100084"/>
                    <a:pt x="36327" y="75853"/>
                  </a:cubicBezTo>
                  <a:cubicBezTo>
                    <a:pt x="36327" y="51622"/>
                    <a:pt x="52757" y="34013"/>
                    <a:pt x="75517" y="34013"/>
                  </a:cubicBezTo>
                  <a:cubicBezTo>
                    <a:pt x="98278" y="34013"/>
                    <a:pt x="114859" y="51622"/>
                    <a:pt x="114859" y="75853"/>
                  </a:cubicBezTo>
                  <a:cubicBezTo>
                    <a:pt x="114859" y="100084"/>
                    <a:pt x="98278" y="117692"/>
                    <a:pt x="75517" y="11769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rgbClr val="FF0000"/>
                </a:gs>
                <a:gs pos="100000">
                  <a:schemeClr val="accent5"/>
                </a:gs>
              </a:gsLst>
              <a:lin ang="0" scaled="0"/>
            </a:gradFill>
            <a:ln w="14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r" defTabSz="914400" rtl="1" eaLnBrk="1" latinLnBrk="0" hangingPunct="1"/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098F6E3-2CDB-6C47-97C7-14C820C2161B}"/>
                </a:ext>
              </a:extLst>
            </p:cNvPr>
            <p:cNvSpPr/>
            <p:nvPr/>
          </p:nvSpPr>
          <p:spPr>
            <a:xfrm>
              <a:off x="591788" y="6426806"/>
              <a:ext cx="150733" cy="147492"/>
            </a:xfrm>
            <a:custGeom>
              <a:avLst/>
              <a:gdLst>
                <a:gd name="connsiteX0" fmla="*/ 151194 w 150733"/>
                <a:gd name="connsiteY0" fmla="*/ 147492 h 147491"/>
                <a:gd name="connsiteX1" fmla="*/ 151194 w 150733"/>
                <a:gd name="connsiteY1" fmla="*/ 73294 h 147491"/>
                <a:gd name="connsiteX2" fmla="*/ 129639 w 150733"/>
                <a:gd name="connsiteY2" fmla="*/ 20920 h 147491"/>
                <a:gd name="connsiteX3" fmla="*/ 75526 w 150733"/>
                <a:gd name="connsiteY3" fmla="*/ 0 h 147491"/>
                <a:gd name="connsiteX4" fmla="*/ 21413 w 150733"/>
                <a:gd name="connsiteY4" fmla="*/ 20920 h 147491"/>
                <a:gd name="connsiteX5" fmla="*/ 8 w 150733"/>
                <a:gd name="connsiteY5" fmla="*/ 73445 h 147491"/>
                <a:gd name="connsiteX6" fmla="*/ 21413 w 150733"/>
                <a:gd name="connsiteY6" fmla="*/ 125970 h 147491"/>
                <a:gd name="connsiteX7" fmla="*/ 75526 w 150733"/>
                <a:gd name="connsiteY7" fmla="*/ 146890 h 147491"/>
                <a:gd name="connsiteX8" fmla="*/ 114264 w 150733"/>
                <a:gd name="connsiteY8" fmla="*/ 137257 h 147491"/>
                <a:gd name="connsiteX9" fmla="*/ 116375 w 150733"/>
                <a:gd name="connsiteY9" fmla="*/ 136204 h 147491"/>
                <a:gd name="connsiteX10" fmla="*/ 116375 w 150733"/>
                <a:gd name="connsiteY10" fmla="*/ 147492 h 147491"/>
                <a:gd name="connsiteX11" fmla="*/ 151194 w 150733"/>
                <a:gd name="connsiteY11" fmla="*/ 147492 h 147491"/>
                <a:gd name="connsiteX12" fmla="*/ 75526 w 150733"/>
                <a:gd name="connsiteY12" fmla="*/ 114080 h 147491"/>
                <a:gd name="connsiteX13" fmla="*/ 36335 w 150733"/>
                <a:gd name="connsiteY13" fmla="*/ 73445 h 147491"/>
                <a:gd name="connsiteX14" fmla="*/ 75526 w 150733"/>
                <a:gd name="connsiteY14" fmla="*/ 32809 h 147491"/>
                <a:gd name="connsiteX15" fmla="*/ 114867 w 150733"/>
                <a:gd name="connsiteY15" fmla="*/ 73445 h 147491"/>
                <a:gd name="connsiteX16" fmla="*/ 75526 w 150733"/>
                <a:gd name="connsiteY16" fmla="*/ 114080 h 1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0733" h="147491">
                  <a:moveTo>
                    <a:pt x="151194" y="147492"/>
                  </a:moveTo>
                  <a:lnTo>
                    <a:pt x="151194" y="73294"/>
                  </a:lnTo>
                  <a:cubicBezTo>
                    <a:pt x="151495" y="53579"/>
                    <a:pt x="143657" y="34766"/>
                    <a:pt x="129639" y="20920"/>
                  </a:cubicBezTo>
                  <a:cubicBezTo>
                    <a:pt x="115772" y="7525"/>
                    <a:pt x="96629" y="0"/>
                    <a:pt x="75526" y="0"/>
                  </a:cubicBezTo>
                  <a:cubicBezTo>
                    <a:pt x="54423" y="0"/>
                    <a:pt x="35280" y="7525"/>
                    <a:pt x="21413" y="20920"/>
                  </a:cubicBezTo>
                  <a:cubicBezTo>
                    <a:pt x="7545" y="34916"/>
                    <a:pt x="-293" y="53729"/>
                    <a:pt x="8" y="73445"/>
                  </a:cubicBezTo>
                  <a:cubicBezTo>
                    <a:pt x="-293" y="93160"/>
                    <a:pt x="7545" y="111973"/>
                    <a:pt x="21413" y="125970"/>
                  </a:cubicBezTo>
                  <a:cubicBezTo>
                    <a:pt x="35280" y="139364"/>
                    <a:pt x="54574" y="146890"/>
                    <a:pt x="75526" y="146890"/>
                  </a:cubicBezTo>
                  <a:cubicBezTo>
                    <a:pt x="89092" y="147040"/>
                    <a:pt x="102356" y="143729"/>
                    <a:pt x="114264" y="137257"/>
                  </a:cubicBezTo>
                  <a:lnTo>
                    <a:pt x="116375" y="136204"/>
                  </a:lnTo>
                  <a:lnTo>
                    <a:pt x="116375" y="147492"/>
                  </a:lnTo>
                  <a:lnTo>
                    <a:pt x="151194" y="147492"/>
                  </a:lnTo>
                  <a:close/>
                  <a:moveTo>
                    <a:pt x="75526" y="114080"/>
                  </a:moveTo>
                  <a:cubicBezTo>
                    <a:pt x="52765" y="114080"/>
                    <a:pt x="36335" y="96923"/>
                    <a:pt x="36335" y="73445"/>
                  </a:cubicBezTo>
                  <a:cubicBezTo>
                    <a:pt x="36335" y="49967"/>
                    <a:pt x="52765" y="32809"/>
                    <a:pt x="75526" y="32809"/>
                  </a:cubicBezTo>
                  <a:cubicBezTo>
                    <a:pt x="98287" y="32809"/>
                    <a:pt x="114867" y="49967"/>
                    <a:pt x="114867" y="73445"/>
                  </a:cubicBezTo>
                  <a:cubicBezTo>
                    <a:pt x="114867" y="96923"/>
                    <a:pt x="98287" y="114080"/>
                    <a:pt x="75526" y="114080"/>
                  </a:cubicBezTo>
                  <a:close/>
                </a:path>
              </a:pathLst>
            </a:custGeom>
            <a:solidFill>
              <a:srgbClr val="4C4D4D"/>
            </a:solidFill>
            <a:ln w="1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D3979C8-7A64-8B47-B8C3-6AB690D9A2C1}"/>
                </a:ext>
              </a:extLst>
            </p:cNvPr>
            <p:cNvSpPr/>
            <p:nvPr/>
          </p:nvSpPr>
          <p:spPr>
            <a:xfrm>
              <a:off x="1020783" y="6358930"/>
              <a:ext cx="78381" cy="215217"/>
            </a:xfrm>
            <a:custGeom>
              <a:avLst/>
              <a:gdLst>
                <a:gd name="connsiteX0" fmla="*/ 79286 w 78381"/>
                <a:gd name="connsiteY0" fmla="*/ 72993 h 215217"/>
                <a:gd name="connsiteX1" fmla="*/ 49139 w 78381"/>
                <a:gd name="connsiteY1" fmla="*/ 72993 h 215217"/>
                <a:gd name="connsiteX2" fmla="*/ 49139 w 78381"/>
                <a:gd name="connsiteY2" fmla="*/ 0 h 215217"/>
                <a:gd name="connsiteX3" fmla="*/ 14320 w 78381"/>
                <a:gd name="connsiteY3" fmla="*/ 0 h 215217"/>
                <a:gd name="connsiteX4" fmla="*/ 14320 w 78381"/>
                <a:gd name="connsiteY4" fmla="*/ 72993 h 215217"/>
                <a:gd name="connsiteX5" fmla="*/ 0 w 78381"/>
                <a:gd name="connsiteY5" fmla="*/ 72993 h 215217"/>
                <a:gd name="connsiteX6" fmla="*/ 0 w 78381"/>
                <a:gd name="connsiteY6" fmla="*/ 105652 h 215217"/>
                <a:gd name="connsiteX7" fmla="*/ 14320 w 78381"/>
                <a:gd name="connsiteY7" fmla="*/ 105652 h 215217"/>
                <a:gd name="connsiteX8" fmla="*/ 14320 w 78381"/>
                <a:gd name="connsiteY8" fmla="*/ 215368 h 215217"/>
                <a:gd name="connsiteX9" fmla="*/ 49139 w 78381"/>
                <a:gd name="connsiteY9" fmla="*/ 215368 h 215217"/>
                <a:gd name="connsiteX10" fmla="*/ 49139 w 78381"/>
                <a:gd name="connsiteY10" fmla="*/ 105652 h 215217"/>
                <a:gd name="connsiteX11" fmla="*/ 79286 w 78381"/>
                <a:gd name="connsiteY11" fmla="*/ 105652 h 2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381" h="215217">
                  <a:moveTo>
                    <a:pt x="79286" y="72993"/>
                  </a:moveTo>
                  <a:lnTo>
                    <a:pt x="49139" y="72993"/>
                  </a:lnTo>
                  <a:lnTo>
                    <a:pt x="49139" y="0"/>
                  </a:lnTo>
                  <a:lnTo>
                    <a:pt x="14320" y="0"/>
                  </a:lnTo>
                  <a:lnTo>
                    <a:pt x="14320" y="72993"/>
                  </a:lnTo>
                  <a:lnTo>
                    <a:pt x="0" y="72993"/>
                  </a:lnTo>
                  <a:lnTo>
                    <a:pt x="0" y="105652"/>
                  </a:lnTo>
                  <a:lnTo>
                    <a:pt x="14320" y="105652"/>
                  </a:lnTo>
                  <a:lnTo>
                    <a:pt x="14320" y="215368"/>
                  </a:lnTo>
                  <a:lnTo>
                    <a:pt x="49139" y="215368"/>
                  </a:lnTo>
                  <a:lnTo>
                    <a:pt x="49139" y="105652"/>
                  </a:lnTo>
                  <a:lnTo>
                    <a:pt x="79286" y="105652"/>
                  </a:lnTo>
                  <a:close/>
                </a:path>
              </a:pathLst>
            </a:custGeom>
            <a:solidFill>
              <a:srgbClr val="4C4D4D"/>
            </a:solidFill>
            <a:ln w="1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7FD6B48-152E-41F7-BC87-70020C97A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9488" y="6356350"/>
            <a:ext cx="57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9E9396C-D1F4-44E4-876F-7C581D145044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CAADB206-8398-4B4A-AFCE-02ED5E08284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0837628" y="6436994"/>
            <a:ext cx="802828" cy="1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783" r:id="rId2"/>
    <p:sldLayoutId id="2147483780" r:id="rId3"/>
    <p:sldLayoutId id="2147483849" r:id="rId4"/>
    <p:sldLayoutId id="2147483794" r:id="rId5"/>
    <p:sldLayoutId id="2147483820" r:id="rId6"/>
    <p:sldLayoutId id="2147483788" r:id="rId7"/>
    <p:sldLayoutId id="2147483784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Xd0hOq3Ig&amp;t=1s" TargetMode="External"/><Relationship Id="rId2" Type="http://schemas.openxmlformats.org/officeDocument/2006/relationships/hyperlink" Target="https://www.iab.org/wp-content/IAB-uploads/2021/09/QoS-futility.pdf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8428C7-97CB-4839-9EB6-DAAAFA608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6" y="4116"/>
            <a:ext cx="12526203" cy="68579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4D0FBA-19C7-4398-AE74-52B67B2BB92E}"/>
              </a:ext>
            </a:extLst>
          </p:cNvPr>
          <p:cNvSpPr/>
          <p:nvPr/>
        </p:nvSpPr>
        <p:spPr>
          <a:xfrm>
            <a:off x="4117" y="4116"/>
            <a:ext cx="12526204" cy="685799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tx2">
                  <a:alpha val="4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CB8C72DB-2EAB-41B3-885A-3EC921D6EFF2}"/>
              </a:ext>
            </a:extLst>
          </p:cNvPr>
          <p:cNvSpPr/>
          <p:nvPr/>
        </p:nvSpPr>
        <p:spPr>
          <a:xfrm>
            <a:off x="3055632" y="452379"/>
            <a:ext cx="6063916" cy="6038753"/>
          </a:xfrm>
          <a:custGeom>
            <a:avLst/>
            <a:gdLst>
              <a:gd name="connsiteX0" fmla="*/ 2087033 w 4174068"/>
              <a:gd name="connsiteY0" fmla="*/ 598449 h 4387634"/>
              <a:gd name="connsiteX1" fmla="*/ 569319 w 4174068"/>
              <a:gd name="connsiteY1" fmla="*/ 2193817 h 4387634"/>
              <a:gd name="connsiteX2" fmla="*/ 2087033 w 4174068"/>
              <a:gd name="connsiteY2" fmla="*/ 3789185 h 4387634"/>
              <a:gd name="connsiteX3" fmla="*/ 3604747 w 4174068"/>
              <a:gd name="connsiteY3" fmla="*/ 2193817 h 4387634"/>
              <a:gd name="connsiteX4" fmla="*/ 2087033 w 4174068"/>
              <a:gd name="connsiteY4" fmla="*/ 598449 h 4387634"/>
              <a:gd name="connsiteX5" fmla="*/ 2087034 w 4174068"/>
              <a:gd name="connsiteY5" fmla="*/ 0 h 4387634"/>
              <a:gd name="connsiteX6" fmla="*/ 4174068 w 4174068"/>
              <a:gd name="connsiteY6" fmla="*/ 2193817 h 4387634"/>
              <a:gd name="connsiteX7" fmla="*/ 2087034 w 4174068"/>
              <a:gd name="connsiteY7" fmla="*/ 4387634 h 4387634"/>
              <a:gd name="connsiteX8" fmla="*/ 0 w 4174068"/>
              <a:gd name="connsiteY8" fmla="*/ 2193817 h 4387634"/>
              <a:gd name="connsiteX9" fmla="*/ 2087034 w 4174068"/>
              <a:gd name="connsiteY9" fmla="*/ 0 h 438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4068" h="4387634">
                <a:moveTo>
                  <a:pt x="2087033" y="598449"/>
                </a:moveTo>
                <a:cubicBezTo>
                  <a:pt x="1248823" y="598449"/>
                  <a:pt x="569319" y="1312720"/>
                  <a:pt x="569319" y="2193817"/>
                </a:cubicBezTo>
                <a:cubicBezTo>
                  <a:pt x="569319" y="3074914"/>
                  <a:pt x="1248823" y="3789185"/>
                  <a:pt x="2087033" y="3789185"/>
                </a:cubicBezTo>
                <a:cubicBezTo>
                  <a:pt x="2925243" y="3789185"/>
                  <a:pt x="3604747" y="3074914"/>
                  <a:pt x="3604747" y="2193817"/>
                </a:cubicBezTo>
                <a:cubicBezTo>
                  <a:pt x="3604747" y="1312720"/>
                  <a:pt x="2925243" y="598449"/>
                  <a:pt x="2087033" y="598449"/>
                </a:cubicBezTo>
                <a:close/>
                <a:moveTo>
                  <a:pt x="2087034" y="0"/>
                </a:moveTo>
                <a:cubicBezTo>
                  <a:pt x="3239671" y="0"/>
                  <a:pt x="4174068" y="982205"/>
                  <a:pt x="4174068" y="2193817"/>
                </a:cubicBezTo>
                <a:cubicBezTo>
                  <a:pt x="4174068" y="3405429"/>
                  <a:pt x="3239671" y="4387634"/>
                  <a:pt x="2087034" y="4387634"/>
                </a:cubicBezTo>
                <a:cubicBezTo>
                  <a:pt x="934397" y="4387634"/>
                  <a:pt x="0" y="3405429"/>
                  <a:pt x="0" y="2193817"/>
                </a:cubicBezTo>
                <a:cubicBezTo>
                  <a:pt x="0" y="982205"/>
                  <a:pt x="934397" y="0"/>
                  <a:pt x="20870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8000"/>
                </a:schemeClr>
              </a:gs>
              <a:gs pos="100000">
                <a:schemeClr val="accent2"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0C50B3-6645-44B0-AAD0-F0346B14B0FB}"/>
              </a:ext>
            </a:extLst>
          </p:cNvPr>
          <p:cNvSpPr/>
          <p:nvPr/>
        </p:nvSpPr>
        <p:spPr>
          <a:xfrm>
            <a:off x="3885565" y="1364867"/>
            <a:ext cx="4404049" cy="4366727"/>
          </a:xfrm>
          <a:prstGeom prst="ellipse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B9D65-EE88-44F4-9AA5-5DF79DAD34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31" y="455611"/>
            <a:ext cx="1292353" cy="71797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A746DF-EC4C-488C-853A-AC4497583A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8054" y="1888975"/>
            <a:ext cx="5255892" cy="331851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Gentle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Introduction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to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 err="1"/>
              <a:t>QoE</a:t>
            </a:r>
            <a:endParaRPr lang="en-US" sz="3200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9BAE0E7-3B3C-D61E-0700-A383B923C4E3}"/>
              </a:ext>
            </a:extLst>
          </p:cNvPr>
          <p:cNvSpPr txBox="1">
            <a:spLocks/>
          </p:cNvSpPr>
          <p:nvPr/>
        </p:nvSpPr>
        <p:spPr>
          <a:xfrm>
            <a:off x="0" y="5535610"/>
            <a:ext cx="2703135" cy="955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Y(J)S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833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0285-2459-4ECE-9C03-C8C04DE73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that’s QoS! Remind me what QoE is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4DA43-FB3B-4B6B-81F5-46455BB7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10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AA053-3FB4-48EB-9FD2-E7100833A5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/>
              <a:t>QoE is a subjective (psychophysical) measure of user satisfaction</a:t>
            </a:r>
          </a:p>
          <a:p>
            <a:pPr marL="0" indent="0" defTabSz="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	usually quantified on a coarse scale :  1 … 5 </a:t>
            </a:r>
          </a:p>
          <a:p>
            <a:pPr marL="0" indent="0" defTabSz="45720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dirty="0"/>
              <a:t>In order to neutralize personal preferences</a:t>
            </a:r>
          </a:p>
          <a:p>
            <a:pPr marL="0" indent="0" defTabSz="2873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standards mandate </a:t>
            </a:r>
            <a:r>
              <a:rPr lang="en-US" i="1" dirty="0"/>
              <a:t>averaging</a:t>
            </a:r>
            <a:r>
              <a:rPr lang="en-US" dirty="0"/>
              <a:t> QoE ratings over </a:t>
            </a:r>
            <a:r>
              <a:rPr lang="en-US" i="1" dirty="0"/>
              <a:t>many</a:t>
            </a:r>
            <a:r>
              <a:rPr lang="en-US" dirty="0"/>
              <a:t> users</a:t>
            </a:r>
          </a:p>
          <a:p>
            <a:pPr marL="0" indent="0" defTabSz="2873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resulting in a </a:t>
            </a:r>
            <a:r>
              <a:rPr lang="en-US" b="1" dirty="0"/>
              <a:t>M</a:t>
            </a:r>
            <a:r>
              <a:rPr lang="en-US" dirty="0"/>
              <a:t>ean </a:t>
            </a:r>
            <a:r>
              <a:rPr lang="en-US" b="1" dirty="0"/>
              <a:t>O</a:t>
            </a:r>
            <a:r>
              <a:rPr lang="en-US" dirty="0"/>
              <a:t>pinion </a:t>
            </a:r>
            <a:r>
              <a:rPr lang="en-US" b="1" dirty="0"/>
              <a:t>S</a:t>
            </a:r>
            <a:r>
              <a:rPr lang="en-US" dirty="0"/>
              <a:t>core</a:t>
            </a:r>
          </a:p>
          <a:p>
            <a:pPr marL="0" indent="0" defTabSz="2873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MOS was 	originally defined for telephony quality speech</a:t>
            </a:r>
          </a:p>
          <a:p>
            <a:pPr marL="0" indent="0" defTabSz="2873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but later extended to other services</a:t>
            </a:r>
          </a:p>
          <a:p>
            <a:pPr marL="0" indent="0" defTabSz="45720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dirty="0"/>
              <a:t>MOS testing is complex, time-consuming and expensive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since biological and psychophysical phenomena are critical!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095AE4-FE59-E348-6317-5BB1DD571AEB}"/>
              </a:ext>
            </a:extLst>
          </p:cNvPr>
          <p:cNvGrpSpPr/>
          <p:nvPr/>
        </p:nvGrpSpPr>
        <p:grpSpPr>
          <a:xfrm>
            <a:off x="9571264" y="1870869"/>
            <a:ext cx="2468336" cy="2269331"/>
            <a:chOff x="9723664" y="1870869"/>
            <a:chExt cx="2468336" cy="22693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9EDCDD-427C-4490-C116-33F28C9D6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23664" y="1870869"/>
              <a:ext cx="2468336" cy="13639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DBC505-BE9B-9F39-F7FE-549186A729E3}"/>
                </a:ext>
              </a:extLst>
            </p:cNvPr>
            <p:cNvSpPr txBox="1"/>
            <p:nvPr/>
          </p:nvSpPr>
          <p:spPr>
            <a:xfrm>
              <a:off x="10431236" y="3161496"/>
              <a:ext cx="111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MOS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63172C1-0AD6-6375-1358-3F63364C213C}"/>
                </a:ext>
              </a:extLst>
            </p:cNvPr>
            <p:cNvSpPr/>
            <p:nvPr/>
          </p:nvSpPr>
          <p:spPr>
            <a:xfrm>
              <a:off x="9723664" y="1870869"/>
              <a:ext cx="2277836" cy="2269331"/>
            </a:xfrm>
            <a:prstGeom prst="ellipse">
              <a:avLst/>
            </a:prstGeom>
            <a:noFill/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180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96E38-E318-02AD-5F6F-09C2E649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92B0B-E94D-A93C-1177-F4F31A6C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11</a:t>
            </a:fld>
            <a:endParaRPr lang="he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BD657-99BF-CB94-8A6B-832B57E67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20" y="3247270"/>
            <a:ext cx="1512016" cy="1488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EC988E-97EA-702B-8F55-F219EA85A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632" y="3407569"/>
            <a:ext cx="1100004" cy="7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98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44846-9496-4C29-BA5D-5249FFF8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visual acuity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A600C-772A-4BAF-AE9A-39B380A6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12</a:t>
            </a:fld>
            <a:endParaRPr lang="he-I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D33001-593E-4D3C-B6A9-33DB198EE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50" y="1313645"/>
            <a:ext cx="11157322" cy="4829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Our eyes have finite </a:t>
            </a:r>
            <a:r>
              <a:rPr lang="en-US" i="1" dirty="0">
                <a:cs typeface="Calibri" panose="020F0502020204030204"/>
              </a:rPr>
              <a:t>acuity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>
                <a:cs typeface="Calibri" panose="020F0502020204030204"/>
              </a:rPr>
              <a:t>	and perfect (6/6) vision is defined as resolution of 1 arc minute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cs typeface="Calibri" panose="020F0502020204030204"/>
              </a:rPr>
              <a:t>So, from a </a:t>
            </a:r>
            <a:r>
              <a:rPr lang="en-US" dirty="0" err="1">
                <a:cs typeface="Calibri" panose="020F0502020204030204"/>
              </a:rPr>
              <a:t>QoE</a:t>
            </a:r>
            <a:r>
              <a:rPr lang="en-US" dirty="0">
                <a:cs typeface="Calibri" panose="020F0502020204030204"/>
              </a:rPr>
              <a:t> standpoint, there is no reason to display an image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>
                <a:cs typeface="Calibri" panose="020F0502020204030204"/>
              </a:rPr>
              <a:t>	at a resolution above the visual acuity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>
                <a:cs typeface="Calibri" panose="020F0502020204030204"/>
              </a:rPr>
              <a:t>In the figure you can see what this means for standard video resolutions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>
                <a:cs typeface="Calibri" panose="020F0502020204030204"/>
              </a:rPr>
              <a:t>For example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 panose="020F0502020204030204"/>
              </a:rPr>
              <a:t>  with a 5" smartphone held at 25 cm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 panose="020F0502020204030204"/>
              </a:rPr>
              <a:t>      you can't differentiate between HD and UHD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 panose="020F0502020204030204"/>
              </a:rPr>
              <a:t>while you can with a 21" PC screen at 45 cm!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Calibri" panose="020F0502020204030204"/>
            </a:endParaRPr>
          </a:p>
          <a:p>
            <a:pPr defTabSz="231775">
              <a:lnSpc>
                <a:spcPct val="100000"/>
              </a:lnSpc>
              <a:spcBef>
                <a:spcPts val="0"/>
              </a:spcBef>
            </a:pPr>
            <a:endParaRPr lang="en-US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9433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1AEF0D-2C6F-5C42-3485-9E02ED04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13</a:t>
            </a:fld>
            <a:endParaRPr lang="he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E8267-97E4-103C-D86B-89BF5811D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22" y="216183"/>
            <a:ext cx="7281586" cy="642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C8447E-C299-2324-90C6-C7122C4E05CC}"/>
              </a:ext>
            </a:extLst>
          </p:cNvPr>
          <p:cNvSpPr txBox="1"/>
          <p:nvPr/>
        </p:nvSpPr>
        <p:spPr>
          <a:xfrm rot="18123946">
            <a:off x="7734000" y="2981708"/>
            <a:ext cx="5466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 line - too far away to fully resolve</a:t>
            </a:r>
          </a:p>
          <a:p>
            <a:r>
              <a:rPr lang="en-US" dirty="0"/>
              <a:t>below line - too close - pixelization may be noticeable</a:t>
            </a:r>
          </a:p>
        </p:txBody>
      </p:sp>
    </p:spTree>
    <p:extLst>
      <p:ext uri="{BB962C8B-B14F-4D97-AF65-F5344CB8AC3E}">
        <p14:creationId xmlns:p14="http://schemas.microsoft.com/office/powerpoint/2010/main" val="213743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44846-9496-4C29-BA5D-5249FFF8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auditory masking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A600C-772A-4BAF-AE9A-39B380A6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14</a:t>
            </a:fld>
            <a:endParaRPr lang="he-I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D33001-593E-4D3C-B6A9-33DB198EE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50" y="1313645"/>
            <a:ext cx="11157322" cy="4829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Our ears (or actually our cochlea) have physical limitations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cs typeface="Calibri" panose="020F0502020204030204"/>
              </a:rPr>
              <a:t>Masking occurs when the perception of one sound is suppressed</a:t>
            </a:r>
          </a:p>
          <a:p>
            <a:pPr marL="0" indent="0" defTabSz="465138">
              <a:buNone/>
            </a:pPr>
            <a:r>
              <a:rPr lang="en-US" dirty="0">
                <a:cs typeface="Calibri" panose="020F0502020204030204"/>
              </a:rPr>
              <a:t>	 by the presence of another sound</a:t>
            </a:r>
          </a:p>
          <a:p>
            <a:pPr marL="0" indent="0" defTabSz="465138">
              <a:spcBef>
                <a:spcPts val="1800"/>
              </a:spcBef>
              <a:buNone/>
            </a:pPr>
            <a:r>
              <a:rPr lang="en-US" b="1" dirty="0">
                <a:cs typeface="Calibri" panose="020F0502020204030204"/>
              </a:rPr>
              <a:t>Frequency masking</a:t>
            </a:r>
          </a:p>
          <a:p>
            <a:pPr marL="0" indent="0" defTabSz="465138">
              <a:buNone/>
            </a:pPr>
            <a:r>
              <a:rPr lang="en-US" dirty="0">
                <a:cs typeface="Calibri" panose="020F0502020204030204"/>
              </a:rPr>
              <a:t>A tone too close in frequency to a stronger tone is not perceived</a:t>
            </a:r>
          </a:p>
          <a:p>
            <a:pPr marL="0" indent="0" defTabSz="465138">
              <a:spcBef>
                <a:spcPts val="1800"/>
              </a:spcBef>
              <a:buNone/>
            </a:pPr>
            <a:r>
              <a:rPr lang="en-US" b="1" dirty="0">
                <a:cs typeface="Calibri" panose="020F0502020204030204"/>
              </a:rPr>
              <a:t>Temporal masking</a:t>
            </a:r>
          </a:p>
          <a:p>
            <a:pPr marL="0" indent="0" defTabSz="465138">
              <a:buNone/>
            </a:pPr>
            <a:r>
              <a:rPr lang="en-US" dirty="0">
                <a:cs typeface="Calibri" panose="020F0502020204030204"/>
              </a:rPr>
              <a:t>A tone too close in time to a stronger tone is not perceived</a:t>
            </a:r>
          </a:p>
        </p:txBody>
      </p:sp>
    </p:spTree>
    <p:extLst>
      <p:ext uri="{BB962C8B-B14F-4D97-AF65-F5344CB8AC3E}">
        <p14:creationId xmlns:p14="http://schemas.microsoft.com/office/powerpoint/2010/main" val="317327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1710-F0F7-1143-EC52-9F9D2EF0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QoE</a:t>
            </a:r>
            <a:r>
              <a:rPr lang="en-US" dirty="0"/>
              <a:t> is all about acuity and resolution?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ED1EE-FB7D-B4F7-8E10-83DBCDDE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15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A250C-CC5A-4EEA-02B4-EF88F218FA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While some of </a:t>
            </a:r>
            <a:r>
              <a:rPr lang="en-US" dirty="0" err="1"/>
              <a:t>QoE</a:t>
            </a:r>
            <a:r>
              <a:rPr lang="en-US" dirty="0"/>
              <a:t> comes from </a:t>
            </a:r>
            <a:r>
              <a:rPr lang="en-US" i="1" dirty="0"/>
              <a:t>physical</a:t>
            </a:r>
            <a:r>
              <a:rPr lang="en-US" dirty="0"/>
              <a:t> limits on sharpness of perception</a:t>
            </a:r>
          </a:p>
          <a:p>
            <a:pPr defTabSz="465138">
              <a:spcBef>
                <a:spcPts val="0"/>
              </a:spcBef>
            </a:pPr>
            <a:r>
              <a:rPr lang="en-US" dirty="0"/>
              <a:t>	most derives from </a:t>
            </a:r>
            <a:r>
              <a:rPr lang="en-US" i="1" dirty="0"/>
              <a:t>psychophysical</a:t>
            </a:r>
            <a:r>
              <a:rPr lang="en-US" dirty="0"/>
              <a:t> phenomena </a:t>
            </a:r>
          </a:p>
          <a:p>
            <a:pPr defTabSz="465138">
              <a:spcBef>
                <a:spcPts val="1800"/>
              </a:spcBef>
            </a:pPr>
            <a:r>
              <a:rPr lang="en-US" dirty="0"/>
              <a:t>Psychophysics quantitatively investigates the relationship between 	physical stimuli and the sensations and perceptions they produce  </a:t>
            </a:r>
          </a:p>
          <a:p>
            <a:pPr defTabSz="465138">
              <a:spcBef>
                <a:spcPts val="1800"/>
              </a:spcBef>
            </a:pPr>
            <a:r>
              <a:rPr lang="en-US" dirty="0"/>
              <a:t>The basic question of psychophysics is</a:t>
            </a:r>
          </a:p>
          <a:p>
            <a:pPr defTabSz="465138">
              <a:spcBef>
                <a:spcPts val="0"/>
              </a:spcBef>
            </a:pPr>
            <a:r>
              <a:rPr lang="en-US" dirty="0"/>
              <a:t>	what are the relationships between internal units (what we perceive)</a:t>
            </a:r>
          </a:p>
          <a:p>
            <a:pPr defTabSz="465138">
              <a:spcBef>
                <a:spcPts val="0"/>
              </a:spcBef>
            </a:pPr>
            <a:r>
              <a:rPr lang="en-US" dirty="0"/>
              <a:t>		and external units (the true strength of the physical phenomenon)</a:t>
            </a:r>
          </a:p>
          <a:p>
            <a:pPr defTabSz="465138">
              <a:spcBef>
                <a:spcPts val="1800"/>
              </a:spcBef>
            </a:pPr>
            <a:r>
              <a:rPr lang="en-US" dirty="0"/>
              <a:t>These relationships can only be determined by psychophysical experiments</a:t>
            </a:r>
          </a:p>
        </p:txBody>
      </p:sp>
    </p:spTree>
    <p:extLst>
      <p:ext uri="{BB962C8B-B14F-4D97-AF65-F5344CB8AC3E}">
        <p14:creationId xmlns:p14="http://schemas.microsoft.com/office/powerpoint/2010/main" val="842892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Psychophysics 1 - Weber’s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pPr marL="0" indent="0" defTabSz="461963">
              <a:buNone/>
            </a:pPr>
            <a:r>
              <a:rPr lang="en-US" sz="11200" dirty="0"/>
              <a:t>In 1834 </a:t>
            </a:r>
            <a:r>
              <a:rPr lang="en-US" sz="11200" b="1" dirty="0"/>
              <a:t>Ernst Weber </a:t>
            </a:r>
            <a:r>
              <a:rPr lang="en-US" sz="11200" dirty="0"/>
              <a:t>defined the </a:t>
            </a:r>
            <a:r>
              <a:rPr lang="en-US" sz="11200" b="1" dirty="0"/>
              <a:t>J</a:t>
            </a:r>
            <a:r>
              <a:rPr lang="en-US" sz="11200" dirty="0"/>
              <a:t>ust </a:t>
            </a:r>
            <a:r>
              <a:rPr lang="en-US" sz="11200" b="1" dirty="0"/>
              <a:t>N</a:t>
            </a:r>
            <a:r>
              <a:rPr lang="en-US" sz="11200" dirty="0"/>
              <a:t>oticeable </a:t>
            </a:r>
            <a:r>
              <a:rPr lang="en-US" sz="11200" b="1" dirty="0"/>
              <a:t>D</a:t>
            </a:r>
            <a:r>
              <a:rPr lang="en-US" sz="11200" dirty="0"/>
              <a:t>ifference (JND) 	</a:t>
            </a:r>
          </a:p>
          <a:p>
            <a:pPr marL="0" indent="0" defTabSz="461963">
              <a:buNone/>
            </a:pPr>
            <a:r>
              <a:rPr lang="en-US" sz="11200" dirty="0"/>
              <a:t>	as the minimal physical change that produces a noticeable difference </a:t>
            </a:r>
          </a:p>
          <a:p>
            <a:pPr marL="0" indent="0" defTabSz="461963">
              <a:spcBef>
                <a:spcPts val="1800"/>
              </a:spcBef>
              <a:buNone/>
            </a:pPr>
            <a:r>
              <a:rPr lang="en-US" sz="11200" dirty="0"/>
              <a:t>Weber discovered that the JND was proportional to the stimulus value</a:t>
            </a:r>
          </a:p>
          <a:p>
            <a:pPr marL="0" indent="0" defTabSz="461963">
              <a:buNone/>
            </a:pPr>
            <a:r>
              <a:rPr lang="en-US" sz="11200" dirty="0"/>
              <a:t>For example: Weber’s coin experiment </a:t>
            </a:r>
          </a:p>
          <a:p>
            <a:pPr defTabSz="461963"/>
            <a:r>
              <a:rPr lang="en-US" sz="11200" dirty="0"/>
              <a:t>	subject noticed 2 coins vs 1                                                </a:t>
            </a:r>
            <a:r>
              <a:rPr lang="en-US" altLang="en-US" sz="16000" b="1" dirty="0">
                <a:latin typeface="Symbol" panose="05050102010706020507" pitchFamily="18" charset="2"/>
              </a:rPr>
              <a:t>D</a:t>
            </a:r>
            <a:r>
              <a:rPr lang="en-US" altLang="en-US" sz="16000" b="1" dirty="0"/>
              <a:t> </a:t>
            </a:r>
            <a:r>
              <a:rPr lang="en-US" altLang="en-US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0" b="1" dirty="0"/>
              <a:t> = k </a:t>
            </a:r>
            <a:r>
              <a:rPr lang="en-US" altLang="en-US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14400" b="1" dirty="0"/>
          </a:p>
          <a:p>
            <a:pPr marL="0" indent="0" defTabSz="461963">
              <a:buNone/>
            </a:pPr>
            <a:r>
              <a:rPr lang="en-US" sz="11200" dirty="0"/>
              <a:t>		but not 11 vs 10 !</a:t>
            </a:r>
          </a:p>
          <a:p>
            <a:pPr marL="0" indent="0" defTabSz="461963">
              <a:buNone/>
            </a:pPr>
            <a:endParaRPr lang="en-US" sz="11200" dirty="0"/>
          </a:p>
          <a:p>
            <a:pPr marL="0" indent="0" defTabSz="461963">
              <a:buNone/>
            </a:pPr>
            <a:r>
              <a:rPr lang="en-US" sz="11200" dirty="0"/>
              <a:t>and the principle same is true for</a:t>
            </a:r>
          </a:p>
          <a:p>
            <a:pPr marL="693738" indent="-355600" defTabSz="4619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length of lines</a:t>
            </a:r>
          </a:p>
          <a:p>
            <a:pPr marL="693738" indent="-355600" defTabSz="4619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saltiness of salt-water</a:t>
            </a:r>
          </a:p>
          <a:p>
            <a:pPr marL="693738" indent="-355600" defTabSz="4619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strength of sound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5398300" y="5418424"/>
            <a:ext cx="1084520" cy="5954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5543392" y="5561256"/>
            <a:ext cx="1155404" cy="6308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5535609" y="5075934"/>
            <a:ext cx="152400" cy="1455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620278" y="5080977"/>
            <a:ext cx="236685" cy="2251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B2053AF-B9B5-469A-9494-9427FD3E3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049" y="2712054"/>
            <a:ext cx="1734532" cy="19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78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Psychophysics 2 - Fechner’s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97650" y="1313645"/>
            <a:ext cx="11389550" cy="49699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Gustav Theodor Fechner </a:t>
            </a:r>
            <a:r>
              <a:rPr lang="en-US" dirty="0"/>
              <a:t>was a student of Weber</a:t>
            </a:r>
          </a:p>
          <a:p>
            <a:pPr marL="0" indent="0">
              <a:buNone/>
            </a:pPr>
            <a:r>
              <a:rPr lang="en-US" dirty="0"/>
              <a:t>While viewing the sun in order to measure JNDs he went blind</a:t>
            </a:r>
          </a:p>
          <a:p>
            <a:pPr marL="0" indent="0" defTabSz="236538">
              <a:spcBef>
                <a:spcPts val="0"/>
              </a:spcBef>
              <a:buNone/>
            </a:pPr>
            <a:r>
              <a:rPr lang="en-US" dirty="0"/>
              <a:t>	but later regained his sight and took this as a sign </a:t>
            </a:r>
          </a:p>
          <a:p>
            <a:pPr marL="0" indent="0" defTabSz="236538">
              <a:spcBef>
                <a:spcPts val="0"/>
              </a:spcBef>
              <a:buNone/>
            </a:pPr>
            <a:r>
              <a:rPr lang="en-US" dirty="0"/>
              <a:t>		that </a:t>
            </a:r>
            <a:r>
              <a:rPr lang="en-US" i="1" dirty="0"/>
              <a:t>he</a:t>
            </a:r>
            <a:r>
              <a:rPr lang="en-US" dirty="0"/>
              <a:t> would solve the </a:t>
            </a:r>
            <a:r>
              <a:rPr lang="en-US" i="1" dirty="0"/>
              <a:t>psychophysical problem</a:t>
            </a:r>
          </a:p>
          <a:p>
            <a:pPr marL="0" indent="0" defTabSz="236538">
              <a:spcBef>
                <a:spcPts val="0"/>
              </a:spcBef>
              <a:buNone/>
            </a:pPr>
            <a:r>
              <a:rPr lang="en-US" dirty="0"/>
              <a:t>	the relation between internal (psychological) units and external (physical) ones</a:t>
            </a:r>
          </a:p>
          <a:p>
            <a:pPr>
              <a:buNone/>
            </a:pPr>
            <a:r>
              <a:rPr lang="en-US" altLang="en-US" dirty="0"/>
              <a:t>His assumption:</a:t>
            </a: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b="1" dirty="0"/>
              <a:t>each JND is single </a:t>
            </a:r>
            <a:r>
              <a:rPr lang="en-US" altLang="en-US" b="1" i="1" dirty="0"/>
              <a:t>internal</a:t>
            </a:r>
            <a:r>
              <a:rPr lang="en-US" altLang="en-US" b="1" dirty="0"/>
              <a:t> unit</a:t>
            </a:r>
          </a:p>
          <a:p>
            <a:pPr>
              <a:buNone/>
            </a:pPr>
            <a:r>
              <a:rPr lang="en-US" altLang="en-US" dirty="0"/>
              <a:t>Weber’s law says we perceive external values </a:t>
            </a:r>
            <a:r>
              <a:rPr lang="en-US" altLang="en-US" i="1" dirty="0"/>
              <a:t>multiplicatively</a:t>
            </a:r>
            <a:r>
              <a:rPr lang="en-US" altLang="en-US" dirty="0"/>
              <a:t> </a:t>
            </a:r>
            <a:r>
              <a:rPr lang="en-US" altLang="en-US" sz="3500" dirty="0"/>
              <a:t>Y(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500" dirty="0"/>
              <a:t>+1) = (1+k) Y(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500" dirty="0"/>
              <a:t>)</a:t>
            </a:r>
            <a:endParaRPr lang="en-US" altLang="en-US" dirty="0"/>
          </a:p>
          <a:p>
            <a:pPr>
              <a:buNone/>
            </a:pPr>
            <a:r>
              <a:rPr lang="en-US" altLang="en-US" dirty="0"/>
              <a:t>Fechner concluded that internal unit must be the </a:t>
            </a:r>
            <a:r>
              <a:rPr lang="en-US" altLang="en-US" b="1" dirty="0"/>
              <a:t>log</a:t>
            </a:r>
            <a:r>
              <a:rPr lang="en-US" altLang="en-US" dirty="0"/>
              <a:t> of the external one: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/>
              <a:t>Y = A  log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/>
              <a:t>  +  B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chemeClr val="tx1"/>
                </a:solidFill>
              </a:rPr>
              <a:t>The day he discovered this law </a:t>
            </a:r>
            <a:r>
              <a:rPr lang="en-US" altLang="en-US" sz="2600" dirty="0">
                <a:solidFill>
                  <a:schemeClr val="tx1"/>
                </a:solidFill>
              </a:rPr>
              <a:t>(October 22 1850) </a:t>
            </a:r>
            <a:r>
              <a:rPr lang="en-US" altLang="en-US" dirty="0">
                <a:solidFill>
                  <a:schemeClr val="tx1"/>
                </a:solidFill>
              </a:rPr>
              <a:t>is celebrated as </a:t>
            </a:r>
            <a:r>
              <a:rPr lang="en-US" altLang="en-US" b="1" dirty="0">
                <a:solidFill>
                  <a:schemeClr val="tx1"/>
                </a:solidFill>
              </a:rPr>
              <a:t>Fechner Day</a:t>
            </a:r>
            <a:endParaRPr lang="en-US" dirty="0">
              <a:solidFill>
                <a:schemeClr val="tx1"/>
              </a:solidFill>
            </a:endParaRPr>
          </a:p>
          <a:p>
            <a:pPr marL="0" indent="0" defTabSz="461963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65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8E33-9EB5-C4A9-00FB-D2CB6F8B5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Fechner’s law for hearing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D9581-D7B9-41F5-9B7A-EE8B0B96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18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7A726-4053-C961-154C-2CF56DDBEC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49" y="1313645"/>
            <a:ext cx="11549207" cy="4829578"/>
          </a:xfrm>
        </p:spPr>
        <p:txBody>
          <a:bodyPr/>
          <a:lstStyle/>
          <a:p>
            <a:r>
              <a:rPr lang="en-US" dirty="0"/>
              <a:t>Fechner’s law holds for both amplitude and frequency!</a:t>
            </a:r>
          </a:p>
          <a:p>
            <a:pPr>
              <a:spcBef>
                <a:spcPts val="1800"/>
              </a:spcBef>
            </a:pPr>
            <a:r>
              <a:rPr lang="en-US" b="1" dirty="0"/>
              <a:t>Amplitude</a:t>
            </a:r>
          </a:p>
          <a:p>
            <a:r>
              <a:rPr lang="en-US" dirty="0"/>
              <a:t>We </a:t>
            </a:r>
            <a:r>
              <a:rPr lang="en-US" i="1" dirty="0"/>
              <a:t>perceive</a:t>
            </a:r>
            <a:r>
              <a:rPr lang="en-US" dirty="0"/>
              <a:t> log power ratios, and thus </a:t>
            </a:r>
            <a:r>
              <a:rPr lang="en-US" dirty="0" err="1"/>
              <a:t>deciBels</a:t>
            </a:r>
            <a:r>
              <a:rPr lang="en-US" dirty="0"/>
              <a:t> are the natural units</a:t>
            </a:r>
          </a:p>
          <a:p>
            <a:r>
              <a:rPr lang="en-US" dirty="0"/>
              <a:t>	dB = 10  log ( P / P</a:t>
            </a:r>
            <a:r>
              <a:rPr lang="en-US" b="1" baseline="-25000" dirty="0"/>
              <a:t>ref </a:t>
            </a:r>
            <a:r>
              <a:rPr lang="en-US" b="1" dirty="0"/>
              <a:t> </a:t>
            </a:r>
            <a:r>
              <a:rPr lang="en-US" dirty="0"/>
              <a:t>)</a:t>
            </a:r>
          </a:p>
          <a:p>
            <a:r>
              <a:rPr lang="en-US" dirty="0"/>
              <a:t>This explains how we can perceive </a:t>
            </a:r>
            <a:r>
              <a:rPr lang="en-US" i="1" dirty="0"/>
              <a:t>7 orders of magnitude </a:t>
            </a:r>
            <a:r>
              <a:rPr lang="en-US" dirty="0"/>
              <a:t>of sound strengths</a:t>
            </a:r>
          </a:p>
          <a:p>
            <a:pPr>
              <a:spcBef>
                <a:spcPts val="1800"/>
              </a:spcBef>
            </a:pPr>
            <a:r>
              <a:rPr lang="en-US" b="1" dirty="0"/>
              <a:t>Frequency</a:t>
            </a:r>
          </a:p>
          <a:p>
            <a:r>
              <a:rPr lang="en-US" dirty="0"/>
              <a:t>We perceive log frequency ratios, and thus octaves are the natural units</a:t>
            </a:r>
          </a:p>
          <a:p>
            <a:pPr defTabSz="1030288"/>
            <a:r>
              <a:rPr lang="en-US" dirty="0"/>
              <a:t>	A</a:t>
            </a:r>
            <a:r>
              <a:rPr lang="en-US" b="1" baseline="-25000" dirty="0"/>
              <a:t>1</a:t>
            </a:r>
            <a:r>
              <a:rPr lang="en-US" dirty="0"/>
              <a:t> =   55 Hz	A</a:t>
            </a:r>
            <a:r>
              <a:rPr lang="en-US" b="1" baseline="-25000" dirty="0"/>
              <a:t>2</a:t>
            </a:r>
            <a:r>
              <a:rPr lang="en-US" dirty="0"/>
              <a:t> =   110 Hz	A</a:t>
            </a:r>
            <a:r>
              <a:rPr lang="en-US" b="1" baseline="-25000" dirty="0"/>
              <a:t>3</a:t>
            </a:r>
            <a:r>
              <a:rPr lang="en-US" dirty="0"/>
              <a:t> =   220 Hz	A</a:t>
            </a:r>
            <a:r>
              <a:rPr lang="en-US" b="1" baseline="-25000" dirty="0"/>
              <a:t>4</a:t>
            </a:r>
            <a:r>
              <a:rPr lang="en-US" dirty="0"/>
              <a:t> =    440 Hz	</a:t>
            </a:r>
          </a:p>
          <a:p>
            <a:pPr defTabSz="1030288"/>
            <a:r>
              <a:rPr lang="en-US" dirty="0"/>
              <a:t>	A</a:t>
            </a:r>
            <a:r>
              <a:rPr lang="en-US" b="1" baseline="-25000" dirty="0"/>
              <a:t>5</a:t>
            </a:r>
            <a:r>
              <a:rPr lang="en-US" dirty="0"/>
              <a:t> = 880 Hz	A</a:t>
            </a:r>
            <a:r>
              <a:rPr lang="en-US" b="1" baseline="-25000" dirty="0"/>
              <a:t>6</a:t>
            </a:r>
            <a:r>
              <a:rPr lang="en-US" dirty="0"/>
              <a:t> = 1760 Hz	A</a:t>
            </a:r>
            <a:r>
              <a:rPr lang="en-US" b="1" baseline="-25000" dirty="0"/>
              <a:t>7</a:t>
            </a:r>
            <a:r>
              <a:rPr lang="en-US" dirty="0"/>
              <a:t> = 3520 Hz	 A</a:t>
            </a:r>
            <a:r>
              <a:rPr lang="en-US" b="1" baseline="-25000" dirty="0"/>
              <a:t>8</a:t>
            </a:r>
            <a:r>
              <a:rPr lang="en-US" dirty="0"/>
              <a:t> = 7040 Hz</a:t>
            </a:r>
          </a:p>
          <a:p>
            <a:r>
              <a:rPr lang="en-US" dirty="0"/>
              <a:t>	</a:t>
            </a:r>
          </a:p>
          <a:p>
            <a:pPr defTabSz="105886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53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</a:t>
            </a:r>
            <a:r>
              <a:rPr lang="en-US" dirty="0" err="1"/>
              <a:t>QoE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87452-A419-4A7C-9994-4F52FDE565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marL="342900" indent="-342900" fontAlgn="base">
              <a:spcBef>
                <a:spcPts val="2400"/>
              </a:spcBef>
              <a:spcAft>
                <a:spcPct val="0"/>
              </a:spcAft>
              <a:defRPr/>
            </a:pPr>
            <a:r>
              <a:rPr lang="en-US" kern="0" dirty="0" err="1"/>
              <a:t>QoE</a:t>
            </a:r>
            <a:r>
              <a:rPr lang="en-US" kern="0" dirty="0"/>
              <a:t> is quantified on a scale between 1 and 5 called </a:t>
            </a:r>
            <a:r>
              <a:rPr lang="en-US" b="1" kern="0" dirty="0"/>
              <a:t>MOS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dirty="0"/>
              <a:t>MOS is measured by having some number (e.g., 32 or 64) of listeners </a:t>
            </a:r>
          </a:p>
          <a:p>
            <a:pPr marL="342900" indent="-342900" defTabSz="45720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US" dirty="0"/>
              <a:t>	listen and </a:t>
            </a:r>
            <a:r>
              <a:rPr lang="en-US" b="1" dirty="0"/>
              <a:t>score</a:t>
            </a:r>
            <a:r>
              <a:rPr lang="en-US" dirty="0"/>
              <a:t> speech on a scale from </a:t>
            </a:r>
            <a:r>
              <a:rPr lang="en-US" b="1" dirty="0"/>
              <a:t>1</a:t>
            </a:r>
            <a:r>
              <a:rPr lang="en-US" dirty="0"/>
              <a:t> (bad) to </a:t>
            </a:r>
            <a:r>
              <a:rPr lang="en-US" b="1" dirty="0"/>
              <a:t>5</a:t>
            </a:r>
            <a:r>
              <a:rPr lang="en-US" dirty="0"/>
              <a:t> (excellent)</a:t>
            </a:r>
          </a:p>
          <a:p>
            <a:pPr marL="342900" indent="-342900" defTabSz="45720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US" dirty="0"/>
              <a:t>		and averaging over these scores (finding the </a:t>
            </a:r>
            <a:r>
              <a:rPr lang="en-US" b="1" dirty="0"/>
              <a:t>mean</a:t>
            </a:r>
            <a:r>
              <a:rPr lang="en-US" dirty="0"/>
              <a:t>)</a:t>
            </a:r>
          </a:p>
          <a:p>
            <a:pPr marL="0" indent="0" defTabSz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Today MOS measurement is commonly crowdsourced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with participation of millions of users 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and used to optimize modern codecs and delivery mechanisms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E00CC-C9AA-4E14-7B97-CEFCA302C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439" y="4708299"/>
            <a:ext cx="3796636" cy="201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i="1" dirty="0"/>
              <a:t>do</a:t>
            </a:r>
            <a:r>
              <a:rPr lang="en-US" dirty="0"/>
              <a:t> we pay for services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70C29-2A2F-4DBB-A83A-68149BE564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pPr marL="342900" indent="-342900" fontAlgn="base">
              <a:lnSpc>
                <a:spcPct val="120000"/>
              </a:lnSpc>
              <a:spcAft>
                <a:spcPts val="1800"/>
              </a:spcAft>
              <a:defRPr/>
            </a:pPr>
            <a:r>
              <a:rPr lang="en-US" sz="11200" kern="0" dirty="0">
                <a:cs typeface="Arial" panose="020B0604020202020204" pitchFamily="34" charset="0"/>
              </a:rPr>
              <a:t>Do you use:</a:t>
            </a:r>
          </a:p>
          <a:p>
            <a:pPr marL="457200" indent="-45720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200" kern="0" dirty="0">
                <a:cs typeface="Arial" panose="020B0604020202020204" pitchFamily="34" charset="0"/>
              </a:rPr>
              <a:t>Zoom ? 			WhatsApp ?</a:t>
            </a:r>
          </a:p>
          <a:p>
            <a:pPr marL="457200" indent="-45720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200" kern="0" dirty="0">
                <a:cs typeface="Arial" panose="020B0604020202020204" pitchFamily="34" charset="0"/>
              </a:rPr>
              <a:t>Gmail ? 		</a:t>
            </a:r>
          </a:p>
          <a:p>
            <a:pPr marL="457200" indent="-45720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200" kern="0" dirty="0">
                <a:cs typeface="Arial" panose="020B0604020202020204" pitchFamily="34" charset="0"/>
              </a:rPr>
              <a:t>YouTube ?		TikTok ?		</a:t>
            </a:r>
          </a:p>
          <a:p>
            <a:pPr marL="457200" indent="-45720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200" kern="0" dirty="0">
                <a:cs typeface="Arial" panose="020B0604020202020204" pitchFamily="34" charset="0"/>
              </a:rPr>
              <a:t>Facebook ?		LinkedIn ?</a:t>
            </a:r>
          </a:p>
          <a:p>
            <a:pPr marL="457200" indent="-45720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200" kern="0" dirty="0">
                <a:cs typeface="Arial" panose="020B0604020202020204" pitchFamily="34" charset="0"/>
              </a:rPr>
              <a:t>Dropbox ?		Google search ?	</a:t>
            </a:r>
          </a:p>
          <a:p>
            <a:pPr marL="457200" indent="-45720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200" kern="0" dirty="0">
                <a:cs typeface="Arial" panose="020B0604020202020204" pitchFamily="34" charset="0"/>
              </a:rPr>
              <a:t>Free Wi-Fi ?		</a:t>
            </a:r>
          </a:p>
          <a:p>
            <a:pPr marL="342900" indent="-342900" fontAlgn="base">
              <a:lnSpc>
                <a:spcPct val="120000"/>
              </a:lnSpc>
              <a:spcBef>
                <a:spcPts val="2400"/>
              </a:spcBef>
              <a:spcAft>
                <a:spcPct val="0"/>
              </a:spcAft>
              <a:defRPr/>
            </a:pPr>
            <a:r>
              <a:rPr lang="en-US" sz="11200" kern="0" dirty="0">
                <a:cs typeface="Arial" panose="020B0604020202020204" pitchFamily="34" charset="0"/>
              </a:rPr>
              <a:t>		If you can get all these for </a:t>
            </a:r>
            <a:r>
              <a:rPr lang="en-US" sz="11200" b="1" kern="0" dirty="0">
                <a:cs typeface="Arial" panose="020B0604020202020204" pitchFamily="34" charset="0"/>
              </a:rPr>
              <a:t>free</a:t>
            </a:r>
            <a:r>
              <a:rPr lang="en-US" sz="11200" kern="0" dirty="0">
                <a:cs typeface="Arial" panose="020B0604020202020204" pitchFamily="34" charset="0"/>
              </a:rPr>
              <a:t> </a:t>
            </a: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11200" kern="0" dirty="0">
                <a:cs typeface="Arial" panose="020B0604020202020204" pitchFamily="34" charset="0"/>
              </a:rPr>
              <a:t>			why does </a:t>
            </a:r>
            <a:r>
              <a:rPr lang="en-US" sz="11200" i="1" kern="0" dirty="0">
                <a:cs typeface="Arial" panose="020B0604020202020204" pitchFamily="34" charset="0"/>
              </a:rPr>
              <a:t>anyone</a:t>
            </a:r>
            <a:r>
              <a:rPr lang="en-US" sz="11200" kern="0" dirty="0">
                <a:cs typeface="Arial" panose="020B0604020202020204" pitchFamily="34" charset="0"/>
              </a:rPr>
              <a:t> pay for </a:t>
            </a:r>
            <a:r>
              <a:rPr lang="en-US" sz="11200" i="1" kern="0" dirty="0">
                <a:cs typeface="Arial" panose="020B0604020202020204" pitchFamily="34" charset="0"/>
              </a:rPr>
              <a:t>anything</a:t>
            </a:r>
            <a:r>
              <a:rPr lang="en-US" sz="11200" kern="0" dirty="0">
                <a:cs typeface="Arial" panose="020B0604020202020204" pitchFamily="34" charset="0"/>
              </a:rPr>
              <a:t> 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264A9-EE63-4740-A5D3-0D69183B2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218" y="1996166"/>
            <a:ext cx="571500" cy="57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A64414-E8D1-48C0-9D89-2094DE023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523" y="1996165"/>
            <a:ext cx="581706" cy="5715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9F089B-D478-49F5-9C49-92C2B5188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810" y="2625165"/>
            <a:ext cx="611380" cy="4736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E80F57-6527-47DE-A836-DB363C190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102" y="3156625"/>
            <a:ext cx="728663" cy="5191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498157-1FBC-4440-AD05-54E8EA32B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623" y="2985992"/>
            <a:ext cx="578069" cy="6517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ADA7AC-4612-4992-B3ED-9E8058E4A6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3267" y="3746219"/>
            <a:ext cx="514350" cy="485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3E862B-B19C-495E-88F5-D14B3EE472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7153" y="3745968"/>
            <a:ext cx="490076" cy="475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F7088C-15BD-4400-A1E3-E26DD3BBE8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2984" y="4428061"/>
            <a:ext cx="419100" cy="3905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3B4FF9E-7EEA-47D4-BF50-9B3EF13FDE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1629" y="4290334"/>
            <a:ext cx="578069" cy="59717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EE9C9F-DCDA-46EA-A563-9C27F6B04E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3241" y="4906836"/>
            <a:ext cx="700495" cy="523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 for telephony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87452-A419-4A7C-9994-4F52FDE565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marL="342900" indent="-342900" fontAlgn="base">
              <a:spcBef>
                <a:spcPts val="2400"/>
              </a:spcBef>
              <a:spcAft>
                <a:spcPct val="0"/>
              </a:spcAft>
              <a:defRPr/>
            </a:pPr>
            <a:r>
              <a:rPr lang="en-US" kern="0" dirty="0"/>
              <a:t>The first service for which MOS was used was </a:t>
            </a:r>
            <a:r>
              <a:rPr lang="en-US" b="1" kern="0" dirty="0"/>
              <a:t>telephony-grade voice </a:t>
            </a:r>
            <a:endParaRPr lang="en-US" kern="0" dirty="0"/>
          </a:p>
          <a:p>
            <a:pPr marL="342900" indent="-34290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US" b="1" kern="0" dirty="0"/>
              <a:t>	</a:t>
            </a:r>
            <a:r>
              <a:rPr lang="en-US" kern="0" dirty="0"/>
              <a:t>which</a:t>
            </a:r>
            <a:r>
              <a:rPr lang="en-US" b="1" kern="0" dirty="0"/>
              <a:t> </a:t>
            </a:r>
            <a:r>
              <a:rPr lang="en-US" kern="0" dirty="0"/>
              <a:t>is defined in ITU-T Recommendation P.800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kern="0" dirty="0"/>
              <a:t>Because of 19</a:t>
            </a:r>
            <a:r>
              <a:rPr lang="en-US" kern="0" baseline="30000" dirty="0"/>
              <a:t>th</a:t>
            </a:r>
            <a:r>
              <a:rPr lang="en-US" kern="0" dirty="0"/>
              <a:t> century limitations </a:t>
            </a:r>
            <a:r>
              <a:rPr lang="en-US" sz="2400" kern="0" dirty="0"/>
              <a:t>(poor microphones)</a:t>
            </a:r>
          </a:p>
          <a:p>
            <a:pPr defTabSz="45720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US" kern="0" dirty="0"/>
              <a:t>	it was decided that people will pay for MOS=4 (</a:t>
            </a:r>
            <a:r>
              <a:rPr lang="en-US" i="1" kern="0" dirty="0"/>
              <a:t>toll</a:t>
            </a:r>
            <a:r>
              <a:rPr lang="en-US" kern="0" dirty="0"/>
              <a:t> quality)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kern="0" dirty="0"/>
              <a:t>Today we can do much better</a:t>
            </a:r>
          </a:p>
          <a:p>
            <a:pPr marL="342900" indent="-34290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US" kern="0" dirty="0"/>
              <a:t>	but telephony before 4G was stuck at toll quality level</a:t>
            </a:r>
          </a:p>
          <a:p>
            <a:pPr marL="1252538" lvl="3" indent="-338138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i="1" dirty="0"/>
              <a:t>Modern cellular and conferencing voice </a:t>
            </a:r>
            <a:r>
              <a:rPr lang="en-US" sz="2800" dirty="0"/>
              <a:t>has</a:t>
            </a:r>
            <a:r>
              <a:rPr lang="en-US" sz="2800" i="1" dirty="0"/>
              <a:t> </a:t>
            </a:r>
            <a:r>
              <a:rPr lang="en-US" sz="2800" b="1" dirty="0"/>
              <a:t>MOS </a:t>
            </a:r>
            <a:r>
              <a:rPr lang="en-US" sz="2800" b="1" dirty="0">
                <a:sym typeface="Symbol"/>
              </a:rPr>
              <a:t></a:t>
            </a:r>
            <a:r>
              <a:rPr lang="en-US" sz="2800" dirty="0"/>
              <a:t> </a:t>
            </a:r>
            <a:r>
              <a:rPr lang="en-US" sz="2800" b="1" dirty="0"/>
              <a:t>5</a:t>
            </a:r>
            <a:endParaRPr lang="en-US" sz="2800" i="1" dirty="0"/>
          </a:p>
          <a:p>
            <a:pPr marL="1252538" lvl="3" indent="-338138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i="1" dirty="0"/>
              <a:t>Toll quality (PSTN) </a:t>
            </a:r>
            <a:r>
              <a:rPr lang="en-US" sz="2800" dirty="0"/>
              <a:t>voice has </a:t>
            </a:r>
            <a:r>
              <a:rPr lang="en-US" sz="2800" b="1" dirty="0"/>
              <a:t>MOS =</a:t>
            </a:r>
            <a:r>
              <a:rPr lang="en-US" sz="2800" dirty="0"/>
              <a:t> </a:t>
            </a:r>
            <a:r>
              <a:rPr lang="en-US" sz="2800" b="1" dirty="0"/>
              <a:t>4</a:t>
            </a:r>
          </a:p>
          <a:p>
            <a:pPr marL="1252538" lvl="3" indent="-338138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i="1" dirty="0"/>
              <a:t>2/3G cellular voice </a:t>
            </a:r>
            <a:r>
              <a:rPr lang="en-US" sz="2800" dirty="0"/>
              <a:t>has </a:t>
            </a:r>
            <a:r>
              <a:rPr lang="en-US" sz="2800" b="1" dirty="0"/>
              <a:t>MOS </a:t>
            </a:r>
            <a:r>
              <a:rPr lang="en-US" sz="2800" b="1" dirty="0">
                <a:sym typeface="Symbol"/>
              </a:rPr>
              <a:t></a:t>
            </a:r>
            <a:r>
              <a:rPr lang="en-US" sz="2800" dirty="0"/>
              <a:t> </a:t>
            </a:r>
            <a:r>
              <a:rPr lang="en-US" sz="2800" b="1" dirty="0"/>
              <a:t>3.6</a:t>
            </a:r>
          </a:p>
          <a:p>
            <a:pPr marL="1252538" lvl="3" indent="-338138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i="1" dirty="0"/>
              <a:t>Synthetic</a:t>
            </a:r>
            <a:r>
              <a:rPr lang="en-US" sz="2800" dirty="0"/>
              <a:t> or </a:t>
            </a:r>
            <a:r>
              <a:rPr lang="en-US" sz="2800" i="1" dirty="0"/>
              <a:t>military-quality</a:t>
            </a:r>
            <a:r>
              <a:rPr lang="en-US" sz="2800" dirty="0"/>
              <a:t> voice has </a:t>
            </a:r>
            <a:r>
              <a:rPr lang="en-US" sz="2800" b="1" dirty="0"/>
              <a:t>MOS </a:t>
            </a:r>
            <a:r>
              <a:rPr lang="en-US" sz="2800" b="1" dirty="0">
                <a:sym typeface="Symbol"/>
              </a:rPr>
              <a:t></a:t>
            </a:r>
            <a:r>
              <a:rPr lang="en-US" sz="2800" dirty="0"/>
              <a:t> </a:t>
            </a:r>
            <a:r>
              <a:rPr lang="en-US" sz="2800" b="1" dirty="0"/>
              <a:t>2.5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94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61E8-979A-4893-BDE6-B3DD3B9E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 for other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BA4E7-822A-4E3A-8943-DBCD4BF7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21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4CFE9-F99C-472E-BCD6-FB5D408F0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Similar subjective methodologies and 5-point MOS scales 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	are used for other services, such 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high quality audio (e.g., broadcast music)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audio+video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video over IP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general web browsing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gaming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30000" dirty="0"/>
              <a:t>   </a:t>
            </a:r>
            <a:r>
              <a:rPr lang="en-US" sz="4800" baseline="8000" dirty="0"/>
              <a:t>…</a:t>
            </a:r>
            <a:endParaRPr lang="en-US" baseline="8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67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A47F-B6E8-48B7-B30A-FAA3818D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MOS?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C8D91-C2BC-450A-B5EA-ABC6AEAB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22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70A62-F684-4DDF-B0B3-DC974D20C2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MOS testing is so complex and expensive 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	that </a:t>
            </a:r>
            <a:r>
              <a:rPr lang="en-US" sz="2800" dirty="0"/>
              <a:t>objective mechanisms have been developed to predict MOS </a:t>
            </a:r>
          </a:p>
          <a:p>
            <a:pPr defTabSz="457200"/>
            <a:r>
              <a:rPr lang="en-US" dirty="0"/>
              <a:t>These mechanisms exploit biological and psychophysical </a:t>
            </a:r>
            <a:r>
              <a:rPr lang="en-US" i="1" dirty="0"/>
              <a:t>models</a:t>
            </a:r>
          </a:p>
          <a:p>
            <a:pPr defTabSz="457200"/>
            <a:r>
              <a:rPr lang="en-US" sz="2800" dirty="0"/>
              <a:t>For example, </a:t>
            </a:r>
            <a:r>
              <a:rPr lang="en-US" dirty="0"/>
              <a:t>PSQM (ITU-T P.861) and PEAQ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(ITU-R BS-1387</a:t>
            </a:r>
            <a:r>
              <a:rPr lang="en-US" dirty="0"/>
              <a:t>) </a:t>
            </a:r>
          </a:p>
          <a:p>
            <a:pPr marL="342900" indent="-342900" defTabSz="45720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US" dirty="0"/>
              <a:t>		</a:t>
            </a:r>
            <a:r>
              <a:rPr lang="en-US" sz="2400" dirty="0"/>
              <a:t>for telephone grade speech and broadcast-quality audio respectively</a:t>
            </a:r>
            <a:endParaRPr lang="en-US" dirty="0"/>
          </a:p>
          <a:p>
            <a:pPr marL="342900" indent="-342900" defTabSz="45720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US" dirty="0"/>
              <a:t>			model the human auditory perception system</a:t>
            </a:r>
          </a:p>
          <a:p>
            <a:pPr marL="342900" indent="-342900" fontAlgn="base">
              <a:spcBef>
                <a:spcPts val="1800"/>
              </a:spcBef>
              <a:spcAft>
                <a:spcPct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fontAlgn="base">
              <a:spcBef>
                <a:spcPts val="1800"/>
              </a:spcBef>
              <a:spcAft>
                <a:spcPct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CDBEF-D847-4E31-B83C-6EE5AF587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29" y="4095776"/>
            <a:ext cx="8412437" cy="26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54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6205D-C821-41FB-A276-BBFC632B6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empirical MOS for H.264 codecs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693F8-2119-4F04-950C-5BA436D9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E3D0E-52C2-4FE9-815A-ED37CDEF13F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2DBF61-63A3-4D34-AAFF-BCB7D3651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Expensive subjective testing </a:t>
            </a:r>
          </a:p>
          <a:p>
            <a:pPr marL="0" indent="0" defTabSz="169863">
              <a:spcBef>
                <a:spcPts val="0"/>
              </a:spcBef>
              <a:buNone/>
            </a:pPr>
            <a:r>
              <a:rPr lang="en-US" dirty="0"/>
              <a:t>	has been carried out </a:t>
            </a:r>
          </a:p>
          <a:p>
            <a:pPr marL="0" indent="0" defTabSz="169863">
              <a:spcBef>
                <a:spcPts val="0"/>
              </a:spcBef>
              <a:buNone/>
            </a:pPr>
            <a:r>
              <a:rPr lang="en-US" dirty="0"/>
              <a:t>			for standardized codecs </a:t>
            </a:r>
          </a:p>
          <a:p>
            <a:pPr marL="0" indent="0" defTabSz="169863">
              <a:spcBef>
                <a:spcPts val="1200"/>
              </a:spcBef>
              <a:buNone/>
            </a:pPr>
            <a:r>
              <a:rPr lang="en-US" dirty="0"/>
              <a:t>For H.264 </a:t>
            </a:r>
          </a:p>
          <a:p>
            <a:pPr marL="0" indent="0" defTabSz="1698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000" dirty="0"/>
              <a:t>(MPEG-4 Part 10 or </a:t>
            </a:r>
            <a:r>
              <a:rPr lang="en-US" sz="2000" b="1" dirty="0"/>
              <a:t>A</a:t>
            </a:r>
            <a:r>
              <a:rPr lang="en-US" sz="2000" dirty="0"/>
              <a:t>dvanced </a:t>
            </a:r>
            <a:r>
              <a:rPr lang="en-US" sz="2000" b="1" dirty="0"/>
              <a:t>V</a:t>
            </a:r>
            <a:r>
              <a:rPr lang="en-US" sz="2000" dirty="0"/>
              <a:t>ideo </a:t>
            </a:r>
            <a:r>
              <a:rPr lang="en-US" sz="2000" b="1" dirty="0"/>
              <a:t>C</a:t>
            </a:r>
            <a:r>
              <a:rPr lang="en-US" sz="2000" dirty="0"/>
              <a:t>oding)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The points can be matched to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	a Fechner-type formula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		MOS ≈ A ln(bit-rate) + B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288FA-09DE-49A5-9B0B-4EE9A4720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468" y="1244130"/>
            <a:ext cx="6735532" cy="5112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0E0A7-C0B5-42F0-9565-4081F319B44E}"/>
              </a:ext>
            </a:extLst>
          </p:cNvPr>
          <p:cNvSpPr txBox="1"/>
          <p:nvPr/>
        </p:nvSpPr>
        <p:spPr>
          <a:xfrm>
            <a:off x="7380138" y="3928533"/>
            <a:ext cx="3759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</a:rPr>
              <a:t>small screen (smartphone)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laptop or PC screen</a:t>
            </a:r>
          </a:p>
          <a:p>
            <a:r>
              <a:rPr lang="en-US" sz="2400" dirty="0">
                <a:solidFill>
                  <a:srgbClr val="002060"/>
                </a:solidFill>
              </a:rPr>
              <a:t>large screen (TV)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B9D09B-00AD-437C-B8C5-965DD3FD6ADC}"/>
              </a:ext>
            </a:extLst>
          </p:cNvPr>
          <p:cNvCxnSpPr/>
          <p:nvPr/>
        </p:nvCxnSpPr>
        <p:spPr>
          <a:xfrm>
            <a:off x="2184400" y="3014133"/>
            <a:ext cx="311573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285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9F003-C9B3-4B2C-B435-1D7E5305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Web browsing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12B3B8-97AE-4BC3-87E1-519C3583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24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BB40F-85C8-4E51-AE6C-0D21FF950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MOS experiments have been performed for general web browsing</a:t>
            </a:r>
          </a:p>
          <a:p>
            <a:pPr>
              <a:spcBef>
                <a:spcPts val="1800"/>
              </a:spcBef>
            </a:pPr>
            <a:r>
              <a:rPr lang="en-US" dirty="0"/>
              <a:t>It turns out that QoE mostly depends on page </a:t>
            </a:r>
            <a:r>
              <a:rPr lang="en-US" i="1" dirty="0"/>
              <a:t>stabilization</a:t>
            </a:r>
            <a:r>
              <a:rPr lang="en-US" dirty="0"/>
              <a:t> time </a:t>
            </a:r>
          </a:p>
          <a:p>
            <a:pPr defTabSz="457200">
              <a:spcBef>
                <a:spcPts val="1800"/>
              </a:spcBef>
            </a:pPr>
            <a:r>
              <a:rPr lang="en-US" dirty="0"/>
              <a:t>Most people will be satisfied if a requested page stabilizes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	within 2 to 8 seconds of clicking on its link (depending on browser’s age)</a:t>
            </a:r>
          </a:p>
          <a:p>
            <a:pPr defTabSz="457200">
              <a:spcBef>
                <a:spcPts val="1800"/>
              </a:spcBef>
            </a:pPr>
            <a:r>
              <a:rPr lang="en-US" dirty="0"/>
              <a:t>ITU-T G.1030 gives MOS formulae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	e.g., MOS = 5.72 - 0.936 ln(T)           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		(clipped so that 1 ≤ MOS ≤ 5)</a:t>
            </a:r>
          </a:p>
          <a:p>
            <a:pPr defTabSz="457200"/>
            <a:r>
              <a:rPr lang="en-US" sz="2400" dirty="0"/>
              <a:t>Note that some use</a:t>
            </a:r>
          </a:p>
          <a:p>
            <a:pPr defTabSz="457200">
              <a:spcBef>
                <a:spcPts val="0"/>
              </a:spcBef>
            </a:pPr>
            <a:r>
              <a:rPr lang="en-US" sz="2400" dirty="0"/>
              <a:t>MOS = 6  - 1.44 ln(T)   for younger people</a:t>
            </a:r>
          </a:p>
          <a:p>
            <a:pPr defTabSz="457200">
              <a:spcBef>
                <a:spcPts val="0"/>
              </a:spcBef>
            </a:pPr>
            <a:r>
              <a:rPr lang="en-US" sz="2400" dirty="0"/>
              <a:t>MOS = 5.5 - 0.72 ln(T) for older people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AAB3A-B319-6967-9F95-501F3B1CD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3535274"/>
            <a:ext cx="3874468" cy="31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39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E370-C7D7-A66A-30E7-D12A9505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Recency and Primacy effects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020BF-E7B8-CD92-EFD0-9F869C95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25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085BD-9CAB-4D06-9218-EB9B4B29FE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50" y="1313645"/>
            <a:ext cx="11157322" cy="4829578"/>
          </a:xfrm>
        </p:spPr>
        <p:txBody>
          <a:bodyPr/>
          <a:lstStyle/>
          <a:p>
            <a:r>
              <a:rPr lang="en-US" dirty="0"/>
              <a:t>But there is much more to psychophysics than Fechner’s law!</a:t>
            </a:r>
          </a:p>
          <a:p>
            <a:pPr>
              <a:spcBef>
                <a:spcPts val="1800"/>
              </a:spcBef>
            </a:pPr>
            <a:r>
              <a:rPr lang="en-US" b="1" dirty="0"/>
              <a:t>Recency effect </a:t>
            </a:r>
          </a:p>
          <a:p>
            <a:r>
              <a:rPr lang="en-US" b="0" i="0" dirty="0">
                <a:solidFill>
                  <a:srgbClr val="2E2E2E"/>
                </a:solidFill>
                <a:effectLst/>
                <a:latin typeface="NexusSans"/>
              </a:rPr>
              <a:t>There is cognitive bias towards sensations that came last  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2E2E2E"/>
                </a:solidFill>
                <a:latin typeface="NexusSans"/>
              </a:rPr>
              <a:t>Primacy effect</a:t>
            </a:r>
          </a:p>
          <a:p>
            <a:r>
              <a:rPr lang="en-US" b="0" i="0" dirty="0">
                <a:solidFill>
                  <a:srgbClr val="2E2E2E"/>
                </a:solidFill>
                <a:effectLst/>
                <a:latin typeface="NexusSans"/>
              </a:rPr>
              <a:t>There is cognitive bias towards sensations that came first (first impression)  </a:t>
            </a:r>
          </a:p>
          <a:p>
            <a:pPr>
              <a:spcBef>
                <a:spcPts val="1800"/>
              </a:spcBef>
            </a:pPr>
            <a:r>
              <a:rPr lang="en-US" dirty="0"/>
              <a:t>So, when calculating MOS for a long phenomenon</a:t>
            </a:r>
          </a:p>
          <a:p>
            <a:pPr defTabSz="465138"/>
            <a:r>
              <a:rPr lang="en-US" dirty="0"/>
              <a:t>	one must weight the beginning and end</a:t>
            </a:r>
          </a:p>
          <a:p>
            <a:pPr defTabSz="465138"/>
            <a:r>
              <a:rPr lang="en-US" dirty="0"/>
              <a:t>		and the middle almost doesn’t count!</a:t>
            </a:r>
          </a:p>
        </p:txBody>
      </p:sp>
    </p:spTree>
    <p:extLst>
      <p:ext uri="{BB962C8B-B14F-4D97-AF65-F5344CB8AC3E}">
        <p14:creationId xmlns:p14="http://schemas.microsoft.com/office/powerpoint/2010/main" val="769082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877A-6070-424F-B671-347ECC52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that’s QoE! Remind me what QoS is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1F097F-273E-4047-9C31-245A7972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26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AC4D1-5A9B-484A-B0FB-DD669BB62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sz="3000" dirty="0"/>
              <a:t>QoE is an end-to-end subjective measure of end-user satisfaction</a:t>
            </a:r>
          </a:p>
          <a:p>
            <a:pPr>
              <a:spcBef>
                <a:spcPts val="1800"/>
              </a:spcBef>
            </a:pPr>
            <a:r>
              <a:rPr lang="en-US" sz="3000" dirty="0"/>
              <a:t>QoS parameters are objective parameters of communications services</a:t>
            </a:r>
          </a:p>
          <a:p>
            <a:pPr defTabSz="457200">
              <a:spcBef>
                <a:spcPts val="0"/>
              </a:spcBef>
            </a:pPr>
            <a:r>
              <a:rPr lang="en-US" sz="3000" dirty="0"/>
              <a:t>	and so </a:t>
            </a:r>
            <a:r>
              <a:rPr lang="en-US" sz="3000" i="1" dirty="0"/>
              <a:t>seemingly</a:t>
            </a:r>
            <a:r>
              <a:rPr lang="en-US" sz="3000" dirty="0"/>
              <a:t> have nothing to do with QoE! </a:t>
            </a:r>
          </a:p>
          <a:p>
            <a:pPr defTabSz="457200">
              <a:spcBef>
                <a:spcPts val="1800"/>
              </a:spcBef>
            </a:pPr>
            <a:r>
              <a:rPr lang="en-US" sz="3000" b="1" dirty="0"/>
              <a:t>Theory</a:t>
            </a:r>
            <a:r>
              <a:rPr lang="en-US" sz="3000" dirty="0"/>
              <a:t>: Communications services quantifiable cause QoE degradation</a:t>
            </a:r>
          </a:p>
          <a:p>
            <a:pPr defTabSz="457200">
              <a:buNone/>
            </a:pPr>
            <a:r>
              <a:rPr lang="en-US" sz="3000" dirty="0"/>
              <a:t>	QoE(end-to-end) = QoE(initial) - communications-degradation</a:t>
            </a:r>
          </a:p>
          <a:p>
            <a:pPr defTabSz="457200">
              <a:spcBef>
                <a:spcPts val="1800"/>
              </a:spcBef>
              <a:buNone/>
            </a:pPr>
            <a:r>
              <a:rPr lang="en-US" sz="3000" b="1" dirty="0"/>
              <a:t>Hypothesis</a:t>
            </a:r>
            <a:r>
              <a:rPr lang="en-US" sz="3000" dirty="0"/>
              <a:t>: Were we to know all the relevant QoS parameters</a:t>
            </a:r>
          </a:p>
          <a:p>
            <a:pPr defTabSz="457200">
              <a:spcBef>
                <a:spcPts val="0"/>
              </a:spcBef>
              <a:buNone/>
            </a:pPr>
            <a:r>
              <a:rPr lang="en-US" sz="3000" dirty="0"/>
              <a:t>	we could predict the QoE degradation </a:t>
            </a:r>
            <a:r>
              <a:rPr lang="en-US" sz="3000" i="1" dirty="0"/>
              <a:t>for any given application </a:t>
            </a:r>
          </a:p>
          <a:p>
            <a:pPr defTabSz="457200">
              <a:spcBef>
                <a:spcPts val="1800"/>
              </a:spcBef>
              <a:buNone/>
            </a:pPr>
            <a:r>
              <a:rPr lang="en-US" sz="3000" dirty="0"/>
              <a:t>So, assuming that the initial QoE was perfect (MOS=5) or known</a:t>
            </a:r>
          </a:p>
          <a:p>
            <a:pPr defTabSz="457200">
              <a:spcBef>
                <a:spcPts val="1800"/>
              </a:spcBef>
              <a:buNone/>
            </a:pPr>
            <a:r>
              <a:rPr lang="en-US" sz="3000" dirty="0"/>
              <a:t>                              </a:t>
            </a:r>
            <a:r>
              <a:rPr lang="en-US" sz="3000" b="1" dirty="0"/>
              <a:t>QoE = f (application; QoS</a:t>
            </a:r>
            <a:r>
              <a:rPr lang="en-US" sz="3000" b="1" baseline="-25000" dirty="0"/>
              <a:t>1</a:t>
            </a:r>
            <a:r>
              <a:rPr lang="en-US" sz="3000" b="1" dirty="0"/>
              <a:t>, QoS</a:t>
            </a:r>
            <a:r>
              <a:rPr lang="en-US" sz="3000" b="1" baseline="-25000" dirty="0"/>
              <a:t>2</a:t>
            </a:r>
            <a:r>
              <a:rPr lang="en-US" sz="3000" b="1" dirty="0"/>
              <a:t>, … QoS</a:t>
            </a:r>
            <a:r>
              <a:rPr lang="en-US" sz="3000" b="1" baseline="-25000" dirty="0"/>
              <a:t>n</a:t>
            </a:r>
            <a:r>
              <a:rPr lang="en-US" sz="3000" b="1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9972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1F69-05E8-E20A-AB2A-5D9F7E8C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QUIC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1650D-E8A4-924E-DA82-DC72CBAD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27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23EB6-CAAE-4A4F-FB3F-6505562375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QUIC was devised to improve browsing </a:t>
            </a:r>
            <a:r>
              <a:rPr lang="en-US" dirty="0" err="1"/>
              <a:t>QoE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Modern web pages contain many links (often &gt;100)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for each of which we need to wait (for example)</a:t>
            </a:r>
          </a:p>
          <a:p>
            <a:pPr marL="342900" indent="-342900" defTabSz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1+ short(?) RTT for DNS lookup (when not cached)	  </a:t>
            </a:r>
            <a:r>
              <a:rPr lang="en-US" sz="2400" b="1" dirty="0"/>
              <a:t>5 </a:t>
            </a:r>
            <a:r>
              <a:rPr lang="en-US" sz="2400" b="1" dirty="0" err="1"/>
              <a:t>ms</a:t>
            </a:r>
            <a:endParaRPr lang="en-US" sz="2400" b="1" dirty="0"/>
          </a:p>
          <a:p>
            <a:pPr marL="342900" indent="-342900" defTabSz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1 RTT for TCP 3-way handshake						</a:t>
            </a:r>
            <a:r>
              <a:rPr lang="en-US" sz="2400" b="1" dirty="0"/>
              <a:t>20 </a:t>
            </a:r>
            <a:r>
              <a:rPr lang="en-US" sz="2400" b="1" dirty="0" err="1"/>
              <a:t>ms</a:t>
            </a:r>
            <a:endParaRPr lang="en-US" sz="2400" b="1" dirty="0"/>
          </a:p>
          <a:p>
            <a:pPr marL="342900" indent="-342900" defTabSz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2 RTTs for TLS set-up									</a:t>
            </a:r>
            <a:r>
              <a:rPr lang="en-US" sz="2400" b="1" dirty="0"/>
              <a:t>40 </a:t>
            </a:r>
            <a:r>
              <a:rPr lang="en-US" sz="2400" b="1" dirty="0" err="1"/>
              <a:t>ms</a:t>
            </a:r>
            <a:endParaRPr lang="en-US" sz="2400" b="1" dirty="0"/>
          </a:p>
          <a:p>
            <a:pPr marL="342900" indent="-342900" defTabSz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1 RTT for GET + response								</a:t>
            </a:r>
            <a:r>
              <a:rPr lang="en-US" sz="2400" b="1" dirty="0"/>
              <a:t>20 </a:t>
            </a:r>
            <a:r>
              <a:rPr lang="en-US" sz="2400" b="1" dirty="0" err="1"/>
              <a:t>ms</a:t>
            </a:r>
            <a:endParaRPr lang="en-US" sz="2400" b="1" dirty="0"/>
          </a:p>
          <a:p>
            <a:pPr marL="342900" indent="-342900" defTabSz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example TOTAL											</a:t>
            </a:r>
            <a:r>
              <a:rPr lang="en-US" sz="2400" b="1" dirty="0"/>
              <a:t>85 </a:t>
            </a:r>
            <a:r>
              <a:rPr lang="en-US" sz="2400" b="1" dirty="0" err="1"/>
              <a:t>ms</a:t>
            </a:r>
            <a:r>
              <a:rPr lang="en-US" sz="2400" b="1" dirty="0"/>
              <a:t> </a:t>
            </a:r>
          </a:p>
          <a:p>
            <a:pPr defTabSz="457200">
              <a:spcBef>
                <a:spcPts val="1200"/>
              </a:spcBef>
            </a:pPr>
            <a:r>
              <a:rPr lang="en-US" dirty="0"/>
              <a:t>So, for </a:t>
            </a:r>
            <a:r>
              <a:rPr lang="en-US" b="1" dirty="0"/>
              <a:t>100 links</a:t>
            </a:r>
            <a:r>
              <a:rPr lang="en-US" dirty="0"/>
              <a:t>, even with infinite bandwidth (i.e., no load time)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	we are already over the </a:t>
            </a:r>
            <a:r>
              <a:rPr lang="en-US" b="1" dirty="0"/>
              <a:t>8 seconds </a:t>
            </a:r>
            <a:r>
              <a:rPr lang="en-US" dirty="0"/>
              <a:t>MOS threshold</a:t>
            </a:r>
          </a:p>
          <a:p>
            <a:pPr defTabSz="457200"/>
            <a:r>
              <a:rPr lang="en-US" dirty="0"/>
              <a:t>But QUIC can shave </a:t>
            </a:r>
            <a:r>
              <a:rPr lang="en-US" b="1" dirty="0"/>
              <a:t>5 seconds </a:t>
            </a:r>
            <a:r>
              <a:rPr lang="en-US" dirty="0"/>
              <a:t>off that !!!</a:t>
            </a:r>
          </a:p>
        </p:txBody>
      </p:sp>
    </p:spTree>
    <p:extLst>
      <p:ext uri="{BB962C8B-B14F-4D97-AF65-F5344CB8AC3E}">
        <p14:creationId xmlns:p14="http://schemas.microsoft.com/office/powerpoint/2010/main" val="454053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F241-6035-4C74-9854-AC498C2F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compressed video over packet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1EACC3-8FB6-4FA7-8A5A-A16E3452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28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6C242-B266-4B50-84B9-18159A5290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300" dirty="0"/>
              <a:t>For networking degradation of compressed video over packet networks</a:t>
            </a:r>
          </a:p>
          <a:p>
            <a:pPr defTabSz="457200">
              <a:spcBef>
                <a:spcPts val="0"/>
              </a:spcBef>
            </a:pPr>
            <a:r>
              <a:rPr lang="en-US" sz="3300" dirty="0"/>
              <a:t>	we need to differentiate between 2 cases</a:t>
            </a:r>
          </a:p>
          <a:p>
            <a:pPr marL="457200" indent="-457200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300" dirty="0"/>
              <a:t>real-time video (e.g., over RTP/UDP)</a:t>
            </a:r>
          </a:p>
          <a:p>
            <a:pPr defTabSz="457200"/>
            <a:r>
              <a:rPr lang="en-US" sz="3300" dirty="0"/>
              <a:t>	QoE is influenced by codec, Q, resolution, data-rate, PLR, delay, PDV</a:t>
            </a:r>
          </a:p>
          <a:p>
            <a:pPr marL="457200" indent="-457200" defTabSz="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300" dirty="0"/>
              <a:t>streaming video (over TCP or QUIC), e.g., </a:t>
            </a:r>
          </a:p>
          <a:p>
            <a:pPr marL="914400" lvl="1" indent="-406400" defTabSz="4572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300" b="1" dirty="0"/>
              <a:t>D</a:t>
            </a:r>
            <a:r>
              <a:rPr lang="en-US" sz="3300" dirty="0"/>
              <a:t>ynamic </a:t>
            </a:r>
            <a:r>
              <a:rPr lang="en-US" sz="3300" b="1" dirty="0"/>
              <a:t>A</a:t>
            </a:r>
            <a:r>
              <a:rPr lang="en-US" sz="3300" dirty="0"/>
              <a:t>daptive </a:t>
            </a:r>
            <a:r>
              <a:rPr lang="en-US" sz="3300" b="1" dirty="0"/>
              <a:t>S</a:t>
            </a:r>
            <a:r>
              <a:rPr lang="en-US" sz="3300" dirty="0"/>
              <a:t>treaming over </a:t>
            </a:r>
            <a:r>
              <a:rPr lang="en-US" sz="3300" b="1" dirty="0"/>
              <a:t>H</a:t>
            </a:r>
            <a:r>
              <a:rPr lang="en-US" sz="3300" dirty="0"/>
              <a:t>TTP for mpeg and other codecs</a:t>
            </a:r>
          </a:p>
          <a:p>
            <a:pPr marL="914400" lvl="1" indent="-406400" defTabSz="4572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300" b="1" dirty="0"/>
              <a:t>H</a:t>
            </a:r>
            <a:r>
              <a:rPr lang="en-US" sz="3300" dirty="0"/>
              <a:t>TTP </a:t>
            </a:r>
            <a:r>
              <a:rPr lang="en-US" sz="3300" b="1" dirty="0"/>
              <a:t>L</a:t>
            </a:r>
            <a:r>
              <a:rPr lang="en-US" sz="3300" dirty="0"/>
              <a:t>ive </a:t>
            </a:r>
            <a:r>
              <a:rPr lang="en-US" sz="3300" b="1" dirty="0"/>
              <a:t>S</a:t>
            </a:r>
            <a:r>
              <a:rPr lang="en-US" sz="3300" dirty="0"/>
              <a:t>treaming for H.264/H.265</a:t>
            </a:r>
          </a:p>
          <a:p>
            <a:pPr marL="457200" defTabSz="457200"/>
            <a:r>
              <a:rPr lang="en-US" sz="3300" dirty="0"/>
              <a:t>QoE is influenced by</a:t>
            </a:r>
          </a:p>
          <a:p>
            <a:pPr marL="508000" indent="355600" defTabSz="45720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300" dirty="0"/>
              <a:t>codec </a:t>
            </a:r>
          </a:p>
          <a:p>
            <a:pPr marL="508000" indent="355600" defTabSz="45720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300" dirty="0"/>
              <a:t>resolution, resolution changes </a:t>
            </a:r>
          </a:p>
          <a:p>
            <a:pPr marL="508000" indent="355600" defTabSz="45720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300" dirty="0"/>
              <a:t>max data-rate</a:t>
            </a:r>
          </a:p>
          <a:p>
            <a:pPr marL="508000" indent="355600" defTabSz="45720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300" b="1" dirty="0"/>
              <a:t>T</a:t>
            </a:r>
            <a:r>
              <a:rPr lang="en-US" sz="3300" dirty="0"/>
              <a:t>ime-</a:t>
            </a:r>
            <a:r>
              <a:rPr lang="en-US" sz="3300" b="1" dirty="0"/>
              <a:t>T</a:t>
            </a:r>
            <a:r>
              <a:rPr lang="en-US" sz="3300" dirty="0"/>
              <a:t>o-</a:t>
            </a:r>
            <a:r>
              <a:rPr lang="en-US" sz="3300" b="1" dirty="0"/>
              <a:t>P</a:t>
            </a:r>
            <a:r>
              <a:rPr lang="en-US" sz="3300" dirty="0"/>
              <a:t>lay, stall frequency, stall duration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13722-F41A-4600-A406-71F7D3DAD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082931" y="3286534"/>
            <a:ext cx="1578517" cy="32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97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74B6D-74A6-4543-8BF3-83FB9678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DASH/HLS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A83A8-BB63-47C5-9BC5-D5805169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E3D0E-52C2-4FE9-815A-ED37CDEF13F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DF10-8BBC-49D1-BBF1-16F95EB237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Many on-line platforms (e.g., YouTube) hide TTP from users</a:t>
            </a:r>
          </a:p>
          <a:p>
            <a:pPr marL="0" indent="0" defTabSz="2238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by playing advertisement (for free services) </a:t>
            </a:r>
          </a:p>
          <a:p>
            <a:pPr marL="0" indent="0" defTabSz="2238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or promos (for premium services)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dirty="0"/>
              <a:t>Stalls remain by-far the most significant factor in determining MOS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Modern DASH and HLS clients utilize sophisticated criteria </a:t>
            </a:r>
          </a:p>
          <a:p>
            <a:pPr marL="0" indent="0" defTabSz="465138">
              <a:spcBef>
                <a:spcPts val="0"/>
              </a:spcBef>
              <a:buNone/>
            </a:pPr>
            <a:r>
              <a:rPr lang="en-US" dirty="0"/>
              <a:t>	to almost entirely avoid stalls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by monitoring buffer level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	and requesting chunks of Q factor and resolution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		in accordance with the desired bit-rate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1BF3BF-E9D2-4130-B059-7558D74AD42A}"/>
              </a:ext>
            </a:extLst>
          </p:cNvPr>
          <p:cNvGrpSpPr/>
          <p:nvPr/>
        </p:nvGrpSpPr>
        <p:grpSpPr>
          <a:xfrm>
            <a:off x="2038126" y="5969127"/>
            <a:ext cx="7542724" cy="561319"/>
            <a:chOff x="2038126" y="5593037"/>
            <a:chExt cx="7542724" cy="5613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09CAF3-3607-4BEB-A361-DB568CD21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126" y="5593037"/>
              <a:ext cx="7542724" cy="561319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91B582-C31E-48E8-B677-9EDA717E3CDC}"/>
                </a:ext>
              </a:extLst>
            </p:cNvPr>
            <p:cNvCxnSpPr/>
            <p:nvPr/>
          </p:nvCxnSpPr>
          <p:spPr>
            <a:xfrm>
              <a:off x="4284134" y="5875867"/>
              <a:ext cx="29972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05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for QoS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5BAF833-00FE-44FF-851A-CFAACECFAE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50" y="1313645"/>
            <a:ext cx="11157322" cy="5179230"/>
          </a:xfrm>
        </p:spPr>
        <p:txBody>
          <a:bodyPr>
            <a:normAutofit/>
          </a:bodyPr>
          <a:lstStyle/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kern="0" dirty="0"/>
              <a:t>The simple answer is that we no longer pay for services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/>
              <a:t>	we pay for </a:t>
            </a:r>
            <a:r>
              <a:rPr lang="en-US" b="1" kern="0" dirty="0"/>
              <a:t>Q</a:t>
            </a:r>
            <a:r>
              <a:rPr lang="en-US" kern="0" dirty="0"/>
              <a:t>uality </a:t>
            </a:r>
            <a:r>
              <a:rPr lang="en-US" b="1" kern="0" dirty="0"/>
              <a:t>o</a:t>
            </a:r>
            <a:r>
              <a:rPr lang="en-US" kern="0" dirty="0"/>
              <a:t>f </a:t>
            </a:r>
            <a:r>
              <a:rPr lang="en-US" b="1" kern="0" dirty="0"/>
              <a:t>S</a:t>
            </a:r>
            <a:r>
              <a:rPr lang="en-US" kern="0" dirty="0"/>
              <a:t>ervice guarantees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chemeClr val="tx1"/>
                </a:solidFill>
              </a:rPr>
              <a:t>We pay for the right to complain!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/>
          </a:p>
          <a:p>
            <a:pPr marL="342900" indent="-342900" fontAlgn="base">
              <a:spcBef>
                <a:spcPts val="1800"/>
              </a:spcBef>
              <a:spcAft>
                <a:spcPct val="0"/>
              </a:spcAft>
              <a:defRPr/>
            </a:pPr>
            <a:r>
              <a:rPr lang="en-US" kern="0" dirty="0"/>
              <a:t>This all started with telephony voice service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/>
          </a:p>
          <a:p>
            <a:pPr marL="342900" indent="-342900" fontAlgn="base">
              <a:spcBef>
                <a:spcPts val="3000"/>
              </a:spcBef>
              <a:spcAft>
                <a:spcPct val="0"/>
              </a:spcAft>
              <a:defRPr/>
            </a:pPr>
            <a:r>
              <a:rPr lang="en-US" kern="0" dirty="0"/>
              <a:t>But </a:t>
            </a:r>
            <a:r>
              <a:rPr lang="en-US" i="1" kern="0" dirty="0"/>
              <a:t>why</a:t>
            </a:r>
            <a:r>
              <a:rPr lang="en-US" kern="0" dirty="0"/>
              <a:t> are we willing to pay for QoS ?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627885" y="2657866"/>
            <a:ext cx="5213350" cy="2490787"/>
            <a:chOff x="1821737" y="3647632"/>
            <a:chExt cx="5213350" cy="2490787"/>
          </a:xfrm>
        </p:grpSpPr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>
              <a:off x="2246216" y="5727063"/>
              <a:ext cx="4005243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" name="Straight Arrow Connector 5"/>
            <p:cNvCxnSpPr>
              <a:cxnSpLocks noChangeShapeType="1"/>
            </p:cNvCxnSpPr>
            <p:nvPr/>
          </p:nvCxnSpPr>
          <p:spPr bwMode="auto">
            <a:xfrm rot="5400000" flipH="1" flipV="1">
              <a:off x="1391582" y="4872428"/>
              <a:ext cx="1698386" cy="10884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6251453" y="5487548"/>
              <a:ext cx="7836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QoS</a:t>
              </a:r>
            </a:p>
          </p:txBody>
        </p: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1821737" y="3647632"/>
              <a:ext cx="9577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price</a:t>
              </a: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3606692" y="5672628"/>
              <a:ext cx="130606" cy="130645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3433050" y="5738369"/>
              <a:ext cx="56515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FF0000"/>
                  </a:solidFill>
                  <a:cs typeface="+mj-cs"/>
                </a:rPr>
                <a:t>BE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4542712" y="3963544"/>
              <a:ext cx="1589088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FF0000"/>
                  </a:solidFill>
                  <a:cs typeface="+mj-cs"/>
                </a:rPr>
                <a:t>toll quality</a:t>
              </a: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195730" y="4420613"/>
              <a:ext cx="130606" cy="130645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13" name="Straight Connector 18"/>
            <p:cNvCxnSpPr>
              <a:cxnSpLocks noChangeShapeType="1"/>
            </p:cNvCxnSpPr>
            <p:nvPr/>
          </p:nvCxnSpPr>
          <p:spPr bwMode="auto">
            <a:xfrm>
              <a:off x="2159145" y="4485959"/>
              <a:ext cx="163257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3954817" y="4475404"/>
              <a:ext cx="87269" cy="97625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2528175" y="4322319"/>
              <a:ext cx="1589087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j-cs"/>
                </a:rPr>
                <a:t>with mobility</a:t>
              </a:r>
            </a:p>
          </p:txBody>
        </p:sp>
        <p:sp>
          <p:nvSpPr>
            <p:cNvPr id="16" name="Freeform 17"/>
            <p:cNvSpPr>
              <a:spLocks noChangeArrowheads="1"/>
            </p:cNvSpPr>
            <p:nvPr/>
          </p:nvSpPr>
          <p:spPr bwMode="auto">
            <a:xfrm>
              <a:off x="3666699" y="4490113"/>
              <a:ext cx="1601337" cy="1241947"/>
            </a:xfrm>
            <a:custGeom>
              <a:avLst/>
              <a:gdLst>
                <a:gd name="T0" fmla="*/ 18197 w 1601337"/>
                <a:gd name="T1" fmla="*/ 13915617 h 830239"/>
                <a:gd name="T2" fmla="*/ 59140 w 1601337"/>
                <a:gd name="T3" fmla="*/ 8654364 h 830239"/>
                <a:gd name="T4" fmla="*/ 373038 w 1601337"/>
                <a:gd name="T5" fmla="*/ 2935620 h 830239"/>
                <a:gd name="T6" fmla="*/ 1164608 w 1601337"/>
                <a:gd name="T7" fmla="*/ 419381 h 830239"/>
                <a:gd name="T8" fmla="*/ 1601337 w 1601337"/>
                <a:gd name="T9" fmla="*/ 419381 h 830239"/>
                <a:gd name="T10" fmla="*/ 1601337 w 1601337"/>
                <a:gd name="T11" fmla="*/ 419381 h 830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1337"/>
                <a:gd name="T19" fmla="*/ 0 h 830239"/>
                <a:gd name="T20" fmla="*/ 1601337 w 1601337"/>
                <a:gd name="T21" fmla="*/ 830239 h 830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1337" h="830239">
                  <a:moveTo>
                    <a:pt x="18197" y="830239"/>
                  </a:moveTo>
                  <a:cubicBezTo>
                    <a:pt x="9098" y="727880"/>
                    <a:pt x="0" y="625522"/>
                    <a:pt x="59140" y="516340"/>
                  </a:cubicBezTo>
                  <a:cubicBezTo>
                    <a:pt x="118280" y="407158"/>
                    <a:pt x="188793" y="257033"/>
                    <a:pt x="373038" y="175146"/>
                  </a:cubicBezTo>
                  <a:cubicBezTo>
                    <a:pt x="557283" y="93259"/>
                    <a:pt x="959892" y="50042"/>
                    <a:pt x="1164608" y="25021"/>
                  </a:cubicBezTo>
                  <a:cubicBezTo>
                    <a:pt x="1369325" y="0"/>
                    <a:pt x="1601337" y="25021"/>
                    <a:pt x="1601337" y="25021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AC3C77D-EA60-4EAD-B12D-D28C1B1F1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769" y="3369022"/>
            <a:ext cx="3883263" cy="30713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B85B40-E1AE-4F42-B42F-537C28E3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A465A9-0EB3-477B-9D5B-45B3FE9A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30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DED07-0E84-4551-AB46-78F9509FBE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MOS studies, stalls are </a:t>
            </a:r>
            <a:r>
              <a:rPr lang="en-US" i="1" dirty="0"/>
              <a:t>by far </a:t>
            </a:r>
            <a:r>
              <a:rPr lang="en-US" dirty="0"/>
              <a:t>the dominant factor in the MOS equation</a:t>
            </a:r>
          </a:p>
          <a:p>
            <a:r>
              <a:rPr lang="en-US" dirty="0"/>
              <a:t>It turns out that stalls impact QoE through 2 separate terms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L stall duration(s)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 number of stall events</a:t>
            </a:r>
          </a:p>
          <a:p>
            <a:pPr>
              <a:spcBef>
                <a:spcPts val="0"/>
              </a:spcBef>
            </a:pPr>
            <a:r>
              <a:rPr lang="en-US" dirty="0"/>
              <a:t>and not through the total stall duration T = LN</a:t>
            </a:r>
          </a:p>
          <a:p>
            <a:r>
              <a:rPr lang="en-US" dirty="0"/>
              <a:t>One crowd-sourced study found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ABF58B1-E86F-4590-B3A6-DF810D636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65227"/>
              </p:ext>
            </p:extLst>
          </p:nvPr>
        </p:nvGraphicFramePr>
        <p:xfrm>
          <a:off x="789710" y="4177147"/>
          <a:ext cx="671446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4631">
                  <a:extLst>
                    <a:ext uri="{9D8B030D-6E8A-4147-A177-3AD203B41FA5}">
                      <a16:colId xmlns:a16="http://schemas.microsoft.com/office/drawing/2014/main" val="2477604453"/>
                    </a:ext>
                  </a:extLst>
                </a:gridCol>
                <a:gridCol w="3889829">
                  <a:extLst>
                    <a:ext uri="{9D8B030D-6E8A-4147-A177-3AD203B41FA5}">
                      <a16:colId xmlns:a16="http://schemas.microsoft.com/office/drawing/2014/main" val="3813433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MOS(N)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732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3.26 exp(-0.37 N) + 1.65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289433"/>
                  </a:ext>
                </a:extLst>
              </a:tr>
              <a:tr h="2044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2.99 exp(-0.69 N) + 1.95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25330"/>
                  </a:ext>
                </a:extLst>
              </a:tr>
              <a:tr h="2044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3.35 exp(-0.89 N) + 1.62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355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92E86AA-FB8F-4F39-BCF4-410E0C2FBA52}"/>
              </a:ext>
            </a:extLst>
          </p:cNvPr>
          <p:cNvSpPr txBox="1"/>
          <p:nvPr/>
        </p:nvSpPr>
        <p:spPr>
          <a:xfrm>
            <a:off x="9379527" y="4319965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2C783-98A2-4F70-85D4-92F30A67C03C}"/>
              </a:ext>
            </a:extLst>
          </p:cNvPr>
          <p:cNvSpPr txBox="1"/>
          <p:nvPr/>
        </p:nvSpPr>
        <p:spPr>
          <a:xfrm>
            <a:off x="9635835" y="4924152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2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B21EC-0ECC-4F3E-A970-C0C9DEC26D5A}"/>
              </a:ext>
            </a:extLst>
          </p:cNvPr>
          <p:cNvSpPr txBox="1"/>
          <p:nvPr/>
        </p:nvSpPr>
        <p:spPr>
          <a:xfrm>
            <a:off x="10005400" y="5486417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 s</a:t>
            </a:r>
          </a:p>
        </p:txBody>
      </p:sp>
    </p:spTree>
    <p:extLst>
      <p:ext uri="{BB962C8B-B14F-4D97-AF65-F5344CB8AC3E}">
        <p14:creationId xmlns:p14="http://schemas.microsoft.com/office/powerpoint/2010/main" val="1219588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A81F-4D50-24F2-AA3B-54B584FC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 is where everything is happening!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1BCA36-40E1-F1E3-C6E0-D940FE00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31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E57B4-0F10-C697-76C0-F15C91E9B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650" y="1313645"/>
            <a:ext cx="5598350" cy="482957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Subjective MOS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P.10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Vocabulary for performance, quality of service and quality of experience.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P.80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Methods for objective and subjective assessment of speech quality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BT.500 S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ubjective assessment of TV quality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P.120x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QoE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for streaming media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P.130x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QoE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for conferencing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P.1501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QoE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for browsing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P.1502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QoE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for digital financial services</a:t>
            </a:r>
          </a:p>
          <a:p>
            <a:r>
              <a:rPr lang="en-US" dirty="0" err="1">
                <a:solidFill>
                  <a:schemeClr val="tx1"/>
                </a:solidFill>
              </a:rPr>
              <a:t>QoE</a:t>
            </a:r>
            <a:endParaRPr lang="en-US" dirty="0">
              <a:solidFill>
                <a:schemeClr val="tx1"/>
              </a:solidFill>
            </a:endParaRPr>
          </a:p>
          <a:p>
            <a:pPr marR="17100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G.107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E-model</a:t>
            </a:r>
          </a:p>
          <a:p>
            <a:pPr marR="17100" algn="l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G.1000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Communications QoS</a:t>
            </a:r>
          </a:p>
          <a:p>
            <a:pPr marR="25380" algn="l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G.1011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reference guide and taxonomy </a:t>
            </a:r>
          </a:p>
          <a:p>
            <a:pPr marR="46550" algn="l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G.1010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multimedia applications</a:t>
            </a:r>
          </a:p>
          <a:p>
            <a:pPr marR="7650" algn="l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G.1030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planning for applications over IP networks</a:t>
            </a:r>
          </a:p>
          <a:p>
            <a:pPr marR="7650" algn="l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G.1031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browsing</a:t>
            </a:r>
          </a:p>
          <a:p>
            <a:pPr marR="7650" algn="l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G.1035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QoE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for VR</a:t>
            </a:r>
          </a:p>
          <a:p>
            <a:pPr marR="7650" algn="l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G.1072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QoE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for cloud gaming</a:t>
            </a:r>
          </a:p>
          <a:p>
            <a:pPr marR="7650" algn="l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…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338120D-E865-9061-EE0F-B916DF0A53FC}"/>
              </a:ext>
            </a:extLst>
          </p:cNvPr>
          <p:cNvSpPr txBox="1">
            <a:spLocks/>
          </p:cNvSpPr>
          <p:nvPr/>
        </p:nvSpPr>
        <p:spPr>
          <a:xfrm>
            <a:off x="6209021" y="1313747"/>
            <a:ext cx="5598350" cy="4829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Objective MOS</a:t>
            </a:r>
          </a:p>
          <a:p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</a:rPr>
              <a:t>P.861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</a:rPr>
              <a:t>(PSQM)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telephony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</a:rPr>
              <a:t> audio </a:t>
            </a:r>
          </a:p>
          <a:p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</a:rPr>
              <a:t>P.862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</a:rPr>
              <a:t>(PESQ)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telephony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</a:rPr>
              <a:t> audio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BS-1387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(PEAQ) wideband audio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P.563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single‐ended objective MOS 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J.14x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QoE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for digital TV part 1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J.24x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QoE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for digital TV part 2 (PEVQ)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J.24x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QoE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for digital TV part 3</a:t>
            </a:r>
          </a:p>
          <a:p>
            <a:endParaRPr lang="en-US" dirty="0"/>
          </a:p>
          <a:p>
            <a:endParaRPr lang="en-US" sz="3600" dirty="0"/>
          </a:p>
          <a:p>
            <a:r>
              <a:rPr lang="en-US" sz="3600" dirty="0"/>
              <a:t>And there is much more !</a:t>
            </a:r>
          </a:p>
        </p:txBody>
      </p:sp>
    </p:spTree>
    <p:extLst>
      <p:ext uri="{BB962C8B-B14F-4D97-AF65-F5344CB8AC3E}">
        <p14:creationId xmlns:p14="http://schemas.microsoft.com/office/powerpoint/2010/main" val="840853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1A22-8BC2-42AC-968B-327BFF33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there is a problem!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759FF-0EA9-4555-8995-1F707803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32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1E27A-E3F7-47E7-98F7-C76CA900A3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Recently a fundamental flaw has been found in our QoS→QoE paradigm</a:t>
            </a:r>
          </a:p>
          <a:p>
            <a:pPr marL="0" indent="0" defTabSz="231775">
              <a:spcBef>
                <a:spcPts val="1200"/>
              </a:spcBef>
              <a:buClrTx/>
              <a:buNone/>
              <a:defRPr/>
            </a:pPr>
            <a:r>
              <a:rPr lang="en-US" sz="2800" dirty="0"/>
              <a:t>It turns out</a:t>
            </a:r>
            <a:endParaRPr lang="en-US" sz="2800" b="1" i="1" dirty="0"/>
          </a:p>
          <a:p>
            <a:pPr marL="0" indent="0" defTabSz="231775">
              <a:spcBef>
                <a:spcPts val="0"/>
              </a:spcBef>
              <a:buClrTx/>
              <a:buNone/>
              <a:defRPr/>
            </a:pPr>
            <a:r>
              <a:rPr lang="en-US" sz="2800" dirty="0"/>
              <a:t>	that for </a:t>
            </a:r>
            <a:r>
              <a:rPr lang="en-US" sz="2800" i="1" dirty="0"/>
              <a:t>modern</a:t>
            </a:r>
            <a:r>
              <a:rPr lang="en-US" sz="2800" dirty="0"/>
              <a:t> communications services</a:t>
            </a:r>
          </a:p>
          <a:p>
            <a:pPr marL="0" indent="0" defTabSz="231775">
              <a:spcBef>
                <a:spcPts val="0"/>
              </a:spcBef>
              <a:buClrTx/>
              <a:buNone/>
              <a:defRPr/>
            </a:pPr>
            <a:r>
              <a:rPr lang="en-US" sz="2800" dirty="0"/>
              <a:t>		there is no relationship</a:t>
            </a:r>
            <a:r>
              <a:rPr lang="en-US" sz="2800" b="1" dirty="0"/>
              <a:t> QoE ≠ f (application; QoS</a:t>
            </a:r>
            <a:r>
              <a:rPr lang="en-US" sz="2800" b="1" baseline="-25000" dirty="0"/>
              <a:t>i </a:t>
            </a:r>
            <a:r>
              <a:rPr lang="en-US" sz="2800" b="1" dirty="0"/>
              <a:t>) </a:t>
            </a:r>
          </a:p>
          <a:p>
            <a:pPr marL="0" indent="0" defTabSz="231775">
              <a:spcBef>
                <a:spcPts val="1800"/>
              </a:spcBef>
              <a:buClrTx/>
              <a:buNone/>
              <a:defRPr/>
            </a:pPr>
            <a:r>
              <a:rPr lang="en-US" sz="2800" dirty="0"/>
              <a:t>Hence QoS and SLAs are now becoming meaningless</a:t>
            </a:r>
          </a:p>
          <a:p>
            <a:pPr marL="0" indent="0" defTabSz="231775">
              <a:spcBef>
                <a:spcPts val="1800"/>
              </a:spcBef>
              <a:buClrTx/>
              <a:buNone/>
              <a:defRPr/>
            </a:pPr>
            <a:r>
              <a:rPr lang="en-US" dirty="0"/>
              <a:t>Let’s explain why!</a:t>
            </a:r>
            <a:endParaRPr lang="en-US" sz="2800" dirty="0"/>
          </a:p>
          <a:p>
            <a:pPr defTabSz="457200"/>
            <a:endParaRPr lang="en-US" dirty="0"/>
          </a:p>
          <a:p>
            <a:pPr defTabSz="45720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166BBE-F878-4D10-AC82-40FDF4532119}"/>
              </a:ext>
            </a:extLst>
          </p:cNvPr>
          <p:cNvGrpSpPr/>
          <p:nvPr/>
        </p:nvGrpSpPr>
        <p:grpSpPr>
          <a:xfrm>
            <a:off x="8114076" y="1423229"/>
            <a:ext cx="4077924" cy="5131595"/>
            <a:chOff x="8114076" y="1423229"/>
            <a:chExt cx="4077924" cy="5131595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53839F51-E111-492B-9ADA-A4173177ECDC}"/>
                </a:ext>
              </a:extLst>
            </p:cNvPr>
            <p:cNvSpPr/>
            <p:nvPr/>
          </p:nvSpPr>
          <p:spPr>
            <a:xfrm rot="1264828" flipH="1">
              <a:off x="8192715" y="4564545"/>
              <a:ext cx="3225859" cy="1990279"/>
            </a:xfrm>
            <a:prstGeom prst="arc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2" descr="Image result for garbage can icon\">
              <a:extLst>
                <a:ext uri="{FF2B5EF4-FFF2-40B4-BE49-F238E27FC236}">
                  <a16:creationId xmlns:a16="http://schemas.microsoft.com/office/drawing/2014/main" id="{FF57C614-2388-46A0-99CC-BB25E1694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1053" y="3187812"/>
              <a:ext cx="3270947" cy="3270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1A7A79-CD71-473B-B001-216ADF5D6712}"/>
                </a:ext>
              </a:extLst>
            </p:cNvPr>
            <p:cNvSpPr txBox="1"/>
            <p:nvPr/>
          </p:nvSpPr>
          <p:spPr>
            <a:xfrm rot="1858759">
              <a:off x="9873650" y="3886301"/>
              <a:ext cx="904265" cy="46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>
                  <a:solidFill>
                    <a:srgbClr val="FF0000"/>
                  </a:solidFill>
                  <a:latin typeface="+mn-lt"/>
                </a:rPr>
                <a:t>QoS</a:t>
              </a:r>
              <a:endParaRPr lang="en-US" sz="11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08C491-921D-4BF7-B099-8ADEC1702629}"/>
                </a:ext>
              </a:extLst>
            </p:cNvPr>
            <p:cNvSpPr txBox="1"/>
            <p:nvPr/>
          </p:nvSpPr>
          <p:spPr>
            <a:xfrm rot="1858759">
              <a:off x="9189007" y="3921911"/>
              <a:ext cx="1041740" cy="45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>
                  <a:solidFill>
                    <a:srgbClr val="FF0000"/>
                  </a:solidFill>
                  <a:latin typeface="+mn-lt"/>
                </a:rPr>
                <a:t>OAM</a:t>
              </a:r>
              <a:endParaRPr lang="en-US" sz="11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53B926-4D17-49C0-BA4C-87DCD41F775B}"/>
                </a:ext>
              </a:extLst>
            </p:cNvPr>
            <p:cNvSpPr txBox="1"/>
            <p:nvPr/>
          </p:nvSpPr>
          <p:spPr>
            <a:xfrm rot="1858759">
              <a:off x="8701821" y="3499140"/>
              <a:ext cx="1041740" cy="45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>
                  <a:solidFill>
                    <a:srgbClr val="FF0000"/>
                  </a:solidFill>
                  <a:latin typeface="+mn-lt"/>
                </a:rPr>
                <a:t>PM</a:t>
              </a:r>
              <a:endParaRPr lang="en-US" sz="11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8B0011-DCC7-4E6D-A426-79DE743BCDB6}"/>
                </a:ext>
              </a:extLst>
            </p:cNvPr>
            <p:cNvSpPr txBox="1"/>
            <p:nvPr/>
          </p:nvSpPr>
          <p:spPr>
            <a:xfrm rot="1285959">
              <a:off x="8114076" y="4002575"/>
              <a:ext cx="904265" cy="46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>
                  <a:solidFill>
                    <a:srgbClr val="FF0000"/>
                  </a:solidFill>
                  <a:latin typeface="+mn-lt"/>
                </a:rPr>
                <a:t>SLA</a:t>
              </a:r>
              <a:endParaRPr lang="en-US" sz="11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61602B93-6543-4A6D-AF12-6974E4736643}"/>
                </a:ext>
              </a:extLst>
            </p:cNvPr>
            <p:cNvSpPr/>
            <p:nvPr/>
          </p:nvSpPr>
          <p:spPr>
            <a:xfrm rot="15279629" flipH="1">
              <a:off x="8651937" y="1476604"/>
              <a:ext cx="2236541" cy="2129792"/>
            </a:xfrm>
            <a:prstGeom prst="arc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4BB1B2-8103-4111-A5CF-A33B16387AD9}"/>
                </a:ext>
              </a:extLst>
            </p:cNvPr>
            <p:cNvSpPr txBox="1"/>
            <p:nvPr/>
          </p:nvSpPr>
          <p:spPr>
            <a:xfrm rot="1858759">
              <a:off x="8303791" y="3605704"/>
              <a:ext cx="1041740" cy="45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>
                  <a:solidFill>
                    <a:srgbClr val="FF0000"/>
                  </a:solidFill>
                  <a:latin typeface="+mn-lt"/>
                </a:rPr>
                <a:t>FM</a:t>
              </a:r>
              <a:endParaRPr lang="en-US" sz="1100" b="1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412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31775">
              <a:spcBef>
                <a:spcPts val="0"/>
              </a:spcBef>
            </a:pPr>
            <a:r>
              <a:rPr lang="en-US" dirty="0"/>
              <a:t>Conventional communications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 defTabSz="231775">
              <a:spcBef>
                <a:spcPts val="1200"/>
              </a:spcBef>
              <a:buNone/>
            </a:pPr>
            <a:r>
              <a:rPr lang="en-US" sz="2800" dirty="0"/>
              <a:t>The traditional communications service  </a:t>
            </a:r>
          </a:p>
          <a:p>
            <a:pPr marL="0" indent="0" defTabSz="231775">
              <a:spcBef>
                <a:spcPts val="0"/>
              </a:spcBef>
              <a:buNone/>
            </a:pPr>
            <a:r>
              <a:rPr lang="en-US" sz="2800" dirty="0"/>
              <a:t>	was a </a:t>
            </a:r>
            <a:r>
              <a:rPr lang="en-US" sz="2800" i="1" dirty="0"/>
              <a:t>pure transport service</a:t>
            </a:r>
          </a:p>
          <a:p>
            <a:pPr marL="0" indent="0" defTabSz="231775">
              <a:spcBef>
                <a:spcPts val="1200"/>
              </a:spcBef>
              <a:buNone/>
            </a:pPr>
            <a:r>
              <a:rPr lang="en-US" sz="2800" i="1" dirty="0"/>
              <a:t>Transport information</a:t>
            </a:r>
            <a:r>
              <a:rPr lang="en-US" sz="2800" dirty="0"/>
              <a:t>:</a:t>
            </a:r>
          </a:p>
          <a:p>
            <a:pPr marL="457200" indent="-457200" defTabSz="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from site X to site Y (or between N&gt;2 sites)</a:t>
            </a:r>
          </a:p>
          <a:p>
            <a:pPr marL="457200" indent="-457200" defTabSz="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with data rate at least R </a:t>
            </a:r>
          </a:p>
          <a:p>
            <a:pPr marL="457200" indent="-457200" defTabSz="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with latency no more than L</a:t>
            </a:r>
          </a:p>
        </p:txBody>
      </p:sp>
      <p:grpSp>
        <p:nvGrpSpPr>
          <p:cNvPr id="281" name="Group 280"/>
          <p:cNvGrpSpPr/>
          <p:nvPr/>
        </p:nvGrpSpPr>
        <p:grpSpPr>
          <a:xfrm>
            <a:off x="7135903" y="2213498"/>
            <a:ext cx="4639638" cy="3954202"/>
            <a:chOff x="5363570" y="1403117"/>
            <a:chExt cx="3055274" cy="2757344"/>
          </a:xfrm>
        </p:grpSpPr>
        <p:pic>
          <p:nvPicPr>
            <p:cNvPr id="282" name="Picture 106" descr="C:\WINDOWS\Application Data\Microsoft\Media Catalog\Downloaded Clips\cl0\BS00093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42586" y="3738186"/>
              <a:ext cx="415925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3" name="Group 144"/>
            <p:cNvGrpSpPr>
              <a:grpSpLocks/>
            </p:cNvGrpSpPr>
            <p:nvPr/>
          </p:nvGrpSpPr>
          <p:grpSpPr bwMode="auto">
            <a:xfrm>
              <a:off x="5363570" y="1765129"/>
              <a:ext cx="2472346" cy="2254748"/>
              <a:chOff x="4132" y="1824"/>
              <a:chExt cx="908" cy="528"/>
            </a:xfrm>
            <a:solidFill>
              <a:srgbClr val="FFFF99"/>
            </a:solidFill>
          </p:grpSpPr>
          <p:grpSp>
            <p:nvGrpSpPr>
              <p:cNvPr id="531" name="Group 145"/>
              <p:cNvGrpSpPr>
                <a:grpSpLocks/>
              </p:cNvGrpSpPr>
              <p:nvPr/>
            </p:nvGrpSpPr>
            <p:grpSpPr bwMode="auto">
              <a:xfrm>
                <a:off x="4132" y="1827"/>
                <a:ext cx="906" cy="523"/>
                <a:chOff x="388" y="1637"/>
                <a:chExt cx="750" cy="422"/>
              </a:xfrm>
              <a:grpFill/>
            </p:grpSpPr>
            <p:sp>
              <p:nvSpPr>
                <p:cNvPr id="549" name="Oval 146"/>
                <p:cNvSpPr>
                  <a:spLocks noChangeArrowheads="1"/>
                </p:cNvSpPr>
                <p:nvPr/>
              </p:nvSpPr>
              <p:spPr bwMode="auto">
                <a:xfrm>
                  <a:off x="644" y="1637"/>
                  <a:ext cx="327" cy="1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50" name="Oval 147"/>
                <p:cNvSpPr>
                  <a:spLocks noChangeArrowheads="1"/>
                </p:cNvSpPr>
                <p:nvPr/>
              </p:nvSpPr>
              <p:spPr bwMode="auto">
                <a:xfrm>
                  <a:off x="464" y="1683"/>
                  <a:ext cx="250" cy="17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51" name="Oval 148"/>
                <p:cNvSpPr>
                  <a:spLocks noChangeArrowheads="1"/>
                </p:cNvSpPr>
                <p:nvPr/>
              </p:nvSpPr>
              <p:spPr bwMode="auto">
                <a:xfrm>
                  <a:off x="388" y="1788"/>
                  <a:ext cx="169" cy="142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52" name="Oval 149"/>
                <p:cNvSpPr>
                  <a:spLocks noChangeArrowheads="1"/>
                </p:cNvSpPr>
                <p:nvPr/>
              </p:nvSpPr>
              <p:spPr bwMode="auto">
                <a:xfrm>
                  <a:off x="438" y="1851"/>
                  <a:ext cx="255" cy="15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53" name="Oval 150"/>
                <p:cNvSpPr>
                  <a:spLocks noChangeArrowheads="1"/>
                </p:cNvSpPr>
                <p:nvPr/>
              </p:nvSpPr>
              <p:spPr bwMode="auto">
                <a:xfrm>
                  <a:off x="618" y="1876"/>
                  <a:ext cx="380" cy="1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54" name="Oval 151"/>
                <p:cNvSpPr>
                  <a:spLocks noChangeArrowheads="1"/>
                </p:cNvSpPr>
                <p:nvPr/>
              </p:nvSpPr>
              <p:spPr bwMode="auto">
                <a:xfrm>
                  <a:off x="860" y="1688"/>
                  <a:ext cx="243" cy="13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55" name="Oval 152"/>
                <p:cNvSpPr>
                  <a:spLocks noChangeArrowheads="1"/>
                </p:cNvSpPr>
                <p:nvPr/>
              </p:nvSpPr>
              <p:spPr bwMode="auto">
                <a:xfrm>
                  <a:off x="896" y="1776"/>
                  <a:ext cx="242" cy="13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56" name="Oval 153"/>
                <p:cNvSpPr>
                  <a:spLocks noChangeArrowheads="1"/>
                </p:cNvSpPr>
                <p:nvPr/>
              </p:nvSpPr>
              <p:spPr bwMode="auto">
                <a:xfrm>
                  <a:off x="874" y="1805"/>
                  <a:ext cx="240" cy="2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57" name="Oval 154"/>
                <p:cNvSpPr>
                  <a:spLocks noChangeArrowheads="1"/>
                </p:cNvSpPr>
                <p:nvPr/>
              </p:nvSpPr>
              <p:spPr bwMode="auto">
                <a:xfrm>
                  <a:off x="524" y="1737"/>
                  <a:ext cx="486" cy="2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grpSp>
            <p:nvGrpSpPr>
              <p:cNvPr id="532" name="Group 155"/>
              <p:cNvGrpSpPr>
                <a:grpSpLocks/>
              </p:cNvGrpSpPr>
              <p:nvPr/>
            </p:nvGrpSpPr>
            <p:grpSpPr bwMode="auto">
              <a:xfrm>
                <a:off x="4132" y="1824"/>
                <a:ext cx="908" cy="528"/>
                <a:chOff x="388" y="1635"/>
                <a:chExt cx="752" cy="426"/>
              </a:xfrm>
              <a:grpFill/>
            </p:grpSpPr>
            <p:sp>
              <p:nvSpPr>
                <p:cNvPr id="533" name="Arc 156"/>
                <p:cNvSpPr>
                  <a:spLocks/>
                </p:cNvSpPr>
                <p:nvPr/>
              </p:nvSpPr>
              <p:spPr bwMode="auto">
                <a:xfrm>
                  <a:off x="653" y="1635"/>
                  <a:ext cx="309" cy="89"/>
                </a:xfrm>
                <a:custGeom>
                  <a:avLst/>
                  <a:gdLst>
                    <a:gd name="T0" fmla="*/ 0 w 40505"/>
                    <a:gd name="T1" fmla="*/ 0 h 21600"/>
                    <a:gd name="T2" fmla="*/ 0 w 40505"/>
                    <a:gd name="T3" fmla="*/ 0 h 21600"/>
                    <a:gd name="T4" fmla="*/ 0 w 405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505"/>
                    <a:gd name="T10" fmla="*/ 0 h 21600"/>
                    <a:gd name="T11" fmla="*/ 40505 w 405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505" h="21600" fill="none" extrusionOk="0">
                      <a:moveTo>
                        <a:pt x="0" y="14684"/>
                      </a:moveTo>
                      <a:cubicBezTo>
                        <a:pt x="2966" y="5907"/>
                        <a:pt x="11198" y="-1"/>
                        <a:pt x="20463" y="0"/>
                      </a:cubicBezTo>
                      <a:cubicBezTo>
                        <a:pt x="29282" y="0"/>
                        <a:pt x="37216" y="5361"/>
                        <a:pt x="40504" y="13545"/>
                      </a:cubicBezTo>
                    </a:path>
                    <a:path w="40505" h="21600" stroke="0" extrusionOk="0">
                      <a:moveTo>
                        <a:pt x="0" y="14684"/>
                      </a:moveTo>
                      <a:cubicBezTo>
                        <a:pt x="2966" y="5907"/>
                        <a:pt x="11198" y="-1"/>
                        <a:pt x="20463" y="0"/>
                      </a:cubicBezTo>
                      <a:cubicBezTo>
                        <a:pt x="29282" y="0"/>
                        <a:pt x="37216" y="5361"/>
                        <a:pt x="40504" y="13545"/>
                      </a:cubicBezTo>
                      <a:lnTo>
                        <a:pt x="20463" y="216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34" name="Arc 157"/>
                <p:cNvSpPr>
                  <a:spLocks/>
                </p:cNvSpPr>
                <p:nvPr/>
              </p:nvSpPr>
              <p:spPr bwMode="auto">
                <a:xfrm>
                  <a:off x="655" y="1637"/>
                  <a:ext cx="305" cy="87"/>
                </a:xfrm>
                <a:custGeom>
                  <a:avLst/>
                  <a:gdLst>
                    <a:gd name="T0" fmla="*/ 0 w 40452"/>
                    <a:gd name="T1" fmla="*/ 0 h 21600"/>
                    <a:gd name="T2" fmla="*/ 0 w 40452"/>
                    <a:gd name="T3" fmla="*/ 0 h 21600"/>
                    <a:gd name="T4" fmla="*/ 0 w 404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452"/>
                    <a:gd name="T10" fmla="*/ 0 h 21600"/>
                    <a:gd name="T11" fmla="*/ 40452 w 404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452" h="21600" fill="none" extrusionOk="0">
                      <a:moveTo>
                        <a:pt x="-1" y="14616"/>
                      </a:moveTo>
                      <a:cubicBezTo>
                        <a:pt x="2986" y="5874"/>
                        <a:pt x="11201" y="-1"/>
                        <a:pt x="20440" y="0"/>
                      </a:cubicBezTo>
                      <a:cubicBezTo>
                        <a:pt x="29230" y="0"/>
                        <a:pt x="37143" y="5326"/>
                        <a:pt x="40451" y="13471"/>
                      </a:cubicBezTo>
                    </a:path>
                    <a:path w="40452" h="21600" stroke="0" extrusionOk="0">
                      <a:moveTo>
                        <a:pt x="-1" y="14616"/>
                      </a:moveTo>
                      <a:cubicBezTo>
                        <a:pt x="2986" y="5874"/>
                        <a:pt x="11201" y="-1"/>
                        <a:pt x="20440" y="0"/>
                      </a:cubicBezTo>
                      <a:cubicBezTo>
                        <a:pt x="29230" y="0"/>
                        <a:pt x="37143" y="5326"/>
                        <a:pt x="40451" y="13471"/>
                      </a:cubicBezTo>
                      <a:lnTo>
                        <a:pt x="20440" y="2160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35" name="Arc 158"/>
                <p:cNvSpPr>
                  <a:spLocks/>
                </p:cNvSpPr>
                <p:nvPr/>
              </p:nvSpPr>
              <p:spPr bwMode="auto">
                <a:xfrm>
                  <a:off x="464" y="1681"/>
                  <a:ext cx="193" cy="107"/>
                </a:xfrm>
                <a:custGeom>
                  <a:avLst/>
                  <a:gdLst>
                    <a:gd name="T0" fmla="*/ 0 w 33051"/>
                    <a:gd name="T1" fmla="*/ 0 h 26209"/>
                    <a:gd name="T2" fmla="*/ 0 w 33051"/>
                    <a:gd name="T3" fmla="*/ 0 h 26209"/>
                    <a:gd name="T4" fmla="*/ 0 w 33051"/>
                    <a:gd name="T5" fmla="*/ 0 h 26209"/>
                    <a:gd name="T6" fmla="*/ 0 60000 65536"/>
                    <a:gd name="T7" fmla="*/ 0 60000 65536"/>
                    <a:gd name="T8" fmla="*/ 0 60000 65536"/>
                    <a:gd name="T9" fmla="*/ 0 w 33051"/>
                    <a:gd name="T10" fmla="*/ 0 h 26209"/>
                    <a:gd name="T11" fmla="*/ 33051 w 33051"/>
                    <a:gd name="T12" fmla="*/ 26209 h 262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051" h="26209" fill="none" extrusionOk="0">
                      <a:moveTo>
                        <a:pt x="497" y="26208"/>
                      </a:moveTo>
                      <a:cubicBezTo>
                        <a:pt x="166" y="24694"/>
                        <a:pt x="0" y="2314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49" y="-1"/>
                        <a:pt x="29617" y="1138"/>
                        <a:pt x="33050" y="3285"/>
                      </a:cubicBezTo>
                    </a:path>
                    <a:path w="33051" h="26209" stroke="0" extrusionOk="0">
                      <a:moveTo>
                        <a:pt x="497" y="26208"/>
                      </a:moveTo>
                      <a:cubicBezTo>
                        <a:pt x="166" y="24694"/>
                        <a:pt x="0" y="2314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49" y="-1"/>
                        <a:pt x="29617" y="1138"/>
                        <a:pt x="33050" y="328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36" name="Arc 159"/>
                <p:cNvSpPr>
                  <a:spLocks/>
                </p:cNvSpPr>
                <p:nvPr/>
              </p:nvSpPr>
              <p:spPr bwMode="auto">
                <a:xfrm>
                  <a:off x="466" y="1683"/>
                  <a:ext cx="189" cy="104"/>
                </a:xfrm>
                <a:custGeom>
                  <a:avLst/>
                  <a:gdLst>
                    <a:gd name="T0" fmla="*/ 0 w 32994"/>
                    <a:gd name="T1" fmla="*/ 0 h 26240"/>
                    <a:gd name="T2" fmla="*/ 0 w 32994"/>
                    <a:gd name="T3" fmla="*/ 0 h 26240"/>
                    <a:gd name="T4" fmla="*/ 0 w 32994"/>
                    <a:gd name="T5" fmla="*/ 0 h 26240"/>
                    <a:gd name="T6" fmla="*/ 0 60000 65536"/>
                    <a:gd name="T7" fmla="*/ 0 60000 65536"/>
                    <a:gd name="T8" fmla="*/ 0 60000 65536"/>
                    <a:gd name="T9" fmla="*/ 0 w 32994"/>
                    <a:gd name="T10" fmla="*/ 0 h 26240"/>
                    <a:gd name="T11" fmla="*/ 32994 w 32994"/>
                    <a:gd name="T12" fmla="*/ 26240 h 26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994" h="26240" fill="none" extrusionOk="0">
                      <a:moveTo>
                        <a:pt x="504" y="26239"/>
                      </a:moveTo>
                      <a:cubicBezTo>
                        <a:pt x="169" y="24716"/>
                        <a:pt x="0" y="2316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26" y="-1"/>
                        <a:pt x="29572" y="1125"/>
                        <a:pt x="32993" y="3249"/>
                      </a:cubicBezTo>
                    </a:path>
                    <a:path w="32994" h="26240" stroke="0" extrusionOk="0">
                      <a:moveTo>
                        <a:pt x="504" y="26239"/>
                      </a:moveTo>
                      <a:cubicBezTo>
                        <a:pt x="169" y="24716"/>
                        <a:pt x="0" y="2316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26" y="-1"/>
                        <a:pt x="29572" y="1125"/>
                        <a:pt x="32993" y="324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37" name="Arc 160"/>
                <p:cNvSpPr>
                  <a:spLocks/>
                </p:cNvSpPr>
                <p:nvPr/>
              </p:nvSpPr>
              <p:spPr bwMode="auto">
                <a:xfrm>
                  <a:off x="437" y="1923"/>
                  <a:ext cx="194" cy="83"/>
                </a:xfrm>
                <a:custGeom>
                  <a:avLst/>
                  <a:gdLst>
                    <a:gd name="T0" fmla="*/ 0 w 32124"/>
                    <a:gd name="T1" fmla="*/ 0 h 22584"/>
                    <a:gd name="T2" fmla="*/ 0 w 32124"/>
                    <a:gd name="T3" fmla="*/ 0 h 22584"/>
                    <a:gd name="T4" fmla="*/ 0 w 32124"/>
                    <a:gd name="T5" fmla="*/ 0 h 22584"/>
                    <a:gd name="T6" fmla="*/ 0 60000 65536"/>
                    <a:gd name="T7" fmla="*/ 0 60000 65536"/>
                    <a:gd name="T8" fmla="*/ 0 60000 65536"/>
                    <a:gd name="T9" fmla="*/ 0 w 32124"/>
                    <a:gd name="T10" fmla="*/ 0 h 22584"/>
                    <a:gd name="T11" fmla="*/ 32124 w 32124"/>
                    <a:gd name="T12" fmla="*/ 22584 h 225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124" h="22584" fill="none" extrusionOk="0">
                      <a:moveTo>
                        <a:pt x="32123" y="19846"/>
                      </a:moveTo>
                      <a:cubicBezTo>
                        <a:pt x="28906" y="21641"/>
                        <a:pt x="25283" y="22583"/>
                        <a:pt x="21600" y="22584"/>
                      </a:cubicBezTo>
                      <a:cubicBezTo>
                        <a:pt x="9670" y="22584"/>
                        <a:pt x="0" y="12913"/>
                        <a:pt x="0" y="984"/>
                      </a:cubicBezTo>
                      <a:cubicBezTo>
                        <a:pt x="-1" y="655"/>
                        <a:pt x="7" y="327"/>
                        <a:pt x="22" y="0"/>
                      </a:cubicBezTo>
                    </a:path>
                    <a:path w="32124" h="22584" stroke="0" extrusionOk="0">
                      <a:moveTo>
                        <a:pt x="32123" y="19846"/>
                      </a:moveTo>
                      <a:cubicBezTo>
                        <a:pt x="28906" y="21641"/>
                        <a:pt x="25283" y="22583"/>
                        <a:pt x="21600" y="22584"/>
                      </a:cubicBezTo>
                      <a:cubicBezTo>
                        <a:pt x="9670" y="22584"/>
                        <a:pt x="0" y="12913"/>
                        <a:pt x="0" y="984"/>
                      </a:cubicBezTo>
                      <a:cubicBezTo>
                        <a:pt x="-1" y="655"/>
                        <a:pt x="7" y="327"/>
                        <a:pt x="22" y="0"/>
                      </a:cubicBezTo>
                      <a:lnTo>
                        <a:pt x="21600" y="9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38" name="Arc 161"/>
                <p:cNvSpPr>
                  <a:spLocks/>
                </p:cNvSpPr>
                <p:nvPr/>
              </p:nvSpPr>
              <p:spPr bwMode="auto">
                <a:xfrm>
                  <a:off x="439" y="1923"/>
                  <a:ext cx="191" cy="81"/>
                </a:xfrm>
                <a:custGeom>
                  <a:avLst/>
                  <a:gdLst>
                    <a:gd name="T0" fmla="*/ 0 w 32043"/>
                    <a:gd name="T1" fmla="*/ 0 h 22594"/>
                    <a:gd name="T2" fmla="*/ 0 w 32043"/>
                    <a:gd name="T3" fmla="*/ 0 h 22594"/>
                    <a:gd name="T4" fmla="*/ 0 w 32043"/>
                    <a:gd name="T5" fmla="*/ 0 h 22594"/>
                    <a:gd name="T6" fmla="*/ 0 60000 65536"/>
                    <a:gd name="T7" fmla="*/ 0 60000 65536"/>
                    <a:gd name="T8" fmla="*/ 0 60000 65536"/>
                    <a:gd name="T9" fmla="*/ 0 w 32043"/>
                    <a:gd name="T10" fmla="*/ 0 h 22594"/>
                    <a:gd name="T11" fmla="*/ 32043 w 32043"/>
                    <a:gd name="T12" fmla="*/ 22594 h 225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43" h="22594" fill="none" extrusionOk="0">
                      <a:moveTo>
                        <a:pt x="32042" y="19901"/>
                      </a:moveTo>
                      <a:cubicBezTo>
                        <a:pt x="28845" y="21667"/>
                        <a:pt x="25252" y="22593"/>
                        <a:pt x="21600" y="22594"/>
                      </a:cubicBezTo>
                      <a:cubicBezTo>
                        <a:pt x="9670" y="22594"/>
                        <a:pt x="0" y="12923"/>
                        <a:pt x="0" y="994"/>
                      </a:cubicBezTo>
                      <a:cubicBezTo>
                        <a:pt x="-1" y="662"/>
                        <a:pt x="7" y="331"/>
                        <a:pt x="22" y="-1"/>
                      </a:cubicBezTo>
                    </a:path>
                    <a:path w="32043" h="22594" stroke="0" extrusionOk="0">
                      <a:moveTo>
                        <a:pt x="32042" y="19901"/>
                      </a:moveTo>
                      <a:cubicBezTo>
                        <a:pt x="28845" y="21667"/>
                        <a:pt x="25252" y="22593"/>
                        <a:pt x="21600" y="22594"/>
                      </a:cubicBezTo>
                      <a:cubicBezTo>
                        <a:pt x="9670" y="22594"/>
                        <a:pt x="0" y="12923"/>
                        <a:pt x="0" y="994"/>
                      </a:cubicBezTo>
                      <a:cubicBezTo>
                        <a:pt x="-1" y="662"/>
                        <a:pt x="7" y="331"/>
                        <a:pt x="22" y="-1"/>
                      </a:cubicBezTo>
                      <a:lnTo>
                        <a:pt x="21600" y="994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39" name="Arc 162"/>
                <p:cNvSpPr>
                  <a:spLocks/>
                </p:cNvSpPr>
                <p:nvPr/>
              </p:nvSpPr>
              <p:spPr bwMode="auto">
                <a:xfrm>
                  <a:off x="959" y="1686"/>
                  <a:ext cx="147" cy="103"/>
                </a:xfrm>
                <a:custGeom>
                  <a:avLst/>
                  <a:gdLst>
                    <a:gd name="T0" fmla="*/ 0 w 26054"/>
                    <a:gd name="T1" fmla="*/ 0 h 32379"/>
                    <a:gd name="T2" fmla="*/ 0 w 26054"/>
                    <a:gd name="T3" fmla="*/ 0 h 32379"/>
                    <a:gd name="T4" fmla="*/ 0 w 26054"/>
                    <a:gd name="T5" fmla="*/ 0 h 32379"/>
                    <a:gd name="T6" fmla="*/ 0 60000 65536"/>
                    <a:gd name="T7" fmla="*/ 0 60000 65536"/>
                    <a:gd name="T8" fmla="*/ 0 60000 65536"/>
                    <a:gd name="T9" fmla="*/ 0 w 26054"/>
                    <a:gd name="T10" fmla="*/ 0 h 32379"/>
                    <a:gd name="T11" fmla="*/ 26054 w 26054"/>
                    <a:gd name="T12" fmla="*/ 32379 h 323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54" h="32379" fill="none" extrusionOk="0">
                      <a:moveTo>
                        <a:pt x="0" y="464"/>
                      </a:moveTo>
                      <a:cubicBezTo>
                        <a:pt x="1464" y="155"/>
                        <a:pt x="2957" y="-1"/>
                        <a:pt x="4454" y="0"/>
                      </a:cubicBezTo>
                      <a:cubicBezTo>
                        <a:pt x="16383" y="0"/>
                        <a:pt x="26054" y="9670"/>
                        <a:pt x="26054" y="21600"/>
                      </a:cubicBezTo>
                      <a:cubicBezTo>
                        <a:pt x="26054" y="25383"/>
                        <a:pt x="25060" y="29100"/>
                        <a:pt x="23172" y="32379"/>
                      </a:cubicBezTo>
                    </a:path>
                    <a:path w="26054" h="32379" stroke="0" extrusionOk="0">
                      <a:moveTo>
                        <a:pt x="0" y="464"/>
                      </a:moveTo>
                      <a:cubicBezTo>
                        <a:pt x="1464" y="155"/>
                        <a:pt x="2957" y="-1"/>
                        <a:pt x="4454" y="0"/>
                      </a:cubicBezTo>
                      <a:cubicBezTo>
                        <a:pt x="16383" y="0"/>
                        <a:pt x="26054" y="9670"/>
                        <a:pt x="26054" y="21600"/>
                      </a:cubicBezTo>
                      <a:cubicBezTo>
                        <a:pt x="26054" y="25383"/>
                        <a:pt x="25060" y="29100"/>
                        <a:pt x="23172" y="32379"/>
                      </a:cubicBezTo>
                      <a:lnTo>
                        <a:pt x="4454" y="216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40" name="Arc 163"/>
                <p:cNvSpPr>
                  <a:spLocks/>
                </p:cNvSpPr>
                <p:nvPr/>
              </p:nvSpPr>
              <p:spPr bwMode="auto">
                <a:xfrm>
                  <a:off x="960" y="1688"/>
                  <a:ext cx="144" cy="100"/>
                </a:xfrm>
                <a:custGeom>
                  <a:avLst/>
                  <a:gdLst>
                    <a:gd name="T0" fmla="*/ 0 w 25998"/>
                    <a:gd name="T1" fmla="*/ 0 h 32485"/>
                    <a:gd name="T2" fmla="*/ 0 w 25998"/>
                    <a:gd name="T3" fmla="*/ 0 h 32485"/>
                    <a:gd name="T4" fmla="*/ 0 w 25998"/>
                    <a:gd name="T5" fmla="*/ 0 h 32485"/>
                    <a:gd name="T6" fmla="*/ 0 60000 65536"/>
                    <a:gd name="T7" fmla="*/ 0 60000 65536"/>
                    <a:gd name="T8" fmla="*/ 0 60000 65536"/>
                    <a:gd name="T9" fmla="*/ 0 w 25998"/>
                    <a:gd name="T10" fmla="*/ 0 h 32485"/>
                    <a:gd name="T11" fmla="*/ 25998 w 25998"/>
                    <a:gd name="T12" fmla="*/ 32485 h 324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98" h="32485" fill="none" extrusionOk="0">
                      <a:moveTo>
                        <a:pt x="-1" y="452"/>
                      </a:moveTo>
                      <a:cubicBezTo>
                        <a:pt x="1446" y="151"/>
                        <a:pt x="2920" y="-1"/>
                        <a:pt x="4398" y="0"/>
                      </a:cubicBezTo>
                      <a:cubicBezTo>
                        <a:pt x="16327" y="0"/>
                        <a:pt x="25998" y="9670"/>
                        <a:pt x="25998" y="21600"/>
                      </a:cubicBezTo>
                      <a:cubicBezTo>
                        <a:pt x="25998" y="25424"/>
                        <a:pt x="24982" y="29181"/>
                        <a:pt x="23054" y="32484"/>
                      </a:cubicBezTo>
                    </a:path>
                    <a:path w="25998" h="32485" stroke="0" extrusionOk="0">
                      <a:moveTo>
                        <a:pt x="-1" y="452"/>
                      </a:moveTo>
                      <a:cubicBezTo>
                        <a:pt x="1446" y="151"/>
                        <a:pt x="2920" y="-1"/>
                        <a:pt x="4398" y="0"/>
                      </a:cubicBezTo>
                      <a:cubicBezTo>
                        <a:pt x="16327" y="0"/>
                        <a:pt x="25998" y="9670"/>
                        <a:pt x="25998" y="21600"/>
                      </a:cubicBezTo>
                      <a:cubicBezTo>
                        <a:pt x="25998" y="25424"/>
                        <a:pt x="24982" y="29181"/>
                        <a:pt x="23054" y="32484"/>
                      </a:cubicBezTo>
                      <a:lnTo>
                        <a:pt x="4398" y="2160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41" name="Arc 164"/>
                <p:cNvSpPr>
                  <a:spLocks/>
                </p:cNvSpPr>
                <p:nvPr/>
              </p:nvSpPr>
              <p:spPr bwMode="auto">
                <a:xfrm>
                  <a:off x="1000" y="1788"/>
                  <a:ext cx="140" cy="101"/>
                </a:xfrm>
                <a:custGeom>
                  <a:avLst/>
                  <a:gdLst>
                    <a:gd name="T0" fmla="*/ 0 w 21600"/>
                    <a:gd name="T1" fmla="*/ 0 h 29395"/>
                    <a:gd name="T2" fmla="*/ 0 w 21600"/>
                    <a:gd name="T3" fmla="*/ 0 h 29395"/>
                    <a:gd name="T4" fmla="*/ 0 w 21600"/>
                    <a:gd name="T5" fmla="*/ 0 h 2939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395"/>
                    <a:gd name="T11" fmla="*/ 21600 w 21600"/>
                    <a:gd name="T12" fmla="*/ 29395 h 293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395" fill="none" extrusionOk="0">
                      <a:moveTo>
                        <a:pt x="13468" y="-1"/>
                      </a:moveTo>
                      <a:cubicBezTo>
                        <a:pt x="18606" y="4098"/>
                        <a:pt x="21600" y="10313"/>
                        <a:pt x="21600" y="16887"/>
                      </a:cubicBezTo>
                      <a:cubicBezTo>
                        <a:pt x="21600" y="21369"/>
                        <a:pt x="20205" y="25740"/>
                        <a:pt x="17609" y="29394"/>
                      </a:cubicBezTo>
                    </a:path>
                    <a:path w="21600" h="29395" stroke="0" extrusionOk="0">
                      <a:moveTo>
                        <a:pt x="13468" y="-1"/>
                      </a:moveTo>
                      <a:cubicBezTo>
                        <a:pt x="18606" y="4098"/>
                        <a:pt x="21600" y="10313"/>
                        <a:pt x="21600" y="16887"/>
                      </a:cubicBezTo>
                      <a:cubicBezTo>
                        <a:pt x="21600" y="21369"/>
                        <a:pt x="20205" y="25740"/>
                        <a:pt x="17609" y="29394"/>
                      </a:cubicBezTo>
                      <a:lnTo>
                        <a:pt x="0" y="1688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42" name="Arc 165"/>
                <p:cNvSpPr>
                  <a:spLocks/>
                </p:cNvSpPr>
                <p:nvPr/>
              </p:nvSpPr>
              <p:spPr bwMode="auto">
                <a:xfrm>
                  <a:off x="1000" y="1789"/>
                  <a:ext cx="138" cy="99"/>
                </a:xfrm>
                <a:custGeom>
                  <a:avLst/>
                  <a:gdLst>
                    <a:gd name="T0" fmla="*/ 0 w 21600"/>
                    <a:gd name="T1" fmla="*/ 0 h 29585"/>
                    <a:gd name="T2" fmla="*/ 0 w 21600"/>
                    <a:gd name="T3" fmla="*/ 0 h 29585"/>
                    <a:gd name="T4" fmla="*/ 0 w 21600"/>
                    <a:gd name="T5" fmla="*/ 0 h 295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585"/>
                    <a:gd name="T11" fmla="*/ 21600 w 21600"/>
                    <a:gd name="T12" fmla="*/ 29585 h 29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585" fill="none" extrusionOk="0">
                      <a:moveTo>
                        <a:pt x="13362" y="0"/>
                      </a:moveTo>
                      <a:cubicBezTo>
                        <a:pt x="18564" y="4096"/>
                        <a:pt x="21600" y="10350"/>
                        <a:pt x="21600" y="16971"/>
                      </a:cubicBezTo>
                      <a:cubicBezTo>
                        <a:pt x="21600" y="21497"/>
                        <a:pt x="20177" y="25910"/>
                        <a:pt x="17534" y="29585"/>
                      </a:cubicBezTo>
                    </a:path>
                    <a:path w="21600" h="29585" stroke="0" extrusionOk="0">
                      <a:moveTo>
                        <a:pt x="13362" y="0"/>
                      </a:moveTo>
                      <a:cubicBezTo>
                        <a:pt x="18564" y="4096"/>
                        <a:pt x="21600" y="10350"/>
                        <a:pt x="21600" y="16971"/>
                      </a:cubicBezTo>
                      <a:cubicBezTo>
                        <a:pt x="21600" y="21497"/>
                        <a:pt x="20177" y="25910"/>
                        <a:pt x="17534" y="29585"/>
                      </a:cubicBezTo>
                      <a:lnTo>
                        <a:pt x="0" y="16971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43" name="Arc 166"/>
                <p:cNvSpPr>
                  <a:spLocks/>
                </p:cNvSpPr>
                <p:nvPr/>
              </p:nvSpPr>
              <p:spPr bwMode="auto">
                <a:xfrm>
                  <a:off x="954" y="1888"/>
                  <a:ext cx="164" cy="146"/>
                </a:xfrm>
                <a:custGeom>
                  <a:avLst/>
                  <a:gdLst>
                    <a:gd name="T0" fmla="*/ 0 w 28719"/>
                    <a:gd name="T1" fmla="*/ 0 h 27731"/>
                    <a:gd name="T2" fmla="*/ 0 w 28719"/>
                    <a:gd name="T3" fmla="*/ 0 h 27731"/>
                    <a:gd name="T4" fmla="*/ 0 w 28719"/>
                    <a:gd name="T5" fmla="*/ 0 h 27731"/>
                    <a:gd name="T6" fmla="*/ 0 60000 65536"/>
                    <a:gd name="T7" fmla="*/ 0 60000 65536"/>
                    <a:gd name="T8" fmla="*/ 0 60000 65536"/>
                    <a:gd name="T9" fmla="*/ 0 w 28719"/>
                    <a:gd name="T10" fmla="*/ 0 h 27731"/>
                    <a:gd name="T11" fmla="*/ 28719 w 28719"/>
                    <a:gd name="T12" fmla="*/ 27731 h 277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719" h="27731" fill="none" extrusionOk="0">
                      <a:moveTo>
                        <a:pt x="27830" y="0"/>
                      </a:moveTo>
                      <a:cubicBezTo>
                        <a:pt x="28419" y="1990"/>
                        <a:pt x="28719" y="4055"/>
                        <a:pt x="28719" y="6131"/>
                      </a:cubicBezTo>
                      <a:cubicBezTo>
                        <a:pt x="28719" y="18060"/>
                        <a:pt x="19048" y="27731"/>
                        <a:pt x="7119" y="27731"/>
                      </a:cubicBezTo>
                      <a:cubicBezTo>
                        <a:pt x="4695" y="27731"/>
                        <a:pt x="2288" y="27323"/>
                        <a:pt x="-1" y="26524"/>
                      </a:cubicBezTo>
                    </a:path>
                    <a:path w="28719" h="27731" stroke="0" extrusionOk="0">
                      <a:moveTo>
                        <a:pt x="27830" y="0"/>
                      </a:moveTo>
                      <a:cubicBezTo>
                        <a:pt x="28419" y="1990"/>
                        <a:pt x="28719" y="4055"/>
                        <a:pt x="28719" y="6131"/>
                      </a:cubicBezTo>
                      <a:cubicBezTo>
                        <a:pt x="28719" y="18060"/>
                        <a:pt x="19048" y="27731"/>
                        <a:pt x="7119" y="27731"/>
                      </a:cubicBezTo>
                      <a:cubicBezTo>
                        <a:pt x="4695" y="27731"/>
                        <a:pt x="2288" y="27323"/>
                        <a:pt x="-1" y="26524"/>
                      </a:cubicBezTo>
                      <a:lnTo>
                        <a:pt x="7119" y="61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44" name="Arc 167"/>
                <p:cNvSpPr>
                  <a:spLocks/>
                </p:cNvSpPr>
                <p:nvPr/>
              </p:nvSpPr>
              <p:spPr bwMode="auto">
                <a:xfrm>
                  <a:off x="955" y="1888"/>
                  <a:ext cx="161" cy="144"/>
                </a:xfrm>
                <a:custGeom>
                  <a:avLst/>
                  <a:gdLst>
                    <a:gd name="T0" fmla="*/ 0 w 28711"/>
                    <a:gd name="T1" fmla="*/ 0 h 27739"/>
                    <a:gd name="T2" fmla="*/ 0 w 28711"/>
                    <a:gd name="T3" fmla="*/ 0 h 27739"/>
                    <a:gd name="T4" fmla="*/ 0 w 28711"/>
                    <a:gd name="T5" fmla="*/ 0 h 27739"/>
                    <a:gd name="T6" fmla="*/ 0 60000 65536"/>
                    <a:gd name="T7" fmla="*/ 0 60000 65536"/>
                    <a:gd name="T8" fmla="*/ 0 60000 65536"/>
                    <a:gd name="T9" fmla="*/ 0 w 28711"/>
                    <a:gd name="T10" fmla="*/ 0 h 27739"/>
                    <a:gd name="T11" fmla="*/ 28711 w 28711"/>
                    <a:gd name="T12" fmla="*/ 27739 h 277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711" h="27739" fill="none" extrusionOk="0">
                      <a:moveTo>
                        <a:pt x="27820" y="-1"/>
                      </a:moveTo>
                      <a:cubicBezTo>
                        <a:pt x="28410" y="1992"/>
                        <a:pt x="28711" y="4060"/>
                        <a:pt x="28711" y="6139"/>
                      </a:cubicBezTo>
                      <a:cubicBezTo>
                        <a:pt x="28711" y="18068"/>
                        <a:pt x="19040" y="27739"/>
                        <a:pt x="7111" y="27739"/>
                      </a:cubicBezTo>
                      <a:cubicBezTo>
                        <a:pt x="4689" y="27739"/>
                        <a:pt x="2286" y="27331"/>
                        <a:pt x="0" y="26534"/>
                      </a:cubicBezTo>
                    </a:path>
                    <a:path w="28711" h="27739" stroke="0" extrusionOk="0">
                      <a:moveTo>
                        <a:pt x="27820" y="-1"/>
                      </a:moveTo>
                      <a:cubicBezTo>
                        <a:pt x="28410" y="1992"/>
                        <a:pt x="28711" y="4060"/>
                        <a:pt x="28711" y="6139"/>
                      </a:cubicBezTo>
                      <a:cubicBezTo>
                        <a:pt x="28711" y="18068"/>
                        <a:pt x="19040" y="27739"/>
                        <a:pt x="7111" y="27739"/>
                      </a:cubicBezTo>
                      <a:cubicBezTo>
                        <a:pt x="4689" y="27739"/>
                        <a:pt x="2286" y="27331"/>
                        <a:pt x="0" y="26534"/>
                      </a:cubicBezTo>
                      <a:lnTo>
                        <a:pt x="7111" y="6139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45" name="Arc 168"/>
                <p:cNvSpPr>
                  <a:spLocks/>
                </p:cNvSpPr>
                <p:nvPr/>
              </p:nvSpPr>
              <p:spPr bwMode="auto">
                <a:xfrm>
                  <a:off x="388" y="1786"/>
                  <a:ext cx="89" cy="140"/>
                </a:xfrm>
                <a:custGeom>
                  <a:avLst/>
                  <a:gdLst>
                    <a:gd name="T0" fmla="*/ 0 w 21600"/>
                    <a:gd name="T1" fmla="*/ 0 h 41280"/>
                    <a:gd name="T2" fmla="*/ 0 w 21600"/>
                    <a:gd name="T3" fmla="*/ 0 h 41280"/>
                    <a:gd name="T4" fmla="*/ 0 w 21600"/>
                    <a:gd name="T5" fmla="*/ 0 h 4128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80"/>
                    <a:gd name="T11" fmla="*/ 21600 w 21600"/>
                    <a:gd name="T12" fmla="*/ 41280 h 412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80" fill="none" extrusionOk="0">
                      <a:moveTo>
                        <a:pt x="12788" y="41279"/>
                      </a:moveTo>
                      <a:cubicBezTo>
                        <a:pt x="5008" y="37803"/>
                        <a:pt x="0" y="30079"/>
                        <a:pt x="0" y="21559"/>
                      </a:cubicBezTo>
                      <a:cubicBezTo>
                        <a:pt x="-1" y="10146"/>
                        <a:pt x="8877" y="703"/>
                        <a:pt x="20268" y="0"/>
                      </a:cubicBezTo>
                    </a:path>
                    <a:path w="21600" h="41280" stroke="0" extrusionOk="0">
                      <a:moveTo>
                        <a:pt x="12788" y="41279"/>
                      </a:moveTo>
                      <a:cubicBezTo>
                        <a:pt x="5008" y="37803"/>
                        <a:pt x="0" y="30079"/>
                        <a:pt x="0" y="21559"/>
                      </a:cubicBezTo>
                      <a:cubicBezTo>
                        <a:pt x="-1" y="10146"/>
                        <a:pt x="8877" y="703"/>
                        <a:pt x="20268" y="0"/>
                      </a:cubicBezTo>
                      <a:lnTo>
                        <a:pt x="21600" y="215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46" name="Arc 169"/>
                <p:cNvSpPr>
                  <a:spLocks/>
                </p:cNvSpPr>
                <p:nvPr/>
              </p:nvSpPr>
              <p:spPr bwMode="auto">
                <a:xfrm>
                  <a:off x="390" y="1788"/>
                  <a:ext cx="87" cy="136"/>
                </a:xfrm>
                <a:custGeom>
                  <a:avLst/>
                  <a:gdLst>
                    <a:gd name="T0" fmla="*/ 0 w 21600"/>
                    <a:gd name="T1" fmla="*/ 0 h 41296"/>
                    <a:gd name="T2" fmla="*/ 0 w 21600"/>
                    <a:gd name="T3" fmla="*/ 0 h 41296"/>
                    <a:gd name="T4" fmla="*/ 0 w 21600"/>
                    <a:gd name="T5" fmla="*/ 0 h 4129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96"/>
                    <a:gd name="T11" fmla="*/ 21600 w 21600"/>
                    <a:gd name="T12" fmla="*/ 41296 h 412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96" fill="none" extrusionOk="0">
                      <a:moveTo>
                        <a:pt x="12824" y="41296"/>
                      </a:moveTo>
                      <a:cubicBezTo>
                        <a:pt x="5025" y="37828"/>
                        <a:pt x="0" y="30094"/>
                        <a:pt x="0" y="21559"/>
                      </a:cubicBezTo>
                      <a:cubicBezTo>
                        <a:pt x="-1" y="10144"/>
                        <a:pt x="8881" y="700"/>
                        <a:pt x="20273" y="-1"/>
                      </a:cubicBezTo>
                    </a:path>
                    <a:path w="21600" h="41296" stroke="0" extrusionOk="0">
                      <a:moveTo>
                        <a:pt x="12824" y="41296"/>
                      </a:moveTo>
                      <a:cubicBezTo>
                        <a:pt x="5025" y="37828"/>
                        <a:pt x="0" y="30094"/>
                        <a:pt x="0" y="21559"/>
                      </a:cubicBezTo>
                      <a:cubicBezTo>
                        <a:pt x="-1" y="10144"/>
                        <a:pt x="8881" y="700"/>
                        <a:pt x="20273" y="-1"/>
                      </a:cubicBezTo>
                      <a:lnTo>
                        <a:pt x="21600" y="21559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47" name="Arc 170"/>
                <p:cNvSpPr>
                  <a:spLocks/>
                </p:cNvSpPr>
                <p:nvPr/>
              </p:nvSpPr>
              <p:spPr bwMode="auto">
                <a:xfrm>
                  <a:off x="624" y="1976"/>
                  <a:ext cx="336" cy="85"/>
                </a:xfrm>
                <a:custGeom>
                  <a:avLst/>
                  <a:gdLst>
                    <a:gd name="T0" fmla="*/ 0 w 38968"/>
                    <a:gd name="T1" fmla="*/ 0 h 21600"/>
                    <a:gd name="T2" fmla="*/ 0 w 38968"/>
                    <a:gd name="T3" fmla="*/ 0 h 21600"/>
                    <a:gd name="T4" fmla="*/ 0 w 3896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968"/>
                    <a:gd name="T10" fmla="*/ 0 h 21600"/>
                    <a:gd name="T11" fmla="*/ 38968 w 3896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68" h="21600" fill="none" extrusionOk="0">
                      <a:moveTo>
                        <a:pt x="38967" y="12214"/>
                      </a:moveTo>
                      <a:cubicBezTo>
                        <a:pt x="34939" y="18088"/>
                        <a:pt x="28275" y="21599"/>
                        <a:pt x="21153" y="21600"/>
                      </a:cubicBezTo>
                      <a:cubicBezTo>
                        <a:pt x="10908" y="21600"/>
                        <a:pt x="2073" y="14404"/>
                        <a:pt x="0" y="4371"/>
                      </a:cubicBezTo>
                    </a:path>
                    <a:path w="38968" h="21600" stroke="0" extrusionOk="0">
                      <a:moveTo>
                        <a:pt x="38967" y="12214"/>
                      </a:moveTo>
                      <a:cubicBezTo>
                        <a:pt x="34939" y="18088"/>
                        <a:pt x="28275" y="21599"/>
                        <a:pt x="21153" y="21600"/>
                      </a:cubicBezTo>
                      <a:cubicBezTo>
                        <a:pt x="10908" y="21600"/>
                        <a:pt x="2073" y="14404"/>
                        <a:pt x="0" y="4371"/>
                      </a:cubicBezTo>
                      <a:lnTo>
                        <a:pt x="2115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48" name="Arc 171"/>
                <p:cNvSpPr>
                  <a:spLocks/>
                </p:cNvSpPr>
                <p:nvPr/>
              </p:nvSpPr>
              <p:spPr bwMode="auto">
                <a:xfrm>
                  <a:off x="626" y="1976"/>
                  <a:ext cx="331" cy="83"/>
                </a:xfrm>
                <a:custGeom>
                  <a:avLst/>
                  <a:gdLst>
                    <a:gd name="T0" fmla="*/ 0 w 38882"/>
                    <a:gd name="T1" fmla="*/ 0 h 21600"/>
                    <a:gd name="T2" fmla="*/ 0 w 38882"/>
                    <a:gd name="T3" fmla="*/ 0 h 21600"/>
                    <a:gd name="T4" fmla="*/ 0 w 3888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82"/>
                    <a:gd name="T10" fmla="*/ 0 h 21600"/>
                    <a:gd name="T11" fmla="*/ 38882 w 3888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82" h="21600" fill="none" extrusionOk="0">
                      <a:moveTo>
                        <a:pt x="38881" y="12322"/>
                      </a:moveTo>
                      <a:cubicBezTo>
                        <a:pt x="34845" y="18134"/>
                        <a:pt x="28217" y="21599"/>
                        <a:pt x="21142" y="21600"/>
                      </a:cubicBezTo>
                      <a:cubicBezTo>
                        <a:pt x="10918" y="21600"/>
                        <a:pt x="2095" y="14432"/>
                        <a:pt x="0" y="4425"/>
                      </a:cubicBezTo>
                    </a:path>
                    <a:path w="38882" h="21600" stroke="0" extrusionOk="0">
                      <a:moveTo>
                        <a:pt x="38881" y="12322"/>
                      </a:moveTo>
                      <a:cubicBezTo>
                        <a:pt x="34845" y="18134"/>
                        <a:pt x="28217" y="21599"/>
                        <a:pt x="21142" y="21600"/>
                      </a:cubicBezTo>
                      <a:cubicBezTo>
                        <a:pt x="10918" y="21600"/>
                        <a:pt x="2095" y="14432"/>
                        <a:pt x="0" y="4425"/>
                      </a:cubicBezTo>
                      <a:lnTo>
                        <a:pt x="2114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284" name="Group 329"/>
            <p:cNvGrpSpPr>
              <a:grpSpLocks/>
            </p:cNvGrpSpPr>
            <p:nvPr/>
          </p:nvGrpSpPr>
          <p:grpSpPr bwMode="auto">
            <a:xfrm>
              <a:off x="5851520" y="2562422"/>
              <a:ext cx="321645" cy="269496"/>
              <a:chOff x="3933" y="930"/>
              <a:chExt cx="251" cy="330"/>
            </a:xfrm>
          </p:grpSpPr>
          <p:sp>
            <p:nvSpPr>
              <p:cNvPr id="508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9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0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1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12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513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523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4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5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6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7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8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9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30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14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515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16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17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18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19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0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1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2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85" name="Group 329"/>
            <p:cNvGrpSpPr>
              <a:grpSpLocks/>
            </p:cNvGrpSpPr>
            <p:nvPr/>
          </p:nvGrpSpPr>
          <p:grpSpPr bwMode="auto">
            <a:xfrm>
              <a:off x="6956997" y="3299413"/>
              <a:ext cx="321645" cy="269496"/>
              <a:chOff x="3933" y="930"/>
              <a:chExt cx="251" cy="330"/>
            </a:xfrm>
          </p:grpSpPr>
          <p:sp>
            <p:nvSpPr>
              <p:cNvPr id="485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6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7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8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89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490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500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1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2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3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4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5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6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7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91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92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93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94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95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96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97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98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99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86" name="Group 329"/>
            <p:cNvGrpSpPr>
              <a:grpSpLocks/>
            </p:cNvGrpSpPr>
            <p:nvPr/>
          </p:nvGrpSpPr>
          <p:grpSpPr bwMode="auto">
            <a:xfrm>
              <a:off x="7489252" y="3012808"/>
              <a:ext cx="321645" cy="269496"/>
              <a:chOff x="3933" y="930"/>
              <a:chExt cx="251" cy="330"/>
            </a:xfrm>
          </p:grpSpPr>
          <p:sp>
            <p:nvSpPr>
              <p:cNvPr id="462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3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4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5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66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467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77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8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9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80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81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82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83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84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68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69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0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1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2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3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4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5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6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87" name="Group 329"/>
            <p:cNvGrpSpPr>
              <a:grpSpLocks/>
            </p:cNvGrpSpPr>
            <p:nvPr/>
          </p:nvGrpSpPr>
          <p:grpSpPr bwMode="auto">
            <a:xfrm>
              <a:off x="7352773" y="3667902"/>
              <a:ext cx="321645" cy="269496"/>
              <a:chOff x="3933" y="930"/>
              <a:chExt cx="251" cy="330"/>
            </a:xfrm>
          </p:grpSpPr>
          <p:sp>
            <p:nvSpPr>
              <p:cNvPr id="439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1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2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43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444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54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5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6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7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8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9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60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61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45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46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47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48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49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0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1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2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3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88" name="Group 329"/>
            <p:cNvGrpSpPr>
              <a:grpSpLocks/>
            </p:cNvGrpSpPr>
            <p:nvPr/>
          </p:nvGrpSpPr>
          <p:grpSpPr bwMode="auto">
            <a:xfrm>
              <a:off x="6465670" y="2057466"/>
              <a:ext cx="321645" cy="269496"/>
              <a:chOff x="3933" y="930"/>
              <a:chExt cx="251" cy="330"/>
            </a:xfrm>
          </p:grpSpPr>
          <p:sp>
            <p:nvSpPr>
              <p:cNvPr id="416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7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8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9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20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421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31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2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3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4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5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6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7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8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22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23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24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25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26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27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28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29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0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89" name="Group 329"/>
            <p:cNvGrpSpPr>
              <a:grpSpLocks/>
            </p:cNvGrpSpPr>
            <p:nvPr/>
          </p:nvGrpSpPr>
          <p:grpSpPr bwMode="auto">
            <a:xfrm>
              <a:off x="5605860" y="2139353"/>
              <a:ext cx="321645" cy="269496"/>
              <a:chOff x="3933" y="930"/>
              <a:chExt cx="251" cy="330"/>
            </a:xfrm>
          </p:grpSpPr>
          <p:sp>
            <p:nvSpPr>
              <p:cNvPr id="393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4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5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6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97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98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08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9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10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11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12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13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14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15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99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00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1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2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3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4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5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6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7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90" name="Group 329"/>
            <p:cNvGrpSpPr>
              <a:grpSpLocks/>
            </p:cNvGrpSpPr>
            <p:nvPr/>
          </p:nvGrpSpPr>
          <p:grpSpPr bwMode="auto">
            <a:xfrm>
              <a:off x="7134409" y="1961932"/>
              <a:ext cx="321645" cy="269496"/>
              <a:chOff x="3933" y="930"/>
              <a:chExt cx="251" cy="330"/>
            </a:xfrm>
          </p:grpSpPr>
          <p:sp>
            <p:nvSpPr>
              <p:cNvPr id="370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1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2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3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74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75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85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6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7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8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9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0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1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2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76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77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8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9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0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1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2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3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4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cxnSp>
          <p:nvCxnSpPr>
            <p:cNvPr id="291" name="Straight Connector 290"/>
            <p:cNvCxnSpPr>
              <a:stCxn id="372" idx="3"/>
              <a:endCxn id="292" idx="1"/>
            </p:cNvCxnSpPr>
            <p:nvPr/>
          </p:nvCxnSpPr>
          <p:spPr>
            <a:xfrm flipV="1">
              <a:off x="7454773" y="1788904"/>
              <a:ext cx="234387" cy="3085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2" name="Object 4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50738792"/>
                </p:ext>
              </p:extLst>
            </p:nvPr>
          </p:nvGraphicFramePr>
          <p:xfrm>
            <a:off x="7689160" y="1403117"/>
            <a:ext cx="729684" cy="7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757080" imgH="744480" progId="MS_ClipArt_Gallery.2">
                    <p:embed/>
                  </p:oleObj>
                </mc:Choice>
                <mc:Fallback>
                  <p:oleObj name="Clip" r:id="rId3" imgW="757080" imgH="744480" progId="MS_ClipArt_Gallery.2">
                    <p:embed/>
                    <p:pic>
                      <p:nvPicPr>
                        <p:cNvPr id="292" name="Object 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9160" y="1403117"/>
                          <a:ext cx="729684" cy="771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3" name="Straight Connector 292"/>
            <p:cNvCxnSpPr>
              <a:stCxn id="303" idx="3"/>
            </p:cNvCxnSpPr>
            <p:nvPr/>
          </p:nvCxnSpPr>
          <p:spPr>
            <a:xfrm flipV="1">
              <a:off x="6322009" y="2871351"/>
              <a:ext cx="331139" cy="7956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4" name="Group 329"/>
            <p:cNvGrpSpPr>
              <a:grpSpLocks/>
            </p:cNvGrpSpPr>
            <p:nvPr/>
          </p:nvGrpSpPr>
          <p:grpSpPr bwMode="auto">
            <a:xfrm>
              <a:off x="5521698" y="3147013"/>
              <a:ext cx="321645" cy="269496"/>
              <a:chOff x="3933" y="930"/>
              <a:chExt cx="251" cy="330"/>
            </a:xfrm>
          </p:grpSpPr>
          <p:sp>
            <p:nvSpPr>
              <p:cNvPr id="347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8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9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0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51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52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62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3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4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5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6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7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8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9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53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54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5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6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7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8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9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0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1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cxnSp>
          <p:nvCxnSpPr>
            <p:cNvPr id="296" name="Straight Connector 295"/>
            <p:cNvCxnSpPr>
              <a:cxnSpLocks/>
              <a:endCxn id="370" idx="4"/>
            </p:cNvCxnSpPr>
            <p:nvPr/>
          </p:nvCxnSpPr>
          <p:spPr>
            <a:xfrm flipV="1">
              <a:off x="6813329" y="2231428"/>
              <a:ext cx="482544" cy="5580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8" name="Group 329"/>
            <p:cNvGrpSpPr>
              <a:grpSpLocks/>
            </p:cNvGrpSpPr>
            <p:nvPr/>
          </p:nvGrpSpPr>
          <p:grpSpPr bwMode="auto">
            <a:xfrm>
              <a:off x="6492965" y="2644320"/>
              <a:ext cx="321645" cy="269496"/>
              <a:chOff x="3933" y="930"/>
              <a:chExt cx="251" cy="330"/>
            </a:xfrm>
          </p:grpSpPr>
          <p:sp>
            <p:nvSpPr>
              <p:cNvPr id="324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5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6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7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28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29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9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0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1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2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3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4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5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6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30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1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2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3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4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5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6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7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8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99" name="Group 329"/>
            <p:cNvGrpSpPr>
              <a:grpSpLocks/>
            </p:cNvGrpSpPr>
            <p:nvPr/>
          </p:nvGrpSpPr>
          <p:grpSpPr bwMode="auto">
            <a:xfrm>
              <a:off x="6001645" y="3531425"/>
              <a:ext cx="321645" cy="269496"/>
              <a:chOff x="3933" y="930"/>
              <a:chExt cx="251" cy="330"/>
            </a:xfrm>
          </p:grpSpPr>
          <p:sp>
            <p:nvSpPr>
              <p:cNvPr id="301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2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3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4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05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06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16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17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18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19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0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1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2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3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07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08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09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10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11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12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13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14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15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cxnSp>
          <p:nvCxnSpPr>
            <p:cNvPr id="300" name="Straight Connector 299"/>
            <p:cNvCxnSpPr>
              <a:cxnSpLocks/>
              <a:endCxn id="301" idx="4"/>
            </p:cNvCxnSpPr>
            <p:nvPr/>
          </p:nvCxnSpPr>
          <p:spPr>
            <a:xfrm flipV="1">
              <a:off x="5794528" y="3800921"/>
              <a:ext cx="368580" cy="1916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5400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31775">
              <a:spcBef>
                <a:spcPts val="0"/>
              </a:spcBef>
            </a:pPr>
            <a:r>
              <a:rPr lang="en-US" i="1" dirty="0"/>
              <a:t>Rich</a:t>
            </a:r>
            <a:r>
              <a:rPr lang="en-US" dirty="0"/>
              <a:t> communications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97650" y="1313644"/>
            <a:ext cx="11157322" cy="5341155"/>
          </a:xfrm>
        </p:spPr>
        <p:txBody>
          <a:bodyPr>
            <a:normAutofit/>
          </a:bodyPr>
          <a:lstStyle/>
          <a:p>
            <a:pPr marL="0" indent="0" defTabSz="231775">
              <a:spcBef>
                <a:spcPts val="1200"/>
              </a:spcBef>
              <a:buNone/>
            </a:pPr>
            <a:r>
              <a:rPr lang="en-US" sz="2800" dirty="0"/>
              <a:t>Today, the service provided is much </a:t>
            </a:r>
            <a:r>
              <a:rPr lang="en-US" sz="2800" i="1" dirty="0"/>
              <a:t>richer</a:t>
            </a:r>
          </a:p>
          <a:p>
            <a:pPr marL="0" indent="0" defTabSz="231775">
              <a:spcBef>
                <a:spcPts val="1200"/>
              </a:spcBef>
              <a:buNone/>
            </a:pPr>
            <a:r>
              <a:rPr lang="en-US" sz="2800" i="1" dirty="0"/>
              <a:t>Transport information </a:t>
            </a:r>
            <a:r>
              <a:rPr lang="en-US" sz="2800" dirty="0"/>
              <a:t>:</a:t>
            </a:r>
          </a:p>
          <a:p>
            <a:pPr marL="457200" indent="-457200" defTabSz="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from site X to site Y (or between N&gt;2 sites)</a:t>
            </a:r>
          </a:p>
          <a:p>
            <a:pPr marL="457200" indent="-457200" defTabSz="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with application information rate at least R </a:t>
            </a:r>
          </a:p>
          <a:p>
            <a:pPr marL="457200" indent="-457200" defTabSz="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with experienced latency no more than L</a:t>
            </a:r>
          </a:p>
          <a:p>
            <a:pPr marL="457200" indent="-457200" defTabSz="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while performing (virtual) network functions</a:t>
            </a:r>
          </a:p>
          <a:p>
            <a:pPr marL="914400" lvl="1" indent="-457200" defTabSz="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NAT, tunneling</a:t>
            </a:r>
          </a:p>
          <a:p>
            <a:pPr marL="914400" lvl="1" indent="-457200" defTabSz="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firewall, IDS</a:t>
            </a:r>
          </a:p>
          <a:p>
            <a:pPr marL="914400" lvl="1" indent="-457200" defTabSz="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TCP proxy, WAN optimization</a:t>
            </a:r>
          </a:p>
          <a:p>
            <a:pPr marL="914400" lvl="1" indent="-457200" defTabSz="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trans-coding, trans-rating</a:t>
            </a:r>
          </a:p>
          <a:p>
            <a:pPr marL="914400" lvl="1" indent="-457200" defTabSz="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caching, CDN</a:t>
            </a:r>
          </a:p>
          <a:p>
            <a:pPr marL="914400" lvl="1" indent="-457200" defTabSz="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payload manipulation</a:t>
            </a:r>
          </a:p>
        </p:txBody>
      </p:sp>
      <p:grpSp>
        <p:nvGrpSpPr>
          <p:cNvPr id="305" name="Group 304"/>
          <p:cNvGrpSpPr/>
          <p:nvPr/>
        </p:nvGrpSpPr>
        <p:grpSpPr>
          <a:xfrm>
            <a:off x="7423761" y="2280976"/>
            <a:ext cx="4588941" cy="3886728"/>
            <a:chOff x="5363570" y="1450169"/>
            <a:chExt cx="3021890" cy="2710292"/>
          </a:xfrm>
        </p:grpSpPr>
        <p:pic>
          <p:nvPicPr>
            <p:cNvPr id="306" name="Picture 106" descr="C:\WINDOWS\Application Data\Microsoft\Media Catalog\Downloaded Clips\cl0\BS00093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42586" y="3738186"/>
              <a:ext cx="415925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" name="Group 144"/>
            <p:cNvGrpSpPr>
              <a:grpSpLocks/>
            </p:cNvGrpSpPr>
            <p:nvPr/>
          </p:nvGrpSpPr>
          <p:grpSpPr bwMode="auto">
            <a:xfrm>
              <a:off x="5363570" y="1765129"/>
              <a:ext cx="2472346" cy="2254748"/>
              <a:chOff x="4132" y="1824"/>
              <a:chExt cx="908" cy="528"/>
            </a:xfrm>
            <a:solidFill>
              <a:srgbClr val="FFFF99"/>
            </a:solidFill>
          </p:grpSpPr>
          <p:grpSp>
            <p:nvGrpSpPr>
              <p:cNvPr id="556" name="Group 145"/>
              <p:cNvGrpSpPr>
                <a:grpSpLocks/>
              </p:cNvGrpSpPr>
              <p:nvPr/>
            </p:nvGrpSpPr>
            <p:grpSpPr bwMode="auto">
              <a:xfrm>
                <a:off x="4132" y="1827"/>
                <a:ext cx="906" cy="523"/>
                <a:chOff x="388" y="1637"/>
                <a:chExt cx="750" cy="422"/>
              </a:xfrm>
              <a:grpFill/>
            </p:grpSpPr>
            <p:sp>
              <p:nvSpPr>
                <p:cNvPr id="574" name="Oval 146"/>
                <p:cNvSpPr>
                  <a:spLocks noChangeArrowheads="1"/>
                </p:cNvSpPr>
                <p:nvPr/>
              </p:nvSpPr>
              <p:spPr bwMode="auto">
                <a:xfrm>
                  <a:off x="644" y="1637"/>
                  <a:ext cx="327" cy="1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75" name="Oval 147"/>
                <p:cNvSpPr>
                  <a:spLocks noChangeArrowheads="1"/>
                </p:cNvSpPr>
                <p:nvPr/>
              </p:nvSpPr>
              <p:spPr bwMode="auto">
                <a:xfrm>
                  <a:off x="464" y="1683"/>
                  <a:ext cx="250" cy="17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76" name="Oval 148"/>
                <p:cNvSpPr>
                  <a:spLocks noChangeArrowheads="1"/>
                </p:cNvSpPr>
                <p:nvPr/>
              </p:nvSpPr>
              <p:spPr bwMode="auto">
                <a:xfrm>
                  <a:off x="388" y="1788"/>
                  <a:ext cx="169" cy="142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77" name="Oval 149"/>
                <p:cNvSpPr>
                  <a:spLocks noChangeArrowheads="1"/>
                </p:cNvSpPr>
                <p:nvPr/>
              </p:nvSpPr>
              <p:spPr bwMode="auto">
                <a:xfrm>
                  <a:off x="438" y="1851"/>
                  <a:ext cx="255" cy="15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78" name="Oval 150"/>
                <p:cNvSpPr>
                  <a:spLocks noChangeArrowheads="1"/>
                </p:cNvSpPr>
                <p:nvPr/>
              </p:nvSpPr>
              <p:spPr bwMode="auto">
                <a:xfrm>
                  <a:off x="618" y="1876"/>
                  <a:ext cx="380" cy="1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79" name="Oval 151"/>
                <p:cNvSpPr>
                  <a:spLocks noChangeArrowheads="1"/>
                </p:cNvSpPr>
                <p:nvPr/>
              </p:nvSpPr>
              <p:spPr bwMode="auto">
                <a:xfrm>
                  <a:off x="860" y="1688"/>
                  <a:ext cx="243" cy="13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80" name="Oval 152"/>
                <p:cNvSpPr>
                  <a:spLocks noChangeArrowheads="1"/>
                </p:cNvSpPr>
                <p:nvPr/>
              </p:nvSpPr>
              <p:spPr bwMode="auto">
                <a:xfrm>
                  <a:off x="896" y="1776"/>
                  <a:ext cx="242" cy="13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81" name="Oval 153"/>
                <p:cNvSpPr>
                  <a:spLocks noChangeArrowheads="1"/>
                </p:cNvSpPr>
                <p:nvPr/>
              </p:nvSpPr>
              <p:spPr bwMode="auto">
                <a:xfrm>
                  <a:off x="874" y="1805"/>
                  <a:ext cx="240" cy="2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82" name="Oval 154"/>
                <p:cNvSpPr>
                  <a:spLocks noChangeArrowheads="1"/>
                </p:cNvSpPr>
                <p:nvPr/>
              </p:nvSpPr>
              <p:spPr bwMode="auto">
                <a:xfrm>
                  <a:off x="524" y="1737"/>
                  <a:ext cx="486" cy="2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grpSp>
            <p:nvGrpSpPr>
              <p:cNvPr id="557" name="Group 155"/>
              <p:cNvGrpSpPr>
                <a:grpSpLocks/>
              </p:cNvGrpSpPr>
              <p:nvPr/>
            </p:nvGrpSpPr>
            <p:grpSpPr bwMode="auto">
              <a:xfrm>
                <a:off x="4132" y="1824"/>
                <a:ext cx="908" cy="528"/>
                <a:chOff x="388" y="1635"/>
                <a:chExt cx="752" cy="426"/>
              </a:xfrm>
              <a:grpFill/>
            </p:grpSpPr>
            <p:sp>
              <p:nvSpPr>
                <p:cNvPr id="558" name="Arc 156"/>
                <p:cNvSpPr>
                  <a:spLocks/>
                </p:cNvSpPr>
                <p:nvPr/>
              </p:nvSpPr>
              <p:spPr bwMode="auto">
                <a:xfrm>
                  <a:off x="653" y="1635"/>
                  <a:ext cx="309" cy="89"/>
                </a:xfrm>
                <a:custGeom>
                  <a:avLst/>
                  <a:gdLst>
                    <a:gd name="T0" fmla="*/ 0 w 40505"/>
                    <a:gd name="T1" fmla="*/ 0 h 21600"/>
                    <a:gd name="T2" fmla="*/ 0 w 40505"/>
                    <a:gd name="T3" fmla="*/ 0 h 21600"/>
                    <a:gd name="T4" fmla="*/ 0 w 405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505"/>
                    <a:gd name="T10" fmla="*/ 0 h 21600"/>
                    <a:gd name="T11" fmla="*/ 40505 w 405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505" h="21600" fill="none" extrusionOk="0">
                      <a:moveTo>
                        <a:pt x="0" y="14684"/>
                      </a:moveTo>
                      <a:cubicBezTo>
                        <a:pt x="2966" y="5907"/>
                        <a:pt x="11198" y="-1"/>
                        <a:pt x="20463" y="0"/>
                      </a:cubicBezTo>
                      <a:cubicBezTo>
                        <a:pt x="29282" y="0"/>
                        <a:pt x="37216" y="5361"/>
                        <a:pt x="40504" y="13545"/>
                      </a:cubicBezTo>
                    </a:path>
                    <a:path w="40505" h="21600" stroke="0" extrusionOk="0">
                      <a:moveTo>
                        <a:pt x="0" y="14684"/>
                      </a:moveTo>
                      <a:cubicBezTo>
                        <a:pt x="2966" y="5907"/>
                        <a:pt x="11198" y="-1"/>
                        <a:pt x="20463" y="0"/>
                      </a:cubicBezTo>
                      <a:cubicBezTo>
                        <a:pt x="29282" y="0"/>
                        <a:pt x="37216" y="5361"/>
                        <a:pt x="40504" y="13545"/>
                      </a:cubicBezTo>
                      <a:lnTo>
                        <a:pt x="20463" y="216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59" name="Arc 157"/>
                <p:cNvSpPr>
                  <a:spLocks/>
                </p:cNvSpPr>
                <p:nvPr/>
              </p:nvSpPr>
              <p:spPr bwMode="auto">
                <a:xfrm>
                  <a:off x="655" y="1637"/>
                  <a:ext cx="305" cy="87"/>
                </a:xfrm>
                <a:custGeom>
                  <a:avLst/>
                  <a:gdLst>
                    <a:gd name="T0" fmla="*/ 0 w 40452"/>
                    <a:gd name="T1" fmla="*/ 0 h 21600"/>
                    <a:gd name="T2" fmla="*/ 0 w 40452"/>
                    <a:gd name="T3" fmla="*/ 0 h 21600"/>
                    <a:gd name="T4" fmla="*/ 0 w 404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452"/>
                    <a:gd name="T10" fmla="*/ 0 h 21600"/>
                    <a:gd name="T11" fmla="*/ 40452 w 404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452" h="21600" fill="none" extrusionOk="0">
                      <a:moveTo>
                        <a:pt x="-1" y="14616"/>
                      </a:moveTo>
                      <a:cubicBezTo>
                        <a:pt x="2986" y="5874"/>
                        <a:pt x="11201" y="-1"/>
                        <a:pt x="20440" y="0"/>
                      </a:cubicBezTo>
                      <a:cubicBezTo>
                        <a:pt x="29230" y="0"/>
                        <a:pt x="37143" y="5326"/>
                        <a:pt x="40451" y="13471"/>
                      </a:cubicBezTo>
                    </a:path>
                    <a:path w="40452" h="21600" stroke="0" extrusionOk="0">
                      <a:moveTo>
                        <a:pt x="-1" y="14616"/>
                      </a:moveTo>
                      <a:cubicBezTo>
                        <a:pt x="2986" y="5874"/>
                        <a:pt x="11201" y="-1"/>
                        <a:pt x="20440" y="0"/>
                      </a:cubicBezTo>
                      <a:cubicBezTo>
                        <a:pt x="29230" y="0"/>
                        <a:pt x="37143" y="5326"/>
                        <a:pt x="40451" y="13471"/>
                      </a:cubicBezTo>
                      <a:lnTo>
                        <a:pt x="20440" y="2160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60" name="Arc 158"/>
                <p:cNvSpPr>
                  <a:spLocks/>
                </p:cNvSpPr>
                <p:nvPr/>
              </p:nvSpPr>
              <p:spPr bwMode="auto">
                <a:xfrm>
                  <a:off x="464" y="1681"/>
                  <a:ext cx="193" cy="107"/>
                </a:xfrm>
                <a:custGeom>
                  <a:avLst/>
                  <a:gdLst>
                    <a:gd name="T0" fmla="*/ 0 w 33051"/>
                    <a:gd name="T1" fmla="*/ 0 h 26209"/>
                    <a:gd name="T2" fmla="*/ 0 w 33051"/>
                    <a:gd name="T3" fmla="*/ 0 h 26209"/>
                    <a:gd name="T4" fmla="*/ 0 w 33051"/>
                    <a:gd name="T5" fmla="*/ 0 h 26209"/>
                    <a:gd name="T6" fmla="*/ 0 60000 65536"/>
                    <a:gd name="T7" fmla="*/ 0 60000 65536"/>
                    <a:gd name="T8" fmla="*/ 0 60000 65536"/>
                    <a:gd name="T9" fmla="*/ 0 w 33051"/>
                    <a:gd name="T10" fmla="*/ 0 h 26209"/>
                    <a:gd name="T11" fmla="*/ 33051 w 33051"/>
                    <a:gd name="T12" fmla="*/ 26209 h 262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051" h="26209" fill="none" extrusionOk="0">
                      <a:moveTo>
                        <a:pt x="497" y="26208"/>
                      </a:moveTo>
                      <a:cubicBezTo>
                        <a:pt x="166" y="24694"/>
                        <a:pt x="0" y="2314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49" y="-1"/>
                        <a:pt x="29617" y="1138"/>
                        <a:pt x="33050" y="3285"/>
                      </a:cubicBezTo>
                    </a:path>
                    <a:path w="33051" h="26209" stroke="0" extrusionOk="0">
                      <a:moveTo>
                        <a:pt x="497" y="26208"/>
                      </a:moveTo>
                      <a:cubicBezTo>
                        <a:pt x="166" y="24694"/>
                        <a:pt x="0" y="2314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49" y="-1"/>
                        <a:pt x="29617" y="1138"/>
                        <a:pt x="33050" y="328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61" name="Arc 159"/>
                <p:cNvSpPr>
                  <a:spLocks/>
                </p:cNvSpPr>
                <p:nvPr/>
              </p:nvSpPr>
              <p:spPr bwMode="auto">
                <a:xfrm>
                  <a:off x="466" y="1683"/>
                  <a:ext cx="189" cy="104"/>
                </a:xfrm>
                <a:custGeom>
                  <a:avLst/>
                  <a:gdLst>
                    <a:gd name="T0" fmla="*/ 0 w 32994"/>
                    <a:gd name="T1" fmla="*/ 0 h 26240"/>
                    <a:gd name="T2" fmla="*/ 0 w 32994"/>
                    <a:gd name="T3" fmla="*/ 0 h 26240"/>
                    <a:gd name="T4" fmla="*/ 0 w 32994"/>
                    <a:gd name="T5" fmla="*/ 0 h 26240"/>
                    <a:gd name="T6" fmla="*/ 0 60000 65536"/>
                    <a:gd name="T7" fmla="*/ 0 60000 65536"/>
                    <a:gd name="T8" fmla="*/ 0 60000 65536"/>
                    <a:gd name="T9" fmla="*/ 0 w 32994"/>
                    <a:gd name="T10" fmla="*/ 0 h 26240"/>
                    <a:gd name="T11" fmla="*/ 32994 w 32994"/>
                    <a:gd name="T12" fmla="*/ 26240 h 26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994" h="26240" fill="none" extrusionOk="0">
                      <a:moveTo>
                        <a:pt x="504" y="26239"/>
                      </a:moveTo>
                      <a:cubicBezTo>
                        <a:pt x="169" y="24716"/>
                        <a:pt x="0" y="2316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26" y="-1"/>
                        <a:pt x="29572" y="1125"/>
                        <a:pt x="32993" y="3249"/>
                      </a:cubicBezTo>
                    </a:path>
                    <a:path w="32994" h="26240" stroke="0" extrusionOk="0">
                      <a:moveTo>
                        <a:pt x="504" y="26239"/>
                      </a:moveTo>
                      <a:cubicBezTo>
                        <a:pt x="169" y="24716"/>
                        <a:pt x="0" y="2316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626" y="-1"/>
                        <a:pt x="29572" y="1125"/>
                        <a:pt x="32993" y="324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62" name="Arc 160"/>
                <p:cNvSpPr>
                  <a:spLocks/>
                </p:cNvSpPr>
                <p:nvPr/>
              </p:nvSpPr>
              <p:spPr bwMode="auto">
                <a:xfrm>
                  <a:off x="437" y="1923"/>
                  <a:ext cx="194" cy="83"/>
                </a:xfrm>
                <a:custGeom>
                  <a:avLst/>
                  <a:gdLst>
                    <a:gd name="T0" fmla="*/ 0 w 32124"/>
                    <a:gd name="T1" fmla="*/ 0 h 22584"/>
                    <a:gd name="T2" fmla="*/ 0 w 32124"/>
                    <a:gd name="T3" fmla="*/ 0 h 22584"/>
                    <a:gd name="T4" fmla="*/ 0 w 32124"/>
                    <a:gd name="T5" fmla="*/ 0 h 22584"/>
                    <a:gd name="T6" fmla="*/ 0 60000 65536"/>
                    <a:gd name="T7" fmla="*/ 0 60000 65536"/>
                    <a:gd name="T8" fmla="*/ 0 60000 65536"/>
                    <a:gd name="T9" fmla="*/ 0 w 32124"/>
                    <a:gd name="T10" fmla="*/ 0 h 22584"/>
                    <a:gd name="T11" fmla="*/ 32124 w 32124"/>
                    <a:gd name="T12" fmla="*/ 22584 h 225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124" h="22584" fill="none" extrusionOk="0">
                      <a:moveTo>
                        <a:pt x="32123" y="19846"/>
                      </a:moveTo>
                      <a:cubicBezTo>
                        <a:pt x="28906" y="21641"/>
                        <a:pt x="25283" y="22583"/>
                        <a:pt x="21600" y="22584"/>
                      </a:cubicBezTo>
                      <a:cubicBezTo>
                        <a:pt x="9670" y="22584"/>
                        <a:pt x="0" y="12913"/>
                        <a:pt x="0" y="984"/>
                      </a:cubicBezTo>
                      <a:cubicBezTo>
                        <a:pt x="-1" y="655"/>
                        <a:pt x="7" y="327"/>
                        <a:pt x="22" y="0"/>
                      </a:cubicBezTo>
                    </a:path>
                    <a:path w="32124" h="22584" stroke="0" extrusionOk="0">
                      <a:moveTo>
                        <a:pt x="32123" y="19846"/>
                      </a:moveTo>
                      <a:cubicBezTo>
                        <a:pt x="28906" y="21641"/>
                        <a:pt x="25283" y="22583"/>
                        <a:pt x="21600" y="22584"/>
                      </a:cubicBezTo>
                      <a:cubicBezTo>
                        <a:pt x="9670" y="22584"/>
                        <a:pt x="0" y="12913"/>
                        <a:pt x="0" y="984"/>
                      </a:cubicBezTo>
                      <a:cubicBezTo>
                        <a:pt x="-1" y="655"/>
                        <a:pt x="7" y="327"/>
                        <a:pt x="22" y="0"/>
                      </a:cubicBezTo>
                      <a:lnTo>
                        <a:pt x="21600" y="9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63" name="Arc 161"/>
                <p:cNvSpPr>
                  <a:spLocks/>
                </p:cNvSpPr>
                <p:nvPr/>
              </p:nvSpPr>
              <p:spPr bwMode="auto">
                <a:xfrm>
                  <a:off x="439" y="1923"/>
                  <a:ext cx="191" cy="81"/>
                </a:xfrm>
                <a:custGeom>
                  <a:avLst/>
                  <a:gdLst>
                    <a:gd name="T0" fmla="*/ 0 w 32043"/>
                    <a:gd name="T1" fmla="*/ 0 h 22594"/>
                    <a:gd name="T2" fmla="*/ 0 w 32043"/>
                    <a:gd name="T3" fmla="*/ 0 h 22594"/>
                    <a:gd name="T4" fmla="*/ 0 w 32043"/>
                    <a:gd name="T5" fmla="*/ 0 h 22594"/>
                    <a:gd name="T6" fmla="*/ 0 60000 65536"/>
                    <a:gd name="T7" fmla="*/ 0 60000 65536"/>
                    <a:gd name="T8" fmla="*/ 0 60000 65536"/>
                    <a:gd name="T9" fmla="*/ 0 w 32043"/>
                    <a:gd name="T10" fmla="*/ 0 h 22594"/>
                    <a:gd name="T11" fmla="*/ 32043 w 32043"/>
                    <a:gd name="T12" fmla="*/ 22594 h 225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43" h="22594" fill="none" extrusionOk="0">
                      <a:moveTo>
                        <a:pt x="32042" y="19901"/>
                      </a:moveTo>
                      <a:cubicBezTo>
                        <a:pt x="28845" y="21667"/>
                        <a:pt x="25252" y="22593"/>
                        <a:pt x="21600" y="22594"/>
                      </a:cubicBezTo>
                      <a:cubicBezTo>
                        <a:pt x="9670" y="22594"/>
                        <a:pt x="0" y="12923"/>
                        <a:pt x="0" y="994"/>
                      </a:cubicBezTo>
                      <a:cubicBezTo>
                        <a:pt x="-1" y="662"/>
                        <a:pt x="7" y="331"/>
                        <a:pt x="22" y="-1"/>
                      </a:cubicBezTo>
                    </a:path>
                    <a:path w="32043" h="22594" stroke="0" extrusionOk="0">
                      <a:moveTo>
                        <a:pt x="32042" y="19901"/>
                      </a:moveTo>
                      <a:cubicBezTo>
                        <a:pt x="28845" y="21667"/>
                        <a:pt x="25252" y="22593"/>
                        <a:pt x="21600" y="22594"/>
                      </a:cubicBezTo>
                      <a:cubicBezTo>
                        <a:pt x="9670" y="22594"/>
                        <a:pt x="0" y="12923"/>
                        <a:pt x="0" y="994"/>
                      </a:cubicBezTo>
                      <a:cubicBezTo>
                        <a:pt x="-1" y="662"/>
                        <a:pt x="7" y="331"/>
                        <a:pt x="22" y="-1"/>
                      </a:cubicBezTo>
                      <a:lnTo>
                        <a:pt x="21600" y="994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64" name="Arc 162"/>
                <p:cNvSpPr>
                  <a:spLocks/>
                </p:cNvSpPr>
                <p:nvPr/>
              </p:nvSpPr>
              <p:spPr bwMode="auto">
                <a:xfrm>
                  <a:off x="959" y="1686"/>
                  <a:ext cx="147" cy="103"/>
                </a:xfrm>
                <a:custGeom>
                  <a:avLst/>
                  <a:gdLst>
                    <a:gd name="T0" fmla="*/ 0 w 26054"/>
                    <a:gd name="T1" fmla="*/ 0 h 32379"/>
                    <a:gd name="T2" fmla="*/ 0 w 26054"/>
                    <a:gd name="T3" fmla="*/ 0 h 32379"/>
                    <a:gd name="T4" fmla="*/ 0 w 26054"/>
                    <a:gd name="T5" fmla="*/ 0 h 32379"/>
                    <a:gd name="T6" fmla="*/ 0 60000 65536"/>
                    <a:gd name="T7" fmla="*/ 0 60000 65536"/>
                    <a:gd name="T8" fmla="*/ 0 60000 65536"/>
                    <a:gd name="T9" fmla="*/ 0 w 26054"/>
                    <a:gd name="T10" fmla="*/ 0 h 32379"/>
                    <a:gd name="T11" fmla="*/ 26054 w 26054"/>
                    <a:gd name="T12" fmla="*/ 32379 h 323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54" h="32379" fill="none" extrusionOk="0">
                      <a:moveTo>
                        <a:pt x="0" y="464"/>
                      </a:moveTo>
                      <a:cubicBezTo>
                        <a:pt x="1464" y="155"/>
                        <a:pt x="2957" y="-1"/>
                        <a:pt x="4454" y="0"/>
                      </a:cubicBezTo>
                      <a:cubicBezTo>
                        <a:pt x="16383" y="0"/>
                        <a:pt x="26054" y="9670"/>
                        <a:pt x="26054" y="21600"/>
                      </a:cubicBezTo>
                      <a:cubicBezTo>
                        <a:pt x="26054" y="25383"/>
                        <a:pt x="25060" y="29100"/>
                        <a:pt x="23172" y="32379"/>
                      </a:cubicBezTo>
                    </a:path>
                    <a:path w="26054" h="32379" stroke="0" extrusionOk="0">
                      <a:moveTo>
                        <a:pt x="0" y="464"/>
                      </a:moveTo>
                      <a:cubicBezTo>
                        <a:pt x="1464" y="155"/>
                        <a:pt x="2957" y="-1"/>
                        <a:pt x="4454" y="0"/>
                      </a:cubicBezTo>
                      <a:cubicBezTo>
                        <a:pt x="16383" y="0"/>
                        <a:pt x="26054" y="9670"/>
                        <a:pt x="26054" y="21600"/>
                      </a:cubicBezTo>
                      <a:cubicBezTo>
                        <a:pt x="26054" y="25383"/>
                        <a:pt x="25060" y="29100"/>
                        <a:pt x="23172" y="32379"/>
                      </a:cubicBezTo>
                      <a:lnTo>
                        <a:pt x="4454" y="216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65" name="Arc 163"/>
                <p:cNvSpPr>
                  <a:spLocks/>
                </p:cNvSpPr>
                <p:nvPr/>
              </p:nvSpPr>
              <p:spPr bwMode="auto">
                <a:xfrm>
                  <a:off x="960" y="1688"/>
                  <a:ext cx="144" cy="100"/>
                </a:xfrm>
                <a:custGeom>
                  <a:avLst/>
                  <a:gdLst>
                    <a:gd name="T0" fmla="*/ 0 w 25998"/>
                    <a:gd name="T1" fmla="*/ 0 h 32485"/>
                    <a:gd name="T2" fmla="*/ 0 w 25998"/>
                    <a:gd name="T3" fmla="*/ 0 h 32485"/>
                    <a:gd name="T4" fmla="*/ 0 w 25998"/>
                    <a:gd name="T5" fmla="*/ 0 h 32485"/>
                    <a:gd name="T6" fmla="*/ 0 60000 65536"/>
                    <a:gd name="T7" fmla="*/ 0 60000 65536"/>
                    <a:gd name="T8" fmla="*/ 0 60000 65536"/>
                    <a:gd name="T9" fmla="*/ 0 w 25998"/>
                    <a:gd name="T10" fmla="*/ 0 h 32485"/>
                    <a:gd name="T11" fmla="*/ 25998 w 25998"/>
                    <a:gd name="T12" fmla="*/ 32485 h 324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98" h="32485" fill="none" extrusionOk="0">
                      <a:moveTo>
                        <a:pt x="-1" y="452"/>
                      </a:moveTo>
                      <a:cubicBezTo>
                        <a:pt x="1446" y="151"/>
                        <a:pt x="2920" y="-1"/>
                        <a:pt x="4398" y="0"/>
                      </a:cubicBezTo>
                      <a:cubicBezTo>
                        <a:pt x="16327" y="0"/>
                        <a:pt x="25998" y="9670"/>
                        <a:pt x="25998" y="21600"/>
                      </a:cubicBezTo>
                      <a:cubicBezTo>
                        <a:pt x="25998" y="25424"/>
                        <a:pt x="24982" y="29181"/>
                        <a:pt x="23054" y="32484"/>
                      </a:cubicBezTo>
                    </a:path>
                    <a:path w="25998" h="32485" stroke="0" extrusionOk="0">
                      <a:moveTo>
                        <a:pt x="-1" y="452"/>
                      </a:moveTo>
                      <a:cubicBezTo>
                        <a:pt x="1446" y="151"/>
                        <a:pt x="2920" y="-1"/>
                        <a:pt x="4398" y="0"/>
                      </a:cubicBezTo>
                      <a:cubicBezTo>
                        <a:pt x="16327" y="0"/>
                        <a:pt x="25998" y="9670"/>
                        <a:pt x="25998" y="21600"/>
                      </a:cubicBezTo>
                      <a:cubicBezTo>
                        <a:pt x="25998" y="25424"/>
                        <a:pt x="24982" y="29181"/>
                        <a:pt x="23054" y="32484"/>
                      </a:cubicBezTo>
                      <a:lnTo>
                        <a:pt x="4398" y="2160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66" name="Arc 164"/>
                <p:cNvSpPr>
                  <a:spLocks/>
                </p:cNvSpPr>
                <p:nvPr/>
              </p:nvSpPr>
              <p:spPr bwMode="auto">
                <a:xfrm>
                  <a:off x="1000" y="1788"/>
                  <a:ext cx="140" cy="101"/>
                </a:xfrm>
                <a:custGeom>
                  <a:avLst/>
                  <a:gdLst>
                    <a:gd name="T0" fmla="*/ 0 w 21600"/>
                    <a:gd name="T1" fmla="*/ 0 h 29395"/>
                    <a:gd name="T2" fmla="*/ 0 w 21600"/>
                    <a:gd name="T3" fmla="*/ 0 h 29395"/>
                    <a:gd name="T4" fmla="*/ 0 w 21600"/>
                    <a:gd name="T5" fmla="*/ 0 h 2939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395"/>
                    <a:gd name="T11" fmla="*/ 21600 w 21600"/>
                    <a:gd name="T12" fmla="*/ 29395 h 293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395" fill="none" extrusionOk="0">
                      <a:moveTo>
                        <a:pt x="13468" y="-1"/>
                      </a:moveTo>
                      <a:cubicBezTo>
                        <a:pt x="18606" y="4098"/>
                        <a:pt x="21600" y="10313"/>
                        <a:pt x="21600" y="16887"/>
                      </a:cubicBezTo>
                      <a:cubicBezTo>
                        <a:pt x="21600" y="21369"/>
                        <a:pt x="20205" y="25740"/>
                        <a:pt x="17609" y="29394"/>
                      </a:cubicBezTo>
                    </a:path>
                    <a:path w="21600" h="29395" stroke="0" extrusionOk="0">
                      <a:moveTo>
                        <a:pt x="13468" y="-1"/>
                      </a:moveTo>
                      <a:cubicBezTo>
                        <a:pt x="18606" y="4098"/>
                        <a:pt x="21600" y="10313"/>
                        <a:pt x="21600" y="16887"/>
                      </a:cubicBezTo>
                      <a:cubicBezTo>
                        <a:pt x="21600" y="21369"/>
                        <a:pt x="20205" y="25740"/>
                        <a:pt x="17609" y="29394"/>
                      </a:cubicBezTo>
                      <a:lnTo>
                        <a:pt x="0" y="1688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67" name="Arc 165"/>
                <p:cNvSpPr>
                  <a:spLocks/>
                </p:cNvSpPr>
                <p:nvPr/>
              </p:nvSpPr>
              <p:spPr bwMode="auto">
                <a:xfrm>
                  <a:off x="1000" y="1789"/>
                  <a:ext cx="138" cy="99"/>
                </a:xfrm>
                <a:custGeom>
                  <a:avLst/>
                  <a:gdLst>
                    <a:gd name="T0" fmla="*/ 0 w 21600"/>
                    <a:gd name="T1" fmla="*/ 0 h 29585"/>
                    <a:gd name="T2" fmla="*/ 0 w 21600"/>
                    <a:gd name="T3" fmla="*/ 0 h 29585"/>
                    <a:gd name="T4" fmla="*/ 0 w 21600"/>
                    <a:gd name="T5" fmla="*/ 0 h 295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585"/>
                    <a:gd name="T11" fmla="*/ 21600 w 21600"/>
                    <a:gd name="T12" fmla="*/ 29585 h 29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585" fill="none" extrusionOk="0">
                      <a:moveTo>
                        <a:pt x="13362" y="0"/>
                      </a:moveTo>
                      <a:cubicBezTo>
                        <a:pt x="18564" y="4096"/>
                        <a:pt x="21600" y="10350"/>
                        <a:pt x="21600" y="16971"/>
                      </a:cubicBezTo>
                      <a:cubicBezTo>
                        <a:pt x="21600" y="21497"/>
                        <a:pt x="20177" y="25910"/>
                        <a:pt x="17534" y="29585"/>
                      </a:cubicBezTo>
                    </a:path>
                    <a:path w="21600" h="29585" stroke="0" extrusionOk="0">
                      <a:moveTo>
                        <a:pt x="13362" y="0"/>
                      </a:moveTo>
                      <a:cubicBezTo>
                        <a:pt x="18564" y="4096"/>
                        <a:pt x="21600" y="10350"/>
                        <a:pt x="21600" y="16971"/>
                      </a:cubicBezTo>
                      <a:cubicBezTo>
                        <a:pt x="21600" y="21497"/>
                        <a:pt x="20177" y="25910"/>
                        <a:pt x="17534" y="29585"/>
                      </a:cubicBezTo>
                      <a:lnTo>
                        <a:pt x="0" y="16971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68" name="Arc 166"/>
                <p:cNvSpPr>
                  <a:spLocks/>
                </p:cNvSpPr>
                <p:nvPr/>
              </p:nvSpPr>
              <p:spPr bwMode="auto">
                <a:xfrm>
                  <a:off x="954" y="1888"/>
                  <a:ext cx="164" cy="146"/>
                </a:xfrm>
                <a:custGeom>
                  <a:avLst/>
                  <a:gdLst>
                    <a:gd name="T0" fmla="*/ 0 w 28719"/>
                    <a:gd name="T1" fmla="*/ 0 h 27731"/>
                    <a:gd name="T2" fmla="*/ 0 w 28719"/>
                    <a:gd name="T3" fmla="*/ 0 h 27731"/>
                    <a:gd name="T4" fmla="*/ 0 w 28719"/>
                    <a:gd name="T5" fmla="*/ 0 h 27731"/>
                    <a:gd name="T6" fmla="*/ 0 60000 65536"/>
                    <a:gd name="T7" fmla="*/ 0 60000 65536"/>
                    <a:gd name="T8" fmla="*/ 0 60000 65536"/>
                    <a:gd name="T9" fmla="*/ 0 w 28719"/>
                    <a:gd name="T10" fmla="*/ 0 h 27731"/>
                    <a:gd name="T11" fmla="*/ 28719 w 28719"/>
                    <a:gd name="T12" fmla="*/ 27731 h 277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719" h="27731" fill="none" extrusionOk="0">
                      <a:moveTo>
                        <a:pt x="27830" y="0"/>
                      </a:moveTo>
                      <a:cubicBezTo>
                        <a:pt x="28419" y="1990"/>
                        <a:pt x="28719" y="4055"/>
                        <a:pt x="28719" y="6131"/>
                      </a:cubicBezTo>
                      <a:cubicBezTo>
                        <a:pt x="28719" y="18060"/>
                        <a:pt x="19048" y="27731"/>
                        <a:pt x="7119" y="27731"/>
                      </a:cubicBezTo>
                      <a:cubicBezTo>
                        <a:pt x="4695" y="27731"/>
                        <a:pt x="2288" y="27323"/>
                        <a:pt x="-1" y="26524"/>
                      </a:cubicBezTo>
                    </a:path>
                    <a:path w="28719" h="27731" stroke="0" extrusionOk="0">
                      <a:moveTo>
                        <a:pt x="27830" y="0"/>
                      </a:moveTo>
                      <a:cubicBezTo>
                        <a:pt x="28419" y="1990"/>
                        <a:pt x="28719" y="4055"/>
                        <a:pt x="28719" y="6131"/>
                      </a:cubicBezTo>
                      <a:cubicBezTo>
                        <a:pt x="28719" y="18060"/>
                        <a:pt x="19048" y="27731"/>
                        <a:pt x="7119" y="27731"/>
                      </a:cubicBezTo>
                      <a:cubicBezTo>
                        <a:pt x="4695" y="27731"/>
                        <a:pt x="2288" y="27323"/>
                        <a:pt x="-1" y="26524"/>
                      </a:cubicBezTo>
                      <a:lnTo>
                        <a:pt x="7119" y="61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69" name="Arc 167"/>
                <p:cNvSpPr>
                  <a:spLocks/>
                </p:cNvSpPr>
                <p:nvPr/>
              </p:nvSpPr>
              <p:spPr bwMode="auto">
                <a:xfrm>
                  <a:off x="955" y="1888"/>
                  <a:ext cx="161" cy="144"/>
                </a:xfrm>
                <a:custGeom>
                  <a:avLst/>
                  <a:gdLst>
                    <a:gd name="T0" fmla="*/ 0 w 28711"/>
                    <a:gd name="T1" fmla="*/ 0 h 27739"/>
                    <a:gd name="T2" fmla="*/ 0 w 28711"/>
                    <a:gd name="T3" fmla="*/ 0 h 27739"/>
                    <a:gd name="T4" fmla="*/ 0 w 28711"/>
                    <a:gd name="T5" fmla="*/ 0 h 27739"/>
                    <a:gd name="T6" fmla="*/ 0 60000 65536"/>
                    <a:gd name="T7" fmla="*/ 0 60000 65536"/>
                    <a:gd name="T8" fmla="*/ 0 60000 65536"/>
                    <a:gd name="T9" fmla="*/ 0 w 28711"/>
                    <a:gd name="T10" fmla="*/ 0 h 27739"/>
                    <a:gd name="T11" fmla="*/ 28711 w 28711"/>
                    <a:gd name="T12" fmla="*/ 27739 h 277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711" h="27739" fill="none" extrusionOk="0">
                      <a:moveTo>
                        <a:pt x="27820" y="-1"/>
                      </a:moveTo>
                      <a:cubicBezTo>
                        <a:pt x="28410" y="1992"/>
                        <a:pt x="28711" y="4060"/>
                        <a:pt x="28711" y="6139"/>
                      </a:cubicBezTo>
                      <a:cubicBezTo>
                        <a:pt x="28711" y="18068"/>
                        <a:pt x="19040" y="27739"/>
                        <a:pt x="7111" y="27739"/>
                      </a:cubicBezTo>
                      <a:cubicBezTo>
                        <a:pt x="4689" y="27739"/>
                        <a:pt x="2286" y="27331"/>
                        <a:pt x="0" y="26534"/>
                      </a:cubicBezTo>
                    </a:path>
                    <a:path w="28711" h="27739" stroke="0" extrusionOk="0">
                      <a:moveTo>
                        <a:pt x="27820" y="-1"/>
                      </a:moveTo>
                      <a:cubicBezTo>
                        <a:pt x="28410" y="1992"/>
                        <a:pt x="28711" y="4060"/>
                        <a:pt x="28711" y="6139"/>
                      </a:cubicBezTo>
                      <a:cubicBezTo>
                        <a:pt x="28711" y="18068"/>
                        <a:pt x="19040" y="27739"/>
                        <a:pt x="7111" y="27739"/>
                      </a:cubicBezTo>
                      <a:cubicBezTo>
                        <a:pt x="4689" y="27739"/>
                        <a:pt x="2286" y="27331"/>
                        <a:pt x="0" y="26534"/>
                      </a:cubicBezTo>
                      <a:lnTo>
                        <a:pt x="7111" y="6139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70" name="Arc 168"/>
                <p:cNvSpPr>
                  <a:spLocks/>
                </p:cNvSpPr>
                <p:nvPr/>
              </p:nvSpPr>
              <p:spPr bwMode="auto">
                <a:xfrm>
                  <a:off x="388" y="1786"/>
                  <a:ext cx="89" cy="140"/>
                </a:xfrm>
                <a:custGeom>
                  <a:avLst/>
                  <a:gdLst>
                    <a:gd name="T0" fmla="*/ 0 w 21600"/>
                    <a:gd name="T1" fmla="*/ 0 h 41280"/>
                    <a:gd name="T2" fmla="*/ 0 w 21600"/>
                    <a:gd name="T3" fmla="*/ 0 h 41280"/>
                    <a:gd name="T4" fmla="*/ 0 w 21600"/>
                    <a:gd name="T5" fmla="*/ 0 h 4128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80"/>
                    <a:gd name="T11" fmla="*/ 21600 w 21600"/>
                    <a:gd name="T12" fmla="*/ 41280 h 412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80" fill="none" extrusionOk="0">
                      <a:moveTo>
                        <a:pt x="12788" y="41279"/>
                      </a:moveTo>
                      <a:cubicBezTo>
                        <a:pt x="5008" y="37803"/>
                        <a:pt x="0" y="30079"/>
                        <a:pt x="0" y="21559"/>
                      </a:cubicBezTo>
                      <a:cubicBezTo>
                        <a:pt x="-1" y="10146"/>
                        <a:pt x="8877" y="703"/>
                        <a:pt x="20268" y="0"/>
                      </a:cubicBezTo>
                    </a:path>
                    <a:path w="21600" h="41280" stroke="0" extrusionOk="0">
                      <a:moveTo>
                        <a:pt x="12788" y="41279"/>
                      </a:moveTo>
                      <a:cubicBezTo>
                        <a:pt x="5008" y="37803"/>
                        <a:pt x="0" y="30079"/>
                        <a:pt x="0" y="21559"/>
                      </a:cubicBezTo>
                      <a:cubicBezTo>
                        <a:pt x="-1" y="10146"/>
                        <a:pt x="8877" y="703"/>
                        <a:pt x="20268" y="0"/>
                      </a:cubicBezTo>
                      <a:lnTo>
                        <a:pt x="21600" y="215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71" name="Arc 169"/>
                <p:cNvSpPr>
                  <a:spLocks/>
                </p:cNvSpPr>
                <p:nvPr/>
              </p:nvSpPr>
              <p:spPr bwMode="auto">
                <a:xfrm>
                  <a:off x="390" y="1788"/>
                  <a:ext cx="87" cy="136"/>
                </a:xfrm>
                <a:custGeom>
                  <a:avLst/>
                  <a:gdLst>
                    <a:gd name="T0" fmla="*/ 0 w 21600"/>
                    <a:gd name="T1" fmla="*/ 0 h 41296"/>
                    <a:gd name="T2" fmla="*/ 0 w 21600"/>
                    <a:gd name="T3" fmla="*/ 0 h 41296"/>
                    <a:gd name="T4" fmla="*/ 0 w 21600"/>
                    <a:gd name="T5" fmla="*/ 0 h 4129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96"/>
                    <a:gd name="T11" fmla="*/ 21600 w 21600"/>
                    <a:gd name="T12" fmla="*/ 41296 h 412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96" fill="none" extrusionOk="0">
                      <a:moveTo>
                        <a:pt x="12824" y="41296"/>
                      </a:moveTo>
                      <a:cubicBezTo>
                        <a:pt x="5025" y="37828"/>
                        <a:pt x="0" y="30094"/>
                        <a:pt x="0" y="21559"/>
                      </a:cubicBezTo>
                      <a:cubicBezTo>
                        <a:pt x="-1" y="10144"/>
                        <a:pt x="8881" y="700"/>
                        <a:pt x="20273" y="-1"/>
                      </a:cubicBezTo>
                    </a:path>
                    <a:path w="21600" h="41296" stroke="0" extrusionOk="0">
                      <a:moveTo>
                        <a:pt x="12824" y="41296"/>
                      </a:moveTo>
                      <a:cubicBezTo>
                        <a:pt x="5025" y="37828"/>
                        <a:pt x="0" y="30094"/>
                        <a:pt x="0" y="21559"/>
                      </a:cubicBezTo>
                      <a:cubicBezTo>
                        <a:pt x="-1" y="10144"/>
                        <a:pt x="8881" y="700"/>
                        <a:pt x="20273" y="-1"/>
                      </a:cubicBezTo>
                      <a:lnTo>
                        <a:pt x="21600" y="21559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72" name="Arc 170"/>
                <p:cNvSpPr>
                  <a:spLocks/>
                </p:cNvSpPr>
                <p:nvPr/>
              </p:nvSpPr>
              <p:spPr bwMode="auto">
                <a:xfrm>
                  <a:off x="624" y="1976"/>
                  <a:ext cx="336" cy="85"/>
                </a:xfrm>
                <a:custGeom>
                  <a:avLst/>
                  <a:gdLst>
                    <a:gd name="T0" fmla="*/ 0 w 38968"/>
                    <a:gd name="T1" fmla="*/ 0 h 21600"/>
                    <a:gd name="T2" fmla="*/ 0 w 38968"/>
                    <a:gd name="T3" fmla="*/ 0 h 21600"/>
                    <a:gd name="T4" fmla="*/ 0 w 3896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968"/>
                    <a:gd name="T10" fmla="*/ 0 h 21600"/>
                    <a:gd name="T11" fmla="*/ 38968 w 3896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68" h="21600" fill="none" extrusionOk="0">
                      <a:moveTo>
                        <a:pt x="38967" y="12214"/>
                      </a:moveTo>
                      <a:cubicBezTo>
                        <a:pt x="34939" y="18088"/>
                        <a:pt x="28275" y="21599"/>
                        <a:pt x="21153" y="21600"/>
                      </a:cubicBezTo>
                      <a:cubicBezTo>
                        <a:pt x="10908" y="21600"/>
                        <a:pt x="2073" y="14404"/>
                        <a:pt x="0" y="4371"/>
                      </a:cubicBezTo>
                    </a:path>
                    <a:path w="38968" h="21600" stroke="0" extrusionOk="0">
                      <a:moveTo>
                        <a:pt x="38967" y="12214"/>
                      </a:moveTo>
                      <a:cubicBezTo>
                        <a:pt x="34939" y="18088"/>
                        <a:pt x="28275" y="21599"/>
                        <a:pt x="21153" y="21600"/>
                      </a:cubicBezTo>
                      <a:cubicBezTo>
                        <a:pt x="10908" y="21600"/>
                        <a:pt x="2073" y="14404"/>
                        <a:pt x="0" y="4371"/>
                      </a:cubicBezTo>
                      <a:lnTo>
                        <a:pt x="2115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573" name="Arc 171"/>
                <p:cNvSpPr>
                  <a:spLocks/>
                </p:cNvSpPr>
                <p:nvPr/>
              </p:nvSpPr>
              <p:spPr bwMode="auto">
                <a:xfrm>
                  <a:off x="626" y="1976"/>
                  <a:ext cx="331" cy="83"/>
                </a:xfrm>
                <a:custGeom>
                  <a:avLst/>
                  <a:gdLst>
                    <a:gd name="T0" fmla="*/ 0 w 38882"/>
                    <a:gd name="T1" fmla="*/ 0 h 21600"/>
                    <a:gd name="T2" fmla="*/ 0 w 38882"/>
                    <a:gd name="T3" fmla="*/ 0 h 21600"/>
                    <a:gd name="T4" fmla="*/ 0 w 3888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82"/>
                    <a:gd name="T10" fmla="*/ 0 h 21600"/>
                    <a:gd name="T11" fmla="*/ 38882 w 3888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82" h="21600" fill="none" extrusionOk="0">
                      <a:moveTo>
                        <a:pt x="38881" y="12322"/>
                      </a:moveTo>
                      <a:cubicBezTo>
                        <a:pt x="34845" y="18134"/>
                        <a:pt x="28217" y="21599"/>
                        <a:pt x="21142" y="21600"/>
                      </a:cubicBezTo>
                      <a:cubicBezTo>
                        <a:pt x="10918" y="21600"/>
                        <a:pt x="2095" y="14432"/>
                        <a:pt x="0" y="4425"/>
                      </a:cubicBezTo>
                    </a:path>
                    <a:path w="38882" h="21600" stroke="0" extrusionOk="0">
                      <a:moveTo>
                        <a:pt x="38881" y="12322"/>
                      </a:moveTo>
                      <a:cubicBezTo>
                        <a:pt x="34845" y="18134"/>
                        <a:pt x="28217" y="21599"/>
                        <a:pt x="21142" y="21600"/>
                      </a:cubicBezTo>
                      <a:cubicBezTo>
                        <a:pt x="10918" y="21600"/>
                        <a:pt x="2095" y="14432"/>
                        <a:pt x="0" y="4425"/>
                      </a:cubicBezTo>
                      <a:lnTo>
                        <a:pt x="2114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308" name="Group 329"/>
            <p:cNvGrpSpPr>
              <a:grpSpLocks/>
            </p:cNvGrpSpPr>
            <p:nvPr/>
          </p:nvGrpSpPr>
          <p:grpSpPr bwMode="auto">
            <a:xfrm>
              <a:off x="5851520" y="2562422"/>
              <a:ext cx="321645" cy="269496"/>
              <a:chOff x="3933" y="930"/>
              <a:chExt cx="251" cy="330"/>
            </a:xfrm>
          </p:grpSpPr>
          <p:sp>
            <p:nvSpPr>
              <p:cNvPr id="533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4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5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6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37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538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548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9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50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51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52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53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54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55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39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540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1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2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3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4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5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6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7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309" name="Group 329"/>
            <p:cNvGrpSpPr>
              <a:grpSpLocks/>
            </p:cNvGrpSpPr>
            <p:nvPr/>
          </p:nvGrpSpPr>
          <p:grpSpPr bwMode="auto">
            <a:xfrm>
              <a:off x="6956997" y="3299413"/>
              <a:ext cx="321645" cy="269496"/>
              <a:chOff x="3933" y="930"/>
              <a:chExt cx="251" cy="330"/>
            </a:xfrm>
          </p:grpSpPr>
          <p:sp>
            <p:nvSpPr>
              <p:cNvPr id="510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1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14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515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525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6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7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8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9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30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31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32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16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517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18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19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0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1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2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3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4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310" name="Group 329"/>
            <p:cNvGrpSpPr>
              <a:grpSpLocks/>
            </p:cNvGrpSpPr>
            <p:nvPr/>
          </p:nvGrpSpPr>
          <p:grpSpPr bwMode="auto">
            <a:xfrm>
              <a:off x="7489252" y="3012808"/>
              <a:ext cx="321645" cy="269496"/>
              <a:chOff x="3933" y="930"/>
              <a:chExt cx="251" cy="330"/>
            </a:xfrm>
          </p:grpSpPr>
          <p:sp>
            <p:nvSpPr>
              <p:cNvPr id="487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8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9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0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91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492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502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3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4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5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6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7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8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9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93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94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95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96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97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98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99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0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1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311" name="Group 329"/>
            <p:cNvGrpSpPr>
              <a:grpSpLocks/>
            </p:cNvGrpSpPr>
            <p:nvPr/>
          </p:nvGrpSpPr>
          <p:grpSpPr bwMode="auto">
            <a:xfrm>
              <a:off x="7352773" y="3667902"/>
              <a:ext cx="321645" cy="269496"/>
              <a:chOff x="3933" y="930"/>
              <a:chExt cx="251" cy="330"/>
            </a:xfrm>
          </p:grpSpPr>
          <p:sp>
            <p:nvSpPr>
              <p:cNvPr id="464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5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6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7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68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469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79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80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81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82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83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84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85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86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70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71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2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3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4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5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6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7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8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312" name="Group 329"/>
            <p:cNvGrpSpPr>
              <a:grpSpLocks/>
            </p:cNvGrpSpPr>
            <p:nvPr/>
          </p:nvGrpSpPr>
          <p:grpSpPr bwMode="auto">
            <a:xfrm>
              <a:off x="6465670" y="2057466"/>
              <a:ext cx="321645" cy="269496"/>
              <a:chOff x="3933" y="930"/>
              <a:chExt cx="251" cy="330"/>
            </a:xfrm>
          </p:grpSpPr>
          <p:sp>
            <p:nvSpPr>
              <p:cNvPr id="441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2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3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4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45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446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56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7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8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9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60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61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62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63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47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48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49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0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1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2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3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4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5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313" name="Group 329"/>
            <p:cNvGrpSpPr>
              <a:grpSpLocks/>
            </p:cNvGrpSpPr>
            <p:nvPr/>
          </p:nvGrpSpPr>
          <p:grpSpPr bwMode="auto">
            <a:xfrm>
              <a:off x="5605860" y="2139353"/>
              <a:ext cx="321645" cy="269496"/>
              <a:chOff x="3933" y="930"/>
              <a:chExt cx="251" cy="330"/>
            </a:xfrm>
          </p:grpSpPr>
          <p:sp>
            <p:nvSpPr>
              <p:cNvPr id="418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9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1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22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423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33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4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5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6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7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8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9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40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24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25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26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27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28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29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0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1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2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315" name="Group 329"/>
            <p:cNvGrpSpPr>
              <a:grpSpLocks/>
            </p:cNvGrpSpPr>
            <p:nvPr/>
          </p:nvGrpSpPr>
          <p:grpSpPr bwMode="auto">
            <a:xfrm>
              <a:off x="7134409" y="1961932"/>
              <a:ext cx="321645" cy="269496"/>
              <a:chOff x="3933" y="930"/>
              <a:chExt cx="251" cy="330"/>
            </a:xfrm>
          </p:grpSpPr>
          <p:sp>
            <p:nvSpPr>
              <p:cNvPr id="395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6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7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8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99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400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10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11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12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13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14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15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16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17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01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02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3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4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5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6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7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8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9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cxnSp>
          <p:nvCxnSpPr>
            <p:cNvPr id="316" name="Straight Connector 315"/>
            <p:cNvCxnSpPr>
              <a:stCxn id="397" idx="3"/>
              <a:endCxn id="317" idx="1"/>
            </p:cNvCxnSpPr>
            <p:nvPr/>
          </p:nvCxnSpPr>
          <p:spPr>
            <a:xfrm flipV="1">
              <a:off x="7454772" y="1835718"/>
              <a:ext cx="200935" cy="2617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7" name="Object 4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85385110"/>
                </p:ext>
              </p:extLst>
            </p:nvPr>
          </p:nvGraphicFramePr>
          <p:xfrm>
            <a:off x="7655707" y="1450169"/>
            <a:ext cx="729753" cy="771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757080" imgH="744480" progId="MS_ClipArt_Gallery.2">
                    <p:embed/>
                  </p:oleObj>
                </mc:Choice>
                <mc:Fallback>
                  <p:oleObj name="Clip" r:id="rId3" imgW="757080" imgH="744480" progId="MS_ClipArt_Gallery.2">
                    <p:embed/>
                    <p:pic>
                      <p:nvPicPr>
                        <p:cNvPr id="317" name="Object 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5707" y="1450169"/>
                          <a:ext cx="729753" cy="7710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8" name="Straight Connector 317"/>
            <p:cNvCxnSpPr>
              <a:stCxn id="328" idx="3"/>
            </p:cNvCxnSpPr>
            <p:nvPr/>
          </p:nvCxnSpPr>
          <p:spPr>
            <a:xfrm flipV="1">
              <a:off x="6322009" y="2871351"/>
              <a:ext cx="331139" cy="7956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9" name="Group 329"/>
            <p:cNvGrpSpPr>
              <a:grpSpLocks/>
            </p:cNvGrpSpPr>
            <p:nvPr/>
          </p:nvGrpSpPr>
          <p:grpSpPr bwMode="auto">
            <a:xfrm>
              <a:off x="5521698" y="3147013"/>
              <a:ext cx="321645" cy="269496"/>
              <a:chOff x="3933" y="930"/>
              <a:chExt cx="251" cy="330"/>
            </a:xfrm>
          </p:grpSpPr>
          <p:sp>
            <p:nvSpPr>
              <p:cNvPr id="372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3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4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5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76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77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87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8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9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0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1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2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3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4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78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79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0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1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2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3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4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5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6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pic>
          <p:nvPicPr>
            <p:cNvPr id="320" name="Picture 319" descr="Server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70310" y="3116288"/>
              <a:ext cx="361666" cy="361666"/>
            </a:xfrm>
            <a:prstGeom prst="rect">
              <a:avLst/>
            </a:prstGeom>
          </p:spPr>
        </p:pic>
        <p:cxnSp>
          <p:nvCxnSpPr>
            <p:cNvPr id="321" name="Straight Connector 320"/>
            <p:cNvCxnSpPr>
              <a:cxnSpLocks/>
              <a:endCxn id="395" idx="4"/>
            </p:cNvCxnSpPr>
            <p:nvPr/>
          </p:nvCxnSpPr>
          <p:spPr>
            <a:xfrm flipV="1">
              <a:off x="6813329" y="2231428"/>
              <a:ext cx="482544" cy="5580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2" name="Picture 321" descr="Server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1324" y="2299697"/>
              <a:ext cx="361666" cy="361666"/>
            </a:xfrm>
            <a:prstGeom prst="rect">
              <a:avLst/>
            </a:prstGeom>
          </p:spPr>
        </p:pic>
        <p:grpSp>
          <p:nvGrpSpPr>
            <p:cNvPr id="323" name="Group 329"/>
            <p:cNvGrpSpPr>
              <a:grpSpLocks/>
            </p:cNvGrpSpPr>
            <p:nvPr/>
          </p:nvGrpSpPr>
          <p:grpSpPr bwMode="auto">
            <a:xfrm>
              <a:off x="6492965" y="2644320"/>
              <a:ext cx="321645" cy="269496"/>
              <a:chOff x="3933" y="930"/>
              <a:chExt cx="251" cy="330"/>
            </a:xfrm>
          </p:grpSpPr>
          <p:sp>
            <p:nvSpPr>
              <p:cNvPr id="349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0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1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2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53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54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64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5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6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7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8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9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0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1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55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56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7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8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9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0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1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2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3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324" name="Group 329"/>
            <p:cNvGrpSpPr>
              <a:grpSpLocks/>
            </p:cNvGrpSpPr>
            <p:nvPr/>
          </p:nvGrpSpPr>
          <p:grpSpPr bwMode="auto">
            <a:xfrm>
              <a:off x="6001645" y="3531425"/>
              <a:ext cx="321645" cy="269496"/>
              <a:chOff x="3933" y="930"/>
              <a:chExt cx="251" cy="330"/>
            </a:xfrm>
          </p:grpSpPr>
          <p:sp>
            <p:nvSpPr>
              <p:cNvPr id="326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7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30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31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41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2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3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4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5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6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7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8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32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3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4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5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6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7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8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9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0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cxnSp>
          <p:nvCxnSpPr>
            <p:cNvPr id="325" name="Straight Connector 324"/>
            <p:cNvCxnSpPr>
              <a:cxnSpLocks/>
              <a:endCxn id="326" idx="4"/>
            </p:cNvCxnSpPr>
            <p:nvPr/>
          </p:nvCxnSpPr>
          <p:spPr>
            <a:xfrm flipV="1">
              <a:off x="5794528" y="3800921"/>
              <a:ext cx="368580" cy="1916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8974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QoS for rich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 defTabSz="231775">
              <a:spcBef>
                <a:spcPts val="1200"/>
              </a:spcBef>
              <a:buClrTx/>
              <a:buNone/>
              <a:defRPr/>
            </a:pPr>
            <a:r>
              <a:rPr lang="en-US" sz="2800" dirty="0"/>
              <a:t>Remember, the </a:t>
            </a:r>
            <a:r>
              <a:rPr lang="en-US" sz="2800" i="1" dirty="0"/>
              <a:t>only</a:t>
            </a:r>
            <a:r>
              <a:rPr lang="en-US" sz="2800" dirty="0"/>
              <a:t> reason to guarantee/measure a QoS KPI </a:t>
            </a:r>
          </a:p>
          <a:p>
            <a:pPr marL="0" indent="0" defTabSz="231775">
              <a:spcBef>
                <a:spcPts val="0"/>
              </a:spcBef>
              <a:buClrTx/>
              <a:buNone/>
              <a:defRPr/>
            </a:pPr>
            <a:r>
              <a:rPr lang="en-US" sz="2800" dirty="0"/>
              <a:t>	is its relationship to QoE</a:t>
            </a:r>
          </a:p>
          <a:p>
            <a:pPr marL="0" indent="0" defTabSz="231775">
              <a:spcBef>
                <a:spcPts val="1200"/>
              </a:spcBef>
              <a:buClrTx/>
              <a:buNone/>
              <a:defRPr/>
            </a:pPr>
            <a:r>
              <a:rPr lang="en-US" sz="2800" dirty="0"/>
              <a:t>But that relationship was only established </a:t>
            </a:r>
          </a:p>
          <a:p>
            <a:pPr marL="0" indent="0" defTabSz="231775">
              <a:spcBef>
                <a:spcPts val="0"/>
              </a:spcBef>
              <a:buClrTx/>
              <a:buNone/>
              <a:defRPr/>
            </a:pPr>
            <a:r>
              <a:rPr lang="en-US" sz="2800" dirty="0"/>
              <a:t>	for </a:t>
            </a:r>
            <a:r>
              <a:rPr lang="en-US" sz="2800" i="1" dirty="0"/>
              <a:t>traditional</a:t>
            </a:r>
            <a:r>
              <a:rPr lang="en-US" sz="2800" dirty="0"/>
              <a:t> services</a:t>
            </a:r>
          </a:p>
          <a:p>
            <a:pPr marL="0" indent="0" defTabSz="231775">
              <a:spcBef>
                <a:spcPts val="1200"/>
              </a:spcBef>
              <a:buClrTx/>
              <a:buNone/>
              <a:defRPr/>
            </a:pPr>
            <a:r>
              <a:rPr lang="en-US" sz="2800" dirty="0"/>
              <a:t>It turns out that one can </a:t>
            </a:r>
            <a:r>
              <a:rPr lang="en-US" sz="2800" b="1" dirty="0"/>
              <a:t>prove</a:t>
            </a:r>
          </a:p>
          <a:p>
            <a:pPr marL="0" indent="0" defTabSz="231775">
              <a:spcBef>
                <a:spcPts val="0"/>
              </a:spcBef>
              <a:buClrTx/>
              <a:buNone/>
              <a:defRPr/>
            </a:pPr>
            <a:r>
              <a:rPr lang="en-US" sz="2800" dirty="0"/>
              <a:t>	that in general for rich communications services</a:t>
            </a:r>
          </a:p>
          <a:p>
            <a:pPr marL="0" indent="0" defTabSz="231775">
              <a:spcBef>
                <a:spcPts val="0"/>
              </a:spcBef>
              <a:buClrTx/>
              <a:buNone/>
              <a:defRPr/>
            </a:pPr>
            <a:r>
              <a:rPr lang="en-US" sz="2800" dirty="0"/>
              <a:t>		there can be no such relationship</a:t>
            </a:r>
          </a:p>
          <a:p>
            <a:pPr marL="0" indent="0" defTabSz="231775">
              <a:buClrTx/>
              <a:buNone/>
              <a:defRPr/>
            </a:pPr>
            <a:r>
              <a:rPr lang="en-US" sz="2800" dirty="0"/>
              <a:t>	</a:t>
            </a:r>
            <a:r>
              <a:rPr lang="en-US" sz="2800" b="1" dirty="0"/>
              <a:t> 			QoE ≠ f (application; QoS</a:t>
            </a:r>
            <a:r>
              <a:rPr lang="en-US" sz="2800" b="1" baseline="-25000" dirty="0"/>
              <a:t>i </a:t>
            </a:r>
            <a:r>
              <a:rPr lang="en-US" sz="2800" b="1" dirty="0"/>
              <a:t>) </a:t>
            </a:r>
          </a:p>
          <a:p>
            <a:pPr marL="0" indent="0" defTabSz="231775">
              <a:spcBef>
                <a:spcPts val="1800"/>
              </a:spcBef>
              <a:buClrTx/>
              <a:buNone/>
              <a:defRPr/>
            </a:pPr>
            <a:r>
              <a:rPr lang="en-US" dirty="0"/>
              <a:t>In future, SLAs will have to be based </a:t>
            </a:r>
            <a:r>
              <a:rPr lang="en-US" i="1" dirty="0"/>
              <a:t>directly on QoE</a:t>
            </a:r>
            <a:endParaRPr lang="en-US" sz="2800" i="1" dirty="0"/>
          </a:p>
          <a:p>
            <a:pPr marL="0" indent="0" defTabSz="231775">
              <a:spcBef>
                <a:spcPts val="0"/>
              </a:spcBef>
              <a:buClrTx/>
              <a:buNone/>
              <a:defRPr/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E58A0-8F30-44CF-BDD7-4BA43705FF93}"/>
              </a:ext>
            </a:extLst>
          </p:cNvPr>
          <p:cNvSpPr txBox="1"/>
          <p:nvPr/>
        </p:nvSpPr>
        <p:spPr>
          <a:xfrm rot="19725375">
            <a:off x="7369397" y="3328324"/>
            <a:ext cx="47055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 e.g., </a:t>
            </a:r>
            <a:r>
              <a:rPr lang="en-US" sz="2800" dirty="0">
                <a:hlinkClick r:id="rId2"/>
              </a:rPr>
              <a:t>this paper</a:t>
            </a:r>
            <a:r>
              <a:rPr lang="en-US" sz="2800" dirty="0"/>
              <a:t> 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en-US" sz="2800" dirty="0"/>
              <a:t>  </a:t>
            </a:r>
            <a:r>
              <a:rPr lang="en-US" sz="2800" dirty="0">
                <a:hlinkClick r:id="rId3"/>
              </a:rPr>
              <a:t>this talk</a:t>
            </a:r>
            <a:endParaRPr lang="en-US" sz="2800" dirty="0"/>
          </a:p>
          <a:p>
            <a:r>
              <a:rPr lang="en-US" dirty="0"/>
              <a:t>(development partially funded under Neptune)</a:t>
            </a:r>
          </a:p>
        </p:txBody>
      </p:sp>
    </p:spTree>
    <p:extLst>
      <p:ext uri="{BB962C8B-B14F-4D97-AF65-F5344CB8AC3E}">
        <p14:creationId xmlns:p14="http://schemas.microsoft.com/office/powerpoint/2010/main" val="2547875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3578-D9A7-A6BE-CCD0-59801AFA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can be done?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887371-7B20-E4A0-3A3D-22510327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36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4F171-64D8-A6B1-7A93-6987CCB77C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QoE</a:t>
            </a:r>
            <a:r>
              <a:rPr lang="en-US" dirty="0"/>
              <a:t> is known by the end application and user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	and can be reported by the app and/or user</a:t>
            </a:r>
          </a:p>
          <a:p>
            <a:pPr>
              <a:spcBef>
                <a:spcPts val="1800"/>
              </a:spcBef>
            </a:pPr>
            <a:r>
              <a:rPr lang="en-US" dirty="0"/>
              <a:t>No matter what happens in the network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	the end-user will react according to the </a:t>
            </a:r>
            <a:r>
              <a:rPr lang="en-US" dirty="0" err="1"/>
              <a:t>QoE</a:t>
            </a:r>
            <a:r>
              <a:rPr lang="en-US" dirty="0"/>
              <a:t> (s)he experiences</a:t>
            </a:r>
          </a:p>
          <a:p>
            <a:pPr defTabSz="457200">
              <a:spcBef>
                <a:spcPts val="1800"/>
              </a:spcBef>
            </a:pPr>
            <a:r>
              <a:rPr lang="en-US" dirty="0"/>
              <a:t>For example</a:t>
            </a:r>
          </a:p>
          <a:p>
            <a:pPr marL="457200" indent="-457200" defTabSz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truly poor </a:t>
            </a:r>
            <a:r>
              <a:rPr lang="en-US" dirty="0" err="1"/>
              <a:t>QoE</a:t>
            </a:r>
            <a:r>
              <a:rPr lang="en-US" dirty="0"/>
              <a:t> will lead to users aborting sessions</a:t>
            </a:r>
          </a:p>
          <a:p>
            <a:pPr marL="457200" indent="-457200" defTabSz="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truly good </a:t>
            </a:r>
            <a:r>
              <a:rPr lang="en-US" dirty="0" err="1"/>
              <a:t>QoE</a:t>
            </a:r>
            <a:r>
              <a:rPr lang="en-US" dirty="0"/>
              <a:t> will lead to users increasing usage</a:t>
            </a:r>
          </a:p>
          <a:p>
            <a:pPr defTabSz="457200">
              <a:spcBef>
                <a:spcPts val="1800"/>
              </a:spcBef>
            </a:pPr>
            <a:r>
              <a:rPr lang="en-US" dirty="0"/>
              <a:t>So, we need to monitor both </a:t>
            </a:r>
            <a:r>
              <a:rPr lang="en-US" i="1" dirty="0"/>
              <a:t>machine</a:t>
            </a:r>
            <a:r>
              <a:rPr lang="en-US" dirty="0"/>
              <a:t> and </a:t>
            </a:r>
            <a:r>
              <a:rPr lang="en-US" i="1" dirty="0"/>
              <a:t>human</a:t>
            </a:r>
            <a:r>
              <a:rPr lang="en-US" dirty="0"/>
              <a:t> behavior</a:t>
            </a:r>
          </a:p>
        </p:txBody>
      </p:sp>
    </p:spTree>
    <p:extLst>
      <p:ext uri="{BB962C8B-B14F-4D97-AF65-F5344CB8AC3E}">
        <p14:creationId xmlns:p14="http://schemas.microsoft.com/office/powerpoint/2010/main" val="2739513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D34F9-EBFB-C3E0-9505-5BD47BE1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06EF7A-1D4D-75C4-34D1-47D70294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37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A6768-0840-9810-00BE-A7D7933E10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err="1"/>
              <a:t>QoE</a:t>
            </a:r>
            <a:r>
              <a:rPr lang="en-US" dirty="0"/>
              <a:t> is the </a:t>
            </a:r>
            <a:r>
              <a:rPr lang="en-US" i="1" dirty="0"/>
              <a:t>only justification </a:t>
            </a:r>
            <a:r>
              <a:rPr lang="en-US" dirty="0"/>
              <a:t>for payment for a communications service</a:t>
            </a:r>
          </a:p>
          <a:p>
            <a:pPr>
              <a:spcBef>
                <a:spcPts val="2400"/>
              </a:spcBef>
            </a:pPr>
            <a:r>
              <a:rPr lang="en-US" dirty="0" err="1"/>
              <a:t>QoE</a:t>
            </a:r>
            <a:r>
              <a:rPr lang="en-US" dirty="0"/>
              <a:t> is </a:t>
            </a:r>
            <a:r>
              <a:rPr lang="en-US" i="1" dirty="0"/>
              <a:t>defined</a:t>
            </a:r>
            <a:r>
              <a:rPr lang="en-US" dirty="0"/>
              <a:t> via (subjective) psychophysical experiments</a:t>
            </a:r>
          </a:p>
          <a:p>
            <a:pPr>
              <a:spcBef>
                <a:spcPts val="2400"/>
              </a:spcBef>
            </a:pPr>
            <a:r>
              <a:rPr lang="en-US" dirty="0" err="1"/>
              <a:t>QoE</a:t>
            </a:r>
            <a:r>
              <a:rPr lang="en-US" dirty="0"/>
              <a:t> may be objectively estimated</a:t>
            </a:r>
          </a:p>
          <a:p>
            <a:pPr>
              <a:spcBef>
                <a:spcPts val="2400"/>
              </a:spcBef>
            </a:pPr>
            <a:r>
              <a:rPr lang="en-US" dirty="0" err="1"/>
              <a:t>QoE</a:t>
            </a:r>
            <a:r>
              <a:rPr lang="en-US" dirty="0"/>
              <a:t> is conventionally assumed to be derivable from on QoS degradations</a:t>
            </a:r>
          </a:p>
          <a:p>
            <a:pPr defTabSz="465138">
              <a:spcBef>
                <a:spcPts val="0"/>
              </a:spcBef>
            </a:pPr>
            <a:r>
              <a:rPr lang="en-US" dirty="0"/>
              <a:t>	but this assumption is becoming questionable</a:t>
            </a:r>
          </a:p>
          <a:p>
            <a:pPr defTabSz="465138">
              <a:spcBef>
                <a:spcPts val="2400"/>
              </a:spcBef>
            </a:pPr>
            <a:r>
              <a:rPr lang="en-US" dirty="0" err="1"/>
              <a:t>QoE</a:t>
            </a:r>
            <a:r>
              <a:rPr lang="en-US" dirty="0"/>
              <a:t> may be estimated by monitoring behavior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4FE74-DFE7-A137-7FCC-A64FCBCB7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953" y="4190001"/>
            <a:ext cx="831321" cy="216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82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7821A-EB42-4E79-A970-327A34336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7100" y="861"/>
            <a:ext cx="12359100" cy="6857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860E1C-7366-401F-80F6-3E48EF84AC7B}"/>
              </a:ext>
            </a:extLst>
          </p:cNvPr>
          <p:cNvSpPr/>
          <p:nvPr/>
        </p:nvSpPr>
        <p:spPr>
          <a:xfrm>
            <a:off x="-167100" y="-858"/>
            <a:ext cx="12359099" cy="685799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6A553B-7467-4901-B87B-58FE01B31B2B}"/>
              </a:ext>
            </a:extLst>
          </p:cNvPr>
          <p:cNvSpPr/>
          <p:nvPr/>
        </p:nvSpPr>
        <p:spPr>
          <a:xfrm>
            <a:off x="3881535" y="1308989"/>
            <a:ext cx="4404049" cy="4366727"/>
          </a:xfrm>
          <a:prstGeom prst="ellipse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567D5354-C183-418F-926F-41EB86DAC096}"/>
              </a:ext>
            </a:extLst>
          </p:cNvPr>
          <p:cNvSpPr/>
          <p:nvPr/>
        </p:nvSpPr>
        <p:spPr>
          <a:xfrm>
            <a:off x="3051516" y="472977"/>
            <a:ext cx="6063916" cy="6038753"/>
          </a:xfrm>
          <a:custGeom>
            <a:avLst/>
            <a:gdLst>
              <a:gd name="connsiteX0" fmla="*/ 2087033 w 4174068"/>
              <a:gd name="connsiteY0" fmla="*/ 598449 h 4387634"/>
              <a:gd name="connsiteX1" fmla="*/ 569319 w 4174068"/>
              <a:gd name="connsiteY1" fmla="*/ 2193817 h 4387634"/>
              <a:gd name="connsiteX2" fmla="*/ 2087033 w 4174068"/>
              <a:gd name="connsiteY2" fmla="*/ 3789185 h 4387634"/>
              <a:gd name="connsiteX3" fmla="*/ 3604747 w 4174068"/>
              <a:gd name="connsiteY3" fmla="*/ 2193817 h 4387634"/>
              <a:gd name="connsiteX4" fmla="*/ 2087033 w 4174068"/>
              <a:gd name="connsiteY4" fmla="*/ 598449 h 4387634"/>
              <a:gd name="connsiteX5" fmla="*/ 2087034 w 4174068"/>
              <a:gd name="connsiteY5" fmla="*/ 0 h 4387634"/>
              <a:gd name="connsiteX6" fmla="*/ 4174068 w 4174068"/>
              <a:gd name="connsiteY6" fmla="*/ 2193817 h 4387634"/>
              <a:gd name="connsiteX7" fmla="*/ 2087034 w 4174068"/>
              <a:gd name="connsiteY7" fmla="*/ 4387634 h 4387634"/>
              <a:gd name="connsiteX8" fmla="*/ 0 w 4174068"/>
              <a:gd name="connsiteY8" fmla="*/ 2193817 h 4387634"/>
              <a:gd name="connsiteX9" fmla="*/ 2087034 w 4174068"/>
              <a:gd name="connsiteY9" fmla="*/ 0 h 438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4068" h="4387634">
                <a:moveTo>
                  <a:pt x="2087033" y="598449"/>
                </a:moveTo>
                <a:cubicBezTo>
                  <a:pt x="1248823" y="598449"/>
                  <a:pt x="569319" y="1312720"/>
                  <a:pt x="569319" y="2193817"/>
                </a:cubicBezTo>
                <a:cubicBezTo>
                  <a:pt x="569319" y="3074914"/>
                  <a:pt x="1248823" y="3789185"/>
                  <a:pt x="2087033" y="3789185"/>
                </a:cubicBezTo>
                <a:cubicBezTo>
                  <a:pt x="2925243" y="3789185"/>
                  <a:pt x="3604747" y="3074914"/>
                  <a:pt x="3604747" y="2193817"/>
                </a:cubicBezTo>
                <a:cubicBezTo>
                  <a:pt x="3604747" y="1312720"/>
                  <a:pt x="2925243" y="598449"/>
                  <a:pt x="2087033" y="598449"/>
                </a:cubicBezTo>
                <a:close/>
                <a:moveTo>
                  <a:pt x="2087034" y="0"/>
                </a:moveTo>
                <a:cubicBezTo>
                  <a:pt x="3239671" y="0"/>
                  <a:pt x="4174068" y="982205"/>
                  <a:pt x="4174068" y="2193817"/>
                </a:cubicBezTo>
                <a:cubicBezTo>
                  <a:pt x="4174068" y="3405429"/>
                  <a:pt x="3239671" y="4387634"/>
                  <a:pt x="2087034" y="4387634"/>
                </a:cubicBezTo>
                <a:cubicBezTo>
                  <a:pt x="934397" y="4387634"/>
                  <a:pt x="0" y="3405429"/>
                  <a:pt x="0" y="2193817"/>
                </a:cubicBezTo>
                <a:cubicBezTo>
                  <a:pt x="0" y="982205"/>
                  <a:pt x="934397" y="0"/>
                  <a:pt x="20870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8000"/>
                </a:schemeClr>
              </a:gs>
              <a:gs pos="100000">
                <a:schemeClr val="accent2"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9D41F5-91BF-4FB5-9183-733A2E953427}"/>
              </a:ext>
            </a:extLst>
          </p:cNvPr>
          <p:cNvSpPr/>
          <p:nvPr/>
        </p:nvSpPr>
        <p:spPr>
          <a:xfrm>
            <a:off x="3881535" y="1308989"/>
            <a:ext cx="4404049" cy="4366727"/>
          </a:xfrm>
          <a:prstGeom prst="ellipse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C43F85-B7F0-4612-9EAB-37AA69330B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15" y="476209"/>
            <a:ext cx="1292353" cy="717974"/>
          </a:xfrm>
          <a:prstGeom prst="rect">
            <a:avLst/>
          </a:prstGeom>
        </p:spPr>
      </p:pic>
      <p:pic>
        <p:nvPicPr>
          <p:cNvPr id="12" name="Picture 11" descr="A picture containing tableware, plate, vector graphics&#10;&#10;Description automatically generated">
            <a:extLst>
              <a:ext uri="{FF2B5EF4-FFF2-40B4-BE49-F238E27FC236}">
                <a16:creationId xmlns:a16="http://schemas.microsoft.com/office/drawing/2014/main" id="{C72FB016-AF4E-4D0B-9205-DDEC420BC9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201" y="2808944"/>
            <a:ext cx="2451768" cy="1408015"/>
          </a:xfrm>
          <a:prstGeom prst="rect">
            <a:avLst/>
          </a:prstGeom>
          <a:effectLst>
            <a:outerShdw blurRad="1270000" sx="1000" sy="1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43294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Fathers of the telephone </a:t>
            </a:r>
            <a:r>
              <a:rPr lang="en-US" i="1" dirty="0"/>
              <a:t>service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1311E5-6E22-4249-BE17-1763DED10EAA}"/>
              </a:ext>
            </a:extLst>
          </p:cNvPr>
          <p:cNvGrpSpPr/>
          <p:nvPr/>
        </p:nvGrpSpPr>
        <p:grpSpPr>
          <a:xfrm>
            <a:off x="2388464" y="2025898"/>
            <a:ext cx="7136008" cy="1556999"/>
            <a:chOff x="2388464" y="2025898"/>
            <a:chExt cx="7136008" cy="1556999"/>
          </a:xfrm>
        </p:grpSpPr>
        <p:pic>
          <p:nvPicPr>
            <p:cNvPr id="5" name="Picture 3" descr="bell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57661" y="2025898"/>
              <a:ext cx="1166811" cy="155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Placeholder 1">
              <a:extLst>
                <a:ext uri="{FF2B5EF4-FFF2-40B4-BE49-F238E27FC236}">
                  <a16:creationId xmlns:a16="http://schemas.microsoft.com/office/drawing/2014/main" id="{BD1CC071-1043-4CF8-B0D7-1AD0205123AD}"/>
                </a:ext>
              </a:extLst>
            </p:cNvPr>
            <p:cNvSpPr txBox="1">
              <a:spLocks/>
            </p:cNvSpPr>
            <p:nvPr/>
          </p:nvSpPr>
          <p:spPr>
            <a:xfrm>
              <a:off x="2388464" y="2174078"/>
              <a:ext cx="5168965" cy="111110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Tx/>
                <a:buNone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>
                    <a:lumMod val="60000"/>
                    <a:lumOff val="40000"/>
                  </a:schemeClr>
                </a:buClr>
                <a:buFontTx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>
                    <a:lumMod val="60000"/>
                    <a:lumOff val="40000"/>
                  </a:schemeClr>
                </a:buClr>
                <a:buFontTx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>
                    <a:lumMod val="60000"/>
                    <a:lumOff val="40000"/>
                  </a:schemeClr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>
                    <a:lumMod val="60000"/>
                    <a:lumOff val="40000"/>
                  </a:schemeClr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200" dirty="0"/>
                <a:t>Who is this?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3D6D40-5690-47F2-B372-322C43FA6DBE}"/>
              </a:ext>
            </a:extLst>
          </p:cNvPr>
          <p:cNvGrpSpPr/>
          <p:nvPr/>
        </p:nvGrpSpPr>
        <p:grpSpPr>
          <a:xfrm>
            <a:off x="2388463" y="4053602"/>
            <a:ext cx="7266978" cy="1924050"/>
            <a:chOff x="2388463" y="4053602"/>
            <a:chExt cx="7266978" cy="1924050"/>
          </a:xfrm>
        </p:grpSpPr>
        <p:sp>
          <p:nvSpPr>
            <p:cNvPr id="20" name="Text Placeholder 1">
              <a:extLst>
                <a:ext uri="{FF2B5EF4-FFF2-40B4-BE49-F238E27FC236}">
                  <a16:creationId xmlns:a16="http://schemas.microsoft.com/office/drawing/2014/main" id="{A6490450-B9CC-4B2D-90A3-1F5E8D00ABFF}"/>
                </a:ext>
              </a:extLst>
            </p:cNvPr>
            <p:cNvSpPr txBox="1">
              <a:spLocks/>
            </p:cNvSpPr>
            <p:nvPr/>
          </p:nvSpPr>
          <p:spPr>
            <a:xfrm>
              <a:off x="2388463" y="4460074"/>
              <a:ext cx="5168965" cy="111110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Tx/>
                <a:buNone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>
                    <a:lumMod val="60000"/>
                    <a:lumOff val="40000"/>
                  </a:schemeClr>
                </a:buClr>
                <a:buFontTx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>
                    <a:lumMod val="60000"/>
                    <a:lumOff val="40000"/>
                  </a:schemeClr>
                </a:buClr>
                <a:buFontTx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>
                    <a:lumMod val="60000"/>
                    <a:lumOff val="40000"/>
                  </a:schemeClr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>
                    <a:lumMod val="60000"/>
                    <a:lumOff val="40000"/>
                  </a:schemeClr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200" dirty="0"/>
                <a:t>Who is this?</a:t>
              </a:r>
            </a:p>
          </p:txBody>
        </p:sp>
        <p:pic>
          <p:nvPicPr>
            <p:cNvPr id="21" name="Picture 5" descr="Theodore N. Vail, 1878">
              <a:extLst>
                <a:ext uri="{FF2B5EF4-FFF2-40B4-BE49-F238E27FC236}">
                  <a16:creationId xmlns:a16="http://schemas.microsoft.com/office/drawing/2014/main" id="{AB7A5139-81CA-459B-BCE9-EA9E49DB5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26691" y="4053602"/>
              <a:ext cx="1428750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dirty="0"/>
              <a:t>Father of the telephone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9E66C1-C633-499F-A21B-E03F88C250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/>
              <a:t>Everyone knows that the father of the </a:t>
            </a:r>
            <a:r>
              <a:rPr lang="en-US" sz="2800" b="1" kern="0" dirty="0"/>
              <a:t>telephone</a:t>
            </a:r>
            <a:r>
              <a:rPr lang="en-US" sz="2800" kern="0" dirty="0"/>
              <a:t> was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/>
              <a:t>	Alexander Graham Bell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/>
              <a:t>	(along with his assistant Thomas Watson)</a:t>
            </a:r>
          </a:p>
          <a:p>
            <a:pPr marL="342900" indent="-342900" fontAlgn="base">
              <a:spcBef>
                <a:spcPts val="3600"/>
              </a:spcBef>
              <a:spcAft>
                <a:spcPct val="0"/>
              </a:spcAft>
              <a:defRPr/>
            </a:pPr>
            <a:r>
              <a:rPr lang="en-US" kern="0" dirty="0"/>
              <a:t>But Bell did </a:t>
            </a:r>
            <a:r>
              <a:rPr lang="en-US" b="1" kern="0" dirty="0"/>
              <a:t>not</a:t>
            </a:r>
            <a:r>
              <a:rPr lang="en-US" kern="0" dirty="0"/>
              <a:t> invent the telephone </a:t>
            </a:r>
            <a:r>
              <a:rPr lang="en-US" b="1" i="1" kern="0" dirty="0"/>
              <a:t>network</a:t>
            </a:r>
          </a:p>
          <a:p>
            <a:pPr marL="342900" indent="-342900" fontAlgn="base">
              <a:spcBef>
                <a:spcPts val="3600"/>
              </a:spcBef>
              <a:spcAft>
                <a:spcPct val="0"/>
              </a:spcAft>
              <a:defRPr/>
            </a:pPr>
            <a:r>
              <a:rPr lang="en-US" sz="2800" kern="0" dirty="0"/>
              <a:t>Bell and Watson sold pairs of phones to customers</a:t>
            </a:r>
          </a:p>
          <a:p>
            <a:pPr marL="342900" indent="-342900" fontAlgn="base">
              <a:spcBef>
                <a:spcPts val="3600"/>
              </a:spcBef>
              <a:spcAft>
                <a:spcPct val="0"/>
              </a:spcAft>
              <a:defRPr/>
            </a:pPr>
            <a:r>
              <a:rPr lang="en-US" kern="0" dirty="0"/>
              <a:t>	leaving the customers responsible for operations</a:t>
            </a:r>
            <a:endParaRPr lang="en-US" sz="2800" kern="0" dirty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0" dirty="0"/>
          </a:p>
          <a:p>
            <a:endParaRPr lang="en-US" kern="0" dirty="0"/>
          </a:p>
          <a:p>
            <a:endParaRPr lang="en-US" dirty="0"/>
          </a:p>
        </p:txBody>
      </p:sp>
      <p:pic>
        <p:nvPicPr>
          <p:cNvPr id="5" name="Picture 3" descr="be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4910" y="130726"/>
            <a:ext cx="1481137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295540" y="4462970"/>
            <a:ext cx="2538413" cy="420687"/>
            <a:chOff x="2483560" y="3732024"/>
            <a:chExt cx="2538413" cy="420687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 flipH="1">
              <a:off x="2996323" y="4089211"/>
              <a:ext cx="1495425" cy="4286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3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83560" y="3732024"/>
              <a:ext cx="595313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6660" y="3732024"/>
              <a:ext cx="595313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8041524" y="2507298"/>
            <a:ext cx="1836738" cy="1506537"/>
            <a:chOff x="5937174" y="4719186"/>
            <a:chExt cx="1837477" cy="1507135"/>
          </a:xfrm>
        </p:grpSpPr>
        <p:sp>
          <p:nvSpPr>
            <p:cNvPr id="11" name="Freeform 2"/>
            <p:cNvSpPr>
              <a:spLocks/>
            </p:cNvSpPr>
            <p:nvPr/>
          </p:nvSpPr>
          <p:spPr bwMode="auto">
            <a:xfrm rot="64793">
              <a:off x="5937174" y="4719186"/>
              <a:ext cx="1745365" cy="1507135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2" name="Picture 13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79338" y="5193088"/>
              <a:ext cx="595313" cy="42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14075" y="4770009"/>
              <a:ext cx="595313" cy="42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43641" y="5604796"/>
              <a:ext cx="595313" cy="42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29493" y="5645740"/>
              <a:ext cx="595313" cy="42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65720" y="5209012"/>
              <a:ext cx="595313" cy="42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3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27218" y="4783657"/>
              <a:ext cx="595313" cy="42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546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Father of the telephone network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1D7A16-B76D-42CF-B354-600439AD99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/>
              <a:t>The father of the telephone </a:t>
            </a:r>
            <a:r>
              <a:rPr lang="en-US" sz="3200" b="1" kern="0" dirty="0"/>
              <a:t>network</a:t>
            </a:r>
            <a:r>
              <a:rPr lang="en-US" sz="3200" kern="0" dirty="0"/>
              <a:t> was Theodore Vail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600" kern="0" dirty="0"/>
              <a:t>Theodore Vail </a:t>
            </a:r>
            <a:r>
              <a:rPr lang="en-US" sz="2600" i="1" kern="0" dirty="0"/>
              <a:t>should</a:t>
            </a:r>
            <a:r>
              <a:rPr lang="en-US" sz="2600" kern="0" dirty="0"/>
              <a:t> be remembered for many reasons 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600" kern="0" dirty="0"/>
              <a:t>Cousin of Alfred Vail (co-inventor of the telegraph along with Samuel Morse)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600" kern="0" dirty="0"/>
              <a:t>Ex-General Superintendent of US Railway Mail Service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600" kern="0" dirty="0"/>
              <a:t>First general manager of Bell Telephone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/>
            </a:pPr>
            <a:r>
              <a:rPr lang="en-US" sz="2600" kern="0" dirty="0"/>
              <a:t>Solved major technological problems (such as copper wires and twisted pairs)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600" kern="0" dirty="0"/>
              <a:t>Established principle of revenue reinvestment in R&amp;D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600" kern="0" dirty="0"/>
              <a:t>Established Bell Telephones IPR division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600" kern="0" dirty="0"/>
              <a:t>Executed merger with Western Union to form AT&amp;T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3200" kern="0" dirty="0"/>
              <a:t>Vail organized telephony as a </a:t>
            </a:r>
            <a:r>
              <a:rPr lang="en-US" sz="3200" b="1" kern="0" dirty="0"/>
              <a:t>service</a:t>
            </a:r>
            <a:r>
              <a:rPr lang="en-US" sz="3200" kern="0" dirty="0"/>
              <a:t> (like the postal service!) </a:t>
            </a:r>
            <a:r>
              <a:rPr lang="en-US" sz="3000" kern="0" dirty="0">
                <a:solidFill>
                  <a:srgbClr val="0033CC"/>
                </a:solidFill>
              </a:rPr>
              <a:t>*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3000" kern="0" dirty="0"/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33CC"/>
                </a:solidFill>
              </a:rPr>
              <a:t>* </a:t>
            </a:r>
            <a:r>
              <a:rPr lang="en-US" b="1" kern="0" dirty="0">
                <a:solidFill>
                  <a:srgbClr val="0033CC"/>
                </a:solidFill>
              </a:rPr>
              <a:t>Vailism</a:t>
            </a:r>
            <a:r>
              <a:rPr lang="en-US" kern="0" dirty="0">
                <a:solidFill>
                  <a:srgbClr val="0033CC"/>
                </a:solidFill>
              </a:rPr>
              <a:t> is the philosophy that public services </a:t>
            </a:r>
          </a:p>
          <a:p>
            <a:pPr marL="342900" indent="-342900" fontAlgn="base">
              <a:spcAft>
                <a:spcPct val="0"/>
              </a:spcAft>
              <a:defRPr/>
            </a:pPr>
            <a:r>
              <a:rPr lang="en-US" kern="0" dirty="0">
                <a:solidFill>
                  <a:srgbClr val="0033CC"/>
                </a:solidFill>
              </a:rPr>
              <a:t>	should be run as closed centralized monopolies for the public good</a:t>
            </a:r>
          </a:p>
          <a:p>
            <a:endParaRPr lang="en-US" dirty="0"/>
          </a:p>
        </p:txBody>
      </p:sp>
      <p:pic>
        <p:nvPicPr>
          <p:cNvPr id="5" name="Picture 5" descr="Theodore N. Vail, 18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4082" y="78538"/>
            <a:ext cx="1593246" cy="214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What’s the difference ? (Product vs. Service)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938948-64C2-4C2F-80EB-499A43225C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fontAlgn="base">
              <a:spcAft>
                <a:spcPct val="0"/>
              </a:spcAft>
              <a:defRPr/>
            </a:pPr>
            <a:r>
              <a:rPr lang="en-US" kern="0" dirty="0"/>
              <a:t>In the </a:t>
            </a:r>
            <a:r>
              <a:rPr lang="en-US" b="1" kern="0" dirty="0"/>
              <a:t>Bell-Watson model </a:t>
            </a:r>
            <a:r>
              <a:rPr lang="en-US" kern="0" dirty="0"/>
              <a:t>the customer pays once for a </a:t>
            </a:r>
            <a:r>
              <a:rPr lang="en-US" i="1" kern="0" dirty="0"/>
              <a:t>product</a:t>
            </a:r>
          </a:p>
          <a:p>
            <a:pPr marL="342900" indent="-342900" fontAlgn="base">
              <a:spcAft>
                <a:spcPct val="0"/>
              </a:spcAft>
              <a:defRPr/>
            </a:pPr>
            <a:r>
              <a:rPr lang="en-US" kern="0" dirty="0"/>
              <a:t>but is responsible for </a:t>
            </a:r>
          </a:p>
          <a:p>
            <a:pPr marL="342900" indent="-342900" fontAlgn="base">
              <a:spcAft>
                <a:spcPct val="0"/>
              </a:spcAft>
              <a:buFontTx/>
              <a:buChar char="•"/>
              <a:defRPr/>
            </a:pPr>
            <a:r>
              <a:rPr lang="en-US" kern="0" dirty="0"/>
              <a:t>installation (telephones, wiring)</a:t>
            </a:r>
          </a:p>
          <a:p>
            <a:pPr marL="342900" indent="-342900" fontAlgn="base">
              <a:spcAft>
                <a:spcPct val="0"/>
              </a:spcAft>
              <a:buFontTx/>
              <a:buChar char="•"/>
              <a:defRPr/>
            </a:pPr>
            <a:r>
              <a:rPr lang="en-US" kern="0" dirty="0"/>
              <a:t>operations (power, repair)</a:t>
            </a:r>
          </a:p>
          <a:p>
            <a:pPr marL="342900" indent="-342900" fontAlgn="base">
              <a:spcAft>
                <a:spcPct val="0"/>
              </a:spcAft>
              <a:buFontTx/>
              <a:buChar char="•"/>
              <a:defRPr/>
            </a:pPr>
            <a:r>
              <a:rPr lang="en-US" kern="0" dirty="0"/>
              <a:t>maintenance</a:t>
            </a:r>
          </a:p>
          <a:p>
            <a:pPr marL="342900" indent="-342900" fontAlgn="base">
              <a:spcAft>
                <a:spcPct val="0"/>
              </a:spcAft>
              <a:defRPr/>
            </a:pPr>
            <a:r>
              <a:rPr lang="en-US" kern="0" dirty="0"/>
              <a:t>Bell was responsible only for providing functioning telephones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defRPr/>
            </a:pPr>
            <a:endParaRPr lang="en-US" kern="0" dirty="0"/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kern="0" dirty="0"/>
              <a:t>In the </a:t>
            </a:r>
            <a:r>
              <a:rPr lang="en-US" b="1" kern="0" dirty="0"/>
              <a:t>Vail model </a:t>
            </a:r>
            <a:r>
              <a:rPr lang="en-US" kern="0" dirty="0"/>
              <a:t>the customer pays a monthly fee for a </a:t>
            </a:r>
            <a:r>
              <a:rPr lang="en-US" i="1" kern="0" dirty="0"/>
              <a:t>service</a:t>
            </a:r>
          </a:p>
          <a:p>
            <a:pPr marL="342900" indent="-342900" defTabSz="508000" fontAlgn="base">
              <a:spcAft>
                <a:spcPct val="0"/>
              </a:spcAft>
              <a:defRPr/>
            </a:pPr>
            <a:r>
              <a:rPr lang="en-US" kern="0" dirty="0"/>
              <a:t>and the service provider assumes responsibility for </a:t>
            </a:r>
            <a:r>
              <a:rPr lang="en-US" i="1" kern="0" dirty="0"/>
              <a:t>everything</a:t>
            </a:r>
          </a:p>
          <a:p>
            <a:pPr marL="342900" indent="-342900" defTabSz="508000" fontAlgn="base">
              <a:spcAft>
                <a:spcPct val="0"/>
              </a:spcAft>
              <a:defRPr/>
            </a:pPr>
            <a:r>
              <a:rPr lang="en-US" kern="0" dirty="0"/>
              <a:t>		including </a:t>
            </a:r>
            <a:r>
              <a:rPr lang="en-US" b="1" kern="0" dirty="0"/>
              <a:t>O</a:t>
            </a:r>
            <a:r>
              <a:rPr lang="en-US" kern="0" dirty="0"/>
              <a:t>perations, </a:t>
            </a:r>
            <a:r>
              <a:rPr lang="en-US" b="1" kern="0" dirty="0"/>
              <a:t>A</a:t>
            </a:r>
            <a:r>
              <a:rPr lang="en-US" kern="0" dirty="0"/>
              <a:t>dministration, and </a:t>
            </a:r>
            <a:r>
              <a:rPr lang="en-US" b="1" kern="0" dirty="0"/>
              <a:t>M</a:t>
            </a:r>
            <a:r>
              <a:rPr lang="en-US" kern="0" dirty="0"/>
              <a:t>aintenance</a:t>
            </a:r>
          </a:p>
          <a:p>
            <a:pPr marL="342900" indent="-342900" defTabSz="5080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kern="0" dirty="0"/>
              <a:t>			to ensure Quality of Service</a:t>
            </a:r>
          </a:p>
          <a:p>
            <a:endParaRPr lang="en-US" dirty="0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593376" y="1799161"/>
            <a:ext cx="2538413" cy="928687"/>
            <a:chOff x="2701925" y="2271713"/>
            <a:chExt cx="2538413" cy="928687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 flipH="1">
              <a:off x="3214688" y="2628900"/>
              <a:ext cx="1495425" cy="4286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7" name="Picture 13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01925" y="2271713"/>
              <a:ext cx="595313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5025" y="2271713"/>
              <a:ext cx="595313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3238500" y="2679700"/>
              <a:ext cx="673100" cy="520700"/>
              <a:chOff x="7950200" y="1041400"/>
              <a:chExt cx="673100" cy="520700"/>
            </a:xfrm>
          </p:grpSpPr>
          <p:sp>
            <p:nvSpPr>
              <p:cNvPr id="10" name="Cube 6"/>
              <p:cNvSpPr>
                <a:spLocks noChangeArrowheads="1"/>
              </p:cNvSpPr>
              <p:nvPr/>
            </p:nvSpPr>
            <p:spPr bwMode="auto">
              <a:xfrm>
                <a:off x="7950200" y="1104900"/>
                <a:ext cx="558800" cy="457200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Can 7"/>
              <p:cNvSpPr>
                <a:spLocks noChangeArrowheads="1"/>
              </p:cNvSpPr>
              <p:nvPr/>
            </p:nvSpPr>
            <p:spPr bwMode="auto">
              <a:xfrm>
                <a:off x="8077200" y="1054100"/>
                <a:ext cx="88900" cy="12700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Can 8"/>
              <p:cNvSpPr>
                <a:spLocks noChangeArrowheads="1"/>
              </p:cNvSpPr>
              <p:nvPr/>
            </p:nvSpPr>
            <p:spPr bwMode="auto">
              <a:xfrm>
                <a:off x="8293100" y="1041400"/>
                <a:ext cx="101600" cy="139700"/>
              </a:xfrm>
              <a:prstGeom prst="can">
                <a:avLst>
                  <a:gd name="adj" fmla="val 24998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191500" y="1104900"/>
                <a:ext cx="431800" cy="3079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cs typeface="+mj-cs"/>
                  </a:rPr>
                  <a:t>+</a:t>
                </a:r>
              </a:p>
            </p:txBody>
          </p:sp>
        </p:grp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9182869" y="4638153"/>
            <a:ext cx="2284413" cy="728662"/>
            <a:chOff x="6486525" y="4456113"/>
            <a:chExt cx="2284413" cy="728662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 flipH="1">
              <a:off x="6884988" y="4838803"/>
              <a:ext cx="1495425" cy="42875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6" name="Picture 13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86525" y="4456113"/>
              <a:ext cx="595313" cy="42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3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75625" y="4456113"/>
              <a:ext cx="595313" cy="42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2"/>
            <p:cNvSpPr>
              <a:spLocks/>
            </p:cNvSpPr>
            <p:nvPr/>
          </p:nvSpPr>
          <p:spPr bwMode="auto">
            <a:xfrm rot="64793">
              <a:off x="7164388" y="4602163"/>
              <a:ext cx="819150" cy="582612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D672-6DEF-4876-882D-B97639D4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what?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C68AE5-6AAA-4519-93B1-7023C31B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96C-D1F4-44E4-876F-7C581D145044}" type="slidenum">
              <a:rPr lang="he-IL" smtClean="0"/>
              <a:t>8</a:t>
            </a:fld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8017B-12FC-4831-A95C-0B955E0B25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If we are willing to pay for the right to complain about the </a:t>
            </a:r>
            <a:r>
              <a:rPr lang="en-US" i="1" dirty="0"/>
              <a:t>quality of service</a:t>
            </a:r>
          </a:p>
          <a:p>
            <a:pPr defTabSz="457200"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	then </a:t>
            </a:r>
            <a:r>
              <a:rPr lang="en-US" i="1" dirty="0"/>
              <a:t>quality</a:t>
            </a:r>
            <a:r>
              <a:rPr lang="en-US" dirty="0"/>
              <a:t> must be something that the customer </a:t>
            </a:r>
            <a:r>
              <a:rPr lang="en-US" i="1" dirty="0"/>
              <a:t>experiences</a:t>
            </a:r>
          </a:p>
          <a:p>
            <a:pPr marL="342900" indent="-342900" fontAlgn="base">
              <a:lnSpc>
                <a:spcPct val="80000"/>
              </a:lnSpc>
              <a:spcBef>
                <a:spcPts val="2400"/>
              </a:spcBef>
              <a:defRPr/>
            </a:pPr>
            <a:r>
              <a:rPr lang="en-US" kern="0" dirty="0"/>
              <a:t>ITU-T defines </a:t>
            </a:r>
            <a:r>
              <a:rPr lang="en-US" b="1" kern="0" dirty="0"/>
              <a:t>Q</a:t>
            </a:r>
            <a:r>
              <a:rPr lang="en-US" kern="0" dirty="0"/>
              <a:t>uality </a:t>
            </a:r>
            <a:r>
              <a:rPr lang="en-US" b="1" kern="0" dirty="0"/>
              <a:t>o</a:t>
            </a:r>
            <a:r>
              <a:rPr lang="en-US" kern="0" dirty="0"/>
              <a:t>f </a:t>
            </a:r>
            <a:r>
              <a:rPr lang="en-US" b="1" kern="0" dirty="0"/>
              <a:t>E</a:t>
            </a:r>
            <a:r>
              <a:rPr lang="en-US" kern="0" dirty="0"/>
              <a:t>xperience (QoE) as </a:t>
            </a:r>
          </a:p>
          <a:p>
            <a:pPr marL="342900" indent="-342900" fontAlgn="base">
              <a:lnSpc>
                <a:spcPct val="80000"/>
              </a:lnSpc>
              <a:spcBef>
                <a:spcPts val="0"/>
              </a:spcBef>
              <a:defRPr/>
            </a:pPr>
            <a:r>
              <a:rPr lang="en-US" kern="0" dirty="0"/>
              <a:t>	</a:t>
            </a:r>
            <a:r>
              <a:rPr lang="en-US" i="1" kern="0" dirty="0"/>
              <a:t>the acceptability of a service as perceived subjectively by the end-user</a:t>
            </a:r>
          </a:p>
          <a:p>
            <a:pPr defTabSz="457200">
              <a:lnSpc>
                <a:spcPct val="80000"/>
              </a:lnSpc>
              <a:spcBef>
                <a:spcPts val="2400"/>
              </a:spcBef>
            </a:pPr>
            <a:r>
              <a:rPr lang="en-US" dirty="0"/>
              <a:t>But subjective measures can be very hard to quantify</a:t>
            </a:r>
          </a:p>
          <a:p>
            <a:pPr defTabSz="457200"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	and lead to disagreements between customer and service provider </a:t>
            </a:r>
          </a:p>
          <a:p>
            <a:pPr defTabSz="457200">
              <a:lnSpc>
                <a:spcPct val="80000"/>
              </a:lnSpc>
              <a:spcBef>
                <a:spcPts val="2400"/>
              </a:spcBef>
            </a:pPr>
            <a:r>
              <a:rPr lang="en-US" dirty="0"/>
              <a:t>To avoid disagreements, </a:t>
            </a:r>
            <a:r>
              <a:rPr lang="en-US" i="1" dirty="0"/>
              <a:t>objective</a:t>
            </a:r>
            <a:r>
              <a:rPr lang="en-US" dirty="0"/>
              <a:t> </a:t>
            </a:r>
            <a:r>
              <a:rPr lang="en-US" b="1" dirty="0"/>
              <a:t>Q</a:t>
            </a:r>
            <a:r>
              <a:rPr lang="en-US" dirty="0"/>
              <a:t>uality </a:t>
            </a:r>
            <a:r>
              <a:rPr lang="en-US" b="1" dirty="0"/>
              <a:t>o</a:t>
            </a:r>
            <a:r>
              <a:rPr lang="en-US" dirty="0"/>
              <a:t>f </a:t>
            </a:r>
            <a:r>
              <a:rPr lang="en-US" b="1" dirty="0"/>
              <a:t>S</a:t>
            </a:r>
            <a:r>
              <a:rPr lang="en-US" dirty="0"/>
              <a:t>ervice (QoS) parameters</a:t>
            </a:r>
          </a:p>
          <a:p>
            <a:pPr defTabSz="457200"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	</a:t>
            </a:r>
            <a:r>
              <a:rPr lang="en-US" i="1" dirty="0"/>
              <a:t>were</a:t>
            </a:r>
            <a:r>
              <a:rPr lang="en-US" dirty="0"/>
              <a:t> conventionally used</a:t>
            </a:r>
          </a:p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US" dirty="0"/>
              <a:t>QoS parameters are believed to have </a:t>
            </a:r>
            <a:r>
              <a:rPr lang="en-US" i="1" dirty="0"/>
              <a:t>some</a:t>
            </a:r>
            <a:r>
              <a:rPr lang="en-US" dirty="0"/>
              <a:t> correlation with QoE 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	and can be used as </a:t>
            </a:r>
            <a:r>
              <a:rPr lang="en-US" i="1" dirty="0"/>
              <a:t>proxies</a:t>
            </a:r>
            <a:r>
              <a:rPr lang="en-US" dirty="0"/>
              <a:t> for true QoE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29058-C0DA-4B78-8236-671F708F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514" y="1934919"/>
            <a:ext cx="788458" cy="810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7689F8-9BCF-4DAE-ACF3-21B546EC9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943" y="4735696"/>
            <a:ext cx="1367599" cy="119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3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QoS parameters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1200"/>
              </a:spcBef>
              <a:buClrTx/>
              <a:buNone/>
              <a:defRPr/>
            </a:pPr>
            <a:r>
              <a:rPr lang="en-US" dirty="0"/>
              <a:t>Example technical commitments (QoS parameters) : </a:t>
            </a:r>
          </a:p>
          <a:p>
            <a:pPr marL="342900" indent="-342900">
              <a:spcBef>
                <a:spcPts val="1200"/>
              </a:spcBef>
              <a:buClrTx/>
              <a:buNone/>
              <a:defRPr/>
            </a:pPr>
            <a:r>
              <a:rPr lang="en-US" sz="2400" b="1" dirty="0"/>
              <a:t>Connectivity parameters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availability (e.g., the famous five nines)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restore time (e.g., the famous 50 ms)</a:t>
            </a:r>
          </a:p>
          <a:p>
            <a:pPr marL="342900" indent="-342900">
              <a:spcBef>
                <a:spcPct val="0"/>
              </a:spcBef>
              <a:buClrTx/>
              <a:buNone/>
              <a:defRPr/>
            </a:pPr>
            <a:r>
              <a:rPr lang="en-US" sz="2400" b="1" dirty="0"/>
              <a:t>Noise (error) level parameters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SNR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BER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Packet Loss Ratio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defect densities</a:t>
            </a:r>
          </a:p>
          <a:p>
            <a:pPr marL="342900" indent="-342900">
              <a:spcBef>
                <a:spcPct val="0"/>
              </a:spcBef>
              <a:buClrTx/>
              <a:buNone/>
              <a:defRPr/>
            </a:pPr>
            <a:r>
              <a:rPr lang="en-US" sz="2400" b="1" dirty="0"/>
              <a:t>Information rate parameters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bandwidth, throughput, goodput</a:t>
            </a:r>
          </a:p>
          <a:p>
            <a:pPr marL="342900" indent="-342900">
              <a:spcBef>
                <a:spcPct val="0"/>
              </a:spcBef>
              <a:buClrTx/>
              <a:buNone/>
              <a:defRPr/>
            </a:pPr>
            <a:r>
              <a:rPr lang="en-US" sz="2400" b="1" dirty="0"/>
              <a:t>Information latency parameters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1-way delay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round trip delay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delay variation (jitter, wander, PDV)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122004" y="2936240"/>
            <a:ext cx="723331" cy="3083149"/>
          </a:xfrm>
          <a:prstGeom prst="rightBrac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9364" y="4095963"/>
            <a:ext cx="2374711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parameters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C7AAFF0-E23A-45F0-9F5B-29A9A81C9A1C}"/>
              </a:ext>
            </a:extLst>
          </p:cNvPr>
          <p:cNvSpPr/>
          <p:nvPr/>
        </p:nvSpPr>
        <p:spPr>
          <a:xfrm>
            <a:off x="5122004" y="1877575"/>
            <a:ext cx="723331" cy="1048815"/>
          </a:xfrm>
          <a:prstGeom prst="rightBrac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B4432-5074-484A-A656-7E3031505280}"/>
              </a:ext>
            </a:extLst>
          </p:cNvPr>
          <p:cNvSpPr txBox="1"/>
          <p:nvPr/>
        </p:nvSpPr>
        <p:spPr>
          <a:xfrm>
            <a:off x="5589363" y="2087537"/>
            <a:ext cx="2374711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fault</a:t>
            </a:r>
          </a:p>
          <a:p>
            <a:pPr algn="ctr">
              <a:lnSpc>
                <a:spcPct val="85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parameters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59F2E-4336-4967-8F65-56984F6F80E9}"/>
              </a:ext>
            </a:extLst>
          </p:cNvPr>
          <p:cNvSpPr txBox="1"/>
          <p:nvPr/>
        </p:nvSpPr>
        <p:spPr>
          <a:xfrm>
            <a:off x="8307009" y="2019805"/>
            <a:ext cx="38153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Connectivity (availability)</a:t>
            </a:r>
          </a:p>
          <a:p>
            <a:pPr marL="342900" indent="-342900">
              <a:buClr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always</a:t>
            </a:r>
            <a:r>
              <a:rPr lang="en-US" sz="2400" dirty="0">
                <a:solidFill>
                  <a:srgbClr val="002060"/>
                </a:solidFill>
              </a:rPr>
              <a:t> influences QoE</a:t>
            </a:r>
          </a:p>
          <a:p>
            <a:pPr marL="342900" indent="-342900">
              <a:spcBef>
                <a:spcPts val="1800"/>
              </a:spcBef>
              <a:buClrTx/>
              <a:buNone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1800"/>
              </a:spcBef>
              <a:buClrTx/>
              <a:buNone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Clr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Performance parameters </a:t>
            </a:r>
          </a:p>
          <a:p>
            <a:pPr marL="342900" indent="-342900">
              <a:buClr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may</a:t>
            </a:r>
            <a:r>
              <a:rPr lang="en-US" sz="2400" dirty="0">
                <a:solidFill>
                  <a:srgbClr val="002060"/>
                </a:solidFill>
              </a:rPr>
              <a:t> influence QoE</a:t>
            </a:r>
          </a:p>
          <a:p>
            <a:pPr marL="342900" indent="-342900">
              <a:buClr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(depending on service type)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Allot_New">
      <a:dk1>
        <a:srgbClr val="000000"/>
      </a:dk1>
      <a:lt1>
        <a:sysClr val="window" lastClr="FFFFFF"/>
      </a:lt1>
      <a:dk2>
        <a:srgbClr val="494B4D"/>
      </a:dk2>
      <a:lt2>
        <a:srgbClr val="D4D4D3"/>
      </a:lt2>
      <a:accent1>
        <a:srgbClr val="AE1854"/>
      </a:accent1>
      <a:accent2>
        <a:srgbClr val="EE6F23"/>
      </a:accent2>
      <a:accent3>
        <a:srgbClr val="514090"/>
      </a:accent3>
      <a:accent4>
        <a:srgbClr val="9A489B"/>
      </a:accent4>
      <a:accent5>
        <a:srgbClr val="F78D1E"/>
      </a:accent5>
      <a:accent6>
        <a:srgbClr val="0077B3"/>
      </a:accent6>
      <a:hlink>
        <a:srgbClr val="3AAB96"/>
      </a:hlink>
      <a:folHlink>
        <a:srgbClr val="0077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_Allot PowerPoint Template.pptx" id="{5FFFE022-182E-4F36-A142-6F70A188FB6F}" vid="{7076C282-B779-43FE-9ED2-EA46F80715B3}"/>
    </a:ext>
  </a:extLst>
</a:theme>
</file>

<file path=ppt/theme/theme2.xml><?xml version="1.0" encoding="utf-8"?>
<a:theme xmlns:a="http://schemas.openxmlformats.org/drawingml/2006/main" name="Office Theme">
  <a:themeElements>
    <a:clrScheme name="Allot_New">
      <a:dk1>
        <a:srgbClr val="000000"/>
      </a:dk1>
      <a:lt1>
        <a:sysClr val="window" lastClr="FFFFFF"/>
      </a:lt1>
      <a:dk2>
        <a:srgbClr val="494B4D"/>
      </a:dk2>
      <a:lt2>
        <a:srgbClr val="D4D4D3"/>
      </a:lt2>
      <a:accent1>
        <a:srgbClr val="AE1854"/>
      </a:accent1>
      <a:accent2>
        <a:srgbClr val="EE6F23"/>
      </a:accent2>
      <a:accent3>
        <a:srgbClr val="514090"/>
      </a:accent3>
      <a:accent4>
        <a:srgbClr val="9A489B"/>
      </a:accent4>
      <a:accent5>
        <a:srgbClr val="F78D1E"/>
      </a:accent5>
      <a:accent6>
        <a:srgbClr val="0077B3"/>
      </a:accent6>
      <a:hlink>
        <a:srgbClr val="3AAB96"/>
      </a:hlink>
      <a:folHlink>
        <a:srgbClr val="0077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Prefix xmlns="c6582011-44c5-4868-b48f-44f2105dd940" xsi:nil="true"/>
    <supplier xmlns="c6582011-44c5-4868-b48f-44f2105dd940" xsi:nil="true"/>
    <Market xmlns="c6582011-44c5-4868-b48f-44f2105dd940"/>
    <Region xmlns="c6582011-44c5-4868-b48f-44f2105dd940"/>
    <o13df6676d234002a27830658dc66f01 xmlns="c6582011-44c5-4868-b48f-44f2105dd94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 Resources</TermName>
          <TermId xmlns="http://schemas.microsoft.com/office/infopath/2007/PartnerControls">0e7230d6-2b15-46b5-854e-b13e0b839ec5</TermId>
        </TermInfo>
      </Terms>
    </o13df6676d234002a27830658dc66f01>
    <heaf01f0ebfe49c09572731889907e20 xmlns="c6582011-44c5-4868-b48f-44f2105dd940">
      <Terms xmlns="http://schemas.microsoft.com/office/infopath/2007/PartnerControls"/>
    </heaf01f0ebfe49c09572731889907e20>
    <TaxKeywordTaxHTField xmlns="c6582011-44c5-4868-b48f-44f2105dd940">
      <Terms xmlns="http://schemas.microsoft.com/office/infopath/2007/PartnerControls"/>
    </TaxKeywordTaxHTField>
    <Sales_x0020_Sharing xmlns="48c3dca6-f126-4aad-8063-ee11cedb4265">false</Sales_x0020_Sharing>
    <Access xmlns="48c3dca6-f126-4aad-8063-ee11cedb4265">Public</Access>
    <publish1 xmlns="c6582011-44c5-4868-b48f-44f2105dd940">No</publish1>
    <Permission xmlns="c6582011-44c5-4868-b48f-44f2105dd940">
      <Value>Employees (All Active Directory)</Value>
    </Permission>
    <Image xmlns="48c3dca6-f126-4aad-8063-ee11cedb4265">
      <Url xsi:nil="true"/>
      <Description xsi:nil="true"/>
    </Image>
    <Owner xmlns="48c3dca6-f126-4aad-8063-ee11cedb4265">
      <UserInfo>
        <DisplayName>Sharon Scharf</DisplayName>
        <AccountId>149</AccountId>
        <AccountType/>
      </UserInfo>
    </Owner>
    <FeaturedParterPortal xmlns="48c3dca6-f126-4aad-8063-ee11cedb4265">false</FeaturedParterPortal>
    <DocTitle xmlns="c6582011-44c5-4868-b48f-44f2105dd940" xsi:nil="true"/>
    <UseCase xmlns="c6582011-44c5-4868-b48f-44f2105dd940"/>
    <Solution xmlns="c6582011-44c5-4868-b48f-44f2105dd940"/>
    <Audience1 xmlns="c6582011-44c5-4868-b48f-44f2105dd940"/>
    <DateModified xmlns="48c3dca6-f126-4aad-8063-ee11cedb4265">2019-08-04T21:00:00+00:00</DateModified>
    <Year xmlns="c6582011-44c5-4868-b48f-44f2105dd940" xsi:nil="true"/>
    <PressQuality xmlns="c6582011-44c5-4868-b48f-44f2105dd940" xsi:nil="true"/>
    <OldTitle xmlns="48c3dca6-f126-4aad-8063-ee11cedb4265" xsi:nil="true"/>
    <DocDescription xmlns="c6582011-44c5-4868-b48f-44f2105dd940">PowerPoint template for Allot branded presentations </DocDescription>
    <TaxCatchAll xmlns="c6582011-44c5-4868-b48f-44f2105dd940"/>
    <ha2c417d2bd04f979a58fd1654df3abf xmlns="c6582011-44c5-4868-b48f-44f2105dd940">
      <Terms xmlns="http://schemas.microsoft.com/office/infopath/2007/PartnerControls"/>
    </ha2c417d2bd04f979a58fd1654df3ab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" ma:contentTypeID="0x01010072F0D238C31E794C84FE57471DA5823F15009039AA92EAC5824C93746AFD3586A5EF" ma:contentTypeVersion="69" ma:contentTypeDescription="" ma:contentTypeScope="" ma:versionID="fab8e0d58010e3ff5dbe14821a04ea9a">
  <xsd:schema xmlns:xsd="http://www.w3.org/2001/XMLSchema" xmlns:xs="http://www.w3.org/2001/XMLSchema" xmlns:p="http://schemas.microsoft.com/office/2006/metadata/properties" xmlns:ns2="c6582011-44c5-4868-b48f-44f2105dd940" xmlns:ns3="48c3dca6-f126-4aad-8063-ee11cedb4265" targetNamespace="http://schemas.microsoft.com/office/2006/metadata/properties" ma:root="true" ma:fieldsID="0001cc65edb27c629383c9f8c436cbed" ns2:_="" ns3:_="">
    <xsd:import namespace="c6582011-44c5-4868-b48f-44f2105dd940"/>
    <xsd:import namespace="48c3dca6-f126-4aad-8063-ee11cedb4265"/>
    <xsd:element name="properties">
      <xsd:complexType>
        <xsd:sequence>
          <xsd:element name="documentManagement">
            <xsd:complexType>
              <xsd:all>
                <xsd:element ref="ns2:DocTitle" minOccurs="0"/>
                <xsd:element ref="ns2:DocDescription"/>
                <xsd:element ref="ns3:Owner" minOccurs="0"/>
                <xsd:element ref="ns2:Permission" minOccurs="0"/>
                <xsd:element ref="ns3:Access" minOccurs="0"/>
                <xsd:element ref="ns3:Sales_x0020_Sharing" minOccurs="0"/>
                <xsd:element ref="ns3:FeaturedParterPortal" minOccurs="0"/>
                <xsd:element ref="ns2:PressQuality" minOccurs="0"/>
                <xsd:element ref="ns2:publish1" minOccurs="0"/>
                <xsd:element ref="ns2:Market" minOccurs="0"/>
                <xsd:element ref="ns2:o13df6676d234002a27830658dc66f01" minOccurs="0"/>
                <xsd:element ref="ns2:heaf01f0ebfe49c09572731889907e20" minOccurs="0"/>
                <xsd:element ref="ns2:ha2c417d2bd04f979a58fd1654df3abf" minOccurs="0"/>
                <xsd:element ref="ns2:TaxCatchAll" minOccurs="0"/>
                <xsd:element ref="ns2:TaxCatchAllLabel" minOccurs="0"/>
                <xsd:element ref="ns2:DocPrefix" minOccurs="0"/>
                <xsd:element ref="ns2:TaxKeywordTaxHTField" minOccurs="0"/>
                <xsd:element ref="ns3:OldTitle" minOccurs="0"/>
                <xsd:element ref="ns2:Year" minOccurs="0"/>
                <xsd:element ref="ns2:supplier" minOccurs="0"/>
                <xsd:element ref="ns2:Solution" minOccurs="0"/>
                <xsd:element ref="ns2:Region" minOccurs="0"/>
                <xsd:element ref="ns3:Image" minOccurs="0"/>
                <xsd:element ref="ns2:Audience1" minOccurs="0"/>
                <xsd:element ref="ns2:UseCase" minOccurs="0"/>
                <xsd:element ref="ns3:DateModifi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582011-44c5-4868-b48f-44f2105dd940" elementFormDefault="qualified">
    <xsd:import namespace="http://schemas.microsoft.com/office/2006/documentManagement/types"/>
    <xsd:import namespace="http://schemas.microsoft.com/office/infopath/2007/PartnerControls"/>
    <xsd:element name="DocTitle" ma:index="1" nillable="true" ma:displayName="DocTitle" ma:hidden="true" ma:internalName="DocTitle" ma:readOnly="false">
      <xsd:simpleType>
        <xsd:restriction base="dms:Text">
          <xsd:maxLength value="255"/>
        </xsd:restriction>
      </xsd:simpleType>
    </xsd:element>
    <xsd:element name="DocDescription" ma:index="2" ma:displayName="DocDescription" ma:internalName="DocDescription" ma:readOnly="false">
      <xsd:simpleType>
        <xsd:restriction base="dms:Note">
          <xsd:maxLength value="255"/>
        </xsd:restriction>
      </xsd:simpleType>
    </xsd:element>
    <xsd:element name="Permission" ma:index="7" nillable="true" ma:displayName="Permission" ma:internalName="Permission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arketing IL Group"/>
                    <xsd:enumeration value="Employees (All Active Directory)"/>
                    <xsd:enumeration value="Partners"/>
                  </xsd:restriction>
                </xsd:simpleType>
              </xsd:element>
            </xsd:sequence>
          </xsd:extension>
        </xsd:complexContent>
      </xsd:complexType>
    </xsd:element>
    <xsd:element name="PressQuality" ma:index="11" nillable="true" ma:displayName="PressQuality" ma:format="Dropdown" ma:hidden="true" ma:internalName="PressQuality" ma:readOnly="false">
      <xsd:simpleType>
        <xsd:restriction base="dms:Choice">
          <xsd:enumeration value="Yes"/>
          <xsd:enumeration value="No"/>
        </xsd:restriction>
      </xsd:simpleType>
    </xsd:element>
    <xsd:element name="publish1" ma:index="12" nillable="true" ma:displayName="Publish" ma:default="No" ma:format="RadioButtons" ma:hidden="true" ma:internalName="publish1" ma:readOnly="false">
      <xsd:simpleType>
        <xsd:restriction base="dms:Choice">
          <xsd:enumeration value="Yes"/>
          <xsd:enumeration value="No"/>
        </xsd:restriction>
      </xsd:simpleType>
    </xsd:element>
    <xsd:element name="Market" ma:index="15" nillable="true" ma:displayName="Market" ma:hidden="true" ma:internalName="Market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eneral"/>
                    <xsd:enumeration value="Mobile"/>
                    <xsd:enumeration value="Fixed"/>
                    <xsd:enumeration value="Enterprise"/>
                    <xsd:enumeration value="Data Centers/Cloud"/>
                    <xsd:enumeration value="SP Intro-Pack"/>
                    <xsd:enumeration value="Ent. Intro-Pack"/>
                    <xsd:enumeration value="Partner Welcome Kit"/>
                  </xsd:restriction>
                </xsd:simpleType>
              </xsd:element>
            </xsd:sequence>
          </xsd:extension>
        </xsd:complexContent>
      </xsd:complexType>
    </xsd:element>
    <xsd:element name="o13df6676d234002a27830658dc66f01" ma:index="18" nillable="true" ma:taxonomy="true" ma:internalName="o13df6676d234002a27830658dc66f01" ma:taxonomyFieldName="Campaign" ma:displayName="Campaign" ma:readOnly="false" ma:default="" ma:fieldId="{813df667-6d23-4002-a278-30658dc66f01}" ma:taxonomyMulti="true" ma:sspId="2aea5be9-ef10-4ab9-a69a-fef1120c6720" ma:termSetId="8c96e230-9881-49ef-9f5d-4b575b7f79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eaf01f0ebfe49c09572731889907e20" ma:index="19" nillable="true" ma:taxonomy="true" ma:internalName="heaf01f0ebfe49c09572731889907e20" ma:taxonomyFieldName="Product" ma:displayName="Product" ma:readOnly="false" ma:fieldId="{1eaf01f0-ebfe-49c0-9572-731889907e20}" ma:taxonomyMulti="true" ma:sspId="2aea5be9-ef10-4ab9-a69a-fef1120c6720" ma:termSetId="c32e5cd6-be86-4c3c-ab0e-f4fbb94e310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a2c417d2bd04f979a58fd1654df3abf" ma:index="21" nillable="true" ma:taxonomy="true" ma:internalName="ha2c417d2bd04f979a58fd1654df3abf" ma:taxonomyFieldName="Event1" ma:displayName="Event" ma:readOnly="false" ma:fieldId="{1a2c417d-2bd0-4f97-9a58-fd1654df3abf}" ma:taxonomyMulti="true" ma:sspId="2aea5be9-ef10-4ab9-a69a-fef1120c6720" ma:termSetId="7fb8000f-2181-417f-ad30-4612a27d21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3" nillable="true" ma:displayName="Taxonomy Catch All Column" ma:description="" ma:hidden="true" ma:list="{499186bd-a02c-4274-abde-aa086f2ca399}" ma:internalName="TaxCatchAll" ma:readOnly="false" ma:showField="CatchAllData" ma:web="c6582011-44c5-4868-b48f-44f2105dd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description="" ma:hidden="true" ma:list="{499186bd-a02c-4274-abde-aa086f2ca399}" ma:internalName="TaxCatchAllLabel" ma:readOnly="true" ma:showField="CatchAllDataLabel" ma:web="c6582011-44c5-4868-b48f-44f2105dd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Prefix" ma:index="25" nillable="true" ma:displayName="DocPrefix" ma:hidden="true" ma:internalName="DocPrefix" ma:readOnly="false">
      <xsd:simpleType>
        <xsd:restriction base="dms:Text">
          <xsd:maxLength value="255"/>
        </xsd:restriction>
      </xsd:simpleType>
    </xsd:element>
    <xsd:element name="TaxKeywordTaxHTField" ma:index="26" nillable="true" ma:taxonomy="true" ma:internalName="TaxKeywordTaxHTField" ma:taxonomyFieldName="TaxKeyword" ma:displayName="Enterprise Keywords" ma:readOnly="false" ma:fieldId="{23f27201-bee3-471e-b2e7-b64fd8b7ca38}" ma:taxonomyMulti="true" ma:sspId="2aea5be9-ef10-4ab9-a69a-fef1120c672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Year" ma:index="29" nillable="true" ma:displayName="Year" ma:format="Dropdown" ma:hidden="true" ma:internalName="Year" ma:readOnly="false">
      <xsd:simpleType>
        <xsd:restriction base="dms:Choice">
          <xsd:enumeration value="All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supplier" ma:index="31" nillable="true" ma:displayName="Supplier" ma:format="Dropdown" ma:hidden="true" ma:internalName="supplier" ma:readOnly="false">
      <xsd:simpleType>
        <xsd:restriction base="dms:Choice">
          <xsd:enumeration value="Paz Baum"/>
          <xsd:enumeration value="Racheli Bilenko"/>
          <xsd:enumeration value="Idit Manes"/>
          <xsd:enumeration value="Guy Ruskin"/>
          <xsd:enumeration value="Shimi Itach"/>
          <xsd:enumeration value="David Garb"/>
          <xsd:enumeration value="Finn Partners"/>
          <xsd:enumeration value="Liat Dessau"/>
          <xsd:enumeration value="Gadi Yona"/>
          <xsd:enumeration value="Shirlee Chen"/>
          <xsd:enumeration value="Itamar Marziano"/>
          <xsd:enumeration value="Informa"/>
          <xsd:enumeration value="Inter-Dev"/>
          <xsd:enumeration value="Clutch Studio"/>
          <xsd:enumeration value="JBS"/>
          <xsd:enumeration value="Nine Design"/>
          <xsd:enumeration value="Sandra Trautman"/>
          <xsd:enumeration value="None"/>
        </xsd:restriction>
      </xsd:simpleType>
    </xsd:element>
    <xsd:element name="Solution" ma:index="32" nillable="true" ma:displayName="Solution" ma:hidden="true" ma:internalName="Solutio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Security"/>
                    <xsd:enumeration value="Reporting and Analytics"/>
                    <xsd:enumeration value="Traffic Management"/>
                    <xsd:enumeration value="Policy Control and Charging"/>
                    <xsd:enumeration value="Service Enablement"/>
                    <xsd:enumeration value="Cloud Access Optimization"/>
                  </xsd:restriction>
                </xsd:simpleType>
              </xsd:element>
            </xsd:sequence>
          </xsd:extension>
        </xsd:complexContent>
      </xsd:complexType>
    </xsd:element>
    <xsd:element name="Region" ma:index="33" nillable="true" ma:displayName="Region" ma:hidden="true" ma:internalName="Regio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Americas"/>
                    <xsd:enumeration value="EMEA"/>
                    <xsd:enumeration value="APAC"/>
                    <xsd:enumeration value="LATAM"/>
                    <xsd:enumeration value="1"/>
                  </xsd:restriction>
                </xsd:simpleType>
              </xsd:element>
            </xsd:sequence>
          </xsd:extension>
        </xsd:complexContent>
      </xsd:complexType>
    </xsd:element>
    <xsd:element name="Audience1" ma:index="35" nillable="true" ma:displayName="Audience" ma:hidden="true" ma:internalName="Audience1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Allot Internal"/>
                    <xsd:enumeration value="Sales"/>
                    <xsd:enumeration value="Pre-sales"/>
                    <xsd:enumeration value="Channels"/>
                    <xsd:enumeration value="Customers"/>
                  </xsd:restriction>
                </xsd:simpleType>
              </xsd:element>
            </xsd:sequence>
          </xsd:extension>
        </xsd:complexContent>
      </xsd:complexType>
    </xsd:element>
    <xsd:element name="UseCase" ma:index="36" nillable="true" ma:displayName="UseCase" ma:hidden="true" ma:internalName="UseCas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eneral"/>
                    <xsd:enumeration value="SP Analytics"/>
                    <xsd:enumeration value="SP Traffic Management and Optimization"/>
                    <xsd:enumeration value="SP Security"/>
                    <xsd:enumeration value="SP Policy Control and Charging"/>
                    <xsd:enumeration value="SP Digital Lifestyle Services"/>
                    <xsd:enumeration value="Enterprise Analytics"/>
                    <xsd:enumeration value="Enterprise Traffic Management and Optimization"/>
                    <xsd:enumeration value="Enterprise Cloud/Data Center"/>
                    <xsd:enumeration value="Enterprise Security"/>
                    <xsd:enumeration value="Enterprise WiFi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3dca6-f126-4aad-8063-ee11cedb4265" elementFormDefault="qualified">
    <xsd:import namespace="http://schemas.microsoft.com/office/2006/documentManagement/types"/>
    <xsd:import namespace="http://schemas.microsoft.com/office/infopath/2007/PartnerControls"/>
    <xsd:element name="Owner" ma:index="3" nillable="true" ma:displayName="Owner" ma:list="UserInfo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cess" ma:index="8" nillable="true" ma:displayName="Access" ma:description="Extra emphasis for documents that are NOT to be shared outside Allot" ma:format="RadioButtons" ma:internalName="Access">
      <xsd:simpleType>
        <xsd:restriction base="dms:Choice">
          <xsd:enumeration value="INTERNAL USE ONLY"/>
          <xsd:enumeration value="Public"/>
          <xsd:enumeration value="SF Registered Prospects"/>
        </xsd:restriction>
      </xsd:simpleType>
    </xsd:element>
    <xsd:element name="Sales_x0020_Sharing" ma:index="9" nillable="true" ma:displayName="Sales Sharing" ma:default="0" ma:internalName="Sales_x0020_Sharing">
      <xsd:simpleType>
        <xsd:restriction base="dms:Boolean"/>
      </xsd:simpleType>
    </xsd:element>
    <xsd:element name="FeaturedParterPortal" ma:index="10" nillable="true" ma:displayName="FeaturedPartnerPortal" ma:default="0" ma:description="Check in case document should also appear in Partners Portal" ma:internalName="FeaturedParterPortal">
      <xsd:simpleType>
        <xsd:restriction base="dms:Boolean"/>
      </xsd:simpleType>
    </xsd:element>
    <xsd:element name="OldTitle" ma:index="28" nillable="true" ma:displayName="OldTitle" ma:hidden="true" ma:internalName="OldTitle" ma:readOnly="false">
      <xsd:simpleType>
        <xsd:restriction base="dms:Text">
          <xsd:maxLength value="255"/>
        </xsd:restriction>
      </xsd:simpleType>
    </xsd:element>
    <xsd:element name="Image" ma:index="34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ateModified" ma:index="38" nillable="true" ma:displayName="Last Modified Date" ma:format="DateOnly" ma:internalName="DateModifi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Old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37FA8D-FBFC-4C30-B4B9-95197057F219}">
  <ds:schemaRefs>
    <ds:schemaRef ds:uri="http://schemas.microsoft.com/office/2006/documentManagement/types"/>
    <ds:schemaRef ds:uri="http://purl.org/dc/elements/1.1/"/>
    <ds:schemaRef ds:uri="c6582011-44c5-4868-b48f-44f2105dd940"/>
    <ds:schemaRef ds:uri="http://schemas.openxmlformats.org/package/2006/metadata/core-properties"/>
    <ds:schemaRef ds:uri="http://purl.org/dc/terms/"/>
    <ds:schemaRef ds:uri="48c3dca6-f126-4aad-8063-ee11cedb4265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FCFE68-1EBF-4BEE-8B23-95DF055502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582011-44c5-4868-b48f-44f2105dd940"/>
    <ds:schemaRef ds:uri="48c3dca6-f126-4aad-8063-ee11cedb42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5F02E5-7519-4EA2-B9D5-71F3A7FAC3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16339</TotalTime>
  <Words>2977</Words>
  <Application>Microsoft Office PowerPoint</Application>
  <PresentationFormat>Widescreen</PresentationFormat>
  <Paragraphs>424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Lato Light</vt:lpstr>
      <vt:lpstr>NexusSans</vt:lpstr>
      <vt:lpstr>Symbol</vt:lpstr>
      <vt:lpstr>Times New Roman</vt:lpstr>
      <vt:lpstr>Main</vt:lpstr>
      <vt:lpstr>Clip</vt:lpstr>
      <vt:lpstr>PowerPoint Presentation</vt:lpstr>
      <vt:lpstr>Why do we pay for services ?</vt:lpstr>
      <vt:lpstr>Paying for QoS</vt:lpstr>
      <vt:lpstr>Fathers of the telephone service</vt:lpstr>
      <vt:lpstr>Father of the telephone</vt:lpstr>
      <vt:lpstr>Father of the telephone network</vt:lpstr>
      <vt:lpstr>What’s the difference ? (Product vs. Service)</vt:lpstr>
      <vt:lpstr>Quality of what?</vt:lpstr>
      <vt:lpstr>Technical QoS parameters</vt:lpstr>
      <vt:lpstr>So that’s QoS! Remind me what QoE is …</vt:lpstr>
      <vt:lpstr>PowerPoint Presentation</vt:lpstr>
      <vt:lpstr>Example: visual acuity</vt:lpstr>
      <vt:lpstr>PowerPoint Presentation</vt:lpstr>
      <vt:lpstr>Example: auditory masking</vt:lpstr>
      <vt:lpstr>So, QoE is all about acuity and resolution?</vt:lpstr>
      <vt:lpstr>Psychophysics 1 - Weber’s law</vt:lpstr>
      <vt:lpstr>Psychophysics 2 - Fechner’s law</vt:lpstr>
      <vt:lpstr>Example: Fechner’s law for hearing</vt:lpstr>
      <vt:lpstr>Back to QoE</vt:lpstr>
      <vt:lpstr>MOS for telephony</vt:lpstr>
      <vt:lpstr>MOS for other services</vt:lpstr>
      <vt:lpstr>Objective MOS?</vt:lpstr>
      <vt:lpstr>Example: empirical MOS for H.264 codecs</vt:lpstr>
      <vt:lpstr>Example: Web browsing</vt:lpstr>
      <vt:lpstr>Recency and Primacy effects</vt:lpstr>
      <vt:lpstr>So that’s QoE! Remind me what QoS is …</vt:lpstr>
      <vt:lpstr>Why QUIC ?</vt:lpstr>
      <vt:lpstr>Example: compressed video over packet networks</vt:lpstr>
      <vt:lpstr>Why DASH/HLS ?</vt:lpstr>
      <vt:lpstr>Stalls</vt:lpstr>
      <vt:lpstr>ITU is where everything is happening!</vt:lpstr>
      <vt:lpstr>But there is a problem!</vt:lpstr>
      <vt:lpstr>Conventional communications services</vt:lpstr>
      <vt:lpstr>Rich communications services</vt:lpstr>
      <vt:lpstr>QoS for rich services</vt:lpstr>
      <vt:lpstr>So, what can be done?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Allot Brand &amp; Theme Guidelines - PPT template</dc:title>
  <dc:creator>Sagit Zaguri Blanc</dc:creator>
  <cp:lastModifiedBy>Yaakov Stein</cp:lastModifiedBy>
  <cp:revision>476</cp:revision>
  <dcterms:created xsi:type="dcterms:W3CDTF">2020-02-27T08:22:37Z</dcterms:created>
  <dcterms:modified xsi:type="dcterms:W3CDTF">2023-02-21T08:13:59Z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5569565</vt:lpwstr>
  </property>
  <property fmtid="{D5CDD505-2E9C-101B-9397-08002B2CF9AE}" pid="3" name="NXPowerLiteSettings">
    <vt:lpwstr>F98007B004F000</vt:lpwstr>
  </property>
  <property fmtid="{D5CDD505-2E9C-101B-9397-08002B2CF9AE}" pid="4" name="NXPowerLiteVersion">
    <vt:lpwstr>D7.0.6</vt:lpwstr>
  </property>
  <property fmtid="{D5CDD505-2E9C-101B-9397-08002B2CF9AE}" pid="5" name="TaxKeyword">
    <vt:lpwstr/>
  </property>
  <property fmtid="{D5CDD505-2E9C-101B-9397-08002B2CF9AE}" pid="6" name="ContentTypeId">
    <vt:lpwstr>0x01010072F0D238C31E794C84FE57471DA5823F15009039AA92EAC5824C93746AFD3586A5EF</vt:lpwstr>
  </property>
  <property fmtid="{D5CDD505-2E9C-101B-9397-08002B2CF9AE}" pid="7" name="Event1">
    <vt:lpwstr/>
  </property>
  <property fmtid="{D5CDD505-2E9C-101B-9397-08002B2CF9AE}" pid="8" name="Campaign">
    <vt:lpwstr>1411;#Marketing Resources|0e7230d6-2b15-46b5-854e-b13e0b839ec5</vt:lpwstr>
  </property>
  <property fmtid="{D5CDD505-2E9C-101B-9397-08002B2CF9AE}" pid="9" name="SharedWithUsers">
    <vt:lpwstr>610;#Inbar Levy</vt:lpwstr>
  </property>
  <property fmtid="{D5CDD505-2E9C-101B-9397-08002B2CF9AE}" pid="10" name="Product">
    <vt:lpwstr/>
  </property>
</Properties>
</file>