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85" r:id="rId3"/>
    <p:sldId id="288" r:id="rId4"/>
    <p:sldId id="287" r:id="rId5"/>
    <p:sldId id="348" r:id="rId6"/>
    <p:sldId id="298" r:id="rId7"/>
    <p:sldId id="299" r:id="rId8"/>
    <p:sldId id="301" r:id="rId9"/>
    <p:sldId id="302" r:id="rId10"/>
    <p:sldId id="303" r:id="rId11"/>
    <p:sldId id="308" r:id="rId12"/>
    <p:sldId id="309" r:id="rId13"/>
    <p:sldId id="289" r:id="rId14"/>
    <p:sldId id="290" r:id="rId15"/>
    <p:sldId id="310" r:id="rId16"/>
    <p:sldId id="318" r:id="rId17"/>
    <p:sldId id="319" r:id="rId18"/>
    <p:sldId id="311" r:id="rId19"/>
    <p:sldId id="349" r:id="rId20"/>
    <p:sldId id="312" r:id="rId21"/>
    <p:sldId id="313" r:id="rId22"/>
    <p:sldId id="317" r:id="rId23"/>
    <p:sldId id="315" r:id="rId24"/>
    <p:sldId id="316" r:id="rId25"/>
    <p:sldId id="306" r:id="rId26"/>
    <p:sldId id="320" r:id="rId27"/>
    <p:sldId id="314" r:id="rId28"/>
    <p:sldId id="307" r:id="rId29"/>
    <p:sldId id="333" r:id="rId30"/>
    <p:sldId id="332" r:id="rId31"/>
    <p:sldId id="335" r:id="rId32"/>
    <p:sldId id="352" r:id="rId33"/>
    <p:sldId id="321" r:id="rId34"/>
    <p:sldId id="350" r:id="rId35"/>
    <p:sldId id="322" r:id="rId36"/>
    <p:sldId id="336" r:id="rId37"/>
    <p:sldId id="343" r:id="rId38"/>
    <p:sldId id="337" r:id="rId39"/>
    <p:sldId id="338" r:id="rId40"/>
    <p:sldId id="345" r:id="rId41"/>
    <p:sldId id="347" r:id="rId42"/>
    <p:sldId id="341" r:id="rId43"/>
    <p:sldId id="339" r:id="rId44"/>
    <p:sldId id="342" r:id="rId45"/>
    <p:sldId id="346" r:id="rId46"/>
    <p:sldId id="353" r:id="rId47"/>
    <p:sldId id="351" r:id="rId48"/>
    <p:sldId id="334" r:id="rId49"/>
    <p:sldId id="330" r:id="rId50"/>
    <p:sldId id="331" r:id="rId51"/>
    <p:sldId id="357" r:id="rId52"/>
    <p:sldId id="354" r:id="rId53"/>
    <p:sldId id="323" r:id="rId54"/>
    <p:sldId id="328" r:id="rId55"/>
    <p:sldId id="358" r:id="rId56"/>
    <p:sldId id="355" r:id="rId57"/>
    <p:sldId id="356" r:id="rId58"/>
    <p:sldId id="324" r:id="rId59"/>
    <p:sldId id="359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1942" autoAdjust="0"/>
  </p:normalViewPr>
  <p:slideViewPr>
    <p:cSldViewPr snapToGrid="0">
      <p:cViewPr>
        <p:scale>
          <a:sx n="70" d="100"/>
          <a:sy n="70" d="100"/>
        </p:scale>
        <p:origin x="1038" y="40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63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FB287-6FDF-4E40-8FA7-0F311E775FEB}" type="datetimeFigureOut">
              <a:rPr lang="en-US" smtClean="0"/>
              <a:t>08/01/2015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61BA1-7C5A-4B92-AF24-67601F0C18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405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9243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Dov</a:t>
            </a:r>
            <a:r>
              <a:rPr lang="en-US" dirty="0" smtClean="0"/>
              <a:t> Frohman says that Intel promised that EPROM</a:t>
            </a:r>
            <a:r>
              <a:rPr lang="en-US" baseline="0" dirty="0" smtClean="0"/>
              <a:t> memory would be maintained 10 years, but this was a wild guess!</a:t>
            </a:r>
          </a:p>
          <a:p>
            <a:r>
              <a:rPr lang="en-US" baseline="0" dirty="0" smtClean="0"/>
              <a:t>It turned out to be true (even more than 10 years)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4441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discuss later </a:t>
            </a:r>
            <a:r>
              <a:rPr lang="en-US" b="0" dirty="0" smtClean="0"/>
              <a:t>hot carrier </a:t>
            </a:r>
            <a:r>
              <a:rPr lang="en-US" b="1" dirty="0" smtClean="0"/>
              <a:t>degradation</a:t>
            </a:r>
            <a:r>
              <a:rPr lang="en-US" baseline="0" dirty="0" smtClean="0"/>
              <a:t> </a:t>
            </a:r>
            <a:r>
              <a:rPr lang="en-US" b="0" dirty="0" smtClean="0"/>
              <a:t> which causes </a:t>
            </a:r>
            <a:r>
              <a:rPr lang="en-US" baseline="0" dirty="0" smtClean="0"/>
              <a:t>wear, limiting the number of cycles it can endure</a:t>
            </a:r>
          </a:p>
          <a:p>
            <a:r>
              <a:rPr lang="en-US" baseline="0" dirty="0" smtClean="0"/>
              <a:t>We discussed electrons as carriers, there can also be hole injection</a:t>
            </a:r>
          </a:p>
          <a:p>
            <a:r>
              <a:rPr lang="en-US" baseline="0" dirty="0" smtClean="0"/>
              <a:t>injection times are typically 10s of milliseconds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57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u="none" dirty="0" smtClean="0"/>
              <a:t>Ralph</a:t>
            </a:r>
            <a:r>
              <a:rPr lang="en-US" u="none" baseline="0" dirty="0" smtClean="0"/>
              <a:t> Fowler (British) and </a:t>
            </a:r>
            <a:r>
              <a:rPr lang="en-US" u="none" baseline="0" dirty="0" err="1" smtClean="0"/>
              <a:t>Lothar</a:t>
            </a:r>
            <a:r>
              <a:rPr lang="en-US" u="none" baseline="0" dirty="0" smtClean="0"/>
              <a:t> Wolfgang </a:t>
            </a:r>
            <a:r>
              <a:rPr lang="en-US" u="none" baseline="0" dirty="0" err="1" smtClean="0"/>
              <a:t>Nordheim</a:t>
            </a:r>
            <a:r>
              <a:rPr lang="en-US" u="none" baseline="0" dirty="0" smtClean="0"/>
              <a:t> (German Jewish)  physicists discovered that electron emission from surface of solids in electric field occurred because of tunneling, and wrote the basic equations to describe the phenomenon.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1046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 that in many cases the body is connected to the</a:t>
            </a:r>
            <a:r>
              <a:rPr lang="en-US" baseline="0" dirty="0" smtClean="0"/>
              <a:t> source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5359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Dov</a:t>
            </a:r>
            <a:r>
              <a:rPr lang="en-US" dirty="0" smtClean="0"/>
              <a:t> worked with Intel founders Gordon Moore and Robert Noyce at Fairchild, remained at Fairchild while finishing PhD, followed them to Intel a year later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After inventing EPROM left Intel to teach in Ghana,</a:t>
            </a:r>
            <a:r>
              <a:rPr lang="en-US" baseline="0" dirty="0" smtClean="0"/>
              <a:t> r</a:t>
            </a:r>
            <a:r>
              <a:rPr lang="en-US" dirty="0" smtClean="0"/>
              <a:t>eturned to Intel and convinced</a:t>
            </a:r>
            <a:r>
              <a:rPr lang="en-US" baseline="0" dirty="0" smtClean="0"/>
              <a:t> Moore to open </a:t>
            </a:r>
            <a:r>
              <a:rPr lang="en-US" dirty="0" smtClean="0"/>
              <a:t>Intel Israel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Intel was originally SRAM / DRAM memory chip vendor, went into microprocessors when Japanese</a:t>
            </a:r>
            <a:r>
              <a:rPr lang="en-US" baseline="0" dirty="0" smtClean="0"/>
              <a:t> took over that market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Eli Harari co-founds SanDisk in 1988</a:t>
            </a:r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George </a:t>
            </a:r>
            <a:r>
              <a:rPr lang="en-US" dirty="0" err="1" smtClean="0"/>
              <a:t>Perlegos</a:t>
            </a:r>
            <a:r>
              <a:rPr lang="en-US" dirty="0" smtClean="0"/>
              <a:t> left Intel and founded Atmel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9938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09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9706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 will discuss the mechanism</a:t>
            </a:r>
            <a:r>
              <a:rPr lang="en-US" baseline="0" dirty="0" smtClean="0"/>
              <a:t> later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9927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some MLC can apply one voltage and decode FG state based on current</a:t>
            </a:r>
          </a:p>
          <a:p>
            <a:r>
              <a:rPr lang="en-US" dirty="0" err="1" smtClean="0"/>
              <a:t>Shuky</a:t>
            </a:r>
            <a:r>
              <a:rPr lang="en-US" dirty="0" smtClean="0"/>
              <a:t> </a:t>
            </a:r>
            <a:r>
              <a:rPr lang="en-US" dirty="0" err="1" smtClean="0"/>
              <a:t>Bruck</a:t>
            </a:r>
            <a:r>
              <a:rPr lang="en-US" dirty="0" smtClean="0"/>
              <a:t> has written articles on</a:t>
            </a:r>
            <a:r>
              <a:rPr lang="en-US" baseline="0" dirty="0" smtClean="0"/>
              <a:t> coding schemes for MLC (such as rank modulation, push-to-top)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7818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“raw” means without ECC</a:t>
            </a:r>
            <a:r>
              <a:rPr lang="en-US" baseline="0" dirty="0" smtClean="0"/>
              <a:t> and other mechanisms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3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1965 </a:t>
            </a:r>
            <a:r>
              <a:rPr lang="en-US" sz="1200" dirty="0" smtClean="0"/>
              <a:t>Sylvania produced a 256-bit bipolar TTL ROM for Honeywell that was programmed one bit at a time by a technician who physically scratched connections.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Later that year General Microelectronics produced a 1024-bit ROM (which was 4 times slower)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5943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/>
              <a:t>Masuoka</a:t>
            </a:r>
            <a:r>
              <a:rPr lang="en-US" dirty="0" smtClean="0"/>
              <a:t> received a promotion</a:t>
            </a:r>
            <a:r>
              <a:rPr lang="en-US" baseline="0" dirty="0" smtClean="0"/>
              <a:t> because of DRAM designs, and thus had subordinates, and so stated </a:t>
            </a:r>
            <a:r>
              <a:rPr lang="en-US" dirty="0" smtClean="0"/>
              <a:t>working on </a:t>
            </a:r>
            <a:r>
              <a:rPr lang="en-US" dirty="0" err="1" smtClean="0"/>
              <a:t>productization</a:t>
            </a:r>
            <a:r>
              <a:rPr lang="en-US" dirty="0" smtClean="0"/>
              <a:t> of flash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Toshiba forced </a:t>
            </a:r>
            <a:r>
              <a:rPr lang="en-US" dirty="0" err="1" smtClean="0"/>
              <a:t>Masuoka</a:t>
            </a:r>
            <a:r>
              <a:rPr lang="en-US" dirty="0" smtClean="0"/>
              <a:t> out, and he became a university professor instead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Invented NAND while being</a:t>
            </a:r>
            <a:r>
              <a:rPr lang="en-US" baseline="0" dirty="0" smtClean="0"/>
              <a:t> forced out of Toshiba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Intel left DRAM market because of Toshiba, but captured most of the flash market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2915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313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baseline="0" dirty="0" smtClean="0"/>
              <a:t>AND (negative of charge on FG) with (voltage on gate) to get drain voltage </a:t>
            </a:r>
          </a:p>
          <a:p>
            <a:r>
              <a:rPr lang="en-US" sz="2000" baseline="0" dirty="0" smtClean="0"/>
              <a:t>no FG charge (1) and no gate voltage (0) results in no drain voltage (0)</a:t>
            </a:r>
          </a:p>
          <a:p>
            <a:r>
              <a:rPr lang="en-US" sz="2000" baseline="0" dirty="0" smtClean="0"/>
              <a:t>FG charge (0) and no gate voltage (0) results in no drain voltage (0)</a:t>
            </a:r>
          </a:p>
          <a:p>
            <a:r>
              <a:rPr lang="en-US" sz="2000" baseline="0" dirty="0" smtClean="0"/>
              <a:t>no FG charge (1) and gate voltage (1) results in drain voltage (1)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aseline="0" dirty="0" smtClean="0"/>
              <a:t>FG charge (0) and gate voltage (1) results in no drain voltage (0)</a:t>
            </a:r>
            <a:endParaRPr lang="en-US" sz="2000" dirty="0" smtClean="0"/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352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toy example (fashioned after the first ROM example) we have 4-bit words, and 4 words in a page</a:t>
            </a:r>
          </a:p>
          <a:p>
            <a:r>
              <a:rPr lang="en-US" baseline="0" dirty="0" smtClean="0"/>
              <a:t>note that the following are connected in parallel: all the sources in the page, all the gates in a word, all the n</a:t>
            </a:r>
            <a:r>
              <a:rPr lang="en-US" baseline="30000" dirty="0" smtClean="0"/>
              <a:t>th</a:t>
            </a:r>
            <a:r>
              <a:rPr lang="en-US" baseline="0" dirty="0" smtClean="0"/>
              <a:t> bits in the page</a:t>
            </a:r>
          </a:p>
          <a:p>
            <a:r>
              <a:rPr lang="en-US" baseline="0" dirty="0" smtClean="0"/>
              <a:t>explain bit line performs OR on all drains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590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address circuitry is used to convert an address (16782) to a page and a word in the page, and this line is then asserted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8527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erasing, we assume that the source is connected to the body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3706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toy example (fashioned after the other examples) we have 4-bit words, and 4 words in a page</a:t>
            </a:r>
          </a:p>
          <a:p>
            <a:r>
              <a:rPr lang="en-US" baseline="0" dirty="0" smtClean="0"/>
              <a:t>note that the sources and drains are connected in series instead of in parallel</a:t>
            </a:r>
          </a:p>
          <a:p>
            <a:r>
              <a:rPr lang="en-US" baseline="0" dirty="0" smtClean="0"/>
              <a:t>explain that bit is AND of all channel states</a:t>
            </a:r>
          </a:p>
          <a:p>
            <a:r>
              <a:rPr lang="en-US" baseline="0" dirty="0" smtClean="0"/>
              <a:t>now how much smaller the area is, mostly because we don’t need pads, but also since we don’t need as many long conductor lines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7422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HDD sectors are traditionally 512 bytes, but now 4K is more popular (e.g., Linux sector)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902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that</a:t>
            </a:r>
            <a:r>
              <a:rPr lang="en-US" baseline="0" dirty="0" smtClean="0"/>
              <a:t> ECC theory is based on advanced algebra (Galois fields,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)</a:t>
            </a:r>
          </a:p>
          <a:p>
            <a:r>
              <a:rPr lang="en-US" baseline="0" dirty="0" err="1" smtClean="0"/>
              <a:t>Anobit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Herzeliya</a:t>
            </a:r>
            <a:r>
              <a:rPr lang="en-US" baseline="0" dirty="0" smtClean="0"/>
              <a:t>, acquired by Apple) has multiple patents on advanced ECC for flash (takes into account error statistics)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65176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 smtClean="0">
                <a:solidFill>
                  <a:schemeClr val="tx1"/>
                </a:solidFill>
              </a:rPr>
              <a:t>Commercial 120G drives actually have 128G, some chips</a:t>
            </a:r>
            <a:r>
              <a:rPr lang="en-US" b="0" baseline="0" dirty="0" smtClean="0">
                <a:solidFill>
                  <a:schemeClr val="tx1"/>
                </a:solidFill>
              </a:rPr>
              <a:t> even have 100% overprovisioning</a:t>
            </a:r>
            <a:endParaRPr lang="en-US" b="0" dirty="0" smtClean="0">
              <a:solidFill>
                <a:schemeClr val="tx1"/>
              </a:solidFill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Flash file systems</a:t>
            </a:r>
            <a:r>
              <a:rPr lang="en-US" dirty="0" smtClean="0"/>
              <a:t> :  </a:t>
            </a:r>
            <a:r>
              <a:rPr lang="en-US" dirty="0" err="1" smtClean="0"/>
              <a:t>TrueFFS</a:t>
            </a:r>
            <a:r>
              <a:rPr lang="en-US" dirty="0" smtClean="0"/>
              <a:t> from M-Systems, JFFS2 from Microsoft, YAFFS, F2FS now in Linux kernel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 1994 PCMCIA approved the </a:t>
            </a:r>
            <a:r>
              <a:rPr lang="en-US" i="1" dirty="0" smtClean="0"/>
              <a:t>Flash Translation Layer</a:t>
            </a:r>
            <a:r>
              <a:rPr lang="en-US" dirty="0" smtClean="0"/>
              <a:t> (FTL) specification, based on </a:t>
            </a:r>
            <a:r>
              <a:rPr lang="en-US" dirty="0" err="1" smtClean="0"/>
              <a:t>TrueFFS</a:t>
            </a:r>
            <a:r>
              <a:rPr lang="en-US" dirty="0" smtClean="0"/>
              <a:t>. Intel e</a:t>
            </a:r>
            <a:r>
              <a:rPr lang="en-US" baseline="0" dirty="0" smtClean="0"/>
              <a:t>ndorsed this spec.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1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1360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every read ECC error causes marking block bad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447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free means not in use, but not erased</a:t>
            </a:r>
            <a:r>
              <a:rPr lang="en-US" baseline="0" dirty="0" smtClean="0"/>
              <a:t> and so not ready to be written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96082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background garbage collection - SSDs are constantly moving pages around internally</a:t>
            </a:r>
          </a:p>
          <a:p>
            <a:r>
              <a:rPr lang="en-US" dirty="0" smtClean="0"/>
              <a:t>write amplification of 3, 4, 5 is typical</a:t>
            </a:r>
          </a:p>
          <a:p>
            <a:r>
              <a:rPr lang="en-US" dirty="0" smtClean="0"/>
              <a:t>there are many more mechanisms not mentioned here – too many to cover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7889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Lilienfeld</a:t>
            </a:r>
            <a:r>
              <a:rPr lang="en-US" dirty="0" smtClean="0"/>
              <a:t> has been mostly forgotten, never received Nobel for his discoveries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0567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Instead of metal, most MOSFETs today use polysilicon (polycrystalline silicon).</a:t>
            </a:r>
          </a:p>
          <a:p>
            <a:r>
              <a:rPr lang="en-US" dirty="0" smtClean="0"/>
              <a:t>The</a:t>
            </a:r>
            <a:r>
              <a:rPr lang="en-US" baseline="0" dirty="0" smtClean="0"/>
              <a:t> Oxide can be any high k dielectric.</a:t>
            </a:r>
            <a:endParaRPr lang="en-US" dirty="0" smtClean="0"/>
          </a:p>
          <a:p>
            <a:r>
              <a:rPr lang="en-US" dirty="0" smtClean="0"/>
              <a:t>We describe an “enhancement mode” NMOS MOSFET</a:t>
            </a:r>
          </a:p>
          <a:p>
            <a:r>
              <a:rPr lang="en-US" dirty="0" smtClean="0"/>
              <a:t>  where the source and drain are N+ semiconductors, and the channel is P type.</a:t>
            </a:r>
          </a:p>
          <a:p>
            <a:r>
              <a:rPr lang="en-US" dirty="0" smtClean="0"/>
              <a:t>In</a:t>
            </a:r>
            <a:r>
              <a:rPr lang="en-US" baseline="0" dirty="0" smtClean="0"/>
              <a:t> PMOS the source and drain are P+ and the channel is 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38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06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79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/>
              <a:t>Kahng</a:t>
            </a:r>
            <a:r>
              <a:rPr lang="en-US" sz="1200" baseline="0" dirty="0" smtClean="0"/>
              <a:t> (Korean-American) also co-invents the FG MOSFET, after retiring </a:t>
            </a:r>
            <a:r>
              <a:rPr lang="en-US" dirty="0" smtClean="0"/>
              <a:t>founding president of the NEC Research Institute in NJ</a:t>
            </a:r>
            <a:endParaRPr 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err="1" smtClean="0"/>
              <a:t>Atalla</a:t>
            </a:r>
            <a:r>
              <a:rPr lang="en-US" sz="1200" dirty="0" smtClean="0"/>
              <a:t> (Egyptian from</a:t>
            </a:r>
            <a:r>
              <a:rPr lang="en-US" sz="1200" baseline="0" dirty="0" smtClean="0"/>
              <a:t> Port Said) </a:t>
            </a:r>
            <a:r>
              <a:rPr lang="en-US" sz="1200" dirty="0" smtClean="0"/>
              <a:t>who was </a:t>
            </a:r>
            <a:r>
              <a:rPr lang="en-US" sz="1200" dirty="0" err="1" smtClean="0"/>
              <a:t>Kahng’s</a:t>
            </a:r>
            <a:r>
              <a:rPr lang="en-US" sz="1200" dirty="0" smtClean="0"/>
              <a:t> boss, goes on to co-found HP Semiconductors and to invent the PIN number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875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Saifun’s</a:t>
            </a:r>
            <a:r>
              <a:rPr lang="en-US" dirty="0" smtClean="0"/>
              <a:t> “charge trap flash” the FG is an insulator</a:t>
            </a:r>
          </a:p>
          <a:p>
            <a:r>
              <a:rPr lang="en-US" dirty="0" smtClean="0"/>
              <a:t>The voltages are typical but arbitrary,</a:t>
            </a:r>
            <a:r>
              <a:rPr lang="en-US" baseline="0" dirty="0" smtClean="0"/>
              <a:t> for demonstration only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61BA1-7C5A-4B92-AF24-67601F0C189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88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4" y="192850"/>
            <a:ext cx="10958514" cy="655292"/>
          </a:xfrm>
          <a:ln>
            <a:noFill/>
          </a:ln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103537"/>
          </a:xfrm>
          <a:ln>
            <a:solidFill>
              <a:schemeClr val="tx1"/>
            </a:solidFill>
          </a:ln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ound Single Corner Rectangle 6"/>
          <p:cNvSpPr/>
          <p:nvPr userDrawn="1"/>
        </p:nvSpPr>
        <p:spPr bwMode="auto">
          <a:xfrm flipH="1">
            <a:off x="11928142" y="6578221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Round Single Corner Rectangle 7"/>
          <p:cNvSpPr/>
          <p:nvPr userDrawn="1"/>
        </p:nvSpPr>
        <p:spPr bwMode="auto">
          <a:xfrm rot="16200000" flipH="1">
            <a:off x="11920181" y="-7961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" name="Round Single Corner Rectangle 8"/>
          <p:cNvSpPr/>
          <p:nvPr userDrawn="1"/>
        </p:nvSpPr>
        <p:spPr bwMode="auto">
          <a:xfrm rot="5400000" flipH="1">
            <a:off x="-5688" y="6586182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" name="Round Single Corner Rectangle 9"/>
          <p:cNvSpPr/>
          <p:nvPr userDrawn="1"/>
        </p:nvSpPr>
        <p:spPr bwMode="auto">
          <a:xfrm rot="5400000">
            <a:off x="-5688" y="-7961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3" name="Footer Placeholder 11"/>
          <p:cNvSpPr>
            <a:spLocks noGrp="1"/>
          </p:cNvSpPr>
          <p:nvPr>
            <p:ph type="ftr" sz="quarter" idx="3"/>
          </p:nvPr>
        </p:nvSpPr>
        <p:spPr>
          <a:xfrm>
            <a:off x="9676268" y="6356350"/>
            <a:ext cx="1370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14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10959619" y="6356350"/>
            <a:ext cx="6261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rgbClr val="0070C0"/>
                </a:solidFill>
              </a:defRPr>
            </a:lvl1pPr>
          </a:lstStyle>
          <a:p>
            <a:fld id="{8DF17D44-6068-47E9-A5C8-847E1A5AE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71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111" y="2797629"/>
            <a:ext cx="7606552" cy="87200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916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048" y="270997"/>
            <a:ext cx="10954870" cy="8720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048" y="1385047"/>
            <a:ext cx="10954870" cy="4872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ound Single Corner Rectangle 6"/>
          <p:cNvSpPr/>
          <p:nvPr userDrawn="1"/>
        </p:nvSpPr>
        <p:spPr bwMode="auto">
          <a:xfrm flipH="1">
            <a:off x="11928142" y="6591869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8" name="Round Single Corner Rectangle 7"/>
          <p:cNvSpPr/>
          <p:nvPr userDrawn="1"/>
        </p:nvSpPr>
        <p:spPr bwMode="auto">
          <a:xfrm rot="5400000" flipH="1">
            <a:off x="-5688" y="6599830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9" name="Round Single Corner Rectangle 8"/>
          <p:cNvSpPr/>
          <p:nvPr userDrawn="1"/>
        </p:nvSpPr>
        <p:spPr bwMode="auto">
          <a:xfrm rot="5400000">
            <a:off x="-5688" y="-7961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" name="Round Single Corner Rectangle 9"/>
          <p:cNvSpPr/>
          <p:nvPr userDrawn="1"/>
        </p:nvSpPr>
        <p:spPr bwMode="auto">
          <a:xfrm rot="16200000" flipH="1">
            <a:off x="11920181" y="-7961"/>
            <a:ext cx="263857" cy="279779"/>
          </a:xfrm>
          <a:prstGeom prst="round1Rect">
            <a:avLst>
              <a:gd name="adj" fmla="val 50000"/>
            </a:avLst>
          </a:prstGeom>
          <a:solidFill>
            <a:schemeClr val="accent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91404" tIns="45702" rIns="91404" bIns="45702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40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4" r:id="rId2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jp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8780" y="1422400"/>
            <a:ext cx="6617563" cy="160745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i="1" dirty="0" smtClean="0"/>
              <a:t>the science behind</a:t>
            </a:r>
            <a:br>
              <a:rPr lang="en-US" sz="6000" i="1" dirty="0" smtClean="0"/>
            </a:br>
            <a:r>
              <a:rPr lang="en-US" sz="8000" b="1" dirty="0" smtClean="0">
                <a:solidFill>
                  <a:srgbClr val="FF0000"/>
                </a:solidFill>
              </a:rPr>
              <a:t>FLASH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913492" y="4383088"/>
            <a:ext cx="2859315" cy="62161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Yaakov (J) Stein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996" y="1935416"/>
            <a:ext cx="2758545" cy="3333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24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semiconductors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224468"/>
              </p:ext>
            </p:extLst>
          </p:nvPr>
        </p:nvGraphicFramePr>
        <p:xfrm>
          <a:off x="-1" y="3569491"/>
          <a:ext cx="12192000" cy="3027644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678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4f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5d96s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319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6741995" y="3958009"/>
            <a:ext cx="238835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741995" y="3958009"/>
            <a:ext cx="0" cy="1825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689556" y="3704534"/>
            <a:ext cx="42499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9159928" y="3595739"/>
            <a:ext cx="238835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155731" y="3571676"/>
            <a:ext cx="4197" cy="1825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0107489" y="3366327"/>
            <a:ext cx="42499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11572099" y="3572061"/>
            <a:ext cx="4197" cy="1825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9115627" y="3916580"/>
            <a:ext cx="4197" cy="18256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7"/>
            <a:ext cx="10958515" cy="235958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C, Si and Ge have 4 </a:t>
            </a:r>
            <a:r>
              <a:rPr lang="en-US" dirty="0"/>
              <a:t>valence </a:t>
            </a:r>
            <a:r>
              <a:rPr lang="en-US" dirty="0" smtClean="0"/>
              <a:t>electrons and 4 vacancies in the </a:t>
            </a:r>
            <a:r>
              <a:rPr lang="en-US" dirty="0"/>
              <a:t>outer </a:t>
            </a:r>
            <a:r>
              <a:rPr lang="en-US" dirty="0" smtClean="0"/>
              <a:t>shell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In </a:t>
            </a:r>
            <a:r>
              <a:rPr lang="en-US" i="1" dirty="0" smtClean="0"/>
              <a:t>diamond structure </a:t>
            </a:r>
            <a:r>
              <a:rPr lang="en-US" dirty="0" smtClean="0"/>
              <a:t>each atom can form a </a:t>
            </a:r>
            <a:r>
              <a:rPr lang="en-US" i="1" dirty="0" smtClean="0"/>
              <a:t>covalent bond </a:t>
            </a:r>
            <a:r>
              <a:rPr lang="en-US" dirty="0" smtClean="0"/>
              <a:t>with 4 nearest neighbors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enables sophisticated chemistry 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Carbon </a:t>
            </a:r>
            <a:r>
              <a:rPr lang="en-US" dirty="0" smtClean="0"/>
              <a:t>– biology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Silicon – geology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Silicon and Germanium – solid state electronics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36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Compound Semiconductors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7"/>
            <a:ext cx="10958515" cy="235958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can also make semiconductors from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an atom with 3 free electrons and 5 vacancies (e.g., Al, Ga, In)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an atom with 5 free electrons and 3 vacancies (e.g., P, As, Sb)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Thus </a:t>
            </a:r>
            <a:r>
              <a:rPr lang="en-US" dirty="0" err="1" smtClean="0"/>
              <a:t>InSb</a:t>
            </a:r>
            <a:r>
              <a:rPr lang="en-US" dirty="0"/>
              <a:t>, </a:t>
            </a:r>
            <a:r>
              <a:rPr lang="en-US" dirty="0" err="1"/>
              <a:t>InAs</a:t>
            </a:r>
            <a:r>
              <a:rPr lang="en-US" dirty="0"/>
              <a:t>, </a:t>
            </a:r>
            <a:r>
              <a:rPr lang="en-US" dirty="0" err="1"/>
              <a:t>InP</a:t>
            </a:r>
            <a:r>
              <a:rPr lang="en-US" dirty="0"/>
              <a:t>, </a:t>
            </a:r>
            <a:r>
              <a:rPr lang="en-US" dirty="0" err="1"/>
              <a:t>GaP</a:t>
            </a:r>
            <a:r>
              <a:rPr lang="en-US" dirty="0"/>
              <a:t>, </a:t>
            </a:r>
            <a:r>
              <a:rPr lang="en-US" dirty="0" err="1"/>
              <a:t>GaAs</a:t>
            </a:r>
            <a:r>
              <a:rPr lang="en-US" dirty="0"/>
              <a:t>, </a:t>
            </a:r>
            <a:r>
              <a:rPr lang="en-US" dirty="0" err="1"/>
              <a:t>GaSb</a:t>
            </a:r>
            <a:r>
              <a:rPr lang="en-US" dirty="0"/>
              <a:t>, </a:t>
            </a:r>
            <a:r>
              <a:rPr lang="en-US" dirty="0" err="1"/>
              <a:t>AlP</a:t>
            </a:r>
            <a:r>
              <a:rPr lang="en-US" dirty="0"/>
              <a:t>, </a:t>
            </a:r>
            <a:r>
              <a:rPr lang="en-US" dirty="0" err="1"/>
              <a:t>AlAs</a:t>
            </a:r>
            <a:r>
              <a:rPr lang="en-US" dirty="0"/>
              <a:t>, </a:t>
            </a:r>
            <a:r>
              <a:rPr lang="en-US" dirty="0" err="1" smtClean="0"/>
              <a:t>AlSb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are also semiconductors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are used in solid-state devices</a:t>
            </a:r>
            <a:endParaRPr lang="en-US" dirty="0"/>
          </a:p>
          <a:p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20184"/>
              </p:ext>
            </p:extLst>
          </p:nvPr>
        </p:nvGraphicFramePr>
        <p:xfrm>
          <a:off x="623883" y="3685206"/>
          <a:ext cx="10955340" cy="2453538"/>
        </p:xfrm>
        <a:graphic>
          <a:graphicData uri="http://schemas.openxmlformats.org/drawingml/2006/table">
            <a:tbl>
              <a:tblPr/>
              <a:tblGrid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  <a:gridCol w="608630"/>
              </a:tblGrid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1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4f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5d96s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0" marR="9510" marT="951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327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Semiconductor conductivity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At low temperatures a pure semiconductor is an insulator</a:t>
            </a:r>
          </a:p>
          <a:p>
            <a:pPr marL="0" indent="0">
              <a:buNone/>
            </a:pPr>
            <a:r>
              <a:rPr lang="en-US" dirty="0"/>
              <a:t>What can make a semiconductor conduct electricity ?</a:t>
            </a:r>
          </a:p>
          <a:p>
            <a:r>
              <a:rPr lang="en-US" b="1" dirty="0"/>
              <a:t>increasing temperature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random energy breaks covalent bonds freeing electrons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(note that increasing temperature increases resistance of a conductor!)</a:t>
            </a:r>
          </a:p>
          <a:p>
            <a:pPr>
              <a:spcBef>
                <a:spcPts val="1200"/>
              </a:spcBef>
            </a:pPr>
            <a:r>
              <a:rPr lang="en-US" b="1" dirty="0" smtClean="0"/>
              <a:t>doping</a:t>
            </a:r>
            <a:r>
              <a:rPr lang="en-US" dirty="0" smtClean="0"/>
              <a:t> (adding impurities)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</a:t>
            </a:r>
            <a:r>
              <a:rPr lang="en-US" dirty="0" smtClean="0"/>
              <a:t>N-type : replace </a:t>
            </a:r>
            <a:r>
              <a:rPr lang="en-US" dirty="0"/>
              <a:t>a small percentage of atoms with valence </a:t>
            </a:r>
            <a:r>
              <a:rPr lang="en-US" dirty="0" smtClean="0"/>
              <a:t>5 </a:t>
            </a:r>
            <a:r>
              <a:rPr lang="en-US" sz="2000" dirty="0"/>
              <a:t>(P, As, Sb</a:t>
            </a:r>
            <a:r>
              <a:rPr lang="en-US" sz="2000" dirty="0" smtClean="0"/>
              <a:t>) </a:t>
            </a:r>
            <a:r>
              <a:rPr lang="en-US" i="1" dirty="0" smtClean="0"/>
              <a:t>donor</a:t>
            </a:r>
            <a:r>
              <a:rPr lang="en-US" dirty="0" smtClean="0"/>
              <a:t> atoms</a:t>
            </a:r>
            <a:endParaRPr lang="en-US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P-type : replace a small percentage of  atoms with valence 3 </a:t>
            </a:r>
            <a:r>
              <a:rPr lang="en-US" sz="2000" dirty="0"/>
              <a:t>(B, Al, Ga</a:t>
            </a:r>
            <a:r>
              <a:rPr lang="en-US" sz="2000" dirty="0" smtClean="0"/>
              <a:t>)</a:t>
            </a:r>
            <a:r>
              <a:rPr lang="en-US" dirty="0" smtClean="0"/>
              <a:t> </a:t>
            </a:r>
            <a:r>
              <a:rPr lang="en-US" i="1" dirty="0" smtClean="0"/>
              <a:t>acceptor</a:t>
            </a:r>
            <a:r>
              <a:rPr lang="en-US" dirty="0" smtClean="0"/>
              <a:t> atoms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this introduces a small number of free electrons (or </a:t>
            </a:r>
            <a:r>
              <a:rPr lang="en-US" i="1" dirty="0" smtClean="0"/>
              <a:t>holes</a:t>
            </a:r>
            <a:r>
              <a:rPr lang="en-US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Note: doping usually replaces fewer than 1 in 10,000 atoms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field </a:t>
            </a:r>
            <a:r>
              <a:rPr lang="en-US" b="1" dirty="0" smtClean="0"/>
              <a:t>effect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applying a field to bring in free electrons from somewhere else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8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Julius </a:t>
            </a:r>
            <a:r>
              <a:rPr lang="en-US" dirty="0" err="1" smtClean="0"/>
              <a:t>Lilienfeld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Julius Edgar </a:t>
            </a:r>
            <a:r>
              <a:rPr lang="en-US" dirty="0" err="1" smtClean="0"/>
              <a:t>Lilienfeld</a:t>
            </a:r>
            <a:r>
              <a:rPr lang="en-US" dirty="0" smtClean="0"/>
              <a:t> was a Jewish scientist at the University of Leipzig</a:t>
            </a:r>
          </a:p>
          <a:p>
            <a:pPr marL="0" indent="0">
              <a:buNone/>
            </a:pPr>
            <a:r>
              <a:rPr lang="en-US" dirty="0" smtClean="0"/>
              <a:t>Among his inventions are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Field Effect Transistor (</a:t>
            </a:r>
            <a:r>
              <a:rPr lang="en-US" dirty="0"/>
              <a:t>US </a:t>
            </a:r>
            <a:r>
              <a:rPr lang="en-US" dirty="0" smtClean="0"/>
              <a:t>patent 1745175)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electrolytic capacitor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Xray</a:t>
            </a:r>
            <a:r>
              <a:rPr lang="en-US" dirty="0" smtClean="0"/>
              <a:t> tubes for medical uses</a:t>
            </a:r>
          </a:p>
          <a:p>
            <a:pPr marL="0" indent="0">
              <a:buNone/>
            </a:pPr>
            <a:r>
              <a:rPr lang="en-US" dirty="0" smtClean="0"/>
              <a:t>He moved to the </a:t>
            </a:r>
            <a:r>
              <a:rPr lang="en-US" dirty="0"/>
              <a:t>United States in </a:t>
            </a:r>
            <a:r>
              <a:rPr lang="en-US" dirty="0" smtClean="0"/>
              <a:t>1927 to better </a:t>
            </a:r>
            <a:r>
              <a:rPr lang="en-US" dirty="0"/>
              <a:t>defend </a:t>
            </a:r>
            <a:r>
              <a:rPr lang="en-US" dirty="0" smtClean="0"/>
              <a:t>his patents </a:t>
            </a:r>
          </a:p>
          <a:p>
            <a:pPr marL="0" indent="0">
              <a:buNone/>
            </a:pPr>
            <a:r>
              <a:rPr lang="en-US" dirty="0" smtClean="0"/>
              <a:t>When Bardeen</a:t>
            </a:r>
            <a:r>
              <a:rPr lang="en-US" dirty="0"/>
              <a:t>, Brattain, and Shockley (Bell Labs) </a:t>
            </a:r>
            <a:r>
              <a:rPr lang="en-US" dirty="0" smtClean="0"/>
              <a:t>produced the first </a:t>
            </a:r>
            <a:r>
              <a:rPr lang="en-US" dirty="0"/>
              <a:t>working transistor </a:t>
            </a:r>
            <a:r>
              <a:rPr lang="en-US" dirty="0" smtClean="0"/>
              <a:t>in </a:t>
            </a:r>
            <a:r>
              <a:rPr lang="en-US" dirty="0"/>
              <a:t>1947 </a:t>
            </a:r>
            <a:r>
              <a:rPr lang="en-US" dirty="0" smtClean="0"/>
              <a:t>their patent applications were rejected due to </a:t>
            </a:r>
            <a:r>
              <a:rPr lang="en-US" dirty="0" err="1" smtClean="0"/>
              <a:t>Lilienfeld’s</a:t>
            </a:r>
            <a:r>
              <a:rPr lang="en-US" dirty="0" smtClean="0"/>
              <a:t> patents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Lilienfeld’s</a:t>
            </a:r>
            <a:r>
              <a:rPr lang="en-US" dirty="0" smtClean="0"/>
              <a:t> early work was on motion of electrons in vacuum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but the breakthrough came when he started observing their motion in solids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582" y="1073426"/>
            <a:ext cx="1676816" cy="179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86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you place an electric field on a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insulator		the field penetrates the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            		but/because there are no free charges to move</a:t>
            </a:r>
          </a:p>
          <a:p>
            <a:r>
              <a:rPr lang="en-US" dirty="0" smtClean="0"/>
              <a:t>conductor		the field is blocked 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               		because the free electrons move to block the field</a:t>
            </a:r>
          </a:p>
          <a:p>
            <a:r>
              <a:rPr lang="en-US" dirty="0" smtClean="0"/>
              <a:t>semiconductor	the field penetrates somewhat into the solid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free charges move around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If we put a voltage on this device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   making </a:t>
            </a:r>
            <a:r>
              <a:rPr lang="en-US" sz="2000" b="1" dirty="0" smtClean="0">
                <a:solidFill>
                  <a:srgbClr val="002060"/>
                </a:solidFill>
              </a:rPr>
              <a:t>GATE</a:t>
            </a:r>
            <a:r>
              <a:rPr lang="en-US" sz="2000" dirty="0" smtClean="0">
                <a:solidFill>
                  <a:srgbClr val="002060"/>
                </a:solidFill>
              </a:rPr>
              <a:t> positive with respect to </a:t>
            </a:r>
            <a:r>
              <a:rPr lang="en-US" sz="2000" b="1" dirty="0" smtClean="0">
                <a:solidFill>
                  <a:srgbClr val="002060"/>
                </a:solidFill>
              </a:rPr>
              <a:t>BODY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electrons will flow towards GATE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    but will stop there because of the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>
                <a:solidFill>
                  <a:srgbClr val="002060"/>
                </a:solidFill>
              </a:rPr>
              <a:t>Now the semiconductor has free electrons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en-US" sz="2000" dirty="0" smtClean="0">
                <a:solidFill>
                  <a:srgbClr val="002060"/>
                </a:solidFill>
              </a:rPr>
              <a:t>   and current can flow between </a:t>
            </a:r>
            <a:r>
              <a:rPr lang="en-US" sz="2000" b="1" dirty="0" smtClean="0">
                <a:solidFill>
                  <a:srgbClr val="002060"/>
                </a:solidFill>
              </a:rPr>
              <a:t>SOURCE</a:t>
            </a:r>
            <a:r>
              <a:rPr lang="en-US" sz="2000" dirty="0" smtClean="0">
                <a:solidFill>
                  <a:srgbClr val="002060"/>
                </a:solidFill>
              </a:rPr>
              <a:t> and </a:t>
            </a:r>
            <a:r>
              <a:rPr lang="en-US" sz="2000" b="1" dirty="0" smtClean="0">
                <a:solidFill>
                  <a:srgbClr val="002060"/>
                </a:solidFill>
              </a:rPr>
              <a:t>DRAIN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5771558" y="4004530"/>
            <a:ext cx="5916617" cy="2104193"/>
            <a:chOff x="5771558" y="4004530"/>
            <a:chExt cx="5916617" cy="2104193"/>
          </a:xfrm>
        </p:grpSpPr>
        <p:sp>
          <p:nvSpPr>
            <p:cNvPr id="8" name="Rectangle 7"/>
            <p:cNvSpPr/>
            <p:nvPr/>
          </p:nvSpPr>
          <p:spPr>
            <a:xfrm>
              <a:off x="8040174" y="4832199"/>
              <a:ext cx="932053" cy="16484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555716" y="5001058"/>
              <a:ext cx="1892967" cy="31645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8506211" y="4318264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9699342" y="5143322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877934" y="5157467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 flipH="1">
              <a:off x="9056434" y="4444771"/>
              <a:ext cx="1104990" cy="206978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0132086" y="4178961"/>
              <a:ext cx="155608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Conductor</a:t>
              </a:r>
              <a:endParaRPr lang="en-US" sz="24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0295861" y="4555049"/>
              <a:ext cx="13870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</a:rPr>
                <a:t>I</a:t>
              </a:r>
              <a:r>
                <a:rPr lang="en-US" sz="2400" b="1" dirty="0" smtClean="0">
                  <a:solidFill>
                    <a:srgbClr val="FF0000"/>
                  </a:solidFill>
                </a:rPr>
                <a:t>nsulator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9083729" y="4811558"/>
              <a:ext cx="1179389" cy="81221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771558" y="4042481"/>
              <a:ext cx="27833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F0"/>
                  </a:solidFill>
                </a:rPr>
                <a:t>S</a:t>
              </a:r>
              <a:r>
                <a:rPr lang="en-US" sz="2400" dirty="0" smtClean="0">
                  <a:solidFill>
                    <a:srgbClr val="00B0F0"/>
                  </a:solidFill>
                </a:rPr>
                <a:t>emiconductor</a:t>
              </a:r>
              <a:endParaRPr lang="en-US" sz="2400" dirty="0">
                <a:solidFill>
                  <a:srgbClr val="00B0F0"/>
                </a:solidFill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6798504" y="4444771"/>
              <a:ext cx="1034712" cy="49776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8044997" y="4598743"/>
              <a:ext cx="914400" cy="236623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278989" y="4996671"/>
              <a:ext cx="264695" cy="28871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9440660" y="4996671"/>
              <a:ext cx="264695" cy="28871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99766" y="4004530"/>
              <a:ext cx="782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GATE</a:t>
              </a:r>
              <a:endParaRPr lang="en-US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555716" y="5308250"/>
              <a:ext cx="1884944" cy="196135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10800000" flipV="1">
              <a:off x="8506201" y="5345127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8121192" y="5739391"/>
              <a:ext cx="782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BODY</a:t>
              </a:r>
              <a:endParaRPr lang="en-US" b="1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976806" y="4977384"/>
              <a:ext cx="9907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SOURCE</a:t>
              </a:r>
              <a:endParaRPr lang="en-US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9987733" y="4966484"/>
              <a:ext cx="9224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DRAIN</a:t>
              </a:r>
              <a:endParaRPr lang="en-US" b="1" dirty="0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 flipH="1" flipV="1">
              <a:off x="9590690" y="5322906"/>
              <a:ext cx="426381" cy="47477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9987733" y="5531867"/>
              <a:ext cx="7167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/>
                <a:t>pad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369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This is the idea behind the </a:t>
            </a:r>
            <a:r>
              <a:rPr lang="en-US" b="1" dirty="0" smtClean="0"/>
              <a:t>M</a:t>
            </a:r>
            <a:r>
              <a:rPr lang="en-US" dirty="0" smtClean="0"/>
              <a:t>etal-</a:t>
            </a:r>
            <a:r>
              <a:rPr lang="en-US" b="1" dirty="0" smtClean="0"/>
              <a:t>O</a:t>
            </a:r>
            <a:r>
              <a:rPr lang="en-US" dirty="0" smtClean="0"/>
              <a:t>xide-</a:t>
            </a:r>
            <a:r>
              <a:rPr lang="en-US" b="1" dirty="0" smtClean="0"/>
              <a:t>S</a:t>
            </a:r>
            <a:r>
              <a:rPr lang="en-US" dirty="0" smtClean="0"/>
              <a:t>emiconductor </a:t>
            </a:r>
            <a:r>
              <a:rPr lang="en-US" b="1" dirty="0" smtClean="0"/>
              <a:t>F</a:t>
            </a:r>
            <a:r>
              <a:rPr lang="en-US" dirty="0" smtClean="0"/>
              <a:t>ield </a:t>
            </a:r>
            <a:r>
              <a:rPr lang="en-US" b="1" dirty="0" smtClean="0"/>
              <a:t>E</a:t>
            </a:r>
            <a:r>
              <a:rPr lang="en-US" dirty="0" smtClean="0"/>
              <a:t>ffect </a:t>
            </a:r>
            <a:r>
              <a:rPr lang="en-US" b="1" dirty="0" smtClean="0"/>
              <a:t>T</a:t>
            </a:r>
            <a:r>
              <a:rPr lang="en-US" dirty="0" smtClean="0"/>
              <a:t>ransistor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In practice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the Metal may be any conductor (and today is often non-metallic polysilicon)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Oxide any insulator (today most often SiO</a:t>
            </a:r>
            <a:r>
              <a:rPr lang="en-US" b="1" baseline="-25000" dirty="0" smtClean="0"/>
              <a:t>2</a:t>
            </a:r>
            <a:r>
              <a:rPr lang="en-US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body is often connected to the source (making the device unidirectional)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Compared </a:t>
            </a:r>
            <a:r>
              <a:rPr lang="en-US" sz="2000" dirty="0"/>
              <a:t>to </a:t>
            </a:r>
            <a:r>
              <a:rPr lang="en-US" sz="2000" i="1" dirty="0"/>
              <a:t>junction</a:t>
            </a:r>
            <a:r>
              <a:rPr lang="en-US" sz="2000" dirty="0"/>
              <a:t> transistors</a:t>
            </a:r>
          </a:p>
          <a:p>
            <a:pPr marL="285750" indent="-285750">
              <a:spcBef>
                <a:spcPts val="0"/>
              </a:spcBef>
            </a:pPr>
            <a:r>
              <a:rPr lang="en-US" sz="2000" dirty="0"/>
              <a:t>source ↔ emitter</a:t>
            </a:r>
          </a:p>
          <a:p>
            <a:pPr marL="285750" indent="-285750">
              <a:spcBef>
                <a:spcPts val="0"/>
              </a:spcBef>
            </a:pPr>
            <a:r>
              <a:rPr lang="en-US" sz="2000" dirty="0"/>
              <a:t>gate     ↔ base</a:t>
            </a:r>
          </a:p>
          <a:p>
            <a:pPr marL="285750" indent="-285750">
              <a:spcBef>
                <a:spcPts val="0"/>
              </a:spcBef>
            </a:pPr>
            <a:r>
              <a:rPr lang="en-US" sz="2000" dirty="0"/>
              <a:t>drain   </a:t>
            </a:r>
            <a:r>
              <a:rPr lang="en-US" sz="1200" dirty="0"/>
              <a:t> </a:t>
            </a:r>
            <a:r>
              <a:rPr lang="en-US" sz="2000" dirty="0"/>
              <a:t>↔ collector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834718" y="1480516"/>
            <a:ext cx="7868657" cy="2121730"/>
            <a:chOff x="1255291" y="1238708"/>
            <a:chExt cx="7868657" cy="2121730"/>
          </a:xfrm>
        </p:grpSpPr>
        <p:sp>
          <p:nvSpPr>
            <p:cNvPr id="7" name="Rectangle 6"/>
            <p:cNvSpPr/>
            <p:nvPr/>
          </p:nvSpPr>
          <p:spPr>
            <a:xfrm>
              <a:off x="3356811" y="2117558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52797" y="2318086"/>
              <a:ext cx="914400" cy="204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863516" y="2522623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3814011" y="1612232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863516" y="2522623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267202" y="2511590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5013161" y="2681542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185734" y="2679032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6" idx="1"/>
            </p:cNvCxnSpPr>
            <p:nvPr/>
          </p:nvCxnSpPr>
          <p:spPr>
            <a:xfrm flipH="1">
              <a:off x="4391527" y="1719954"/>
              <a:ext cx="1949118" cy="517924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6340645" y="1427566"/>
              <a:ext cx="14437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chemeClr val="accent6">
                      <a:lumMod val="50000"/>
                    </a:schemeClr>
                  </a:solidFill>
                </a:rPr>
                <a:t>M</a:t>
              </a:r>
              <a:r>
                <a:rPr lang="en-US" sz="3200" dirty="0" smtClean="0">
                  <a:solidFill>
                    <a:schemeClr val="accent6">
                      <a:lumMod val="50000"/>
                    </a:schemeClr>
                  </a:solidFill>
                </a:rPr>
                <a:t>etal</a:t>
              </a:r>
              <a:endParaRPr lang="en-US" sz="32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340644" y="2117558"/>
              <a:ext cx="12272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FF0000"/>
                  </a:solidFill>
                </a:rPr>
                <a:t>O</a:t>
              </a:r>
              <a:r>
                <a:rPr lang="en-US" sz="3200" dirty="0" smtClean="0">
                  <a:solidFill>
                    <a:srgbClr val="FF0000"/>
                  </a:solidFill>
                </a:rPr>
                <a:t>xide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cxnSp>
          <p:nvCxnSpPr>
            <p:cNvPr id="18" name="Straight Arrow Connector 17"/>
            <p:cNvCxnSpPr>
              <a:stCxn id="17" idx="1"/>
            </p:cNvCxnSpPr>
            <p:nvPr/>
          </p:nvCxnSpPr>
          <p:spPr>
            <a:xfrm flipH="1">
              <a:off x="4391527" y="2409946"/>
              <a:ext cx="1949117" cy="43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6340640" y="2775663"/>
              <a:ext cx="27833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>
                  <a:solidFill>
                    <a:srgbClr val="00B0F0"/>
                  </a:solidFill>
                </a:rPr>
                <a:t>S</a:t>
              </a:r>
              <a:r>
                <a:rPr lang="en-US" sz="3200" dirty="0" smtClean="0">
                  <a:solidFill>
                    <a:srgbClr val="00B0F0"/>
                  </a:solidFill>
                </a:rPr>
                <a:t>emiconductor</a:t>
              </a:r>
              <a:endParaRPr lang="en-US" sz="3200" dirty="0">
                <a:solidFill>
                  <a:srgbClr val="00B0F0"/>
                </a:solidFill>
              </a:endParaRPr>
            </a:p>
          </p:txBody>
        </p:sp>
        <p:cxnSp>
          <p:nvCxnSpPr>
            <p:cNvPr id="20" name="Straight Arrow Connector 19"/>
            <p:cNvCxnSpPr>
              <a:stCxn id="19" idx="1"/>
            </p:cNvCxnSpPr>
            <p:nvPr/>
          </p:nvCxnSpPr>
          <p:spPr>
            <a:xfrm flipH="1" flipV="1">
              <a:off x="4866775" y="2986341"/>
              <a:ext cx="1473865" cy="81710"/>
            </a:xfrm>
            <a:prstGeom prst="straightConnector1">
              <a:avLst/>
            </a:prstGeom>
            <a:ln w="38100">
              <a:solidFill>
                <a:srgbClr val="00B0F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3677649" y="187692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86789" y="2550695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748460" y="2558711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24984" y="1238708"/>
              <a:ext cx="782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GATE</a:t>
              </a:r>
              <a:endParaRPr lang="en-US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55291" y="2498015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SOURCE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342012" y="2493999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DRAIN</a:t>
              </a:r>
              <a:endParaRPr lang="en-US" b="1" dirty="0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5525658" y="2753398"/>
            <a:ext cx="323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901335" y="2734157"/>
            <a:ext cx="3337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6214977" y="3017471"/>
            <a:ext cx="3032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P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49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MOSFET as an amplifier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When no voltage is applied to the gate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no current flows from source to drain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When a low voltage is applied to the gate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 narrow conduction channel is formed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allowing a small amount of current to flow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When </a:t>
            </a:r>
            <a:r>
              <a:rPr lang="en-US" dirty="0"/>
              <a:t>a </a:t>
            </a:r>
            <a:r>
              <a:rPr lang="en-US" dirty="0" smtClean="0"/>
              <a:t>high </a:t>
            </a:r>
            <a:r>
              <a:rPr lang="en-US" dirty="0"/>
              <a:t>voltage is applied to the gate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a </a:t>
            </a:r>
            <a:r>
              <a:rPr lang="en-US" dirty="0" smtClean="0"/>
              <a:t>wide conduction </a:t>
            </a:r>
            <a:r>
              <a:rPr lang="en-US" dirty="0"/>
              <a:t>channel is formed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allowing a </a:t>
            </a:r>
            <a:r>
              <a:rPr lang="en-US" dirty="0" smtClean="0"/>
              <a:t>large amount </a:t>
            </a:r>
            <a:r>
              <a:rPr lang="en-US" dirty="0"/>
              <a:t>of current to flow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So, the MOSFET can be used as an </a:t>
            </a:r>
            <a:r>
              <a:rPr lang="en-US" b="1" i="1" dirty="0" smtClean="0"/>
              <a:t>amplifier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44" name="Group 43"/>
          <p:cNvGrpSpPr/>
          <p:nvPr/>
        </p:nvGrpSpPr>
        <p:grpSpPr>
          <a:xfrm>
            <a:off x="6690381" y="3029145"/>
            <a:ext cx="5085341" cy="1841379"/>
            <a:chOff x="6690381" y="3029145"/>
            <a:chExt cx="5085341" cy="1841379"/>
          </a:xfrm>
        </p:grpSpPr>
        <p:sp>
          <p:nvSpPr>
            <p:cNvPr id="29" name="Rectangle 28"/>
            <p:cNvSpPr/>
            <p:nvPr/>
          </p:nvSpPr>
          <p:spPr>
            <a:xfrm>
              <a:off x="8791901" y="3811743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787887" y="4012271"/>
              <a:ext cx="914400" cy="204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298606" y="4216808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9249101" y="3306417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8298606" y="4216808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702292" y="422482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10448251" y="4375727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7620824" y="4373217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9112739" y="3571111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8021879" y="4244880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0183550" y="425289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860074" y="3029145"/>
              <a:ext cx="782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GATE</a:t>
              </a:r>
              <a:endParaRPr lang="en-US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690381" y="4192200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SOURCE</a:t>
              </a:r>
              <a:endParaRPr lang="en-US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777102" y="4188184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DRAIN</a:t>
              </a:r>
              <a:endParaRPr lang="en-US" b="1" dirty="0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787887" y="4200947"/>
              <a:ext cx="935289" cy="23312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6626213" y="5214315"/>
            <a:ext cx="4676273" cy="933296"/>
            <a:chOff x="6626213" y="5214315"/>
            <a:chExt cx="4676273" cy="933296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26213" y="5488457"/>
              <a:ext cx="1981200" cy="385012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321286" y="5214315"/>
              <a:ext cx="1981200" cy="933296"/>
            </a:xfrm>
            <a:prstGeom prst="rect">
              <a:avLst/>
            </a:prstGeom>
          </p:spPr>
        </p:pic>
        <p:cxnSp>
          <p:nvCxnSpPr>
            <p:cNvPr id="50" name="Straight Arrow Connector 49"/>
            <p:cNvCxnSpPr/>
            <p:nvPr/>
          </p:nvCxnSpPr>
          <p:spPr>
            <a:xfrm>
              <a:off x="8655539" y="5680963"/>
              <a:ext cx="501315" cy="0"/>
            </a:xfrm>
            <a:prstGeom prst="straightConnector1">
              <a:avLst/>
            </a:prstGeom>
            <a:ln w="762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" name="Group 52"/>
          <p:cNvGrpSpPr/>
          <p:nvPr/>
        </p:nvGrpSpPr>
        <p:grpSpPr>
          <a:xfrm>
            <a:off x="6686370" y="1111548"/>
            <a:ext cx="5085341" cy="1825337"/>
            <a:chOff x="6686370" y="1111548"/>
            <a:chExt cx="5085341" cy="1825337"/>
          </a:xfrm>
        </p:grpSpPr>
        <p:sp>
          <p:nvSpPr>
            <p:cNvPr id="7" name="Rectangle 6"/>
            <p:cNvSpPr/>
            <p:nvPr/>
          </p:nvSpPr>
          <p:spPr>
            <a:xfrm>
              <a:off x="8787890" y="1878104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8294595" y="2283169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9245090" y="1372778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8294595" y="2283169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9698281" y="2291186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0444240" y="2442088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7616813" y="2439578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9108728" y="1637472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017868" y="2311241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179539" y="2319257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856063" y="1111548"/>
              <a:ext cx="78205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GATE</a:t>
              </a:r>
              <a:endParaRPr lang="en-US" b="1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6370" y="2258561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SOURCE</a:t>
              </a:r>
              <a:endParaRPr lang="en-US" b="1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0773091" y="2254545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DRAIN</a:t>
              </a:r>
              <a:endParaRPr lang="en-US" b="1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8783876" y="2251266"/>
              <a:ext cx="935289" cy="10026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783876" y="2078632"/>
              <a:ext cx="914400" cy="204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043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MOSFET as a switch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By either applying either zero or a large positive voltage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MOSFET can be used as a </a:t>
            </a:r>
            <a:r>
              <a:rPr lang="en-US" b="1" i="1" dirty="0" smtClean="0"/>
              <a:t>switch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When no voltage on the gate the switch is OFF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no conductivity between source and drain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When sufficient </a:t>
            </a:r>
            <a:r>
              <a:rPr lang="en-US" dirty="0"/>
              <a:t>voltage on the gate the switch is </a:t>
            </a:r>
            <a:r>
              <a:rPr lang="en-US" dirty="0" smtClean="0"/>
              <a:t>ON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</a:t>
            </a:r>
            <a:r>
              <a:rPr lang="en-US" dirty="0" smtClean="0"/>
              <a:t>conductivity </a:t>
            </a:r>
            <a:r>
              <a:rPr lang="en-US" dirty="0"/>
              <a:t>between source and drain</a:t>
            </a:r>
          </a:p>
          <a:p>
            <a:pPr marL="0" indent="0">
              <a:spcBef>
                <a:spcPts val="0"/>
              </a:spcBef>
              <a:buNone/>
            </a:pPr>
            <a:endParaRPr lang="en-US" b="1" i="1" dirty="0" smtClean="0"/>
          </a:p>
          <a:p>
            <a:pPr marL="0" indent="0">
              <a:spcBef>
                <a:spcPts val="0"/>
              </a:spcBef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 smtClean="0"/>
              <a:t>The MOSFET is now the main component of digital electronics !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17</a:t>
            </a:fld>
            <a:endParaRPr lang="en-US"/>
          </a:p>
        </p:txBody>
      </p:sp>
      <p:grpSp>
        <p:nvGrpSpPr>
          <p:cNvPr id="65" name="Group 64"/>
          <p:cNvGrpSpPr/>
          <p:nvPr/>
        </p:nvGrpSpPr>
        <p:grpSpPr>
          <a:xfrm>
            <a:off x="7168131" y="1199277"/>
            <a:ext cx="4343405" cy="2017841"/>
            <a:chOff x="6556342" y="1310991"/>
            <a:chExt cx="4343405" cy="2017841"/>
          </a:xfrm>
        </p:grpSpPr>
        <p:sp>
          <p:nvSpPr>
            <p:cNvPr id="45" name="Rectangle 44"/>
            <p:cNvSpPr/>
            <p:nvPr/>
          </p:nvSpPr>
          <p:spPr>
            <a:xfrm>
              <a:off x="8288896" y="2270051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284882" y="2470579"/>
              <a:ext cx="914400" cy="204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7795601" y="2675116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 flipV="1">
              <a:off x="8746096" y="1764725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7795601" y="2675116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9199287" y="2683133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 flipV="1">
              <a:off x="9945246" y="2834035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flipV="1">
              <a:off x="7117819" y="2831525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8609734" y="2029419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7518874" y="2703188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680545" y="271120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357069" y="1310991"/>
              <a:ext cx="782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0 v</a:t>
              </a:r>
              <a:endParaRPr lang="en-US" sz="2400" b="1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556342" y="2570298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7071291" y="1939589"/>
              <a:ext cx="6820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OFF</a:t>
              </a:r>
              <a:endParaRPr lang="en-US" sz="2400" b="1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10318220" y="2562278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0 v</a:t>
              </a:r>
              <a:endParaRPr lang="en-US" sz="2400" b="1" dirty="0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7165440" y="3331211"/>
            <a:ext cx="4456390" cy="1932352"/>
            <a:chOff x="6540075" y="2465509"/>
            <a:chExt cx="4456390" cy="1932352"/>
          </a:xfrm>
        </p:grpSpPr>
        <p:sp>
          <p:nvSpPr>
            <p:cNvPr id="29" name="Rectangle 28"/>
            <p:cNvSpPr/>
            <p:nvPr/>
          </p:nvSpPr>
          <p:spPr>
            <a:xfrm>
              <a:off x="8315145" y="3339080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7845913" y="3744145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 flipV="1">
              <a:off x="8796408" y="2833754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7845913" y="374414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9249599" y="3752162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 flipV="1">
              <a:off x="9995558" y="3903064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V="1">
              <a:off x="7168131" y="3900554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ectangle 36"/>
            <p:cNvSpPr/>
            <p:nvPr/>
          </p:nvSpPr>
          <p:spPr>
            <a:xfrm>
              <a:off x="8660046" y="3098448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569186" y="3772217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9730857" y="3780233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335194" y="3712242"/>
              <a:ext cx="935289" cy="27654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121602" y="3015043"/>
              <a:ext cx="68206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ON</a:t>
              </a:r>
              <a:endParaRPr lang="en-US" sz="2400" b="1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401366" y="2465509"/>
              <a:ext cx="782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540075" y="3657923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0414938" y="3644168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8335194" y="3539608"/>
              <a:ext cx="914400" cy="20453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0818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MOSFET </a:t>
            </a:r>
            <a:r>
              <a:rPr lang="en-US" dirty="0"/>
              <a:t>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1925	Julius Edgar </a:t>
            </a:r>
            <a:r>
              <a:rPr lang="en-US" dirty="0" err="1"/>
              <a:t>Lilienfeld</a:t>
            </a:r>
            <a:r>
              <a:rPr lang="en-US" dirty="0"/>
              <a:t> invents FET and patents the idea US 1745175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1947	Bardeen, Brattain, and Shockley (Bell Labs) build first working transistor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1800" dirty="0" smtClean="0"/>
              <a:t>bipolar </a:t>
            </a:r>
            <a:r>
              <a:rPr lang="en-US" sz="1800" i="1" dirty="0" smtClean="0"/>
              <a:t>junction</a:t>
            </a:r>
            <a:r>
              <a:rPr lang="en-US" sz="1800" dirty="0" smtClean="0"/>
              <a:t> transistor based </a:t>
            </a:r>
            <a:r>
              <a:rPr lang="en-US" sz="1800" dirty="0"/>
              <a:t>on 2 </a:t>
            </a:r>
            <a:r>
              <a:rPr lang="en-US" sz="1800" dirty="0" smtClean="0"/>
              <a:t>P-N junctions </a:t>
            </a:r>
            <a:r>
              <a:rPr lang="en-US" sz="1800" dirty="0"/>
              <a:t>(PNP or NPN</a:t>
            </a:r>
            <a:r>
              <a:rPr lang="en-US" sz="1800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awarded 1956 Nobel Prize in Physics </a:t>
            </a:r>
            <a:endParaRPr lang="en-US" sz="1800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1960	</a:t>
            </a:r>
            <a:r>
              <a:rPr lang="en-US" dirty="0" err="1"/>
              <a:t>Dawon</a:t>
            </a:r>
            <a:r>
              <a:rPr lang="en-US" dirty="0"/>
              <a:t> </a:t>
            </a:r>
            <a:r>
              <a:rPr lang="en-US" dirty="0" err="1"/>
              <a:t>Kahng</a:t>
            </a:r>
            <a:r>
              <a:rPr lang="en-US" dirty="0"/>
              <a:t> and Martin </a:t>
            </a:r>
            <a:r>
              <a:rPr lang="en-US" dirty="0" err="1"/>
              <a:t>Atalla</a:t>
            </a:r>
            <a:r>
              <a:rPr lang="en-US" dirty="0"/>
              <a:t> (Bell Labs) invent </a:t>
            </a:r>
            <a:r>
              <a:rPr lang="en-US" dirty="0" smtClean="0"/>
              <a:t>MOSFET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Although the bipolar transistor was once more popular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MOSFET is now by far the most prevalent transistor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This is for 2 reasons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 smtClean="0"/>
              <a:t>because the GATE is separated from the SOURCE by an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the MOSFET’s input impedance is very high </a:t>
            </a:r>
            <a:r>
              <a:rPr lang="en-US" sz="2000" dirty="0" smtClean="0"/>
              <a:t>(unlike the bipolar transistor)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2.   because it is easy to form SiO</a:t>
            </a:r>
            <a:r>
              <a:rPr lang="en-US" baseline="-25000" dirty="0" smtClean="0"/>
              <a:t>2</a:t>
            </a:r>
            <a:r>
              <a:rPr lang="en-US" dirty="0" smtClean="0"/>
              <a:t> on Silicon</a:t>
            </a:r>
            <a:r>
              <a:rPr lang="en-US" sz="2000" dirty="0" smtClean="0"/>
              <a:t> (by heating in the presence of Oxygen)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MOSFETs are very inexpensive to produce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Gate Memory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08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 smtClean="0"/>
              <a:t>By memory we mean any device that stores bits of information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Volatile memory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requires voltage (</a:t>
            </a:r>
            <a:r>
              <a:rPr lang="en-US" sz="2000" dirty="0"/>
              <a:t>and perhaps refresh</a:t>
            </a:r>
            <a:r>
              <a:rPr lang="en-US" sz="2400" dirty="0" smtClean="0"/>
              <a:t>) to maintained information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most frequently used for RAM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can be implemented by capacitors, flip-flops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Nonvolatile memory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can maintain memory for long periods of time without voltage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most frequently used for </a:t>
            </a:r>
            <a:r>
              <a:rPr lang="en-US" dirty="0" smtClean="0"/>
              <a:t>ROM, </a:t>
            </a:r>
            <a:r>
              <a:rPr lang="en-US" sz="2400" dirty="0" smtClean="0"/>
              <a:t>long-term storage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originally implemented by holes in paper, magnetic media, etc.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since the invention of </a:t>
            </a:r>
            <a:r>
              <a:rPr lang="en-US" i="1" dirty="0" smtClean="0"/>
              <a:t>integrated circuits                                                                             </a:t>
            </a:r>
            <a:r>
              <a:rPr lang="en-US" dirty="0" smtClean="0"/>
              <a:t> can be implemented using </a:t>
            </a:r>
            <a:r>
              <a:rPr lang="en-US" sz="2400" i="1" dirty="0" smtClean="0"/>
              <a:t>solid-state devices                                                                          </a:t>
            </a:r>
            <a:r>
              <a:rPr lang="en-US" sz="2400" dirty="0" smtClean="0"/>
              <a:t>such as PROM, EPROM, EEPROM and </a:t>
            </a:r>
            <a:r>
              <a:rPr lang="en-US" sz="2400" b="1" i="1" dirty="0" smtClean="0"/>
              <a:t>FLASH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400" i="1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108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Floating Gate 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One day the lead to a MOSFET’s GATE broke off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when trying to reconnect it a new device is invented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</a:t>
            </a:r>
            <a:r>
              <a:rPr lang="en-US" b="1" dirty="0" smtClean="0"/>
              <a:t>F</a:t>
            </a:r>
            <a:r>
              <a:rPr lang="en-US" dirty="0" smtClean="0"/>
              <a:t>loating </a:t>
            </a:r>
            <a:r>
              <a:rPr lang="en-US" b="1" dirty="0" smtClean="0"/>
              <a:t>G</a:t>
            </a:r>
            <a:r>
              <a:rPr lang="en-US" dirty="0" smtClean="0"/>
              <a:t>ate </a:t>
            </a:r>
            <a:r>
              <a:rPr lang="en-US" b="1" dirty="0" smtClean="0"/>
              <a:t>MOSFET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b="1" i="1" dirty="0" smtClean="0"/>
              <a:t>floating gate </a:t>
            </a:r>
            <a:r>
              <a:rPr lang="en-US" dirty="0" smtClean="0"/>
              <a:t>is completely surrounded by an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(it itself </a:t>
            </a:r>
            <a:r>
              <a:rPr lang="en-US" i="1" dirty="0" smtClean="0"/>
              <a:t>may</a:t>
            </a:r>
            <a:r>
              <a:rPr lang="en-US" dirty="0" smtClean="0"/>
              <a:t> be a conductor)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 any electrons in the floating gate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are trapped there (will remain for many years!)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Above the FG is the </a:t>
            </a:r>
            <a:r>
              <a:rPr lang="en-US" b="1" i="1" dirty="0" smtClean="0"/>
              <a:t>control gate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When applying a positive voltage to the CG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electrons trapped in the FG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mask some of the field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 a </a:t>
            </a:r>
            <a:r>
              <a:rPr lang="en-US" i="1" dirty="0" smtClean="0"/>
              <a:t>higher</a:t>
            </a:r>
            <a:r>
              <a:rPr lang="en-US" dirty="0" smtClean="0"/>
              <a:t> voltage is needed for conductance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639889" y="1103980"/>
            <a:ext cx="5085341" cy="2142331"/>
            <a:chOff x="1263308" y="4025863"/>
            <a:chExt cx="5085341" cy="2142331"/>
          </a:xfrm>
        </p:grpSpPr>
        <p:sp>
          <p:nvSpPr>
            <p:cNvPr id="7" name="Rectangle 6"/>
            <p:cNvSpPr/>
            <p:nvPr/>
          </p:nvSpPr>
          <p:spPr>
            <a:xfrm>
              <a:off x="3364828" y="4817986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360814" y="5018514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871533" y="5514478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3822028" y="4312660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871533" y="5514478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275219" y="552249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5021178" y="5673397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2193751" y="5670887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685666" y="457735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594806" y="5542550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756477" y="555056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96726" y="4025863"/>
              <a:ext cx="165297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CONTROL GATE</a:t>
              </a:r>
              <a:endParaRPr lang="en-US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263308" y="5489870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SOURCE</a:t>
              </a:r>
              <a:endParaRPr lang="en-US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350029" y="5485854"/>
              <a:ext cx="9986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DRAIN</a:t>
              </a:r>
              <a:endParaRPr lang="en-US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507702" y="5129555"/>
              <a:ext cx="630910" cy="28073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66723" y="5080083"/>
              <a:ext cx="17456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FLOATING GATE</a:t>
              </a:r>
              <a:endParaRPr lang="en-US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19625" y="3806947"/>
            <a:ext cx="5245287" cy="2251473"/>
            <a:chOff x="6337111" y="1284669"/>
            <a:chExt cx="5245287" cy="2251473"/>
          </a:xfrm>
        </p:grpSpPr>
        <p:sp>
          <p:nvSpPr>
            <p:cNvPr id="24" name="Rectangle 23"/>
            <p:cNvSpPr/>
            <p:nvPr/>
          </p:nvSpPr>
          <p:spPr>
            <a:xfrm>
              <a:off x="9014348" y="1883668"/>
              <a:ext cx="914400" cy="1146409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097669" y="1881395"/>
              <a:ext cx="914400" cy="11464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Arrow Connector 25"/>
            <p:cNvCxnSpPr/>
            <p:nvPr/>
          </p:nvCxnSpPr>
          <p:spPr>
            <a:xfrm>
              <a:off x="7620000" y="3027807"/>
              <a:ext cx="3125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10745337" y="2796974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v</a:t>
              </a:r>
              <a:endParaRPr lang="en-US" sz="2400" b="1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7633648" y="2904978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7472144" y="3072204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="1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8090848" y="2911802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8548048" y="290497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9005248" y="291180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9462448" y="2918621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9919648" y="2925446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7817888" y="3074476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0.5</a:t>
              </a:r>
              <a:endParaRPr lang="en-US" sz="2400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388822" y="3074477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9303222" y="3074476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9642137" y="3072204"/>
              <a:ext cx="702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2.5</a:t>
              </a:r>
              <a:endParaRPr lang="en-US" sz="24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337111" y="1284670"/>
              <a:ext cx="267950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 smtClean="0">
                  <a:solidFill>
                    <a:srgbClr val="002060"/>
                  </a:solidFill>
                </a:rPr>
                <a:t>FET conducts with no electrons trapped in FG</a:t>
              </a:r>
              <a:endParaRPr lang="en-US" b="1" dirty="0">
                <a:solidFill>
                  <a:srgbClr val="00206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9030262" y="1284669"/>
              <a:ext cx="2552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FET conducts even with electrons trapped in FG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8727737" y="3072204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1.5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6084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FG-MOSFET as a single-bit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Since the floating gate is surrounded by an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trapped electrons can not escape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will remain there for many years</a:t>
            </a:r>
          </a:p>
          <a:p>
            <a:pPr marL="0" indent="0">
              <a:buNone/>
            </a:pPr>
            <a:r>
              <a:rPr lang="en-US" dirty="0" smtClean="0"/>
              <a:t>Thus, a FG-MOSFET can be used as a non-volatile memory cell with one </a:t>
            </a:r>
            <a:r>
              <a:rPr lang="en-US" dirty="0"/>
              <a:t>bit </a:t>
            </a:r>
            <a:r>
              <a:rPr lang="en-US" dirty="0" smtClean="0"/>
              <a:t>of memory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    0 </a:t>
            </a:r>
            <a:r>
              <a:rPr lang="en-US" dirty="0" smtClean="0"/>
              <a:t>if the FG holds charge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    1</a:t>
            </a:r>
            <a:r>
              <a:rPr lang="en-US" dirty="0" smtClean="0"/>
              <a:t> </a:t>
            </a:r>
            <a:r>
              <a:rPr lang="en-US" dirty="0"/>
              <a:t>if the FG </a:t>
            </a:r>
            <a:r>
              <a:rPr lang="en-US" dirty="0" smtClean="0"/>
              <a:t>has no charge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element starts (uncharged) as </a:t>
            </a:r>
            <a:r>
              <a:rPr lang="en-US" b="1" dirty="0" smtClean="0"/>
              <a:t>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/>
              <a:t>and must be </a:t>
            </a:r>
            <a:r>
              <a:rPr lang="en-US" i="1" dirty="0" smtClean="0"/>
              <a:t>written</a:t>
            </a:r>
            <a:r>
              <a:rPr lang="en-US" dirty="0" smtClean="0"/>
              <a:t> (charged) to contain </a:t>
            </a:r>
            <a:r>
              <a:rPr lang="en-US" b="1" dirty="0" smtClean="0"/>
              <a:t>0</a:t>
            </a:r>
          </a:p>
          <a:p>
            <a:pPr marL="0" indent="0">
              <a:buNone/>
            </a:pPr>
            <a:r>
              <a:rPr lang="en-US" dirty="0" smtClean="0"/>
              <a:t>In order to actually utilize the FG-MOSFET, we need methods to</a:t>
            </a:r>
          </a:p>
          <a:p>
            <a:r>
              <a:rPr lang="en-US" dirty="0" smtClean="0"/>
              <a:t>read the cell (find out if charge is trapped in the FG or not)</a:t>
            </a:r>
          </a:p>
          <a:p>
            <a:r>
              <a:rPr lang="en-US" dirty="0" smtClean="0"/>
              <a:t>write the cell (inject charge into the FG, causing it to store a </a:t>
            </a:r>
            <a:r>
              <a:rPr lang="en-US" b="1" dirty="0" smtClean="0"/>
              <a:t>0</a:t>
            </a:r>
            <a:r>
              <a:rPr lang="en-US" dirty="0" smtClean="0"/>
              <a:t>)</a:t>
            </a:r>
          </a:p>
          <a:p>
            <a:r>
              <a:rPr lang="en-US" dirty="0" smtClean="0"/>
              <a:t>erase the cell (extract the charge from the FG, returning it to the default </a:t>
            </a:r>
            <a:r>
              <a:rPr lang="en-US" b="1" dirty="0" smtClean="0"/>
              <a:t>1</a:t>
            </a:r>
            <a:r>
              <a:rPr lang="en-US" dirty="0" smtClean="0"/>
              <a:t>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55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 FG 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To read </a:t>
            </a:r>
            <a:r>
              <a:rPr lang="en-US" dirty="0" smtClean="0"/>
              <a:t>the bit stored in the cell </a:t>
            </a:r>
          </a:p>
          <a:p>
            <a:r>
              <a:rPr lang="en-US" dirty="0" smtClean="0"/>
              <a:t>apply 1 volt to gate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apply </a:t>
            </a:r>
            <a:r>
              <a:rPr lang="en-US" dirty="0"/>
              <a:t>1 volt to source</a:t>
            </a:r>
          </a:p>
          <a:p>
            <a:pPr>
              <a:spcBef>
                <a:spcPts val="0"/>
              </a:spcBef>
            </a:pPr>
            <a:r>
              <a:rPr lang="en-US" dirty="0"/>
              <a:t>observe </a:t>
            </a:r>
            <a:r>
              <a:rPr lang="en-US" dirty="0" smtClean="0"/>
              <a:t>drain voltage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if no charge on FG then transistor conducts,                and 1v appears at drain</a:t>
            </a:r>
          </a:p>
          <a:p>
            <a:pPr lvl="1">
              <a:spcBef>
                <a:spcPts val="0"/>
              </a:spcBef>
            </a:pPr>
            <a:r>
              <a:rPr lang="en-US" dirty="0"/>
              <a:t>if     </a:t>
            </a:r>
            <a:r>
              <a:rPr lang="en-US" sz="1800" dirty="0"/>
              <a:t> </a:t>
            </a:r>
            <a:r>
              <a:rPr lang="en-US" dirty="0"/>
              <a:t> charge on FG then transistor does not conduct, and 0   voltage  at drain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80" name="Group 79"/>
          <p:cNvGrpSpPr/>
          <p:nvPr/>
        </p:nvGrpSpPr>
        <p:grpSpPr>
          <a:xfrm>
            <a:off x="1228635" y="3575102"/>
            <a:ext cx="4407578" cy="2264972"/>
            <a:chOff x="1228635" y="3398640"/>
            <a:chExt cx="4407578" cy="2264972"/>
          </a:xfrm>
        </p:grpSpPr>
        <p:sp>
          <p:nvSpPr>
            <p:cNvPr id="62" name="Rectangle 61"/>
            <p:cNvSpPr/>
            <p:nvPr/>
          </p:nvSpPr>
          <p:spPr>
            <a:xfrm>
              <a:off x="2985253" y="4313404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981239" y="4513932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491958" y="5009896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3442453" y="3808078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491958" y="5009896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3895644" y="5017913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4641603" y="5168815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1814176" y="5166305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3306091" y="4072772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215231" y="5037968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4376902" y="504598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128127" y="4624973"/>
              <a:ext cx="630910" cy="2807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228635" y="4914115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3052742" y="3398640"/>
              <a:ext cx="782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1651521" y="4110126"/>
              <a:ext cx="12367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NO</a:t>
              </a:r>
            </a:p>
            <a:p>
              <a:pPr algn="ctr"/>
              <a:r>
                <a:rPr lang="en-US" sz="2400" b="1" dirty="0" smtClean="0"/>
                <a:t>CHARGE</a:t>
              </a:r>
              <a:endParaRPr lang="en-US" sz="2400" b="1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960349" y="5009621"/>
              <a:ext cx="935289" cy="276544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5054686" y="4935467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1</a:t>
              </a:r>
              <a:r>
                <a:rPr lang="en-US" sz="2400" b="1" dirty="0" smtClean="0"/>
                <a:t> v</a:t>
              </a:r>
              <a:endParaRPr lang="en-US" sz="2400" b="1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6517003" y="3575849"/>
            <a:ext cx="4407578" cy="2264972"/>
            <a:chOff x="6514983" y="3502553"/>
            <a:chExt cx="4407578" cy="2264972"/>
          </a:xfrm>
        </p:grpSpPr>
        <p:sp>
          <p:nvSpPr>
            <p:cNvPr id="41" name="Rectangle 40"/>
            <p:cNvSpPr/>
            <p:nvPr/>
          </p:nvSpPr>
          <p:spPr>
            <a:xfrm>
              <a:off x="8271601" y="4417317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8267587" y="4617845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7778306" y="5113809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4" name="Straight Connector 43"/>
            <p:cNvCxnSpPr/>
            <p:nvPr/>
          </p:nvCxnSpPr>
          <p:spPr>
            <a:xfrm flipV="1">
              <a:off x="8728801" y="3911991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7778306" y="5113809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181992" y="5121826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 flipV="1">
              <a:off x="9927951" y="5272728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flipV="1">
              <a:off x="7100524" y="5270218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8592439" y="4176685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7501579" y="5141881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9663250" y="5149897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514983" y="5018028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339090" y="3502553"/>
              <a:ext cx="782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1 v</a:t>
              </a:r>
              <a:endParaRPr lang="en-US" sz="2400" b="1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937869" y="4214039"/>
              <a:ext cx="123674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WITH</a:t>
              </a:r>
            </a:p>
            <a:p>
              <a:pPr algn="ctr"/>
              <a:r>
                <a:rPr lang="en-US" sz="2400" b="1" dirty="0" smtClean="0"/>
                <a:t>CHARGE</a:t>
              </a:r>
              <a:endParaRPr lang="en-US" sz="2400" b="1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10341034" y="5039380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0</a:t>
              </a:r>
              <a:r>
                <a:rPr lang="en-US" sz="2400" b="1" dirty="0" smtClean="0"/>
                <a:t> v</a:t>
              </a:r>
              <a:endParaRPr lang="en-US" sz="2400" b="1" dirty="0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355937" y="4710838"/>
              <a:ext cx="717080" cy="3271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5717890" y="1222308"/>
            <a:ext cx="3836112" cy="1374271"/>
            <a:chOff x="6337111" y="1143516"/>
            <a:chExt cx="5245287" cy="2418419"/>
          </a:xfrm>
        </p:grpSpPr>
        <p:sp>
          <p:nvSpPr>
            <p:cNvPr id="84" name="Rectangle 83"/>
            <p:cNvSpPr/>
            <p:nvPr/>
          </p:nvSpPr>
          <p:spPr>
            <a:xfrm>
              <a:off x="9014348" y="1883668"/>
              <a:ext cx="914400" cy="1146409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8097668" y="1881394"/>
              <a:ext cx="914399" cy="114641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86" name="Straight Arrow Connector 85"/>
            <p:cNvCxnSpPr/>
            <p:nvPr/>
          </p:nvCxnSpPr>
          <p:spPr>
            <a:xfrm>
              <a:off x="7620000" y="3027807"/>
              <a:ext cx="3125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10745337" y="2796975"/>
              <a:ext cx="436728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v</a:t>
              </a:r>
              <a:endParaRPr lang="en-US" sz="1200" b="1" dirty="0"/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7633648" y="2904978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7472144" y="3072205"/>
              <a:ext cx="436728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0</a:t>
              </a:r>
              <a:endParaRPr lang="en-US" sz="1200" b="1" dirty="0"/>
            </a:p>
          </p:txBody>
        </p:sp>
        <p:cxnSp>
          <p:nvCxnSpPr>
            <p:cNvPr id="90" name="Straight Connector 89"/>
            <p:cNvCxnSpPr/>
            <p:nvPr/>
          </p:nvCxnSpPr>
          <p:spPr>
            <a:xfrm>
              <a:off x="8090848" y="2911802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8548048" y="290497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9005248" y="291180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9462448" y="2918621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>
              <a:off x="9919648" y="2925446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7817888" y="3074477"/>
              <a:ext cx="591405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0.5</a:t>
              </a:r>
              <a:endParaRPr lang="en-US" sz="1200" b="1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8388823" y="3074477"/>
              <a:ext cx="436728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1</a:t>
              </a:r>
              <a:endParaRPr lang="en-US" sz="1200" b="1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9303222" y="3074477"/>
              <a:ext cx="436728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2</a:t>
              </a:r>
              <a:endParaRPr lang="en-US" sz="1200" b="1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9642137" y="3072205"/>
              <a:ext cx="702864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2.5</a:t>
              </a:r>
              <a:endParaRPr lang="en-US" sz="1200" b="1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337111" y="1143520"/>
              <a:ext cx="2679507" cy="812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 smtClean="0">
                  <a:solidFill>
                    <a:srgbClr val="002060"/>
                  </a:solidFill>
                </a:rPr>
                <a:t>FET conducts with no electrons trapped in FG</a:t>
              </a:r>
              <a:endParaRPr lang="en-US" sz="1200" b="1" dirty="0">
                <a:solidFill>
                  <a:srgbClr val="002060"/>
                </a:solidFill>
              </a:endParaRP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9030262" y="1143516"/>
              <a:ext cx="2552136" cy="812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50"/>
                  </a:solidFill>
                </a:rPr>
                <a:t>FET conducts even with electrons trapped in FG</a:t>
              </a:r>
              <a:endParaRPr lang="en-US" sz="1200" b="1" dirty="0">
                <a:solidFill>
                  <a:srgbClr val="00B050"/>
                </a:solidFill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8727737" y="3072205"/>
              <a:ext cx="591405" cy="487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/>
                <a:t>1.5</a:t>
              </a:r>
              <a:endParaRPr lang="en-US" sz="12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81793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(programming) a FG-MOSFET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floating gate is completely insulated from the outside world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How </a:t>
            </a:r>
            <a:r>
              <a:rPr lang="en-US" dirty="0"/>
              <a:t>do we insert </a:t>
            </a:r>
            <a:r>
              <a:rPr lang="en-US" dirty="0" smtClean="0"/>
              <a:t>and remove electrons in order to write/erase it ?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To write (program) a FG-MOSFET means to change it from its default 1 to 0</a:t>
            </a:r>
          </a:p>
          <a:p>
            <a:pPr marL="0" indent="0">
              <a:buNone/>
            </a:pPr>
            <a:r>
              <a:rPr lang="en-US" dirty="0" smtClean="0"/>
              <a:t>The most prevalent way of writing is </a:t>
            </a:r>
            <a:r>
              <a:rPr lang="en-US" b="1" dirty="0" smtClean="0"/>
              <a:t>hot carrier injection</a:t>
            </a:r>
            <a:endParaRPr lang="en-US" b="1" dirty="0"/>
          </a:p>
          <a:p>
            <a:pPr marL="0" indent="0">
              <a:buNone/>
            </a:pPr>
            <a:r>
              <a:rPr lang="en-US" dirty="0" smtClean="0"/>
              <a:t>The insulation around the floating gate is very thin (under 100 nm)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so </a:t>
            </a:r>
            <a:r>
              <a:rPr lang="en-US" i="1" dirty="0" smtClean="0"/>
              <a:t>high energy </a:t>
            </a:r>
            <a:r>
              <a:rPr lang="en-US" dirty="0" smtClean="0"/>
              <a:t>electrons can traverse it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To write via hot electron injection: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ground the source </a:t>
            </a:r>
          </a:p>
          <a:p>
            <a:pPr marL="228600" lvl="1">
              <a:spcBef>
                <a:spcPts val="0"/>
              </a:spcBef>
            </a:pPr>
            <a:r>
              <a:rPr lang="en-US" dirty="0"/>
              <a:t>place a positive voltage on the gate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for a short period of time: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place a very high positive voltage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on the drain (to accelerate the electrons)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9415015" y="2580907"/>
            <a:ext cx="1892967" cy="1013322"/>
            <a:chOff x="9415015" y="2580907"/>
            <a:chExt cx="1892967" cy="1013322"/>
          </a:xfrm>
        </p:grpSpPr>
        <p:sp>
          <p:nvSpPr>
            <p:cNvPr id="7" name="Rectangle 6"/>
            <p:cNvSpPr/>
            <p:nvPr/>
          </p:nvSpPr>
          <p:spPr>
            <a:xfrm>
              <a:off x="9908310" y="2580907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9904296" y="2781435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415015" y="3277399"/>
              <a:ext cx="1892967" cy="31683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415015" y="3277399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0818701" y="3269374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0051184" y="2892476"/>
              <a:ext cx="630910" cy="280735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V="1">
              <a:off x="10047170" y="3052115"/>
              <a:ext cx="346407" cy="383700"/>
            </a:xfrm>
            <a:prstGeom prst="straightConnector1">
              <a:avLst/>
            </a:prstGeom>
            <a:ln w="5715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6746065" y="3673320"/>
            <a:ext cx="4638482" cy="2216846"/>
            <a:chOff x="6542865" y="3673320"/>
            <a:chExt cx="4638482" cy="2216846"/>
          </a:xfrm>
        </p:grpSpPr>
        <p:sp>
          <p:nvSpPr>
            <p:cNvPr id="30" name="Rectangle 29"/>
            <p:cNvSpPr/>
            <p:nvPr/>
          </p:nvSpPr>
          <p:spPr>
            <a:xfrm>
              <a:off x="8299483" y="4539958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8295469" y="4740486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806188" y="5236450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flipV="1">
              <a:off x="8756683" y="4034632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7806188" y="5236450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9209874" y="5244467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 flipV="1">
              <a:off x="9955833" y="5395369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V="1">
              <a:off x="7128406" y="5392859"/>
              <a:ext cx="413083" cy="40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8620321" y="429932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7529461" y="5264522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9691132" y="5272538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542865" y="5140669"/>
              <a:ext cx="5815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0 v</a:t>
              </a:r>
              <a:endParaRPr lang="en-US" sz="24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366972" y="3673320"/>
              <a:ext cx="7820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2 v</a:t>
              </a:r>
              <a:endParaRPr lang="en-US" sz="2400" b="1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0368916" y="5162021"/>
              <a:ext cx="8124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20</a:t>
              </a:r>
              <a:r>
                <a:rPr lang="en-US" sz="2400" b="1" dirty="0" smtClean="0"/>
                <a:t> v</a:t>
              </a:r>
              <a:endParaRPr lang="en-US" sz="2400" b="1" dirty="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8383819" y="4833479"/>
              <a:ext cx="717080" cy="3271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8297225" y="5226243"/>
              <a:ext cx="924676" cy="50283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435848" y="5068008"/>
              <a:ext cx="607287" cy="2622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882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Erasing a FG-MOSFET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do we erase a floating gate </a:t>
            </a:r>
            <a:r>
              <a:rPr lang="en-US" dirty="0" smtClean="0"/>
              <a:t>cell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(i.e., remove electrons from the insulated floating gate) ?</a:t>
            </a:r>
          </a:p>
          <a:p>
            <a:pPr marL="0" indent="0">
              <a:buNone/>
            </a:pPr>
            <a:r>
              <a:rPr lang="en-US" dirty="0"/>
              <a:t>Hot electron </a:t>
            </a:r>
            <a:r>
              <a:rPr lang="en-US" dirty="0" smtClean="0"/>
              <a:t>injection </a:t>
            </a:r>
            <a:r>
              <a:rPr lang="en-US" dirty="0"/>
              <a:t>is not possible (since we can’t energize trapped electrons!)</a:t>
            </a:r>
          </a:p>
          <a:p>
            <a:pPr marL="0" indent="0">
              <a:buNone/>
            </a:pPr>
            <a:r>
              <a:rPr lang="en-US" dirty="0"/>
              <a:t>Two methods can be used 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ionize the insulator to make it conduct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quantum tunneling (Fowler-</a:t>
            </a:r>
            <a:r>
              <a:rPr lang="en-US" dirty="0" err="1"/>
              <a:t>Nordheim</a:t>
            </a:r>
            <a:r>
              <a:rPr lang="en-US" dirty="0"/>
              <a:t> </a:t>
            </a:r>
            <a:r>
              <a:rPr lang="en-US" dirty="0" smtClean="0"/>
              <a:t>tunneling)</a:t>
            </a:r>
            <a:endParaRPr lang="en-US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Ionization means applying a strong field (e.g., by X-rays or ultraviolet light)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in order to rip electrons from their closed shells</a:t>
            </a:r>
          </a:p>
          <a:p>
            <a:pPr marL="0" indent="0">
              <a:buNone/>
            </a:pPr>
            <a:r>
              <a:rPr lang="en-US" dirty="0"/>
              <a:t>These free electrons now conduct, and allow trapped electrons to escape</a:t>
            </a:r>
          </a:p>
          <a:p>
            <a:pPr marL="0" indent="0">
              <a:buNone/>
            </a:pPr>
            <a:r>
              <a:rPr lang="en-US" dirty="0"/>
              <a:t>EPROMs have quartz windows to allow UV light in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9831526" y="4323495"/>
            <a:ext cx="2242469" cy="1182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39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Tunneling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8412001" cy="528292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One of the more surprising aspects of quantum physics is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</a:t>
            </a:r>
            <a:r>
              <a:rPr lang="en-US" b="1" dirty="0"/>
              <a:t>uncertainty theorem</a:t>
            </a:r>
          </a:p>
          <a:p>
            <a:pPr marL="0" indent="0">
              <a:buNone/>
            </a:pPr>
            <a:r>
              <a:rPr lang="en-US" dirty="0" smtClean="0"/>
              <a:t>The uncertainty theorem </a:t>
            </a:r>
            <a:r>
              <a:rPr lang="en-US" dirty="0"/>
              <a:t>tells us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that </a:t>
            </a:r>
            <a:r>
              <a:rPr lang="en-US" dirty="0"/>
              <a:t>an electron can not be completely localized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but rather has a </a:t>
            </a:r>
            <a:r>
              <a:rPr lang="en-US" dirty="0" smtClean="0"/>
              <a:t>spatial </a:t>
            </a:r>
            <a:r>
              <a:rPr lang="en-US" i="1" dirty="0" smtClean="0"/>
              <a:t>probability </a:t>
            </a:r>
            <a:r>
              <a:rPr lang="en-US" i="1" dirty="0"/>
              <a:t>distribution</a:t>
            </a:r>
          </a:p>
          <a:p>
            <a:pPr marL="0" indent="0">
              <a:buNone/>
            </a:pPr>
            <a:r>
              <a:rPr lang="en-US" dirty="0" smtClean="0"/>
              <a:t>The distribution </a:t>
            </a:r>
            <a:r>
              <a:rPr lang="en-US" dirty="0"/>
              <a:t>becomes wider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when the electron’s momentum </a:t>
            </a:r>
            <a:r>
              <a:rPr lang="en-US" dirty="0"/>
              <a:t>is known better</a:t>
            </a:r>
          </a:p>
          <a:p>
            <a:pPr marL="0" indent="0">
              <a:buNone/>
            </a:pPr>
            <a:r>
              <a:rPr lang="en-US" dirty="0" smtClean="0"/>
              <a:t>Even </a:t>
            </a:r>
            <a:r>
              <a:rPr lang="en-US" dirty="0"/>
              <a:t>when there is a </a:t>
            </a:r>
            <a:r>
              <a:rPr lang="en-US" i="1" dirty="0" smtClean="0"/>
              <a:t>barrier</a:t>
            </a:r>
            <a:r>
              <a:rPr lang="en-US" dirty="0" smtClean="0"/>
              <a:t> (such </a:t>
            </a:r>
            <a:r>
              <a:rPr lang="en-US" dirty="0"/>
              <a:t>as an thin insulating </a:t>
            </a:r>
            <a:r>
              <a:rPr lang="en-US" dirty="0" smtClean="0"/>
              <a:t>slab)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an electron has finite probability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of </a:t>
            </a:r>
            <a:r>
              <a:rPr lang="en-US" i="1" dirty="0"/>
              <a:t>appearing</a:t>
            </a:r>
            <a:r>
              <a:rPr lang="en-US" dirty="0"/>
              <a:t> at the other side of the barrier</a:t>
            </a:r>
          </a:p>
          <a:p>
            <a:pPr marL="0" indent="0">
              <a:buNone/>
            </a:pPr>
            <a:r>
              <a:rPr lang="en-US" dirty="0"/>
              <a:t>This purely quantum mechanics phenomenon is called </a:t>
            </a:r>
            <a:r>
              <a:rPr lang="en-US" b="1" i="1" dirty="0" smtClean="0"/>
              <a:t>tunneling</a:t>
            </a:r>
          </a:p>
          <a:p>
            <a:pPr marL="0" indent="0">
              <a:buNone/>
            </a:pPr>
            <a:r>
              <a:rPr lang="en-US" dirty="0" smtClean="0"/>
              <a:t>The probability of tunneling through a barrier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decreases exponentially with the barrier’s width</a:t>
            </a:r>
            <a:endParaRPr lang="en-US" dirty="0"/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368588" y="1160878"/>
            <a:ext cx="2823411" cy="1935248"/>
            <a:chOff x="2117560" y="1844841"/>
            <a:chExt cx="4095222" cy="2464316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2117560" y="4090737"/>
              <a:ext cx="3678125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rot="16200000">
              <a:off x="2839450" y="2967789"/>
              <a:ext cx="2245895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2358190" y="2438399"/>
              <a:ext cx="2967789" cy="1656967"/>
            </a:xfrm>
            <a:custGeom>
              <a:avLst/>
              <a:gdLst>
                <a:gd name="connsiteX0" fmla="*/ 0 w 2967789"/>
                <a:gd name="connsiteY0" fmla="*/ 1636295 h 1656967"/>
                <a:gd name="connsiteX1" fmla="*/ 705853 w 2967789"/>
                <a:gd name="connsiteY1" fmla="*/ 1620253 h 1656967"/>
                <a:gd name="connsiteX2" fmla="*/ 946484 w 2967789"/>
                <a:gd name="connsiteY2" fmla="*/ 1363579 h 1656967"/>
                <a:gd name="connsiteX3" fmla="*/ 1058779 w 2967789"/>
                <a:gd name="connsiteY3" fmla="*/ 866274 h 1656967"/>
                <a:gd name="connsiteX4" fmla="*/ 1187116 w 2967789"/>
                <a:gd name="connsiteY4" fmla="*/ 240632 h 1656967"/>
                <a:gd name="connsiteX5" fmla="*/ 1604210 w 2967789"/>
                <a:gd name="connsiteY5" fmla="*/ 0 h 1656967"/>
                <a:gd name="connsiteX6" fmla="*/ 1989221 w 2967789"/>
                <a:gd name="connsiteY6" fmla="*/ 240632 h 1656967"/>
                <a:gd name="connsiteX7" fmla="*/ 2085474 w 2967789"/>
                <a:gd name="connsiteY7" fmla="*/ 802105 h 1656967"/>
                <a:gd name="connsiteX8" fmla="*/ 2149642 w 2967789"/>
                <a:gd name="connsiteY8" fmla="*/ 1299411 h 1656967"/>
                <a:gd name="connsiteX9" fmla="*/ 2294021 w 2967789"/>
                <a:gd name="connsiteY9" fmla="*/ 1604211 h 1656967"/>
                <a:gd name="connsiteX10" fmla="*/ 2502568 w 2967789"/>
                <a:gd name="connsiteY10" fmla="*/ 1652337 h 1656967"/>
                <a:gd name="connsiteX11" fmla="*/ 2967789 w 2967789"/>
                <a:gd name="connsiteY11" fmla="*/ 1652337 h 1656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967789" h="1656967">
                  <a:moveTo>
                    <a:pt x="0" y="1636295"/>
                  </a:moveTo>
                  <a:cubicBezTo>
                    <a:pt x="274053" y="1651000"/>
                    <a:pt x="548106" y="1665706"/>
                    <a:pt x="705853" y="1620253"/>
                  </a:cubicBezTo>
                  <a:cubicBezTo>
                    <a:pt x="863600" y="1574800"/>
                    <a:pt x="887663" y="1489242"/>
                    <a:pt x="946484" y="1363579"/>
                  </a:cubicBezTo>
                  <a:cubicBezTo>
                    <a:pt x="1005305" y="1237916"/>
                    <a:pt x="1018674" y="1053432"/>
                    <a:pt x="1058779" y="866274"/>
                  </a:cubicBezTo>
                  <a:cubicBezTo>
                    <a:pt x="1098884" y="679116"/>
                    <a:pt x="1096211" y="385011"/>
                    <a:pt x="1187116" y="240632"/>
                  </a:cubicBezTo>
                  <a:cubicBezTo>
                    <a:pt x="1278021" y="96253"/>
                    <a:pt x="1470526" y="0"/>
                    <a:pt x="1604210" y="0"/>
                  </a:cubicBezTo>
                  <a:cubicBezTo>
                    <a:pt x="1737894" y="0"/>
                    <a:pt x="1909010" y="106948"/>
                    <a:pt x="1989221" y="240632"/>
                  </a:cubicBezTo>
                  <a:cubicBezTo>
                    <a:pt x="2069432" y="374316"/>
                    <a:pt x="2058737" y="625642"/>
                    <a:pt x="2085474" y="802105"/>
                  </a:cubicBezTo>
                  <a:cubicBezTo>
                    <a:pt x="2112211" y="978568"/>
                    <a:pt x="2114884" y="1165727"/>
                    <a:pt x="2149642" y="1299411"/>
                  </a:cubicBezTo>
                  <a:cubicBezTo>
                    <a:pt x="2184400" y="1433095"/>
                    <a:pt x="2235200" y="1545390"/>
                    <a:pt x="2294021" y="1604211"/>
                  </a:cubicBezTo>
                  <a:cubicBezTo>
                    <a:pt x="2352842" y="1663032"/>
                    <a:pt x="2390274" y="1644316"/>
                    <a:pt x="2502568" y="1652337"/>
                  </a:cubicBezTo>
                  <a:cubicBezTo>
                    <a:pt x="2614862" y="1660358"/>
                    <a:pt x="2791325" y="1656347"/>
                    <a:pt x="2967789" y="1652337"/>
                  </a:cubicBezTo>
                </a:path>
              </a:pathLst>
            </a:cu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15477" y="3785937"/>
              <a:ext cx="4973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</a:rPr>
                <a:t>x</a:t>
              </a:r>
              <a:endParaRPr lang="en-US" sz="28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9304421" y="3797416"/>
            <a:ext cx="2997289" cy="1945660"/>
            <a:chOff x="9304421" y="3797416"/>
            <a:chExt cx="2997289" cy="194566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47160" y="4222193"/>
              <a:ext cx="1790700" cy="1390650"/>
            </a:xfrm>
            <a:prstGeom prst="rect">
              <a:avLst/>
            </a:prstGeom>
          </p:spPr>
        </p:pic>
        <p:cxnSp>
          <p:nvCxnSpPr>
            <p:cNvPr id="13" name="Straight Arrow Connector 12"/>
            <p:cNvCxnSpPr/>
            <p:nvPr/>
          </p:nvCxnSpPr>
          <p:spPr>
            <a:xfrm>
              <a:off x="9304421" y="5570626"/>
              <a:ext cx="2692016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6200000">
              <a:off x="9768051" y="4684021"/>
              <a:ext cx="1773210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10768642" y="4002139"/>
              <a:ext cx="140894" cy="156848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937733" y="5329976"/>
              <a:ext cx="363977" cy="4131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</a:rPr>
                <a:t>x</a:t>
              </a:r>
              <a:endParaRPr lang="en-US" sz="2800" b="1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19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Erasing a </a:t>
            </a:r>
            <a:r>
              <a:rPr lang="en-US" dirty="0" smtClean="0"/>
              <a:t>FG-MOSFET via tunneling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800"/>
              </a:spcBef>
              <a:buNone/>
            </a:pPr>
            <a:r>
              <a:rPr lang="en-US" dirty="0"/>
              <a:t>To </a:t>
            </a:r>
            <a:r>
              <a:rPr lang="en-US" dirty="0" smtClean="0"/>
              <a:t>erase a floating gate cell (return the bit to 1) via tunneling 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ground the </a:t>
            </a:r>
            <a:r>
              <a:rPr lang="en-US" dirty="0" smtClean="0"/>
              <a:t>body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</a:t>
            </a:r>
            <a:r>
              <a:rPr lang="en-US" dirty="0"/>
              <a:t>a very high </a:t>
            </a:r>
            <a:r>
              <a:rPr lang="en-US" dirty="0" smtClean="0"/>
              <a:t>negative voltage pulse on </a:t>
            </a:r>
            <a:r>
              <a:rPr lang="en-US" dirty="0"/>
              <a:t>the </a:t>
            </a:r>
            <a:r>
              <a:rPr lang="en-US" dirty="0" smtClean="0"/>
              <a:t>gate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drawing away electrons that have tunneled through the insulator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Equivalently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ground the gate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a very high positive pulse on the body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It is also possible to write a floating gate cell (set bit to 0) via tunneling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by reversing the voltage pulse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attracting electrons that have tunneled though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26</a:t>
            </a:fld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8187936" y="1205189"/>
            <a:ext cx="3084781" cy="2311316"/>
            <a:chOff x="1192142" y="3625194"/>
            <a:chExt cx="3084781" cy="2311316"/>
          </a:xfrm>
        </p:grpSpPr>
        <p:sp>
          <p:nvSpPr>
            <p:cNvPr id="7" name="Rectangle 6"/>
            <p:cNvSpPr/>
            <p:nvPr/>
          </p:nvSpPr>
          <p:spPr>
            <a:xfrm>
              <a:off x="2877251" y="4539958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873237" y="4740486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383956" y="5236450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3334451" y="4034632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383956" y="5236450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87642" y="5244467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198089" y="429932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23271" y="560140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44740" y="3625194"/>
              <a:ext cx="8549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C00000"/>
                  </a:solidFill>
                </a:rPr>
                <a:t>-20 </a:t>
              </a:r>
              <a:r>
                <a:rPr lang="en-US" sz="2400" b="1" dirty="0" smtClean="0"/>
                <a:t>v</a:t>
              </a:r>
              <a:endParaRPr lang="en-US" sz="2400" b="1" dirty="0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961587" y="4833479"/>
              <a:ext cx="717080" cy="3271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16200000" flipV="1">
              <a:off x="2105225" y="5481131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1192142" y="5474845"/>
              <a:ext cx="8549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/>
                <a:t>0</a:t>
              </a:r>
              <a:r>
                <a:rPr lang="en-US" sz="2400" b="1" dirty="0" smtClean="0">
                  <a:solidFill>
                    <a:srgbClr val="C00000"/>
                  </a:solidFill>
                </a:rPr>
                <a:t> </a:t>
              </a:r>
              <a:r>
                <a:rPr lang="en-US" sz="2400" b="1" dirty="0" smtClean="0"/>
                <a:t>v</a:t>
              </a:r>
              <a:endParaRPr lang="en-US" sz="2400" b="1" dirty="0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 flipH="1">
            <a:off x="10217074" y="2469824"/>
            <a:ext cx="136362" cy="690236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9608351" y="3200126"/>
            <a:ext cx="582216" cy="9909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8187936" y="3651041"/>
            <a:ext cx="3084781" cy="2311316"/>
            <a:chOff x="8187936" y="3651041"/>
            <a:chExt cx="3084781" cy="2311316"/>
          </a:xfrm>
        </p:grpSpPr>
        <p:grpSp>
          <p:nvGrpSpPr>
            <p:cNvPr id="30" name="Group 29"/>
            <p:cNvGrpSpPr/>
            <p:nvPr/>
          </p:nvGrpSpPr>
          <p:grpSpPr>
            <a:xfrm>
              <a:off x="8187936" y="3651041"/>
              <a:ext cx="3084781" cy="2311316"/>
              <a:chOff x="1192142" y="3625194"/>
              <a:chExt cx="3084781" cy="2311316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2877251" y="4539958"/>
                <a:ext cx="914400" cy="204537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873237" y="4740486"/>
                <a:ext cx="914400" cy="500769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2383956" y="5236450"/>
                <a:ext cx="1892967" cy="653716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flipV="1">
                <a:off x="3334451" y="4034632"/>
                <a:ext cx="0" cy="4932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2383956" y="5236450"/>
                <a:ext cx="489281" cy="31683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3787642" y="5244467"/>
                <a:ext cx="489281" cy="31683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3198089" y="4299326"/>
                <a:ext cx="264695" cy="2406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123271" y="5601404"/>
                <a:ext cx="264695" cy="240632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873238" y="3625194"/>
                <a:ext cx="92643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>
                    <a:solidFill>
                      <a:srgbClr val="C00000"/>
                    </a:solidFill>
                  </a:rPr>
                  <a:t>+20 </a:t>
                </a:r>
                <a:r>
                  <a:rPr lang="en-US" sz="2400" b="1" dirty="0" smtClean="0"/>
                  <a:t>v</a:t>
                </a:r>
                <a:endParaRPr lang="en-US" sz="2400" b="1" dirty="0"/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2961587" y="4833479"/>
                <a:ext cx="717080" cy="327130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1" name="Straight Connector 40"/>
              <p:cNvCxnSpPr/>
              <p:nvPr/>
            </p:nvCxnSpPr>
            <p:spPr>
              <a:xfrm rot="16200000" flipV="1">
                <a:off x="2105225" y="5481131"/>
                <a:ext cx="0" cy="493294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1192142" y="5474845"/>
                <a:ext cx="85492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 smtClean="0"/>
                  <a:t>0</a:t>
                </a:r>
                <a:r>
                  <a:rPr lang="en-US" sz="2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en-US" sz="2400" b="1" dirty="0" smtClean="0"/>
                  <a:t>v</a:t>
                </a:r>
                <a:endParaRPr lang="en-US" sz="2400" b="1" dirty="0"/>
              </a:p>
            </p:txBody>
          </p:sp>
        </p:grpSp>
        <p:cxnSp>
          <p:nvCxnSpPr>
            <p:cNvPr id="47" name="Straight Arrow Connector 46"/>
            <p:cNvCxnSpPr/>
            <p:nvPr/>
          </p:nvCxnSpPr>
          <p:spPr>
            <a:xfrm flipV="1">
              <a:off x="10195236" y="5177843"/>
              <a:ext cx="236180" cy="376000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flipV="1">
              <a:off x="9461542" y="5592790"/>
              <a:ext cx="729025" cy="18652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043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FG MOSFET Memory 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1967	</a:t>
            </a:r>
            <a:r>
              <a:rPr lang="en-US" dirty="0" err="1" smtClean="0"/>
              <a:t>Kahng</a:t>
            </a:r>
            <a:r>
              <a:rPr lang="en-US" dirty="0" smtClean="0"/>
              <a:t> </a:t>
            </a:r>
            <a:r>
              <a:rPr lang="en-US" dirty="0"/>
              <a:t>and Simon Sze (Bell Labs) invent FG MOSFET</a:t>
            </a:r>
          </a:p>
          <a:p>
            <a:pPr marL="0" indent="0">
              <a:buNone/>
            </a:pPr>
            <a:r>
              <a:rPr lang="en-US" dirty="0" smtClean="0"/>
              <a:t>1971	</a:t>
            </a:r>
            <a:r>
              <a:rPr lang="en-US" dirty="0" err="1" smtClean="0"/>
              <a:t>Dov</a:t>
            </a:r>
            <a:r>
              <a:rPr lang="en-US" dirty="0" smtClean="0"/>
              <a:t> Frohman </a:t>
            </a:r>
            <a:r>
              <a:rPr lang="en-US" dirty="0"/>
              <a:t>(Intel) invents EPROM </a:t>
            </a:r>
            <a:r>
              <a:rPr lang="en-US" dirty="0" smtClean="0"/>
              <a:t>without knowing about </a:t>
            </a:r>
            <a:r>
              <a:rPr lang="en-US" dirty="0" err="1" smtClean="0"/>
              <a:t>Kahng</a:t>
            </a:r>
            <a:r>
              <a:rPr lang="en-US" dirty="0" smtClean="0"/>
              <a:t> &amp; Sze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	awarded US </a:t>
            </a:r>
            <a:r>
              <a:rPr lang="en-US" dirty="0"/>
              <a:t>patent </a:t>
            </a:r>
            <a:r>
              <a:rPr lang="en-US" dirty="0" smtClean="0"/>
              <a:t>3660819, and produced 1702 </a:t>
            </a:r>
            <a:r>
              <a:rPr lang="en-US" dirty="0"/>
              <a:t>2K EPROM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1977	Eli Harari (Hughes) invents EEPROM, awarded US patent 4,115,914</a:t>
            </a:r>
          </a:p>
          <a:p>
            <a:pPr marL="0" indent="0">
              <a:buNone/>
            </a:pPr>
            <a:r>
              <a:rPr lang="en-US" dirty="0"/>
              <a:t>1978	George </a:t>
            </a:r>
            <a:r>
              <a:rPr lang="en-US" dirty="0" err="1"/>
              <a:t>Perlegos</a:t>
            </a:r>
            <a:r>
              <a:rPr lang="en-US" dirty="0"/>
              <a:t> (Intel) </a:t>
            </a:r>
            <a:r>
              <a:rPr lang="en-US" i="1" dirty="0" smtClean="0"/>
              <a:t>also</a:t>
            </a:r>
            <a:r>
              <a:rPr lang="en-US" dirty="0" smtClean="0"/>
              <a:t> invents EEPROM, awarded </a:t>
            </a:r>
            <a:r>
              <a:rPr lang="en-US" dirty="0"/>
              <a:t>US patent </a:t>
            </a:r>
            <a:r>
              <a:rPr lang="en-US" dirty="0" smtClean="0"/>
              <a:t>4,203,158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1980	</a:t>
            </a:r>
            <a:r>
              <a:rPr lang="en-US" dirty="0"/>
              <a:t>Fujio </a:t>
            </a:r>
            <a:r>
              <a:rPr lang="en-US" dirty="0" err="1"/>
              <a:t>Masuoka</a:t>
            </a:r>
            <a:r>
              <a:rPr lang="en-US" dirty="0"/>
              <a:t> </a:t>
            </a:r>
            <a:r>
              <a:rPr lang="en-US" dirty="0" smtClean="0"/>
              <a:t>(Toshiba) invents NOR Flash, awarded US patent 4,531,203</a:t>
            </a:r>
          </a:p>
          <a:p>
            <a:pPr marL="0" indent="0">
              <a:buNone/>
            </a:pPr>
            <a:r>
              <a:rPr lang="en-US" dirty="0" smtClean="0"/>
              <a:t>1987	Fujio </a:t>
            </a:r>
            <a:r>
              <a:rPr lang="en-US" dirty="0" err="1"/>
              <a:t>Masuoka</a:t>
            </a:r>
            <a:r>
              <a:rPr lang="en-US" dirty="0"/>
              <a:t> (Toshiba) invents </a:t>
            </a:r>
            <a:r>
              <a:rPr lang="en-US" dirty="0" smtClean="0"/>
              <a:t>NAND Flash</a:t>
            </a:r>
          </a:p>
          <a:p>
            <a:pPr marL="0" indent="0">
              <a:buNone/>
            </a:pPr>
            <a:r>
              <a:rPr lang="en-US" dirty="0" smtClean="0"/>
              <a:t>1991	SanDisk announces 20 MB flash-based solid state drive (SSD)</a:t>
            </a:r>
          </a:p>
          <a:p>
            <a:pPr marL="0" indent="0">
              <a:buNone/>
            </a:pPr>
            <a:r>
              <a:rPr lang="en-US" dirty="0" smtClean="0"/>
              <a:t>1995	M-Systems announces flash-based HDD replacement drive</a:t>
            </a:r>
          </a:p>
          <a:p>
            <a:pPr marL="0" indent="0">
              <a:buNone/>
            </a:pPr>
            <a:r>
              <a:rPr lang="en-US" dirty="0" smtClean="0"/>
              <a:t>1999	USB flash drive invented by Amir Ban, </a:t>
            </a:r>
            <a:r>
              <a:rPr lang="en-US" dirty="0" err="1" smtClean="0"/>
              <a:t>Dov</a:t>
            </a:r>
            <a:r>
              <a:rPr lang="en-US" dirty="0" smtClean="0"/>
              <a:t> Moran, </a:t>
            </a:r>
            <a:r>
              <a:rPr lang="en-US" dirty="0" err="1" smtClean="0"/>
              <a:t>Oron</a:t>
            </a:r>
            <a:r>
              <a:rPr lang="en-US" dirty="0" smtClean="0"/>
              <a:t> </a:t>
            </a:r>
            <a:r>
              <a:rPr lang="en-US" dirty="0" err="1" smtClean="0"/>
              <a:t>Ogdon</a:t>
            </a:r>
            <a:r>
              <a:rPr lang="en-US" dirty="0" smtClean="0"/>
              <a:t> (M-Systems)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awarded US patent 6,148,354 and manufacture “</a:t>
            </a:r>
            <a:r>
              <a:rPr lang="en-US" dirty="0" err="1" smtClean="0"/>
              <a:t>DiskOnKey</a:t>
            </a:r>
            <a:r>
              <a:rPr lang="en-US" dirty="0" smtClean="0"/>
              <a:t>”</a:t>
            </a:r>
          </a:p>
          <a:p>
            <a:pPr marL="0" indent="0">
              <a:buNone/>
            </a:pPr>
            <a:r>
              <a:rPr lang="en-US" dirty="0" smtClean="0"/>
              <a:t>1999	USB flash drive </a:t>
            </a:r>
            <a:r>
              <a:rPr lang="en-US" i="1" dirty="0" smtClean="0"/>
              <a:t>also</a:t>
            </a:r>
            <a:r>
              <a:rPr lang="en-US" dirty="0" smtClean="0"/>
              <a:t> invented by Shimon </a:t>
            </a:r>
            <a:r>
              <a:rPr lang="en-US" dirty="0" err="1" smtClean="0"/>
              <a:t>Shmueli</a:t>
            </a:r>
            <a:r>
              <a:rPr lang="en-US" dirty="0" smtClean="0"/>
              <a:t> (IBM)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7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Nonvolatile SS Memory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8594500"/>
              </p:ext>
            </p:extLst>
          </p:nvPr>
        </p:nvGraphicFramePr>
        <p:xfrm>
          <a:off x="1409612" y="1859280"/>
          <a:ext cx="9140106" cy="41121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1857"/>
                <a:gridCol w="2552004"/>
                <a:gridCol w="2416466"/>
                <a:gridCol w="2599779"/>
              </a:tblGrid>
              <a:tr h="64124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Type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Invented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Programming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</a:rPr>
                        <a:t>Erasing</a:t>
                      </a:r>
                      <a:endParaRPr lang="en-US" sz="20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636263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ROM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1965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masking (hard coded)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 smtClean="0"/>
                        <a:t>N.A.</a:t>
                      </a:r>
                      <a:endParaRPr lang="en-US" b="1" dirty="0"/>
                    </a:p>
                  </a:txBody>
                  <a:tcPr/>
                </a:tc>
              </a:tr>
              <a:tr h="36642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1967</a:t>
                      </a:r>
                    </a:p>
                    <a:p>
                      <a:pPr algn="ctr"/>
                      <a:r>
                        <a:rPr lang="en-US" dirty="0" err="1" smtClean="0"/>
                        <a:t>Kahng</a:t>
                      </a:r>
                      <a:r>
                        <a:rPr lang="en-US" dirty="0" smtClean="0"/>
                        <a:t>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Sze (Bell Labs)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hot carrier injection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N.A.</a:t>
                      </a:r>
                      <a:endParaRPr lang="en-US" b="1" dirty="0"/>
                    </a:p>
                  </a:txBody>
                  <a:tcPr/>
                </a:tc>
              </a:tr>
              <a:tr h="36642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EPROM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1971</a:t>
                      </a:r>
                    </a:p>
                    <a:p>
                      <a:pPr algn="ctr"/>
                      <a:r>
                        <a:rPr lang="en-US" b="0" dirty="0" err="1" smtClean="0"/>
                        <a:t>Dov</a:t>
                      </a:r>
                      <a:r>
                        <a:rPr lang="en-US" b="0" dirty="0" smtClean="0"/>
                        <a:t> Frohman</a:t>
                      </a:r>
                      <a:r>
                        <a:rPr lang="en-US" b="0" baseline="0" dirty="0" smtClean="0"/>
                        <a:t> (Intel)</a:t>
                      </a:r>
                      <a:endParaRPr 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hot carrier injection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ultraviolet</a:t>
                      </a:r>
                      <a:r>
                        <a:rPr lang="en-US" b="1" baseline="0" dirty="0" smtClean="0"/>
                        <a:t> ionization</a:t>
                      </a:r>
                      <a:endParaRPr lang="en-US" b="1" dirty="0"/>
                    </a:p>
                  </a:txBody>
                  <a:tcPr/>
                </a:tc>
              </a:tr>
              <a:tr h="36642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EEPROM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1978</a:t>
                      </a:r>
                    </a:p>
                    <a:p>
                      <a:pPr algn="ctr"/>
                      <a:r>
                        <a:rPr lang="en-US" dirty="0" smtClean="0"/>
                        <a:t>Eli Harari (Hughes)</a:t>
                      </a:r>
                    </a:p>
                    <a:p>
                      <a:pPr algn="ctr"/>
                      <a:r>
                        <a:rPr lang="en-US" dirty="0" smtClean="0"/>
                        <a:t>George </a:t>
                      </a:r>
                      <a:r>
                        <a:rPr lang="en-US" dirty="0" err="1" smtClean="0"/>
                        <a:t>Perlegos</a:t>
                      </a:r>
                      <a:r>
                        <a:rPr lang="en-US" dirty="0" smtClean="0"/>
                        <a:t> (Intel)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tunneling</a:t>
                      </a: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tunneling</a:t>
                      </a:r>
                    </a:p>
                  </a:txBody>
                  <a:tcPr/>
                </a:tc>
              </a:tr>
              <a:tr h="36642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FLASH</a:t>
                      </a:r>
                    </a:p>
                    <a:p>
                      <a:pPr algn="ctr"/>
                      <a:r>
                        <a:rPr lang="en-US" b="1" dirty="0" smtClean="0"/>
                        <a:t>(NOR/NAND)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1980 / 1987</a:t>
                      </a:r>
                    </a:p>
                    <a:p>
                      <a:pPr algn="ctr"/>
                      <a:r>
                        <a:rPr lang="en-US" sz="1800" dirty="0" smtClean="0"/>
                        <a:t>Fujio </a:t>
                      </a:r>
                      <a:r>
                        <a:rPr lang="en-US" sz="1800" dirty="0" err="1" smtClean="0"/>
                        <a:t>Masuoka</a:t>
                      </a:r>
                      <a:r>
                        <a:rPr lang="en-US" sz="1800" dirty="0" smtClean="0"/>
                        <a:t> (Toshiba)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hot carrier injection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tunneling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96096">
            <a:off x="10773984" y="3810000"/>
            <a:ext cx="1298802" cy="10953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08600"/>
            <a:ext cx="1320165" cy="1047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72" y="3661136"/>
            <a:ext cx="1128093" cy="594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2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Multilevel FG MOSFET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7"/>
            <a:ext cx="10958515" cy="140307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Up to now we have assumed that the floating gate was either </a:t>
            </a:r>
            <a:r>
              <a:rPr lang="en-US" i="1" dirty="0"/>
              <a:t>charged</a:t>
            </a:r>
            <a:r>
              <a:rPr lang="en-US" dirty="0"/>
              <a:t> or </a:t>
            </a:r>
            <a:r>
              <a:rPr lang="en-US" i="1" dirty="0"/>
              <a:t>uncharged</a:t>
            </a:r>
          </a:p>
          <a:p>
            <a:pPr marL="0" indent="0">
              <a:buNone/>
            </a:pPr>
            <a:r>
              <a:rPr lang="en-US" dirty="0"/>
              <a:t>But we can readily inject different amounts of charge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resulting in a FG-MOSFET with different voltage thresholds for conductance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29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369241" y="2589934"/>
            <a:ext cx="1570971" cy="1326074"/>
            <a:chOff x="660206" y="2495325"/>
            <a:chExt cx="2863791" cy="2214449"/>
          </a:xfrm>
        </p:grpSpPr>
        <p:sp>
          <p:nvSpPr>
            <p:cNvPr id="7" name="Rectangle 6"/>
            <p:cNvSpPr/>
            <p:nvPr/>
          </p:nvSpPr>
          <p:spPr>
            <a:xfrm>
              <a:off x="1867653" y="3359566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63639" y="3560094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374358" y="4056058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10" name="Straight Connector 9"/>
            <p:cNvCxnSpPr/>
            <p:nvPr/>
          </p:nvCxnSpPr>
          <p:spPr>
            <a:xfrm flipV="1">
              <a:off x="2324853" y="2854240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1374358" y="4056058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778044" y="406407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88491" y="311893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097631" y="4084130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59302" y="409214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010527" y="3671135"/>
              <a:ext cx="630910" cy="2807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59251" y="2495325"/>
              <a:ext cx="9231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0.5 v</a:t>
              </a:r>
              <a:endParaRPr lang="en-US" sz="1200" b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60206" y="3281898"/>
              <a:ext cx="1299531" cy="770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0</a:t>
              </a:r>
            </a:p>
            <a:p>
              <a:pPr algn="ctr"/>
              <a:r>
                <a:rPr lang="en-US" sz="1200" b="1" dirty="0" smtClean="0"/>
                <a:t>CHARGE</a:t>
              </a:r>
              <a:endParaRPr lang="en-US" sz="1200" b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14202" y="4588169"/>
            <a:ext cx="3709922" cy="1654747"/>
            <a:chOff x="7187507" y="3335758"/>
            <a:chExt cx="3709922" cy="1654747"/>
          </a:xfrm>
        </p:grpSpPr>
        <p:sp>
          <p:nvSpPr>
            <p:cNvPr id="20" name="Rectangle 19"/>
            <p:cNvSpPr/>
            <p:nvPr/>
          </p:nvSpPr>
          <p:spPr>
            <a:xfrm>
              <a:off x="8276554" y="3335758"/>
              <a:ext cx="466300" cy="113577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720610" y="3335758"/>
              <a:ext cx="466300" cy="113577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9177811" y="3338031"/>
              <a:ext cx="466300" cy="1146409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813032" y="3335758"/>
              <a:ext cx="450379" cy="11464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>
              <a:off x="7335363" y="4482170"/>
              <a:ext cx="3125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0460700" y="4251337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v</a:t>
              </a:r>
              <a:endParaRPr lang="en-US" sz="2400" b="1" dirty="0"/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7349011" y="4359341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7187507" y="4526567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="1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7806211" y="4366165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8263411" y="4359337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8720611" y="4366167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9177811" y="437298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9635011" y="4379809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533251" y="4528839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0.5</a:t>
              </a:r>
              <a:endParaRPr lang="en-US" sz="24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104185" y="4528840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9018585" y="4528839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9357500" y="4526567"/>
              <a:ext cx="702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2.5</a:t>
              </a:r>
              <a:endParaRPr lang="en-US" sz="2400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443100" y="4526567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1.5</a:t>
              </a:r>
              <a:endParaRPr lang="en-US" sz="2400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588243" y="2589934"/>
            <a:ext cx="1570971" cy="1326074"/>
            <a:chOff x="2364982" y="2508972"/>
            <a:chExt cx="1570971" cy="1326074"/>
          </a:xfrm>
        </p:grpSpPr>
        <p:sp>
          <p:nvSpPr>
            <p:cNvPr id="39" name="Rectangle 38"/>
            <p:cNvSpPr/>
            <p:nvPr/>
          </p:nvSpPr>
          <p:spPr>
            <a:xfrm>
              <a:off x="3027343" y="3026504"/>
              <a:ext cx="501606" cy="12248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025141" y="3146585"/>
              <a:ext cx="501606" cy="299874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2756740" y="3443583"/>
              <a:ext cx="1038412" cy="391463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42" name="Straight Connector 41"/>
            <p:cNvCxnSpPr/>
            <p:nvPr/>
          </p:nvCxnSpPr>
          <p:spPr>
            <a:xfrm flipV="1">
              <a:off x="3278146" y="2723900"/>
              <a:ext cx="0" cy="2953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2756740" y="3443583"/>
              <a:ext cx="268402" cy="18972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3526750" y="3448383"/>
              <a:ext cx="268402" cy="18972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203343" y="2882407"/>
              <a:ext cx="145202" cy="14409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604937" y="3460393"/>
              <a:ext cx="145202" cy="14409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3790751" y="3465193"/>
              <a:ext cx="145202" cy="14409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3105719" y="3213080"/>
              <a:ext cx="346094" cy="168112"/>
            </a:xfrm>
            <a:prstGeom prst="rect">
              <a:avLst/>
            </a:prstGeom>
            <a:pattFill prst="pct5">
              <a:fgClr>
                <a:srgbClr val="7030A0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022734" y="2508972"/>
              <a:ext cx="506419" cy="2764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1 v</a:t>
              </a:r>
              <a:endParaRPr lang="en-US" sz="1200" b="1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2364982" y="2979994"/>
              <a:ext cx="71287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1</a:t>
              </a:r>
            </a:p>
            <a:p>
              <a:pPr algn="ctr"/>
              <a:r>
                <a:rPr lang="en-US" sz="1200" b="1" dirty="0" smtClean="0"/>
                <a:t>CHARGE</a:t>
              </a:r>
              <a:endParaRPr lang="en-US" sz="1200" b="1" dirty="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737525" y="2628751"/>
            <a:ext cx="1570971" cy="1326074"/>
            <a:chOff x="660206" y="2495325"/>
            <a:chExt cx="2863791" cy="2214449"/>
          </a:xfrm>
        </p:grpSpPr>
        <p:sp>
          <p:nvSpPr>
            <p:cNvPr id="52" name="Rectangle 51"/>
            <p:cNvSpPr/>
            <p:nvPr/>
          </p:nvSpPr>
          <p:spPr>
            <a:xfrm>
              <a:off x="1867653" y="3359566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1863639" y="3560094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1374358" y="4056058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55" name="Straight Connector 54"/>
            <p:cNvCxnSpPr/>
            <p:nvPr/>
          </p:nvCxnSpPr>
          <p:spPr>
            <a:xfrm flipV="1">
              <a:off x="2324853" y="2854240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374358" y="4056058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778044" y="406407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188491" y="311893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1097631" y="4084130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259302" y="409214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2010527" y="3671135"/>
              <a:ext cx="630910" cy="280735"/>
            </a:xfrm>
            <a:prstGeom prst="rect">
              <a:avLst/>
            </a:prstGeom>
            <a:pattFill prst="pct2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59251" y="2495325"/>
              <a:ext cx="9231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1.5 v</a:t>
              </a:r>
              <a:endParaRPr lang="en-US" sz="1200" b="1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660206" y="3281898"/>
              <a:ext cx="1299531" cy="770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2</a:t>
              </a:r>
            </a:p>
            <a:p>
              <a:pPr algn="ctr"/>
              <a:r>
                <a:rPr lang="en-US" sz="1200" b="1" dirty="0" smtClean="0"/>
                <a:t>CHARGE</a:t>
              </a:r>
              <a:endParaRPr lang="en-US" sz="1200" b="1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8105297" y="2628751"/>
            <a:ext cx="1570971" cy="1326074"/>
            <a:chOff x="660206" y="2495325"/>
            <a:chExt cx="2863791" cy="2214449"/>
          </a:xfrm>
        </p:grpSpPr>
        <p:sp>
          <p:nvSpPr>
            <p:cNvPr id="65" name="Rectangle 64"/>
            <p:cNvSpPr/>
            <p:nvPr/>
          </p:nvSpPr>
          <p:spPr>
            <a:xfrm>
              <a:off x="1867653" y="3359566"/>
              <a:ext cx="914400" cy="204537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863639" y="3560094"/>
              <a:ext cx="914400" cy="500769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374358" y="4056058"/>
              <a:ext cx="1892967" cy="65371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cxnSp>
          <p:nvCxnSpPr>
            <p:cNvPr id="68" name="Straight Connector 67"/>
            <p:cNvCxnSpPr/>
            <p:nvPr/>
          </p:nvCxnSpPr>
          <p:spPr>
            <a:xfrm flipV="1">
              <a:off x="2324853" y="2854240"/>
              <a:ext cx="0" cy="49329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>
              <a:off x="1374358" y="4056058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2778044" y="4064075"/>
              <a:ext cx="489281" cy="316830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188491" y="3118934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097631" y="4084130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3259302" y="4092146"/>
              <a:ext cx="264695" cy="24063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010528" y="3702947"/>
              <a:ext cx="630910" cy="280735"/>
            </a:xfrm>
            <a:prstGeom prst="rect">
              <a:avLst/>
            </a:prstGeom>
            <a:pattFill prst="pct50">
              <a:fgClr>
                <a:schemeClr val="accent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859251" y="2495325"/>
              <a:ext cx="9231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2 v</a:t>
              </a:r>
              <a:endParaRPr lang="en-US" sz="1200" b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660206" y="3281898"/>
              <a:ext cx="1299531" cy="7709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 smtClean="0"/>
                <a:t>3</a:t>
              </a:r>
            </a:p>
            <a:p>
              <a:pPr algn="ctr"/>
              <a:r>
                <a:rPr lang="en-US" sz="1200" b="1" dirty="0" smtClean="0"/>
                <a:t>CHARGE</a:t>
              </a:r>
              <a:endParaRPr lang="en-US" sz="1200" b="1" dirty="0"/>
            </a:p>
          </p:txBody>
        </p:sp>
      </p:grpSp>
      <p:cxnSp>
        <p:nvCxnSpPr>
          <p:cNvPr id="77" name="Straight Arrow Connector 76"/>
          <p:cNvCxnSpPr>
            <a:stCxn id="9" idx="2"/>
            <a:endCxn id="23" idx="1"/>
          </p:cNvCxnSpPr>
          <p:nvPr/>
        </p:nvCxnSpPr>
        <p:spPr>
          <a:xfrm>
            <a:off x="2280205" y="3916008"/>
            <a:ext cx="2459522" cy="12453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>
            <a:stCxn id="41" idx="2"/>
            <a:endCxn id="20" idx="0"/>
          </p:cNvCxnSpPr>
          <p:nvPr/>
        </p:nvCxnSpPr>
        <p:spPr>
          <a:xfrm>
            <a:off x="4499207" y="3916008"/>
            <a:ext cx="937192" cy="6721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54" idx="2"/>
            <a:endCxn id="21" idx="0"/>
          </p:cNvCxnSpPr>
          <p:nvPr/>
        </p:nvCxnSpPr>
        <p:spPr>
          <a:xfrm flipH="1">
            <a:off x="5880455" y="3954825"/>
            <a:ext cx="768034" cy="6333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7" idx="2"/>
            <a:endCxn id="22" idx="3"/>
          </p:cNvCxnSpPr>
          <p:nvPr/>
        </p:nvCxnSpPr>
        <p:spPr>
          <a:xfrm flipH="1">
            <a:off x="6570806" y="3954825"/>
            <a:ext cx="2445455" cy="12088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6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Simplest solid-state ROM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simplest non-volatile solid state memory is the </a:t>
            </a:r>
            <a:r>
              <a:rPr lang="en-US" b="1" dirty="0"/>
              <a:t>hard-coded </a:t>
            </a:r>
            <a:r>
              <a:rPr lang="en-US" dirty="0"/>
              <a:t>(masked)</a:t>
            </a:r>
            <a:r>
              <a:rPr lang="en-US" b="1" dirty="0"/>
              <a:t> ROM</a:t>
            </a:r>
          </a:p>
          <a:p>
            <a:pPr marL="0" indent="0">
              <a:buNone/>
            </a:pPr>
            <a:r>
              <a:rPr lang="en-US" dirty="0" smtClean="0"/>
              <a:t>To store the 4 nibbles </a:t>
            </a:r>
            <a:r>
              <a:rPr lang="en-US" b="1" dirty="0" smtClean="0"/>
              <a:t>0101, 0110, 1100, 1011 </a:t>
            </a:r>
            <a:r>
              <a:rPr lang="en-US" dirty="0" smtClean="0"/>
              <a:t>we build the following matrix 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To retrieve the first (n</a:t>
            </a:r>
            <a:r>
              <a:rPr lang="en-US" baseline="30000" dirty="0" smtClean="0"/>
              <a:t>th</a:t>
            </a:r>
            <a:r>
              <a:rPr lang="en-US" dirty="0" smtClean="0"/>
              <a:t>) nibble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place a voltage on the top (n</a:t>
            </a:r>
            <a:r>
              <a:rPr lang="en-US" baseline="30000" dirty="0" smtClean="0"/>
              <a:t>th </a:t>
            </a:r>
            <a:r>
              <a:rPr lang="en-US" dirty="0" smtClean="0"/>
              <a:t>from top) word line and observe the bit lines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3682686" y="2224329"/>
            <a:ext cx="5686164" cy="3221449"/>
            <a:chOff x="2498466" y="3642613"/>
            <a:chExt cx="5686164" cy="3221449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3102964" y="3744202"/>
              <a:ext cx="496938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3102964" y="4262629"/>
              <a:ext cx="48421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102964" y="4776547"/>
              <a:ext cx="4842196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102964" y="5294973"/>
              <a:ext cx="4969382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stCxn id="35" idx="0"/>
            </p:cNvCxnSpPr>
            <p:nvPr/>
          </p:nvCxnSpPr>
          <p:spPr>
            <a:xfrm>
              <a:off x="4352102" y="4339701"/>
              <a:ext cx="5428" cy="200114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32" idx="0"/>
            </p:cNvCxnSpPr>
            <p:nvPr/>
          </p:nvCxnSpPr>
          <p:spPr>
            <a:xfrm flipH="1">
              <a:off x="5585267" y="3744202"/>
              <a:ext cx="15965" cy="1482713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31" idx="0"/>
            </p:cNvCxnSpPr>
            <p:nvPr/>
          </p:nvCxnSpPr>
          <p:spPr>
            <a:xfrm>
              <a:off x="6818287" y="4855926"/>
              <a:ext cx="10356" cy="148491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8072346" y="3744202"/>
              <a:ext cx="0" cy="259664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5482444" y="3647122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7945160" y="3642613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482444" y="4161040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709854" y="4147516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238741" y="4672757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493305" y="4679466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38741" y="5188878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709854" y="5188876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947054" y="5188876"/>
              <a:ext cx="237576" cy="20317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4238741" y="4176540"/>
              <a:ext cx="225710" cy="163161"/>
              <a:chOff x="9487791" y="5124924"/>
              <a:chExt cx="333351" cy="290308"/>
            </a:xfrm>
          </p:grpSpPr>
          <p:sp>
            <p:nvSpPr>
              <p:cNvPr id="34" name="Arc 33"/>
              <p:cNvSpPr/>
              <p:nvPr/>
            </p:nvSpPr>
            <p:spPr>
              <a:xfrm>
                <a:off x="9487791" y="5124924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Arc 34"/>
              <p:cNvSpPr/>
              <p:nvPr/>
            </p:nvSpPr>
            <p:spPr>
              <a:xfrm flipV="1">
                <a:off x="9489284" y="5126517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Connector 24"/>
            <p:cNvCxnSpPr/>
            <p:nvPr/>
          </p:nvCxnSpPr>
          <p:spPr>
            <a:xfrm>
              <a:off x="4351091" y="3845790"/>
              <a:ext cx="0" cy="339511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/>
          </p:nvGrpSpPr>
          <p:grpSpPr>
            <a:xfrm>
              <a:off x="5472917" y="5226916"/>
              <a:ext cx="225710" cy="163161"/>
              <a:chOff x="9487791" y="5124924"/>
              <a:chExt cx="333351" cy="290308"/>
            </a:xfrm>
          </p:grpSpPr>
          <p:sp>
            <p:nvSpPr>
              <p:cNvPr id="32" name="Arc 31"/>
              <p:cNvSpPr/>
              <p:nvPr/>
            </p:nvSpPr>
            <p:spPr>
              <a:xfrm>
                <a:off x="9487791" y="5124924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Arc 32"/>
              <p:cNvSpPr/>
              <p:nvPr/>
            </p:nvSpPr>
            <p:spPr>
              <a:xfrm flipV="1">
                <a:off x="9489284" y="5126517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" name="Straight Connector 26"/>
            <p:cNvCxnSpPr/>
            <p:nvPr/>
          </p:nvCxnSpPr>
          <p:spPr>
            <a:xfrm>
              <a:off x="6828641" y="3845790"/>
              <a:ext cx="0" cy="839086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" name="Group 27"/>
            <p:cNvGrpSpPr/>
            <p:nvPr/>
          </p:nvGrpSpPr>
          <p:grpSpPr>
            <a:xfrm>
              <a:off x="6704926" y="4692764"/>
              <a:ext cx="225710" cy="163161"/>
              <a:chOff x="9487791" y="5124924"/>
              <a:chExt cx="333351" cy="290308"/>
            </a:xfrm>
          </p:grpSpPr>
          <p:sp>
            <p:nvSpPr>
              <p:cNvPr id="30" name="Arc 29"/>
              <p:cNvSpPr/>
              <p:nvPr/>
            </p:nvSpPr>
            <p:spPr>
              <a:xfrm>
                <a:off x="9487791" y="5124924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Arc 30"/>
              <p:cNvSpPr/>
              <p:nvPr/>
            </p:nvSpPr>
            <p:spPr>
              <a:xfrm flipV="1">
                <a:off x="9489284" y="5126517"/>
                <a:ext cx="331858" cy="288715"/>
              </a:xfrm>
              <a:prstGeom prst="arc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" name="Straight Connector 28"/>
            <p:cNvCxnSpPr>
              <a:stCxn id="33" idx="0"/>
            </p:cNvCxnSpPr>
            <p:nvPr/>
          </p:nvCxnSpPr>
          <p:spPr>
            <a:xfrm>
              <a:off x="5586278" y="5390077"/>
              <a:ext cx="3712" cy="950765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 rot="16200000">
              <a:off x="1873328" y="4287108"/>
              <a:ext cx="17734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word lines</a:t>
              </a:r>
              <a:endParaRPr lang="en-US" sz="28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348509" y="6340842"/>
              <a:ext cx="13504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bit lines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92610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multilevel </a:t>
            </a:r>
            <a:r>
              <a:rPr lang="en-US" dirty="0"/>
              <a:t>FG-MOSFET can be used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as a non-volatile </a:t>
            </a:r>
            <a:r>
              <a:rPr lang="en-US" dirty="0"/>
              <a:t>memory cell with </a:t>
            </a:r>
            <a:r>
              <a:rPr lang="en-US" dirty="0" smtClean="0"/>
              <a:t>more than 1 </a:t>
            </a:r>
            <a:r>
              <a:rPr lang="en-US" dirty="0"/>
              <a:t>bit of memory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this context we call our previous FG transistor a </a:t>
            </a:r>
            <a:r>
              <a:rPr lang="en-US" b="1" dirty="0" smtClean="0"/>
              <a:t>S</a:t>
            </a:r>
            <a:r>
              <a:rPr lang="en-US" dirty="0" smtClean="0"/>
              <a:t>ingle </a:t>
            </a:r>
            <a:r>
              <a:rPr lang="en-US" b="1" dirty="0" smtClean="0"/>
              <a:t>L</a:t>
            </a:r>
            <a:r>
              <a:rPr lang="en-US" dirty="0" smtClean="0"/>
              <a:t>evel </a:t>
            </a:r>
            <a:r>
              <a:rPr lang="en-US" b="1" dirty="0" smtClean="0"/>
              <a:t>C</a:t>
            </a:r>
            <a:r>
              <a:rPr lang="en-US" dirty="0" smtClean="0"/>
              <a:t>ell (SLC)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the multilevel FG transistor a </a:t>
            </a:r>
            <a:r>
              <a:rPr lang="en-US" b="1" dirty="0" smtClean="0"/>
              <a:t>M</a:t>
            </a:r>
            <a:r>
              <a:rPr lang="en-US" dirty="0" smtClean="0"/>
              <a:t>ulti </a:t>
            </a:r>
            <a:r>
              <a:rPr lang="en-US" b="1" dirty="0" smtClean="0"/>
              <a:t>L</a:t>
            </a:r>
            <a:r>
              <a:rPr lang="en-US" dirty="0" smtClean="0"/>
              <a:t>evel </a:t>
            </a:r>
            <a:r>
              <a:rPr lang="en-US" b="1" dirty="0" smtClean="0"/>
              <a:t>C</a:t>
            </a:r>
            <a:r>
              <a:rPr lang="en-US" dirty="0" smtClean="0"/>
              <a:t>ell (MLC)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Since MLC stores multiple bits in each cell (4 for 2 bits, 8 for 3 bits, 16 for 4 bits)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MLC has higher storage density than SLC</a:t>
            </a:r>
          </a:p>
          <a:p>
            <a:pPr marL="0" indent="0">
              <a:buNone/>
            </a:pPr>
            <a:r>
              <a:rPr lang="en-US" dirty="0" smtClean="0"/>
              <a:t>Since MLC requires more accurate charge amounts and gate voltages (low margin)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MLC has higher error probability than SLC, MLC degrades faster than SLC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MLC with additional mechanisms to improve reliability is called </a:t>
            </a:r>
            <a:r>
              <a:rPr lang="en-US" b="1" dirty="0"/>
              <a:t>enterprise MLC</a:t>
            </a:r>
            <a:r>
              <a:rPr lang="en-US" dirty="0"/>
              <a:t> (</a:t>
            </a:r>
            <a:r>
              <a:rPr lang="en-US" b="1" dirty="0" err="1"/>
              <a:t>eMLC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sz="2000" dirty="0" smtClean="0"/>
              <a:t>These mechanisms include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overprovisioning (manufacturing with more physical memory than advertised)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 smtClean="0"/>
              <a:t>error correcting codes (additional bits for error corrections)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000" dirty="0" smtClean="0"/>
              <a:t>wear levelling (remapping physical memory blocks to equalize cell usage)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decode MLC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use Gray code, e.g., </a:t>
            </a:r>
            <a:r>
              <a:rPr lang="en-US" dirty="0"/>
              <a:t>11 10 00 </a:t>
            </a:r>
            <a:r>
              <a:rPr lang="en-US" dirty="0" smtClean="0"/>
              <a:t>01, to decrease BER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To read MLC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apply 1v to source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iteratively apply 0.75v, 1.25v, 1.75v, and 2.25v to gate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observe at which gate voltage drain voltage appears</a:t>
            </a:r>
          </a:p>
          <a:p>
            <a:pPr marL="0" indent="0">
              <a:buNone/>
            </a:pPr>
            <a:r>
              <a:rPr lang="en-US" dirty="0" smtClean="0"/>
              <a:t>To write MLC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apply multiple pulses for hot carrier injection</a:t>
            </a:r>
          </a:p>
          <a:p>
            <a:pPr marL="0" indent="0">
              <a:buNone/>
            </a:pPr>
            <a:r>
              <a:rPr lang="en-US" dirty="0" smtClean="0"/>
              <a:t>To update MLC (can increase charge without erasing)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apply additional pulses for hot carrier injection</a:t>
            </a:r>
          </a:p>
          <a:p>
            <a:pPr marL="0" indent="0">
              <a:buNone/>
            </a:pPr>
            <a:r>
              <a:rPr lang="en-US" dirty="0" smtClean="0"/>
              <a:t>To erase MLC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use tunneling as for SLC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7821307" y="1339643"/>
            <a:ext cx="3709922" cy="1654747"/>
            <a:chOff x="7187507" y="3335758"/>
            <a:chExt cx="3709922" cy="1654747"/>
          </a:xfrm>
        </p:grpSpPr>
        <p:sp>
          <p:nvSpPr>
            <p:cNvPr id="7" name="Rectangle 6"/>
            <p:cNvSpPr/>
            <p:nvPr/>
          </p:nvSpPr>
          <p:spPr>
            <a:xfrm>
              <a:off x="8276554" y="3335758"/>
              <a:ext cx="466300" cy="113577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720610" y="3335758"/>
              <a:ext cx="466300" cy="1135778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9177811" y="3338031"/>
              <a:ext cx="466300" cy="1146409"/>
            </a:xfrm>
            <a:prstGeom prst="rect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813032" y="3335758"/>
              <a:ext cx="450379" cy="11464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7335363" y="4482170"/>
              <a:ext cx="312533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0460700" y="4251337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v</a:t>
              </a:r>
              <a:endParaRPr lang="en-US" sz="2400" b="1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7349011" y="4359341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187507" y="4526567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="1" dirty="0"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7806211" y="4366165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8263411" y="4359337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720611" y="4366167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9177811" y="4372984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9635011" y="4379809"/>
              <a:ext cx="0" cy="24566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7533251" y="4528839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0.5</a:t>
              </a:r>
              <a:endParaRPr lang="en-US" sz="24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104185" y="4528840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="1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9018585" y="4528839"/>
              <a:ext cx="43672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</a:t>
              </a:r>
              <a:endParaRPr lang="en-US" sz="2400" b="1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357500" y="4526567"/>
              <a:ext cx="7028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2.5</a:t>
              </a:r>
              <a:endParaRPr lang="en-US" sz="2400" b="1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443100" y="4526567"/>
              <a:ext cx="5914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1.5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77503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SLC or MLC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MLC </a:t>
            </a:r>
            <a:r>
              <a:rPr lang="en-US" dirty="0" smtClean="0"/>
              <a:t>provides </a:t>
            </a:r>
            <a:r>
              <a:rPr lang="en-US" dirty="0"/>
              <a:t>more storage per chip </a:t>
            </a:r>
            <a:r>
              <a:rPr lang="en-US" dirty="0" smtClean="0"/>
              <a:t>size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and is thus much less expensive per bit</a:t>
            </a:r>
          </a:p>
          <a:p>
            <a:pPr marL="0" indent="0">
              <a:buNone/>
            </a:pPr>
            <a:r>
              <a:rPr lang="en-US" dirty="0" smtClean="0"/>
              <a:t>SLC is  faster (no need for iteration)</a:t>
            </a:r>
          </a:p>
          <a:p>
            <a:pPr marL="0" indent="0">
              <a:buNone/>
            </a:pPr>
            <a:r>
              <a:rPr lang="en-US" dirty="0" smtClean="0"/>
              <a:t>SLC has lower intrinsic </a:t>
            </a:r>
            <a:r>
              <a:rPr lang="en-US" b="1" dirty="0" smtClean="0"/>
              <a:t>B</a:t>
            </a:r>
            <a:r>
              <a:rPr lang="en-US" dirty="0" smtClean="0"/>
              <a:t>it </a:t>
            </a:r>
            <a:r>
              <a:rPr lang="en-US" b="1" dirty="0" smtClean="0"/>
              <a:t>E</a:t>
            </a:r>
            <a:r>
              <a:rPr lang="en-US" dirty="0" smtClean="0"/>
              <a:t>rror </a:t>
            </a:r>
            <a:r>
              <a:rPr lang="en-US" b="1" dirty="0" smtClean="0"/>
              <a:t>R</a:t>
            </a:r>
            <a:r>
              <a:rPr lang="en-US" dirty="0" smtClean="0"/>
              <a:t>ate</a:t>
            </a:r>
          </a:p>
          <a:p>
            <a:pPr marL="0" indent="0">
              <a:buNone/>
            </a:pPr>
            <a:r>
              <a:rPr lang="en-US" dirty="0" smtClean="0"/>
              <a:t>SLC has longer life span</a:t>
            </a:r>
          </a:p>
          <a:p>
            <a:pPr marL="0" indent="0">
              <a:buNone/>
            </a:pPr>
            <a:r>
              <a:rPr lang="en-US" dirty="0" smtClean="0"/>
              <a:t>SLC can be manufactured for  wider “industrial” temperature range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MLC is limited to “commercial” range since higher </a:t>
            </a:r>
            <a:r>
              <a:rPr lang="en-US" dirty="0"/>
              <a:t>temperatures cause </a:t>
            </a:r>
            <a:r>
              <a:rPr lang="en-US" dirty="0" smtClean="0"/>
              <a:t>leakage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For these reasons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MLC is used for practically all consumer applications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SLC is used for enterprise applications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6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Hot Carrier Degradation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Writing and erasing processes force electrons through the thin insulation layer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causing physical </a:t>
            </a:r>
            <a:r>
              <a:rPr lang="en-US" dirty="0"/>
              <a:t>damage </a:t>
            </a:r>
            <a:r>
              <a:rPr lang="en-US" dirty="0" smtClean="0"/>
              <a:t>(e.g., damage traps)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Eventually the cell fails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Thus cells are rated with a maximum number of Program/Erase cycles (PE cycles)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number of PE cycles depends on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thickness of the insulation layer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composition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voltages used for hot carrier insertion</a:t>
            </a:r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i="1" dirty="0" smtClean="0"/>
              <a:t>raw</a:t>
            </a:r>
            <a:r>
              <a:rPr lang="en-US" dirty="0" smtClean="0"/>
              <a:t> FG cell may start to degrade after only 5,000 cycles, yet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commercial flash devices are typically guaranteed for 100,000 cycles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1 million cycle devices have been announced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there is research into self-healing memory with ratings of 100 million cycles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6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 and NAND Flash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68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Fujio </a:t>
            </a:r>
            <a:r>
              <a:rPr lang="en-US" dirty="0" err="1"/>
              <a:t>Masuoka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Fujio </a:t>
            </a:r>
            <a:r>
              <a:rPr lang="en-US" dirty="0" err="1"/>
              <a:t>Masuoka</a:t>
            </a:r>
            <a:r>
              <a:rPr lang="en-US" dirty="0"/>
              <a:t> developed Toshiba’s popular 1 Mb DRAM chip in the 1970s</a:t>
            </a:r>
          </a:p>
          <a:p>
            <a:pPr marL="0" indent="0">
              <a:buNone/>
            </a:pPr>
            <a:r>
              <a:rPr lang="en-US" dirty="0"/>
              <a:t>In 1975 he conceived of nonvolatile flash memory</a:t>
            </a:r>
          </a:p>
          <a:p>
            <a:pPr marL="0" indent="0">
              <a:buNone/>
            </a:pPr>
            <a:r>
              <a:rPr lang="en-US" dirty="0"/>
              <a:t>A colleague called it </a:t>
            </a:r>
            <a:r>
              <a:rPr lang="en-US" i="1" dirty="0"/>
              <a:t>flash</a:t>
            </a:r>
            <a:r>
              <a:rPr lang="en-US" dirty="0"/>
              <a:t> because erasing reminded him of a camera’s flash</a:t>
            </a:r>
          </a:p>
          <a:p>
            <a:pPr marL="0" indent="0">
              <a:buNone/>
            </a:pPr>
            <a:r>
              <a:rPr lang="en-US" dirty="0"/>
              <a:t>Toshiba was not interested, so </a:t>
            </a:r>
            <a:r>
              <a:rPr lang="en-US" dirty="0" err="1"/>
              <a:t>Masuoka</a:t>
            </a:r>
            <a:r>
              <a:rPr lang="en-US" dirty="0"/>
              <a:t> worked on it on his own time</a:t>
            </a:r>
          </a:p>
          <a:p>
            <a:pPr marL="0" indent="0">
              <a:buNone/>
            </a:pPr>
            <a:r>
              <a:rPr lang="en-US" dirty="0"/>
              <a:t>In 1980 received the key patents for NOR flash</a:t>
            </a:r>
          </a:p>
          <a:p>
            <a:pPr marL="0" indent="0">
              <a:buNone/>
            </a:pPr>
            <a:r>
              <a:rPr lang="en-US" dirty="0"/>
              <a:t>In 1984 he presented flash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at the International Electronics Developers Meeting in San Francisco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Many US companies (including Intel) were interested and asked Toshiba for samples</a:t>
            </a:r>
          </a:p>
          <a:p>
            <a:pPr marL="0" indent="0">
              <a:buNone/>
            </a:pPr>
            <a:r>
              <a:rPr lang="en-US" dirty="0"/>
              <a:t>Toshiba feared that flash would threaten its DRAM market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and did not produce a commercial product</a:t>
            </a:r>
          </a:p>
          <a:p>
            <a:pPr marL="0" indent="0">
              <a:buNone/>
            </a:pPr>
            <a:r>
              <a:rPr lang="en-US" dirty="0"/>
              <a:t>Intel captured most of the flash chip market</a:t>
            </a:r>
          </a:p>
          <a:p>
            <a:pPr marL="0" indent="0">
              <a:buNone/>
            </a:pPr>
            <a:r>
              <a:rPr lang="en-US" dirty="0"/>
              <a:t>In 1987 </a:t>
            </a:r>
            <a:r>
              <a:rPr lang="en-US" dirty="0" err="1"/>
              <a:t>Masuoka</a:t>
            </a:r>
            <a:r>
              <a:rPr lang="en-US" dirty="0"/>
              <a:t> invented the NAND flash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35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829" y="1073426"/>
            <a:ext cx="13716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04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1035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Up to now we have discussed individual memory cells</a:t>
            </a:r>
          </a:p>
          <a:p>
            <a:pPr marL="0" indent="0">
              <a:buNone/>
            </a:pPr>
            <a:r>
              <a:rPr lang="en-US" dirty="0" smtClean="0"/>
              <a:t>In order to make memory chips, we can arrange these cells into rectangular </a:t>
            </a:r>
            <a:r>
              <a:rPr lang="en-US" i="1" dirty="0" smtClean="0"/>
              <a:t>arrays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Typically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 memory </a:t>
            </a:r>
            <a:r>
              <a:rPr lang="en-US" b="1" dirty="0" smtClean="0"/>
              <a:t>chip</a:t>
            </a:r>
            <a:r>
              <a:rPr lang="en-US" dirty="0" smtClean="0"/>
              <a:t> has thousands of </a:t>
            </a:r>
            <a:r>
              <a:rPr lang="en-US" b="1" dirty="0" smtClean="0"/>
              <a:t>blocks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>
                <a:solidFill>
                  <a:srgbClr val="002060"/>
                </a:solidFill>
              </a:rPr>
              <a:t>data is </a:t>
            </a:r>
            <a:r>
              <a:rPr lang="en-US" i="1" dirty="0" smtClean="0">
                <a:solidFill>
                  <a:srgbClr val="002060"/>
                </a:solidFill>
              </a:rPr>
              <a:t>erased</a:t>
            </a:r>
            <a:r>
              <a:rPr lang="en-US" dirty="0" smtClean="0">
                <a:solidFill>
                  <a:srgbClr val="002060"/>
                </a:solidFill>
              </a:rPr>
              <a:t> in blocks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 block typically has 64 or 128 </a:t>
            </a:r>
            <a:r>
              <a:rPr lang="en-US" b="1" dirty="0" smtClean="0"/>
              <a:t>pages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>
                <a:solidFill>
                  <a:srgbClr val="002060"/>
                </a:solidFill>
              </a:rPr>
              <a:t>data is </a:t>
            </a:r>
            <a:r>
              <a:rPr lang="en-US" i="1" dirty="0" smtClean="0">
                <a:solidFill>
                  <a:srgbClr val="002060"/>
                </a:solidFill>
              </a:rPr>
              <a:t>written</a:t>
            </a:r>
            <a:r>
              <a:rPr lang="en-US" dirty="0" smtClean="0">
                <a:solidFill>
                  <a:srgbClr val="002060"/>
                </a:solidFill>
              </a:rPr>
              <a:t> (and perhaps </a:t>
            </a:r>
            <a:r>
              <a:rPr lang="en-US" i="1" dirty="0" smtClean="0">
                <a:solidFill>
                  <a:srgbClr val="002060"/>
                </a:solidFill>
              </a:rPr>
              <a:t>read</a:t>
            </a:r>
            <a:r>
              <a:rPr lang="en-US" dirty="0" smtClean="0">
                <a:solidFill>
                  <a:srgbClr val="002060"/>
                </a:solidFill>
              </a:rPr>
              <a:t>) in pages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 page </a:t>
            </a:r>
            <a:r>
              <a:rPr lang="en-US" dirty="0"/>
              <a:t>typically </a:t>
            </a:r>
            <a:r>
              <a:rPr lang="en-US" dirty="0" smtClean="0"/>
              <a:t>has 2K or 4K cells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 cell has 1, 2, or 3 </a:t>
            </a:r>
            <a:r>
              <a:rPr lang="en-US" b="1" dirty="0" smtClean="0"/>
              <a:t>bits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>
                <a:solidFill>
                  <a:srgbClr val="002060"/>
                </a:solidFill>
              </a:rPr>
              <a:t>1 bit for SLC, &gt;1 bit for MLC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 memory chip also needs </a:t>
            </a:r>
            <a:r>
              <a:rPr lang="en-US" b="1" dirty="0" smtClean="0"/>
              <a:t>addressing circuitry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in order to locate the required memory cell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36</a:t>
            </a:fld>
            <a:endParaRPr lang="en-US"/>
          </a:p>
        </p:txBody>
      </p:sp>
      <p:grpSp>
        <p:nvGrpSpPr>
          <p:cNvPr id="320" name="Group 319"/>
          <p:cNvGrpSpPr/>
          <p:nvPr/>
        </p:nvGrpSpPr>
        <p:grpSpPr>
          <a:xfrm>
            <a:off x="6829728" y="2341555"/>
            <a:ext cx="4694254" cy="3519663"/>
            <a:chOff x="2182275" y="2227255"/>
            <a:chExt cx="4694254" cy="3519663"/>
          </a:xfrm>
        </p:grpSpPr>
        <p:grpSp>
          <p:nvGrpSpPr>
            <p:cNvPr id="214" name="Group 213"/>
            <p:cNvGrpSpPr/>
            <p:nvPr/>
          </p:nvGrpSpPr>
          <p:grpSpPr>
            <a:xfrm>
              <a:off x="2182275" y="2227255"/>
              <a:ext cx="1077678" cy="764603"/>
              <a:chOff x="3896775" y="4970455"/>
              <a:chExt cx="1077678" cy="764603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Rectangle 81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2182275" y="3139280"/>
              <a:ext cx="1077678" cy="764603"/>
              <a:chOff x="3896775" y="4970455"/>
              <a:chExt cx="1077678" cy="764603"/>
            </a:xfrm>
          </p:grpSpPr>
          <p:sp>
            <p:nvSpPr>
              <p:cNvPr id="216" name="Rectangle 215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9" name="Rectangle 218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2" name="Group 221"/>
            <p:cNvGrpSpPr/>
            <p:nvPr/>
          </p:nvGrpSpPr>
          <p:grpSpPr>
            <a:xfrm>
              <a:off x="3391109" y="3139280"/>
              <a:ext cx="1077678" cy="764603"/>
              <a:chOff x="3896775" y="4970455"/>
              <a:chExt cx="1077678" cy="764603"/>
            </a:xfrm>
          </p:grpSpPr>
          <p:sp>
            <p:nvSpPr>
              <p:cNvPr id="223" name="Rectangle 222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7" name="Rectangle 226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9" name="Group 228"/>
            <p:cNvGrpSpPr/>
            <p:nvPr/>
          </p:nvGrpSpPr>
          <p:grpSpPr>
            <a:xfrm>
              <a:off x="3391111" y="2239366"/>
              <a:ext cx="1077678" cy="764603"/>
              <a:chOff x="3896775" y="4970455"/>
              <a:chExt cx="1077678" cy="764603"/>
            </a:xfrm>
          </p:grpSpPr>
          <p:sp>
            <p:nvSpPr>
              <p:cNvPr id="230" name="Rectangle 229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1" name="Rectangle 230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2" name="Rectangle 231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3" name="Rectangle 232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4" name="Rectangle 233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5" name="Rectangle 234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6" name="Group 235"/>
            <p:cNvGrpSpPr/>
            <p:nvPr/>
          </p:nvGrpSpPr>
          <p:grpSpPr>
            <a:xfrm>
              <a:off x="4611561" y="2251477"/>
              <a:ext cx="1077678" cy="764603"/>
              <a:chOff x="3896775" y="4970455"/>
              <a:chExt cx="1077678" cy="764603"/>
            </a:xfrm>
          </p:grpSpPr>
          <p:sp>
            <p:nvSpPr>
              <p:cNvPr id="237" name="Rectangle 236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Rectangle 237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Rectangle 238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0" name="Rectangle 239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1" name="Rectangle 240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2" name="Rectangle 241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3" name="Group 242"/>
            <p:cNvGrpSpPr/>
            <p:nvPr/>
          </p:nvGrpSpPr>
          <p:grpSpPr>
            <a:xfrm>
              <a:off x="5798851" y="2239366"/>
              <a:ext cx="1077678" cy="764603"/>
              <a:chOff x="3896775" y="4970455"/>
              <a:chExt cx="1077678" cy="764603"/>
            </a:xfrm>
          </p:grpSpPr>
          <p:sp>
            <p:nvSpPr>
              <p:cNvPr id="244" name="Rectangle 243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Rectangle 244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7" name="Rectangle 246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Rectangle 247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9" name="Rectangle 248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4611561" y="3139280"/>
              <a:ext cx="1077678" cy="764603"/>
              <a:chOff x="3896775" y="4970455"/>
              <a:chExt cx="1077678" cy="764603"/>
            </a:xfrm>
          </p:grpSpPr>
          <p:sp>
            <p:nvSpPr>
              <p:cNvPr id="251" name="Rectangle 250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2" name="Rectangle 251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3" name="Rectangle 252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4" name="Rectangle 253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5" name="Rectangle 254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6" name="Rectangle 255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57" name="Group 256"/>
            <p:cNvGrpSpPr/>
            <p:nvPr/>
          </p:nvGrpSpPr>
          <p:grpSpPr>
            <a:xfrm>
              <a:off x="5798851" y="3139280"/>
              <a:ext cx="1077678" cy="764603"/>
              <a:chOff x="3896775" y="4970455"/>
              <a:chExt cx="1077678" cy="764603"/>
            </a:xfrm>
          </p:grpSpPr>
          <p:sp>
            <p:nvSpPr>
              <p:cNvPr id="258" name="Rectangle 257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2" name="Rectangle 261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3" name="Rectangle 262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4" name="Group 263"/>
            <p:cNvGrpSpPr/>
            <p:nvPr/>
          </p:nvGrpSpPr>
          <p:grpSpPr>
            <a:xfrm>
              <a:off x="2182275" y="4057590"/>
              <a:ext cx="1077678" cy="764603"/>
              <a:chOff x="3896775" y="4970455"/>
              <a:chExt cx="1077678" cy="764603"/>
            </a:xfrm>
          </p:grpSpPr>
          <p:sp>
            <p:nvSpPr>
              <p:cNvPr id="265" name="Rectangle 264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6" name="Rectangle 265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7" name="Rectangle 266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8" name="Rectangle 267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>
              <a:off x="2182275" y="4982315"/>
              <a:ext cx="1077678" cy="764603"/>
              <a:chOff x="3896775" y="4970455"/>
              <a:chExt cx="1077678" cy="764603"/>
            </a:xfrm>
          </p:grpSpPr>
          <p:sp>
            <p:nvSpPr>
              <p:cNvPr id="272" name="Rectangle 271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6" name="Rectangle 275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78" name="Group 277"/>
            <p:cNvGrpSpPr/>
            <p:nvPr/>
          </p:nvGrpSpPr>
          <p:grpSpPr>
            <a:xfrm>
              <a:off x="3391109" y="4982315"/>
              <a:ext cx="1077678" cy="764603"/>
              <a:chOff x="3896775" y="4970455"/>
              <a:chExt cx="1077678" cy="764603"/>
            </a:xfrm>
          </p:grpSpPr>
          <p:sp>
            <p:nvSpPr>
              <p:cNvPr id="279" name="Rectangle 278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0" name="Rectangle 279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85" name="Group 284"/>
            <p:cNvGrpSpPr/>
            <p:nvPr/>
          </p:nvGrpSpPr>
          <p:grpSpPr>
            <a:xfrm>
              <a:off x="3391111" y="4069701"/>
              <a:ext cx="1077678" cy="764603"/>
              <a:chOff x="3896775" y="4970455"/>
              <a:chExt cx="1077678" cy="764603"/>
            </a:xfrm>
          </p:grpSpPr>
          <p:sp>
            <p:nvSpPr>
              <p:cNvPr id="286" name="Rectangle 285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7" name="Rectangle 286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8" name="Rectangle 287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9" name="Rectangle 288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0" name="Rectangle 289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1" name="Rectangle 290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4611561" y="4081812"/>
              <a:ext cx="1077678" cy="764603"/>
              <a:chOff x="3896775" y="4970455"/>
              <a:chExt cx="1077678" cy="764603"/>
            </a:xfrm>
          </p:grpSpPr>
          <p:sp>
            <p:nvSpPr>
              <p:cNvPr id="293" name="Rectangle 292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4" name="Rectangle 293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8" name="Rectangle 297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99" name="Group 298"/>
            <p:cNvGrpSpPr/>
            <p:nvPr/>
          </p:nvGrpSpPr>
          <p:grpSpPr>
            <a:xfrm>
              <a:off x="5798851" y="4069701"/>
              <a:ext cx="1077678" cy="764603"/>
              <a:chOff x="3896775" y="4970455"/>
              <a:chExt cx="1077678" cy="764603"/>
            </a:xfrm>
          </p:grpSpPr>
          <p:sp>
            <p:nvSpPr>
              <p:cNvPr id="300" name="Rectangle 299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2" name="Rectangle 301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06" name="Group 305"/>
            <p:cNvGrpSpPr/>
            <p:nvPr/>
          </p:nvGrpSpPr>
          <p:grpSpPr>
            <a:xfrm>
              <a:off x="4611561" y="4982315"/>
              <a:ext cx="1077678" cy="764603"/>
              <a:chOff x="3896775" y="4970455"/>
              <a:chExt cx="1077678" cy="764603"/>
            </a:xfrm>
          </p:grpSpPr>
          <p:sp>
            <p:nvSpPr>
              <p:cNvPr id="307" name="Rectangle 306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2" name="Rectangle 311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13" name="Group 312"/>
            <p:cNvGrpSpPr/>
            <p:nvPr/>
          </p:nvGrpSpPr>
          <p:grpSpPr>
            <a:xfrm>
              <a:off x="5798851" y="4982315"/>
              <a:ext cx="1077678" cy="764603"/>
              <a:chOff x="3896775" y="4970455"/>
              <a:chExt cx="1077678" cy="764603"/>
            </a:xfrm>
          </p:grpSpPr>
          <p:sp>
            <p:nvSpPr>
              <p:cNvPr id="314" name="Rectangle 313"/>
              <p:cNvSpPr/>
              <p:nvPr/>
            </p:nvSpPr>
            <p:spPr>
              <a:xfrm>
                <a:off x="4177611" y="4970455"/>
                <a:ext cx="520574" cy="115826"/>
              </a:xfrm>
              <a:prstGeom prst="rect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5" name="Rectangle 314"/>
              <p:cNvSpPr/>
              <p:nvPr/>
            </p:nvSpPr>
            <p:spPr>
              <a:xfrm>
                <a:off x="4175325" y="5084011"/>
                <a:ext cx="520574" cy="28357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6" name="Rectangle 315"/>
              <p:cNvSpPr/>
              <p:nvPr/>
            </p:nvSpPr>
            <p:spPr>
              <a:xfrm>
                <a:off x="3896775" y="5364868"/>
                <a:ext cx="1077678" cy="370190"/>
              </a:xfrm>
              <a:prstGeom prst="rect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7" name="Rectangle 316"/>
              <p:cNvSpPr/>
              <p:nvPr/>
            </p:nvSpPr>
            <p:spPr>
              <a:xfrm>
                <a:off x="3896775" y="536486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Rectangle 317"/>
              <p:cNvSpPr/>
              <p:nvPr/>
            </p:nvSpPr>
            <p:spPr>
              <a:xfrm>
                <a:off x="4695902" y="5369408"/>
                <a:ext cx="278551" cy="179416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9" name="Rectangle 318"/>
              <p:cNvSpPr/>
              <p:nvPr/>
            </p:nvSpPr>
            <p:spPr>
              <a:xfrm>
                <a:off x="4258950" y="5146892"/>
                <a:ext cx="359181" cy="158976"/>
              </a:xfrm>
              <a:prstGeom prst="rect">
                <a:avLst/>
              </a:prstGeom>
              <a:solidFill>
                <a:schemeClr val="accent6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4671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 and NAND Flash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There are 2 different interconnection topologies in wide use</a:t>
            </a:r>
          </a:p>
          <a:p>
            <a:r>
              <a:rPr lang="en-US" dirty="0" smtClean="0"/>
              <a:t>NOR flash</a:t>
            </a:r>
          </a:p>
          <a:p>
            <a:r>
              <a:rPr lang="en-US" dirty="0" smtClean="0"/>
              <a:t>NAND flash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names come from the similarity with conventional NOR and NAND logic gates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In NOR flash, the bits of the drains of all words are </a:t>
            </a:r>
            <a:r>
              <a:rPr lang="en-US" dirty="0" err="1" smtClean="0"/>
              <a:t>ORed</a:t>
            </a:r>
            <a:r>
              <a:rPr lang="en-US" dirty="0" smtClean="0"/>
              <a:t> together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if one bit is 1 then the bit line is 1</a:t>
            </a:r>
          </a:p>
          <a:p>
            <a:pPr marL="0" indent="0">
              <a:buNone/>
            </a:pPr>
            <a:r>
              <a:rPr lang="en-US" dirty="0" smtClean="0"/>
              <a:t>In NAND flash, the bits of the drains of all words are </a:t>
            </a:r>
            <a:r>
              <a:rPr lang="en-US" dirty="0" err="1" smtClean="0"/>
              <a:t>ANDed</a:t>
            </a:r>
            <a:r>
              <a:rPr lang="en-US" dirty="0" smtClean="0"/>
              <a:t> together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if one bit is 0 then the bit line is 0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In both cases, the bit states are the opposites (negation) of the charge on the FG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existence of trapped electrons represents a </a:t>
            </a:r>
            <a:r>
              <a:rPr lang="en-US" b="1" dirty="0" smtClean="0"/>
              <a:t>0</a:t>
            </a:r>
            <a:r>
              <a:rPr lang="en-US" dirty="0" smtClean="0"/>
              <a:t> bit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2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9113904" y="2979544"/>
            <a:ext cx="4877594" cy="655292"/>
          </a:xfrm>
        </p:spPr>
        <p:txBody>
          <a:bodyPr/>
          <a:lstStyle/>
          <a:p>
            <a:r>
              <a:rPr lang="en-US" dirty="0"/>
              <a:t>NOR Flash Geometry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38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962238" y="1237179"/>
            <a:ext cx="2256962" cy="456592"/>
            <a:chOff x="1548058" y="1326079"/>
            <a:chExt cx="2256962" cy="456592"/>
          </a:xfrm>
        </p:grpSpPr>
        <p:cxnSp>
          <p:nvCxnSpPr>
            <p:cNvPr id="329" name="Straight Connector 328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2" name="Group 331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334" name="Arc 333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5" name="Arc 334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33" name="Straight Connector 332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" name="Straight Connector 8"/>
          <p:cNvCxnSpPr/>
          <p:nvPr/>
        </p:nvCxnSpPr>
        <p:spPr>
          <a:xfrm>
            <a:off x="1931567" y="5369325"/>
            <a:ext cx="240632" cy="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23547" y="3993028"/>
            <a:ext cx="240632" cy="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30154" y="2611709"/>
            <a:ext cx="240632" cy="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62238" y="1239377"/>
            <a:ext cx="240632" cy="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5922260" y="5342626"/>
            <a:ext cx="2256962" cy="456592"/>
            <a:chOff x="1548058" y="1326079"/>
            <a:chExt cx="2256962" cy="456592"/>
          </a:xfrm>
        </p:grpSpPr>
        <p:cxnSp>
          <p:nvCxnSpPr>
            <p:cNvPr id="322" name="Straight Connector 321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5" name="Group 324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327" name="Arc 326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8" name="Arc 327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26" name="Straight Connector 325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5937081" y="3957959"/>
            <a:ext cx="2256962" cy="456592"/>
            <a:chOff x="1548058" y="1326079"/>
            <a:chExt cx="2256962" cy="456592"/>
          </a:xfrm>
        </p:grpSpPr>
        <p:cxnSp>
          <p:nvCxnSpPr>
            <p:cNvPr id="315" name="Straight Connector 314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8" name="Group 317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320" name="Arc 319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1" name="Arc 320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19" name="Straight Connector 318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5950841" y="1235912"/>
            <a:ext cx="2256962" cy="456592"/>
            <a:chOff x="1548058" y="1326079"/>
            <a:chExt cx="2256962" cy="456592"/>
          </a:xfrm>
        </p:grpSpPr>
        <p:cxnSp>
          <p:nvCxnSpPr>
            <p:cNvPr id="308" name="Straight Connector 307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1" name="Group 310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313" name="Arc 312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4" name="Arc 313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12" name="Straight Connector 311"/>
            <p:cNvCxnSpPr/>
            <p:nvPr/>
          </p:nvCxnSpPr>
          <p:spPr>
            <a:xfrm flipH="1">
              <a:off x="3347993" y="16955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5937081" y="2588343"/>
            <a:ext cx="2256962" cy="456592"/>
            <a:chOff x="1548058" y="1326079"/>
            <a:chExt cx="2256962" cy="456592"/>
          </a:xfrm>
        </p:grpSpPr>
        <p:cxnSp>
          <p:nvCxnSpPr>
            <p:cNvPr id="301" name="Straight Connector 300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04" name="Group 303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306" name="Arc 305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7" name="Arc 306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305" name="Straight Connector 304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3919490" y="5345437"/>
            <a:ext cx="2256962" cy="456592"/>
            <a:chOff x="1548058" y="1326079"/>
            <a:chExt cx="2256962" cy="456592"/>
          </a:xfrm>
        </p:grpSpPr>
        <p:cxnSp>
          <p:nvCxnSpPr>
            <p:cNvPr id="294" name="Straight Connector 293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7" name="Group 296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99" name="Arc 298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0" name="Arc 299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8" name="Straight Connector 297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3921360" y="3961531"/>
            <a:ext cx="2256962" cy="456592"/>
            <a:chOff x="1548058" y="1326079"/>
            <a:chExt cx="2256962" cy="456592"/>
          </a:xfrm>
        </p:grpSpPr>
        <p:cxnSp>
          <p:nvCxnSpPr>
            <p:cNvPr id="287" name="Straight Connector 286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0" name="Group 289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92" name="Arc 291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3" name="Arc 292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91" name="Straight Connector 290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921093" y="2588727"/>
            <a:ext cx="2256962" cy="456592"/>
            <a:chOff x="1548058" y="1326079"/>
            <a:chExt cx="2256962" cy="456592"/>
          </a:xfrm>
        </p:grpSpPr>
        <p:cxnSp>
          <p:nvCxnSpPr>
            <p:cNvPr id="280" name="Straight Connector 279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/>
            <p:cNvCxnSpPr/>
            <p:nvPr/>
          </p:nvCxnSpPr>
          <p:spPr>
            <a:xfrm flipH="1">
              <a:off x="1548058" y="16701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83" name="Group 282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85" name="Arc 284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6" name="Arc 285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84" name="Straight Connector 283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3960334" y="1232722"/>
            <a:ext cx="2256962" cy="456592"/>
            <a:chOff x="1548058" y="1326079"/>
            <a:chExt cx="2256962" cy="456592"/>
          </a:xfrm>
        </p:grpSpPr>
        <p:cxnSp>
          <p:nvCxnSpPr>
            <p:cNvPr id="273" name="Straight Connector 272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/>
            <p:cNvCxnSpPr/>
            <p:nvPr/>
          </p:nvCxnSpPr>
          <p:spPr>
            <a:xfrm flipH="1">
              <a:off x="1548058" y="16955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6" name="Group 275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78" name="Arc 277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9" name="Arc 278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7" name="Straight Connector 276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1950302" y="5343472"/>
            <a:ext cx="2256962" cy="456592"/>
            <a:chOff x="1548058" y="1326079"/>
            <a:chExt cx="2256962" cy="456592"/>
          </a:xfrm>
        </p:grpSpPr>
        <p:cxnSp>
          <p:nvCxnSpPr>
            <p:cNvPr id="266" name="Straight Connector 265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9" name="Group 268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71" name="Arc 270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2" name="Arc 271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70" name="Straight Connector 269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950302" y="3958382"/>
            <a:ext cx="2256962" cy="456592"/>
            <a:chOff x="1548058" y="1326079"/>
            <a:chExt cx="2256962" cy="456592"/>
          </a:xfrm>
        </p:grpSpPr>
        <p:cxnSp>
          <p:nvCxnSpPr>
            <p:cNvPr id="259" name="Straight Connector 258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2" name="Group 261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64" name="Arc 263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5" name="Arc 264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63" name="Straight Connector 262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1930908" y="2581840"/>
            <a:ext cx="2256962" cy="456592"/>
            <a:chOff x="1548058" y="1326079"/>
            <a:chExt cx="2256962" cy="456592"/>
          </a:xfrm>
        </p:grpSpPr>
        <p:cxnSp>
          <p:nvCxnSpPr>
            <p:cNvPr id="252" name="Straight Connector 251"/>
            <p:cNvCxnSpPr/>
            <p:nvPr/>
          </p:nvCxnSpPr>
          <p:spPr>
            <a:xfrm flipH="1">
              <a:off x="3573096" y="1326079"/>
              <a:ext cx="1" cy="354305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>
              <a:off x="3564388" y="1339752"/>
              <a:ext cx="240632" cy="0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flipH="1">
              <a:off x="1548058" y="1682812"/>
              <a:ext cx="1655035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5" name="Group 254"/>
            <p:cNvGrpSpPr/>
            <p:nvPr/>
          </p:nvGrpSpPr>
          <p:grpSpPr>
            <a:xfrm>
              <a:off x="3199123" y="1603121"/>
              <a:ext cx="147900" cy="179550"/>
              <a:chOff x="10640342" y="1903417"/>
              <a:chExt cx="295799" cy="340566"/>
            </a:xfrm>
          </p:grpSpPr>
          <p:sp>
            <p:nvSpPr>
              <p:cNvPr id="257" name="Arc 256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8" name="Arc 257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6" name="Straight Connector 255"/>
            <p:cNvCxnSpPr/>
            <p:nvPr/>
          </p:nvCxnSpPr>
          <p:spPr>
            <a:xfrm flipH="1">
              <a:off x="3347993" y="168281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23"/>
          <p:cNvSpPr/>
          <p:nvPr/>
        </p:nvSpPr>
        <p:spPr>
          <a:xfrm>
            <a:off x="2580819" y="766756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2578533" y="880312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2299983" y="1161169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299983" y="1161169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099110" y="1165709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763474" y="630489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142440" y="1177066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373093" y="118160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2662158" y="943193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586526" y="2122312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584240" y="2235868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2305690" y="2516725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305690" y="251672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104817" y="252126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2769181" y="198604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2148147" y="253262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378800" y="253716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2667865" y="2298749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578506" y="3509950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2576220" y="3623506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297670" y="3904363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2297670" y="3904363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096797" y="3908903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2761161" y="337368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2140127" y="3920260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3370780" y="3924799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2659845" y="3686387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2578506" y="4873533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2576220" y="4987089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2297670" y="5267946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297670" y="5267946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3096797" y="5272486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761161" y="4737266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140127" y="528384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3370780" y="528838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2659845" y="5049970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4594102" y="758736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4591816" y="872292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4313266" y="1153149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4313266" y="1153149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112393" y="1157689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4776757" y="622469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155723" y="1169046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386376" y="117358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4675441" y="935173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4599809" y="2114292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97523" y="2227848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318973" y="2508705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318973" y="250870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5118100" y="251324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782464" y="197802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4161430" y="252460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392083" y="252914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681148" y="2290729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591789" y="3501930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/>
          <p:cNvSpPr/>
          <p:nvPr/>
        </p:nvSpPr>
        <p:spPr>
          <a:xfrm>
            <a:off x="4589503" y="3615486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310953" y="3896343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4310953" y="3896343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Rectangle 81"/>
          <p:cNvSpPr/>
          <p:nvPr/>
        </p:nvSpPr>
        <p:spPr>
          <a:xfrm>
            <a:off x="5110080" y="3900883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4774444" y="336566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4153410" y="3912240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/>
          <p:cNvSpPr/>
          <p:nvPr/>
        </p:nvSpPr>
        <p:spPr>
          <a:xfrm>
            <a:off x="5384063" y="3916779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/>
          <p:cNvSpPr/>
          <p:nvPr/>
        </p:nvSpPr>
        <p:spPr>
          <a:xfrm>
            <a:off x="4673128" y="3678367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4591789" y="4865513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4589503" y="4979069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310953" y="5259926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4310953" y="5259926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110080" y="5264466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4774444" y="4729246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4153410" y="527582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5384063" y="528036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94"/>
          <p:cNvSpPr/>
          <p:nvPr/>
        </p:nvSpPr>
        <p:spPr>
          <a:xfrm>
            <a:off x="4673128" y="5041950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/>
          <p:cNvSpPr/>
          <p:nvPr/>
        </p:nvSpPr>
        <p:spPr>
          <a:xfrm>
            <a:off x="6583315" y="774778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6581029" y="888334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/>
          <p:cNvSpPr/>
          <p:nvPr/>
        </p:nvSpPr>
        <p:spPr>
          <a:xfrm>
            <a:off x="6302479" y="1169191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6302479" y="1169191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7101606" y="1173731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765970" y="63851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6144936" y="1185088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375589" y="1189627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6664654" y="951215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589022" y="2130334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/>
          <p:nvPr/>
        </p:nvSpPr>
        <p:spPr>
          <a:xfrm>
            <a:off x="6586736" y="2243890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/>
          <p:nvPr/>
        </p:nvSpPr>
        <p:spPr>
          <a:xfrm>
            <a:off x="6308186" y="2524747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/>
          <p:nvPr/>
        </p:nvSpPr>
        <p:spPr>
          <a:xfrm>
            <a:off x="6308186" y="2524747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/>
          <p:nvPr/>
        </p:nvSpPr>
        <p:spPr>
          <a:xfrm>
            <a:off x="7107313" y="2529287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6771677" y="1994067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6150643" y="2540644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381296" y="254518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6670361" y="2306771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581002" y="3517972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6578716" y="3631528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6300166" y="3912385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/>
          <p:nvPr/>
        </p:nvSpPr>
        <p:spPr>
          <a:xfrm>
            <a:off x="6300166" y="391238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/>
          <p:nvPr/>
        </p:nvSpPr>
        <p:spPr>
          <a:xfrm>
            <a:off x="7099293" y="391692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/>
          <p:nvPr/>
        </p:nvSpPr>
        <p:spPr>
          <a:xfrm>
            <a:off x="6763657" y="338170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/>
          <p:nvPr/>
        </p:nvSpPr>
        <p:spPr>
          <a:xfrm>
            <a:off x="6142623" y="392828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7373276" y="393282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/>
          <p:nvPr/>
        </p:nvSpPr>
        <p:spPr>
          <a:xfrm>
            <a:off x="6662341" y="3694409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6581002" y="4881555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6578716" y="4995111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300166" y="5275968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Rectangle 125"/>
          <p:cNvSpPr/>
          <p:nvPr/>
        </p:nvSpPr>
        <p:spPr>
          <a:xfrm>
            <a:off x="6300166" y="5275968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7099293" y="5280508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Rectangle 127"/>
          <p:cNvSpPr/>
          <p:nvPr/>
        </p:nvSpPr>
        <p:spPr>
          <a:xfrm>
            <a:off x="6763657" y="4745288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6142623" y="529186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Rectangle 129"/>
          <p:cNvSpPr/>
          <p:nvPr/>
        </p:nvSpPr>
        <p:spPr>
          <a:xfrm>
            <a:off x="7373276" y="5296404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/>
          <p:cNvSpPr/>
          <p:nvPr/>
        </p:nvSpPr>
        <p:spPr>
          <a:xfrm>
            <a:off x="6662341" y="5057992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Rectangle 131"/>
          <p:cNvSpPr/>
          <p:nvPr/>
        </p:nvSpPr>
        <p:spPr>
          <a:xfrm>
            <a:off x="8580556" y="766758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8578270" y="880314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Rectangle 133"/>
          <p:cNvSpPr/>
          <p:nvPr/>
        </p:nvSpPr>
        <p:spPr>
          <a:xfrm>
            <a:off x="8299720" y="1161171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8299720" y="1161171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Rectangle 135"/>
          <p:cNvSpPr/>
          <p:nvPr/>
        </p:nvSpPr>
        <p:spPr>
          <a:xfrm>
            <a:off x="9098847" y="1165711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/>
          <p:cNvSpPr/>
          <p:nvPr/>
        </p:nvSpPr>
        <p:spPr>
          <a:xfrm>
            <a:off x="8763211" y="63049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/>
          <p:cNvSpPr/>
          <p:nvPr/>
        </p:nvSpPr>
        <p:spPr>
          <a:xfrm>
            <a:off x="8142177" y="1177068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9372830" y="1181607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Rectangle 139"/>
          <p:cNvSpPr/>
          <p:nvPr/>
        </p:nvSpPr>
        <p:spPr>
          <a:xfrm>
            <a:off x="8661895" y="943195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8586263" y="2122314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/>
          <p:cNvSpPr/>
          <p:nvPr/>
        </p:nvSpPr>
        <p:spPr>
          <a:xfrm>
            <a:off x="8583977" y="2235870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8305427" y="2516727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8305427" y="2516727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Rectangle 144"/>
          <p:cNvSpPr/>
          <p:nvPr/>
        </p:nvSpPr>
        <p:spPr>
          <a:xfrm>
            <a:off x="9104554" y="2521267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Rectangle 145"/>
          <p:cNvSpPr/>
          <p:nvPr/>
        </p:nvSpPr>
        <p:spPr>
          <a:xfrm>
            <a:off x="8768918" y="1986047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Rectangle 146"/>
          <p:cNvSpPr/>
          <p:nvPr/>
        </p:nvSpPr>
        <p:spPr>
          <a:xfrm>
            <a:off x="8147884" y="2532624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Rectangle 147"/>
          <p:cNvSpPr/>
          <p:nvPr/>
        </p:nvSpPr>
        <p:spPr>
          <a:xfrm>
            <a:off x="9378537" y="2537163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8667602" y="2298751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Rectangle 149"/>
          <p:cNvSpPr/>
          <p:nvPr/>
        </p:nvSpPr>
        <p:spPr>
          <a:xfrm>
            <a:off x="8578243" y="3509952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8575957" y="3623508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Rectangle 151"/>
          <p:cNvSpPr/>
          <p:nvPr/>
        </p:nvSpPr>
        <p:spPr>
          <a:xfrm>
            <a:off x="8297407" y="3904365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8297407" y="390436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Rectangle 153"/>
          <p:cNvSpPr/>
          <p:nvPr/>
        </p:nvSpPr>
        <p:spPr>
          <a:xfrm>
            <a:off x="9096534" y="3908905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8760898" y="337368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Rectangle 155"/>
          <p:cNvSpPr/>
          <p:nvPr/>
        </p:nvSpPr>
        <p:spPr>
          <a:xfrm>
            <a:off x="8139864" y="3920262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9370517" y="3924801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8659582" y="3686389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8578243" y="4873535"/>
            <a:ext cx="520574" cy="11582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Rectangle 159"/>
          <p:cNvSpPr/>
          <p:nvPr/>
        </p:nvSpPr>
        <p:spPr>
          <a:xfrm>
            <a:off x="8575957" y="4987091"/>
            <a:ext cx="520574" cy="28357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Rectangle 160"/>
          <p:cNvSpPr/>
          <p:nvPr/>
        </p:nvSpPr>
        <p:spPr>
          <a:xfrm>
            <a:off x="8297407" y="5267948"/>
            <a:ext cx="1077678" cy="37019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Rectangle 161"/>
          <p:cNvSpPr/>
          <p:nvPr/>
        </p:nvSpPr>
        <p:spPr>
          <a:xfrm>
            <a:off x="8297407" y="5267948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Rectangle 162"/>
          <p:cNvSpPr/>
          <p:nvPr/>
        </p:nvSpPr>
        <p:spPr>
          <a:xfrm>
            <a:off x="9096534" y="5272488"/>
            <a:ext cx="278551" cy="179416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Rectangle 163"/>
          <p:cNvSpPr/>
          <p:nvPr/>
        </p:nvSpPr>
        <p:spPr>
          <a:xfrm>
            <a:off x="8760898" y="4737268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Rectangle 164"/>
          <p:cNvSpPr/>
          <p:nvPr/>
        </p:nvSpPr>
        <p:spPr>
          <a:xfrm>
            <a:off x="8139864" y="5283845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Rectangle 165"/>
          <p:cNvSpPr/>
          <p:nvPr/>
        </p:nvSpPr>
        <p:spPr>
          <a:xfrm>
            <a:off x="9370517" y="5288384"/>
            <a:ext cx="150693" cy="13626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Rectangle 166"/>
          <p:cNvSpPr/>
          <p:nvPr/>
        </p:nvSpPr>
        <p:spPr>
          <a:xfrm>
            <a:off x="8659582" y="5049972"/>
            <a:ext cx="359181" cy="15897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8" name="Straight Connector 167"/>
          <p:cNvCxnSpPr/>
          <p:nvPr/>
        </p:nvCxnSpPr>
        <p:spPr>
          <a:xfrm flipV="1">
            <a:off x="2849391" y="439284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1036569" y="452406"/>
            <a:ext cx="78098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V="1">
            <a:off x="4862678" y="435271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6831802" y="435271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 flipV="1">
            <a:off x="8841075" y="435271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2838359" y="1818881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1031574" y="1814868"/>
            <a:ext cx="782084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4851646" y="1814868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 flipV="1">
            <a:off x="6852854" y="1814868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8830043" y="1814868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 flipV="1">
            <a:off x="2838357" y="3142387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>
            <a:off x="1014716" y="3158320"/>
            <a:ext cx="782084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 flipV="1">
            <a:off x="4851644" y="3138374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6852852" y="3138374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flipV="1">
            <a:off x="8830041" y="3138374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V="1">
            <a:off x="2838357" y="4573725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/>
          <p:nvPr/>
        </p:nvCxnSpPr>
        <p:spPr>
          <a:xfrm>
            <a:off x="1014716" y="4593248"/>
            <a:ext cx="782084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flipV="1">
            <a:off x="4851644" y="4569712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flipV="1">
            <a:off x="6852852" y="4569712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V="1">
            <a:off x="8830041" y="4569712"/>
            <a:ext cx="0" cy="2793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>
            <a:off x="3446126" y="1263439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3448398" y="2603207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>
            <a:off x="3450670" y="4011201"/>
            <a:ext cx="21758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>
            <a:off x="3436473" y="5357604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Arc 191"/>
          <p:cNvSpPr/>
          <p:nvPr/>
        </p:nvSpPr>
        <p:spPr>
          <a:xfrm>
            <a:off x="3502014" y="1679927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Arc 192"/>
          <p:cNvSpPr/>
          <p:nvPr/>
        </p:nvSpPr>
        <p:spPr>
          <a:xfrm flipV="1">
            <a:off x="3503507" y="1681520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Arc 193"/>
          <p:cNvSpPr/>
          <p:nvPr/>
        </p:nvSpPr>
        <p:spPr>
          <a:xfrm>
            <a:off x="3486283" y="3033699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Arc 194"/>
          <p:cNvSpPr/>
          <p:nvPr/>
        </p:nvSpPr>
        <p:spPr>
          <a:xfrm flipV="1">
            <a:off x="3487776" y="3035292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Arc 195"/>
          <p:cNvSpPr/>
          <p:nvPr/>
        </p:nvSpPr>
        <p:spPr>
          <a:xfrm>
            <a:off x="3491278" y="4454420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Arc 196"/>
          <p:cNvSpPr/>
          <p:nvPr/>
        </p:nvSpPr>
        <p:spPr>
          <a:xfrm flipV="1">
            <a:off x="3484062" y="4456013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8" name="Straight Connector 197"/>
          <p:cNvCxnSpPr/>
          <p:nvPr/>
        </p:nvCxnSpPr>
        <p:spPr>
          <a:xfrm>
            <a:off x="3686758" y="1244079"/>
            <a:ext cx="0" cy="4145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H="1">
            <a:off x="3660921" y="1970235"/>
            <a:ext cx="17224" cy="10634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>
            <a:off x="3669059" y="3344007"/>
            <a:ext cx="705" cy="1110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>
            <a:off x="3672597" y="4740444"/>
            <a:ext cx="0" cy="17611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>
            <a:off x="5437978" y="1261846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>
            <a:off x="5440250" y="2601614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5442522" y="4009608"/>
            <a:ext cx="21758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>
            <a:off x="5428325" y="5356011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" name="Arc 205"/>
          <p:cNvSpPr/>
          <p:nvPr/>
        </p:nvSpPr>
        <p:spPr>
          <a:xfrm>
            <a:off x="5493866" y="1678334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Arc 206"/>
          <p:cNvSpPr/>
          <p:nvPr/>
        </p:nvSpPr>
        <p:spPr>
          <a:xfrm flipV="1">
            <a:off x="5495359" y="1679927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Arc 207"/>
          <p:cNvSpPr/>
          <p:nvPr/>
        </p:nvSpPr>
        <p:spPr>
          <a:xfrm>
            <a:off x="5485468" y="3032106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9" name="Arc 208"/>
          <p:cNvSpPr/>
          <p:nvPr/>
        </p:nvSpPr>
        <p:spPr>
          <a:xfrm flipV="1">
            <a:off x="5469543" y="3033699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0" name="Arc 209"/>
          <p:cNvSpPr/>
          <p:nvPr/>
        </p:nvSpPr>
        <p:spPr>
          <a:xfrm>
            <a:off x="5483130" y="4452827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Arc 210"/>
          <p:cNvSpPr/>
          <p:nvPr/>
        </p:nvSpPr>
        <p:spPr>
          <a:xfrm flipV="1">
            <a:off x="5484623" y="4454420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2" name="Straight Connector 211"/>
          <p:cNvCxnSpPr/>
          <p:nvPr/>
        </p:nvCxnSpPr>
        <p:spPr>
          <a:xfrm>
            <a:off x="5678610" y="1242486"/>
            <a:ext cx="0" cy="4145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>
            <a:stCxn id="207" idx="0"/>
            <a:endCxn id="208" idx="0"/>
          </p:cNvCxnSpPr>
          <p:nvPr/>
        </p:nvCxnSpPr>
        <p:spPr>
          <a:xfrm flipH="1">
            <a:off x="5651397" y="1968642"/>
            <a:ext cx="9891" cy="10634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>
            <a:off x="5660911" y="3342414"/>
            <a:ext cx="705" cy="1110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flipH="1">
            <a:off x="5640350" y="4738851"/>
            <a:ext cx="24099" cy="176277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>
            <a:off x="7433381" y="1260253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/>
          <p:nvPr/>
        </p:nvCxnSpPr>
        <p:spPr>
          <a:xfrm>
            <a:off x="7435653" y="2600021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>
            <a:off x="7437925" y="4008015"/>
            <a:ext cx="21758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>
            <a:off x="7423728" y="5354418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Arc 219"/>
          <p:cNvSpPr/>
          <p:nvPr/>
        </p:nvSpPr>
        <p:spPr>
          <a:xfrm>
            <a:off x="7489269" y="1676741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Arc 220"/>
          <p:cNvSpPr/>
          <p:nvPr/>
        </p:nvSpPr>
        <p:spPr>
          <a:xfrm flipV="1">
            <a:off x="7490762" y="1678334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Arc 221"/>
          <p:cNvSpPr/>
          <p:nvPr/>
        </p:nvSpPr>
        <p:spPr>
          <a:xfrm>
            <a:off x="7480871" y="3030513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Arc 222"/>
          <p:cNvSpPr/>
          <p:nvPr/>
        </p:nvSpPr>
        <p:spPr>
          <a:xfrm flipV="1">
            <a:off x="7473655" y="3032106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Arc 223"/>
          <p:cNvSpPr/>
          <p:nvPr/>
        </p:nvSpPr>
        <p:spPr>
          <a:xfrm>
            <a:off x="7478533" y="4451234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Arc 224"/>
          <p:cNvSpPr/>
          <p:nvPr/>
        </p:nvSpPr>
        <p:spPr>
          <a:xfrm flipV="1">
            <a:off x="7480026" y="4452827"/>
            <a:ext cx="331858" cy="288715"/>
          </a:xfrm>
          <a:prstGeom prst="arc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6" name="Straight Connector 225"/>
          <p:cNvCxnSpPr/>
          <p:nvPr/>
        </p:nvCxnSpPr>
        <p:spPr>
          <a:xfrm>
            <a:off x="7674013" y="1240893"/>
            <a:ext cx="0" cy="4145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stCxn id="221" idx="0"/>
            <a:endCxn id="222" idx="0"/>
          </p:cNvCxnSpPr>
          <p:nvPr/>
        </p:nvCxnSpPr>
        <p:spPr>
          <a:xfrm flipH="1">
            <a:off x="7646800" y="1967049"/>
            <a:ext cx="9891" cy="106346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>
            <a:off x="7656314" y="3340821"/>
            <a:ext cx="705" cy="11104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H="1">
            <a:off x="7635753" y="4737258"/>
            <a:ext cx="24099" cy="17643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9437023" y="1262055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9439295" y="2598886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9441567" y="3996247"/>
            <a:ext cx="21758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>
            <a:off x="9427370" y="5353283"/>
            <a:ext cx="24063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>
            <a:off x="9677655" y="1242695"/>
            <a:ext cx="0" cy="529376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TextBox 234"/>
          <p:cNvSpPr txBox="1"/>
          <p:nvPr/>
        </p:nvSpPr>
        <p:spPr>
          <a:xfrm rot="16200000">
            <a:off x="-300270" y="2601365"/>
            <a:ext cx="122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word lines</a:t>
            </a:r>
            <a:endParaRPr lang="en-US" dirty="0"/>
          </a:p>
        </p:txBody>
      </p:sp>
      <p:sp>
        <p:nvSpPr>
          <p:cNvPr id="236" name="TextBox 235"/>
          <p:cNvSpPr txBox="1"/>
          <p:nvPr/>
        </p:nvSpPr>
        <p:spPr>
          <a:xfrm>
            <a:off x="6237309" y="6517503"/>
            <a:ext cx="1224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bit lines</a:t>
            </a:r>
            <a:endParaRPr lang="en-US" dirty="0"/>
          </a:p>
        </p:txBody>
      </p:sp>
      <p:cxnSp>
        <p:nvCxnSpPr>
          <p:cNvPr id="237" name="Straight Connector 236"/>
          <p:cNvCxnSpPr/>
          <p:nvPr/>
        </p:nvCxnSpPr>
        <p:spPr>
          <a:xfrm>
            <a:off x="1971673" y="951215"/>
            <a:ext cx="0" cy="739125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H="1">
            <a:off x="1919725" y="1954753"/>
            <a:ext cx="17224" cy="1063464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>
            <a:off x="1936572" y="3328525"/>
            <a:ext cx="705" cy="1110413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/>
          <p:nvPr/>
        </p:nvCxnSpPr>
        <p:spPr>
          <a:xfrm>
            <a:off x="1940110" y="4733671"/>
            <a:ext cx="0" cy="985327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1424833" y="956018"/>
            <a:ext cx="546840" cy="0"/>
          </a:xfrm>
          <a:prstGeom prst="line">
            <a:avLst/>
          </a:prstGeom>
          <a:ln w="38100">
            <a:solidFill>
              <a:srgbClr val="66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2" name="TextBox 241"/>
          <p:cNvSpPr txBox="1"/>
          <p:nvPr/>
        </p:nvSpPr>
        <p:spPr>
          <a:xfrm>
            <a:off x="1023063" y="625678"/>
            <a:ext cx="539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663300"/>
                </a:solidFill>
              </a:rPr>
              <a:t>V</a:t>
            </a:r>
            <a:r>
              <a:rPr lang="en-US" sz="3200" baseline="-25000" dirty="0" smtClean="0">
                <a:solidFill>
                  <a:srgbClr val="663300"/>
                </a:solidFill>
              </a:rPr>
              <a:t>s</a:t>
            </a:r>
            <a:endParaRPr lang="en-US" sz="3200" baseline="-25000" dirty="0">
              <a:solidFill>
                <a:srgbClr val="663300"/>
              </a:solidFill>
            </a:endParaRPr>
          </a:p>
        </p:txBody>
      </p:sp>
      <p:grpSp>
        <p:nvGrpSpPr>
          <p:cNvPr id="243" name="Group 242"/>
          <p:cNvGrpSpPr/>
          <p:nvPr/>
        </p:nvGrpSpPr>
        <p:grpSpPr>
          <a:xfrm>
            <a:off x="1786552" y="4451234"/>
            <a:ext cx="337809" cy="295798"/>
            <a:chOff x="10238937" y="3505198"/>
            <a:chExt cx="337809" cy="295798"/>
          </a:xfrm>
        </p:grpSpPr>
        <p:sp>
          <p:nvSpPr>
            <p:cNvPr id="250" name="Arc 249"/>
            <p:cNvSpPr/>
            <p:nvPr/>
          </p:nvSpPr>
          <p:spPr>
            <a:xfrm flipH="1" flipV="1">
              <a:off x="10244888" y="3505198"/>
              <a:ext cx="331858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Arc 250"/>
            <p:cNvSpPr/>
            <p:nvPr/>
          </p:nvSpPr>
          <p:spPr>
            <a:xfrm flipH="1">
              <a:off x="10238937" y="3512281"/>
              <a:ext cx="331858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1774867" y="3020010"/>
            <a:ext cx="337809" cy="295798"/>
            <a:chOff x="10238937" y="3505198"/>
            <a:chExt cx="337809" cy="295798"/>
          </a:xfrm>
        </p:grpSpPr>
        <p:sp>
          <p:nvSpPr>
            <p:cNvPr id="248" name="Arc 247"/>
            <p:cNvSpPr/>
            <p:nvPr/>
          </p:nvSpPr>
          <p:spPr>
            <a:xfrm flipH="1" flipV="1">
              <a:off x="10244888" y="3505198"/>
              <a:ext cx="331858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Arc 248"/>
            <p:cNvSpPr/>
            <p:nvPr/>
          </p:nvSpPr>
          <p:spPr>
            <a:xfrm flipH="1">
              <a:off x="10238937" y="3512281"/>
              <a:ext cx="331858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1786552" y="1661622"/>
            <a:ext cx="337810" cy="295798"/>
            <a:chOff x="10839827" y="3127622"/>
            <a:chExt cx="337810" cy="295798"/>
          </a:xfrm>
        </p:grpSpPr>
        <p:sp>
          <p:nvSpPr>
            <p:cNvPr id="246" name="Arc 245"/>
            <p:cNvSpPr/>
            <p:nvPr/>
          </p:nvSpPr>
          <p:spPr>
            <a:xfrm flipH="1" flipV="1">
              <a:off x="10845779" y="3127622"/>
              <a:ext cx="331858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7" name="Arc 246"/>
            <p:cNvSpPr/>
            <p:nvPr/>
          </p:nvSpPr>
          <p:spPr>
            <a:xfrm flipH="1">
              <a:off x="10839827" y="3134705"/>
              <a:ext cx="337809" cy="288715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38" name="Straight Connector 337"/>
          <p:cNvCxnSpPr>
            <a:endCxn id="235" idx="3"/>
          </p:cNvCxnSpPr>
          <p:nvPr/>
        </p:nvCxnSpPr>
        <p:spPr>
          <a:xfrm flipH="1">
            <a:off x="312051" y="477806"/>
            <a:ext cx="719523" cy="1695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Straight Connector 338"/>
          <p:cNvCxnSpPr/>
          <p:nvPr/>
        </p:nvCxnSpPr>
        <p:spPr>
          <a:xfrm flipH="1">
            <a:off x="497687" y="1804702"/>
            <a:ext cx="519785" cy="7120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/>
          <p:cNvCxnSpPr/>
          <p:nvPr/>
        </p:nvCxnSpPr>
        <p:spPr>
          <a:xfrm flipH="1" flipV="1">
            <a:off x="492904" y="3033699"/>
            <a:ext cx="526545" cy="1246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/>
          <p:cNvCxnSpPr>
            <a:endCxn id="235" idx="1"/>
          </p:cNvCxnSpPr>
          <p:nvPr/>
        </p:nvCxnSpPr>
        <p:spPr>
          <a:xfrm flipH="1" flipV="1">
            <a:off x="312051" y="3398352"/>
            <a:ext cx="707522" cy="1196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Straight Connector 345"/>
          <p:cNvCxnSpPr>
            <a:stCxn id="236" idx="1"/>
          </p:cNvCxnSpPr>
          <p:nvPr/>
        </p:nvCxnSpPr>
        <p:spPr>
          <a:xfrm flipH="1" flipV="1">
            <a:off x="3650487" y="6501628"/>
            <a:ext cx="2586822" cy="2005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flipH="1">
            <a:off x="7107310" y="6524098"/>
            <a:ext cx="2470465" cy="1780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/>
          <p:cNvCxnSpPr/>
          <p:nvPr/>
        </p:nvCxnSpPr>
        <p:spPr>
          <a:xfrm flipH="1" flipV="1">
            <a:off x="5641503" y="6515075"/>
            <a:ext cx="780558" cy="105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Straight Connector 351"/>
          <p:cNvCxnSpPr/>
          <p:nvPr/>
        </p:nvCxnSpPr>
        <p:spPr>
          <a:xfrm flipH="1">
            <a:off x="6922370" y="6489988"/>
            <a:ext cx="690956" cy="1301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40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NOR Flash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9586" y="954868"/>
            <a:ext cx="10958515" cy="340590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To read a word in SLC NOR flash memory</a:t>
            </a:r>
          </a:p>
          <a:p>
            <a:r>
              <a:rPr lang="en-US" dirty="0" smtClean="0"/>
              <a:t>set V</a:t>
            </a:r>
            <a:r>
              <a:rPr lang="en-US" baseline="-25000" dirty="0" smtClean="0"/>
              <a:t>s </a:t>
            </a:r>
            <a:r>
              <a:rPr lang="en-US" dirty="0" smtClean="0"/>
              <a:t>= 1 v (this is the normal state, only changed for write/erase operations)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this applies 1 v to the sources of all cells in the page</a:t>
            </a:r>
          </a:p>
          <a:p>
            <a:r>
              <a:rPr lang="en-US" dirty="0" smtClean="0"/>
              <a:t>set the word line of the desired memory word to 1 v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this applies 1 v on the gates of all cells in the word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causing uncharged cells to conduct</a:t>
            </a:r>
          </a:p>
          <a:p>
            <a:r>
              <a:rPr lang="en-US" dirty="0" smtClean="0"/>
              <a:t>observe the bit lines</a:t>
            </a:r>
          </a:p>
          <a:p>
            <a:pPr marL="0" indent="0">
              <a:buNone/>
            </a:pPr>
            <a:r>
              <a:rPr lang="en-US" dirty="0" smtClean="0"/>
              <a:t>For example, if the stored word is 0101, then we have the following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39</a:t>
            </a:fld>
            <a:endParaRPr lang="en-US"/>
          </a:p>
        </p:txBody>
      </p:sp>
      <p:grpSp>
        <p:nvGrpSpPr>
          <p:cNvPr id="107" name="Group 106"/>
          <p:cNvGrpSpPr/>
          <p:nvPr/>
        </p:nvGrpSpPr>
        <p:grpSpPr>
          <a:xfrm>
            <a:off x="487854" y="4486283"/>
            <a:ext cx="9280105" cy="2146875"/>
            <a:chOff x="487854" y="4486283"/>
            <a:chExt cx="9280105" cy="2146875"/>
          </a:xfrm>
        </p:grpSpPr>
        <p:grpSp>
          <p:nvGrpSpPr>
            <p:cNvPr id="6" name="Group 5"/>
            <p:cNvGrpSpPr/>
            <p:nvPr/>
          </p:nvGrpSpPr>
          <p:grpSpPr>
            <a:xfrm>
              <a:off x="1657438" y="5580579"/>
              <a:ext cx="2256962" cy="456592"/>
              <a:chOff x="1548058" y="1326079"/>
              <a:chExt cx="2256962" cy="456592"/>
            </a:xfrm>
          </p:grpSpPr>
          <p:cxnSp>
            <p:nvCxnSpPr>
              <p:cNvPr id="7" name="Straight Connector 6"/>
              <p:cNvCxnSpPr/>
              <p:nvPr/>
            </p:nvCxnSpPr>
            <p:spPr>
              <a:xfrm flipH="1">
                <a:off x="3573096" y="1326079"/>
                <a:ext cx="1" cy="354305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3564388" y="1339752"/>
                <a:ext cx="240632" cy="0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 flipH="1">
                <a:off x="1548058" y="1682812"/>
                <a:ext cx="1655035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/>
              <p:cNvGrpSpPr/>
              <p:nvPr/>
            </p:nvGrpSpPr>
            <p:grpSpPr>
              <a:xfrm>
                <a:off x="3199123" y="1603121"/>
                <a:ext cx="147900" cy="179550"/>
                <a:chOff x="10640342" y="1903417"/>
                <a:chExt cx="295799" cy="340566"/>
              </a:xfrm>
            </p:grpSpPr>
            <p:sp>
              <p:nvSpPr>
                <p:cNvPr id="12" name="Arc 11"/>
                <p:cNvSpPr/>
                <p:nvPr/>
              </p:nvSpPr>
              <p:spPr>
                <a:xfrm rot="5400000" flipH="1" flipV="1">
                  <a:off x="10621501" y="1929342"/>
                  <a:ext cx="340565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Arc 12"/>
                <p:cNvSpPr/>
                <p:nvPr/>
              </p:nvSpPr>
              <p:spPr>
                <a:xfrm rot="5400000" flipH="1">
                  <a:off x="10615795" y="1930721"/>
                  <a:ext cx="337809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1" name="Straight Connector 10"/>
              <p:cNvCxnSpPr/>
              <p:nvPr/>
            </p:nvCxnSpPr>
            <p:spPr>
              <a:xfrm flipH="1">
                <a:off x="3347993" y="1682812"/>
                <a:ext cx="240544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/>
            <p:cNvCxnSpPr/>
            <p:nvPr/>
          </p:nvCxnSpPr>
          <p:spPr>
            <a:xfrm>
              <a:off x="1140563" y="5582777"/>
              <a:ext cx="854441" cy="3349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5646041" y="5579312"/>
              <a:ext cx="2256962" cy="456592"/>
              <a:chOff x="1548058" y="1326079"/>
              <a:chExt cx="2256962" cy="456592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3573096" y="1326079"/>
                <a:ext cx="1" cy="354305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3564388" y="1339752"/>
                <a:ext cx="240632" cy="0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H="1">
                <a:off x="1548058" y="1682812"/>
                <a:ext cx="1655035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oup 18"/>
              <p:cNvGrpSpPr/>
              <p:nvPr/>
            </p:nvGrpSpPr>
            <p:grpSpPr>
              <a:xfrm>
                <a:off x="3199123" y="1603121"/>
                <a:ext cx="147900" cy="179550"/>
                <a:chOff x="10640342" y="1903417"/>
                <a:chExt cx="295799" cy="340566"/>
              </a:xfrm>
            </p:grpSpPr>
            <p:sp>
              <p:nvSpPr>
                <p:cNvPr id="21" name="Arc 20"/>
                <p:cNvSpPr/>
                <p:nvPr/>
              </p:nvSpPr>
              <p:spPr>
                <a:xfrm rot="5400000" flipH="1" flipV="1">
                  <a:off x="10621501" y="1929342"/>
                  <a:ext cx="340565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Arc 21"/>
                <p:cNvSpPr/>
                <p:nvPr/>
              </p:nvSpPr>
              <p:spPr>
                <a:xfrm rot="5400000" flipH="1">
                  <a:off x="10615795" y="1930721"/>
                  <a:ext cx="337809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0" name="Straight Connector 19"/>
              <p:cNvCxnSpPr/>
              <p:nvPr/>
            </p:nvCxnSpPr>
            <p:spPr>
              <a:xfrm flipH="1">
                <a:off x="3347993" y="1695512"/>
                <a:ext cx="240544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/>
            <p:cNvGrpSpPr/>
            <p:nvPr/>
          </p:nvGrpSpPr>
          <p:grpSpPr>
            <a:xfrm>
              <a:off x="3655534" y="5576122"/>
              <a:ext cx="2256962" cy="456592"/>
              <a:chOff x="1548058" y="1326079"/>
              <a:chExt cx="2256962" cy="456592"/>
            </a:xfrm>
          </p:grpSpPr>
          <p:cxnSp>
            <p:nvCxnSpPr>
              <p:cNvPr id="24" name="Straight Connector 23"/>
              <p:cNvCxnSpPr/>
              <p:nvPr/>
            </p:nvCxnSpPr>
            <p:spPr>
              <a:xfrm flipH="1">
                <a:off x="3573096" y="1326079"/>
                <a:ext cx="1" cy="354305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3564388" y="1339752"/>
                <a:ext cx="240632" cy="0"/>
              </a:xfrm>
              <a:prstGeom prst="line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H="1">
                <a:off x="1548058" y="1695512"/>
                <a:ext cx="1655035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7" name="Group 26"/>
              <p:cNvGrpSpPr/>
              <p:nvPr/>
            </p:nvGrpSpPr>
            <p:grpSpPr>
              <a:xfrm>
                <a:off x="3199123" y="1603121"/>
                <a:ext cx="147900" cy="179550"/>
                <a:chOff x="10640342" y="1903417"/>
                <a:chExt cx="295799" cy="340566"/>
              </a:xfrm>
            </p:grpSpPr>
            <p:sp>
              <p:nvSpPr>
                <p:cNvPr id="29" name="Arc 28"/>
                <p:cNvSpPr/>
                <p:nvPr/>
              </p:nvSpPr>
              <p:spPr>
                <a:xfrm rot="5400000" flipH="1" flipV="1">
                  <a:off x="10621501" y="1929342"/>
                  <a:ext cx="340565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0" name="Arc 29"/>
                <p:cNvSpPr/>
                <p:nvPr/>
              </p:nvSpPr>
              <p:spPr>
                <a:xfrm rot="5400000" flipH="1">
                  <a:off x="10615795" y="1930721"/>
                  <a:ext cx="337809" cy="288715"/>
                </a:xfrm>
                <a:prstGeom prst="arc">
                  <a:avLst/>
                </a:prstGeom>
                <a:ln w="3810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 flipH="1">
                <a:off x="3347993" y="1682812"/>
                <a:ext cx="240544" cy="0"/>
              </a:xfrm>
              <a:prstGeom prst="line">
                <a:avLst/>
              </a:prstGeom>
              <a:ln w="28575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1" name="Rectangle 30"/>
            <p:cNvSpPr/>
            <p:nvPr/>
          </p:nvSpPr>
          <p:spPr>
            <a:xfrm>
              <a:off x="2276019" y="5110156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273733" y="5223712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995183" y="550456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1995183" y="5504569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794310" y="5509109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458674" y="4973889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837640" y="5520466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3068293" y="5525005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289302" y="5102136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4008466" y="549654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4008466" y="5496549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4794117" y="5501089"/>
              <a:ext cx="292027" cy="18809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4471957" y="4965869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3850923" y="5512446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081576" y="5516985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6278515" y="5118178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276229" y="5231734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5997679" y="5512591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997679" y="5512591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796806" y="5517131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461170" y="4981911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5840136" y="552848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7070789" y="553302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8275756" y="5110158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7994920" y="5504571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7994920" y="5504571"/>
              <a:ext cx="278551" cy="17941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782823" y="5509111"/>
              <a:ext cx="289776" cy="18664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8458411" y="4973891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837377" y="552046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9068030" y="552500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2544591" y="4782684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1140563" y="4795806"/>
              <a:ext cx="740101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4557878" y="4778671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6527002" y="4778671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8536275" y="4778671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141326" y="5606839"/>
              <a:ext cx="2406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3381958" y="5587479"/>
              <a:ext cx="0" cy="58522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5133178" y="5605246"/>
              <a:ext cx="2406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5373810" y="5585886"/>
              <a:ext cx="0" cy="58681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128581" y="5603653"/>
              <a:ext cx="2406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7369213" y="5584293"/>
              <a:ext cx="0" cy="5884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9132223" y="5605455"/>
              <a:ext cx="2406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1666873" y="5582777"/>
              <a:ext cx="0" cy="362778"/>
            </a:xfrm>
            <a:prstGeom prst="line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/>
            <p:cNvSpPr txBox="1"/>
            <p:nvPr/>
          </p:nvSpPr>
          <p:spPr>
            <a:xfrm>
              <a:off x="487854" y="5255598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663300"/>
                  </a:solidFill>
                </a:rPr>
                <a:t>1 v</a:t>
              </a:r>
              <a:endParaRPr lang="en-US" sz="3200" baseline="-25000" dirty="0">
                <a:solidFill>
                  <a:srgbClr val="663300"/>
                </a:solidFill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507227" y="4486283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1 v</a:t>
              </a:r>
              <a:endParaRPr lang="en-US" sz="3200" baseline="-25000" dirty="0"/>
            </a:p>
          </p:txBody>
        </p:sp>
        <p:cxnSp>
          <p:nvCxnSpPr>
            <p:cNvPr id="92" name="Straight Connector 91"/>
            <p:cNvCxnSpPr/>
            <p:nvPr/>
          </p:nvCxnSpPr>
          <p:spPr>
            <a:xfrm>
              <a:off x="9369463" y="5584293"/>
              <a:ext cx="0" cy="5884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Rectangle 92"/>
            <p:cNvSpPr/>
            <p:nvPr/>
          </p:nvSpPr>
          <p:spPr>
            <a:xfrm>
              <a:off x="2351903" y="5277459"/>
              <a:ext cx="346094" cy="16811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352403" y="5277459"/>
              <a:ext cx="346094" cy="16811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5041127" y="6048383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1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9041627" y="6048383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1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3059927" y="6048383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0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041377" y="6048383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0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993127" y="5133983"/>
              <a:ext cx="799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aseline="-250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012831" y="5133512"/>
              <a:ext cx="17588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aseline="-250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974576" y="5134956"/>
              <a:ext cx="3333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aseline="-250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7994221" y="5133511"/>
              <a:ext cx="4607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aseline="-25000" dirty="0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4279711" y="5461827"/>
              <a:ext cx="517246" cy="18289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4287016" y="5215692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4370641" y="5278573"/>
              <a:ext cx="359181" cy="158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8270176" y="5486397"/>
              <a:ext cx="517246" cy="182896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8273470" y="5223714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8357095" y="5286595"/>
              <a:ext cx="359181" cy="158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1730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Simplest solid-state ROM </a:t>
            </a:r>
            <a:r>
              <a:rPr lang="en-US" sz="3600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94282"/>
            <a:ext cx="10958515" cy="5036695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It is implemented purely with </a:t>
            </a:r>
            <a:r>
              <a:rPr lang="en-US" b="1" dirty="0" smtClean="0"/>
              <a:t>conductors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making it small and inexpensive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It must be programmed when the memory chip is fabricated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   and can never be </a:t>
            </a:r>
            <a:r>
              <a:rPr lang="en-US" i="1" dirty="0" smtClean="0"/>
              <a:t>erased</a:t>
            </a:r>
            <a:r>
              <a:rPr lang="en-US" dirty="0" smtClean="0"/>
              <a:t> or </a:t>
            </a:r>
            <a:r>
              <a:rPr lang="en-US" i="1" dirty="0" smtClean="0"/>
              <a:t>reprogrammed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severely limits its use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To improve on the hard-coded ROM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we will need to understand some solid-state physics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9676268" y="6356350"/>
            <a:ext cx="1370462" cy="365125"/>
          </a:xfrm>
        </p:spPr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59619" y="6356350"/>
            <a:ext cx="626197" cy="365125"/>
          </a:xfrm>
        </p:spPr>
        <p:txBody>
          <a:bodyPr/>
          <a:lstStyle/>
          <a:p>
            <a:fld id="{8DF17D44-6068-47E9-A5C8-847E1A5AE78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0975" y="3612629"/>
            <a:ext cx="23431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17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and Erasing NOR Flash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Writing (charging the FG, setting the content to 0) is performed by </a:t>
            </a:r>
            <a:r>
              <a:rPr lang="en-US" b="1" dirty="0" smtClean="0"/>
              <a:t>hot charge injection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based on the procedure for the individual FG-MOSFET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set V</a:t>
            </a:r>
            <a:r>
              <a:rPr lang="en-US" b="1" baseline="-25000" dirty="0" smtClean="0"/>
              <a:t>s</a:t>
            </a:r>
            <a:r>
              <a:rPr lang="en-US" dirty="0" smtClean="0"/>
              <a:t> = 0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a positive voltage on the word line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place </a:t>
            </a:r>
            <a:r>
              <a:rPr lang="en-US" dirty="0"/>
              <a:t>a very high positive voltage </a:t>
            </a:r>
            <a:r>
              <a:rPr lang="en-US" dirty="0" smtClean="0"/>
              <a:t>pulse on the bit lines to be written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Erasing (discharging the FG, setting the contents back to default 1) is via </a:t>
            </a:r>
            <a:r>
              <a:rPr lang="en-US" b="1" dirty="0" smtClean="0"/>
              <a:t>tunneling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 smtClean="0"/>
              <a:t>    </a:t>
            </a:r>
            <a:r>
              <a:rPr lang="en-US" dirty="0" smtClean="0"/>
              <a:t>based </a:t>
            </a:r>
            <a:r>
              <a:rPr lang="en-US" dirty="0"/>
              <a:t>on the procedure for the individual </a:t>
            </a:r>
            <a:r>
              <a:rPr lang="en-US" dirty="0" smtClean="0"/>
              <a:t>FG-MOSFET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assuming the body is connected to the source</a:t>
            </a: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ground the word lines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place </a:t>
            </a:r>
            <a:r>
              <a:rPr lang="en-US" dirty="0"/>
              <a:t>a very high </a:t>
            </a:r>
            <a:r>
              <a:rPr lang="en-US" dirty="0" smtClean="0"/>
              <a:t>positive voltage </a:t>
            </a:r>
            <a:r>
              <a:rPr lang="en-US" dirty="0"/>
              <a:t>pulse </a:t>
            </a:r>
            <a:r>
              <a:rPr lang="en-US" dirty="0" smtClean="0"/>
              <a:t>on </a:t>
            </a:r>
            <a:r>
              <a:rPr lang="en-US" dirty="0"/>
              <a:t>V</a:t>
            </a:r>
            <a:r>
              <a:rPr lang="en-US" b="1" baseline="-25000" dirty="0"/>
              <a:t>s</a:t>
            </a:r>
            <a:r>
              <a:rPr lang="en-US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 Flash 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dirty="0"/>
              <a:t>The NOR design is conceptually simple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By </a:t>
            </a:r>
            <a:r>
              <a:rPr lang="en-US" dirty="0"/>
              <a:t>intersecting a word line with a bit line, individual cells are accessible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With standard implementation, NOR memory enables random word-level </a:t>
            </a:r>
            <a:r>
              <a:rPr lang="en-US" dirty="0" smtClean="0"/>
              <a:t>access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NOR flash is used when random access is required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NOR is popular in </a:t>
            </a:r>
            <a:r>
              <a:rPr lang="en-US" dirty="0"/>
              <a:t>mobile </a:t>
            </a:r>
            <a:r>
              <a:rPr lang="en-US" dirty="0" smtClean="0"/>
              <a:t>phones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But, the NOR design </a:t>
            </a:r>
            <a:r>
              <a:rPr lang="en-US" dirty="0"/>
              <a:t>is </a:t>
            </a:r>
            <a:r>
              <a:rPr lang="en-US" dirty="0" smtClean="0"/>
              <a:t>very complex to build because of 3 separate lines to be routed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V</a:t>
            </a:r>
            <a:r>
              <a:rPr lang="en-US" b="1" baseline="-25000" dirty="0" smtClean="0"/>
              <a:t>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word lines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bit lines</a:t>
            </a:r>
          </a:p>
          <a:p>
            <a:pPr marL="0" indent="0">
              <a:buNone/>
            </a:pPr>
            <a:r>
              <a:rPr lang="en-US" dirty="0" smtClean="0"/>
              <a:t>Connecting the semiconductor to the conductor lines requires large metallic pads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about 60% of the chip area is pads and conductor lines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An alternative geometry called </a:t>
            </a:r>
            <a:r>
              <a:rPr lang="en-US" b="1" dirty="0" smtClean="0"/>
              <a:t>NAND flash</a:t>
            </a:r>
            <a:r>
              <a:rPr lang="en-US" dirty="0" smtClean="0"/>
              <a:t> addresses these issues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94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 rot="5400000">
            <a:off x="9075949" y="2773201"/>
            <a:ext cx="5217685" cy="65529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NAND Flash Geometry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477601" y="72188"/>
            <a:ext cx="7220500" cy="6675893"/>
            <a:chOff x="1477601" y="72188"/>
            <a:chExt cx="7220500" cy="6675893"/>
          </a:xfrm>
        </p:grpSpPr>
        <p:sp>
          <p:nvSpPr>
            <p:cNvPr id="260" name="TextBox 259"/>
            <p:cNvSpPr txBox="1"/>
            <p:nvPr/>
          </p:nvSpPr>
          <p:spPr>
            <a:xfrm>
              <a:off x="3075661" y="1188188"/>
              <a:ext cx="47785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663300"/>
                  </a:solidFill>
                </a:rPr>
                <a:t>V</a:t>
              </a:r>
              <a:r>
                <a:rPr lang="en-US" sz="3200" baseline="-25000" dirty="0" smtClean="0">
                  <a:solidFill>
                    <a:srgbClr val="663300"/>
                  </a:solidFill>
                </a:rPr>
                <a:t>s</a:t>
              </a:r>
              <a:endParaRPr lang="en-US" sz="3200" baseline="-25000" dirty="0">
                <a:solidFill>
                  <a:srgbClr val="663300"/>
                </a:solidFill>
              </a:endParaRPr>
            </a:p>
          </p:txBody>
        </p:sp>
        <p:sp>
          <p:nvSpPr>
            <p:cNvPr id="261" name="TextBox 260"/>
            <p:cNvSpPr txBox="1"/>
            <p:nvPr/>
          </p:nvSpPr>
          <p:spPr>
            <a:xfrm rot="16200000">
              <a:off x="1058823" y="490966"/>
              <a:ext cx="12068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word lines</a:t>
              </a:r>
              <a:endParaRPr lang="en-US" dirty="0"/>
            </a:p>
          </p:txBody>
        </p:sp>
        <p:sp>
          <p:nvSpPr>
            <p:cNvPr id="262" name="TextBox 261"/>
            <p:cNvSpPr txBox="1"/>
            <p:nvPr/>
          </p:nvSpPr>
          <p:spPr>
            <a:xfrm>
              <a:off x="5420352" y="6378749"/>
              <a:ext cx="12246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bit lines</a:t>
              </a:r>
              <a:endParaRPr lang="en-US" dirty="0"/>
            </a:p>
          </p:txBody>
        </p:sp>
        <p:cxnSp>
          <p:nvCxnSpPr>
            <p:cNvPr id="319" name="Straight Connector 318"/>
            <p:cNvCxnSpPr/>
            <p:nvPr/>
          </p:nvCxnSpPr>
          <p:spPr>
            <a:xfrm flipH="1" flipV="1">
              <a:off x="3806258" y="6226280"/>
              <a:ext cx="1509697" cy="2594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0" name="Straight Connector 319"/>
            <p:cNvCxnSpPr/>
            <p:nvPr/>
          </p:nvCxnSpPr>
          <p:spPr>
            <a:xfrm flipH="1">
              <a:off x="6414527" y="6205323"/>
              <a:ext cx="2031392" cy="32313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Connector 320"/>
            <p:cNvCxnSpPr/>
            <p:nvPr/>
          </p:nvCxnSpPr>
          <p:spPr>
            <a:xfrm flipH="1" flipV="1">
              <a:off x="5357008" y="6172288"/>
              <a:ext cx="331995" cy="26464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/>
            <p:cNvCxnSpPr/>
            <p:nvPr/>
          </p:nvCxnSpPr>
          <p:spPr>
            <a:xfrm flipH="1">
              <a:off x="6049200" y="6225914"/>
              <a:ext cx="826340" cy="21101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 rot="16200000" flipH="1">
              <a:off x="3649467" y="1674464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rot="16200000" flipH="1">
              <a:off x="5214245" y="1665523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 rot="16200000" flipH="1">
              <a:off x="6759371" y="1665523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/>
            <p:cNvCxnSpPr/>
            <p:nvPr/>
          </p:nvCxnSpPr>
          <p:spPr>
            <a:xfrm rot="16200000" flipH="1">
              <a:off x="8295074" y="1657301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/>
            <p:cNvCxnSpPr/>
            <p:nvPr/>
          </p:nvCxnSpPr>
          <p:spPr>
            <a:xfrm flipV="1">
              <a:off x="7558607" y="562712"/>
              <a:ext cx="0" cy="27492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/>
            <p:cNvCxnSpPr/>
            <p:nvPr/>
          </p:nvCxnSpPr>
          <p:spPr>
            <a:xfrm rot="16200000" flipV="1">
              <a:off x="3134664" y="2122183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6" name="Rectangle 325"/>
            <p:cNvSpPr/>
            <p:nvPr/>
          </p:nvSpPr>
          <p:spPr>
            <a:xfrm rot="16200000">
              <a:off x="3101353" y="3244977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7" name="Rectangle 326"/>
            <p:cNvSpPr/>
            <p:nvPr/>
          </p:nvSpPr>
          <p:spPr>
            <a:xfrm rot="16200000">
              <a:off x="3336400" y="3122403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8" name="Rectangle 327"/>
            <p:cNvSpPr/>
            <p:nvPr/>
          </p:nvSpPr>
          <p:spPr>
            <a:xfrm rot="16200000">
              <a:off x="3152251" y="323936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9" name="Rectangle 328"/>
            <p:cNvSpPr/>
            <p:nvPr/>
          </p:nvSpPr>
          <p:spPr>
            <a:xfrm rot="16200000">
              <a:off x="3102066" y="2201348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0" name="Rectangle 329"/>
            <p:cNvSpPr/>
            <p:nvPr/>
          </p:nvSpPr>
          <p:spPr>
            <a:xfrm rot="16200000">
              <a:off x="3290789" y="2119758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1" name="Rectangle 330"/>
            <p:cNvSpPr/>
            <p:nvPr/>
          </p:nvSpPr>
          <p:spPr>
            <a:xfrm rot="16200000">
              <a:off x="3336400" y="2076450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2" name="Rectangle 331"/>
            <p:cNvSpPr/>
            <p:nvPr/>
          </p:nvSpPr>
          <p:spPr>
            <a:xfrm rot="16200000">
              <a:off x="3634899" y="1774541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Rectangle 332"/>
            <p:cNvSpPr/>
            <p:nvPr/>
          </p:nvSpPr>
          <p:spPr>
            <a:xfrm rot="16200000">
              <a:off x="3152251" y="2193414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Rectangle 333"/>
            <p:cNvSpPr/>
            <p:nvPr/>
          </p:nvSpPr>
          <p:spPr>
            <a:xfrm rot="16200000">
              <a:off x="3513903" y="2694180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ectangle 334"/>
            <p:cNvSpPr/>
            <p:nvPr/>
          </p:nvSpPr>
          <p:spPr>
            <a:xfrm rot="16200000">
              <a:off x="3094724" y="5369302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Rectangle 335"/>
            <p:cNvSpPr/>
            <p:nvPr/>
          </p:nvSpPr>
          <p:spPr>
            <a:xfrm rot="16200000">
              <a:off x="3329771" y="5246728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Rectangle 336"/>
            <p:cNvSpPr/>
            <p:nvPr/>
          </p:nvSpPr>
          <p:spPr>
            <a:xfrm rot="16200000">
              <a:off x="3633950" y="5741676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/>
            <p:nvPr/>
          </p:nvSpPr>
          <p:spPr>
            <a:xfrm rot="16200000">
              <a:off x="3145622" y="5363692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/>
            <p:nvPr/>
          </p:nvSpPr>
          <p:spPr>
            <a:xfrm rot="16200000">
              <a:off x="3104767" y="4322971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/>
            <p:nvPr/>
          </p:nvSpPr>
          <p:spPr>
            <a:xfrm rot="16200000">
              <a:off x="3329771" y="4200775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/>
            <p:nvPr/>
          </p:nvSpPr>
          <p:spPr>
            <a:xfrm rot="16200000">
              <a:off x="3145622" y="4317739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/>
            <p:nvPr/>
          </p:nvSpPr>
          <p:spPr>
            <a:xfrm rot="16200000">
              <a:off x="3507274" y="4818505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/>
            <p:nvPr/>
          </p:nvSpPr>
          <p:spPr>
            <a:xfrm rot="16200000">
              <a:off x="3490352" y="3753340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/>
            <p:nvPr/>
          </p:nvSpPr>
          <p:spPr>
            <a:xfrm rot="16200000">
              <a:off x="4659740" y="3224385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/>
            <p:nvPr/>
          </p:nvSpPr>
          <p:spPr>
            <a:xfrm rot="16200000">
              <a:off x="4894787" y="3101811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/>
            <p:nvPr/>
          </p:nvSpPr>
          <p:spPr>
            <a:xfrm rot="16200000">
              <a:off x="4710638" y="3218775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/>
            <p:nvPr/>
          </p:nvSpPr>
          <p:spPr>
            <a:xfrm rot="16200000">
              <a:off x="4660453" y="2180756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/>
            <p:nvPr/>
          </p:nvSpPr>
          <p:spPr>
            <a:xfrm rot="16200000">
              <a:off x="4894787" y="2055858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/>
            <p:nvPr/>
          </p:nvSpPr>
          <p:spPr>
            <a:xfrm rot="16200000">
              <a:off x="5193286" y="1753949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/>
            <p:nvPr/>
          </p:nvSpPr>
          <p:spPr>
            <a:xfrm rot="16200000">
              <a:off x="4710638" y="2172822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/>
            <p:nvPr/>
          </p:nvSpPr>
          <p:spPr>
            <a:xfrm rot="16200000">
              <a:off x="5072290" y="2673588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/>
            <p:nvPr/>
          </p:nvSpPr>
          <p:spPr>
            <a:xfrm rot="16200000">
              <a:off x="4653111" y="5348710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/>
            <p:nvPr/>
          </p:nvSpPr>
          <p:spPr>
            <a:xfrm rot="16200000">
              <a:off x="4888158" y="5226136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/>
            <p:nvPr/>
          </p:nvSpPr>
          <p:spPr>
            <a:xfrm rot="16200000">
              <a:off x="5192337" y="5721084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/>
            <p:nvPr/>
          </p:nvSpPr>
          <p:spPr>
            <a:xfrm rot="16200000">
              <a:off x="4704009" y="5343100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/>
            <p:cNvSpPr/>
            <p:nvPr/>
          </p:nvSpPr>
          <p:spPr>
            <a:xfrm rot="16200000">
              <a:off x="4663154" y="4302379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/>
            <p:cNvSpPr/>
            <p:nvPr/>
          </p:nvSpPr>
          <p:spPr>
            <a:xfrm rot="16200000">
              <a:off x="4888158" y="4180183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7" name="Rectangle 366"/>
            <p:cNvSpPr/>
            <p:nvPr/>
          </p:nvSpPr>
          <p:spPr>
            <a:xfrm rot="16200000">
              <a:off x="4704009" y="429714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8" name="Rectangle 367"/>
            <p:cNvSpPr/>
            <p:nvPr/>
          </p:nvSpPr>
          <p:spPr>
            <a:xfrm rot="16200000">
              <a:off x="5065661" y="4797913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9" name="Rectangle 368"/>
            <p:cNvSpPr/>
            <p:nvPr/>
          </p:nvSpPr>
          <p:spPr>
            <a:xfrm rot="16200000">
              <a:off x="5048739" y="3732748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0" name="Rectangle 369"/>
            <p:cNvSpPr/>
            <p:nvPr/>
          </p:nvSpPr>
          <p:spPr>
            <a:xfrm rot="16200000">
              <a:off x="6216810" y="3244976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1" name="Rectangle 370"/>
            <p:cNvSpPr/>
            <p:nvPr/>
          </p:nvSpPr>
          <p:spPr>
            <a:xfrm rot="16200000">
              <a:off x="6451857" y="3122402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2" name="Rectangle 371"/>
            <p:cNvSpPr/>
            <p:nvPr/>
          </p:nvSpPr>
          <p:spPr>
            <a:xfrm rot="16200000">
              <a:off x="6267708" y="3239366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3" name="Rectangle 372"/>
            <p:cNvSpPr/>
            <p:nvPr/>
          </p:nvSpPr>
          <p:spPr>
            <a:xfrm rot="16200000">
              <a:off x="6217523" y="2201347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4" name="Rectangle 373"/>
            <p:cNvSpPr/>
            <p:nvPr/>
          </p:nvSpPr>
          <p:spPr>
            <a:xfrm rot="16200000">
              <a:off x="6406246" y="2119757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5" name="Rectangle 374"/>
            <p:cNvSpPr/>
            <p:nvPr/>
          </p:nvSpPr>
          <p:spPr>
            <a:xfrm rot="16200000">
              <a:off x="6451857" y="207644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6" name="Rectangle 375"/>
            <p:cNvSpPr/>
            <p:nvPr/>
          </p:nvSpPr>
          <p:spPr>
            <a:xfrm rot="16200000">
              <a:off x="6750356" y="1774540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7" name="Rectangle 376"/>
            <p:cNvSpPr/>
            <p:nvPr/>
          </p:nvSpPr>
          <p:spPr>
            <a:xfrm rot="16200000">
              <a:off x="6267708" y="2193413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8" name="Rectangle 377"/>
            <p:cNvSpPr/>
            <p:nvPr/>
          </p:nvSpPr>
          <p:spPr>
            <a:xfrm rot="16200000">
              <a:off x="6629360" y="2694179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9" name="Rectangle 378"/>
            <p:cNvSpPr/>
            <p:nvPr/>
          </p:nvSpPr>
          <p:spPr>
            <a:xfrm rot="16200000">
              <a:off x="6210181" y="5369301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0" name="Rectangle 379"/>
            <p:cNvSpPr/>
            <p:nvPr/>
          </p:nvSpPr>
          <p:spPr>
            <a:xfrm rot="16200000">
              <a:off x="6445228" y="5246727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1" name="Rectangle 380"/>
            <p:cNvSpPr/>
            <p:nvPr/>
          </p:nvSpPr>
          <p:spPr>
            <a:xfrm rot="16200000">
              <a:off x="6749407" y="5741675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2" name="Rectangle 381"/>
            <p:cNvSpPr/>
            <p:nvPr/>
          </p:nvSpPr>
          <p:spPr>
            <a:xfrm rot="16200000">
              <a:off x="6261079" y="5363691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3" name="Rectangle 382"/>
            <p:cNvSpPr/>
            <p:nvPr/>
          </p:nvSpPr>
          <p:spPr>
            <a:xfrm rot="16200000">
              <a:off x="6220224" y="4322970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4" name="Rectangle 383"/>
            <p:cNvSpPr/>
            <p:nvPr/>
          </p:nvSpPr>
          <p:spPr>
            <a:xfrm rot="16200000">
              <a:off x="6445228" y="4200774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5" name="Rectangle 384"/>
            <p:cNvSpPr/>
            <p:nvPr/>
          </p:nvSpPr>
          <p:spPr>
            <a:xfrm rot="16200000">
              <a:off x="6273111" y="431773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6" name="Rectangle 385"/>
            <p:cNvSpPr/>
            <p:nvPr/>
          </p:nvSpPr>
          <p:spPr>
            <a:xfrm rot="16200000">
              <a:off x="6622731" y="4818504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7" name="Rectangle 386"/>
            <p:cNvSpPr/>
            <p:nvPr/>
          </p:nvSpPr>
          <p:spPr>
            <a:xfrm rot="16200000">
              <a:off x="6605809" y="3753339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8" name="Rectangle 387"/>
            <p:cNvSpPr/>
            <p:nvPr/>
          </p:nvSpPr>
          <p:spPr>
            <a:xfrm rot="16200000">
              <a:off x="7739120" y="3224385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9" name="Rectangle 388"/>
            <p:cNvSpPr/>
            <p:nvPr/>
          </p:nvSpPr>
          <p:spPr>
            <a:xfrm rot="16200000">
              <a:off x="7974167" y="3101811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0" name="Rectangle 389"/>
            <p:cNvSpPr/>
            <p:nvPr/>
          </p:nvSpPr>
          <p:spPr>
            <a:xfrm rot="16200000">
              <a:off x="7790018" y="3218775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1" name="Rectangle 390"/>
            <p:cNvSpPr/>
            <p:nvPr/>
          </p:nvSpPr>
          <p:spPr>
            <a:xfrm rot="16200000">
              <a:off x="7739833" y="2180756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2" name="Rectangle 391"/>
            <p:cNvSpPr/>
            <p:nvPr/>
          </p:nvSpPr>
          <p:spPr>
            <a:xfrm rot="16200000">
              <a:off x="7974167" y="2055858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3" name="Rectangle 392"/>
            <p:cNvSpPr/>
            <p:nvPr/>
          </p:nvSpPr>
          <p:spPr>
            <a:xfrm rot="16200000">
              <a:off x="8272666" y="1753949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4" name="Rectangle 393"/>
            <p:cNvSpPr/>
            <p:nvPr/>
          </p:nvSpPr>
          <p:spPr>
            <a:xfrm rot="16200000">
              <a:off x="7790018" y="2172822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5" name="Rectangle 394"/>
            <p:cNvSpPr/>
            <p:nvPr/>
          </p:nvSpPr>
          <p:spPr>
            <a:xfrm rot="16200000">
              <a:off x="8151670" y="2673588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6" name="Rectangle 395"/>
            <p:cNvSpPr/>
            <p:nvPr/>
          </p:nvSpPr>
          <p:spPr>
            <a:xfrm rot="16200000">
              <a:off x="7732491" y="5348710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7" name="Rectangle 396"/>
            <p:cNvSpPr/>
            <p:nvPr/>
          </p:nvSpPr>
          <p:spPr>
            <a:xfrm rot="16200000">
              <a:off x="7967538" y="5226136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8" name="Rectangle 397"/>
            <p:cNvSpPr/>
            <p:nvPr/>
          </p:nvSpPr>
          <p:spPr>
            <a:xfrm rot="16200000">
              <a:off x="8271717" y="5721084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9" name="Rectangle 398"/>
            <p:cNvSpPr/>
            <p:nvPr/>
          </p:nvSpPr>
          <p:spPr>
            <a:xfrm rot="16200000">
              <a:off x="7783389" y="5343100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0" name="Rectangle 399"/>
            <p:cNvSpPr/>
            <p:nvPr/>
          </p:nvSpPr>
          <p:spPr>
            <a:xfrm rot="16200000">
              <a:off x="7742534" y="4302379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1" name="Rectangle 400"/>
            <p:cNvSpPr/>
            <p:nvPr/>
          </p:nvSpPr>
          <p:spPr>
            <a:xfrm rot="16200000">
              <a:off x="7967538" y="4180183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2" name="Rectangle 401"/>
            <p:cNvSpPr/>
            <p:nvPr/>
          </p:nvSpPr>
          <p:spPr>
            <a:xfrm rot="16200000">
              <a:off x="7783389" y="429714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3" name="Rectangle 402"/>
            <p:cNvSpPr/>
            <p:nvPr/>
          </p:nvSpPr>
          <p:spPr>
            <a:xfrm rot="16200000">
              <a:off x="8145041" y="4797913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4" name="Rectangle 403"/>
            <p:cNvSpPr/>
            <p:nvPr/>
          </p:nvSpPr>
          <p:spPr>
            <a:xfrm rot="16200000">
              <a:off x="8128119" y="3732748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5" name="Straight Connector 404"/>
            <p:cNvCxnSpPr/>
            <p:nvPr/>
          </p:nvCxnSpPr>
          <p:spPr>
            <a:xfrm flipV="1">
              <a:off x="7431653" y="690078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/>
            <p:cNvCxnSpPr/>
            <p:nvPr/>
          </p:nvCxnSpPr>
          <p:spPr>
            <a:xfrm rot="16200000" flipV="1">
              <a:off x="4708844" y="2100917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406"/>
            <p:cNvCxnSpPr/>
            <p:nvPr/>
          </p:nvCxnSpPr>
          <p:spPr>
            <a:xfrm flipV="1">
              <a:off x="7296687" y="817674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Straight Connector 407"/>
            <p:cNvCxnSpPr/>
            <p:nvPr/>
          </p:nvCxnSpPr>
          <p:spPr>
            <a:xfrm rot="16200000" flipV="1">
              <a:off x="6241413" y="2122600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Straight Connector 408"/>
            <p:cNvCxnSpPr/>
            <p:nvPr/>
          </p:nvCxnSpPr>
          <p:spPr>
            <a:xfrm flipH="1">
              <a:off x="7274230" y="5409204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Connector 409"/>
            <p:cNvCxnSpPr/>
            <p:nvPr/>
          </p:nvCxnSpPr>
          <p:spPr>
            <a:xfrm flipV="1">
              <a:off x="7680016" y="429450"/>
              <a:ext cx="0" cy="18003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/>
            <p:cNvCxnSpPr/>
            <p:nvPr/>
          </p:nvCxnSpPr>
          <p:spPr>
            <a:xfrm flipH="1">
              <a:off x="7431053" y="4377494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/>
            <p:cNvCxnSpPr/>
            <p:nvPr/>
          </p:nvCxnSpPr>
          <p:spPr>
            <a:xfrm flipH="1">
              <a:off x="7554385" y="3290652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3" name="Straight Connector 412"/>
            <p:cNvCxnSpPr/>
            <p:nvPr/>
          </p:nvCxnSpPr>
          <p:spPr>
            <a:xfrm rot="16200000" flipV="1">
              <a:off x="7803576" y="2108511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4" name="Straight Connector 413"/>
            <p:cNvCxnSpPr/>
            <p:nvPr/>
          </p:nvCxnSpPr>
          <p:spPr>
            <a:xfrm flipV="1">
              <a:off x="3782060" y="5944464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/>
            <p:cNvCxnSpPr/>
            <p:nvPr/>
          </p:nvCxnSpPr>
          <p:spPr>
            <a:xfrm flipV="1">
              <a:off x="5348055" y="5944464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/>
            <p:cNvCxnSpPr/>
            <p:nvPr/>
          </p:nvCxnSpPr>
          <p:spPr>
            <a:xfrm flipV="1">
              <a:off x="6885350" y="5944464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/>
            <p:cNvCxnSpPr/>
            <p:nvPr/>
          </p:nvCxnSpPr>
          <p:spPr>
            <a:xfrm flipV="1">
              <a:off x="8411106" y="5944464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/>
            <p:cNvCxnSpPr/>
            <p:nvPr/>
          </p:nvCxnSpPr>
          <p:spPr>
            <a:xfrm flipH="1">
              <a:off x="3520295" y="1545287"/>
              <a:ext cx="533410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/>
            <p:cNvCxnSpPr>
              <a:endCxn id="517" idx="0"/>
            </p:cNvCxnSpPr>
            <p:nvPr/>
          </p:nvCxnSpPr>
          <p:spPr>
            <a:xfrm flipH="1">
              <a:off x="6254217" y="1554385"/>
              <a:ext cx="914947" cy="21468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Connector 422"/>
            <p:cNvCxnSpPr/>
            <p:nvPr/>
          </p:nvCxnSpPr>
          <p:spPr>
            <a:xfrm flipH="1">
              <a:off x="7816281" y="1545251"/>
              <a:ext cx="615611" cy="12475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/>
            <p:cNvCxnSpPr/>
            <p:nvPr/>
          </p:nvCxnSpPr>
          <p:spPr>
            <a:xfrm flipH="1">
              <a:off x="4732026" y="1554191"/>
              <a:ext cx="877510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5" name="Group 424"/>
            <p:cNvGrpSpPr/>
            <p:nvPr/>
          </p:nvGrpSpPr>
          <p:grpSpPr>
            <a:xfrm>
              <a:off x="7136704" y="1184032"/>
              <a:ext cx="732924" cy="731117"/>
              <a:chOff x="10626800" y="1903417"/>
              <a:chExt cx="309341" cy="340566"/>
            </a:xfrm>
          </p:grpSpPr>
          <p:sp>
            <p:nvSpPr>
              <p:cNvPr id="518" name="Arc 517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9" name="Arc 518"/>
              <p:cNvSpPr/>
              <p:nvPr/>
            </p:nvSpPr>
            <p:spPr>
              <a:xfrm rot="5400000" flipH="1">
                <a:off x="10602253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427" name="Straight Connector 426"/>
            <p:cNvCxnSpPr/>
            <p:nvPr/>
          </p:nvCxnSpPr>
          <p:spPr>
            <a:xfrm flipV="1">
              <a:off x="2993369" y="429450"/>
              <a:ext cx="0" cy="182195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Straight Connector 427"/>
            <p:cNvCxnSpPr/>
            <p:nvPr/>
          </p:nvCxnSpPr>
          <p:spPr>
            <a:xfrm>
              <a:off x="1816940" y="429450"/>
              <a:ext cx="5871518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0" name="Rectangle 429"/>
            <p:cNvSpPr/>
            <p:nvPr/>
          </p:nvSpPr>
          <p:spPr>
            <a:xfrm rot="16200000">
              <a:off x="3367413" y="2182314"/>
              <a:ext cx="346094" cy="16811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31" name="Rectangle 430"/>
            <p:cNvSpPr/>
            <p:nvPr/>
          </p:nvSpPr>
          <p:spPr>
            <a:xfrm rot="16200000">
              <a:off x="6491325" y="2163433"/>
              <a:ext cx="346094" cy="16811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443" name="Rectangle 442"/>
            <p:cNvSpPr/>
            <p:nvPr/>
          </p:nvSpPr>
          <p:spPr>
            <a:xfrm rot="16200000">
              <a:off x="6396955" y="5287374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4" name="Rectangle 443"/>
            <p:cNvSpPr/>
            <p:nvPr/>
          </p:nvSpPr>
          <p:spPr>
            <a:xfrm rot="16200000">
              <a:off x="6480894" y="5349408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5" name="Rectangle 444"/>
            <p:cNvSpPr/>
            <p:nvPr/>
          </p:nvSpPr>
          <p:spPr>
            <a:xfrm rot="16200000">
              <a:off x="4839885" y="5266783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6" name="Rectangle 445"/>
            <p:cNvSpPr/>
            <p:nvPr/>
          </p:nvSpPr>
          <p:spPr>
            <a:xfrm rot="16200000">
              <a:off x="4923824" y="5328817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7" name="Rectangle 446"/>
            <p:cNvSpPr/>
            <p:nvPr/>
          </p:nvSpPr>
          <p:spPr>
            <a:xfrm rot="16200000">
              <a:off x="3281498" y="5287375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8" name="Rectangle 447"/>
            <p:cNvSpPr/>
            <p:nvPr/>
          </p:nvSpPr>
          <p:spPr>
            <a:xfrm rot="16200000">
              <a:off x="3365437" y="5349409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0" name="Rectangle 449"/>
            <p:cNvSpPr/>
            <p:nvPr/>
          </p:nvSpPr>
          <p:spPr>
            <a:xfrm rot="16200000">
              <a:off x="7919265" y="5266783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1" name="Rectangle 450"/>
            <p:cNvSpPr/>
            <p:nvPr/>
          </p:nvSpPr>
          <p:spPr>
            <a:xfrm rot="16200000">
              <a:off x="8003204" y="5328817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6" name="Rectangle 455"/>
            <p:cNvSpPr/>
            <p:nvPr/>
          </p:nvSpPr>
          <p:spPr>
            <a:xfrm rot="16200000">
              <a:off x="7921927" y="4223491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7" name="Rectangle 456"/>
            <p:cNvSpPr/>
            <p:nvPr/>
          </p:nvSpPr>
          <p:spPr>
            <a:xfrm rot="16200000">
              <a:off x="8003204" y="4282864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Rectangle 457"/>
            <p:cNvSpPr/>
            <p:nvPr/>
          </p:nvSpPr>
          <p:spPr>
            <a:xfrm rot="16200000">
              <a:off x="6399617" y="4244082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Rectangle 458"/>
            <p:cNvSpPr/>
            <p:nvPr/>
          </p:nvSpPr>
          <p:spPr>
            <a:xfrm rot="16200000">
              <a:off x="6480894" y="4303455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0" name="Rectangle 459"/>
            <p:cNvSpPr/>
            <p:nvPr/>
          </p:nvSpPr>
          <p:spPr>
            <a:xfrm rot="16200000">
              <a:off x="4842547" y="4223491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1" name="Rectangle 460"/>
            <p:cNvSpPr/>
            <p:nvPr/>
          </p:nvSpPr>
          <p:spPr>
            <a:xfrm rot="16200000">
              <a:off x="4923824" y="4282864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2" name="Rectangle 461"/>
            <p:cNvSpPr/>
            <p:nvPr/>
          </p:nvSpPr>
          <p:spPr>
            <a:xfrm rot="16200000">
              <a:off x="3284160" y="4244083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Rectangle 462"/>
            <p:cNvSpPr/>
            <p:nvPr/>
          </p:nvSpPr>
          <p:spPr>
            <a:xfrm rot="16200000">
              <a:off x="3365437" y="4303456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8" name="Rectangle 467"/>
            <p:cNvSpPr/>
            <p:nvPr/>
          </p:nvSpPr>
          <p:spPr>
            <a:xfrm rot="16200000">
              <a:off x="3288127" y="3163050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9" name="Rectangle 468"/>
            <p:cNvSpPr/>
            <p:nvPr/>
          </p:nvSpPr>
          <p:spPr>
            <a:xfrm rot="16200000">
              <a:off x="3372066" y="3225084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0" name="Rectangle 469"/>
            <p:cNvSpPr/>
            <p:nvPr/>
          </p:nvSpPr>
          <p:spPr>
            <a:xfrm rot="16200000">
              <a:off x="4846514" y="3142458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Rectangle 470"/>
            <p:cNvSpPr/>
            <p:nvPr/>
          </p:nvSpPr>
          <p:spPr>
            <a:xfrm rot="16200000">
              <a:off x="4930453" y="3204492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2" name="Rectangle 471"/>
            <p:cNvSpPr/>
            <p:nvPr/>
          </p:nvSpPr>
          <p:spPr>
            <a:xfrm rot="16200000">
              <a:off x="6403584" y="3163049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3" name="Rectangle 472"/>
            <p:cNvSpPr/>
            <p:nvPr/>
          </p:nvSpPr>
          <p:spPr>
            <a:xfrm rot="16200000">
              <a:off x="6487523" y="3225083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4" name="Rectangle 473"/>
            <p:cNvSpPr/>
            <p:nvPr/>
          </p:nvSpPr>
          <p:spPr>
            <a:xfrm rot="16200000">
              <a:off x="7925894" y="3142458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Rectangle 474"/>
            <p:cNvSpPr/>
            <p:nvPr/>
          </p:nvSpPr>
          <p:spPr>
            <a:xfrm rot="16200000">
              <a:off x="8009833" y="3204492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8" name="Rectangle 477"/>
            <p:cNvSpPr/>
            <p:nvPr/>
          </p:nvSpPr>
          <p:spPr>
            <a:xfrm rot="16200000">
              <a:off x="4849176" y="2099166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Rectangle 478"/>
            <p:cNvSpPr/>
            <p:nvPr/>
          </p:nvSpPr>
          <p:spPr>
            <a:xfrm rot="16200000">
              <a:off x="4930453" y="2158539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0" name="Rectangle 479"/>
            <p:cNvSpPr/>
            <p:nvPr/>
          </p:nvSpPr>
          <p:spPr>
            <a:xfrm rot="16200000">
              <a:off x="7928556" y="2099166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1" name="Rectangle 480"/>
            <p:cNvSpPr/>
            <p:nvPr/>
          </p:nvSpPr>
          <p:spPr>
            <a:xfrm rot="16200000">
              <a:off x="8009833" y="2158539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Rectangle 481"/>
            <p:cNvSpPr/>
            <p:nvPr/>
          </p:nvSpPr>
          <p:spPr>
            <a:xfrm rot="16200000">
              <a:off x="3728613" y="5973255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3" name="Rectangle 482"/>
            <p:cNvSpPr/>
            <p:nvPr/>
          </p:nvSpPr>
          <p:spPr>
            <a:xfrm rot="16200000">
              <a:off x="5286178" y="5937837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4" name="Rectangle 483"/>
            <p:cNvSpPr/>
            <p:nvPr/>
          </p:nvSpPr>
          <p:spPr>
            <a:xfrm rot="16200000">
              <a:off x="6815572" y="5957535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Rectangle 484"/>
            <p:cNvSpPr/>
            <p:nvPr/>
          </p:nvSpPr>
          <p:spPr>
            <a:xfrm rot="16200000">
              <a:off x="8353961" y="5944282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Rectangle 485"/>
            <p:cNvSpPr/>
            <p:nvPr/>
          </p:nvSpPr>
          <p:spPr>
            <a:xfrm rot="16200000">
              <a:off x="3707880" y="1630400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7" name="Rectangle 486"/>
            <p:cNvSpPr/>
            <p:nvPr/>
          </p:nvSpPr>
          <p:spPr>
            <a:xfrm rot="16200000">
              <a:off x="5281220" y="1617594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/>
            <p:cNvSpPr/>
            <p:nvPr/>
          </p:nvSpPr>
          <p:spPr>
            <a:xfrm rot="16200000">
              <a:off x="6826576" y="1626303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9" name="Rectangle 488"/>
            <p:cNvSpPr/>
            <p:nvPr/>
          </p:nvSpPr>
          <p:spPr>
            <a:xfrm rot="16200000">
              <a:off x="8367907" y="1617594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90" name="Straight Connector 489"/>
            <p:cNvCxnSpPr/>
            <p:nvPr/>
          </p:nvCxnSpPr>
          <p:spPr>
            <a:xfrm flipV="1">
              <a:off x="6117594" y="429450"/>
              <a:ext cx="0" cy="1821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/>
            <p:cNvCxnSpPr/>
            <p:nvPr/>
          </p:nvCxnSpPr>
          <p:spPr>
            <a:xfrm flipV="1">
              <a:off x="4598854" y="429450"/>
              <a:ext cx="0" cy="1821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/>
            <p:cNvCxnSpPr/>
            <p:nvPr/>
          </p:nvCxnSpPr>
          <p:spPr>
            <a:xfrm flipV="1">
              <a:off x="5996507" y="562712"/>
              <a:ext cx="0" cy="27682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/>
            <p:cNvCxnSpPr/>
            <p:nvPr/>
          </p:nvCxnSpPr>
          <p:spPr>
            <a:xfrm flipV="1">
              <a:off x="5869553" y="709128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/>
            <p:cNvCxnSpPr/>
            <p:nvPr/>
          </p:nvCxnSpPr>
          <p:spPr>
            <a:xfrm flipV="1">
              <a:off x="5734587" y="836724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/>
            <p:cNvCxnSpPr/>
            <p:nvPr/>
          </p:nvCxnSpPr>
          <p:spPr>
            <a:xfrm flipH="1">
              <a:off x="5712130" y="5428254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/>
            <p:cNvCxnSpPr/>
            <p:nvPr/>
          </p:nvCxnSpPr>
          <p:spPr>
            <a:xfrm flipH="1">
              <a:off x="5855305" y="4396544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/>
            <p:cNvCxnSpPr/>
            <p:nvPr/>
          </p:nvCxnSpPr>
          <p:spPr>
            <a:xfrm flipH="1">
              <a:off x="5992285" y="3309702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/>
            <p:cNvCxnSpPr/>
            <p:nvPr/>
          </p:nvCxnSpPr>
          <p:spPr>
            <a:xfrm flipV="1">
              <a:off x="4472507" y="562712"/>
              <a:ext cx="0" cy="27492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/>
            <p:cNvCxnSpPr/>
            <p:nvPr/>
          </p:nvCxnSpPr>
          <p:spPr>
            <a:xfrm flipV="1">
              <a:off x="4345553" y="690078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/>
            <p:cNvCxnSpPr/>
            <p:nvPr/>
          </p:nvCxnSpPr>
          <p:spPr>
            <a:xfrm flipV="1">
              <a:off x="4210587" y="817674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/>
            <p:cNvCxnSpPr/>
            <p:nvPr/>
          </p:nvCxnSpPr>
          <p:spPr>
            <a:xfrm flipH="1">
              <a:off x="4188130" y="5409204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/>
            <p:cNvCxnSpPr/>
            <p:nvPr/>
          </p:nvCxnSpPr>
          <p:spPr>
            <a:xfrm flipH="1">
              <a:off x="4331305" y="4377494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/>
            <p:cNvCxnSpPr/>
            <p:nvPr/>
          </p:nvCxnSpPr>
          <p:spPr>
            <a:xfrm flipH="1">
              <a:off x="4468285" y="3290652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6" name="Straight Connector 505"/>
            <p:cNvCxnSpPr/>
            <p:nvPr/>
          </p:nvCxnSpPr>
          <p:spPr>
            <a:xfrm flipV="1">
              <a:off x="2889399" y="562712"/>
              <a:ext cx="0" cy="27761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7" name="Straight Connector 506"/>
            <p:cNvCxnSpPr/>
            <p:nvPr/>
          </p:nvCxnSpPr>
          <p:spPr>
            <a:xfrm flipV="1">
              <a:off x="2762445" y="683803"/>
              <a:ext cx="0" cy="372064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/>
            <p:cNvCxnSpPr/>
            <p:nvPr/>
          </p:nvCxnSpPr>
          <p:spPr>
            <a:xfrm flipV="1">
              <a:off x="2627479" y="817674"/>
              <a:ext cx="0" cy="462078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/>
            <p:cNvCxnSpPr/>
            <p:nvPr/>
          </p:nvCxnSpPr>
          <p:spPr>
            <a:xfrm flipH="1">
              <a:off x="2621064" y="5436157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/>
            <p:cNvCxnSpPr/>
            <p:nvPr/>
          </p:nvCxnSpPr>
          <p:spPr>
            <a:xfrm flipH="1">
              <a:off x="2748197" y="4404447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/>
            <p:cNvCxnSpPr/>
            <p:nvPr/>
          </p:nvCxnSpPr>
          <p:spPr>
            <a:xfrm flipH="1">
              <a:off x="2885177" y="3317605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12" name="Group 511"/>
            <p:cNvGrpSpPr/>
            <p:nvPr/>
          </p:nvGrpSpPr>
          <p:grpSpPr>
            <a:xfrm>
              <a:off x="5577454" y="1207336"/>
              <a:ext cx="708123" cy="731115"/>
              <a:chOff x="10634051" y="1903417"/>
              <a:chExt cx="302090" cy="340565"/>
            </a:xfrm>
          </p:grpSpPr>
          <p:sp>
            <p:nvSpPr>
              <p:cNvPr id="516" name="Arc 515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7" name="Arc 516"/>
              <p:cNvSpPr/>
              <p:nvPr/>
            </p:nvSpPr>
            <p:spPr>
              <a:xfrm rot="5400000" flipH="1">
                <a:off x="10609502" y="1930722"/>
                <a:ext cx="337809" cy="288712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13" name="Group 512"/>
            <p:cNvGrpSpPr/>
            <p:nvPr/>
          </p:nvGrpSpPr>
          <p:grpSpPr>
            <a:xfrm>
              <a:off x="4025022" y="1107402"/>
              <a:ext cx="735063" cy="884264"/>
              <a:chOff x="10640342" y="1903417"/>
              <a:chExt cx="295799" cy="340566"/>
            </a:xfrm>
          </p:grpSpPr>
          <p:sp>
            <p:nvSpPr>
              <p:cNvPr id="514" name="Arc 513"/>
              <p:cNvSpPr/>
              <p:nvPr/>
            </p:nvSpPr>
            <p:spPr>
              <a:xfrm rot="5400000" flipH="1" flipV="1">
                <a:off x="10621501" y="1929342"/>
                <a:ext cx="340565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5" name="Arc 514"/>
              <p:cNvSpPr/>
              <p:nvPr/>
            </p:nvSpPr>
            <p:spPr>
              <a:xfrm rot="5400000" flipH="1">
                <a:off x="10615795" y="1930721"/>
                <a:ext cx="337809" cy="288715"/>
              </a:xfrm>
              <a:prstGeom prst="arc">
                <a:avLst/>
              </a:prstGeom>
              <a:ln w="381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2729038" y="780613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2" name="Oval 711"/>
            <p:cNvSpPr/>
            <p:nvPr/>
          </p:nvSpPr>
          <p:spPr>
            <a:xfrm>
              <a:off x="2855410" y="65965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3" name="Oval 712"/>
            <p:cNvSpPr/>
            <p:nvPr/>
          </p:nvSpPr>
          <p:spPr>
            <a:xfrm>
              <a:off x="2860172" y="78322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4" name="Oval 713"/>
            <p:cNvSpPr/>
            <p:nvPr/>
          </p:nvSpPr>
          <p:spPr>
            <a:xfrm>
              <a:off x="2961833" y="78322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5" name="Oval 714"/>
            <p:cNvSpPr/>
            <p:nvPr/>
          </p:nvSpPr>
          <p:spPr>
            <a:xfrm>
              <a:off x="2962480" y="65965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6" name="Oval 715"/>
            <p:cNvSpPr/>
            <p:nvPr/>
          </p:nvSpPr>
          <p:spPr>
            <a:xfrm>
              <a:off x="2960580" y="52780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7" name="Oval 716"/>
            <p:cNvSpPr/>
            <p:nvPr/>
          </p:nvSpPr>
          <p:spPr>
            <a:xfrm>
              <a:off x="4314487" y="787641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8" name="Oval 717"/>
            <p:cNvSpPr/>
            <p:nvPr/>
          </p:nvSpPr>
          <p:spPr>
            <a:xfrm>
              <a:off x="4439750" y="661918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9" name="Oval 718"/>
            <p:cNvSpPr/>
            <p:nvPr/>
          </p:nvSpPr>
          <p:spPr>
            <a:xfrm>
              <a:off x="4439750" y="790254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0" name="Oval 719"/>
            <p:cNvSpPr/>
            <p:nvPr/>
          </p:nvSpPr>
          <p:spPr>
            <a:xfrm>
              <a:off x="4562677" y="790254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1" name="Oval 720"/>
            <p:cNvSpPr/>
            <p:nvPr/>
          </p:nvSpPr>
          <p:spPr>
            <a:xfrm>
              <a:off x="4568086" y="661918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2" name="Oval 721"/>
            <p:cNvSpPr/>
            <p:nvPr/>
          </p:nvSpPr>
          <p:spPr>
            <a:xfrm>
              <a:off x="4563805" y="53244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3" name="Oval 722"/>
            <p:cNvSpPr/>
            <p:nvPr/>
          </p:nvSpPr>
          <p:spPr>
            <a:xfrm>
              <a:off x="5839680" y="79002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4" name="Oval 723"/>
            <p:cNvSpPr/>
            <p:nvPr/>
          </p:nvSpPr>
          <p:spPr>
            <a:xfrm>
              <a:off x="5962562" y="66080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5" name="Oval 724"/>
            <p:cNvSpPr/>
            <p:nvPr/>
          </p:nvSpPr>
          <p:spPr>
            <a:xfrm>
              <a:off x="5962562" y="789145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6" name="Oval 725"/>
            <p:cNvSpPr/>
            <p:nvPr/>
          </p:nvSpPr>
          <p:spPr>
            <a:xfrm>
              <a:off x="6085489" y="789145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7" name="Oval 726"/>
            <p:cNvSpPr/>
            <p:nvPr/>
          </p:nvSpPr>
          <p:spPr>
            <a:xfrm>
              <a:off x="6085027" y="658428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8" name="Oval 727"/>
            <p:cNvSpPr/>
            <p:nvPr/>
          </p:nvSpPr>
          <p:spPr>
            <a:xfrm>
              <a:off x="6084236" y="531340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8" name="Straight Connector 417"/>
            <p:cNvCxnSpPr/>
            <p:nvPr/>
          </p:nvCxnSpPr>
          <p:spPr>
            <a:xfrm>
              <a:off x="1833987" y="817674"/>
              <a:ext cx="547279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/>
            <p:cNvCxnSpPr/>
            <p:nvPr/>
          </p:nvCxnSpPr>
          <p:spPr>
            <a:xfrm>
              <a:off x="1834901" y="675631"/>
              <a:ext cx="5612830" cy="1444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Straight Connector 419"/>
            <p:cNvCxnSpPr/>
            <p:nvPr/>
          </p:nvCxnSpPr>
          <p:spPr>
            <a:xfrm>
              <a:off x="1833987" y="562712"/>
              <a:ext cx="57365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594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NAND Flash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04162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To read a word in SLC </a:t>
            </a:r>
            <a:r>
              <a:rPr lang="en-US" dirty="0" smtClean="0"/>
              <a:t>NAND </a:t>
            </a:r>
            <a:r>
              <a:rPr lang="en-US" dirty="0"/>
              <a:t>flash memory</a:t>
            </a:r>
          </a:p>
          <a:p>
            <a:r>
              <a:rPr lang="en-US" dirty="0"/>
              <a:t>set V</a:t>
            </a:r>
            <a:r>
              <a:rPr lang="en-US" baseline="-25000" dirty="0"/>
              <a:t>s </a:t>
            </a:r>
            <a:r>
              <a:rPr lang="en-US" dirty="0"/>
              <a:t>= 1 v (this is the normal state, only changed for write/erase operations)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this applies 1 v to the sources of all cells in the page</a:t>
            </a:r>
          </a:p>
          <a:p>
            <a:r>
              <a:rPr lang="en-US" dirty="0"/>
              <a:t>set the word line of the desired memory word to 1 v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this </a:t>
            </a:r>
            <a:r>
              <a:rPr lang="en-US" dirty="0" smtClean="0"/>
              <a:t>causes the uncharged ones to </a:t>
            </a:r>
            <a:r>
              <a:rPr lang="en-US" dirty="0"/>
              <a:t>conduct</a:t>
            </a:r>
          </a:p>
          <a:p>
            <a:r>
              <a:rPr lang="en-US" dirty="0"/>
              <a:t>set the word line of </a:t>
            </a:r>
            <a:r>
              <a:rPr lang="en-US" dirty="0" smtClean="0"/>
              <a:t>all the other words </a:t>
            </a:r>
            <a:r>
              <a:rPr lang="en-US" dirty="0"/>
              <a:t>to </a:t>
            </a:r>
            <a:r>
              <a:rPr lang="en-US" dirty="0" smtClean="0"/>
              <a:t>2 </a:t>
            </a:r>
            <a:r>
              <a:rPr lang="en-US" dirty="0"/>
              <a:t>v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this </a:t>
            </a:r>
            <a:r>
              <a:rPr lang="en-US" dirty="0" smtClean="0"/>
              <a:t>causes </a:t>
            </a:r>
            <a:r>
              <a:rPr lang="en-US" i="1" dirty="0" smtClean="0"/>
              <a:t>all</a:t>
            </a:r>
            <a:r>
              <a:rPr lang="en-US" dirty="0" smtClean="0"/>
              <a:t> cells to conduct</a:t>
            </a:r>
            <a:endParaRPr lang="en-US" dirty="0"/>
          </a:p>
          <a:p>
            <a:r>
              <a:rPr lang="en-US" dirty="0" smtClean="0"/>
              <a:t>observe </a:t>
            </a:r>
            <a:r>
              <a:rPr lang="en-US" dirty="0"/>
              <a:t>the bit lines</a:t>
            </a:r>
          </a:p>
          <a:p>
            <a:pPr marL="0" indent="0">
              <a:buNone/>
            </a:pPr>
            <a:r>
              <a:rPr lang="en-US" dirty="0"/>
              <a:t>For example, if the stored word is </a:t>
            </a:r>
            <a:r>
              <a:rPr lang="en-US" dirty="0" smtClean="0"/>
              <a:t>0101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memory operation is depicted on the following slide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36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8977012" y="2799832"/>
            <a:ext cx="5116778" cy="655292"/>
          </a:xfrm>
        </p:spPr>
        <p:txBody>
          <a:bodyPr/>
          <a:lstStyle/>
          <a:p>
            <a:r>
              <a:rPr lang="en-US" dirty="0" smtClean="0"/>
              <a:t>NAND Flash example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44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812591" y="-8997"/>
            <a:ext cx="7587776" cy="6747431"/>
            <a:chOff x="812591" y="-8997"/>
            <a:chExt cx="7587776" cy="6747431"/>
          </a:xfrm>
        </p:grpSpPr>
        <p:sp>
          <p:nvSpPr>
            <p:cNvPr id="162" name="TextBox 161"/>
            <p:cNvSpPr txBox="1"/>
            <p:nvPr/>
          </p:nvSpPr>
          <p:spPr>
            <a:xfrm>
              <a:off x="812591" y="-8997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1v</a:t>
              </a:r>
              <a:endParaRPr lang="en-US" sz="3200" baseline="-25000" dirty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6200000" flipH="1">
              <a:off x="3268467" y="1753385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6200000" flipH="1">
              <a:off x="4833245" y="1744444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6378371" y="1744444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7914074" y="1736222"/>
              <a:ext cx="240544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7177607" y="641633"/>
              <a:ext cx="0" cy="27492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V="1">
              <a:off x="2753664" y="2183175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Rectangle 135"/>
            <p:cNvSpPr/>
            <p:nvPr/>
          </p:nvSpPr>
          <p:spPr>
            <a:xfrm rot="16200000">
              <a:off x="2720353" y="3323898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137"/>
            <p:cNvSpPr/>
            <p:nvPr/>
          </p:nvSpPr>
          <p:spPr>
            <a:xfrm rot="16200000">
              <a:off x="2955400" y="3201324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138"/>
            <p:cNvSpPr/>
            <p:nvPr/>
          </p:nvSpPr>
          <p:spPr>
            <a:xfrm rot="16200000">
              <a:off x="2771251" y="331828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 rot="16200000">
              <a:off x="2721066" y="2280269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141"/>
            <p:cNvSpPr/>
            <p:nvPr/>
          </p:nvSpPr>
          <p:spPr>
            <a:xfrm rot="16200000">
              <a:off x="2909789" y="2198679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142"/>
            <p:cNvSpPr/>
            <p:nvPr/>
          </p:nvSpPr>
          <p:spPr>
            <a:xfrm rot="16200000">
              <a:off x="2955400" y="2155371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143"/>
            <p:cNvSpPr/>
            <p:nvPr/>
          </p:nvSpPr>
          <p:spPr>
            <a:xfrm rot="16200000">
              <a:off x="3253899" y="1853462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144"/>
            <p:cNvSpPr/>
            <p:nvPr/>
          </p:nvSpPr>
          <p:spPr>
            <a:xfrm rot="16200000">
              <a:off x="2771251" y="2272335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 rot="16200000">
              <a:off x="3132903" y="2773101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 rot="16200000">
              <a:off x="2713724" y="5448223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 rot="16200000">
              <a:off x="2948771" y="532564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 rot="16200000">
              <a:off x="3252950" y="5820597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151"/>
            <p:cNvSpPr/>
            <p:nvPr/>
          </p:nvSpPr>
          <p:spPr>
            <a:xfrm rot="16200000">
              <a:off x="2764622" y="5442613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153"/>
            <p:cNvSpPr/>
            <p:nvPr/>
          </p:nvSpPr>
          <p:spPr>
            <a:xfrm rot="16200000">
              <a:off x="2723767" y="4401892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155"/>
            <p:cNvSpPr/>
            <p:nvPr/>
          </p:nvSpPr>
          <p:spPr>
            <a:xfrm rot="16200000">
              <a:off x="2948771" y="4279696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156"/>
            <p:cNvSpPr/>
            <p:nvPr/>
          </p:nvSpPr>
          <p:spPr>
            <a:xfrm rot="16200000">
              <a:off x="2764622" y="4396660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ectangle 158"/>
            <p:cNvSpPr/>
            <p:nvPr/>
          </p:nvSpPr>
          <p:spPr>
            <a:xfrm rot="16200000">
              <a:off x="3126274" y="4897426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Rectangle 159"/>
            <p:cNvSpPr/>
            <p:nvPr/>
          </p:nvSpPr>
          <p:spPr>
            <a:xfrm rot="16200000">
              <a:off x="3109352" y="3832261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Rectangle 110"/>
            <p:cNvSpPr/>
            <p:nvPr/>
          </p:nvSpPr>
          <p:spPr>
            <a:xfrm rot="16200000">
              <a:off x="4278740" y="3303306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Rectangle 112"/>
            <p:cNvSpPr/>
            <p:nvPr/>
          </p:nvSpPr>
          <p:spPr>
            <a:xfrm rot="16200000">
              <a:off x="4513787" y="3180732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Rectangle 113"/>
            <p:cNvSpPr/>
            <p:nvPr/>
          </p:nvSpPr>
          <p:spPr>
            <a:xfrm rot="16200000">
              <a:off x="4329638" y="3297696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Rectangle 115"/>
            <p:cNvSpPr/>
            <p:nvPr/>
          </p:nvSpPr>
          <p:spPr>
            <a:xfrm rot="16200000">
              <a:off x="4279453" y="2259677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Rectangle 117"/>
            <p:cNvSpPr/>
            <p:nvPr/>
          </p:nvSpPr>
          <p:spPr>
            <a:xfrm rot="16200000">
              <a:off x="4513787" y="213477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Rectangle 118"/>
            <p:cNvSpPr/>
            <p:nvPr/>
          </p:nvSpPr>
          <p:spPr>
            <a:xfrm rot="16200000">
              <a:off x="4812286" y="1832870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119"/>
            <p:cNvSpPr/>
            <p:nvPr/>
          </p:nvSpPr>
          <p:spPr>
            <a:xfrm rot="16200000">
              <a:off x="4329638" y="2251743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121"/>
            <p:cNvSpPr/>
            <p:nvPr/>
          </p:nvSpPr>
          <p:spPr>
            <a:xfrm rot="16200000">
              <a:off x="4691290" y="2752509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 rot="16200000">
              <a:off x="4272111" y="5427631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4507158" y="5305057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4811337" y="5800005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126"/>
            <p:cNvSpPr/>
            <p:nvPr/>
          </p:nvSpPr>
          <p:spPr>
            <a:xfrm rot="16200000">
              <a:off x="4323009" y="5422021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128"/>
            <p:cNvSpPr/>
            <p:nvPr/>
          </p:nvSpPr>
          <p:spPr>
            <a:xfrm rot="16200000">
              <a:off x="4282154" y="4381300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/>
            <p:cNvSpPr/>
            <p:nvPr/>
          </p:nvSpPr>
          <p:spPr>
            <a:xfrm rot="16200000">
              <a:off x="4507158" y="4259104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/>
            <p:cNvSpPr/>
            <p:nvPr/>
          </p:nvSpPr>
          <p:spPr>
            <a:xfrm rot="16200000">
              <a:off x="4323009" y="437606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 rot="16200000">
              <a:off x="4684661" y="4876834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 rot="16200000">
              <a:off x="4667739" y="3811669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 rot="16200000">
              <a:off x="5835810" y="3323897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rot="16200000">
              <a:off x="6070857" y="3201323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rot="16200000">
              <a:off x="5886708" y="3318287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 rot="16200000">
              <a:off x="5836523" y="2280268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 rot="16200000">
              <a:off x="6025246" y="2198678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 rot="16200000">
              <a:off x="6070857" y="2155370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 rot="16200000">
              <a:off x="6369356" y="1853461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 rot="16200000">
              <a:off x="5886708" y="2272334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 rot="16200000">
              <a:off x="6248360" y="2773100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 rot="16200000">
              <a:off x="5829181" y="5448222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rot="16200000">
              <a:off x="6064228" y="5325648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rot="16200000">
              <a:off x="6368407" y="5820596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rot="16200000">
              <a:off x="5880079" y="5442612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 rot="16200000">
              <a:off x="5839224" y="4401891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/>
            <p:cNvSpPr/>
            <p:nvPr/>
          </p:nvSpPr>
          <p:spPr>
            <a:xfrm rot="16200000">
              <a:off x="6064228" y="4279695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 rot="16200000">
              <a:off x="5892111" y="4396659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6241731" y="4897425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 rot="16200000">
              <a:off x="6224809" y="3832260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 rot="16200000">
              <a:off x="7358120" y="3303306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 rot="16200000">
              <a:off x="7593167" y="3180732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 rot="16200000">
              <a:off x="7409018" y="3297696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 rot="16200000">
              <a:off x="7358833" y="2259677"/>
              <a:ext cx="520574" cy="11582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7593167" y="2134779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7891666" y="1832870"/>
              <a:ext cx="278551" cy="17488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 rot="16200000">
              <a:off x="7409018" y="2251743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 rot="16200000">
              <a:off x="7770670" y="2752509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 rot="16200000">
              <a:off x="7351491" y="5427631"/>
              <a:ext cx="523611" cy="11743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 rot="16200000">
              <a:off x="7586538" y="5305057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 rot="16200000">
              <a:off x="7890717" y="5800005"/>
              <a:ext cx="278551" cy="17942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 rot="16200000">
              <a:off x="7402389" y="5422021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 rot="16200000">
              <a:off x="7361534" y="4381300"/>
              <a:ext cx="520574" cy="12123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 rot="16200000">
              <a:off x="7586538" y="4259104"/>
              <a:ext cx="1077678" cy="37019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 rot="16200000">
              <a:off x="7402389" y="4376068"/>
              <a:ext cx="150693" cy="136266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 rot="16200000">
              <a:off x="7764041" y="4876834"/>
              <a:ext cx="522342" cy="173077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 rot="16200000">
              <a:off x="7747119" y="3811669"/>
              <a:ext cx="557795" cy="17146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 flipV="1">
              <a:off x="7050653" y="768999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V="1">
              <a:off x="4327844" y="2179838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6915687" y="896595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16200000" flipV="1">
              <a:off x="5860413" y="2201521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>
              <a:off x="6893230" y="5488125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7299016" y="508371"/>
              <a:ext cx="0" cy="18003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flipH="1">
              <a:off x="7022757" y="4456415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H="1">
              <a:off x="7173385" y="3369573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V="1">
              <a:off x="7422576" y="2187432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flipV="1">
              <a:off x="3401060" y="6023385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V="1">
              <a:off x="4967055" y="6023385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6488308" y="6023385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8030106" y="6023385"/>
              <a:ext cx="0" cy="27934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3139295" y="1624208"/>
              <a:ext cx="533410" cy="0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H="1">
              <a:off x="5867445" y="1643855"/>
              <a:ext cx="982644" cy="621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flipH="1">
              <a:off x="7435281" y="1624172"/>
              <a:ext cx="615611" cy="12475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flipH="1">
              <a:off x="4337392" y="1633112"/>
              <a:ext cx="925288" cy="1"/>
            </a:xfrm>
            <a:prstGeom prst="line">
              <a:avLst/>
            </a:prstGeom>
            <a:ln w="28575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Arc 106"/>
            <p:cNvSpPr/>
            <p:nvPr/>
          </p:nvSpPr>
          <p:spPr>
            <a:xfrm rot="5400000" flipH="1" flipV="1">
              <a:off x="6790832" y="1341397"/>
              <a:ext cx="699526" cy="604916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Arc 107"/>
            <p:cNvSpPr/>
            <p:nvPr/>
          </p:nvSpPr>
          <p:spPr>
            <a:xfrm rot="5400000" flipH="1">
              <a:off x="6767187" y="1316740"/>
              <a:ext cx="725198" cy="684054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1" name="TextBox 160"/>
            <p:cNvSpPr txBox="1"/>
            <p:nvPr/>
          </p:nvSpPr>
          <p:spPr>
            <a:xfrm>
              <a:off x="2591521" y="1294148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solidFill>
                    <a:srgbClr val="663300"/>
                  </a:solidFill>
                </a:rPr>
                <a:t>1v</a:t>
              </a:r>
              <a:endParaRPr lang="en-US" sz="3200" baseline="-25000" dirty="0">
                <a:solidFill>
                  <a:srgbClr val="663300"/>
                </a:solidFill>
              </a:endParaRPr>
            </a:p>
          </p:txBody>
        </p:sp>
        <p:cxnSp>
          <p:nvCxnSpPr>
            <p:cNvPr id="164" name="Straight Connector 163"/>
            <p:cNvCxnSpPr/>
            <p:nvPr/>
          </p:nvCxnSpPr>
          <p:spPr>
            <a:xfrm flipV="1">
              <a:off x="2612369" y="490444"/>
              <a:ext cx="0" cy="183240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>
            <a:xfrm>
              <a:off x="2392326" y="508371"/>
              <a:ext cx="491513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823257" y="443041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2v</a:t>
              </a:r>
              <a:endParaRPr lang="en-US" sz="3200" baseline="-25000" dirty="0"/>
            </a:p>
          </p:txBody>
        </p:sp>
        <p:sp>
          <p:nvSpPr>
            <p:cNvPr id="170" name="Rectangle 169"/>
            <p:cNvSpPr/>
            <p:nvPr/>
          </p:nvSpPr>
          <p:spPr>
            <a:xfrm rot="16200000">
              <a:off x="2986413" y="2261235"/>
              <a:ext cx="346094" cy="16811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1" name="Rectangle 170"/>
            <p:cNvSpPr/>
            <p:nvPr/>
          </p:nvSpPr>
          <p:spPr>
            <a:xfrm rot="16200000">
              <a:off x="6110325" y="2242354"/>
              <a:ext cx="346094" cy="168112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3030043" y="1683198"/>
              <a:ext cx="33341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aseline="-25000" dirty="0"/>
            </a:p>
          </p:txBody>
        </p:sp>
        <p:sp>
          <p:nvSpPr>
            <p:cNvPr id="173" name="TextBox 172"/>
            <p:cNvSpPr txBox="1"/>
            <p:nvPr/>
          </p:nvSpPr>
          <p:spPr>
            <a:xfrm>
              <a:off x="4620075" y="1666869"/>
              <a:ext cx="2754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aseline="-25000" dirty="0"/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6136327" y="1706197"/>
              <a:ext cx="3333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0</a:t>
              </a:r>
              <a:endParaRPr lang="en-US" sz="2400" baseline="-25000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7673913" y="1686973"/>
              <a:ext cx="4607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 smtClean="0"/>
                <a:t>1</a:t>
              </a:r>
              <a:endParaRPr lang="en-US" sz="2400" baseline="-25000" dirty="0"/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4577911" y="6153659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1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7674035" y="6153659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1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3077975" y="6153659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0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179" name="TextBox 178"/>
            <p:cNvSpPr txBox="1"/>
            <p:nvPr/>
          </p:nvSpPr>
          <p:spPr>
            <a:xfrm>
              <a:off x="6152041" y="6153659"/>
              <a:ext cx="72633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0</a:t>
              </a:r>
              <a:r>
                <a:rPr lang="en-US" sz="3200" dirty="0" smtClean="0"/>
                <a:t> v</a:t>
              </a:r>
              <a:endParaRPr lang="en-US" sz="3200" baseline="-25000" dirty="0"/>
            </a:p>
          </p:txBody>
        </p:sp>
        <p:sp>
          <p:nvSpPr>
            <p:cNvPr id="183" name="Rectangle 182"/>
            <p:cNvSpPr/>
            <p:nvPr/>
          </p:nvSpPr>
          <p:spPr>
            <a:xfrm rot="16200000">
              <a:off x="3107766" y="5425108"/>
              <a:ext cx="532106" cy="1749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6" name="Rectangle 185"/>
            <p:cNvSpPr/>
            <p:nvPr/>
          </p:nvSpPr>
          <p:spPr>
            <a:xfrm rot="16200000">
              <a:off x="6218044" y="5423143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7" name="Rectangle 186"/>
            <p:cNvSpPr/>
            <p:nvPr/>
          </p:nvSpPr>
          <p:spPr>
            <a:xfrm rot="16200000">
              <a:off x="4657808" y="5392066"/>
              <a:ext cx="545471" cy="1718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 rot="16200000">
              <a:off x="6015955" y="5366295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6099894" y="5428329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123"/>
            <p:cNvSpPr/>
            <p:nvPr/>
          </p:nvSpPr>
          <p:spPr>
            <a:xfrm rot="16200000">
              <a:off x="4458885" y="5345704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127"/>
            <p:cNvSpPr/>
            <p:nvPr/>
          </p:nvSpPr>
          <p:spPr>
            <a:xfrm rot="16200000">
              <a:off x="4542824" y="5407738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 rot="16200000">
              <a:off x="2900498" y="5366296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152"/>
            <p:cNvSpPr/>
            <p:nvPr/>
          </p:nvSpPr>
          <p:spPr>
            <a:xfrm rot="16200000">
              <a:off x="2984437" y="5428330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Rectangle 187"/>
            <p:cNvSpPr/>
            <p:nvPr/>
          </p:nvSpPr>
          <p:spPr>
            <a:xfrm rot="16200000">
              <a:off x="7740285" y="5399961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/>
            <p:cNvSpPr/>
            <p:nvPr/>
          </p:nvSpPr>
          <p:spPr>
            <a:xfrm rot="16200000">
              <a:off x="7538265" y="5345704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/>
            <p:cNvSpPr/>
            <p:nvPr/>
          </p:nvSpPr>
          <p:spPr>
            <a:xfrm rot="16200000">
              <a:off x="7622204" y="5407738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Rectangle 188"/>
            <p:cNvSpPr/>
            <p:nvPr/>
          </p:nvSpPr>
          <p:spPr>
            <a:xfrm rot="16200000">
              <a:off x="3090038" y="4376013"/>
              <a:ext cx="532106" cy="1749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Rectangle 189"/>
            <p:cNvSpPr/>
            <p:nvPr/>
          </p:nvSpPr>
          <p:spPr>
            <a:xfrm rot="16200000">
              <a:off x="6200316" y="4374048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1" name="Rectangle 190"/>
            <p:cNvSpPr/>
            <p:nvPr/>
          </p:nvSpPr>
          <p:spPr>
            <a:xfrm rot="16200000">
              <a:off x="4640080" y="4342971"/>
              <a:ext cx="545471" cy="1718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2" name="Rectangle 191"/>
            <p:cNvSpPr/>
            <p:nvPr/>
          </p:nvSpPr>
          <p:spPr>
            <a:xfrm rot="16200000">
              <a:off x="7722557" y="4350866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 rot="16200000">
              <a:off x="7540927" y="4302412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 rot="16200000">
              <a:off x="7622204" y="4361785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 rot="16200000">
              <a:off x="6018617" y="4323003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6099894" y="4382376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129"/>
            <p:cNvSpPr/>
            <p:nvPr/>
          </p:nvSpPr>
          <p:spPr>
            <a:xfrm rot="16200000">
              <a:off x="4461547" y="4302412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/>
            <p:cNvSpPr/>
            <p:nvPr/>
          </p:nvSpPr>
          <p:spPr>
            <a:xfrm rot="16200000">
              <a:off x="4542824" y="4361785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154"/>
            <p:cNvSpPr/>
            <p:nvPr/>
          </p:nvSpPr>
          <p:spPr>
            <a:xfrm rot="16200000">
              <a:off x="2903160" y="4323004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8" name="Rectangle 157"/>
            <p:cNvSpPr/>
            <p:nvPr/>
          </p:nvSpPr>
          <p:spPr>
            <a:xfrm rot="16200000">
              <a:off x="2984437" y="4382377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3" name="Rectangle 192"/>
            <p:cNvSpPr/>
            <p:nvPr/>
          </p:nvSpPr>
          <p:spPr>
            <a:xfrm rot="16200000">
              <a:off x="3090038" y="3291715"/>
              <a:ext cx="532106" cy="1749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Rectangle 193"/>
            <p:cNvSpPr/>
            <p:nvPr/>
          </p:nvSpPr>
          <p:spPr>
            <a:xfrm rot="16200000">
              <a:off x="6200316" y="3289750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/>
            <p:cNvSpPr/>
            <p:nvPr/>
          </p:nvSpPr>
          <p:spPr>
            <a:xfrm rot="16200000">
              <a:off x="4640080" y="3258673"/>
              <a:ext cx="545471" cy="1718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" name="Rectangle 195"/>
            <p:cNvSpPr/>
            <p:nvPr/>
          </p:nvSpPr>
          <p:spPr>
            <a:xfrm rot="16200000">
              <a:off x="7722557" y="3266568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136"/>
            <p:cNvSpPr/>
            <p:nvPr/>
          </p:nvSpPr>
          <p:spPr>
            <a:xfrm rot="16200000">
              <a:off x="2907127" y="3241971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 rot="16200000">
              <a:off x="2991066" y="3304005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Rectangle 111"/>
            <p:cNvSpPr/>
            <p:nvPr/>
          </p:nvSpPr>
          <p:spPr>
            <a:xfrm rot="16200000">
              <a:off x="4465514" y="3221379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 rot="16200000">
              <a:off x="4549453" y="3283413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 rot="16200000">
              <a:off x="6022584" y="3241970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rot="16200000">
              <a:off x="6106523" y="3304004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 rot="16200000">
              <a:off x="7544894" y="3221379"/>
              <a:ext cx="525897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 rot="16200000">
              <a:off x="7628833" y="3283413"/>
              <a:ext cx="359181" cy="158976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9" name="Rectangle 198"/>
            <p:cNvSpPr/>
            <p:nvPr/>
          </p:nvSpPr>
          <p:spPr>
            <a:xfrm rot="16200000">
              <a:off x="4653796" y="2236734"/>
              <a:ext cx="545471" cy="171853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" name="Rectangle 199"/>
            <p:cNvSpPr/>
            <p:nvPr/>
          </p:nvSpPr>
          <p:spPr>
            <a:xfrm rot="16200000">
              <a:off x="7736273" y="2223363"/>
              <a:ext cx="537559" cy="17343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Rectangle 116"/>
            <p:cNvSpPr/>
            <p:nvPr/>
          </p:nvSpPr>
          <p:spPr>
            <a:xfrm rot="16200000">
              <a:off x="4468176" y="2178087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120"/>
            <p:cNvSpPr/>
            <p:nvPr/>
          </p:nvSpPr>
          <p:spPr>
            <a:xfrm rot="16200000">
              <a:off x="4549453" y="2237460"/>
              <a:ext cx="359181" cy="158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 rot="16200000">
              <a:off x="7547556" y="2178087"/>
              <a:ext cx="520574" cy="28357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 rot="16200000">
              <a:off x="7628833" y="2237460"/>
              <a:ext cx="359181" cy="1589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2" name="Rectangle 201"/>
            <p:cNvSpPr/>
            <p:nvPr/>
          </p:nvSpPr>
          <p:spPr>
            <a:xfrm rot="16200000">
              <a:off x="3347613" y="6052176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3" name="Rectangle 202"/>
            <p:cNvSpPr/>
            <p:nvPr/>
          </p:nvSpPr>
          <p:spPr>
            <a:xfrm rot="16200000">
              <a:off x="4905178" y="6016758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" name="Rectangle 203"/>
            <p:cNvSpPr/>
            <p:nvPr/>
          </p:nvSpPr>
          <p:spPr>
            <a:xfrm rot="16200000">
              <a:off x="6434572" y="6036456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Rectangle 204"/>
            <p:cNvSpPr/>
            <p:nvPr/>
          </p:nvSpPr>
          <p:spPr>
            <a:xfrm rot="16200000">
              <a:off x="7972961" y="6023203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6" name="Rectangle 205"/>
            <p:cNvSpPr/>
            <p:nvPr/>
          </p:nvSpPr>
          <p:spPr>
            <a:xfrm rot="16200000">
              <a:off x="3326880" y="1709321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7" name="Rectangle 206"/>
            <p:cNvSpPr/>
            <p:nvPr/>
          </p:nvSpPr>
          <p:spPr>
            <a:xfrm rot="16200000">
              <a:off x="4909745" y="1696515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8" name="Rectangle 207"/>
            <p:cNvSpPr/>
            <p:nvPr/>
          </p:nvSpPr>
          <p:spPr>
            <a:xfrm rot="16200000">
              <a:off x="6455101" y="1705224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9" name="Rectangle 208"/>
            <p:cNvSpPr/>
            <p:nvPr/>
          </p:nvSpPr>
          <p:spPr>
            <a:xfrm rot="16200000">
              <a:off x="7986907" y="1696515"/>
              <a:ext cx="104503" cy="79412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7" name="Straight Connector 196"/>
            <p:cNvCxnSpPr/>
            <p:nvPr/>
          </p:nvCxnSpPr>
          <p:spPr>
            <a:xfrm flipV="1">
              <a:off x="5736594" y="508371"/>
              <a:ext cx="0" cy="1821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flipV="1">
              <a:off x="4217854" y="508371"/>
              <a:ext cx="0" cy="182195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flipV="1">
              <a:off x="2381445" y="296186"/>
              <a:ext cx="2695" cy="22679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>
              <a:off x="1437947" y="284232"/>
              <a:ext cx="96501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flipV="1">
              <a:off x="5615507" y="641633"/>
              <a:ext cx="0" cy="27682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flipV="1">
              <a:off x="5488553" y="788049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flipV="1">
              <a:off x="5353587" y="915645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flipH="1">
              <a:off x="5331130" y="5507175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flipH="1">
              <a:off x="5460657" y="4475465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flipH="1">
              <a:off x="5611285" y="3388623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flipV="1">
              <a:off x="4091507" y="641633"/>
              <a:ext cx="0" cy="274920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flipV="1">
              <a:off x="3964553" y="768999"/>
              <a:ext cx="0" cy="368741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flipV="1">
              <a:off x="3829587" y="896595"/>
              <a:ext cx="0" cy="459382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flipH="1">
              <a:off x="3807130" y="5488125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flipH="1">
              <a:off x="3936657" y="4456415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/>
            <p:cNvCxnSpPr/>
            <p:nvPr/>
          </p:nvCxnSpPr>
          <p:spPr>
            <a:xfrm flipH="1">
              <a:off x="4087285" y="3369573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/>
            <p:cNvCxnSpPr/>
            <p:nvPr/>
          </p:nvCxnSpPr>
          <p:spPr>
            <a:xfrm flipV="1">
              <a:off x="2508399" y="641633"/>
              <a:ext cx="0" cy="277615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/>
            <p:cNvCxnSpPr/>
            <p:nvPr/>
          </p:nvCxnSpPr>
          <p:spPr>
            <a:xfrm flipV="1">
              <a:off x="2381445" y="751470"/>
              <a:ext cx="0" cy="37479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flipV="1">
              <a:off x="2246479" y="896595"/>
              <a:ext cx="0" cy="462078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flipH="1">
              <a:off x="2224022" y="5515078"/>
              <a:ext cx="6317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flipH="1">
              <a:off x="2353549" y="4483368"/>
              <a:ext cx="5102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flipH="1">
              <a:off x="2504177" y="3396526"/>
              <a:ext cx="38886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8" name="Arc 247"/>
            <p:cNvSpPr/>
            <p:nvPr/>
          </p:nvSpPr>
          <p:spPr>
            <a:xfrm rot="5400000" flipH="1" flipV="1">
              <a:off x="5265667" y="1267227"/>
              <a:ext cx="731115" cy="737089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9" name="Arc 248"/>
            <p:cNvSpPr/>
            <p:nvPr/>
          </p:nvSpPr>
          <p:spPr>
            <a:xfrm rot="5400000" flipH="1">
              <a:off x="5203640" y="1321076"/>
              <a:ext cx="727186" cy="645277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1" name="Arc 250"/>
            <p:cNvSpPr/>
            <p:nvPr/>
          </p:nvSpPr>
          <p:spPr>
            <a:xfrm rot="5400000" flipH="1" flipV="1">
              <a:off x="3585917" y="1280809"/>
              <a:ext cx="861791" cy="724547"/>
            </a:xfrm>
            <a:prstGeom prst="arc">
              <a:avLst>
                <a:gd name="adj1" fmla="val 16200000"/>
                <a:gd name="adj2" fmla="val 4"/>
              </a:avLst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2" name="Arc 251"/>
            <p:cNvSpPr/>
            <p:nvPr/>
          </p:nvSpPr>
          <p:spPr>
            <a:xfrm rot="5400000" flipH="1">
              <a:off x="3564199" y="1294625"/>
              <a:ext cx="877106" cy="717459"/>
            </a:xfrm>
            <a:prstGeom prst="arc">
              <a:avLst/>
            </a:prstGeom>
            <a:ln w="38100">
              <a:solidFill>
                <a:srgbClr val="663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6" name="Oval 255"/>
            <p:cNvSpPr/>
            <p:nvPr/>
          </p:nvSpPr>
          <p:spPr>
            <a:xfrm>
              <a:off x="2342663" y="86886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7" name="Oval 256"/>
            <p:cNvSpPr/>
            <p:nvPr/>
          </p:nvSpPr>
          <p:spPr>
            <a:xfrm>
              <a:off x="2467821" y="737167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Oval 257"/>
            <p:cNvSpPr/>
            <p:nvPr/>
          </p:nvSpPr>
          <p:spPr>
            <a:xfrm>
              <a:off x="2473797" y="87147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9" name="Oval 258"/>
            <p:cNvSpPr/>
            <p:nvPr/>
          </p:nvSpPr>
          <p:spPr>
            <a:xfrm>
              <a:off x="2575458" y="87147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Oval 259"/>
            <p:cNvSpPr/>
            <p:nvPr/>
          </p:nvSpPr>
          <p:spPr>
            <a:xfrm>
              <a:off x="2574891" y="737167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1" name="Oval 260"/>
            <p:cNvSpPr/>
            <p:nvPr/>
          </p:nvSpPr>
          <p:spPr>
            <a:xfrm>
              <a:off x="2576586" y="607698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2" name="Oval 261"/>
            <p:cNvSpPr/>
            <p:nvPr/>
          </p:nvSpPr>
          <p:spPr>
            <a:xfrm>
              <a:off x="3922821" y="86510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/>
            <p:cNvSpPr/>
            <p:nvPr/>
          </p:nvSpPr>
          <p:spPr>
            <a:xfrm>
              <a:off x="4056970" y="73938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4" name="Oval 263"/>
            <p:cNvSpPr/>
            <p:nvPr/>
          </p:nvSpPr>
          <p:spPr>
            <a:xfrm>
              <a:off x="4056970" y="86772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Oval 264"/>
            <p:cNvSpPr/>
            <p:nvPr/>
          </p:nvSpPr>
          <p:spPr>
            <a:xfrm>
              <a:off x="4179897" y="867722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6" name="Oval 265"/>
            <p:cNvSpPr/>
            <p:nvPr/>
          </p:nvSpPr>
          <p:spPr>
            <a:xfrm>
              <a:off x="4185306" y="73938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7" name="Oval 266"/>
            <p:cNvSpPr/>
            <p:nvPr/>
          </p:nvSpPr>
          <p:spPr>
            <a:xfrm>
              <a:off x="4187001" y="609917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8" name="Oval 267"/>
            <p:cNvSpPr/>
            <p:nvPr/>
          </p:nvSpPr>
          <p:spPr>
            <a:xfrm>
              <a:off x="5450924" y="865109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9" name="Oval 268"/>
            <p:cNvSpPr/>
            <p:nvPr/>
          </p:nvSpPr>
          <p:spPr>
            <a:xfrm>
              <a:off x="5589353" y="740705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0" name="Oval 269"/>
            <p:cNvSpPr/>
            <p:nvPr/>
          </p:nvSpPr>
          <p:spPr>
            <a:xfrm>
              <a:off x="5589353" y="869041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1" name="Oval 270"/>
            <p:cNvSpPr/>
            <p:nvPr/>
          </p:nvSpPr>
          <p:spPr>
            <a:xfrm>
              <a:off x="5712280" y="869041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2" name="Oval 271"/>
            <p:cNvSpPr/>
            <p:nvPr/>
          </p:nvSpPr>
          <p:spPr>
            <a:xfrm>
              <a:off x="5707056" y="740705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3" name="Oval 272"/>
            <p:cNvSpPr/>
            <p:nvPr/>
          </p:nvSpPr>
          <p:spPr>
            <a:xfrm>
              <a:off x="5713408" y="611236"/>
              <a:ext cx="64168" cy="5931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1456997" y="896595"/>
              <a:ext cx="5472797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1456997" y="768999"/>
              <a:ext cx="5601712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1456997" y="641633"/>
              <a:ext cx="573650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7384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NAND Chip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NAND </a:t>
            </a:r>
            <a:r>
              <a:rPr lang="en-US" dirty="0"/>
              <a:t>design is conceptually </a:t>
            </a:r>
            <a:r>
              <a:rPr lang="en-US" dirty="0" smtClean="0"/>
              <a:t>complex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but is much simpler </a:t>
            </a:r>
            <a:r>
              <a:rPr lang="en-US" dirty="0"/>
              <a:t>to build </a:t>
            </a:r>
            <a:r>
              <a:rPr lang="en-US" dirty="0" smtClean="0"/>
              <a:t>than NOR flash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does not require as many large pads to connect to metallic lines</a:t>
            </a:r>
          </a:p>
          <a:p>
            <a:pPr marL="0" indent="0">
              <a:buNone/>
            </a:pPr>
            <a:r>
              <a:rPr lang="en-US" dirty="0" smtClean="0"/>
              <a:t>NAND geometry intrinsically has the same capabilities as NOR geometry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by intersecting a word line with a bit line, individual cells are accessible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However, NAND area is much smaller for a given number of cells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conversely, the memory size is much larger for a given area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So chip designers optimize NAND flash chips even further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limit the addressing circuitry to read full pages rather than individual words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This level of addressability is what is needed for SSDs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since HDDs are sector-addressable, not byte-addressable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MP3 </a:t>
            </a:r>
            <a:r>
              <a:rPr lang="en-US" dirty="0"/>
              <a:t>players, digital cameras and USB drives </a:t>
            </a:r>
            <a:r>
              <a:rPr lang="en-US" dirty="0" smtClean="0"/>
              <a:t>also use NAND flash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5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 or NAND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NAND flash is more compact than NOR flash</a:t>
            </a:r>
          </a:p>
          <a:p>
            <a:pPr marL="0" indent="0">
              <a:buNone/>
            </a:pPr>
            <a:r>
              <a:rPr lang="en-US" dirty="0" smtClean="0"/>
              <a:t>NOR flash has read/write to individual words (can be used like DRAM)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NAND flash read/writes at the page level</a:t>
            </a:r>
          </a:p>
          <a:p>
            <a:pPr marL="0" indent="0">
              <a:buNone/>
            </a:pPr>
            <a:r>
              <a:rPr lang="en-US" dirty="0" smtClean="0"/>
              <a:t>NOR flash is faster than NAND at reading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although NAND </a:t>
            </a:r>
            <a:r>
              <a:rPr lang="en-US" dirty="0"/>
              <a:t>speed is </a:t>
            </a:r>
            <a:r>
              <a:rPr lang="en-US" dirty="0" smtClean="0"/>
              <a:t>enough for </a:t>
            </a:r>
            <a:r>
              <a:rPr lang="en-US" dirty="0"/>
              <a:t>consumer </a:t>
            </a:r>
            <a:r>
              <a:rPr lang="en-US" dirty="0" smtClean="0"/>
              <a:t>applications (even </a:t>
            </a:r>
            <a:r>
              <a:rPr lang="en-US" dirty="0"/>
              <a:t>digital video)</a:t>
            </a:r>
          </a:p>
          <a:p>
            <a:pPr marL="0" indent="0">
              <a:buNone/>
            </a:pPr>
            <a:r>
              <a:rPr lang="en-US" dirty="0" smtClean="0"/>
              <a:t>NAND flash is faster at write and erase operations</a:t>
            </a:r>
          </a:p>
          <a:p>
            <a:pPr marL="0" indent="0">
              <a:buNone/>
            </a:pPr>
            <a:r>
              <a:rPr lang="en-US" dirty="0" smtClean="0"/>
              <a:t>NAND is thus better for general data storage and NOR for application program storage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NAND’s </a:t>
            </a:r>
            <a:r>
              <a:rPr lang="en-US" dirty="0"/>
              <a:t>fast write/erase </a:t>
            </a:r>
            <a:r>
              <a:rPr lang="en-US" dirty="0" smtClean="0"/>
              <a:t>speed, higher density, and lower cost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make it the standard for most consumer applications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(USB drives, HDD replacement, MP3 players, smartphones, digital cameras) </a:t>
            </a:r>
          </a:p>
          <a:p>
            <a:pPr marL="0" indent="0">
              <a:buNone/>
            </a:pPr>
            <a:r>
              <a:rPr lang="en-US" dirty="0" smtClean="0"/>
              <a:t>NOR’s addressability, longer lifetime and faster read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favor it for data-center/enterprise applications, BIOS and on-chip memory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68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Flash Mechanisms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83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Flash Even Better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1035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We have seen that flash suffers from several problems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bits can be incorrectly read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individual words can not be erased, only entire blocks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there is a limit to the number of PE cycles until a cell fails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Mechanisms have been designed to overcome these problems</a:t>
            </a:r>
          </a:p>
          <a:p>
            <a:pPr>
              <a:spcBef>
                <a:spcPts val="0"/>
              </a:spcBef>
            </a:pPr>
            <a:r>
              <a:rPr lang="en-US" dirty="0"/>
              <a:t>Error Correcting Codes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Block Management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TRIM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Wear leveling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Read/Write Disturb handling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Garbage collection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Write amplification avoidance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Error Correcting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4" y="1073427"/>
            <a:ext cx="10958514" cy="328626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FG cells can be misread and can fail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BER of an unused SLC is about 10</a:t>
            </a:r>
            <a:r>
              <a:rPr lang="en-US" baseline="30000" dirty="0" smtClean="0"/>
              <a:t>-8</a:t>
            </a:r>
            <a:r>
              <a:rPr lang="en-US" dirty="0" smtClean="0"/>
              <a:t>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after thousands of PE cycles it can be 10</a:t>
            </a:r>
            <a:r>
              <a:rPr lang="en-US" baseline="30000" dirty="0" smtClean="0"/>
              <a:t>-6</a:t>
            </a:r>
            <a:r>
              <a:rPr lang="en-US" dirty="0" smtClean="0"/>
              <a:t> (and MLC can reach over 10</a:t>
            </a:r>
            <a:r>
              <a:rPr lang="en-US" baseline="30000" dirty="0" smtClean="0"/>
              <a:t>-4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An error detection code determines (with high probability) whether we read correctly</a:t>
            </a:r>
          </a:p>
          <a:p>
            <a:pPr marL="0" indent="0">
              <a:buNone/>
            </a:pPr>
            <a:r>
              <a:rPr lang="en-US" dirty="0" smtClean="0"/>
              <a:t>An error correction code additionally supplies the correct bits (up to a limit)</a:t>
            </a:r>
          </a:p>
          <a:p>
            <a:pPr marL="0" indent="0">
              <a:buNone/>
            </a:pPr>
            <a:r>
              <a:rPr lang="en-US" dirty="0" smtClean="0"/>
              <a:t>Error detection/correction is built into the flash chip and adds overhead bits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typically each 2KB block will have an additional 64B of ECC overhead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ECC that can correct 4 bits out of 512B are in common use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49</a:t>
            </a:fld>
            <a:endParaRPr lang="en-US"/>
          </a:p>
        </p:txBody>
      </p:sp>
      <p:grpSp>
        <p:nvGrpSpPr>
          <p:cNvPr id="90" name="Group 89"/>
          <p:cNvGrpSpPr/>
          <p:nvPr/>
        </p:nvGrpSpPr>
        <p:grpSpPr>
          <a:xfrm>
            <a:off x="633320" y="4572273"/>
            <a:ext cx="8997333" cy="2037806"/>
            <a:chOff x="633320" y="4572273"/>
            <a:chExt cx="8997333" cy="2037806"/>
          </a:xfrm>
        </p:grpSpPr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3026770" y="4699190"/>
              <a:ext cx="1330819" cy="1192354"/>
              <a:chOff x="3344" y="920"/>
              <a:chExt cx="520" cy="512"/>
            </a:xfrm>
          </p:grpSpPr>
          <p:sp>
            <p:nvSpPr>
              <p:cNvPr id="60" name="Rectangle 5"/>
              <p:cNvSpPr>
                <a:spLocks noChangeArrowheads="1"/>
              </p:cNvSpPr>
              <p:nvPr/>
            </p:nvSpPr>
            <p:spPr bwMode="auto">
              <a:xfrm>
                <a:off x="3608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1" name="Rectangle 6"/>
              <p:cNvSpPr>
                <a:spLocks noChangeArrowheads="1"/>
              </p:cNvSpPr>
              <p:nvPr/>
            </p:nvSpPr>
            <p:spPr bwMode="auto">
              <a:xfrm>
                <a:off x="3344" y="920"/>
                <a:ext cx="520" cy="51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2" name="Rectangle 7"/>
              <p:cNvSpPr>
                <a:spLocks noChangeArrowheads="1"/>
              </p:cNvSpPr>
              <p:nvPr/>
            </p:nvSpPr>
            <p:spPr bwMode="auto">
              <a:xfrm>
                <a:off x="3416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3" name="Rectangle 8"/>
              <p:cNvSpPr>
                <a:spLocks noChangeArrowheads="1"/>
              </p:cNvSpPr>
              <p:nvPr/>
            </p:nvSpPr>
            <p:spPr bwMode="auto">
              <a:xfrm>
                <a:off x="3744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4" name="Rectangle 9"/>
              <p:cNvSpPr>
                <a:spLocks noChangeArrowheads="1"/>
              </p:cNvSpPr>
              <p:nvPr/>
            </p:nvSpPr>
            <p:spPr bwMode="auto">
              <a:xfrm>
                <a:off x="3544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5" name="Rectangle 10"/>
              <p:cNvSpPr>
                <a:spLocks noChangeArrowheads="1"/>
              </p:cNvSpPr>
              <p:nvPr/>
            </p:nvSpPr>
            <p:spPr bwMode="auto">
              <a:xfrm>
                <a:off x="3416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6" name="Rectangle 11"/>
              <p:cNvSpPr>
                <a:spLocks noChangeArrowheads="1"/>
              </p:cNvSpPr>
              <p:nvPr/>
            </p:nvSpPr>
            <p:spPr bwMode="auto">
              <a:xfrm>
                <a:off x="3608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7" name="Rectangle 12"/>
              <p:cNvSpPr>
                <a:spLocks noChangeArrowheads="1"/>
              </p:cNvSpPr>
              <p:nvPr/>
            </p:nvSpPr>
            <p:spPr bwMode="auto">
              <a:xfrm>
                <a:off x="3544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8" name="Rectangle 13"/>
              <p:cNvSpPr>
                <a:spLocks noChangeArrowheads="1"/>
              </p:cNvSpPr>
              <p:nvPr/>
            </p:nvSpPr>
            <p:spPr bwMode="auto">
              <a:xfrm>
                <a:off x="3616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69" name="Rectangle 14"/>
              <p:cNvSpPr>
                <a:spLocks noChangeArrowheads="1"/>
              </p:cNvSpPr>
              <p:nvPr/>
            </p:nvSpPr>
            <p:spPr bwMode="auto">
              <a:xfrm>
                <a:off x="3800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0" name="Rectangle 15"/>
              <p:cNvSpPr>
                <a:spLocks noChangeArrowheads="1"/>
              </p:cNvSpPr>
              <p:nvPr/>
            </p:nvSpPr>
            <p:spPr bwMode="auto">
              <a:xfrm>
                <a:off x="3416" y="1120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1" name="Rectangle 16"/>
              <p:cNvSpPr>
                <a:spLocks noChangeArrowheads="1"/>
              </p:cNvSpPr>
              <p:nvPr/>
            </p:nvSpPr>
            <p:spPr bwMode="auto">
              <a:xfrm>
                <a:off x="3472" y="105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2" name="Rectangle 17"/>
              <p:cNvSpPr>
                <a:spLocks noChangeArrowheads="1"/>
              </p:cNvSpPr>
              <p:nvPr/>
            </p:nvSpPr>
            <p:spPr bwMode="auto">
              <a:xfrm>
                <a:off x="3416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3" name="Rectangle 18"/>
              <p:cNvSpPr>
                <a:spLocks noChangeArrowheads="1"/>
              </p:cNvSpPr>
              <p:nvPr/>
            </p:nvSpPr>
            <p:spPr bwMode="auto">
              <a:xfrm>
                <a:off x="3416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4" name="Rectangle 19"/>
              <p:cNvSpPr>
                <a:spLocks noChangeArrowheads="1"/>
              </p:cNvSpPr>
              <p:nvPr/>
            </p:nvSpPr>
            <p:spPr bwMode="auto">
              <a:xfrm>
                <a:off x="3416" y="137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5" name="Rectangle 20"/>
              <p:cNvSpPr>
                <a:spLocks noChangeArrowheads="1"/>
              </p:cNvSpPr>
              <p:nvPr/>
            </p:nvSpPr>
            <p:spPr bwMode="auto">
              <a:xfrm>
                <a:off x="3416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6" name="Rectangle 21"/>
              <p:cNvSpPr>
                <a:spLocks noChangeArrowheads="1"/>
              </p:cNvSpPr>
              <p:nvPr/>
            </p:nvSpPr>
            <p:spPr bwMode="auto">
              <a:xfrm>
                <a:off x="3744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7" name="Rectangle 22"/>
              <p:cNvSpPr>
                <a:spLocks noChangeArrowheads="1"/>
              </p:cNvSpPr>
              <p:nvPr/>
            </p:nvSpPr>
            <p:spPr bwMode="auto">
              <a:xfrm>
                <a:off x="3680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8" name="Rectangle 23"/>
              <p:cNvSpPr>
                <a:spLocks noChangeArrowheads="1"/>
              </p:cNvSpPr>
              <p:nvPr/>
            </p:nvSpPr>
            <p:spPr bwMode="auto">
              <a:xfrm>
                <a:off x="3480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79" name="Rectangle 24"/>
              <p:cNvSpPr>
                <a:spLocks noChangeArrowheads="1"/>
              </p:cNvSpPr>
              <p:nvPr/>
            </p:nvSpPr>
            <p:spPr bwMode="auto">
              <a:xfrm>
                <a:off x="3480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0" name="Rectangle 25"/>
              <p:cNvSpPr>
                <a:spLocks noChangeArrowheads="1"/>
              </p:cNvSpPr>
              <p:nvPr/>
            </p:nvSpPr>
            <p:spPr bwMode="auto">
              <a:xfrm>
                <a:off x="3480" y="137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1" name="Rectangle 26"/>
              <p:cNvSpPr>
                <a:spLocks noChangeArrowheads="1"/>
              </p:cNvSpPr>
              <p:nvPr/>
            </p:nvSpPr>
            <p:spPr bwMode="auto">
              <a:xfrm>
                <a:off x="3480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2" name="Rectangle 27"/>
              <p:cNvSpPr>
                <a:spLocks noChangeArrowheads="1"/>
              </p:cNvSpPr>
              <p:nvPr/>
            </p:nvSpPr>
            <p:spPr bwMode="auto">
              <a:xfrm>
                <a:off x="3544" y="1120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3" name="Rectangle 28"/>
              <p:cNvSpPr>
                <a:spLocks noChangeArrowheads="1"/>
              </p:cNvSpPr>
              <p:nvPr/>
            </p:nvSpPr>
            <p:spPr bwMode="auto">
              <a:xfrm>
                <a:off x="3800" y="11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4" name="Rectangle 29"/>
              <p:cNvSpPr>
                <a:spLocks noChangeArrowheads="1"/>
              </p:cNvSpPr>
              <p:nvPr/>
            </p:nvSpPr>
            <p:spPr bwMode="auto">
              <a:xfrm>
                <a:off x="3800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5" name="Rectangle 30"/>
              <p:cNvSpPr>
                <a:spLocks noChangeArrowheads="1"/>
              </p:cNvSpPr>
              <p:nvPr/>
            </p:nvSpPr>
            <p:spPr bwMode="auto">
              <a:xfrm>
                <a:off x="3736" y="11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6" name="Rectangle 31"/>
              <p:cNvSpPr>
                <a:spLocks noChangeArrowheads="1"/>
              </p:cNvSpPr>
              <p:nvPr/>
            </p:nvSpPr>
            <p:spPr bwMode="auto">
              <a:xfrm>
                <a:off x="3800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7" name="Rectangle 32"/>
              <p:cNvSpPr>
                <a:spLocks noChangeArrowheads="1"/>
              </p:cNvSpPr>
              <p:nvPr/>
            </p:nvSpPr>
            <p:spPr bwMode="auto">
              <a:xfrm>
                <a:off x="3616" y="130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8" name="Rectangle 33"/>
              <p:cNvSpPr>
                <a:spLocks noChangeArrowheads="1"/>
              </p:cNvSpPr>
              <p:nvPr/>
            </p:nvSpPr>
            <p:spPr bwMode="auto">
              <a:xfrm>
                <a:off x="3672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89" name="Rectangle 34"/>
              <p:cNvSpPr>
                <a:spLocks noChangeArrowheads="1"/>
              </p:cNvSpPr>
              <p:nvPr/>
            </p:nvSpPr>
            <p:spPr bwMode="auto">
              <a:xfrm>
                <a:off x="3672" y="11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sp>
          <p:nvSpPr>
            <p:cNvPr id="8" name="Rectangle 35"/>
            <p:cNvSpPr>
              <a:spLocks noChangeArrowheads="1"/>
            </p:cNvSpPr>
            <p:nvPr/>
          </p:nvSpPr>
          <p:spPr bwMode="auto">
            <a:xfrm>
              <a:off x="4541858" y="4699190"/>
              <a:ext cx="163792" cy="11923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9" name="Text Box 36"/>
            <p:cNvSpPr txBox="1">
              <a:spLocks noChangeArrowheads="1"/>
            </p:cNvSpPr>
            <p:nvPr/>
          </p:nvSpPr>
          <p:spPr bwMode="auto">
            <a:xfrm>
              <a:off x="633320" y="4631871"/>
              <a:ext cx="1382004" cy="1299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01001010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00100000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01010011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01110100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01100101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01101110</a:t>
              </a:r>
              <a:endParaRPr lang="en-US" altLang="en-US" sz="1600" dirty="0"/>
            </a:p>
          </p:txBody>
        </p:sp>
        <p:sp>
          <p:nvSpPr>
            <p:cNvPr id="10" name="Rectangle 37"/>
            <p:cNvSpPr>
              <a:spLocks noChangeArrowheads="1"/>
            </p:cNvSpPr>
            <p:nvPr/>
          </p:nvSpPr>
          <p:spPr bwMode="auto">
            <a:xfrm>
              <a:off x="4552094" y="4848234"/>
              <a:ext cx="153555" cy="13041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1" name="Rectangle 39"/>
            <p:cNvSpPr>
              <a:spLocks noChangeArrowheads="1"/>
            </p:cNvSpPr>
            <p:nvPr/>
          </p:nvSpPr>
          <p:spPr bwMode="auto">
            <a:xfrm>
              <a:off x="4541857" y="4997279"/>
              <a:ext cx="163793" cy="1490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2" name="Rectangle 40"/>
            <p:cNvSpPr>
              <a:spLocks noChangeArrowheads="1"/>
            </p:cNvSpPr>
            <p:nvPr/>
          </p:nvSpPr>
          <p:spPr bwMode="auto">
            <a:xfrm>
              <a:off x="4543280" y="5742500"/>
              <a:ext cx="162369" cy="1490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13" name="Text Box 43"/>
            <p:cNvSpPr txBox="1">
              <a:spLocks noChangeArrowheads="1"/>
            </p:cNvSpPr>
            <p:nvPr/>
          </p:nvSpPr>
          <p:spPr bwMode="auto">
            <a:xfrm>
              <a:off x="2189355" y="4631871"/>
              <a:ext cx="399246" cy="1299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altLang="en-US" sz="1600" dirty="0"/>
            </a:p>
          </p:txBody>
        </p:sp>
        <p:sp>
          <p:nvSpPr>
            <p:cNvPr id="14" name="Text Box 36"/>
            <p:cNvSpPr txBox="1">
              <a:spLocks noChangeArrowheads="1"/>
            </p:cNvSpPr>
            <p:nvPr/>
          </p:nvSpPr>
          <p:spPr bwMode="auto">
            <a:xfrm>
              <a:off x="5537990" y="4572273"/>
              <a:ext cx="1207838" cy="12985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01001010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00100000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01010011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01110100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01100101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01101001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01101110</a:t>
              </a:r>
              <a:endParaRPr lang="en-US" altLang="en-US" sz="1600" dirty="0"/>
            </a:p>
          </p:txBody>
        </p:sp>
        <p:sp>
          <p:nvSpPr>
            <p:cNvPr id="15" name="Text Box 40"/>
            <p:cNvSpPr txBox="1">
              <a:spLocks noChangeArrowheads="1"/>
            </p:cNvSpPr>
            <p:nvPr/>
          </p:nvSpPr>
          <p:spPr bwMode="auto">
            <a:xfrm>
              <a:off x="6934122" y="4572273"/>
              <a:ext cx="358218" cy="12985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 eaLnBrk="1" hangingPunct="1">
                <a:lnSpc>
                  <a:spcPct val="7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  <a:p>
              <a:pPr algn="ctr" eaLnBrk="1" hangingPunct="1">
                <a:lnSpc>
                  <a:spcPct val="50000"/>
                </a:lnSpc>
                <a:spcBef>
                  <a:spcPct val="10000"/>
                </a:spcBef>
                <a:buClr>
                  <a:srgbClr val="F46300"/>
                </a:buClr>
                <a:buSzPct val="70000"/>
                <a:buFont typeface="Wingdings" panose="05000000000000000000" pitchFamily="2" charset="2"/>
                <a:buNone/>
              </a:pPr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endParaRPr lang="en-US" altLang="en-US" sz="1600" dirty="0"/>
            </a:p>
          </p:txBody>
        </p:sp>
        <p:sp>
          <p:nvSpPr>
            <p:cNvPr id="16" name="Text Box 41"/>
            <p:cNvSpPr txBox="1">
              <a:spLocks noChangeArrowheads="1"/>
            </p:cNvSpPr>
            <p:nvPr/>
          </p:nvSpPr>
          <p:spPr bwMode="auto">
            <a:xfrm>
              <a:off x="5542583" y="5924823"/>
              <a:ext cx="1203246" cy="338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r>
                <a:rPr lang="en-US" alt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01110110</a:t>
              </a:r>
            </a:p>
          </p:txBody>
        </p:sp>
        <p:sp>
          <p:nvSpPr>
            <p:cNvPr id="17" name="Rectangle 42"/>
            <p:cNvSpPr>
              <a:spLocks noChangeArrowheads="1"/>
            </p:cNvSpPr>
            <p:nvPr/>
          </p:nvSpPr>
          <p:spPr bwMode="auto">
            <a:xfrm rot="5400000">
              <a:off x="8497797" y="5426800"/>
              <a:ext cx="149028" cy="12589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8" name="Rectangle 43"/>
            <p:cNvSpPr>
              <a:spLocks noChangeArrowheads="1"/>
            </p:cNvSpPr>
            <p:nvPr/>
          </p:nvSpPr>
          <p:spPr bwMode="auto">
            <a:xfrm>
              <a:off x="8123864" y="5981965"/>
              <a:ext cx="146547" cy="14156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9" name="Rectangle 44"/>
            <p:cNvSpPr>
              <a:spLocks noChangeArrowheads="1"/>
            </p:cNvSpPr>
            <p:nvPr/>
          </p:nvSpPr>
          <p:spPr bwMode="auto">
            <a:xfrm>
              <a:off x="8286838" y="5976653"/>
              <a:ext cx="147365" cy="1541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" name="Rectangle 45"/>
            <p:cNvSpPr>
              <a:spLocks noChangeArrowheads="1"/>
            </p:cNvSpPr>
            <p:nvPr/>
          </p:nvSpPr>
          <p:spPr bwMode="auto">
            <a:xfrm>
              <a:off x="8450630" y="5976653"/>
              <a:ext cx="133800" cy="14063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1" name="Rectangle 46"/>
            <p:cNvSpPr>
              <a:spLocks noChangeArrowheads="1"/>
            </p:cNvSpPr>
            <p:nvPr/>
          </p:nvSpPr>
          <p:spPr bwMode="auto">
            <a:xfrm>
              <a:off x="8778217" y="5986871"/>
              <a:ext cx="167841" cy="14177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2" name="Rectangle 47"/>
            <p:cNvSpPr>
              <a:spLocks noChangeArrowheads="1"/>
            </p:cNvSpPr>
            <p:nvPr/>
          </p:nvSpPr>
          <p:spPr bwMode="auto">
            <a:xfrm>
              <a:off x="8966532" y="5976652"/>
              <a:ext cx="143319" cy="14063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23" name="Group 38"/>
            <p:cNvGrpSpPr>
              <a:grpSpLocks/>
            </p:cNvGrpSpPr>
            <p:nvPr/>
          </p:nvGrpSpPr>
          <p:grpSpPr bwMode="auto">
            <a:xfrm>
              <a:off x="7942825" y="4608213"/>
              <a:ext cx="1330819" cy="1192354"/>
              <a:chOff x="3344" y="920"/>
              <a:chExt cx="520" cy="512"/>
            </a:xfrm>
          </p:grpSpPr>
          <p:sp>
            <p:nvSpPr>
              <p:cNvPr id="30" name="Rectangle 5"/>
              <p:cNvSpPr>
                <a:spLocks noChangeArrowheads="1"/>
              </p:cNvSpPr>
              <p:nvPr/>
            </p:nvSpPr>
            <p:spPr bwMode="auto">
              <a:xfrm>
                <a:off x="3608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1" name="Rectangle 6"/>
              <p:cNvSpPr>
                <a:spLocks noChangeArrowheads="1"/>
              </p:cNvSpPr>
              <p:nvPr/>
            </p:nvSpPr>
            <p:spPr bwMode="auto">
              <a:xfrm>
                <a:off x="3344" y="920"/>
                <a:ext cx="520" cy="51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2" name="Rectangle 7"/>
              <p:cNvSpPr>
                <a:spLocks noChangeArrowheads="1"/>
              </p:cNvSpPr>
              <p:nvPr/>
            </p:nvSpPr>
            <p:spPr bwMode="auto">
              <a:xfrm>
                <a:off x="3416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3" name="Rectangle 8"/>
              <p:cNvSpPr>
                <a:spLocks noChangeArrowheads="1"/>
              </p:cNvSpPr>
              <p:nvPr/>
            </p:nvSpPr>
            <p:spPr bwMode="auto">
              <a:xfrm>
                <a:off x="3744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auto">
              <a:xfrm>
                <a:off x="3544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5" name="Rectangle 10"/>
              <p:cNvSpPr>
                <a:spLocks noChangeArrowheads="1"/>
              </p:cNvSpPr>
              <p:nvPr/>
            </p:nvSpPr>
            <p:spPr bwMode="auto">
              <a:xfrm>
                <a:off x="3416" y="99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6" name="Rectangle 11"/>
              <p:cNvSpPr>
                <a:spLocks noChangeArrowheads="1"/>
              </p:cNvSpPr>
              <p:nvPr/>
            </p:nvSpPr>
            <p:spPr bwMode="auto">
              <a:xfrm>
                <a:off x="3608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7" name="Rectangle 12"/>
              <p:cNvSpPr>
                <a:spLocks noChangeArrowheads="1"/>
              </p:cNvSpPr>
              <p:nvPr/>
            </p:nvSpPr>
            <p:spPr bwMode="auto">
              <a:xfrm>
                <a:off x="3544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8" name="Rectangle 13"/>
              <p:cNvSpPr>
                <a:spLocks noChangeArrowheads="1"/>
              </p:cNvSpPr>
              <p:nvPr/>
            </p:nvSpPr>
            <p:spPr bwMode="auto">
              <a:xfrm>
                <a:off x="3616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39" name="Rectangle 14"/>
              <p:cNvSpPr>
                <a:spLocks noChangeArrowheads="1"/>
              </p:cNvSpPr>
              <p:nvPr/>
            </p:nvSpPr>
            <p:spPr bwMode="auto">
              <a:xfrm>
                <a:off x="3800" y="9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0" name="Rectangle 15"/>
              <p:cNvSpPr>
                <a:spLocks noChangeArrowheads="1"/>
              </p:cNvSpPr>
              <p:nvPr/>
            </p:nvSpPr>
            <p:spPr bwMode="auto">
              <a:xfrm>
                <a:off x="3416" y="1120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1" name="Rectangle 16"/>
              <p:cNvSpPr>
                <a:spLocks noChangeArrowheads="1"/>
              </p:cNvSpPr>
              <p:nvPr/>
            </p:nvSpPr>
            <p:spPr bwMode="auto">
              <a:xfrm>
                <a:off x="3472" y="105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2" name="Rectangle 17"/>
              <p:cNvSpPr>
                <a:spLocks noChangeArrowheads="1"/>
              </p:cNvSpPr>
              <p:nvPr/>
            </p:nvSpPr>
            <p:spPr bwMode="auto">
              <a:xfrm>
                <a:off x="3416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3" name="Rectangle 18"/>
              <p:cNvSpPr>
                <a:spLocks noChangeArrowheads="1"/>
              </p:cNvSpPr>
              <p:nvPr/>
            </p:nvSpPr>
            <p:spPr bwMode="auto">
              <a:xfrm>
                <a:off x="3416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4" name="Rectangle 19"/>
              <p:cNvSpPr>
                <a:spLocks noChangeArrowheads="1"/>
              </p:cNvSpPr>
              <p:nvPr/>
            </p:nvSpPr>
            <p:spPr bwMode="auto">
              <a:xfrm>
                <a:off x="3416" y="137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5" name="Rectangle 20"/>
              <p:cNvSpPr>
                <a:spLocks noChangeArrowheads="1"/>
              </p:cNvSpPr>
              <p:nvPr/>
            </p:nvSpPr>
            <p:spPr bwMode="auto">
              <a:xfrm>
                <a:off x="3416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6" name="Rectangle 21"/>
              <p:cNvSpPr>
                <a:spLocks noChangeArrowheads="1"/>
              </p:cNvSpPr>
              <p:nvPr/>
            </p:nvSpPr>
            <p:spPr bwMode="auto">
              <a:xfrm>
                <a:off x="3744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7" name="Rectangle 22"/>
              <p:cNvSpPr>
                <a:spLocks noChangeArrowheads="1"/>
              </p:cNvSpPr>
              <p:nvPr/>
            </p:nvSpPr>
            <p:spPr bwMode="auto">
              <a:xfrm>
                <a:off x="3680" y="136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8" name="Rectangle 23"/>
              <p:cNvSpPr>
                <a:spLocks noChangeArrowheads="1"/>
              </p:cNvSpPr>
              <p:nvPr/>
            </p:nvSpPr>
            <p:spPr bwMode="auto">
              <a:xfrm>
                <a:off x="3480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3480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3480" y="1376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3480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3544" y="1120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3" name="Rectangle 28"/>
              <p:cNvSpPr>
                <a:spLocks noChangeArrowheads="1"/>
              </p:cNvSpPr>
              <p:nvPr/>
            </p:nvSpPr>
            <p:spPr bwMode="auto">
              <a:xfrm>
                <a:off x="3800" y="11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4" name="Rectangle 29"/>
              <p:cNvSpPr>
                <a:spLocks noChangeArrowheads="1"/>
              </p:cNvSpPr>
              <p:nvPr/>
            </p:nvSpPr>
            <p:spPr bwMode="auto">
              <a:xfrm>
                <a:off x="3800" y="124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5" name="Rectangle 30"/>
              <p:cNvSpPr>
                <a:spLocks noChangeArrowheads="1"/>
              </p:cNvSpPr>
              <p:nvPr/>
            </p:nvSpPr>
            <p:spPr bwMode="auto">
              <a:xfrm>
                <a:off x="3736" y="1128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6" name="Rectangle 31"/>
              <p:cNvSpPr>
                <a:spLocks noChangeArrowheads="1"/>
              </p:cNvSpPr>
              <p:nvPr/>
            </p:nvSpPr>
            <p:spPr bwMode="auto">
              <a:xfrm>
                <a:off x="3800" y="1312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7" name="Rectangle 32"/>
              <p:cNvSpPr>
                <a:spLocks noChangeArrowheads="1"/>
              </p:cNvSpPr>
              <p:nvPr/>
            </p:nvSpPr>
            <p:spPr bwMode="auto">
              <a:xfrm>
                <a:off x="3616" y="130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8" name="Rectangle 33"/>
              <p:cNvSpPr>
                <a:spLocks noChangeArrowheads="1"/>
              </p:cNvSpPr>
              <p:nvPr/>
            </p:nvSpPr>
            <p:spPr bwMode="auto">
              <a:xfrm>
                <a:off x="3672" y="1247"/>
                <a:ext cx="56" cy="57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  <p:sp>
            <p:nvSpPr>
              <p:cNvPr id="59" name="Rectangle 34"/>
              <p:cNvSpPr>
                <a:spLocks noChangeArrowheads="1"/>
              </p:cNvSpPr>
              <p:nvPr/>
            </p:nvSpPr>
            <p:spPr bwMode="auto">
              <a:xfrm>
                <a:off x="3672" y="1184"/>
                <a:ext cx="56" cy="56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 eaLnBrk="1" hangingPunct="1"/>
                <a:endParaRPr lang="en-US" altLang="en-US" sz="1800"/>
              </a:p>
            </p:txBody>
          </p:sp>
        </p:grpSp>
        <p:sp>
          <p:nvSpPr>
            <p:cNvPr id="24" name="Rectangle 35"/>
            <p:cNvSpPr>
              <a:spLocks noChangeArrowheads="1"/>
            </p:cNvSpPr>
            <p:nvPr/>
          </p:nvSpPr>
          <p:spPr bwMode="auto">
            <a:xfrm>
              <a:off x="9457912" y="4608213"/>
              <a:ext cx="172741" cy="119235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5" name="Rectangle 37"/>
            <p:cNvSpPr>
              <a:spLocks noChangeArrowheads="1"/>
            </p:cNvSpPr>
            <p:nvPr/>
          </p:nvSpPr>
          <p:spPr bwMode="auto">
            <a:xfrm>
              <a:off x="9468149" y="4757257"/>
              <a:ext cx="162504" cy="1490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6" name="Rectangle 39"/>
            <p:cNvSpPr>
              <a:spLocks noChangeArrowheads="1"/>
            </p:cNvSpPr>
            <p:nvPr/>
          </p:nvSpPr>
          <p:spPr bwMode="auto">
            <a:xfrm>
              <a:off x="9457912" y="4924932"/>
              <a:ext cx="172741" cy="14438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7" name="Rectangle 40"/>
            <p:cNvSpPr>
              <a:spLocks noChangeArrowheads="1"/>
            </p:cNvSpPr>
            <p:nvPr/>
          </p:nvSpPr>
          <p:spPr bwMode="auto">
            <a:xfrm>
              <a:off x="9469439" y="5641014"/>
              <a:ext cx="161214" cy="15143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eaLnBrk="1" hangingPunct="1"/>
              <a:endParaRPr lang="en-US" altLang="en-US" sz="180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074794" y="6021958"/>
              <a:ext cx="340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parity-check error detection</a:t>
              </a:r>
              <a:endParaRPr lang="en-US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216196" y="6240747"/>
              <a:ext cx="34098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2D parity-check error correction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633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930" y="2966070"/>
            <a:ext cx="10954870" cy="872004"/>
          </a:xfrm>
        </p:spPr>
        <p:txBody>
          <a:bodyPr/>
          <a:lstStyle/>
          <a:p>
            <a:r>
              <a:rPr lang="en-US" dirty="0" smtClean="0"/>
              <a:t>Solid State Physics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6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0987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Flash chips are manufactured </a:t>
            </a:r>
            <a:r>
              <a:rPr lang="en-US" dirty="0"/>
              <a:t>with more than the advertised </a:t>
            </a:r>
            <a:r>
              <a:rPr lang="en-US" dirty="0" smtClean="0"/>
              <a:t>capacity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this overprovisioning can be 7% for consumer grade and 30% for enterprise</a:t>
            </a:r>
          </a:p>
          <a:p>
            <a:pPr marL="0" indent="0">
              <a:buNone/>
            </a:pPr>
            <a:r>
              <a:rPr lang="en-US" dirty="0" smtClean="0"/>
              <a:t>A new flash chip may be shipped with failed blocks (to increase the yield) !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additional blocks will fail over time (or removed from use based on PE cycles)</a:t>
            </a:r>
          </a:p>
          <a:p>
            <a:pPr marL="0" indent="0">
              <a:buNone/>
            </a:pPr>
            <a:r>
              <a:rPr lang="en-US" dirty="0" smtClean="0"/>
              <a:t>Overprovisioning extends the chip lifetime until there are too many failed blocks </a:t>
            </a:r>
          </a:p>
          <a:p>
            <a:pPr marL="0" indent="0">
              <a:buNone/>
            </a:pPr>
            <a:r>
              <a:rPr lang="en-US" dirty="0" smtClean="0"/>
              <a:t>Thus, we require a function to map the logical block to a physical one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to perform maintenance and garbage collection</a:t>
            </a:r>
          </a:p>
          <a:p>
            <a:pPr marL="0" indent="0">
              <a:buNone/>
            </a:pPr>
            <a:r>
              <a:rPr lang="en-US" dirty="0" smtClean="0"/>
              <a:t>This function can be performed </a:t>
            </a:r>
            <a:r>
              <a:rPr lang="en-US" dirty="0"/>
              <a:t>by the host in </a:t>
            </a:r>
            <a:r>
              <a:rPr lang="en-US" dirty="0" smtClean="0"/>
              <a:t>a </a:t>
            </a:r>
            <a:r>
              <a:rPr lang="en-US" dirty="0"/>
              <a:t>device driver </a:t>
            </a:r>
            <a:r>
              <a:rPr lang="en-US" dirty="0" smtClean="0"/>
              <a:t>or </a:t>
            </a:r>
            <a:r>
              <a:rPr lang="en-US" b="1" dirty="0" smtClean="0"/>
              <a:t>F</a:t>
            </a:r>
            <a:r>
              <a:rPr lang="en-US" dirty="0" smtClean="0"/>
              <a:t>lash </a:t>
            </a:r>
            <a:r>
              <a:rPr lang="en-US" b="1" dirty="0" smtClean="0"/>
              <a:t>F</a:t>
            </a:r>
            <a:r>
              <a:rPr lang="en-US" dirty="0" smtClean="0"/>
              <a:t>ile </a:t>
            </a:r>
            <a:r>
              <a:rPr lang="en-US" b="1" dirty="0" smtClean="0"/>
              <a:t>S</a:t>
            </a:r>
            <a:r>
              <a:rPr lang="en-US" dirty="0" smtClean="0"/>
              <a:t>ystem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or on-chip by a </a:t>
            </a:r>
            <a:r>
              <a:rPr lang="en-US" i="1" dirty="0" smtClean="0"/>
              <a:t>flash controller</a:t>
            </a:r>
            <a:r>
              <a:rPr lang="en-US" dirty="0" smtClean="0"/>
              <a:t>, or </a:t>
            </a:r>
            <a:r>
              <a:rPr lang="en-US" b="1" dirty="0" smtClean="0"/>
              <a:t>F</a:t>
            </a:r>
            <a:r>
              <a:rPr lang="en-US" dirty="0" smtClean="0"/>
              <a:t>lash </a:t>
            </a:r>
            <a:r>
              <a:rPr lang="en-US" b="1" dirty="0" smtClean="0"/>
              <a:t>S</a:t>
            </a:r>
            <a:r>
              <a:rPr lang="en-US" dirty="0" smtClean="0"/>
              <a:t>torage </a:t>
            </a:r>
            <a:r>
              <a:rPr lang="en-US" b="1" dirty="0" smtClean="0"/>
              <a:t>P</a:t>
            </a:r>
            <a:r>
              <a:rPr lang="en-US" dirty="0" smtClean="0"/>
              <a:t>rocessor</a:t>
            </a:r>
          </a:p>
          <a:p>
            <a:pPr marL="0" indent="0">
              <a:buNone/>
            </a:pPr>
            <a:r>
              <a:rPr lang="en-US" dirty="0"/>
              <a:t>The </a:t>
            </a:r>
            <a:r>
              <a:rPr lang="en-US" dirty="0" smtClean="0"/>
              <a:t>FFS or FSP maintains 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the free physical block pool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the bad (invalid) block list</a:t>
            </a:r>
          </a:p>
          <a:p>
            <a:pPr>
              <a:spcBef>
                <a:spcPts val="0"/>
              </a:spcBef>
            </a:pPr>
            <a:r>
              <a:rPr lang="en-US" sz="2200" dirty="0" smtClean="0"/>
              <a:t>the </a:t>
            </a:r>
            <a:r>
              <a:rPr lang="en-US" sz="2200" b="1" dirty="0" smtClean="0"/>
              <a:t>P</a:t>
            </a:r>
            <a:r>
              <a:rPr lang="en-US" sz="2200" dirty="0" smtClean="0"/>
              <a:t>hysical </a:t>
            </a:r>
            <a:r>
              <a:rPr lang="en-US" sz="2200" b="1" dirty="0" smtClean="0"/>
              <a:t>B</a:t>
            </a:r>
            <a:r>
              <a:rPr lang="en-US" sz="2200" dirty="0" smtClean="0"/>
              <a:t>lock </a:t>
            </a:r>
            <a:r>
              <a:rPr lang="en-US" sz="2200" b="1" dirty="0" smtClean="0"/>
              <a:t>A</a:t>
            </a:r>
            <a:r>
              <a:rPr lang="en-US" sz="2200" dirty="0" smtClean="0"/>
              <a:t>ddress to the </a:t>
            </a:r>
            <a:r>
              <a:rPr lang="en-US" sz="2200" b="1" dirty="0" smtClean="0"/>
              <a:t>L</a:t>
            </a:r>
            <a:r>
              <a:rPr lang="en-US" sz="2200" dirty="0" smtClean="0"/>
              <a:t>ogical </a:t>
            </a:r>
            <a:r>
              <a:rPr lang="en-US" sz="2200" b="1" dirty="0" smtClean="0"/>
              <a:t>B</a:t>
            </a:r>
            <a:r>
              <a:rPr lang="en-US" sz="2200" dirty="0" smtClean="0"/>
              <a:t>lock </a:t>
            </a:r>
            <a:r>
              <a:rPr lang="en-US" sz="2200" b="1" dirty="0" smtClean="0"/>
              <a:t>A</a:t>
            </a:r>
            <a:r>
              <a:rPr lang="en-US" sz="2200" dirty="0" smtClean="0"/>
              <a:t>ddress (used by OSs) lookup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455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3" y="1073426"/>
            <a:ext cx="10958515" cy="51035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Bad blocks are blocks that can no longer be used</a:t>
            </a:r>
          </a:p>
          <a:p>
            <a:pPr marL="0" indent="0">
              <a:buNone/>
            </a:pPr>
            <a:r>
              <a:rPr lang="en-US" dirty="0" smtClean="0"/>
              <a:t>Bad blocks can be detected by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having been marked bad by the manufacturer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error detection upon read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bad status upon attempted erase (not all cells returned to 1 state)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not being able to completely write during a write attempt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Bad block management can be handled by the FSP, or device driver, or the file-system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Once there is an excessive number of bad blocks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chip must be declared to have failed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7200" y="4452144"/>
            <a:ext cx="2284299" cy="152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77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Deleting a file from a hard disk involves updating OS metadata (FAT, directory pointer)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the file data is not overwritten until needed </a:t>
            </a:r>
          </a:p>
          <a:p>
            <a:pPr marL="0" indent="0">
              <a:buNone/>
            </a:pPr>
            <a:r>
              <a:rPr lang="en-US" dirty="0"/>
              <a:t>In order to free up space on a flash drive, blocks need to be actually erased</a:t>
            </a:r>
          </a:p>
          <a:p>
            <a:pPr marL="0" indent="0">
              <a:buNone/>
            </a:pPr>
            <a:r>
              <a:rPr lang="en-US" dirty="0" smtClean="0"/>
              <a:t>When SSDs started replacing HDDs in computer environments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new </a:t>
            </a:r>
            <a:r>
              <a:rPr lang="en-US" b="1" dirty="0" smtClean="0"/>
              <a:t>TRIM </a:t>
            </a:r>
            <a:r>
              <a:rPr lang="en-US" dirty="0" smtClean="0"/>
              <a:t>command was added to the SATA disk interface</a:t>
            </a:r>
          </a:p>
          <a:p>
            <a:pPr marL="0" indent="0">
              <a:buNone/>
            </a:pPr>
            <a:r>
              <a:rPr lang="en-US" b="1" dirty="0" smtClean="0"/>
              <a:t>TRIM </a:t>
            </a:r>
            <a:r>
              <a:rPr lang="en-US" dirty="0" smtClean="0"/>
              <a:t>allows the OS to inform an SSD that a block is no longer in use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something meaningless for magnetic disks</a:t>
            </a:r>
          </a:p>
          <a:p>
            <a:pPr marL="0" indent="0">
              <a:buNone/>
            </a:pPr>
            <a:r>
              <a:rPr lang="en-US" dirty="0" smtClean="0"/>
              <a:t>Thus, rather than physically erasing the block in advance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 FSP merely marks the block for garbage collection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703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Wear Leveling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10,000 PE cycles sounds like a lot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but if we cycle once a minute, this translates to a single week !</a:t>
            </a:r>
          </a:p>
          <a:p>
            <a:pPr marL="0" indent="0">
              <a:buNone/>
            </a:pPr>
            <a:r>
              <a:rPr lang="en-US" dirty="0" smtClean="0"/>
              <a:t>In many applications, certain blocks of data will be repeatedly rewritten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while others will remain untouched, or only read</a:t>
            </a:r>
          </a:p>
          <a:p>
            <a:pPr marL="0" indent="0">
              <a:buNone/>
            </a:pPr>
            <a:r>
              <a:rPr lang="en-US" dirty="0" smtClean="0"/>
              <a:t>Wear leveling prolongs the lifetime of a flash chip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by keeping track of the number of PE cycles for each block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and dynamically </a:t>
            </a:r>
            <a:r>
              <a:rPr lang="en-US" dirty="0"/>
              <a:t>remapping blocks in order to </a:t>
            </a:r>
            <a:r>
              <a:rPr lang="en-US" dirty="0" smtClean="0"/>
              <a:t>equalize PE cycles </a:t>
            </a:r>
          </a:p>
          <a:p>
            <a:pPr marL="0" indent="0">
              <a:buNone/>
            </a:pPr>
            <a:r>
              <a:rPr lang="en-US" dirty="0" smtClean="0"/>
              <a:t>Thus, fewer blocks prematurely fail </a:t>
            </a:r>
            <a:r>
              <a:rPr lang="en-US" dirty="0"/>
              <a:t>due to </a:t>
            </a:r>
            <a:r>
              <a:rPr lang="en-US" dirty="0" smtClean="0"/>
              <a:t>excessive PE cycles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 smtClean="0"/>
              <a:t>Note: with TRIM only, released blocks are reused, but static blocks remain unused</a:t>
            </a:r>
          </a:p>
          <a:p>
            <a:pPr marL="0" indent="0">
              <a:buNone/>
            </a:pPr>
            <a:r>
              <a:rPr lang="en-US" dirty="0" smtClean="0"/>
              <a:t>With wear leveling, static </a:t>
            </a:r>
            <a:r>
              <a:rPr lang="en-US" dirty="0"/>
              <a:t>blocks </a:t>
            </a:r>
            <a:r>
              <a:rPr lang="en-US" dirty="0" smtClean="0"/>
              <a:t>are </a:t>
            </a:r>
            <a:r>
              <a:rPr lang="en-US" dirty="0"/>
              <a:t>periodically moved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spreading PE cycles around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extending the flash life expectancy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26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 Disturb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reading a bit from NAND flash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there </a:t>
            </a:r>
            <a:r>
              <a:rPr lang="en-US" dirty="0"/>
              <a:t>is a </a:t>
            </a:r>
            <a:r>
              <a:rPr lang="en-US" dirty="0" smtClean="0"/>
              <a:t>small probability that </a:t>
            </a:r>
            <a:r>
              <a:rPr lang="en-US" dirty="0"/>
              <a:t>it </a:t>
            </a:r>
            <a:r>
              <a:rPr lang="en-US" dirty="0" smtClean="0"/>
              <a:t>will flip an </a:t>
            </a:r>
            <a:r>
              <a:rPr lang="en-US" dirty="0"/>
              <a:t>adjacent </a:t>
            </a:r>
            <a:r>
              <a:rPr lang="en-US" dirty="0" smtClean="0"/>
              <a:t>cell</a:t>
            </a:r>
          </a:p>
          <a:p>
            <a:pPr marL="0" indent="0">
              <a:buNone/>
            </a:pPr>
            <a:r>
              <a:rPr lang="en-US" dirty="0" smtClean="0"/>
              <a:t>This probability increases with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number of times the bit is read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number of PE </a:t>
            </a:r>
            <a:r>
              <a:rPr lang="en-US" dirty="0"/>
              <a:t>cycles </a:t>
            </a:r>
            <a:r>
              <a:rPr lang="en-US" dirty="0" smtClean="0"/>
              <a:t>the block has undergone</a:t>
            </a:r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avoid the read disturb </a:t>
            </a:r>
            <a:r>
              <a:rPr lang="en-US" dirty="0" smtClean="0"/>
              <a:t>errors, the FSP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maintains a counter for each block with the number </a:t>
            </a:r>
            <a:r>
              <a:rPr lang="en-US" dirty="0"/>
              <a:t>of reads </a:t>
            </a:r>
            <a:r>
              <a:rPr lang="en-US" dirty="0" smtClean="0"/>
              <a:t>since </a:t>
            </a:r>
            <a:r>
              <a:rPr lang="en-US" dirty="0"/>
              <a:t>the last </a:t>
            </a:r>
            <a:r>
              <a:rPr lang="en-US" dirty="0" smtClean="0"/>
              <a:t>erase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if the counter </a:t>
            </a:r>
            <a:r>
              <a:rPr lang="en-US" dirty="0"/>
              <a:t>exceeds a </a:t>
            </a:r>
            <a:r>
              <a:rPr lang="en-US" dirty="0" smtClean="0"/>
              <a:t>threshold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physical block </a:t>
            </a:r>
            <a:r>
              <a:rPr lang="en-US" dirty="0"/>
              <a:t>is copied </a:t>
            </a:r>
            <a:r>
              <a:rPr lang="en-US" dirty="0" smtClean="0"/>
              <a:t>to </a:t>
            </a:r>
            <a:r>
              <a:rPr lang="en-US" dirty="0"/>
              <a:t>a new </a:t>
            </a:r>
            <a:r>
              <a:rPr lang="en-US" dirty="0" smtClean="0"/>
              <a:t>physical block and the LUT updated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the block is erased and released </a:t>
            </a:r>
            <a:r>
              <a:rPr lang="en-US" dirty="0"/>
              <a:t>to the </a:t>
            </a:r>
            <a:r>
              <a:rPr lang="en-US" dirty="0" smtClean="0"/>
              <a:t>free block pool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0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(Write) Disturb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</a:t>
            </a:r>
            <a:r>
              <a:rPr lang="en-US" dirty="0" smtClean="0"/>
              <a:t>writing a page to NAND </a:t>
            </a:r>
            <a:r>
              <a:rPr lang="en-US" dirty="0"/>
              <a:t>flash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there is a small probability that it </a:t>
            </a:r>
            <a:r>
              <a:rPr lang="en-US" dirty="0" smtClean="0"/>
              <a:t>deposit some charge on another cell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 on selected page but not supposed to be written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  or on non-selected page </a:t>
            </a:r>
          </a:p>
          <a:p>
            <a:pPr marL="0" indent="0">
              <a:buNone/>
            </a:pPr>
            <a:r>
              <a:rPr lang="en-US" dirty="0" smtClean="0"/>
              <a:t>This charge causes </a:t>
            </a:r>
            <a:r>
              <a:rPr lang="en-US" dirty="0"/>
              <a:t>the cell to </a:t>
            </a:r>
            <a:r>
              <a:rPr lang="en-US" dirty="0" smtClean="0"/>
              <a:t>weakly </a:t>
            </a:r>
            <a:r>
              <a:rPr lang="en-US" dirty="0"/>
              <a:t>programmed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but does not damage the cell (it can be completely erased)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disturbance </a:t>
            </a:r>
          </a:p>
          <a:p>
            <a:pPr>
              <a:spcBef>
                <a:spcPts val="0"/>
              </a:spcBef>
            </a:pPr>
            <a:r>
              <a:rPr lang="en-US" dirty="0"/>
              <a:t>can be minimized by sequential writing of pages in the block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can be detected by the write status check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if missed can be managed using ECC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Garbage </a:t>
            </a:r>
            <a:r>
              <a:rPr lang="en-US" dirty="0" smtClean="0"/>
              <a:t>Collection </a:t>
            </a:r>
            <a:r>
              <a:rPr lang="en-US" sz="3600" dirty="0" smtClean="0"/>
              <a:t>(</a:t>
            </a:r>
            <a:r>
              <a:rPr lang="en-US" sz="3600" dirty="0"/>
              <a:t>Page Recovery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Flash is written in pages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but both can only be erased in blocks (e.g., 64 or 128 pages) </a:t>
            </a:r>
          </a:p>
          <a:p>
            <a:pPr marL="0" indent="0">
              <a:buNone/>
            </a:pPr>
            <a:r>
              <a:rPr lang="en-US" dirty="0" smtClean="0"/>
              <a:t>A new flash drive, with only erased pages, can be written very rapidly</a:t>
            </a:r>
          </a:p>
          <a:p>
            <a:pPr marL="0" indent="0">
              <a:buNone/>
            </a:pPr>
            <a:r>
              <a:rPr lang="en-US" dirty="0" smtClean="0"/>
              <a:t>After extensive use, a flash drive still has </a:t>
            </a:r>
            <a:r>
              <a:rPr lang="en-US" i="1" dirty="0" smtClean="0"/>
              <a:t>available</a:t>
            </a:r>
            <a:r>
              <a:rPr lang="en-US" dirty="0" smtClean="0"/>
              <a:t> </a:t>
            </a:r>
            <a:r>
              <a:rPr lang="en-US" dirty="0"/>
              <a:t>(unused but not yet </a:t>
            </a:r>
            <a:r>
              <a:rPr lang="en-US" dirty="0" smtClean="0"/>
              <a:t>erased) pages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located alongside pages still in use in a single block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and so can not be rewritten without erasing the whole block</a:t>
            </a:r>
          </a:p>
          <a:p>
            <a:pPr marL="0" indent="0">
              <a:buNone/>
            </a:pPr>
            <a:r>
              <a:rPr lang="en-US" dirty="0" smtClean="0"/>
              <a:t>In order to use such pages, the FSP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reads the contents of pages in use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erase </a:t>
            </a:r>
            <a:r>
              <a:rPr lang="en-US" dirty="0"/>
              <a:t>the </a:t>
            </a:r>
            <a:r>
              <a:rPr lang="en-US" i="1" dirty="0"/>
              <a:t>entire </a:t>
            </a:r>
            <a:r>
              <a:rPr lang="en-US" dirty="0" smtClean="0"/>
              <a:t>block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rewrites </a:t>
            </a:r>
            <a:r>
              <a:rPr lang="en-US" dirty="0"/>
              <a:t>the </a:t>
            </a:r>
            <a:r>
              <a:rPr lang="en-US" dirty="0" smtClean="0"/>
              <a:t>pages still in use to the block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writes the new page of data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This makes writing a new page significantly slower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causing the SDD to slow-down over time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56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4705" y="3625194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58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a New Page on an Old SSD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28650" y="1352550"/>
            <a:ext cx="1504950" cy="4615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28650" y="177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28650" y="2152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8650" y="13832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28650" y="1783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2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28650" y="2170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</a:t>
            </a:r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628650" y="2533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28650" y="2551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3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628650" y="2914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628650" y="3295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8650" y="2926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628650" y="3313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4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628650" y="3676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28650" y="3694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628650" y="4057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28650" y="4438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28650" y="4069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628650" y="4456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5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8650" y="4819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28650" y="4837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6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628650" y="5200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28650" y="558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28650" y="5212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FREE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628650" y="5599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7</a:t>
            </a:r>
            <a:endParaRPr lang="en-US" dirty="0"/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2381250" y="3678198"/>
            <a:ext cx="10287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3562350" y="1352550"/>
            <a:ext cx="1504950" cy="4615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3562350" y="177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562350" y="2152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562350" y="13832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ERASED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562350" y="1783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562350" y="2170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54" name="Straight Connector 53"/>
          <p:cNvCxnSpPr/>
          <p:nvPr/>
        </p:nvCxnSpPr>
        <p:spPr>
          <a:xfrm>
            <a:off x="3562350" y="2533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562350" y="2551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3562350" y="2914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562350" y="3295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562350" y="2926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562350" y="3313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3562350" y="3676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562350" y="3694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62" name="Straight Connector 61"/>
          <p:cNvCxnSpPr/>
          <p:nvPr/>
        </p:nvCxnSpPr>
        <p:spPr>
          <a:xfrm>
            <a:off x="3562350" y="4057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562350" y="4438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562350" y="4069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562350" y="4456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3562350" y="4819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562350" y="4837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3562350" y="5200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3562350" y="558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562350" y="5212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562350" y="5599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72" name="Straight Arrow Connector 71"/>
          <p:cNvCxnSpPr/>
          <p:nvPr/>
        </p:nvCxnSpPr>
        <p:spPr>
          <a:xfrm>
            <a:off x="5295900" y="3678198"/>
            <a:ext cx="10287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572250" y="1352550"/>
            <a:ext cx="1504950" cy="4615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/>
          <p:nvPr/>
        </p:nvCxnSpPr>
        <p:spPr>
          <a:xfrm>
            <a:off x="6572250" y="177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6572250" y="2152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572250" y="13832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1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6572250" y="1783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2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6572250" y="2170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3</a:t>
            </a:r>
            <a:endParaRPr lang="en-US" dirty="0"/>
          </a:p>
        </p:txBody>
      </p:sp>
      <p:cxnSp>
        <p:nvCxnSpPr>
          <p:cNvPr id="79" name="Straight Connector 78"/>
          <p:cNvCxnSpPr/>
          <p:nvPr/>
        </p:nvCxnSpPr>
        <p:spPr>
          <a:xfrm>
            <a:off x="6572250" y="2533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572250" y="2551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4</a:t>
            </a:r>
            <a:endParaRPr lang="en-US" dirty="0"/>
          </a:p>
        </p:txBody>
      </p:sp>
      <p:cxnSp>
        <p:nvCxnSpPr>
          <p:cNvPr id="81" name="Straight Connector 80"/>
          <p:cNvCxnSpPr/>
          <p:nvPr/>
        </p:nvCxnSpPr>
        <p:spPr>
          <a:xfrm>
            <a:off x="6572250" y="2914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72250" y="3295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572250" y="2926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5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6572250" y="3313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6</a:t>
            </a:r>
            <a:endParaRPr lang="en-US" dirty="0"/>
          </a:p>
        </p:txBody>
      </p:sp>
      <p:cxnSp>
        <p:nvCxnSpPr>
          <p:cNvPr id="85" name="Straight Connector 84"/>
          <p:cNvCxnSpPr/>
          <p:nvPr/>
        </p:nvCxnSpPr>
        <p:spPr>
          <a:xfrm>
            <a:off x="6572250" y="3676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6572250" y="3694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7</a:t>
            </a:r>
            <a:endParaRPr lang="en-US" dirty="0"/>
          </a:p>
        </p:txBody>
      </p:sp>
      <p:cxnSp>
        <p:nvCxnSpPr>
          <p:cNvPr id="87" name="Straight Connector 86"/>
          <p:cNvCxnSpPr/>
          <p:nvPr/>
        </p:nvCxnSpPr>
        <p:spPr>
          <a:xfrm>
            <a:off x="6572250" y="4057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6572250" y="4438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6572250" y="4069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572250" y="4456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91" name="Straight Connector 90"/>
          <p:cNvCxnSpPr/>
          <p:nvPr/>
        </p:nvCxnSpPr>
        <p:spPr>
          <a:xfrm>
            <a:off x="6572250" y="4819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6572250" y="4837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6572250" y="5200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6572250" y="558165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572250" y="5212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72250" y="559915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97" name="Straight Arrow Connector 96"/>
          <p:cNvCxnSpPr/>
          <p:nvPr/>
        </p:nvCxnSpPr>
        <p:spPr>
          <a:xfrm>
            <a:off x="8324850" y="3678198"/>
            <a:ext cx="102870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9582150" y="1371600"/>
            <a:ext cx="1504950" cy="46159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/>
          <p:nvPr/>
        </p:nvCxnSpPr>
        <p:spPr>
          <a:xfrm>
            <a:off x="9582150" y="1790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>
            <a:off x="9582150" y="2171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9582150" y="140231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1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9582150" y="18023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2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9582150" y="2189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3</a:t>
            </a:r>
            <a:endParaRPr lang="en-US" dirty="0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9582150" y="2552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9582150" y="2570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4</a:t>
            </a:r>
            <a:endParaRPr lang="en-US" dirty="0"/>
          </a:p>
        </p:txBody>
      </p:sp>
      <p:cxnSp>
        <p:nvCxnSpPr>
          <p:cNvPr id="106" name="Straight Connector 105"/>
          <p:cNvCxnSpPr/>
          <p:nvPr/>
        </p:nvCxnSpPr>
        <p:spPr>
          <a:xfrm>
            <a:off x="9582150" y="2933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/>
          <p:nvPr/>
        </p:nvCxnSpPr>
        <p:spPr>
          <a:xfrm>
            <a:off x="9582150" y="3314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9582150" y="29453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5</a:t>
            </a:r>
            <a:endParaRPr lang="en-US" dirty="0"/>
          </a:p>
        </p:txBody>
      </p:sp>
      <p:sp>
        <p:nvSpPr>
          <p:cNvPr id="109" name="TextBox 108"/>
          <p:cNvSpPr txBox="1"/>
          <p:nvPr/>
        </p:nvSpPr>
        <p:spPr>
          <a:xfrm>
            <a:off x="9582150" y="3332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6</a:t>
            </a:r>
            <a:endParaRPr lang="en-US" dirty="0"/>
          </a:p>
        </p:txBody>
      </p:sp>
      <p:cxnSp>
        <p:nvCxnSpPr>
          <p:cNvPr id="110" name="Straight Connector 109"/>
          <p:cNvCxnSpPr/>
          <p:nvPr/>
        </p:nvCxnSpPr>
        <p:spPr>
          <a:xfrm>
            <a:off x="9582150" y="3695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9582150" y="3713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USE 7</a:t>
            </a:r>
            <a:endParaRPr lang="en-US" dirty="0"/>
          </a:p>
        </p:txBody>
      </p:sp>
      <p:cxnSp>
        <p:nvCxnSpPr>
          <p:cNvPr id="112" name="Straight Connector 111"/>
          <p:cNvCxnSpPr/>
          <p:nvPr/>
        </p:nvCxnSpPr>
        <p:spPr>
          <a:xfrm>
            <a:off x="9582150" y="4076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9582150" y="4457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TextBox 113"/>
          <p:cNvSpPr txBox="1"/>
          <p:nvPr/>
        </p:nvSpPr>
        <p:spPr>
          <a:xfrm>
            <a:off x="9582150" y="40883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NEW PAGE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9582150" y="4475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116" name="Straight Connector 115"/>
          <p:cNvCxnSpPr/>
          <p:nvPr/>
        </p:nvCxnSpPr>
        <p:spPr>
          <a:xfrm>
            <a:off x="9582150" y="4838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9582150" y="4856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cxnSp>
        <p:nvCxnSpPr>
          <p:cNvPr id="118" name="Straight Connector 117"/>
          <p:cNvCxnSpPr/>
          <p:nvPr/>
        </p:nvCxnSpPr>
        <p:spPr>
          <a:xfrm>
            <a:off x="9582150" y="5219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>
            <a:off x="9582150" y="5600700"/>
            <a:ext cx="150495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9582150" y="5231368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9582150" y="5618202"/>
            <a:ext cx="1504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ERASED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2419350" y="56476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1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2571750" y="58000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2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5" name="TextBox 124"/>
          <p:cNvSpPr txBox="1"/>
          <p:nvPr/>
        </p:nvSpPr>
        <p:spPr>
          <a:xfrm>
            <a:off x="2724150" y="59524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3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2876550" y="61048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4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3028950" y="62572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5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3181350" y="64096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6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29" name="TextBox 128"/>
          <p:cNvSpPr txBox="1"/>
          <p:nvPr/>
        </p:nvSpPr>
        <p:spPr>
          <a:xfrm>
            <a:off x="3333750" y="65620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7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 flipH="1">
            <a:off x="5462454" y="56476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1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2" name="TextBox 131"/>
          <p:cNvSpPr txBox="1"/>
          <p:nvPr/>
        </p:nvSpPr>
        <p:spPr>
          <a:xfrm flipH="1">
            <a:off x="5310054" y="58000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2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 flipH="1">
            <a:off x="5157654" y="59524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5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4" name="TextBox 133"/>
          <p:cNvSpPr txBox="1"/>
          <p:nvPr/>
        </p:nvSpPr>
        <p:spPr>
          <a:xfrm flipH="1">
            <a:off x="5005254" y="61048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4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 flipH="1">
            <a:off x="4852854" y="62572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5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6" name="TextBox 135"/>
          <p:cNvSpPr txBox="1"/>
          <p:nvPr/>
        </p:nvSpPr>
        <p:spPr>
          <a:xfrm flipH="1">
            <a:off x="4700454" y="64096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6</a:t>
            </a:r>
            <a:endParaRPr lang="en-US" sz="1000" dirty="0">
              <a:solidFill>
                <a:srgbClr val="002060"/>
              </a:solidFill>
            </a:endParaRPr>
          </a:p>
        </p:txBody>
      </p:sp>
      <p:sp>
        <p:nvSpPr>
          <p:cNvPr id="137" name="TextBox 136"/>
          <p:cNvSpPr txBox="1"/>
          <p:nvPr/>
        </p:nvSpPr>
        <p:spPr>
          <a:xfrm flipH="1">
            <a:off x="4548054" y="6562041"/>
            <a:ext cx="704850" cy="24622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solidFill>
                  <a:srgbClr val="002060"/>
                </a:solidFill>
              </a:rPr>
              <a:t>IN USE 7</a:t>
            </a:r>
            <a:endParaRPr lang="en-US" sz="1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80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Amplification Avoidance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perceived slow-down results from </a:t>
            </a:r>
            <a:r>
              <a:rPr lang="en-US" b="1" dirty="0" smtClean="0"/>
              <a:t>write </a:t>
            </a:r>
            <a:r>
              <a:rPr lang="en-US" b="1" dirty="0"/>
              <a:t>amplification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i.e., more data being written than absolutely necessary</a:t>
            </a:r>
          </a:p>
          <a:p>
            <a:pPr marL="0" indent="0">
              <a:buNone/>
            </a:pPr>
            <a:r>
              <a:rPr lang="en-US" dirty="0" smtClean="0"/>
              <a:t>Worst case - updating </a:t>
            </a:r>
            <a:r>
              <a:rPr lang="en-US" dirty="0"/>
              <a:t>a single bit could </a:t>
            </a:r>
            <a:r>
              <a:rPr lang="en-US" dirty="0" smtClean="0"/>
              <a:t>force rewriting </a:t>
            </a:r>
            <a:r>
              <a:rPr lang="en-US" dirty="0"/>
              <a:t>a 2MB </a:t>
            </a:r>
            <a:r>
              <a:rPr lang="en-US" dirty="0" smtClean="0"/>
              <a:t>block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 resulting in a write amplification of 16.8 </a:t>
            </a:r>
            <a:r>
              <a:rPr lang="en-US" dirty="0"/>
              <a:t>million</a:t>
            </a:r>
          </a:p>
          <a:p>
            <a:pPr marL="0" indent="0">
              <a:buNone/>
            </a:pPr>
            <a:r>
              <a:rPr lang="en-US" dirty="0" smtClean="0"/>
              <a:t>Write amplification also results from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wear leveling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idle-time (background) garbage collection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secure erase (restore out-of-box state)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partial page programming (writing less than a full page)</a:t>
            </a:r>
          </a:p>
          <a:p>
            <a:pPr marL="0" indent="0">
              <a:buNone/>
            </a:pPr>
            <a:r>
              <a:rPr lang="en-US" dirty="0" smtClean="0"/>
              <a:t>Write amplification has further shortcomings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extra PE cycles reduce the flash lifetime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extra writes consume bus bandwidth and reduce </a:t>
            </a:r>
            <a:r>
              <a:rPr lang="en-US" dirty="0"/>
              <a:t>performance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Various algorithms have been developed to minimize write amplification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29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5958" y="1935416"/>
            <a:ext cx="6699038" cy="1902659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THE END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Thanks for your attention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996" y="1935416"/>
            <a:ext cx="2758545" cy="3333243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/>
        </p:nvSpPr>
        <p:spPr>
          <a:xfrm>
            <a:off x="913492" y="4383088"/>
            <a:ext cx="2859315" cy="6216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200" smtClean="0">
                <a:solidFill>
                  <a:schemeClr val="accent1">
                    <a:lumMod val="50000"/>
                  </a:schemeClr>
                </a:solidFill>
              </a:rPr>
              <a:t>Yaakov (J) Stein</a:t>
            </a:r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16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Solid State Physics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Solid state physics was mostly developed in Bell Labs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in order to enable new electronic </a:t>
            </a:r>
            <a:r>
              <a:rPr lang="en-US" dirty="0" smtClean="0"/>
              <a:t>devices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such as the diode RF detector and the transistor amplifier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/>
              <a:t>SS physics explains </a:t>
            </a:r>
            <a:r>
              <a:rPr lang="en-US" dirty="0" smtClean="0"/>
              <a:t>why </a:t>
            </a:r>
            <a:r>
              <a:rPr lang="en-US" dirty="0"/>
              <a:t>electrical resistivity varies over 32 orders of magnitude </a:t>
            </a:r>
          </a:p>
          <a:p>
            <a:pPr>
              <a:spcBef>
                <a:spcPts val="0"/>
              </a:spcBef>
            </a:pPr>
            <a:r>
              <a:rPr lang="en-US" dirty="0"/>
              <a:t>superconductor  0 ohm-cm</a:t>
            </a:r>
          </a:p>
          <a:p>
            <a:pPr>
              <a:spcBef>
                <a:spcPts val="0"/>
              </a:spcBef>
            </a:pPr>
            <a:r>
              <a:rPr lang="en-US" dirty="0"/>
              <a:t>metal at low temperature 10</a:t>
            </a:r>
            <a:r>
              <a:rPr lang="en-US" baseline="30000" dirty="0"/>
              <a:t>-10</a:t>
            </a:r>
            <a:r>
              <a:rPr lang="en-US" dirty="0"/>
              <a:t> ohm-cm</a:t>
            </a:r>
          </a:p>
          <a:p>
            <a:pPr>
              <a:spcBef>
                <a:spcPts val="0"/>
              </a:spcBef>
            </a:pPr>
            <a:r>
              <a:rPr lang="en-US" dirty="0"/>
              <a:t>semiconductors 10</a:t>
            </a:r>
            <a:r>
              <a:rPr lang="en-US" baseline="30000" dirty="0"/>
              <a:t>-5</a:t>
            </a:r>
            <a:r>
              <a:rPr lang="en-US" dirty="0"/>
              <a:t> to 10</a:t>
            </a:r>
            <a:r>
              <a:rPr lang="en-US" baseline="30000" dirty="0"/>
              <a:t>5</a:t>
            </a:r>
            <a:r>
              <a:rPr lang="en-US" dirty="0"/>
              <a:t> ohm-cm</a:t>
            </a:r>
          </a:p>
          <a:p>
            <a:pPr>
              <a:spcBef>
                <a:spcPts val="0"/>
              </a:spcBef>
            </a:pPr>
            <a:r>
              <a:rPr lang="en-US" dirty="0"/>
              <a:t>good insulator 10</a:t>
            </a:r>
            <a:r>
              <a:rPr lang="en-US" baseline="30000" dirty="0"/>
              <a:t>22</a:t>
            </a:r>
            <a:r>
              <a:rPr lang="en-US" dirty="0"/>
              <a:t> ohm-cm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SS physics can only be understood through quantum </a:t>
            </a:r>
            <a:r>
              <a:rPr lang="en-US" dirty="0" smtClean="0"/>
              <a:t>mechanics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but we can grasp the main features by learning only a few facts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906" y="1333500"/>
            <a:ext cx="774786" cy="985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4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shell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Quantum mechanics teaches us that :</a:t>
            </a:r>
          </a:p>
          <a:p>
            <a:r>
              <a:rPr lang="en-US" dirty="0"/>
              <a:t>atoms are composed of nuclei surrounded by electrons</a:t>
            </a:r>
          </a:p>
          <a:p>
            <a:pPr>
              <a:spcBef>
                <a:spcPts val="0"/>
              </a:spcBef>
            </a:pPr>
            <a:r>
              <a:rPr lang="en-US" dirty="0"/>
              <a:t>electrons occupy discrete </a:t>
            </a:r>
            <a:r>
              <a:rPr lang="en-US" i="1" dirty="0"/>
              <a:t>states </a:t>
            </a:r>
            <a:r>
              <a:rPr lang="en-US" dirty="0"/>
              <a:t>|n l m s &gt;   where </a:t>
            </a:r>
          </a:p>
          <a:p>
            <a:pPr lvl="1">
              <a:spcBef>
                <a:spcPts val="0"/>
              </a:spcBef>
            </a:pPr>
            <a:r>
              <a:rPr lang="en-US" dirty="0"/>
              <a:t>n = 1, 2, 3, ...  	</a:t>
            </a:r>
            <a:r>
              <a:rPr lang="en-US" dirty="0" smtClean="0"/>
              <a:t>major shell </a:t>
            </a:r>
            <a:r>
              <a:rPr lang="en-US" dirty="0"/>
              <a:t>number</a:t>
            </a:r>
          </a:p>
          <a:p>
            <a:pPr lvl="1">
              <a:spcBef>
                <a:spcPts val="0"/>
              </a:spcBef>
            </a:pPr>
            <a:r>
              <a:rPr lang="en-US" dirty="0"/>
              <a:t>l = 0, 1, ..., n-1	</a:t>
            </a:r>
            <a:r>
              <a:rPr lang="en-US" dirty="0" smtClean="0"/>
              <a:t>electron’s </a:t>
            </a:r>
            <a:r>
              <a:rPr lang="en-US" dirty="0"/>
              <a:t>angular </a:t>
            </a:r>
            <a:r>
              <a:rPr lang="en-US" dirty="0" smtClean="0"/>
              <a:t>momentum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		s (l=0), p (l=1), d (l=2), f (l=3), ...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m = -l, ... l	</a:t>
            </a:r>
            <a:r>
              <a:rPr lang="en-US" dirty="0" smtClean="0"/>
              <a:t>angular momentum projection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s = ± ½ 		is the electron’s spin</a:t>
            </a:r>
          </a:p>
          <a:p>
            <a:pPr>
              <a:spcBef>
                <a:spcPts val="0"/>
              </a:spcBef>
            </a:pPr>
            <a:r>
              <a:rPr lang="en-US" dirty="0"/>
              <a:t>no 2 electrons can occupy the same </a:t>
            </a:r>
            <a:r>
              <a:rPr lang="en-US" dirty="0" smtClean="0"/>
              <a:t>state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so with a given n, there can only be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2 s electrons, 6 p electrons, 10, d electrons, etc.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electrons in closed shells are tightly bound to the nucleus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electrons in open shells (</a:t>
            </a:r>
            <a:r>
              <a:rPr lang="en-US" i="1" dirty="0" smtClean="0"/>
              <a:t>valence</a:t>
            </a:r>
            <a:r>
              <a:rPr lang="en-US" dirty="0" smtClean="0"/>
              <a:t> electrons) can easily </a:t>
            </a:r>
            <a:r>
              <a:rPr lang="en-US" i="1" dirty="0" smtClean="0"/>
              <a:t>escape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8341088" y="1956681"/>
            <a:ext cx="3675512" cy="3622913"/>
            <a:chOff x="8341088" y="1956681"/>
            <a:chExt cx="3675512" cy="3622913"/>
          </a:xfrm>
        </p:grpSpPr>
        <p:sp>
          <p:nvSpPr>
            <p:cNvPr id="7" name="Oval 6"/>
            <p:cNvSpPr/>
            <p:nvPr/>
          </p:nvSpPr>
          <p:spPr>
            <a:xfrm>
              <a:off x="8341088" y="1956681"/>
              <a:ext cx="3675512" cy="3622913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9273968" y="2878190"/>
              <a:ext cx="1809750" cy="1790699"/>
            </a:xfrm>
            <a:prstGeom prst="ellipse">
              <a:avLst/>
            </a:prstGeom>
            <a:solidFill>
              <a:srgbClr val="92D050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8816768" y="2406062"/>
              <a:ext cx="2724150" cy="2724150"/>
            </a:xfrm>
            <a:prstGeom prst="ellipse">
              <a:avLst/>
            </a:prstGeom>
            <a:solidFill>
              <a:srgbClr val="92D050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9712119" y="3320462"/>
              <a:ext cx="933450" cy="895350"/>
            </a:xfrm>
            <a:prstGeom prst="ellipse">
              <a:avLst/>
            </a:prstGeom>
            <a:solidFill>
              <a:srgbClr val="92D050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987775" y="3577068"/>
              <a:ext cx="382137" cy="38213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359818" y="3596118"/>
              <a:ext cx="191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0683668" y="3596118"/>
              <a:ext cx="191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1130491" y="3596118"/>
              <a:ext cx="191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635883" y="3596118"/>
              <a:ext cx="1910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9997696" y="3993863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0293900" y="344746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9957606" y="4811594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0198133" y="2605745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8995282" y="364240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11134337" y="424761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9489061" y="4650321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9850640" y="4314773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/>
          </p:nvSpPr>
          <p:spPr>
            <a:xfrm>
              <a:off x="9462687" y="3896341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>
              <a:off x="9548388" y="332046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10178843" y="3065127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0607827" y="416539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10713880" y="3321733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9403360" y="287819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938730" y="286587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10565014" y="474206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/>
            <p:nvPr/>
          </p:nvSpPr>
          <p:spPr>
            <a:xfrm>
              <a:off x="9106781" y="421581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11264431" y="483864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8592091" y="307286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8473437" y="378685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8651902" y="440247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8964829" y="483995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/>
          </p:nvSpPr>
          <p:spPr>
            <a:xfrm>
              <a:off x="9352898" y="5181563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>
              <a:off x="11584975" y="4384836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1634310" y="3216074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1264431" y="2605745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9879042" y="2136556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0773207" y="2186567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10001115" y="529203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10773207" y="5192545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9098999" y="2440319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457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3884" y="192850"/>
            <a:ext cx="10958514" cy="655292"/>
          </a:xfrm>
        </p:spPr>
        <p:txBody>
          <a:bodyPr>
            <a:noAutofit/>
          </a:bodyPr>
          <a:lstStyle/>
          <a:p>
            <a:r>
              <a:rPr lang="en-US" dirty="0" smtClean="0"/>
              <a:t>Periodic table</a:t>
            </a:r>
            <a:endParaRPr lang="en-US" dirty="0"/>
          </a:p>
        </p:txBody>
      </p:sp>
      <p:graphicFrame>
        <p:nvGraphicFramePr>
          <p:cNvPr id="7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8126026"/>
              </p:ext>
            </p:extLst>
          </p:nvPr>
        </p:nvGraphicFramePr>
        <p:xfrm>
          <a:off x="623884" y="3788196"/>
          <a:ext cx="10958508" cy="2454252"/>
        </p:xfrm>
        <a:graphic>
          <a:graphicData uri="http://schemas.openxmlformats.org/drawingml/2006/table">
            <a:tbl>
              <a:tblPr/>
              <a:tblGrid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  <a:gridCol w="608806"/>
              </a:tblGrid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   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  </a:t>
                      </a:r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4f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5d96s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1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13" marR="9513" marT="951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623884" y="1050175"/>
            <a:ext cx="10958514" cy="24882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/>
              <a:t>The shell model explains the </a:t>
            </a:r>
            <a:r>
              <a:rPr lang="en-US" sz="2400" b="1" i="1" dirty="0"/>
              <a:t>periodic table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periods (rows) correspond to the value of n (right column is full shell)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/>
              <a:t>groups (columns) correspond to the number of electrons in the open </a:t>
            </a:r>
            <a:r>
              <a:rPr lang="en-US" sz="2400" dirty="0" smtClean="0"/>
              <a:t>shell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400" dirty="0" smtClean="0"/>
              <a:t>elements in the same group have similar chemical properties</a:t>
            </a:r>
            <a:endParaRPr lang="en-US" sz="2400" dirty="0"/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Leftmost group has 1 electron in outer shell (“valence” electron)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 smtClean="0"/>
              <a:t>Rightmost group has fully closed shells – inert gases</a:t>
            </a:r>
            <a:endParaRPr lang="en-US" sz="2400" dirty="0"/>
          </a:p>
        </p:txBody>
      </p:sp>
      <p:sp>
        <p:nvSpPr>
          <p:cNvPr id="9" name="Arc 8"/>
          <p:cNvSpPr/>
          <p:nvPr/>
        </p:nvSpPr>
        <p:spPr>
          <a:xfrm rot="14997341">
            <a:off x="411766" y="2438530"/>
            <a:ext cx="822004" cy="1386840"/>
          </a:xfrm>
          <a:prstGeom prst="arc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>
            <a:stCxn id="9" idx="0"/>
          </p:cNvCxnSpPr>
          <p:nvPr/>
        </p:nvCxnSpPr>
        <p:spPr>
          <a:xfrm>
            <a:off x="171350" y="3369618"/>
            <a:ext cx="452534" cy="38610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7181750" y="3260981"/>
            <a:ext cx="3777869" cy="62521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17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4" y="192850"/>
            <a:ext cx="8269799" cy="655292"/>
          </a:xfrm>
        </p:spPr>
        <p:txBody>
          <a:bodyPr/>
          <a:lstStyle/>
          <a:p>
            <a:r>
              <a:rPr lang="en-US" dirty="0" smtClean="0"/>
              <a:t>Noble Metals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Y(J)S  FLASH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DF17D44-6068-47E9-A5C8-847E1A5AE787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954084"/>
              </p:ext>
            </p:extLst>
          </p:nvPr>
        </p:nvGraphicFramePr>
        <p:xfrm>
          <a:off x="106678" y="3201634"/>
          <a:ext cx="12085320" cy="3157802"/>
        </p:xfrm>
        <a:graphic>
          <a:graphicData uri="http://schemas.openxmlformats.org/drawingml/2006/table">
            <a:tbl>
              <a:tblPr/>
              <a:tblGrid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  <a:gridCol w="604266"/>
              </a:tblGrid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2p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Si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   </a:t>
                      </a:r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Tc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  </a:t>
                      </a: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Hg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Tl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  </a:t>
                      </a:r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723"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4f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5d96s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6s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6p</a:t>
                      </a:r>
                      <a:r>
                        <a:rPr lang="en-US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1933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59" marR="8559" marT="85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623884" y="1054468"/>
            <a:ext cx="10958514" cy="199684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 smtClean="0"/>
              <a:t>Copper, silver, and gold have one valence electron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 smtClean="0"/>
              <a:t>The closed shell ions form a close-packed crystalline structure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400" dirty="0"/>
              <a:t> </a:t>
            </a:r>
            <a:r>
              <a:rPr lang="en-US" sz="2400" dirty="0" smtClean="0"/>
              <a:t>  and the extra electrons are “free electrons” shared by all atoms</a:t>
            </a:r>
          </a:p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sz="2400" dirty="0" smtClean="0"/>
              <a:t>These free electrons contribute to electric and thermal conductivity, and luster 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031706" y="246744"/>
            <a:ext cx="2550692" cy="2205788"/>
            <a:chOff x="9031706" y="246744"/>
            <a:chExt cx="2550692" cy="2205788"/>
          </a:xfrm>
        </p:grpSpPr>
        <p:sp>
          <p:nvSpPr>
            <p:cNvPr id="104" name="Oval 103"/>
            <p:cNvSpPr/>
            <p:nvPr/>
          </p:nvSpPr>
          <p:spPr>
            <a:xfrm>
              <a:off x="9055768" y="24674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Oval 104"/>
            <p:cNvSpPr/>
            <p:nvPr/>
          </p:nvSpPr>
          <p:spPr>
            <a:xfrm>
              <a:off x="9553073" y="24674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Oval 105"/>
            <p:cNvSpPr/>
            <p:nvPr/>
          </p:nvSpPr>
          <p:spPr>
            <a:xfrm>
              <a:off x="10074441" y="24674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Oval 106"/>
            <p:cNvSpPr/>
            <p:nvPr/>
          </p:nvSpPr>
          <p:spPr>
            <a:xfrm>
              <a:off x="10587788" y="24674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107"/>
            <p:cNvSpPr/>
            <p:nvPr/>
          </p:nvSpPr>
          <p:spPr>
            <a:xfrm>
              <a:off x="9809747" y="677876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Oval 108"/>
            <p:cNvSpPr/>
            <p:nvPr/>
          </p:nvSpPr>
          <p:spPr>
            <a:xfrm>
              <a:off x="9296400" y="679881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Oval 109"/>
            <p:cNvSpPr/>
            <p:nvPr/>
          </p:nvSpPr>
          <p:spPr>
            <a:xfrm>
              <a:off x="10323093" y="675870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Oval 110"/>
            <p:cNvSpPr/>
            <p:nvPr/>
          </p:nvSpPr>
          <p:spPr>
            <a:xfrm>
              <a:off x="10836440" y="671860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2" name="Oval 111"/>
            <p:cNvSpPr/>
            <p:nvPr/>
          </p:nvSpPr>
          <p:spPr>
            <a:xfrm>
              <a:off x="11085093" y="24674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9047748" y="110499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Oval 113"/>
            <p:cNvSpPr/>
            <p:nvPr/>
          </p:nvSpPr>
          <p:spPr>
            <a:xfrm>
              <a:off x="9545053" y="110499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Oval 114"/>
            <p:cNvSpPr/>
            <p:nvPr/>
          </p:nvSpPr>
          <p:spPr>
            <a:xfrm>
              <a:off x="10066421" y="110499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" name="Oval 115"/>
            <p:cNvSpPr/>
            <p:nvPr/>
          </p:nvSpPr>
          <p:spPr>
            <a:xfrm>
              <a:off x="10579768" y="110499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Oval 116"/>
            <p:cNvSpPr/>
            <p:nvPr/>
          </p:nvSpPr>
          <p:spPr>
            <a:xfrm>
              <a:off x="11077073" y="110499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8" name="Oval 117"/>
            <p:cNvSpPr/>
            <p:nvPr/>
          </p:nvSpPr>
          <p:spPr>
            <a:xfrm>
              <a:off x="9801727" y="1536130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9" name="Oval 118"/>
            <p:cNvSpPr/>
            <p:nvPr/>
          </p:nvSpPr>
          <p:spPr>
            <a:xfrm>
              <a:off x="9288380" y="1538135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Oval 119"/>
            <p:cNvSpPr/>
            <p:nvPr/>
          </p:nvSpPr>
          <p:spPr>
            <a:xfrm>
              <a:off x="10315073" y="153412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Oval 120"/>
            <p:cNvSpPr/>
            <p:nvPr/>
          </p:nvSpPr>
          <p:spPr>
            <a:xfrm>
              <a:off x="10828420" y="1530114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Oval 121"/>
            <p:cNvSpPr/>
            <p:nvPr/>
          </p:nvSpPr>
          <p:spPr>
            <a:xfrm>
              <a:off x="9031706" y="197126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Oval 122"/>
            <p:cNvSpPr/>
            <p:nvPr/>
          </p:nvSpPr>
          <p:spPr>
            <a:xfrm>
              <a:off x="9529011" y="197126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Oval 123"/>
            <p:cNvSpPr/>
            <p:nvPr/>
          </p:nvSpPr>
          <p:spPr>
            <a:xfrm>
              <a:off x="10050379" y="197126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/>
            <p:cNvSpPr/>
            <p:nvPr/>
          </p:nvSpPr>
          <p:spPr>
            <a:xfrm>
              <a:off x="10563726" y="197126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Oval 125"/>
            <p:cNvSpPr/>
            <p:nvPr/>
          </p:nvSpPr>
          <p:spPr>
            <a:xfrm>
              <a:off x="11061031" y="1971269"/>
              <a:ext cx="497305" cy="481263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Oval 126"/>
            <p:cNvSpPr/>
            <p:nvPr/>
          </p:nvSpPr>
          <p:spPr>
            <a:xfrm>
              <a:off x="9176080" y="785457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Oval 127"/>
            <p:cNvSpPr/>
            <p:nvPr/>
          </p:nvSpPr>
          <p:spPr>
            <a:xfrm>
              <a:off x="9279528" y="334981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Oval 128"/>
            <p:cNvSpPr/>
            <p:nvPr/>
          </p:nvSpPr>
          <p:spPr>
            <a:xfrm>
              <a:off x="11306503" y="447829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/>
            <p:cNvSpPr/>
            <p:nvPr/>
          </p:nvSpPr>
          <p:spPr>
            <a:xfrm>
              <a:off x="9328489" y="136904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9769639" y="3362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9922039" y="4886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/>
            <p:cNvSpPr/>
            <p:nvPr/>
          </p:nvSpPr>
          <p:spPr>
            <a:xfrm>
              <a:off x="9190612" y="2278676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/>
            <p:cNvSpPr/>
            <p:nvPr/>
          </p:nvSpPr>
          <p:spPr>
            <a:xfrm>
              <a:off x="9938082" y="10982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10119384" y="1501943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/>
            <p:cNvSpPr/>
            <p:nvPr/>
          </p:nvSpPr>
          <p:spPr>
            <a:xfrm>
              <a:off x="10531639" y="10982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/>
            <p:cNvSpPr/>
            <p:nvPr/>
          </p:nvSpPr>
          <p:spPr>
            <a:xfrm>
              <a:off x="10684039" y="12506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10223660" y="1211981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10988839" y="15554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Oval 139"/>
            <p:cNvSpPr/>
            <p:nvPr/>
          </p:nvSpPr>
          <p:spPr>
            <a:xfrm>
              <a:off x="10050379" y="1772654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Oval 140"/>
            <p:cNvSpPr/>
            <p:nvPr/>
          </p:nvSpPr>
          <p:spPr>
            <a:xfrm>
              <a:off x="10844462" y="2074241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Oval 141"/>
            <p:cNvSpPr/>
            <p:nvPr/>
          </p:nvSpPr>
          <p:spPr>
            <a:xfrm>
              <a:off x="11446039" y="20126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Oval 142"/>
            <p:cNvSpPr/>
            <p:nvPr/>
          </p:nvSpPr>
          <p:spPr>
            <a:xfrm>
              <a:off x="10555704" y="184554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Oval 143"/>
            <p:cNvSpPr/>
            <p:nvPr/>
          </p:nvSpPr>
          <p:spPr>
            <a:xfrm>
              <a:off x="10451429" y="2108928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Oval 144"/>
            <p:cNvSpPr/>
            <p:nvPr/>
          </p:nvSpPr>
          <p:spPr>
            <a:xfrm>
              <a:off x="9208999" y="1606206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/>
            <p:cNvSpPr/>
            <p:nvPr/>
          </p:nvSpPr>
          <p:spPr>
            <a:xfrm>
              <a:off x="11351449" y="93916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/>
            <p:cNvSpPr/>
            <p:nvPr/>
          </p:nvSpPr>
          <p:spPr>
            <a:xfrm>
              <a:off x="9638122" y="1681212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/>
            <p:cNvSpPr/>
            <p:nvPr/>
          </p:nvSpPr>
          <p:spPr>
            <a:xfrm>
              <a:off x="9487384" y="201268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/>
            <p:cNvSpPr/>
            <p:nvPr/>
          </p:nvSpPr>
          <p:spPr>
            <a:xfrm>
              <a:off x="10892586" y="320840"/>
              <a:ext cx="118654" cy="125729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51" name="Straight Connector 150"/>
          <p:cNvCxnSpPr/>
          <p:nvPr/>
        </p:nvCxnSpPr>
        <p:spPr>
          <a:xfrm>
            <a:off x="748352" y="6424590"/>
            <a:ext cx="599172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>
            <a:off x="6740078" y="6242027"/>
            <a:ext cx="0" cy="1825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>
            <a:off x="748352" y="6242027"/>
            <a:ext cx="0" cy="1825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/>
          <p:cNvSpPr txBox="1"/>
          <p:nvPr/>
        </p:nvSpPr>
        <p:spPr>
          <a:xfrm>
            <a:off x="3382732" y="6173787"/>
            <a:ext cx="680466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6427257" y="4043496"/>
            <a:ext cx="128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1 valence</a:t>
            </a:r>
          </a:p>
          <a:p>
            <a:pPr algn="ctr"/>
            <a:r>
              <a:rPr lang="en-US" sz="2000" dirty="0" smtClean="0">
                <a:solidFill>
                  <a:srgbClr val="FF0000"/>
                </a:solidFill>
              </a:rPr>
              <a:t>electron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05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8965</TotalTime>
  <Words>6735</Words>
  <Application>Microsoft Office PowerPoint</Application>
  <PresentationFormat>Widescreen</PresentationFormat>
  <Paragraphs>1602</Paragraphs>
  <Slides>59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the science behind FLASH</vt:lpstr>
      <vt:lpstr>Types of Memory</vt:lpstr>
      <vt:lpstr>Simplest solid-state ROM</vt:lpstr>
      <vt:lpstr>Simplest solid-state ROM (cont.)</vt:lpstr>
      <vt:lpstr>Solid State Physics</vt:lpstr>
      <vt:lpstr>Solid State Physics </vt:lpstr>
      <vt:lpstr>Atomic shell model</vt:lpstr>
      <vt:lpstr>Periodic table</vt:lpstr>
      <vt:lpstr>Noble Metals </vt:lpstr>
      <vt:lpstr>The semiconductors</vt:lpstr>
      <vt:lpstr>Compound Semiconductors</vt:lpstr>
      <vt:lpstr>Semiconductor conductivity</vt:lpstr>
      <vt:lpstr>Julius Lilienfeld</vt:lpstr>
      <vt:lpstr>Field Effect</vt:lpstr>
      <vt:lpstr>MOSFET</vt:lpstr>
      <vt:lpstr>MOSFET as an amplifier</vt:lpstr>
      <vt:lpstr>MOSFET as a switch</vt:lpstr>
      <vt:lpstr>MOSFET History</vt:lpstr>
      <vt:lpstr>Floating Gate Memory Cell</vt:lpstr>
      <vt:lpstr>Floating Gate MOSFET</vt:lpstr>
      <vt:lpstr>FG-MOSFET as a single-bit memory</vt:lpstr>
      <vt:lpstr>Reading a FG MOSFET</vt:lpstr>
      <vt:lpstr>Writing (programming) a FG-MOSFET</vt:lpstr>
      <vt:lpstr>Erasing a FG-MOSFET</vt:lpstr>
      <vt:lpstr>Tunneling</vt:lpstr>
      <vt:lpstr>Erasing a FG-MOSFET via tunneling</vt:lpstr>
      <vt:lpstr>FG MOSFET Memory History </vt:lpstr>
      <vt:lpstr>Summary: Nonvolatile SS Memory </vt:lpstr>
      <vt:lpstr>Multilevel FG MOSFET</vt:lpstr>
      <vt:lpstr>MLC </vt:lpstr>
      <vt:lpstr>Using MLC</vt:lpstr>
      <vt:lpstr>SLC or MLC</vt:lpstr>
      <vt:lpstr>Hot Carrier Degradation</vt:lpstr>
      <vt:lpstr>NOR and NAND Flash</vt:lpstr>
      <vt:lpstr>Fujio Masuoka</vt:lpstr>
      <vt:lpstr>Memory arrays</vt:lpstr>
      <vt:lpstr>NOR and NAND Flash</vt:lpstr>
      <vt:lpstr>NOR Flash Geometry</vt:lpstr>
      <vt:lpstr>Reading NOR Flash</vt:lpstr>
      <vt:lpstr>Writing and Erasing NOR Flash</vt:lpstr>
      <vt:lpstr>NOR Flash Advantages and Disadvantages</vt:lpstr>
      <vt:lpstr>NAND Flash Geometry</vt:lpstr>
      <vt:lpstr>Reading NAND Flash</vt:lpstr>
      <vt:lpstr>NAND Flash example</vt:lpstr>
      <vt:lpstr>NAND Chip Optimization</vt:lpstr>
      <vt:lpstr>NOR or NAND</vt:lpstr>
      <vt:lpstr>Special Flash Mechanisms</vt:lpstr>
      <vt:lpstr>Making Flash Even Better</vt:lpstr>
      <vt:lpstr>Error Correcting Codes</vt:lpstr>
      <vt:lpstr>Block Management</vt:lpstr>
      <vt:lpstr>Bad Blocks</vt:lpstr>
      <vt:lpstr>TRIM</vt:lpstr>
      <vt:lpstr>Wear Leveling</vt:lpstr>
      <vt:lpstr>Read Disturb</vt:lpstr>
      <vt:lpstr>Program (Write) Disturb</vt:lpstr>
      <vt:lpstr>Garbage Collection (Page Recovery)</vt:lpstr>
      <vt:lpstr>Writing a New Page on an Old SSD</vt:lpstr>
      <vt:lpstr>Write Amplification Avoidance</vt:lpstr>
      <vt:lpstr>THE END Thanks for your attention</vt:lpstr>
    </vt:vector>
  </TitlesOfParts>
  <Company>RAD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</dc:title>
  <dc:creator>Yaakov Stein</dc:creator>
  <cp:lastModifiedBy>Yaakov Stein</cp:lastModifiedBy>
  <cp:revision>206</cp:revision>
  <dcterms:created xsi:type="dcterms:W3CDTF">2014-12-14T03:48:23Z</dcterms:created>
  <dcterms:modified xsi:type="dcterms:W3CDTF">2015-01-08T07:57:02Z</dcterms:modified>
</cp:coreProperties>
</file>