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5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2016" y="-8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99FE9D-6459-440B-9752-5A553139A6D9}" type="datetimeFigureOut">
              <a:rPr lang="en-US" smtClean="0"/>
              <a:pPr/>
              <a:t>12/06/2012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E2CC9-510C-47FE-8145-0DF2BF00B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E1829B-6CF5-4872-AB7C-32485FFCB24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6083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7" descr="rad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0375" y="457200"/>
            <a:ext cx="911225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rad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0375" y="457200"/>
            <a:ext cx="911225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rad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0375" y="457200"/>
            <a:ext cx="911225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9" y="2318991"/>
            <a:ext cx="5318102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 bwMode="auto">
          <a:xfrm>
            <a:off x="2667000" y="474663"/>
            <a:ext cx="1231900" cy="768350"/>
          </a:xfrm>
          <a:prstGeom prst="roundRect">
            <a:avLst>
              <a:gd name="adj" fmla="val 29801"/>
            </a:avLst>
          </a:prstGeom>
          <a:solidFill>
            <a:srgbClr val="F294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 Single Corner Rectangle 3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ame Side Corner Rectangle 4"/>
          <p:cNvSpPr/>
          <p:nvPr/>
        </p:nvSpPr>
        <p:spPr>
          <a:xfrm rot="16200000">
            <a:off x="8293894" y="1521619"/>
            <a:ext cx="1355725" cy="344487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7" descr="rad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3482" y="5791201"/>
            <a:ext cx="1440143" cy="62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2614431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1720" y="6651171"/>
            <a:ext cx="281722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Stock_000008560287Medium copy.jpg"/>
          <p:cNvPicPr>
            <a:picLocks noChangeAspect="1"/>
          </p:cNvPicPr>
          <p:nvPr/>
        </p:nvPicPr>
        <p:blipFill>
          <a:blip r:embed="rId3" cstate="print"/>
          <a:srcRect b="18795"/>
          <a:stretch>
            <a:fillRect/>
          </a:stretch>
        </p:blipFill>
        <p:spPr>
          <a:xfrm>
            <a:off x="2026024" y="4077801"/>
            <a:ext cx="1844099" cy="1193446"/>
          </a:xfrm>
          <a:prstGeom prst="roundRect">
            <a:avLst/>
          </a:prstGeom>
        </p:spPr>
      </p:pic>
      <p:pic>
        <p:nvPicPr>
          <p:cNvPr id="11" name="Picture 10" descr="6_lightbl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94937" y="1310779"/>
            <a:ext cx="1628328" cy="1082797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 descr="iStock_000003997841Medium.jpg"/>
          <p:cNvPicPr>
            <a:picLocks noChangeAspect="1"/>
          </p:cNvPicPr>
          <p:nvPr/>
        </p:nvPicPr>
        <p:blipFill>
          <a:blip r:embed="rId5" cstate="print"/>
          <a:srcRect l="8050" r="32655"/>
          <a:stretch>
            <a:fillRect/>
          </a:stretch>
        </p:blipFill>
        <p:spPr>
          <a:xfrm>
            <a:off x="2644589" y="2553537"/>
            <a:ext cx="1237129" cy="1390933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6"/>
          <p:cNvSpPr txBox="1">
            <a:spLocks noChangeArrowheads="1"/>
          </p:cNvSpPr>
          <p:nvPr/>
        </p:nvSpPr>
        <p:spPr bwMode="auto">
          <a:xfrm>
            <a:off x="3352800" y="2133600"/>
            <a:ext cx="5715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54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54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54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54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4" name="Picture 7" descr="rad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5567081"/>
            <a:ext cx="1245979" cy="53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 bwMode="auto">
          <a:xfrm>
            <a:off x="1501775" y="4491038"/>
            <a:ext cx="1628775" cy="995362"/>
          </a:xfrm>
          <a:prstGeom prst="roundRect">
            <a:avLst>
              <a:gd name="adj" fmla="val 29801"/>
            </a:avLst>
          </a:prstGeom>
          <a:solidFill>
            <a:srgbClr val="F294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 Same Side Corner Rectangle 5"/>
          <p:cNvSpPr/>
          <p:nvPr/>
        </p:nvSpPr>
        <p:spPr bwMode="auto">
          <a:xfrm>
            <a:off x="852488" y="6342063"/>
            <a:ext cx="823912" cy="515937"/>
          </a:xfrm>
          <a:prstGeom prst="round2SameRect">
            <a:avLst/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934200" y="773113"/>
            <a:ext cx="1128713" cy="682625"/>
          </a:xfrm>
          <a:prstGeom prst="roundRect">
            <a:avLst>
              <a:gd name="adj" fmla="val 28881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 Single Corner Rectangle 7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07100" y="6651171"/>
            <a:ext cx="295184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Stock_000003997841Medium.jpg"/>
          <p:cNvPicPr>
            <a:picLocks noChangeAspect="1"/>
          </p:cNvPicPr>
          <p:nvPr/>
        </p:nvPicPr>
        <p:blipFill>
          <a:blip r:embed="rId3" cstate="print"/>
          <a:srcRect l="14189" r="40984"/>
          <a:stretch>
            <a:fillRect/>
          </a:stretch>
        </p:blipFill>
        <p:spPr>
          <a:xfrm>
            <a:off x="1506071" y="1890149"/>
            <a:ext cx="1640540" cy="243980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6651812" y="6087036"/>
            <a:ext cx="2303929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www.rad.com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84300"/>
            <a:ext cx="8585199" cy="4978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/>
            </a:lvl3pPr>
            <a:lvl4pPr>
              <a:lnSpc>
                <a:spcPct val="100000"/>
              </a:lnSpc>
              <a:spcBef>
                <a:spcPts val="0"/>
              </a:spcBef>
              <a:defRPr/>
            </a:lvl4pPr>
            <a:lvl5pPr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2425" y="12700"/>
            <a:ext cx="6638925" cy="1000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7915958" y="6650038"/>
            <a:ext cx="978131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>
              <a:defRPr/>
            </a:pPr>
            <a:r>
              <a:rPr lang="en-US" sz="800" dirty="0" smtClean="0">
                <a:solidFill>
                  <a:srgbClr val="4D4D4D"/>
                </a:solidFill>
                <a:latin typeface="+mn-lt"/>
                <a:cs typeface="Arial" charset="0"/>
              </a:rPr>
              <a:t>Eth vs. TP </a:t>
            </a:r>
            <a:r>
              <a:rPr lang="en-US" sz="800" dirty="0">
                <a:solidFill>
                  <a:srgbClr val="4D4D4D"/>
                </a:solidFill>
                <a:latin typeface="+mn-lt"/>
                <a:cs typeface="Arial" charset="0"/>
              </a:rPr>
              <a:t>Slide </a:t>
            </a:r>
            <a:fld id="{1FEB4FD2-243B-450F-B334-AD0C10AF24B3}" type="slidenum">
              <a:rPr lang="en-US" sz="1000">
                <a:solidFill>
                  <a:srgbClr val="4D4D4D"/>
                </a:solidFill>
                <a:latin typeface="+mn-lt"/>
                <a:cs typeface="Arial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/>
          <p:cNvSpPr txBox="1">
            <a:spLocks noChangeArrowheads="1"/>
          </p:cNvSpPr>
          <p:nvPr/>
        </p:nvSpPr>
        <p:spPr bwMode="auto">
          <a:xfrm>
            <a:off x="6969125" y="6456363"/>
            <a:ext cx="1875941" cy="27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1200" dirty="0" smtClean="0">
                <a:latin typeface="Verdana" pitchFamily="34" charset="0"/>
              </a:rPr>
              <a:t>The Access Company </a:t>
            </a:r>
            <a:endParaRPr lang="en-US" sz="1200" b="0" dirty="0">
              <a:latin typeface="Verdana" pitchFamily="34" charset="0"/>
            </a:endParaRPr>
          </a:p>
        </p:txBody>
      </p:sp>
      <p:sp>
        <p:nvSpPr>
          <p:cNvPr id="4099" name="Rectangle 10"/>
          <p:cNvSpPr>
            <a:spLocks noGrp="1" noChangeArrowheads="1"/>
          </p:cNvSpPr>
          <p:nvPr>
            <p:ph type="title"/>
          </p:nvPr>
        </p:nvSpPr>
        <p:spPr>
          <a:xfrm>
            <a:off x="4025153" y="2668220"/>
            <a:ext cx="4482353" cy="1294181"/>
          </a:xfrm>
        </p:spPr>
        <p:txBody>
          <a:bodyPr/>
          <a:lstStyle/>
          <a:p>
            <a:r>
              <a:rPr lang="en-US" sz="3600" dirty="0" smtClean="0"/>
              <a:t>Ethernet vs. </a:t>
            </a:r>
            <a:r>
              <a:rPr lang="en-US" sz="3600" dirty="0" err="1" smtClean="0"/>
              <a:t>MPLS-TP</a:t>
            </a:r>
            <a:r>
              <a:rPr lang="en-US" sz="3600" dirty="0" smtClean="0"/>
              <a:t> in Access Networks</a:t>
            </a:r>
          </a:p>
        </p:txBody>
      </p:sp>
      <p:sp>
        <p:nvSpPr>
          <p:cNvPr id="4100" name="Rectangle 11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US" altLang="he-IL" dirty="0" smtClean="0"/>
              <a:t>Presented by:</a:t>
            </a:r>
          </a:p>
          <a:p>
            <a:pPr eaLnBrk="1" hangingPunct="1"/>
            <a:r>
              <a:rPr lang="en-US" altLang="he-IL" b="1" dirty="0" smtClean="0"/>
              <a:t>Yaakov (J) Stein</a:t>
            </a:r>
          </a:p>
          <a:p>
            <a:pPr eaLnBrk="1" hangingPunct="1"/>
            <a:r>
              <a:rPr lang="en-US" altLang="he-IL" dirty="0" smtClean="0"/>
              <a:t>CTO</a:t>
            </a:r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 - off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3" y="1164566"/>
            <a:ext cx="7741193" cy="5519263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We can now compare </a:t>
            </a:r>
            <a:r>
              <a:rPr lang="en-US" dirty="0" smtClean="0">
                <a:solidFill>
                  <a:srgbClr val="0033CC"/>
                </a:solidFill>
              </a:rPr>
              <a:t>Ethernet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00000"/>
                </a:solidFill>
              </a:rPr>
              <a:t>MPLS-TP </a:t>
            </a:r>
            <a:r>
              <a:rPr lang="en-US" dirty="0" smtClean="0"/>
              <a:t>for access networks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We will consider the following criteria :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 F</a:t>
            </a:r>
            <a:r>
              <a:rPr lang="en-US" sz="2000" dirty="0" smtClean="0"/>
              <a:t>ault </a:t>
            </a:r>
            <a:r>
              <a:rPr lang="en-US" sz="2000" b="1" dirty="0" smtClean="0"/>
              <a:t>M</a:t>
            </a:r>
            <a:r>
              <a:rPr lang="en-US" sz="2000" dirty="0" smtClean="0"/>
              <a:t>anagement</a:t>
            </a:r>
            <a:r>
              <a:rPr lang="en-US" sz="2000" b="1" dirty="0" smtClean="0"/>
              <a:t> </a:t>
            </a:r>
            <a:r>
              <a:rPr lang="en-US" sz="2000" dirty="0" smtClean="0"/>
              <a:t>functionality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 P</a:t>
            </a:r>
            <a:r>
              <a:rPr lang="en-US" sz="2000" dirty="0" smtClean="0"/>
              <a:t>erformance </a:t>
            </a:r>
            <a:r>
              <a:rPr lang="en-US" sz="2000" b="1" dirty="0" smtClean="0"/>
              <a:t>M</a:t>
            </a:r>
            <a:r>
              <a:rPr lang="en-US" sz="2000" dirty="0" smtClean="0"/>
              <a:t>anagement functionality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A</a:t>
            </a:r>
            <a:r>
              <a:rPr lang="en-US" sz="2000" dirty="0" smtClean="0"/>
              <a:t>utomatic </a:t>
            </a:r>
            <a:r>
              <a:rPr lang="en-US" sz="2000" b="1" dirty="0" smtClean="0"/>
              <a:t>P</a:t>
            </a:r>
            <a:r>
              <a:rPr lang="en-US" sz="2000" dirty="0" smtClean="0"/>
              <a:t>rotection </a:t>
            </a:r>
            <a:r>
              <a:rPr lang="en-US" sz="2000" b="1" dirty="0" smtClean="0"/>
              <a:t>S</a:t>
            </a:r>
            <a:r>
              <a:rPr lang="en-US" sz="2000" dirty="0" smtClean="0"/>
              <a:t>witching mechanisms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Q</a:t>
            </a:r>
            <a:r>
              <a:rPr lang="en-US" sz="2000" dirty="0" smtClean="0"/>
              <a:t>uality </a:t>
            </a:r>
            <a:r>
              <a:rPr lang="en-US" sz="2000" b="1" dirty="0" smtClean="0"/>
              <a:t>o</a:t>
            </a:r>
            <a:r>
              <a:rPr lang="en-US" sz="2000" dirty="0" smtClean="0"/>
              <a:t>f </a:t>
            </a:r>
            <a:r>
              <a:rPr lang="en-US" sz="2000" b="1" dirty="0" smtClean="0"/>
              <a:t>S</a:t>
            </a:r>
            <a:r>
              <a:rPr lang="en-US" sz="2000" dirty="0" smtClean="0"/>
              <a:t>ervice mechanisms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Traffic </a:t>
            </a:r>
            <a:r>
              <a:rPr lang="en-US" sz="2000" dirty="0" smtClean="0"/>
              <a:t>- handling diverse client types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Timing </a:t>
            </a:r>
            <a:r>
              <a:rPr lang="en-US" sz="2000" dirty="0" smtClean="0"/>
              <a:t>– high accuracy time and frequency distribution 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Integration</a:t>
            </a:r>
            <a:r>
              <a:rPr lang="en-US" sz="2000" dirty="0" smtClean="0"/>
              <a:t> with surrounding networks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CAPEX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OPEX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Security</a:t>
            </a:r>
          </a:p>
          <a:p>
            <a:pPr marL="457200" indent="-457200">
              <a:spcBef>
                <a:spcPts val="1200"/>
              </a:spcBef>
              <a:buClrTx/>
              <a:buNone/>
            </a:pPr>
            <a:r>
              <a:rPr lang="en-US" dirty="0" smtClean="0"/>
              <a:t>Each will be scored for  :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suitability	</a:t>
            </a:r>
            <a:r>
              <a:rPr lang="en-US" sz="2000" dirty="0" smtClean="0"/>
              <a:t>2 points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coverage	</a:t>
            </a:r>
            <a:r>
              <a:rPr lang="en-US" sz="2000" dirty="0" smtClean="0"/>
              <a:t>4 points</a:t>
            </a:r>
          </a:p>
          <a:p>
            <a:pPr marL="457200" indent="-457200">
              <a:spcBef>
                <a:spcPts val="0"/>
              </a:spcBef>
              <a:buClrTx/>
              <a:buFont typeface="+mj-lt"/>
              <a:buAutoNum type="arabicPeriod"/>
            </a:pPr>
            <a:r>
              <a:rPr lang="en-US" sz="2000" b="1" dirty="0" smtClean="0"/>
              <a:t>maturity	</a:t>
            </a:r>
            <a:r>
              <a:rPr lang="en-US" sz="2000" dirty="0" smtClean="0"/>
              <a:t>4 points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671247" y="5650175"/>
            <a:ext cx="528168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WARNING : </a:t>
            </a:r>
          </a:p>
          <a:p>
            <a:pPr>
              <a:lnSpc>
                <a:spcPct val="85000"/>
              </a:lnSpc>
            </a:pP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these weightings are arbitrary</a:t>
            </a:r>
          </a:p>
          <a:p>
            <a:pPr>
              <a:lnSpc>
                <a:spcPct val="85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and may need adjustment for specific scenarios</a:t>
            </a:r>
            <a:endParaRPr lang="en-US" sz="2000" dirty="0" smtClean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 – the arguments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2" y="1121435"/>
            <a:ext cx="7568973" cy="5235822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Access networks require strong </a:t>
            </a:r>
            <a:r>
              <a:rPr lang="en-US" sz="2000" b="1" dirty="0" smtClean="0"/>
              <a:t>F</a:t>
            </a:r>
            <a:r>
              <a:rPr lang="en-US" sz="2000" dirty="0" smtClean="0"/>
              <a:t>ault </a:t>
            </a:r>
            <a:r>
              <a:rPr lang="en-US" sz="2000" b="1" dirty="0" smtClean="0"/>
              <a:t>M</a:t>
            </a:r>
            <a:r>
              <a:rPr lang="en-US" sz="2000" dirty="0" smtClean="0"/>
              <a:t>anagement capabilities</a:t>
            </a:r>
            <a:br>
              <a:rPr lang="en-US" sz="2000" dirty="0" smtClean="0"/>
            </a:br>
            <a:r>
              <a:rPr lang="en-US" sz="2000" dirty="0" smtClean="0"/>
              <a:t>in order to minimize down-time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Ethernet, once without OAM now has two (Y.1731/CFM and EFM)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Having a unique source address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Ethernet is particularly amenable to trace-back functionality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err="1" smtClean="0">
                <a:solidFill>
                  <a:srgbClr val="0033CC"/>
                </a:solidFill>
              </a:rPr>
              <a:t>QinQ</a:t>
            </a:r>
            <a:r>
              <a:rPr lang="en-US" sz="2000" dirty="0" smtClean="0">
                <a:solidFill>
                  <a:srgbClr val="0033CC"/>
                </a:solidFill>
              </a:rPr>
              <a:t> is not true client-server, but this is covered up by Y.1731’s MEL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Y.1731 is full-featured – comprehensive set of FM TLVs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EFM is more limited, but adds </a:t>
            </a:r>
            <a:r>
              <a:rPr lang="en-US" sz="2000" i="1" dirty="0" smtClean="0">
                <a:solidFill>
                  <a:srgbClr val="0033CC"/>
                </a:solidFill>
              </a:rPr>
              <a:t>dying gasp </a:t>
            </a:r>
            <a:r>
              <a:rPr lang="en-US" sz="2000" dirty="0" smtClean="0">
                <a:solidFill>
                  <a:srgbClr val="0033CC"/>
                </a:solidFill>
              </a:rPr>
              <a:t>critical for CPEs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err="1" smtClean="0">
                <a:solidFill>
                  <a:srgbClr val="0033CC"/>
                </a:solidFill>
              </a:rPr>
              <a:t>Interop</a:t>
            </a:r>
            <a:r>
              <a:rPr lang="en-US" sz="2000" dirty="0" smtClean="0">
                <a:solidFill>
                  <a:srgbClr val="0033CC"/>
                </a:solidFill>
              </a:rPr>
              <a:t> issues of both OAMs have finally been resolved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and implementation agreements (e.g. MEF-30) resolve details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MPLS had no true full-featured OAM</a:t>
            </a:r>
            <a:br>
              <a:rPr lang="en-US" sz="2000" dirty="0" smtClean="0">
                <a:solidFill>
                  <a:srgbClr val="C00000"/>
                </a:solidFill>
              </a:rPr>
            </a:br>
            <a:r>
              <a:rPr lang="en-US" sz="2000" dirty="0" smtClean="0">
                <a:solidFill>
                  <a:srgbClr val="C00000"/>
                </a:solidFill>
              </a:rPr>
              <a:t>but had basic heartbeats (BFD) and diagnostics (LSP-ping)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The IETF designed MPLS-TP FM based on the </a:t>
            </a:r>
            <a:r>
              <a:rPr lang="en-US" sz="2000" dirty="0" err="1" smtClean="0">
                <a:solidFill>
                  <a:srgbClr val="C00000"/>
                </a:solidFill>
              </a:rPr>
              <a:t>GACh</a:t>
            </a:r>
            <a:r>
              <a:rPr lang="en-US" sz="2000" dirty="0" smtClean="0">
                <a:solidFill>
                  <a:srgbClr val="C00000"/>
                </a:solidFill>
              </a:rPr>
              <a:t>  and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C00000"/>
                </a:solidFill>
              </a:rPr>
              <a:t>BFD for </a:t>
            </a:r>
            <a:r>
              <a:rPr lang="en-US" sz="2000" b="1" dirty="0" smtClean="0">
                <a:solidFill>
                  <a:srgbClr val="C00000"/>
                </a:solidFill>
              </a:rPr>
              <a:t>C</a:t>
            </a:r>
            <a:r>
              <a:rPr lang="en-US" sz="2000" dirty="0" smtClean="0">
                <a:solidFill>
                  <a:srgbClr val="C00000"/>
                </a:solidFill>
              </a:rPr>
              <a:t>ontinuity </a:t>
            </a:r>
            <a:r>
              <a:rPr lang="en-US" sz="2000" b="1" dirty="0" smtClean="0">
                <a:solidFill>
                  <a:srgbClr val="C00000"/>
                </a:solidFill>
              </a:rPr>
              <a:t>C</a:t>
            </a:r>
            <a:r>
              <a:rPr lang="en-US" sz="2000" dirty="0" smtClean="0">
                <a:solidFill>
                  <a:srgbClr val="C00000"/>
                </a:solidFill>
              </a:rPr>
              <a:t>heck and </a:t>
            </a:r>
            <a:r>
              <a:rPr lang="en-US" sz="2000" b="1" dirty="0" smtClean="0">
                <a:solidFill>
                  <a:srgbClr val="C00000"/>
                </a:solidFill>
              </a:rPr>
              <a:t>C</a:t>
            </a:r>
            <a:r>
              <a:rPr lang="en-US" sz="2000" dirty="0" smtClean="0">
                <a:solidFill>
                  <a:srgbClr val="C00000"/>
                </a:solidFill>
              </a:rPr>
              <a:t>onnectivity </a:t>
            </a:r>
            <a:r>
              <a:rPr lang="en-US" sz="2000" b="1" dirty="0" smtClean="0">
                <a:solidFill>
                  <a:srgbClr val="C00000"/>
                </a:solidFill>
              </a:rPr>
              <a:t>V</a:t>
            </a:r>
            <a:r>
              <a:rPr lang="en-US" sz="2000" dirty="0" smtClean="0">
                <a:solidFill>
                  <a:srgbClr val="C00000"/>
                </a:solidFill>
              </a:rPr>
              <a:t>erification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C00000"/>
                </a:solidFill>
              </a:rPr>
              <a:t>LSP-ping for on-demand diagnostics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C00000"/>
                </a:solidFill>
              </a:rPr>
              <a:t>new frame formats for other needs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 – the verdict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3" y="1311215"/>
            <a:ext cx="7124700" cy="5241985"/>
          </a:xfrm>
        </p:spPr>
        <p:txBody>
          <a:bodyPr/>
          <a:lstStyle/>
          <a:p>
            <a:pPr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000" b="1" dirty="0" smtClean="0"/>
              <a:t>Suitability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sz="2000" dirty="0" smtClean="0">
                <a:solidFill>
                  <a:srgbClr val="0033CC"/>
                </a:solidFill>
              </a:rPr>
              <a:t>Ethernet, having a Source Address, is highly suitable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sz="2000" dirty="0" smtClean="0">
                <a:solidFill>
                  <a:srgbClr val="C00000"/>
                </a:solidFill>
              </a:rPr>
              <a:t>MPLS, having no true addresses, requires extra work</a:t>
            </a:r>
          </a:p>
          <a:p>
            <a:pPr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000" dirty="0" smtClean="0"/>
              <a:t>BOTTOM LINE - </a:t>
            </a:r>
            <a:r>
              <a:rPr lang="en-US" sz="2000" dirty="0" smtClean="0">
                <a:solidFill>
                  <a:srgbClr val="0033CC"/>
                </a:solidFill>
              </a:rPr>
              <a:t>Ethernet is more suitable 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2 points  </a:t>
            </a:r>
            <a:r>
              <a:rPr lang="en-US" sz="2000" dirty="0" smtClean="0">
                <a:solidFill>
                  <a:srgbClr val="C00000"/>
                </a:solidFill>
              </a:rPr>
              <a:t>1 points</a:t>
            </a:r>
            <a:r>
              <a:rPr lang="en-US" sz="2000" dirty="0" smtClean="0"/>
              <a:t>)</a:t>
            </a:r>
          </a:p>
          <a:p>
            <a:pPr>
              <a:lnSpc>
                <a:spcPts val="2400"/>
              </a:lnSpc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000" b="1" dirty="0" smtClean="0"/>
              <a:t>Coverage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sz="2000" dirty="0" smtClean="0">
                <a:solidFill>
                  <a:srgbClr val="0033CC"/>
                </a:solidFill>
              </a:rPr>
              <a:t>Y.1731 is full featured, EFM fulfills its requirements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sz="2000" dirty="0" smtClean="0">
                <a:solidFill>
                  <a:srgbClr val="C00000"/>
                </a:solidFill>
              </a:rPr>
              <a:t>MPLS-TP FM was designed to be similar to CFM</a:t>
            </a:r>
          </a:p>
          <a:p>
            <a:pPr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	but  is missing </a:t>
            </a:r>
            <a:r>
              <a:rPr lang="en-US" sz="2000" i="1" dirty="0" smtClean="0">
                <a:solidFill>
                  <a:srgbClr val="C00000"/>
                </a:solidFill>
              </a:rPr>
              <a:t>dying gasp</a:t>
            </a:r>
          </a:p>
          <a:p>
            <a:pPr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000" dirty="0" smtClean="0"/>
              <a:t>BOTTOM LINE – almost tie 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3 points</a:t>
            </a:r>
            <a:r>
              <a:rPr lang="en-US" sz="2000" dirty="0" smtClean="0"/>
              <a:t>)</a:t>
            </a:r>
          </a:p>
          <a:p>
            <a:pPr>
              <a:lnSpc>
                <a:spcPts val="2400"/>
              </a:lnSpc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000" b="1" dirty="0" smtClean="0"/>
              <a:t>Maturity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sz="2000" dirty="0" smtClean="0">
                <a:solidFill>
                  <a:srgbClr val="0033CC"/>
                </a:solidFill>
              </a:rPr>
              <a:t>Y.1731 and EFM are interoperable and widely deployed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sz="2000" dirty="0" smtClean="0">
                <a:solidFill>
                  <a:srgbClr val="C00000"/>
                </a:solidFill>
              </a:rPr>
              <a:t>some MPLS-TP features are now seeing initial trials</a:t>
            </a:r>
          </a:p>
          <a:p>
            <a:pPr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000" dirty="0" smtClean="0"/>
              <a:t>BOTTOM LINE - </a:t>
            </a:r>
            <a:r>
              <a:rPr lang="en-US" sz="2000" dirty="0" smtClean="0">
                <a:solidFill>
                  <a:srgbClr val="0033CC"/>
                </a:solidFill>
              </a:rPr>
              <a:t>Ethernet wins a wide margin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1 point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lnSpc>
                <a:spcPts val="2400"/>
              </a:lnSpc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000" b="1" dirty="0" smtClean="0"/>
              <a:t>TOTAL  </a:t>
            </a:r>
            <a:r>
              <a:rPr lang="en-US" sz="2000" dirty="0" smtClean="0">
                <a:solidFill>
                  <a:srgbClr val="0033CC"/>
                </a:solidFill>
              </a:rPr>
              <a:t>10 points   </a:t>
            </a:r>
            <a:r>
              <a:rPr lang="en-US" sz="2000" dirty="0" smtClean="0">
                <a:solidFill>
                  <a:srgbClr val="C00000"/>
                </a:solidFill>
              </a:rPr>
              <a:t>5 points</a:t>
            </a:r>
            <a:endParaRPr lang="en-US" sz="2000" b="1" dirty="0" smtClean="0"/>
          </a:p>
          <a:p>
            <a:pPr>
              <a:lnSpc>
                <a:spcPts val="2400"/>
              </a:lnSpc>
              <a:spcBef>
                <a:spcPts val="0"/>
              </a:spcBef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PM – the arguments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2" y="1325487"/>
            <a:ext cx="7568151" cy="5293027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b="1" dirty="0" smtClean="0"/>
              <a:t>P</a:t>
            </a:r>
            <a:r>
              <a:rPr lang="en-US" sz="2000" dirty="0" smtClean="0"/>
              <a:t>erformance </a:t>
            </a:r>
            <a:r>
              <a:rPr lang="en-US" sz="2000" b="1" dirty="0" smtClean="0"/>
              <a:t>M</a:t>
            </a:r>
            <a:r>
              <a:rPr lang="en-US" sz="2000" dirty="0" smtClean="0"/>
              <a:t>anagement is a useful tool for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maintenance and diagnostics of the access network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The ITU Y.1731, but not the IEEE 802.1ag  version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supports PM (loss, delay, PDV, …)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using a request-response model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Y.1731 is used as the base for commissioning procedures (Y.1564)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Widespread vendor interoperability has been demonstrated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RFCs 6374 and 6375 define a set of PM functions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based on the </a:t>
            </a:r>
            <a:r>
              <a:rPr lang="en-US" sz="2000" dirty="0" err="1" smtClean="0">
                <a:solidFill>
                  <a:srgbClr val="C00000"/>
                </a:solidFill>
              </a:rPr>
              <a:t>GACh</a:t>
            </a:r>
            <a:endParaRPr lang="en-US" sz="2000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These functions were designed to be HW friendly, yet flexible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US" sz="2000" dirty="0" smtClean="0">
                <a:solidFill>
                  <a:srgbClr val="C00000"/>
                </a:solidFill>
              </a:rPr>
              <a:t>support byte or packet counters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US" sz="2000" dirty="0" smtClean="0">
                <a:solidFill>
                  <a:srgbClr val="C00000"/>
                </a:solidFill>
              </a:rPr>
              <a:t>1588 or NTP style timestamps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US" sz="2000" dirty="0" smtClean="0">
                <a:solidFill>
                  <a:srgbClr val="C00000"/>
                </a:solidFill>
              </a:rPr>
              <a:t>traffic-counters or synthetic loss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Implementations have yet to be announced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PM – the verdict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3" y="1362974"/>
            <a:ext cx="7304466" cy="5147007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Suitability</a:t>
            </a:r>
          </a:p>
          <a:p>
            <a:r>
              <a:rPr lang="en-US" sz="2000" dirty="0" smtClean="0"/>
              <a:t>neither protocol has an inherent advantage or disadvantage</a:t>
            </a:r>
          </a:p>
          <a:p>
            <a:pPr>
              <a:buNone/>
            </a:pPr>
            <a:r>
              <a:rPr lang="en-US" sz="2000" dirty="0" smtClean="0"/>
              <a:t>BOTTOM LINE – tie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2 points  </a:t>
            </a:r>
            <a:r>
              <a:rPr lang="en-US" sz="2000" dirty="0" smtClean="0">
                <a:solidFill>
                  <a:srgbClr val="C00000"/>
                </a:solidFill>
              </a:rPr>
              <a:t>2 points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Coverage</a:t>
            </a:r>
          </a:p>
          <a:p>
            <a:r>
              <a:rPr lang="en-US" sz="2000" dirty="0" smtClean="0"/>
              <a:t>both protocols support all features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 may be more flexible</a:t>
            </a:r>
          </a:p>
          <a:p>
            <a:pPr>
              <a:buNone/>
            </a:pPr>
            <a:r>
              <a:rPr lang="en-US" sz="2000" dirty="0" smtClean="0"/>
              <a:t>BOTTOM LINE - tie by design 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4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Maturity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Y.1731 is finally interoperable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 PM is not yet (widely) implemented</a:t>
            </a:r>
          </a:p>
          <a:p>
            <a:pPr>
              <a:buNone/>
            </a:pPr>
            <a:r>
              <a:rPr lang="en-US" sz="2000" dirty="0" smtClean="0"/>
              <a:t>BOTTOM LINE - </a:t>
            </a:r>
            <a:r>
              <a:rPr lang="en-US" sz="2000" dirty="0" smtClean="0">
                <a:solidFill>
                  <a:srgbClr val="0033CC"/>
                </a:solidFill>
              </a:rPr>
              <a:t>Ethernet wins a wide margin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0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TOTAL  </a:t>
            </a:r>
            <a:r>
              <a:rPr lang="en-US" sz="2000" dirty="0" smtClean="0">
                <a:solidFill>
                  <a:srgbClr val="0033CC"/>
                </a:solidFill>
              </a:rPr>
              <a:t>10 points   </a:t>
            </a:r>
            <a:r>
              <a:rPr lang="en-US" sz="2000" dirty="0" smtClean="0">
                <a:solidFill>
                  <a:srgbClr val="C00000"/>
                </a:solidFill>
              </a:rPr>
              <a:t>6 points</a:t>
            </a:r>
            <a:endParaRPr lang="en-US" sz="2000" b="1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APS – the arguments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1" y="1406106"/>
            <a:ext cx="7795787" cy="5199409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utomatic </a:t>
            </a:r>
            <a:r>
              <a:rPr lang="en-US" b="1" dirty="0" smtClean="0"/>
              <a:t>P</a:t>
            </a:r>
            <a:r>
              <a:rPr lang="en-US" dirty="0" smtClean="0"/>
              <a:t>rotection </a:t>
            </a:r>
            <a:r>
              <a:rPr lang="en-US" b="1" dirty="0" smtClean="0"/>
              <a:t>S</a:t>
            </a:r>
            <a:r>
              <a:rPr lang="en-US" dirty="0" smtClean="0"/>
              <a:t>witching is a complex subject</a:t>
            </a:r>
          </a:p>
          <a:p>
            <a:pPr>
              <a:buNone/>
            </a:pPr>
            <a:r>
              <a:rPr lang="en-US" dirty="0" smtClean="0"/>
              <a:t>	and requires careful protocol work and proper configuration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In general we need solutions for both</a:t>
            </a:r>
          </a:p>
          <a:p>
            <a:r>
              <a:rPr lang="en-US" dirty="0" smtClean="0"/>
              <a:t>linear (i.e., general topology) protection   and</a:t>
            </a:r>
          </a:p>
          <a:p>
            <a:r>
              <a:rPr lang="en-US" dirty="0" smtClean="0"/>
              <a:t>ring protection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Ethernet has a particular problem with rings</a:t>
            </a:r>
          </a:p>
          <a:p>
            <a:pPr>
              <a:buNone/>
            </a:pPr>
            <a:r>
              <a:rPr lang="en-US" dirty="0" smtClean="0">
                <a:solidFill>
                  <a:srgbClr val="0033CC"/>
                </a:solidFill>
              </a:rPr>
              <a:t>There are many </a:t>
            </a:r>
            <a:r>
              <a:rPr lang="en-US" i="1" dirty="0" smtClean="0">
                <a:solidFill>
                  <a:srgbClr val="0033CC"/>
                </a:solidFill>
              </a:rPr>
              <a:t>open loo</a:t>
            </a:r>
            <a:r>
              <a:rPr lang="en-US" dirty="0" smtClean="0">
                <a:solidFill>
                  <a:srgbClr val="0033CC"/>
                </a:solidFill>
              </a:rPr>
              <a:t>p ring protection (e.g., G.8032)</a:t>
            </a:r>
          </a:p>
          <a:p>
            <a:pPr>
              <a:buNone/>
            </a:pPr>
            <a:r>
              <a:rPr lang="en-US" dirty="0" smtClean="0">
                <a:solidFill>
                  <a:srgbClr val="0033CC"/>
                </a:solidFill>
              </a:rPr>
              <a:t>	but these are not compatible with QoS mechanisms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C00000"/>
                </a:solidFill>
              </a:rPr>
              <a:t>MPLS in the core exploits Fast </a:t>
            </a:r>
            <a:r>
              <a:rPr lang="en-US" dirty="0" err="1" smtClean="0">
                <a:solidFill>
                  <a:srgbClr val="C00000"/>
                </a:solidFill>
              </a:rPr>
              <a:t>ReRoute</a:t>
            </a:r>
            <a:r>
              <a:rPr lang="en-US" dirty="0" smtClean="0">
                <a:solidFill>
                  <a:srgbClr val="C00000"/>
                </a:solidFill>
              </a:rPr>
              <a:t> (RFC 4090) instead of APS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	but FRR requires rich interconnection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	and so is not usually applicable to access networks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C00000"/>
                </a:solidFill>
              </a:rPr>
              <a:t>The IETF has standardized RFC 6378 for MPLS-TP linear protection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	and there are proposals for ring protection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APS– the verdict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2" y="1190445"/>
            <a:ext cx="8014151" cy="5387775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Suitability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is not inherently suitable for ring protection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MPLS, has no particular strengths or weaknesses</a:t>
            </a:r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C00000"/>
                </a:solidFill>
              </a:rPr>
              <a:t>MPLS easily wins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0 points  </a:t>
            </a:r>
            <a:r>
              <a:rPr lang="en-US" sz="2000" dirty="0" smtClean="0">
                <a:solidFill>
                  <a:srgbClr val="C00000"/>
                </a:solidFill>
              </a:rPr>
              <a:t>2 points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Coverage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G.8031/G.8032 fulfill current requirements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RFC 6378 for linear protection, no ring protection RFC yet</a:t>
            </a:r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0033CC"/>
                </a:solidFill>
              </a:rPr>
              <a:t>Ethernet narrowly wins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3 points  </a:t>
            </a:r>
            <a:r>
              <a:rPr lang="en-US" sz="2000" dirty="0" smtClean="0">
                <a:solidFill>
                  <a:srgbClr val="C00000"/>
                </a:solidFill>
              </a:rPr>
              <a:t>2 points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Maturity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G.8031/G.8032 have been extensively debugged 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and have been updated more than once </a:t>
            </a:r>
            <a:r>
              <a:rPr lang="en-US" sz="1800" dirty="0" smtClean="0">
                <a:solidFill>
                  <a:srgbClr val="0033CC"/>
                </a:solidFill>
              </a:rPr>
              <a:t>(is that good or bad?)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MPLS-TP APS is only partially finalized and not yet deployed</a:t>
            </a:r>
          </a:p>
          <a:p>
            <a:pPr>
              <a:buNone/>
            </a:pPr>
            <a:r>
              <a:rPr lang="en-US" sz="2000" dirty="0" smtClean="0"/>
              <a:t>BOTTOM LINE - </a:t>
            </a:r>
            <a:r>
              <a:rPr lang="en-US" sz="2000" dirty="0" smtClean="0">
                <a:solidFill>
                  <a:srgbClr val="0033CC"/>
                </a:solidFill>
              </a:rPr>
              <a:t>Ethernet wins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1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r>
              <a:rPr lang="en-US" sz="2000" b="1" dirty="0" smtClean="0"/>
              <a:t>TOTAL  </a:t>
            </a:r>
            <a:r>
              <a:rPr lang="en-US" sz="2000" dirty="0" smtClean="0">
                <a:solidFill>
                  <a:srgbClr val="0033CC"/>
                </a:solidFill>
              </a:rPr>
              <a:t>7 points   </a:t>
            </a:r>
            <a:r>
              <a:rPr lang="en-US" sz="2000" dirty="0" smtClean="0">
                <a:solidFill>
                  <a:srgbClr val="C00000"/>
                </a:solidFill>
              </a:rPr>
              <a:t>5 points</a:t>
            </a:r>
            <a:endParaRPr lang="en-US" sz="2000" b="1" dirty="0" smtClean="0"/>
          </a:p>
          <a:p>
            <a:pPr>
              <a:buNone/>
            </a:pP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QoS – the arguments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679471" y="1353702"/>
            <a:ext cx="8191573" cy="5088039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Two types of QoS need to be considered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hard QoS (</a:t>
            </a:r>
            <a:r>
              <a:rPr lang="en-US" sz="2000" dirty="0" err="1" smtClean="0"/>
              <a:t>IntServ</a:t>
            </a:r>
            <a:r>
              <a:rPr lang="en-US" sz="2000" dirty="0" smtClean="0"/>
              <a:t>, Traffic Engineering)</a:t>
            </a:r>
          </a:p>
          <a:p>
            <a:pPr marL="457200" indent="-457200">
              <a:buNone/>
            </a:pPr>
            <a:r>
              <a:rPr lang="en-US" sz="2000" dirty="0" smtClean="0"/>
              <a:t>	</a:t>
            </a:r>
            <a:r>
              <a:rPr lang="en-US" sz="2000" b="1" dirty="0" smtClean="0"/>
              <a:t>C</a:t>
            </a:r>
            <a:r>
              <a:rPr lang="en-US" sz="2000" dirty="0" smtClean="0"/>
              <a:t>onnection </a:t>
            </a:r>
            <a:r>
              <a:rPr lang="en-US" sz="2000" b="1" dirty="0" smtClean="0"/>
              <a:t>A</a:t>
            </a:r>
            <a:r>
              <a:rPr lang="en-US" sz="2000" dirty="0" smtClean="0"/>
              <a:t>dmission </a:t>
            </a:r>
            <a:r>
              <a:rPr lang="en-US" sz="2000" b="1" dirty="0" smtClean="0"/>
              <a:t>C</a:t>
            </a:r>
            <a:r>
              <a:rPr lang="en-US" sz="2000" dirty="0" smtClean="0"/>
              <a:t>ontrol and Resource Reservation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000" dirty="0" smtClean="0"/>
              <a:t>soft QoS (</a:t>
            </a:r>
            <a:r>
              <a:rPr lang="en-US" sz="2000" dirty="0" err="1" smtClean="0"/>
              <a:t>DiffServ</a:t>
            </a:r>
            <a:r>
              <a:rPr lang="en-US" sz="2000" dirty="0" smtClean="0"/>
              <a:t>, traffic conditioning)</a:t>
            </a:r>
          </a:p>
          <a:p>
            <a:pPr marL="457200" indent="-457200">
              <a:buNone/>
            </a:pPr>
            <a:r>
              <a:rPr lang="en-US" sz="2000" dirty="0" smtClean="0"/>
              <a:t>	priority marking, discard eligibility, queuing, bucketing algorithms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PBB-TE (PBT) defines hard QoS, but is not widely implemented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Ethernet has P-bits </a:t>
            </a:r>
            <a:r>
              <a:rPr lang="en-US" sz="1800" dirty="0" smtClean="0">
                <a:solidFill>
                  <a:srgbClr val="0033CC"/>
                </a:solidFill>
              </a:rPr>
              <a:t>(PCP field)</a:t>
            </a:r>
            <a:r>
              <a:rPr lang="en-US" sz="2000" dirty="0" smtClean="0">
                <a:solidFill>
                  <a:srgbClr val="0033CC"/>
                </a:solidFill>
              </a:rPr>
              <a:t> for prioritization marking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and S-tagged Ethernet has discard eligibility </a:t>
            </a:r>
            <a:r>
              <a:rPr lang="en-US" sz="1800" dirty="0" smtClean="0">
                <a:solidFill>
                  <a:srgbClr val="0033CC"/>
                </a:solidFill>
              </a:rPr>
              <a:t>(DEI) </a:t>
            </a:r>
            <a:r>
              <a:rPr lang="en-US" sz="2000" dirty="0" smtClean="0">
                <a:solidFill>
                  <a:srgbClr val="0033CC"/>
                </a:solidFill>
              </a:rPr>
              <a:t>marking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MEF’s BW profile defines a token bucketing algorithm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Ethernet headers are self-describing, and thus facilitating </a:t>
            </a:r>
            <a:r>
              <a:rPr lang="en-US" sz="2000" b="1" dirty="0" smtClean="0">
                <a:solidFill>
                  <a:srgbClr val="0033CC"/>
                </a:solidFill>
              </a:rPr>
              <a:t>T</a:t>
            </a:r>
            <a:r>
              <a:rPr lang="en-US" sz="2000" dirty="0" smtClean="0">
                <a:solidFill>
                  <a:srgbClr val="0033CC"/>
                </a:solidFill>
              </a:rPr>
              <a:t>raffic </a:t>
            </a:r>
            <a:r>
              <a:rPr lang="en-US" sz="2000" b="1" dirty="0" smtClean="0">
                <a:solidFill>
                  <a:srgbClr val="0033CC"/>
                </a:solidFill>
              </a:rPr>
              <a:t>A</a:t>
            </a:r>
            <a:r>
              <a:rPr lang="en-US" sz="2000" dirty="0" smtClean="0">
                <a:solidFill>
                  <a:srgbClr val="0033CC"/>
                </a:solidFill>
              </a:rPr>
              <a:t>wareness</a:t>
            </a:r>
            <a:endParaRPr lang="en-US" sz="2000" dirty="0" smtClean="0"/>
          </a:p>
          <a:p>
            <a:pPr>
              <a:spcBef>
                <a:spcPts val="180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MPLS-TE supports resource reservation</a:t>
            </a:r>
            <a:br>
              <a:rPr lang="en-US" sz="2000" dirty="0" smtClean="0">
                <a:solidFill>
                  <a:srgbClr val="C00000"/>
                </a:solidFill>
              </a:rPr>
            </a:br>
            <a:r>
              <a:rPr lang="en-US" sz="2000" dirty="0" smtClean="0">
                <a:solidFill>
                  <a:srgbClr val="C00000"/>
                </a:solidFill>
              </a:rPr>
              <a:t>but TE may not be relevant for access networks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MPLS </a:t>
            </a:r>
            <a:r>
              <a:rPr lang="en-US" sz="2000" b="1" dirty="0" smtClean="0">
                <a:solidFill>
                  <a:srgbClr val="C00000"/>
                </a:solidFill>
              </a:rPr>
              <a:t>T</a:t>
            </a:r>
            <a:r>
              <a:rPr lang="en-US" sz="2000" dirty="0" smtClean="0">
                <a:solidFill>
                  <a:srgbClr val="C00000"/>
                </a:solidFill>
              </a:rPr>
              <a:t>raffic </a:t>
            </a:r>
            <a:r>
              <a:rPr lang="en-US" sz="2000" b="1" dirty="0" smtClean="0">
                <a:solidFill>
                  <a:srgbClr val="C00000"/>
                </a:solidFill>
              </a:rPr>
              <a:t>C</a:t>
            </a:r>
            <a:r>
              <a:rPr lang="en-US" sz="2000" dirty="0" smtClean="0">
                <a:solidFill>
                  <a:srgbClr val="C00000"/>
                </a:solidFill>
              </a:rPr>
              <a:t>lass </a:t>
            </a:r>
            <a:r>
              <a:rPr lang="en-US" sz="1800" dirty="0" smtClean="0">
                <a:solidFill>
                  <a:srgbClr val="C00000"/>
                </a:solidFill>
              </a:rPr>
              <a:t>(and L-LSPs)</a:t>
            </a:r>
            <a:r>
              <a:rPr lang="en-US" sz="2000" dirty="0" smtClean="0">
                <a:solidFill>
                  <a:srgbClr val="C00000"/>
                </a:solidFill>
              </a:rPr>
              <a:t> enable support for </a:t>
            </a:r>
            <a:r>
              <a:rPr lang="en-US" sz="2000" dirty="0" err="1" smtClean="0">
                <a:solidFill>
                  <a:srgbClr val="C00000"/>
                </a:solidFill>
              </a:rPr>
              <a:t>DiffServ</a:t>
            </a:r>
            <a:r>
              <a:rPr lang="en-US" sz="2000" dirty="0" smtClean="0">
                <a:solidFill>
                  <a:srgbClr val="C00000"/>
                </a:solidFill>
              </a:rPr>
              <a:t> prioritization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MPLS packets are not self-describing, requiring </a:t>
            </a:r>
            <a:r>
              <a:rPr lang="en-US" sz="2000" b="1" dirty="0" smtClean="0">
                <a:solidFill>
                  <a:srgbClr val="C00000"/>
                </a:solidFill>
              </a:rPr>
              <a:t>DPI</a:t>
            </a:r>
            <a:r>
              <a:rPr lang="en-US" sz="2000" dirty="0" smtClean="0">
                <a:solidFill>
                  <a:srgbClr val="C00000"/>
                </a:solidFill>
              </a:rPr>
              <a:t> for </a:t>
            </a:r>
            <a:r>
              <a:rPr lang="en-US" sz="2000" b="1" dirty="0" smtClean="0">
                <a:solidFill>
                  <a:srgbClr val="C00000"/>
                </a:solidFill>
              </a:rPr>
              <a:t>T</a:t>
            </a:r>
            <a:r>
              <a:rPr lang="en-US" sz="2000" dirty="0" smtClean="0">
                <a:solidFill>
                  <a:srgbClr val="C00000"/>
                </a:solidFill>
              </a:rPr>
              <a:t>raffic </a:t>
            </a:r>
            <a:r>
              <a:rPr lang="en-US" sz="2000" b="1" dirty="0" smtClean="0">
                <a:solidFill>
                  <a:srgbClr val="C00000"/>
                </a:solidFill>
              </a:rPr>
              <a:t>A</a:t>
            </a:r>
            <a:r>
              <a:rPr lang="en-US" sz="2000" dirty="0" smtClean="0">
                <a:solidFill>
                  <a:srgbClr val="C00000"/>
                </a:solidFill>
              </a:rPr>
              <a:t>wareness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QoS – the verdict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2" y="1276708"/>
            <a:ext cx="7329487" cy="5341805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Suitability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supports all QoS types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 does not define for (bucket-based) traffic conditioning </a:t>
            </a:r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0033CC"/>
                </a:solidFill>
              </a:rPr>
              <a:t>Ethernet narrowly wins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2 points  </a:t>
            </a:r>
            <a:r>
              <a:rPr lang="en-US" sz="2000" dirty="0" smtClean="0">
                <a:solidFill>
                  <a:srgbClr val="C00000"/>
                </a:solidFill>
              </a:rPr>
              <a:t>1 point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Coverage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MEF standards have been field proven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w/o bucketing MPLS is at a disadvantage</a:t>
            </a:r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0033CC"/>
                </a:solidFill>
              </a:rPr>
              <a:t>Ethernet narrowly wins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3 points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Maturity</a:t>
            </a:r>
          </a:p>
          <a:p>
            <a:r>
              <a:rPr lang="en-US" sz="2000" dirty="0" smtClean="0"/>
              <a:t>Ethernet BW profiles are standardized </a:t>
            </a:r>
          </a:p>
          <a:p>
            <a:pPr>
              <a:buNone/>
            </a:pPr>
            <a:r>
              <a:rPr lang="en-US" sz="2000" dirty="0" smtClean="0"/>
              <a:t>		and there are recognized certification programs</a:t>
            </a:r>
          </a:p>
          <a:p>
            <a:r>
              <a:rPr lang="en-US" sz="2000" dirty="0" smtClean="0"/>
              <a:t>MPLS-TP – nothing special</a:t>
            </a:r>
          </a:p>
          <a:p>
            <a:pPr>
              <a:buNone/>
            </a:pPr>
            <a:r>
              <a:rPr lang="en-US" sz="2000" dirty="0" smtClean="0"/>
              <a:t>BOTTOM LINE - </a:t>
            </a:r>
            <a:r>
              <a:rPr lang="en-US" sz="2000" dirty="0" smtClean="0">
                <a:solidFill>
                  <a:srgbClr val="0033CC"/>
                </a:solidFill>
              </a:rPr>
              <a:t>Ethernet wins a wide margin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0 points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TOTAL  </a:t>
            </a:r>
            <a:r>
              <a:rPr lang="en-US" sz="2000" dirty="0" smtClean="0">
                <a:solidFill>
                  <a:srgbClr val="0033CC"/>
                </a:solidFill>
              </a:rPr>
              <a:t>10 points   </a:t>
            </a:r>
            <a:r>
              <a:rPr lang="en-US" sz="2000" dirty="0" smtClean="0">
                <a:solidFill>
                  <a:srgbClr val="C00000"/>
                </a:solidFill>
              </a:rPr>
              <a:t>4 points</a:t>
            </a:r>
            <a:endParaRPr lang="en-US" sz="2000" b="1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– the arguments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2" y="1228244"/>
            <a:ext cx="8080403" cy="535543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No transport protocol is useful</a:t>
            </a:r>
          </a:p>
          <a:p>
            <a:pPr>
              <a:buNone/>
            </a:pPr>
            <a:r>
              <a:rPr lang="en-US" sz="2000" dirty="0" smtClean="0"/>
              <a:t>	if it can not transport the required client traffic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Ethernet carries traffic types via </a:t>
            </a:r>
            <a:r>
              <a:rPr lang="en-US" sz="2000" dirty="0" err="1" smtClean="0">
                <a:solidFill>
                  <a:srgbClr val="0033CC"/>
                </a:solidFill>
              </a:rPr>
              <a:t>Ethertype</a:t>
            </a:r>
            <a:r>
              <a:rPr lang="en-US" sz="2000" dirty="0" smtClean="0">
                <a:solidFill>
                  <a:srgbClr val="0033CC"/>
                </a:solidFill>
              </a:rPr>
              <a:t> marking or LLC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and can directly carry IPv4, IPv6, MPLS, Ethernet,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	fiber channel, and low-rate TDM (MEF-8)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Ethernet does not directly carry other legacy traffic types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(e.g., ATM, frame relay)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but can indirectly carry them via </a:t>
            </a:r>
            <a:r>
              <a:rPr lang="en-US" sz="2000" dirty="0" err="1" smtClean="0">
                <a:solidFill>
                  <a:srgbClr val="0033CC"/>
                </a:solidFill>
              </a:rPr>
              <a:t>PHP’ed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r>
              <a:rPr lang="en-US" sz="2000" dirty="0" err="1" smtClean="0">
                <a:solidFill>
                  <a:srgbClr val="0033CC"/>
                </a:solidFill>
              </a:rPr>
              <a:t>MPLS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r>
              <a:rPr lang="en-US" sz="2000" dirty="0" err="1" smtClean="0">
                <a:solidFill>
                  <a:srgbClr val="0033CC"/>
                </a:solidFill>
              </a:rPr>
              <a:t>PWs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MPLS can carry IPv4, IPv6, MPLS, and PWs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and PWs carry Ethernet, Fiber Channel and all legacy types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Defining a new PW type requires IETF consensus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but the new </a:t>
            </a:r>
            <a:r>
              <a:rPr lang="en-US" sz="2000" i="1" dirty="0" smtClean="0">
                <a:solidFill>
                  <a:srgbClr val="C00000"/>
                </a:solidFill>
              </a:rPr>
              <a:t>packet-PW</a:t>
            </a:r>
            <a:r>
              <a:rPr lang="en-US" sz="2000" dirty="0" smtClean="0">
                <a:solidFill>
                  <a:srgbClr val="C00000"/>
                </a:solidFill>
              </a:rPr>
              <a:t> provides more freedom!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Neither is universal</a:t>
            </a:r>
          </a:p>
          <a:p>
            <a:pPr>
              <a:buNone/>
            </a:pPr>
            <a:r>
              <a:rPr lang="en-US" sz="2000" dirty="0" smtClean="0"/>
              <a:t>	but existing mechanisms can be extended to cover new cases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talk about 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586348" y="1704352"/>
            <a:ext cx="7965981" cy="4848848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33CC"/>
                </a:solidFill>
              </a:rPr>
              <a:t>Ethernet</a:t>
            </a:r>
            <a:r>
              <a:rPr lang="en-US" dirty="0" smtClean="0"/>
              <a:t> is the packet technology </a:t>
            </a:r>
          </a:p>
          <a:p>
            <a:pPr>
              <a:buNone/>
            </a:pPr>
            <a:r>
              <a:rPr lang="en-US" dirty="0" smtClean="0"/>
              <a:t>	that dominates access networks today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C00000"/>
                </a:solidFill>
              </a:rPr>
              <a:t>MPLS-TP</a:t>
            </a:r>
            <a:r>
              <a:rPr lang="en-US" dirty="0" smtClean="0"/>
              <a:t> is threatening to replace Ethernet in these networks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Is </a:t>
            </a:r>
            <a:r>
              <a:rPr lang="en-US" dirty="0" smtClean="0">
                <a:solidFill>
                  <a:srgbClr val="C00000"/>
                </a:solidFill>
              </a:rPr>
              <a:t>MPLS-TP</a:t>
            </a:r>
            <a:r>
              <a:rPr lang="en-US" dirty="0" smtClean="0"/>
              <a:t> up to the task ?  </a:t>
            </a:r>
          </a:p>
          <a:p>
            <a:pPr>
              <a:buNone/>
            </a:pPr>
            <a:r>
              <a:rPr lang="en-US" dirty="0" smtClean="0"/>
              <a:t>Is </a:t>
            </a:r>
            <a:r>
              <a:rPr lang="en-US" dirty="0" smtClean="0">
                <a:solidFill>
                  <a:srgbClr val="C00000"/>
                </a:solidFill>
              </a:rPr>
              <a:t>MPLS-TP</a:t>
            </a:r>
            <a:r>
              <a:rPr lang="en-US" dirty="0" smtClean="0"/>
              <a:t> ready 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 start with a brief review of </a:t>
            </a:r>
          </a:p>
          <a:p>
            <a:r>
              <a:rPr lang="en-US" dirty="0" smtClean="0"/>
              <a:t>characteristics of access networks</a:t>
            </a:r>
          </a:p>
          <a:p>
            <a:r>
              <a:rPr lang="en-US" dirty="0" smtClean="0"/>
              <a:t>characteristics of </a:t>
            </a:r>
            <a:r>
              <a:rPr lang="en-US" dirty="0" smtClean="0">
                <a:solidFill>
                  <a:srgbClr val="0033CC"/>
                </a:solidFill>
              </a:rPr>
              <a:t>Ethernet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00000"/>
                </a:solidFill>
              </a:rPr>
              <a:t>MPLS-TP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Then I present a direct technical comparison of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0033CC"/>
                </a:solidFill>
              </a:rPr>
              <a:t>Ethernet</a:t>
            </a:r>
            <a:r>
              <a:rPr lang="en-US" dirty="0" smtClean="0"/>
              <a:t> vs. </a:t>
            </a:r>
            <a:r>
              <a:rPr lang="en-US" dirty="0" err="1" smtClean="0">
                <a:solidFill>
                  <a:srgbClr val="C00000"/>
                </a:solidFill>
              </a:rPr>
              <a:t>MPLS-TP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– the verdict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2" y="1587260"/>
            <a:ext cx="7195285" cy="4936370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Suitability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supports arbitrary clients via </a:t>
            </a:r>
            <a:r>
              <a:rPr lang="en-US" sz="2000" dirty="0" err="1" smtClean="0">
                <a:solidFill>
                  <a:srgbClr val="0033CC"/>
                </a:solidFill>
              </a:rPr>
              <a:t>Ethertypes</a:t>
            </a:r>
            <a:endParaRPr lang="en-US" sz="2000" dirty="0" smtClean="0">
              <a:solidFill>
                <a:srgbClr val="0033CC"/>
              </a:solidFill>
            </a:endParaRPr>
          </a:p>
          <a:p>
            <a:r>
              <a:rPr lang="en-US" sz="2000" dirty="0" smtClean="0">
                <a:solidFill>
                  <a:srgbClr val="C00000"/>
                </a:solidFill>
              </a:rPr>
              <a:t>MPLS supports arbitrary clients via PWs</a:t>
            </a:r>
            <a:endParaRPr lang="en-US" sz="2000" b="1" dirty="0" smtClean="0"/>
          </a:p>
          <a:p>
            <a:pPr>
              <a:buNone/>
            </a:pPr>
            <a:r>
              <a:rPr lang="en-US" sz="2000" dirty="0" smtClean="0"/>
              <a:t>BOTTOM LINE – tie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2 points  </a:t>
            </a:r>
            <a:r>
              <a:rPr lang="en-US" sz="2000" dirty="0" smtClean="0">
                <a:solidFill>
                  <a:srgbClr val="C00000"/>
                </a:solidFill>
              </a:rPr>
              <a:t>2 points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Coverage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does not support all legacy traffic types </a:t>
            </a:r>
            <a:r>
              <a:rPr lang="en-US" sz="1800" i="1" dirty="0" smtClean="0">
                <a:solidFill>
                  <a:srgbClr val="0033CC"/>
                </a:solidFill>
              </a:rPr>
              <a:t>(ATM, FR)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MPLS, via PWs, supports most traffic types</a:t>
            </a:r>
            <a:endParaRPr lang="en-US" sz="2000" b="1" dirty="0" smtClean="0"/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C00000"/>
                </a:solidFill>
              </a:rPr>
              <a:t>MPLS wins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2 points  </a:t>
            </a:r>
            <a:r>
              <a:rPr lang="en-US" sz="2000" dirty="0" smtClean="0">
                <a:solidFill>
                  <a:srgbClr val="C00000"/>
                </a:solidFill>
              </a:rPr>
              <a:t>3 points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Maturity</a:t>
            </a:r>
          </a:p>
          <a:p>
            <a:r>
              <a:rPr lang="en-US" sz="2000" dirty="0" smtClean="0"/>
              <a:t>both </a:t>
            </a:r>
            <a:r>
              <a:rPr lang="en-US" sz="2000" dirty="0" err="1" smtClean="0">
                <a:solidFill>
                  <a:srgbClr val="0033CC"/>
                </a:solidFill>
              </a:rPr>
              <a:t>Ethertypes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C00000"/>
                </a:solidFill>
              </a:rPr>
              <a:t>PWs</a:t>
            </a:r>
            <a:r>
              <a:rPr lang="en-US" sz="2000" dirty="0" smtClean="0"/>
              <a:t> are very widely deployed</a:t>
            </a:r>
          </a:p>
          <a:p>
            <a:pPr>
              <a:buNone/>
            </a:pPr>
            <a:r>
              <a:rPr lang="en-US" sz="2000" dirty="0" smtClean="0"/>
              <a:t>BOTTOM LINE – tie 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4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TOTAL  </a:t>
            </a:r>
            <a:r>
              <a:rPr lang="en-US" sz="2000" dirty="0" smtClean="0">
                <a:solidFill>
                  <a:srgbClr val="0033CC"/>
                </a:solidFill>
              </a:rPr>
              <a:t>8 points   </a:t>
            </a:r>
            <a:r>
              <a:rPr lang="en-US" sz="2000" dirty="0" smtClean="0">
                <a:solidFill>
                  <a:srgbClr val="C00000"/>
                </a:solidFill>
              </a:rPr>
              <a:t>9 points</a:t>
            </a:r>
            <a:endParaRPr lang="en-US" sz="2000" b="1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– the arguments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2" y="1379913"/>
            <a:ext cx="8123333" cy="5187141"/>
          </a:xfrm>
        </p:spPr>
        <p:txBody>
          <a:bodyPr/>
          <a:lstStyle/>
          <a:p>
            <a:pPr marL="0">
              <a:buNone/>
            </a:pPr>
            <a:r>
              <a:rPr lang="en-US" sz="2000" dirty="0" smtClean="0"/>
              <a:t>Distribution of highly accurate timing</a:t>
            </a:r>
          </a:p>
          <a:p>
            <a:pPr marL="279400" indent="-504825">
              <a:buNone/>
            </a:pPr>
            <a:r>
              <a:rPr lang="en-US" sz="2000" dirty="0" smtClean="0"/>
              <a:t>	(both frequency and Time of Day)</a:t>
            </a:r>
          </a:p>
          <a:p>
            <a:pPr marL="0">
              <a:buNone/>
            </a:pPr>
            <a:r>
              <a:rPr lang="en-US" sz="2000" dirty="0" smtClean="0"/>
              <a:t>     is crucial for some access network applications </a:t>
            </a:r>
            <a:r>
              <a:rPr lang="en-US" sz="1800" dirty="0" smtClean="0"/>
              <a:t>(notably cellular backhaul)</a:t>
            </a:r>
          </a:p>
          <a:p>
            <a:pPr marL="0">
              <a:spcBef>
                <a:spcPts val="1800"/>
              </a:spcBef>
              <a:buNone/>
            </a:pPr>
            <a:r>
              <a:rPr lang="en-US" sz="2000" dirty="0" smtClean="0"/>
              <a:t>Two protocols have become standard for this purpose</a:t>
            </a:r>
          </a:p>
          <a:p>
            <a:pPr marL="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33CC"/>
                </a:solidFill>
              </a:rPr>
              <a:t>Synchronous Ethernet (</a:t>
            </a:r>
            <a:r>
              <a:rPr lang="en-US" sz="2000" dirty="0" err="1" smtClean="0">
                <a:solidFill>
                  <a:srgbClr val="0033CC"/>
                </a:solidFill>
              </a:rPr>
              <a:t>SyncE</a:t>
            </a:r>
            <a:r>
              <a:rPr lang="en-US" sz="2000" dirty="0" smtClean="0">
                <a:solidFill>
                  <a:srgbClr val="0033CC"/>
                </a:solidFill>
              </a:rPr>
              <a:t>)</a:t>
            </a:r>
            <a:br>
              <a:rPr lang="en-US" sz="2000" dirty="0" smtClean="0">
                <a:solidFill>
                  <a:srgbClr val="0033CC"/>
                </a:solidFill>
              </a:rPr>
            </a:br>
            <a:r>
              <a:rPr lang="en-US" sz="2000" dirty="0" smtClean="0">
                <a:solidFill>
                  <a:srgbClr val="0033CC"/>
                </a:solidFill>
              </a:rPr>
              <a:t>        is Ethernet-specific </a:t>
            </a:r>
            <a:r>
              <a:rPr lang="en-US" sz="1800" dirty="0" smtClean="0">
                <a:solidFill>
                  <a:srgbClr val="C00000"/>
                </a:solidFill>
              </a:rPr>
              <a:t>(MPLS does not define a physical layer)</a:t>
            </a:r>
          </a:p>
          <a:p>
            <a:pPr marL="0" indent="-457200">
              <a:buFont typeface="+mj-lt"/>
              <a:buAutoNum type="arabicPeriod" startAt="2"/>
            </a:pPr>
            <a:r>
              <a:rPr lang="en-US" sz="2000" dirty="0" smtClean="0"/>
              <a:t>IEEE 1588-2008 </a:t>
            </a:r>
            <a:r>
              <a:rPr lang="en-US" sz="1800" dirty="0" smtClean="0"/>
              <a:t>(</a:t>
            </a:r>
            <a:r>
              <a:rPr lang="en-US" sz="1800" smtClean="0"/>
              <a:t>AKA 1588v2</a:t>
            </a:r>
            <a:r>
              <a:rPr lang="en-US" sz="1800" dirty="0" smtClean="0"/>
              <a:t>, presently defined for Ethernet and UDP/IP)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          </a:t>
            </a:r>
            <a:r>
              <a:rPr lang="en-US" sz="2000" dirty="0" smtClean="0"/>
              <a:t>for </a:t>
            </a:r>
            <a:r>
              <a:rPr lang="en-US" sz="2000" b="1" dirty="0" smtClean="0"/>
              <a:t>T</a:t>
            </a:r>
            <a:r>
              <a:rPr lang="en-US" sz="2000" dirty="0" smtClean="0"/>
              <a:t>iming </a:t>
            </a:r>
            <a:r>
              <a:rPr lang="en-US" sz="2000" b="1" dirty="0" smtClean="0"/>
              <a:t>o</a:t>
            </a:r>
            <a:r>
              <a:rPr lang="en-US" sz="2000" dirty="0" smtClean="0"/>
              <a:t>ver </a:t>
            </a:r>
            <a:r>
              <a:rPr lang="en-US" sz="2000" b="1" dirty="0" smtClean="0"/>
              <a:t>P</a:t>
            </a:r>
            <a:r>
              <a:rPr lang="en-US" sz="2000" dirty="0" smtClean="0"/>
              <a:t>acket</a:t>
            </a:r>
            <a:br>
              <a:rPr lang="en-US" sz="2000" dirty="0" smtClean="0"/>
            </a:br>
            <a:r>
              <a:rPr lang="en-US" sz="2000" dirty="0" smtClean="0"/>
              <a:t>        </a:t>
            </a:r>
            <a:r>
              <a:rPr lang="en-US" sz="2000" i="1" dirty="0" smtClean="0"/>
              <a:t>on-path support </a:t>
            </a:r>
            <a:r>
              <a:rPr lang="en-US" sz="2000" dirty="0" smtClean="0"/>
              <a:t>elements </a:t>
            </a:r>
            <a:r>
              <a:rPr lang="en-US" sz="1800" dirty="0" smtClean="0"/>
              <a:t>(</a:t>
            </a:r>
            <a:r>
              <a:rPr lang="en-US" sz="1800" b="1" dirty="0" smtClean="0"/>
              <a:t>B</a:t>
            </a:r>
            <a:r>
              <a:rPr lang="en-US" sz="1800" dirty="0" smtClean="0"/>
              <a:t>oundary </a:t>
            </a:r>
            <a:r>
              <a:rPr lang="en-US" sz="1800" b="1" dirty="0" smtClean="0"/>
              <a:t>C</a:t>
            </a:r>
            <a:r>
              <a:rPr lang="en-US" sz="1800" dirty="0" smtClean="0"/>
              <a:t>locks or </a:t>
            </a:r>
            <a:r>
              <a:rPr lang="en-US" sz="1800" b="1" dirty="0" smtClean="0"/>
              <a:t>T</a:t>
            </a:r>
            <a:r>
              <a:rPr lang="en-US" sz="1800" dirty="0" smtClean="0"/>
              <a:t>ransparent </a:t>
            </a:r>
            <a:r>
              <a:rPr lang="en-US" sz="1800" b="1" dirty="0" smtClean="0"/>
              <a:t>C</a:t>
            </a:r>
            <a:r>
              <a:rPr lang="en-US" sz="1800" dirty="0" smtClean="0"/>
              <a:t>locks)</a:t>
            </a:r>
          </a:p>
          <a:p>
            <a:pPr marL="0">
              <a:buNone/>
            </a:pPr>
            <a:r>
              <a:rPr lang="en-US" sz="2000" dirty="0" smtClean="0"/>
              <a:t>             </a:t>
            </a:r>
            <a:r>
              <a:rPr lang="en-US" sz="2000" dirty="0" smtClean="0">
                <a:solidFill>
                  <a:srgbClr val="0033CC"/>
                </a:solidFill>
              </a:rPr>
              <a:t>have been defined for Ethernet</a:t>
            </a:r>
          </a:p>
          <a:p>
            <a:pPr marL="0">
              <a:spcBef>
                <a:spcPts val="180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The IETF TICTOC WG is presently working on 1588oMPLS</a:t>
            </a:r>
          </a:p>
          <a:p>
            <a:pPr marL="463550" indent="-463550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but no MPLS-based timing protocols yet exist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– the verdict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665824" y="1358722"/>
            <a:ext cx="7632015" cy="5287738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Suitability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supports </a:t>
            </a:r>
            <a:r>
              <a:rPr lang="en-US" sz="2000" dirty="0" err="1" smtClean="0">
                <a:solidFill>
                  <a:srgbClr val="0033CC"/>
                </a:solidFill>
              </a:rPr>
              <a:t>ToP</a:t>
            </a:r>
            <a:r>
              <a:rPr lang="en-US" sz="2000" dirty="0" smtClean="0">
                <a:solidFill>
                  <a:srgbClr val="0033CC"/>
                </a:solidFill>
              </a:rPr>
              <a:t/>
            </a:r>
            <a:br>
              <a:rPr lang="en-US" sz="2000" dirty="0" smtClean="0">
                <a:solidFill>
                  <a:srgbClr val="0033CC"/>
                </a:solidFill>
              </a:rPr>
            </a:br>
            <a:r>
              <a:rPr lang="en-US" sz="2000" dirty="0" smtClean="0">
                <a:solidFill>
                  <a:srgbClr val="0033CC"/>
                </a:solidFill>
              </a:rPr>
              <a:t>    and defines a physical layer to support </a:t>
            </a:r>
            <a:r>
              <a:rPr lang="en-US" sz="2000" dirty="0" err="1" smtClean="0">
                <a:solidFill>
                  <a:srgbClr val="0033CC"/>
                </a:solidFill>
              </a:rPr>
              <a:t>SyncE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 may be able to support 1588 </a:t>
            </a:r>
            <a:r>
              <a:rPr lang="en-US" sz="1800" dirty="0" smtClean="0">
                <a:solidFill>
                  <a:srgbClr val="C00000"/>
                </a:solidFill>
              </a:rPr>
              <a:t>(but there will never be a </a:t>
            </a:r>
            <a:r>
              <a:rPr lang="en-US" sz="1800" dirty="0" err="1" smtClean="0">
                <a:solidFill>
                  <a:srgbClr val="C00000"/>
                </a:solidFill>
              </a:rPr>
              <a:t>SyncMPLS</a:t>
            </a:r>
            <a:r>
              <a:rPr lang="en-US" sz="1800" dirty="0" smtClean="0">
                <a:solidFill>
                  <a:srgbClr val="C00000"/>
                </a:solidFill>
              </a:rPr>
              <a:t>)</a:t>
            </a:r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0033CC"/>
                </a:solidFill>
              </a:rPr>
              <a:t> Ethernet wins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2 points  </a:t>
            </a:r>
            <a:r>
              <a:rPr lang="en-US" sz="2000" dirty="0" smtClean="0">
                <a:solidFill>
                  <a:srgbClr val="C00000"/>
                </a:solidFill>
              </a:rPr>
              <a:t>1 point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Coverage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meets all requirements with </a:t>
            </a:r>
            <a:r>
              <a:rPr lang="en-US" sz="2000" dirty="0" err="1" smtClean="0">
                <a:solidFill>
                  <a:srgbClr val="0033CC"/>
                </a:solidFill>
              </a:rPr>
              <a:t>SyncE</a:t>
            </a:r>
            <a:r>
              <a:rPr lang="en-US" sz="2000" dirty="0" smtClean="0">
                <a:solidFill>
                  <a:srgbClr val="0033CC"/>
                </a:solidFill>
              </a:rPr>
              <a:t>, 1588, BC, TC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1588oMPLS to support </a:t>
            </a:r>
            <a:r>
              <a:rPr lang="en-US" sz="2000" dirty="0" err="1" smtClean="0">
                <a:solidFill>
                  <a:srgbClr val="C00000"/>
                </a:solidFill>
              </a:rPr>
              <a:t>ToP</a:t>
            </a:r>
            <a:r>
              <a:rPr lang="en-US" sz="2000" dirty="0" smtClean="0">
                <a:solidFill>
                  <a:srgbClr val="C00000"/>
                </a:solidFill>
              </a:rPr>
              <a:t> is being proposed</a:t>
            </a:r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0033CC"/>
                </a:solidFill>
              </a:rPr>
              <a:t>Ethernet wins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1 point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Maturity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ITU-T has defined profile(s) for 1588 use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 </a:t>
            </a:r>
            <a:r>
              <a:rPr lang="en-US" sz="2000" i="1" dirty="0" smtClean="0">
                <a:solidFill>
                  <a:srgbClr val="C00000"/>
                </a:solidFill>
              </a:rPr>
              <a:t>presently</a:t>
            </a:r>
            <a:r>
              <a:rPr lang="en-US" sz="2000" dirty="0" smtClean="0">
                <a:solidFill>
                  <a:srgbClr val="C00000"/>
                </a:solidFill>
              </a:rPr>
              <a:t> has no timing support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BOTTOM LINE - </a:t>
            </a:r>
            <a:r>
              <a:rPr lang="en-US" sz="2000" dirty="0" smtClean="0">
                <a:solidFill>
                  <a:srgbClr val="0033CC"/>
                </a:solidFill>
              </a:rPr>
              <a:t>Ethernet wins a wide margin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0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TOTAL  </a:t>
            </a:r>
            <a:r>
              <a:rPr lang="en-US" sz="2000" dirty="0" smtClean="0">
                <a:solidFill>
                  <a:srgbClr val="0033CC"/>
                </a:solidFill>
              </a:rPr>
              <a:t>10 points   </a:t>
            </a:r>
            <a:r>
              <a:rPr lang="en-US" sz="2000" dirty="0" smtClean="0">
                <a:solidFill>
                  <a:srgbClr val="C00000"/>
                </a:solidFill>
              </a:rPr>
              <a:t>2 points</a:t>
            </a:r>
            <a:endParaRPr lang="en-US" sz="2000" b="1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– the arguments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3" y="1210991"/>
            <a:ext cx="7877672" cy="527293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access network needs to integrate with</a:t>
            </a:r>
          </a:p>
          <a:p>
            <a:r>
              <a:rPr lang="en-US" sz="2000" dirty="0" smtClean="0"/>
              <a:t>the core network</a:t>
            </a:r>
          </a:p>
          <a:p>
            <a:r>
              <a:rPr lang="en-US" sz="2000" dirty="0" smtClean="0"/>
              <a:t>the customer network</a:t>
            </a:r>
          </a:p>
          <a:p>
            <a:pPr>
              <a:buNone/>
            </a:pPr>
            <a:r>
              <a:rPr lang="en-US" sz="2000" dirty="0" smtClean="0"/>
              <a:t>Cost and complexity will be minimized by smooth hand-off</a:t>
            </a:r>
          </a:p>
          <a:p>
            <a:pPr>
              <a:buNone/>
            </a:pPr>
            <a:r>
              <a:rPr lang="en-US" sz="2000" dirty="0" smtClean="0"/>
              <a:t>    i.e., access protocol compatibility with other network protocol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i="1" dirty="0" smtClean="0"/>
              <a:t>Customer</a:t>
            </a:r>
            <a:r>
              <a:rPr lang="en-US" sz="2000" dirty="0" smtClean="0"/>
              <a:t> networks may have Ethernet or TDM interfaces</a:t>
            </a:r>
          </a:p>
          <a:p>
            <a:pPr>
              <a:buNone/>
            </a:pPr>
            <a:r>
              <a:rPr lang="en-US" sz="1800" dirty="0" smtClean="0"/>
              <a:t>     (IP over Ethernet, Ethernet over TDM, Ethernet over SDH)</a:t>
            </a:r>
          </a:p>
          <a:p>
            <a:pPr marL="342900" indent="-342900" eaLnBrk="1" hangingPunct="1">
              <a:buClrTx/>
              <a:buNone/>
              <a:defRPr/>
            </a:pPr>
            <a:r>
              <a:rPr lang="en-US" sz="2000" dirty="0" smtClean="0">
                <a:solidFill>
                  <a:srgbClr val="0033CC"/>
                </a:solidFill>
              </a:rPr>
              <a:t>So Ethernet in the access is a perfect match</a:t>
            </a:r>
          </a:p>
          <a:p>
            <a:pPr marL="342900" indent="-342900" eaLnBrk="1" hangingPunct="1">
              <a:buClrTx/>
              <a:buNone/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MPLS is a reasonable match</a:t>
            </a:r>
          </a:p>
          <a:p>
            <a:pPr marL="342900" indent="-342900" eaLnBrk="1" hangingPunct="1">
              <a:buClrTx/>
              <a:buNone/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    since these protocols can be tunneled over </a:t>
            </a:r>
            <a:r>
              <a:rPr lang="en-US" sz="2000" dirty="0" err="1" smtClean="0">
                <a:solidFill>
                  <a:srgbClr val="C00000"/>
                </a:solidFill>
              </a:rPr>
              <a:t>MPLS</a:t>
            </a:r>
            <a:endParaRPr lang="en-US" sz="2000" dirty="0" smtClean="0">
              <a:solidFill>
                <a:srgbClr val="C00000"/>
              </a:solidFill>
            </a:endParaRPr>
          </a:p>
          <a:p>
            <a:pPr marL="342900" indent="-342900" eaLnBrk="1" hangingPunct="1">
              <a:buClrTx/>
              <a:buNone/>
              <a:defRPr/>
            </a:pPr>
            <a:endParaRPr lang="en-US" sz="2000" dirty="0" smtClean="0">
              <a:solidFill>
                <a:srgbClr val="C00000"/>
              </a:solidFill>
            </a:endParaRPr>
          </a:p>
          <a:p>
            <a:pPr marL="342900" indent="-342900" eaLnBrk="1" hangingPunct="1">
              <a:buClrTx/>
              <a:buNone/>
              <a:defRPr/>
            </a:pPr>
            <a:r>
              <a:rPr lang="en-US" sz="2000" i="1" dirty="0" smtClean="0"/>
              <a:t>Core </a:t>
            </a:r>
            <a:r>
              <a:rPr lang="en-US" sz="2000" dirty="0" smtClean="0"/>
              <a:t>networks are usually MPLS</a:t>
            </a:r>
            <a:br>
              <a:rPr lang="en-US" sz="2000" dirty="0" smtClean="0"/>
            </a:br>
            <a:r>
              <a:rPr lang="en-US" sz="1800" dirty="0" smtClean="0"/>
              <a:t> (IP over MPLS, MPLS over Ethernet, MPLS over SDH)</a:t>
            </a:r>
          </a:p>
          <a:p>
            <a:pPr marL="342900" indent="-342900" eaLnBrk="1" hangingPunct="1">
              <a:buClrTx/>
              <a:buNone/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MPLS-TP reuses existing MPLS standards</a:t>
            </a:r>
          </a:p>
          <a:p>
            <a:pPr marL="342900" indent="-342900" eaLnBrk="1" hangingPunct="1">
              <a:buClrTx/>
              <a:buNone/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       thus maximizing compatibility </a:t>
            </a:r>
            <a:r>
              <a:rPr lang="en-US" sz="1600" dirty="0" smtClean="0">
                <a:solidFill>
                  <a:srgbClr val="C00000"/>
                </a:solidFill>
              </a:rPr>
              <a:t>(stitching ? seamless ?)</a:t>
            </a:r>
          </a:p>
          <a:p>
            <a:pPr marL="342900" indent="-342900" eaLnBrk="1" hangingPunct="1">
              <a:buClrTx/>
              <a:buNone/>
              <a:defRPr/>
            </a:pPr>
            <a:r>
              <a:rPr lang="en-US" sz="2000" dirty="0" smtClean="0">
                <a:solidFill>
                  <a:srgbClr val="0033CC"/>
                </a:solidFill>
              </a:rPr>
              <a:t>Ethernet can not seamlessly interface with an MPLS core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– the verdict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3" y="1311216"/>
            <a:ext cx="7468240" cy="5307948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Suitability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is a perfect match for customer network, </a:t>
            </a:r>
            <a:r>
              <a:rPr lang="en-US" sz="2000" i="1" dirty="0" smtClean="0">
                <a:solidFill>
                  <a:srgbClr val="0033CC"/>
                </a:solidFill>
              </a:rPr>
              <a:t>but not for core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MPLS-TP is the best match for core network, </a:t>
            </a:r>
            <a:r>
              <a:rPr lang="en-US" sz="2000" i="1" dirty="0" smtClean="0">
                <a:solidFill>
                  <a:srgbClr val="C00000"/>
                </a:solidFill>
              </a:rPr>
              <a:t>but not for customer</a:t>
            </a:r>
          </a:p>
          <a:p>
            <a:pPr>
              <a:buNone/>
            </a:pPr>
            <a:r>
              <a:rPr lang="en-US" sz="2000" dirty="0" smtClean="0"/>
              <a:t>BOTTOM LINE – tie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1 point  </a:t>
            </a:r>
            <a:r>
              <a:rPr lang="en-US" sz="2000" dirty="0" smtClean="0">
                <a:solidFill>
                  <a:srgbClr val="C00000"/>
                </a:solidFill>
              </a:rPr>
              <a:t>1 point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Coverage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</a:t>
            </a:r>
            <a:r>
              <a:rPr lang="en-US" sz="2000" dirty="0" err="1" smtClean="0">
                <a:solidFill>
                  <a:srgbClr val="0033CC"/>
                </a:solidFill>
              </a:rPr>
              <a:t>QinQ</a:t>
            </a:r>
            <a:r>
              <a:rPr lang="en-US" sz="2000" dirty="0" smtClean="0">
                <a:solidFill>
                  <a:srgbClr val="0033CC"/>
                </a:solidFill>
              </a:rPr>
              <a:t> and </a:t>
            </a:r>
            <a:r>
              <a:rPr lang="en-US" sz="2000" dirty="0" err="1" smtClean="0">
                <a:solidFill>
                  <a:srgbClr val="0033CC"/>
                </a:solidFill>
              </a:rPr>
              <a:t>MACinMAC</a:t>
            </a:r>
            <a:r>
              <a:rPr lang="en-US" sz="2000" dirty="0" smtClean="0">
                <a:solidFill>
                  <a:srgbClr val="0033CC"/>
                </a:solidFill>
              </a:rPr>
              <a:t> perfect customer hand-off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MPLS-TP does not require a gateway for forwarding to core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but control protocols may not interconnect</a:t>
            </a:r>
            <a:endParaRPr lang="en-US" sz="2000" b="1" dirty="0" smtClean="0"/>
          </a:p>
          <a:p>
            <a:pPr>
              <a:buNone/>
            </a:pPr>
            <a:r>
              <a:rPr lang="en-US" sz="2000" dirty="0" smtClean="0"/>
              <a:t>BOTTOM LINE – neither is perfect (</a:t>
            </a:r>
            <a:r>
              <a:rPr lang="en-US" sz="2000" dirty="0" smtClean="0">
                <a:solidFill>
                  <a:srgbClr val="0033CC"/>
                </a:solidFill>
              </a:rPr>
              <a:t>3 points  </a:t>
            </a:r>
            <a:r>
              <a:rPr lang="en-US" sz="2000" dirty="0" smtClean="0">
                <a:solidFill>
                  <a:srgbClr val="C00000"/>
                </a:solidFill>
              </a:rPr>
              <a:t>2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Maturity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</a:t>
            </a:r>
            <a:r>
              <a:rPr lang="en-US" sz="2000" dirty="0" err="1" smtClean="0">
                <a:solidFill>
                  <a:srgbClr val="0033CC"/>
                </a:solidFill>
              </a:rPr>
              <a:t>QinQ</a:t>
            </a:r>
            <a:r>
              <a:rPr lang="en-US" sz="2000" dirty="0" smtClean="0">
                <a:solidFill>
                  <a:srgbClr val="0033CC"/>
                </a:solidFill>
              </a:rPr>
              <a:t> is presently widely deployed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seamless MPLS is still in its infancy</a:t>
            </a:r>
          </a:p>
          <a:p>
            <a:pPr>
              <a:buNone/>
            </a:pPr>
            <a:r>
              <a:rPr lang="en-US" sz="2000" dirty="0" smtClean="0"/>
              <a:t>BOTTOM LINE - </a:t>
            </a:r>
            <a:r>
              <a:rPr lang="en-US" sz="2000" dirty="0" smtClean="0">
                <a:solidFill>
                  <a:srgbClr val="0033CC"/>
                </a:solidFill>
              </a:rPr>
              <a:t>Ethernet wins a wide margin</a:t>
            </a:r>
            <a:r>
              <a:rPr lang="en-US" sz="2000" dirty="0" smtClean="0"/>
              <a:t> 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1 point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TOTAL  </a:t>
            </a:r>
            <a:r>
              <a:rPr lang="en-US" sz="2000" dirty="0" smtClean="0">
                <a:solidFill>
                  <a:srgbClr val="0033CC"/>
                </a:solidFill>
              </a:rPr>
              <a:t>8 points   </a:t>
            </a:r>
            <a:r>
              <a:rPr lang="en-US" sz="2000" dirty="0" smtClean="0">
                <a:solidFill>
                  <a:srgbClr val="C00000"/>
                </a:solidFill>
              </a:rPr>
              <a:t>4 points</a:t>
            </a:r>
            <a:endParaRPr lang="en-US" sz="2000" b="1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CAPEX – the arguments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2" y="1449238"/>
            <a:ext cx="7732053" cy="5093075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Access network providers need to keep their costs down</a:t>
            </a:r>
          </a:p>
          <a:p>
            <a:pPr>
              <a:buNone/>
            </a:pPr>
            <a:r>
              <a:rPr lang="en-US" sz="2000" dirty="0" smtClean="0"/>
              <a:t>Due to the large number of NEs</a:t>
            </a:r>
          </a:p>
          <a:p>
            <a:pPr>
              <a:buNone/>
            </a:pPr>
            <a:r>
              <a:rPr lang="en-US" sz="2000" dirty="0" smtClean="0"/>
              <a:t>	access networks are CAPEX sensitive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Ethernet switching fabrics are inherently </a:t>
            </a:r>
            <a:r>
              <a:rPr lang="en-US" sz="2000" dirty="0" err="1" smtClean="0">
                <a:solidFill>
                  <a:srgbClr val="0033CC"/>
                </a:solidFill>
              </a:rPr>
              <a:t>nonscalable</a:t>
            </a:r>
            <a:r>
              <a:rPr lang="en-US" sz="2000" dirty="0" smtClean="0">
                <a:solidFill>
                  <a:srgbClr val="0033CC"/>
                </a:solidFill>
              </a:rPr>
              <a:t/>
            </a:r>
            <a:br>
              <a:rPr lang="en-US" sz="2000" dirty="0" smtClean="0">
                <a:solidFill>
                  <a:srgbClr val="0033CC"/>
                </a:solidFill>
              </a:rPr>
            </a:br>
            <a:r>
              <a:rPr lang="en-US" sz="2000" dirty="0" smtClean="0">
                <a:solidFill>
                  <a:srgbClr val="0033CC"/>
                </a:solidFill>
              </a:rPr>
              <a:t>since its long global addresses can’t be aggregated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Due to popularity Ethernet switches are inexpensive 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(high volumes, large R&amp;D investment in cost reduction)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However, carrier-grade Ethernet switches need extra functionality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Ethernet supports CAPEX-saving architectures </a:t>
            </a:r>
            <a:r>
              <a:rPr lang="en-US" sz="1800" dirty="0" smtClean="0">
                <a:solidFill>
                  <a:srgbClr val="0033CC"/>
                </a:solidFill>
              </a:rPr>
              <a:t>(e.g., EPON)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LSRs are complex and expensive 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Reducing the price of NEs (MPLS </a:t>
            </a:r>
            <a:r>
              <a:rPr lang="en-US" sz="2000" i="1" dirty="0" smtClean="0">
                <a:solidFill>
                  <a:srgbClr val="C00000"/>
                </a:solidFill>
              </a:rPr>
              <a:t>switch</a:t>
            </a:r>
            <a:r>
              <a:rPr lang="en-US" sz="2000" dirty="0" smtClean="0">
                <a:solidFill>
                  <a:srgbClr val="C00000"/>
                </a:solidFill>
              </a:rPr>
              <a:t> instead of MPLS </a:t>
            </a:r>
            <a:r>
              <a:rPr lang="en-US" sz="2000" i="1" dirty="0" smtClean="0">
                <a:solidFill>
                  <a:srgbClr val="C00000"/>
                </a:solidFill>
              </a:rPr>
              <a:t>router</a:t>
            </a:r>
            <a:r>
              <a:rPr lang="en-US" sz="2000" dirty="0" smtClean="0">
                <a:solidFill>
                  <a:srgbClr val="C00000"/>
                </a:solidFill>
              </a:rPr>
              <a:t>)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      was the (unstated) motivation for MPLS-TP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Pure MPLS NEs have simple forwarding engines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      and thus should be less expensive than Ethernet switches</a:t>
            </a:r>
            <a:br>
              <a:rPr lang="en-US" sz="2000" dirty="0" smtClean="0">
                <a:solidFill>
                  <a:srgbClr val="C00000"/>
                </a:solidFill>
              </a:rPr>
            </a:br>
            <a:r>
              <a:rPr lang="en-US" sz="2000" dirty="0" smtClean="0">
                <a:solidFill>
                  <a:srgbClr val="C00000"/>
                </a:solidFill>
              </a:rPr>
              <a:t>  but still require Ethernet or SDH or OTN interfaces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CAPEX – the verdict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2" y="1293962"/>
            <a:ext cx="7945911" cy="5281009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Suitability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is inexpensive, but can not scale forever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MPLS-TP allows for significant cost reduction vs. full LSR </a:t>
            </a:r>
            <a:r>
              <a:rPr lang="en-US" sz="1800" dirty="0" smtClean="0">
                <a:solidFill>
                  <a:srgbClr val="C00000"/>
                </a:solidFill>
              </a:rPr>
              <a:t>(but vs. Eth ?)</a:t>
            </a:r>
            <a:endParaRPr lang="en-US" sz="1800" dirty="0" smtClean="0"/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C00000"/>
                </a:solidFill>
              </a:rPr>
              <a:t>MPLS wins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1 point  </a:t>
            </a:r>
            <a:r>
              <a:rPr lang="en-US" sz="2000" dirty="0" smtClean="0">
                <a:solidFill>
                  <a:srgbClr val="C00000"/>
                </a:solidFill>
              </a:rPr>
              <a:t>2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Coverage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R&amp;D and volumes have driven down Ethernet CAPEX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MPLS-TP-specific devices can be low cost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BOTTOM LINE – tie 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4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Maturity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MEF certification programs for carrier-grade Ethernet switches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Many trials are using (down-graded?)  full LSRs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optimized chip sets are starting to emerge</a:t>
            </a:r>
            <a:endParaRPr lang="en-US" sz="2000" b="1" dirty="0" smtClean="0"/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0033CC"/>
                </a:solidFill>
              </a:rPr>
              <a:t>advantage to Ethernet 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2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TOTAL   </a:t>
            </a:r>
            <a:r>
              <a:rPr lang="en-US" sz="2000" dirty="0" smtClean="0">
                <a:solidFill>
                  <a:srgbClr val="0033CC"/>
                </a:solidFill>
              </a:rPr>
              <a:t>9 points   </a:t>
            </a:r>
            <a:r>
              <a:rPr lang="en-US" sz="2000" dirty="0" smtClean="0">
                <a:solidFill>
                  <a:srgbClr val="C00000"/>
                </a:solidFill>
              </a:rPr>
              <a:t>8 points</a:t>
            </a:r>
            <a:endParaRPr lang="en-US" sz="2000" b="1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OPEX – the arguments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3" y="1318425"/>
            <a:ext cx="7318602" cy="5316335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OPEX considerations that we will take into account :</a:t>
            </a:r>
          </a:p>
          <a:p>
            <a:r>
              <a:rPr lang="en-US" sz="2000" dirty="0" smtClean="0"/>
              <a:t>direct operations cost </a:t>
            </a:r>
          </a:p>
          <a:p>
            <a:r>
              <a:rPr lang="en-US" sz="2000" dirty="0" smtClean="0"/>
              <a:t>staffing</a:t>
            </a:r>
          </a:p>
          <a:p>
            <a:r>
              <a:rPr lang="en-US" sz="2000" dirty="0" smtClean="0"/>
              <a:t>minimizing </a:t>
            </a:r>
            <a:r>
              <a:rPr lang="en-US" sz="2000" dirty="0" err="1" smtClean="0"/>
              <a:t>unchargeable</a:t>
            </a:r>
            <a:r>
              <a:rPr lang="en-US" sz="2000" dirty="0" smtClean="0"/>
              <a:t> overhead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Reduction of direct operations costs</a:t>
            </a:r>
          </a:p>
          <a:p>
            <a:pPr>
              <a:buNone/>
            </a:pPr>
            <a:r>
              <a:rPr lang="en-US" sz="2000" dirty="0" smtClean="0"/>
              <a:t>    for networks with large number of NEs requires  :</a:t>
            </a:r>
          </a:p>
          <a:p>
            <a:r>
              <a:rPr lang="en-US" sz="2000" dirty="0" smtClean="0"/>
              <a:t>equipment to work reliably and interoperate</a:t>
            </a:r>
          </a:p>
          <a:p>
            <a:r>
              <a:rPr lang="en-US" sz="2000" dirty="0" smtClean="0"/>
              <a:t>minimal touch </a:t>
            </a:r>
            <a:r>
              <a:rPr lang="en-US" sz="1800" dirty="0" smtClean="0"/>
              <a:t>(</a:t>
            </a:r>
            <a:r>
              <a:rPr lang="en-US" sz="1800" dirty="0" err="1" smtClean="0"/>
              <a:t>autodiscovery</a:t>
            </a:r>
            <a:r>
              <a:rPr lang="en-US" sz="1800" dirty="0" smtClean="0"/>
              <a:t>,  zero-touch configuration, etc.)</a:t>
            </a:r>
          </a:p>
          <a:p>
            <a:r>
              <a:rPr lang="en-US" sz="2000" dirty="0" smtClean="0"/>
              <a:t>use of FM,</a:t>
            </a:r>
            <a:r>
              <a:rPr lang="en-US" sz="2000" b="1" dirty="0" smtClean="0"/>
              <a:t> C</a:t>
            </a:r>
            <a:r>
              <a:rPr lang="en-US" sz="2000" dirty="0" smtClean="0"/>
              <a:t>ontrol </a:t>
            </a:r>
            <a:r>
              <a:rPr lang="en-US" sz="2000" b="1" dirty="0" smtClean="0"/>
              <a:t>P</a:t>
            </a:r>
            <a:r>
              <a:rPr lang="en-US" sz="2000" dirty="0" smtClean="0"/>
              <a:t>lane or </a:t>
            </a:r>
            <a:r>
              <a:rPr lang="en-US" sz="2000" b="1" dirty="0" smtClean="0"/>
              <a:t>M</a:t>
            </a:r>
            <a:r>
              <a:rPr lang="en-US" sz="2000" dirty="0" smtClean="0"/>
              <a:t>anagement </a:t>
            </a:r>
            <a:r>
              <a:rPr lang="en-US" sz="2000" b="1" dirty="0" smtClean="0"/>
              <a:t>P</a:t>
            </a:r>
            <a:r>
              <a:rPr lang="en-US" sz="2000" dirty="0" smtClean="0"/>
              <a:t>lane protocols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Maintaining competent staff requires :</a:t>
            </a:r>
          </a:p>
          <a:p>
            <a:r>
              <a:rPr lang="en-US" sz="2000" dirty="0" smtClean="0"/>
              <a:t>finding </a:t>
            </a:r>
            <a:r>
              <a:rPr lang="en-US" sz="1800" dirty="0" smtClean="0"/>
              <a:t>(need to be available)</a:t>
            </a:r>
          </a:p>
          <a:p>
            <a:r>
              <a:rPr lang="en-US" sz="2000" dirty="0" smtClean="0"/>
              <a:t>training</a:t>
            </a:r>
          </a:p>
          <a:p>
            <a:r>
              <a:rPr lang="en-US" sz="2000" dirty="0" smtClean="0"/>
              <a:t>retaining 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Overhead minimization applies to :</a:t>
            </a:r>
          </a:p>
          <a:p>
            <a:r>
              <a:rPr lang="en-US" sz="2000" dirty="0" smtClean="0"/>
              <a:t>per packet overhead </a:t>
            </a:r>
          </a:p>
          <a:p>
            <a:r>
              <a:rPr lang="en-US" sz="2000" dirty="0" smtClean="0"/>
              <a:t>OAM, CP/MP packets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OPEX – the arguments </a:t>
            </a:r>
            <a:r>
              <a:rPr lang="en-US" sz="2400" dirty="0" smtClean="0"/>
              <a:t>(cont.)</a:t>
            </a:r>
            <a:endParaRPr lang="en-US" sz="2400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3" y="1268083"/>
            <a:ext cx="7768490" cy="5459288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Basic Ethernet is zero-touch by design</a:t>
            </a:r>
            <a:br>
              <a:rPr lang="en-US" sz="2000" dirty="0" smtClean="0">
                <a:solidFill>
                  <a:srgbClr val="0033CC"/>
                </a:solidFill>
              </a:rPr>
            </a:br>
            <a:r>
              <a:rPr lang="en-US" sz="2000" dirty="0" smtClean="0">
                <a:solidFill>
                  <a:srgbClr val="0033CC"/>
                </a:solidFill>
              </a:rPr>
              <a:t>but </a:t>
            </a:r>
            <a:r>
              <a:rPr lang="en-US" sz="2000" i="1" dirty="0" smtClean="0">
                <a:solidFill>
                  <a:srgbClr val="0033CC"/>
                </a:solidFill>
              </a:rPr>
              <a:t>carrier-grade</a:t>
            </a:r>
            <a:r>
              <a:rPr lang="en-US" sz="2000" dirty="0" smtClean="0">
                <a:solidFill>
                  <a:srgbClr val="0033CC"/>
                </a:solidFill>
              </a:rPr>
              <a:t> features may add many configuration parameters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Ethernet has a large number of useful L2CPs (STP, ELMI, GVRP)</a:t>
            </a:r>
            <a:br>
              <a:rPr lang="en-US" sz="2000" dirty="0" smtClean="0">
                <a:solidFill>
                  <a:srgbClr val="0033CC"/>
                </a:solidFill>
              </a:rPr>
            </a:br>
            <a:r>
              <a:rPr lang="en-US" sz="2000" dirty="0" smtClean="0">
                <a:solidFill>
                  <a:srgbClr val="0033CC"/>
                </a:solidFill>
              </a:rPr>
              <a:t>but no universal CP protocol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In addition to equipment certification</a:t>
            </a:r>
            <a:br>
              <a:rPr lang="en-US" sz="2000" dirty="0" smtClean="0">
                <a:solidFill>
                  <a:srgbClr val="0033CC"/>
                </a:solidFill>
              </a:rPr>
            </a:br>
            <a:r>
              <a:rPr lang="en-US" sz="2000" dirty="0" smtClean="0">
                <a:solidFill>
                  <a:srgbClr val="0033CC"/>
                </a:solidFill>
              </a:rPr>
              <a:t>MEF has initiate certification for carrier Ethernet engineers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Main Ethernet overhead is large, but tags add only a small </a:t>
            </a:r>
            <a:r>
              <a:rPr lang="en-US" sz="2000" i="1" dirty="0" smtClean="0">
                <a:solidFill>
                  <a:srgbClr val="0033CC"/>
                </a:solidFill>
              </a:rPr>
              <a:t>delta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Basic MPLS relies on IP routing protocols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but TP is designed to be able to function w/o a CP 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GMPLS CP has been defined as an option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TP can operate without IP forwarding  </a:t>
            </a:r>
            <a:r>
              <a:rPr lang="en-US" sz="1800" dirty="0" smtClean="0">
                <a:solidFill>
                  <a:srgbClr val="C00000"/>
                </a:solidFill>
              </a:rPr>
              <a:t>(eliminating IP logistics)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CP and MP can be carried in </a:t>
            </a:r>
            <a:r>
              <a:rPr lang="en-US" sz="2000" dirty="0" err="1" smtClean="0">
                <a:solidFill>
                  <a:srgbClr val="C00000"/>
                </a:solidFill>
              </a:rPr>
              <a:t>GACh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1800" dirty="0" smtClean="0">
                <a:solidFill>
                  <a:srgbClr val="C00000"/>
                </a:solidFill>
              </a:rPr>
              <a:t>(although not yet developed)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Specific vendors have expert certifications for MPLS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but none specific to MPLS-TP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TP is similar to other transport networks </a:t>
            </a:r>
            <a:r>
              <a:rPr lang="en-US" sz="1800" dirty="0" smtClean="0">
                <a:solidFill>
                  <a:srgbClr val="C00000"/>
                </a:solidFill>
              </a:rPr>
              <a:t>(look and feel)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in an effort to minimize retraining</a:t>
            </a:r>
            <a:br>
              <a:rPr lang="en-US" sz="2000" dirty="0" smtClean="0">
                <a:solidFill>
                  <a:srgbClr val="C00000"/>
                </a:solidFill>
              </a:rPr>
            </a:br>
            <a:r>
              <a:rPr lang="en-US" sz="2000" dirty="0" smtClean="0">
                <a:solidFill>
                  <a:srgbClr val="C00000"/>
                </a:solidFill>
              </a:rPr>
              <a:t>and may leverage extensions to existing OSS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OPEX – the verdict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3" y="1457864"/>
            <a:ext cx="7124700" cy="5008249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Suitability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Metro Ethernets have been shown to be low OPEX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MPLS-TP is designed to be inexpensively maintainable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BOTTOM LINE – tie (</a:t>
            </a:r>
            <a:r>
              <a:rPr lang="en-US" sz="2000" dirty="0" smtClean="0">
                <a:solidFill>
                  <a:srgbClr val="0033CC"/>
                </a:solidFill>
              </a:rPr>
              <a:t>2 points  </a:t>
            </a:r>
            <a:r>
              <a:rPr lang="en-US" sz="2000" dirty="0" smtClean="0">
                <a:solidFill>
                  <a:srgbClr val="C00000"/>
                </a:solidFill>
              </a:rPr>
              <a:t>2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Coverage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has (inelegant) CP, available staff, medium overhead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MPLS-TP learned from previous efforts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BOTTOM LINE – tie 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4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Maturity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extensive experience and certification programs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extensive MPLS operational experience only partially applicable</a:t>
            </a:r>
            <a:endParaRPr lang="en-US" sz="2000" b="1" dirty="0" smtClean="0"/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0033CC"/>
                </a:solidFill>
              </a:rPr>
              <a:t>Ethernet wins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4 points  </a:t>
            </a:r>
            <a:r>
              <a:rPr lang="en-US" sz="2000" dirty="0" smtClean="0">
                <a:solidFill>
                  <a:srgbClr val="C00000"/>
                </a:solidFill>
              </a:rPr>
              <a:t>2 points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TOTAL  </a:t>
            </a:r>
            <a:r>
              <a:rPr lang="en-US" sz="2000" dirty="0" smtClean="0">
                <a:solidFill>
                  <a:srgbClr val="0033CC"/>
                </a:solidFill>
              </a:rPr>
              <a:t>10 points   </a:t>
            </a:r>
            <a:r>
              <a:rPr lang="en-US" sz="2000" dirty="0" smtClean="0">
                <a:solidFill>
                  <a:srgbClr val="C00000"/>
                </a:solidFill>
              </a:rPr>
              <a:t>8 points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030"/>
          <p:cNvSpPr>
            <a:spLocks/>
          </p:cNvSpPr>
          <p:nvPr/>
        </p:nvSpPr>
        <p:spPr bwMode="auto">
          <a:xfrm rot="64793">
            <a:off x="6055975" y="2420114"/>
            <a:ext cx="2776194" cy="2584314"/>
          </a:xfrm>
          <a:custGeom>
            <a:avLst/>
            <a:gdLst/>
            <a:ahLst/>
            <a:cxnLst>
              <a:cxn ang="0">
                <a:pos x="294" y="88"/>
              </a:cxn>
              <a:cxn ang="0">
                <a:pos x="223" y="89"/>
              </a:cxn>
              <a:cxn ang="0">
                <a:pos x="150" y="123"/>
              </a:cxn>
              <a:cxn ang="0">
                <a:pos x="94" y="177"/>
              </a:cxn>
              <a:cxn ang="0">
                <a:pos x="67" y="246"/>
              </a:cxn>
              <a:cxn ang="0">
                <a:pos x="58" y="304"/>
              </a:cxn>
              <a:cxn ang="0">
                <a:pos x="17" y="343"/>
              </a:cxn>
              <a:cxn ang="0">
                <a:pos x="0" y="395"/>
              </a:cxn>
              <a:cxn ang="0">
                <a:pos x="9" y="449"/>
              </a:cxn>
              <a:cxn ang="0">
                <a:pos x="51" y="503"/>
              </a:cxn>
              <a:cxn ang="0">
                <a:pos x="127" y="546"/>
              </a:cxn>
              <a:cxn ang="0">
                <a:pos x="125" y="604"/>
              </a:cxn>
              <a:cxn ang="0">
                <a:pos x="163" y="648"/>
              </a:cxn>
              <a:cxn ang="0">
                <a:pos x="219" y="675"/>
              </a:cxn>
              <a:cxn ang="0">
                <a:pos x="284" y="682"/>
              </a:cxn>
              <a:cxn ang="0">
                <a:pos x="337" y="665"/>
              </a:cxn>
              <a:cxn ang="0">
                <a:pos x="395" y="693"/>
              </a:cxn>
              <a:cxn ang="0">
                <a:pos x="472" y="729"/>
              </a:cxn>
              <a:cxn ang="0">
                <a:pos x="550" y="736"/>
              </a:cxn>
              <a:cxn ang="0">
                <a:pos x="629" y="721"/>
              </a:cxn>
              <a:cxn ang="0">
                <a:pos x="702" y="688"/>
              </a:cxn>
              <a:cxn ang="0">
                <a:pos x="765" y="665"/>
              </a:cxn>
              <a:cxn ang="0">
                <a:pos x="825" y="676"/>
              </a:cxn>
              <a:cxn ang="0">
                <a:pos x="889" y="656"/>
              </a:cxn>
              <a:cxn ang="0">
                <a:pos x="939" y="613"/>
              </a:cxn>
              <a:cxn ang="0">
                <a:pos x="971" y="555"/>
              </a:cxn>
              <a:cxn ang="0">
                <a:pos x="966" y="492"/>
              </a:cxn>
              <a:cxn ang="0">
                <a:pos x="1011" y="430"/>
              </a:cxn>
              <a:cxn ang="0">
                <a:pos x="1031" y="367"/>
              </a:cxn>
              <a:cxn ang="0">
                <a:pos x="1027" y="306"/>
              </a:cxn>
              <a:cxn ang="0">
                <a:pos x="999" y="253"/>
              </a:cxn>
              <a:cxn ang="0">
                <a:pos x="951" y="212"/>
              </a:cxn>
              <a:cxn ang="0">
                <a:pos x="936" y="158"/>
              </a:cxn>
              <a:cxn ang="0">
                <a:pos x="904" y="99"/>
              </a:cxn>
              <a:cxn ang="0">
                <a:pos x="846" y="58"/>
              </a:cxn>
              <a:cxn ang="0">
                <a:pos x="773" y="41"/>
              </a:cxn>
              <a:cxn ang="0">
                <a:pos x="702" y="54"/>
              </a:cxn>
              <a:cxn ang="0">
                <a:pos x="642" y="61"/>
              </a:cxn>
              <a:cxn ang="0">
                <a:pos x="575" y="17"/>
              </a:cxn>
              <a:cxn ang="0">
                <a:pos x="513" y="0"/>
              </a:cxn>
              <a:cxn ang="0">
                <a:pos x="451" y="11"/>
              </a:cxn>
              <a:cxn ang="0">
                <a:pos x="389" y="48"/>
              </a:cxn>
              <a:cxn ang="0">
                <a:pos x="331" y="108"/>
              </a:cxn>
            </a:cxnLst>
            <a:rect l="0" t="0" r="r" b="b"/>
            <a:pathLst>
              <a:path w="1034" h="737">
                <a:moveTo>
                  <a:pt x="331" y="108"/>
                </a:moveTo>
                <a:lnTo>
                  <a:pt x="314" y="95"/>
                </a:lnTo>
                <a:lnTo>
                  <a:pt x="294" y="88"/>
                </a:lnTo>
                <a:lnTo>
                  <a:pt x="271" y="84"/>
                </a:lnTo>
                <a:lnTo>
                  <a:pt x="247" y="86"/>
                </a:lnTo>
                <a:lnTo>
                  <a:pt x="223" y="89"/>
                </a:lnTo>
                <a:lnTo>
                  <a:pt x="196" y="97"/>
                </a:lnTo>
                <a:lnTo>
                  <a:pt x="172" y="110"/>
                </a:lnTo>
                <a:lnTo>
                  <a:pt x="150" y="123"/>
                </a:lnTo>
                <a:lnTo>
                  <a:pt x="129" y="140"/>
                </a:lnTo>
                <a:lnTo>
                  <a:pt x="109" y="158"/>
                </a:lnTo>
                <a:lnTo>
                  <a:pt x="94" y="177"/>
                </a:lnTo>
                <a:lnTo>
                  <a:pt x="80" y="199"/>
                </a:lnTo>
                <a:lnTo>
                  <a:pt x="71" y="222"/>
                </a:lnTo>
                <a:lnTo>
                  <a:pt x="67" y="246"/>
                </a:lnTo>
                <a:lnTo>
                  <a:pt x="67" y="268"/>
                </a:lnTo>
                <a:lnTo>
                  <a:pt x="75" y="293"/>
                </a:lnTo>
                <a:lnTo>
                  <a:pt x="58" y="304"/>
                </a:lnTo>
                <a:lnTo>
                  <a:pt x="43" y="315"/>
                </a:lnTo>
                <a:lnTo>
                  <a:pt x="30" y="328"/>
                </a:lnTo>
                <a:lnTo>
                  <a:pt x="17" y="343"/>
                </a:lnTo>
                <a:lnTo>
                  <a:pt x="9" y="360"/>
                </a:lnTo>
                <a:lnTo>
                  <a:pt x="2" y="376"/>
                </a:lnTo>
                <a:lnTo>
                  <a:pt x="0" y="395"/>
                </a:lnTo>
                <a:lnTo>
                  <a:pt x="0" y="412"/>
                </a:lnTo>
                <a:lnTo>
                  <a:pt x="2" y="432"/>
                </a:lnTo>
                <a:lnTo>
                  <a:pt x="9" y="449"/>
                </a:lnTo>
                <a:lnTo>
                  <a:pt x="19" y="468"/>
                </a:lnTo>
                <a:lnTo>
                  <a:pt x="32" y="486"/>
                </a:lnTo>
                <a:lnTo>
                  <a:pt x="51" y="503"/>
                </a:lnTo>
                <a:lnTo>
                  <a:pt x="71" y="518"/>
                </a:lnTo>
                <a:lnTo>
                  <a:pt x="97" y="533"/>
                </a:lnTo>
                <a:lnTo>
                  <a:pt x="127" y="546"/>
                </a:lnTo>
                <a:lnTo>
                  <a:pt x="122" y="566"/>
                </a:lnTo>
                <a:lnTo>
                  <a:pt x="122" y="585"/>
                </a:lnTo>
                <a:lnTo>
                  <a:pt x="125" y="604"/>
                </a:lnTo>
                <a:lnTo>
                  <a:pt x="135" y="620"/>
                </a:lnTo>
                <a:lnTo>
                  <a:pt x="146" y="635"/>
                </a:lnTo>
                <a:lnTo>
                  <a:pt x="163" y="648"/>
                </a:lnTo>
                <a:lnTo>
                  <a:pt x="180" y="660"/>
                </a:lnTo>
                <a:lnTo>
                  <a:pt x="198" y="669"/>
                </a:lnTo>
                <a:lnTo>
                  <a:pt x="219" y="675"/>
                </a:lnTo>
                <a:lnTo>
                  <a:pt x="241" y="680"/>
                </a:lnTo>
                <a:lnTo>
                  <a:pt x="262" y="682"/>
                </a:lnTo>
                <a:lnTo>
                  <a:pt x="284" y="682"/>
                </a:lnTo>
                <a:lnTo>
                  <a:pt x="303" y="678"/>
                </a:lnTo>
                <a:lnTo>
                  <a:pt x="322" y="673"/>
                </a:lnTo>
                <a:lnTo>
                  <a:pt x="337" y="665"/>
                </a:lnTo>
                <a:lnTo>
                  <a:pt x="350" y="654"/>
                </a:lnTo>
                <a:lnTo>
                  <a:pt x="372" y="676"/>
                </a:lnTo>
                <a:lnTo>
                  <a:pt x="395" y="693"/>
                </a:lnTo>
                <a:lnTo>
                  <a:pt x="421" y="708"/>
                </a:lnTo>
                <a:lnTo>
                  <a:pt x="445" y="721"/>
                </a:lnTo>
                <a:lnTo>
                  <a:pt x="472" y="729"/>
                </a:lnTo>
                <a:lnTo>
                  <a:pt x="498" y="734"/>
                </a:lnTo>
                <a:lnTo>
                  <a:pt x="524" y="736"/>
                </a:lnTo>
                <a:lnTo>
                  <a:pt x="550" y="736"/>
                </a:lnTo>
                <a:lnTo>
                  <a:pt x="576" y="734"/>
                </a:lnTo>
                <a:lnTo>
                  <a:pt x="603" y="729"/>
                </a:lnTo>
                <a:lnTo>
                  <a:pt x="629" y="721"/>
                </a:lnTo>
                <a:lnTo>
                  <a:pt x="653" y="712"/>
                </a:lnTo>
                <a:lnTo>
                  <a:pt x="677" y="701"/>
                </a:lnTo>
                <a:lnTo>
                  <a:pt x="702" y="688"/>
                </a:lnTo>
                <a:lnTo>
                  <a:pt x="724" y="671"/>
                </a:lnTo>
                <a:lnTo>
                  <a:pt x="747" y="654"/>
                </a:lnTo>
                <a:lnTo>
                  <a:pt x="765" y="665"/>
                </a:lnTo>
                <a:lnTo>
                  <a:pt x="784" y="673"/>
                </a:lnTo>
                <a:lnTo>
                  <a:pt x="805" y="678"/>
                </a:lnTo>
                <a:lnTo>
                  <a:pt x="825" y="676"/>
                </a:lnTo>
                <a:lnTo>
                  <a:pt x="846" y="673"/>
                </a:lnTo>
                <a:lnTo>
                  <a:pt x="868" y="665"/>
                </a:lnTo>
                <a:lnTo>
                  <a:pt x="889" y="656"/>
                </a:lnTo>
                <a:lnTo>
                  <a:pt x="908" y="643"/>
                </a:lnTo>
                <a:lnTo>
                  <a:pt x="924" y="628"/>
                </a:lnTo>
                <a:lnTo>
                  <a:pt x="939" y="613"/>
                </a:lnTo>
                <a:lnTo>
                  <a:pt x="953" y="594"/>
                </a:lnTo>
                <a:lnTo>
                  <a:pt x="964" y="576"/>
                </a:lnTo>
                <a:lnTo>
                  <a:pt x="971" y="555"/>
                </a:lnTo>
                <a:lnTo>
                  <a:pt x="973" y="533"/>
                </a:lnTo>
                <a:lnTo>
                  <a:pt x="971" y="512"/>
                </a:lnTo>
                <a:lnTo>
                  <a:pt x="966" y="492"/>
                </a:lnTo>
                <a:lnTo>
                  <a:pt x="982" y="471"/>
                </a:lnTo>
                <a:lnTo>
                  <a:pt x="999" y="451"/>
                </a:lnTo>
                <a:lnTo>
                  <a:pt x="1011" y="430"/>
                </a:lnTo>
                <a:lnTo>
                  <a:pt x="1022" y="410"/>
                </a:lnTo>
                <a:lnTo>
                  <a:pt x="1027" y="388"/>
                </a:lnTo>
                <a:lnTo>
                  <a:pt x="1031" y="367"/>
                </a:lnTo>
                <a:lnTo>
                  <a:pt x="1033" y="347"/>
                </a:lnTo>
                <a:lnTo>
                  <a:pt x="1031" y="326"/>
                </a:lnTo>
                <a:lnTo>
                  <a:pt x="1027" y="306"/>
                </a:lnTo>
                <a:lnTo>
                  <a:pt x="1022" y="289"/>
                </a:lnTo>
                <a:lnTo>
                  <a:pt x="1011" y="270"/>
                </a:lnTo>
                <a:lnTo>
                  <a:pt x="999" y="253"/>
                </a:lnTo>
                <a:lnTo>
                  <a:pt x="986" y="239"/>
                </a:lnTo>
                <a:lnTo>
                  <a:pt x="969" y="225"/>
                </a:lnTo>
                <a:lnTo>
                  <a:pt x="951" y="212"/>
                </a:lnTo>
                <a:lnTo>
                  <a:pt x="930" y="203"/>
                </a:lnTo>
                <a:lnTo>
                  <a:pt x="936" y="181"/>
                </a:lnTo>
                <a:lnTo>
                  <a:pt x="936" y="158"/>
                </a:lnTo>
                <a:lnTo>
                  <a:pt x="930" y="138"/>
                </a:lnTo>
                <a:lnTo>
                  <a:pt x="919" y="117"/>
                </a:lnTo>
                <a:lnTo>
                  <a:pt x="904" y="99"/>
                </a:lnTo>
                <a:lnTo>
                  <a:pt x="887" y="84"/>
                </a:lnTo>
                <a:lnTo>
                  <a:pt x="868" y="69"/>
                </a:lnTo>
                <a:lnTo>
                  <a:pt x="846" y="58"/>
                </a:lnTo>
                <a:lnTo>
                  <a:pt x="822" y="48"/>
                </a:lnTo>
                <a:lnTo>
                  <a:pt x="799" y="45"/>
                </a:lnTo>
                <a:lnTo>
                  <a:pt x="773" y="41"/>
                </a:lnTo>
                <a:lnTo>
                  <a:pt x="747" y="43"/>
                </a:lnTo>
                <a:lnTo>
                  <a:pt x="724" y="47"/>
                </a:lnTo>
                <a:lnTo>
                  <a:pt x="702" y="54"/>
                </a:lnTo>
                <a:lnTo>
                  <a:pt x="681" y="67"/>
                </a:lnTo>
                <a:lnTo>
                  <a:pt x="662" y="84"/>
                </a:lnTo>
                <a:lnTo>
                  <a:pt x="642" y="61"/>
                </a:lnTo>
                <a:lnTo>
                  <a:pt x="618" y="43"/>
                </a:lnTo>
                <a:lnTo>
                  <a:pt x="597" y="28"/>
                </a:lnTo>
                <a:lnTo>
                  <a:pt x="575" y="17"/>
                </a:lnTo>
                <a:lnTo>
                  <a:pt x="554" y="7"/>
                </a:lnTo>
                <a:lnTo>
                  <a:pt x="533" y="2"/>
                </a:lnTo>
                <a:lnTo>
                  <a:pt x="513" y="0"/>
                </a:lnTo>
                <a:lnTo>
                  <a:pt x="492" y="2"/>
                </a:lnTo>
                <a:lnTo>
                  <a:pt x="472" y="6"/>
                </a:lnTo>
                <a:lnTo>
                  <a:pt x="451" y="11"/>
                </a:lnTo>
                <a:lnTo>
                  <a:pt x="430" y="22"/>
                </a:lnTo>
                <a:lnTo>
                  <a:pt x="410" y="34"/>
                </a:lnTo>
                <a:lnTo>
                  <a:pt x="389" y="48"/>
                </a:lnTo>
                <a:lnTo>
                  <a:pt x="371" y="65"/>
                </a:lnTo>
                <a:lnTo>
                  <a:pt x="352" y="86"/>
                </a:lnTo>
                <a:lnTo>
                  <a:pt x="331" y="108"/>
                </a:lnTo>
              </a:path>
            </a:pathLst>
          </a:custGeom>
          <a:solidFill>
            <a:srgbClr val="E28C1A"/>
          </a:solidFill>
          <a:ln w="12700" cap="rnd" cmpd="sng">
            <a:noFill/>
            <a:prstDash val="solid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28C1A"/>
            </a:extrusionClr>
          </a:sp3d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networks ?</a:t>
            </a:r>
            <a:endParaRPr lang="en-US" dirty="0"/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 rot="64793">
            <a:off x="2063404" y="1987777"/>
            <a:ext cx="4269669" cy="3163011"/>
          </a:xfrm>
          <a:custGeom>
            <a:avLst/>
            <a:gdLst/>
            <a:ahLst/>
            <a:cxnLst>
              <a:cxn ang="0">
                <a:pos x="294" y="88"/>
              </a:cxn>
              <a:cxn ang="0">
                <a:pos x="223" y="89"/>
              </a:cxn>
              <a:cxn ang="0">
                <a:pos x="150" y="123"/>
              </a:cxn>
              <a:cxn ang="0">
                <a:pos x="94" y="177"/>
              </a:cxn>
              <a:cxn ang="0">
                <a:pos x="67" y="246"/>
              </a:cxn>
              <a:cxn ang="0">
                <a:pos x="58" y="304"/>
              </a:cxn>
              <a:cxn ang="0">
                <a:pos x="17" y="343"/>
              </a:cxn>
              <a:cxn ang="0">
                <a:pos x="0" y="395"/>
              </a:cxn>
              <a:cxn ang="0">
                <a:pos x="9" y="449"/>
              </a:cxn>
              <a:cxn ang="0">
                <a:pos x="51" y="503"/>
              </a:cxn>
              <a:cxn ang="0">
                <a:pos x="127" y="546"/>
              </a:cxn>
              <a:cxn ang="0">
                <a:pos x="125" y="604"/>
              </a:cxn>
              <a:cxn ang="0">
                <a:pos x="163" y="648"/>
              </a:cxn>
              <a:cxn ang="0">
                <a:pos x="219" y="675"/>
              </a:cxn>
              <a:cxn ang="0">
                <a:pos x="284" y="682"/>
              </a:cxn>
              <a:cxn ang="0">
                <a:pos x="337" y="665"/>
              </a:cxn>
              <a:cxn ang="0">
                <a:pos x="395" y="693"/>
              </a:cxn>
              <a:cxn ang="0">
                <a:pos x="472" y="729"/>
              </a:cxn>
              <a:cxn ang="0">
                <a:pos x="550" y="736"/>
              </a:cxn>
              <a:cxn ang="0">
                <a:pos x="629" y="721"/>
              </a:cxn>
              <a:cxn ang="0">
                <a:pos x="702" y="688"/>
              </a:cxn>
              <a:cxn ang="0">
                <a:pos x="765" y="665"/>
              </a:cxn>
              <a:cxn ang="0">
                <a:pos x="825" y="676"/>
              </a:cxn>
              <a:cxn ang="0">
                <a:pos x="889" y="656"/>
              </a:cxn>
              <a:cxn ang="0">
                <a:pos x="939" y="613"/>
              </a:cxn>
              <a:cxn ang="0">
                <a:pos x="971" y="555"/>
              </a:cxn>
              <a:cxn ang="0">
                <a:pos x="966" y="492"/>
              </a:cxn>
              <a:cxn ang="0">
                <a:pos x="1011" y="430"/>
              </a:cxn>
              <a:cxn ang="0">
                <a:pos x="1031" y="367"/>
              </a:cxn>
              <a:cxn ang="0">
                <a:pos x="1027" y="306"/>
              </a:cxn>
              <a:cxn ang="0">
                <a:pos x="999" y="253"/>
              </a:cxn>
              <a:cxn ang="0">
                <a:pos x="951" y="212"/>
              </a:cxn>
              <a:cxn ang="0">
                <a:pos x="936" y="158"/>
              </a:cxn>
              <a:cxn ang="0">
                <a:pos x="904" y="99"/>
              </a:cxn>
              <a:cxn ang="0">
                <a:pos x="846" y="58"/>
              </a:cxn>
              <a:cxn ang="0">
                <a:pos x="773" y="41"/>
              </a:cxn>
              <a:cxn ang="0">
                <a:pos x="702" y="54"/>
              </a:cxn>
              <a:cxn ang="0">
                <a:pos x="642" y="61"/>
              </a:cxn>
              <a:cxn ang="0">
                <a:pos x="575" y="17"/>
              </a:cxn>
              <a:cxn ang="0">
                <a:pos x="513" y="0"/>
              </a:cxn>
              <a:cxn ang="0">
                <a:pos x="451" y="11"/>
              </a:cxn>
              <a:cxn ang="0">
                <a:pos x="389" y="48"/>
              </a:cxn>
              <a:cxn ang="0">
                <a:pos x="331" y="108"/>
              </a:cxn>
            </a:cxnLst>
            <a:rect l="0" t="0" r="r" b="b"/>
            <a:pathLst>
              <a:path w="1034" h="737">
                <a:moveTo>
                  <a:pt x="331" y="108"/>
                </a:moveTo>
                <a:lnTo>
                  <a:pt x="314" y="95"/>
                </a:lnTo>
                <a:lnTo>
                  <a:pt x="294" y="88"/>
                </a:lnTo>
                <a:lnTo>
                  <a:pt x="271" y="84"/>
                </a:lnTo>
                <a:lnTo>
                  <a:pt x="247" y="86"/>
                </a:lnTo>
                <a:lnTo>
                  <a:pt x="223" y="89"/>
                </a:lnTo>
                <a:lnTo>
                  <a:pt x="196" y="97"/>
                </a:lnTo>
                <a:lnTo>
                  <a:pt x="172" y="110"/>
                </a:lnTo>
                <a:lnTo>
                  <a:pt x="150" y="123"/>
                </a:lnTo>
                <a:lnTo>
                  <a:pt x="129" y="140"/>
                </a:lnTo>
                <a:lnTo>
                  <a:pt x="109" y="158"/>
                </a:lnTo>
                <a:lnTo>
                  <a:pt x="94" y="177"/>
                </a:lnTo>
                <a:lnTo>
                  <a:pt x="80" y="199"/>
                </a:lnTo>
                <a:lnTo>
                  <a:pt x="71" y="222"/>
                </a:lnTo>
                <a:lnTo>
                  <a:pt x="67" y="246"/>
                </a:lnTo>
                <a:lnTo>
                  <a:pt x="67" y="268"/>
                </a:lnTo>
                <a:lnTo>
                  <a:pt x="75" y="293"/>
                </a:lnTo>
                <a:lnTo>
                  <a:pt x="58" y="304"/>
                </a:lnTo>
                <a:lnTo>
                  <a:pt x="43" y="315"/>
                </a:lnTo>
                <a:lnTo>
                  <a:pt x="30" y="328"/>
                </a:lnTo>
                <a:lnTo>
                  <a:pt x="17" y="343"/>
                </a:lnTo>
                <a:lnTo>
                  <a:pt x="9" y="360"/>
                </a:lnTo>
                <a:lnTo>
                  <a:pt x="2" y="376"/>
                </a:lnTo>
                <a:lnTo>
                  <a:pt x="0" y="395"/>
                </a:lnTo>
                <a:lnTo>
                  <a:pt x="0" y="412"/>
                </a:lnTo>
                <a:lnTo>
                  <a:pt x="2" y="432"/>
                </a:lnTo>
                <a:lnTo>
                  <a:pt x="9" y="449"/>
                </a:lnTo>
                <a:lnTo>
                  <a:pt x="19" y="468"/>
                </a:lnTo>
                <a:lnTo>
                  <a:pt x="32" y="486"/>
                </a:lnTo>
                <a:lnTo>
                  <a:pt x="51" y="503"/>
                </a:lnTo>
                <a:lnTo>
                  <a:pt x="71" y="518"/>
                </a:lnTo>
                <a:lnTo>
                  <a:pt x="97" y="533"/>
                </a:lnTo>
                <a:lnTo>
                  <a:pt x="127" y="546"/>
                </a:lnTo>
                <a:lnTo>
                  <a:pt x="122" y="566"/>
                </a:lnTo>
                <a:lnTo>
                  <a:pt x="122" y="585"/>
                </a:lnTo>
                <a:lnTo>
                  <a:pt x="125" y="604"/>
                </a:lnTo>
                <a:lnTo>
                  <a:pt x="135" y="620"/>
                </a:lnTo>
                <a:lnTo>
                  <a:pt x="146" y="635"/>
                </a:lnTo>
                <a:lnTo>
                  <a:pt x="163" y="648"/>
                </a:lnTo>
                <a:lnTo>
                  <a:pt x="180" y="660"/>
                </a:lnTo>
                <a:lnTo>
                  <a:pt x="198" y="669"/>
                </a:lnTo>
                <a:lnTo>
                  <a:pt x="219" y="675"/>
                </a:lnTo>
                <a:lnTo>
                  <a:pt x="241" y="680"/>
                </a:lnTo>
                <a:lnTo>
                  <a:pt x="262" y="682"/>
                </a:lnTo>
                <a:lnTo>
                  <a:pt x="284" y="682"/>
                </a:lnTo>
                <a:lnTo>
                  <a:pt x="303" y="678"/>
                </a:lnTo>
                <a:lnTo>
                  <a:pt x="322" y="673"/>
                </a:lnTo>
                <a:lnTo>
                  <a:pt x="337" y="665"/>
                </a:lnTo>
                <a:lnTo>
                  <a:pt x="350" y="654"/>
                </a:lnTo>
                <a:lnTo>
                  <a:pt x="372" y="676"/>
                </a:lnTo>
                <a:lnTo>
                  <a:pt x="395" y="693"/>
                </a:lnTo>
                <a:lnTo>
                  <a:pt x="421" y="708"/>
                </a:lnTo>
                <a:lnTo>
                  <a:pt x="445" y="721"/>
                </a:lnTo>
                <a:lnTo>
                  <a:pt x="472" y="729"/>
                </a:lnTo>
                <a:lnTo>
                  <a:pt x="498" y="734"/>
                </a:lnTo>
                <a:lnTo>
                  <a:pt x="524" y="736"/>
                </a:lnTo>
                <a:lnTo>
                  <a:pt x="550" y="736"/>
                </a:lnTo>
                <a:lnTo>
                  <a:pt x="576" y="734"/>
                </a:lnTo>
                <a:lnTo>
                  <a:pt x="603" y="729"/>
                </a:lnTo>
                <a:lnTo>
                  <a:pt x="629" y="721"/>
                </a:lnTo>
                <a:lnTo>
                  <a:pt x="653" y="712"/>
                </a:lnTo>
                <a:lnTo>
                  <a:pt x="677" y="701"/>
                </a:lnTo>
                <a:lnTo>
                  <a:pt x="702" y="688"/>
                </a:lnTo>
                <a:lnTo>
                  <a:pt x="724" y="671"/>
                </a:lnTo>
                <a:lnTo>
                  <a:pt x="747" y="654"/>
                </a:lnTo>
                <a:lnTo>
                  <a:pt x="765" y="665"/>
                </a:lnTo>
                <a:lnTo>
                  <a:pt x="784" y="673"/>
                </a:lnTo>
                <a:lnTo>
                  <a:pt x="805" y="678"/>
                </a:lnTo>
                <a:lnTo>
                  <a:pt x="825" y="676"/>
                </a:lnTo>
                <a:lnTo>
                  <a:pt x="846" y="673"/>
                </a:lnTo>
                <a:lnTo>
                  <a:pt x="868" y="665"/>
                </a:lnTo>
                <a:lnTo>
                  <a:pt x="889" y="656"/>
                </a:lnTo>
                <a:lnTo>
                  <a:pt x="908" y="643"/>
                </a:lnTo>
                <a:lnTo>
                  <a:pt x="924" y="628"/>
                </a:lnTo>
                <a:lnTo>
                  <a:pt x="939" y="613"/>
                </a:lnTo>
                <a:lnTo>
                  <a:pt x="953" y="594"/>
                </a:lnTo>
                <a:lnTo>
                  <a:pt x="964" y="576"/>
                </a:lnTo>
                <a:lnTo>
                  <a:pt x="971" y="555"/>
                </a:lnTo>
                <a:lnTo>
                  <a:pt x="973" y="533"/>
                </a:lnTo>
                <a:lnTo>
                  <a:pt x="971" y="512"/>
                </a:lnTo>
                <a:lnTo>
                  <a:pt x="966" y="492"/>
                </a:lnTo>
                <a:lnTo>
                  <a:pt x="982" y="471"/>
                </a:lnTo>
                <a:lnTo>
                  <a:pt x="999" y="451"/>
                </a:lnTo>
                <a:lnTo>
                  <a:pt x="1011" y="430"/>
                </a:lnTo>
                <a:lnTo>
                  <a:pt x="1022" y="410"/>
                </a:lnTo>
                <a:lnTo>
                  <a:pt x="1027" y="388"/>
                </a:lnTo>
                <a:lnTo>
                  <a:pt x="1031" y="367"/>
                </a:lnTo>
                <a:lnTo>
                  <a:pt x="1033" y="347"/>
                </a:lnTo>
                <a:lnTo>
                  <a:pt x="1031" y="326"/>
                </a:lnTo>
                <a:lnTo>
                  <a:pt x="1027" y="306"/>
                </a:lnTo>
                <a:lnTo>
                  <a:pt x="1022" y="289"/>
                </a:lnTo>
                <a:lnTo>
                  <a:pt x="1011" y="270"/>
                </a:lnTo>
                <a:lnTo>
                  <a:pt x="999" y="253"/>
                </a:lnTo>
                <a:lnTo>
                  <a:pt x="986" y="239"/>
                </a:lnTo>
                <a:lnTo>
                  <a:pt x="969" y="225"/>
                </a:lnTo>
                <a:lnTo>
                  <a:pt x="951" y="212"/>
                </a:lnTo>
                <a:lnTo>
                  <a:pt x="930" y="203"/>
                </a:lnTo>
                <a:lnTo>
                  <a:pt x="936" y="181"/>
                </a:lnTo>
                <a:lnTo>
                  <a:pt x="936" y="158"/>
                </a:lnTo>
                <a:lnTo>
                  <a:pt x="930" y="138"/>
                </a:lnTo>
                <a:lnTo>
                  <a:pt x="919" y="117"/>
                </a:lnTo>
                <a:lnTo>
                  <a:pt x="904" y="99"/>
                </a:lnTo>
                <a:lnTo>
                  <a:pt x="887" y="84"/>
                </a:lnTo>
                <a:lnTo>
                  <a:pt x="868" y="69"/>
                </a:lnTo>
                <a:lnTo>
                  <a:pt x="846" y="58"/>
                </a:lnTo>
                <a:lnTo>
                  <a:pt x="822" y="48"/>
                </a:lnTo>
                <a:lnTo>
                  <a:pt x="799" y="45"/>
                </a:lnTo>
                <a:lnTo>
                  <a:pt x="773" y="41"/>
                </a:lnTo>
                <a:lnTo>
                  <a:pt x="747" y="43"/>
                </a:lnTo>
                <a:lnTo>
                  <a:pt x="724" y="47"/>
                </a:lnTo>
                <a:lnTo>
                  <a:pt x="702" y="54"/>
                </a:lnTo>
                <a:lnTo>
                  <a:pt x="681" y="67"/>
                </a:lnTo>
                <a:lnTo>
                  <a:pt x="662" y="84"/>
                </a:lnTo>
                <a:lnTo>
                  <a:pt x="642" y="61"/>
                </a:lnTo>
                <a:lnTo>
                  <a:pt x="618" y="43"/>
                </a:lnTo>
                <a:lnTo>
                  <a:pt x="597" y="28"/>
                </a:lnTo>
                <a:lnTo>
                  <a:pt x="575" y="17"/>
                </a:lnTo>
                <a:lnTo>
                  <a:pt x="554" y="7"/>
                </a:lnTo>
                <a:lnTo>
                  <a:pt x="533" y="2"/>
                </a:lnTo>
                <a:lnTo>
                  <a:pt x="513" y="0"/>
                </a:lnTo>
                <a:lnTo>
                  <a:pt x="492" y="2"/>
                </a:lnTo>
                <a:lnTo>
                  <a:pt x="472" y="6"/>
                </a:lnTo>
                <a:lnTo>
                  <a:pt x="451" y="11"/>
                </a:lnTo>
                <a:lnTo>
                  <a:pt x="430" y="22"/>
                </a:lnTo>
                <a:lnTo>
                  <a:pt x="410" y="34"/>
                </a:lnTo>
                <a:lnTo>
                  <a:pt x="389" y="48"/>
                </a:lnTo>
                <a:lnTo>
                  <a:pt x="371" y="65"/>
                </a:lnTo>
                <a:lnTo>
                  <a:pt x="352" y="86"/>
                </a:lnTo>
                <a:lnTo>
                  <a:pt x="331" y="108"/>
                </a:lnTo>
              </a:path>
            </a:pathLst>
          </a:cu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2700000" scaled="1"/>
          </a:gradFill>
          <a:ln w="12700" cap="rnd" cmpd="sng">
            <a:noFill/>
            <a:prstDash val="solid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>
            <a:flatTx/>
          </a:bodyPr>
          <a:lstStyle/>
          <a:p>
            <a:pPr>
              <a:defRPr/>
            </a:pPr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6400806" y="2973739"/>
            <a:ext cx="23337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CORE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MPLS or IP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interface</a:t>
            </a:r>
          </a:p>
          <a:p>
            <a:pPr algn="ctr"/>
            <a:r>
              <a:rPr lang="en-US" sz="1200" dirty="0" smtClean="0">
                <a:solidFill>
                  <a:srgbClr val="C00000"/>
                </a:solidFill>
              </a:rPr>
              <a:t>(and theoretically PBB)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99824" y="2895558"/>
            <a:ext cx="34369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ACCESS NETWORK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Q-in-Q ETHERNET  ?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MPLS-TP ?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591871" y="5131559"/>
            <a:ext cx="1351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Internet</a:t>
            </a:r>
            <a:endParaRPr lang="en-US" sz="2000" dirty="0"/>
          </a:p>
        </p:txBody>
      </p:sp>
      <p:sp>
        <p:nvSpPr>
          <p:cNvPr id="53" name="TextBox 52"/>
          <p:cNvSpPr txBox="1"/>
          <p:nvPr/>
        </p:nvSpPr>
        <p:spPr>
          <a:xfrm>
            <a:off x="4380931" y="5434084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other customer sites</a:t>
            </a:r>
            <a:endParaRPr lang="en-US" sz="2000" dirty="0"/>
          </a:p>
        </p:txBody>
      </p:sp>
      <p:sp>
        <p:nvSpPr>
          <p:cNvPr id="54" name="TextBox 53"/>
          <p:cNvSpPr txBox="1"/>
          <p:nvPr/>
        </p:nvSpPr>
        <p:spPr>
          <a:xfrm>
            <a:off x="7601804" y="5365845"/>
            <a:ext cx="1351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Data Centers</a:t>
            </a:r>
            <a:endParaRPr lang="en-US" sz="2000" dirty="0"/>
          </a:p>
        </p:txBody>
      </p:sp>
      <p:cxnSp>
        <p:nvCxnSpPr>
          <p:cNvPr id="56" name="Straight Arrow Connector 55"/>
          <p:cNvCxnSpPr>
            <a:endCxn id="54" idx="0"/>
          </p:cNvCxnSpPr>
          <p:nvPr/>
        </p:nvCxnSpPr>
        <p:spPr bwMode="auto">
          <a:xfrm rot="5400000">
            <a:off x="7972569" y="4917743"/>
            <a:ext cx="752901" cy="14330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>
            <a:endCxn id="53" idx="0"/>
          </p:cNvCxnSpPr>
          <p:nvPr/>
        </p:nvCxnSpPr>
        <p:spPr bwMode="auto">
          <a:xfrm rot="10800000" flipV="1">
            <a:off x="5629701" y="4640238"/>
            <a:ext cx="962168" cy="79384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 rot="5400000">
            <a:off x="7069542" y="4872249"/>
            <a:ext cx="354843" cy="21836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ounded Rectangle 16"/>
          <p:cNvSpPr/>
          <p:nvPr/>
        </p:nvSpPr>
        <p:spPr bwMode="auto">
          <a:xfrm>
            <a:off x="629829" y="1438806"/>
            <a:ext cx="2200275" cy="1219200"/>
          </a:xfrm>
          <a:prstGeom prst="roundRect">
            <a:avLst/>
          </a:prstGeom>
          <a:solidFill>
            <a:srgbClr val="00CC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RESIDENTIAL CUSTOMERS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IP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300962" y="3145382"/>
            <a:ext cx="2200275" cy="1219200"/>
          </a:xfrm>
          <a:prstGeom prst="roundRect">
            <a:avLst/>
          </a:prstGeom>
          <a:solidFill>
            <a:srgbClr val="00CC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BUSINESS CUSTOMERS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IP or Ethernet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323851" y="4743450"/>
            <a:ext cx="3028950" cy="1619250"/>
          </a:xfrm>
          <a:prstGeom prst="roundRect">
            <a:avLst/>
          </a:prstGeom>
          <a:solidFill>
            <a:srgbClr val="00CC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CELL SITES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IP  and/or  ETHERNET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and/or  TDM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and TIMING</a:t>
            </a:r>
          </a:p>
          <a:p>
            <a:pPr algn="ctr"/>
            <a:endParaRPr lang="en-US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– the arguments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3" y="1230284"/>
            <a:ext cx="8180156" cy="546443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Security is perhaps </a:t>
            </a:r>
            <a:r>
              <a:rPr lang="en-US" sz="2000" i="1" dirty="0" smtClean="0"/>
              <a:t>the most important </a:t>
            </a:r>
            <a:r>
              <a:rPr lang="en-US" sz="2000" dirty="0" smtClean="0"/>
              <a:t>telecomm issue today </a:t>
            </a:r>
          </a:p>
          <a:p>
            <a:pPr>
              <a:buNone/>
            </a:pPr>
            <a:r>
              <a:rPr lang="en-US" sz="2000" dirty="0" smtClean="0"/>
              <a:t>OAM, APS, QoS mechanisms </a:t>
            </a:r>
          </a:p>
          <a:p>
            <a:pPr>
              <a:buNone/>
            </a:pPr>
            <a:r>
              <a:rPr lang="en-US" sz="2000" dirty="0" smtClean="0"/>
              <a:t>	are powerless to cope with </a:t>
            </a:r>
            <a:r>
              <a:rPr lang="en-US" sz="2000" b="1" dirty="0" smtClean="0"/>
              <a:t>D</a:t>
            </a:r>
            <a:r>
              <a:rPr lang="en-US" sz="2000" dirty="0" smtClean="0"/>
              <a:t>enial </a:t>
            </a:r>
            <a:r>
              <a:rPr lang="en-US" sz="2000" b="1" dirty="0" smtClean="0"/>
              <a:t>o</a:t>
            </a:r>
            <a:r>
              <a:rPr lang="en-US" sz="2000" dirty="0" smtClean="0"/>
              <a:t>f </a:t>
            </a:r>
            <a:r>
              <a:rPr lang="en-US" sz="2000" b="1" dirty="0" smtClean="0"/>
              <a:t>S</a:t>
            </a:r>
            <a:r>
              <a:rPr lang="en-US" sz="2000" dirty="0" smtClean="0"/>
              <a:t>ervice attacks !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Access network NEs are frequently physically unprotected, so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ports must be protected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packets must be authenticated and integrity checked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confidentiality mechanisms may be needed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MPs and CPs must be hard-state</a:t>
            </a:r>
          </a:p>
          <a:p>
            <a:pPr marL="457200" indent="-457200">
              <a:buFont typeface="+mj-lt"/>
              <a:buAutoNum type="arabicPeriod"/>
            </a:pPr>
            <a:endParaRPr lang="en-US" sz="1600" dirty="0" smtClean="0"/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Ethernet packets carry unique </a:t>
            </a:r>
            <a:r>
              <a:rPr lang="en-US" sz="2000" dirty="0" err="1" smtClean="0">
                <a:solidFill>
                  <a:srgbClr val="0033CC"/>
                </a:solidFill>
              </a:rPr>
              <a:t>authenticatable</a:t>
            </a:r>
            <a:r>
              <a:rPr lang="en-US" sz="2000" dirty="0" smtClean="0">
                <a:solidFill>
                  <a:srgbClr val="0033CC"/>
                </a:solidFill>
              </a:rPr>
              <a:t> source addresses</a:t>
            </a:r>
          </a:p>
          <a:p>
            <a:pPr>
              <a:buNone/>
            </a:pPr>
            <a:r>
              <a:rPr lang="en-US" sz="2000" dirty="0" err="1" smtClean="0">
                <a:solidFill>
                  <a:srgbClr val="0033CC"/>
                </a:solidFill>
              </a:rPr>
              <a:t>MACsec</a:t>
            </a:r>
            <a:r>
              <a:rPr lang="en-US" sz="2000" dirty="0" smtClean="0">
                <a:solidFill>
                  <a:srgbClr val="0033CC"/>
                </a:solidFill>
              </a:rPr>
              <a:t> and its 802.1X extensions define mechanisms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that can be used to protect carrier networks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(although the hop-by-hop security model may not always be ideal)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MPLS was designed for core networks (walled gardens) 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with the assumption that there are no inside attacks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Forwarding plane can be attacked due to lack of authentication/integrity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Control plane can be attacked due to soft state protocols</a:t>
            </a:r>
            <a:endParaRPr lang="en-US"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– the verdict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2" y="1190445"/>
            <a:ext cx="7231517" cy="5221241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Suitability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Ethernet, has an </a:t>
            </a:r>
            <a:r>
              <a:rPr lang="en-US" sz="2000" dirty="0" err="1" smtClean="0">
                <a:solidFill>
                  <a:srgbClr val="0033CC"/>
                </a:solidFill>
              </a:rPr>
              <a:t>authenticatable</a:t>
            </a:r>
            <a:r>
              <a:rPr lang="en-US" sz="2000" dirty="0" smtClean="0">
                <a:solidFill>
                  <a:srgbClr val="0033CC"/>
                </a:solidFill>
              </a:rPr>
              <a:t> unique SA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 has no source identifier and uses soft-state CPs</a:t>
            </a:r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0033CC"/>
                </a:solidFill>
              </a:rPr>
              <a:t>Ethernet wins by far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2 points  </a:t>
            </a:r>
            <a:r>
              <a:rPr lang="en-US" sz="2000" dirty="0" smtClean="0">
                <a:solidFill>
                  <a:srgbClr val="C00000"/>
                </a:solidFill>
              </a:rPr>
              <a:t>0 points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Coverage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Ethernet has </a:t>
            </a:r>
            <a:r>
              <a:rPr lang="en-US" sz="2000" dirty="0" err="1" smtClean="0">
                <a:solidFill>
                  <a:srgbClr val="0033CC"/>
                </a:solidFill>
              </a:rPr>
              <a:t>MACsec</a:t>
            </a:r>
            <a:r>
              <a:rPr lang="en-US" sz="2000" dirty="0" smtClean="0">
                <a:solidFill>
                  <a:srgbClr val="0033CC"/>
                </a:solidFill>
              </a:rPr>
              <a:t> and 802.1X, but may need more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MPLS-TP has little positive support (but it </a:t>
            </a:r>
            <a:r>
              <a:rPr lang="en-US" sz="2000" i="1" dirty="0" smtClean="0">
                <a:solidFill>
                  <a:srgbClr val="C00000"/>
                </a:solidFill>
              </a:rPr>
              <a:t>does</a:t>
            </a:r>
            <a:r>
              <a:rPr lang="en-US" sz="2000" dirty="0" smtClean="0">
                <a:solidFill>
                  <a:srgbClr val="C00000"/>
                </a:solidFill>
              </a:rPr>
              <a:t> support attacks …)</a:t>
            </a:r>
          </a:p>
          <a:p>
            <a:pPr>
              <a:buNone/>
            </a:pPr>
            <a:r>
              <a:rPr lang="en-US" sz="2000" dirty="0" smtClean="0"/>
              <a:t>BOTTOM LINE – </a:t>
            </a:r>
            <a:r>
              <a:rPr lang="en-US" sz="2000" dirty="0" smtClean="0">
                <a:solidFill>
                  <a:srgbClr val="0033CC"/>
                </a:solidFill>
              </a:rPr>
              <a:t>Ethernet easily wins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3 points  </a:t>
            </a:r>
            <a:r>
              <a:rPr lang="en-US" sz="2000" dirty="0" smtClean="0">
                <a:solidFill>
                  <a:srgbClr val="C00000"/>
                </a:solidFill>
              </a:rPr>
              <a:t>1 point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Maturity</a:t>
            </a:r>
          </a:p>
          <a:p>
            <a:r>
              <a:rPr lang="en-US" sz="2000" dirty="0" err="1" smtClean="0">
                <a:solidFill>
                  <a:srgbClr val="0033CC"/>
                </a:solidFill>
              </a:rPr>
              <a:t>MACsec</a:t>
            </a:r>
            <a:r>
              <a:rPr lang="en-US" sz="2000" dirty="0" smtClean="0">
                <a:solidFill>
                  <a:srgbClr val="0033CC"/>
                </a:solidFill>
              </a:rPr>
              <a:t> is starting to appear in standard chipsets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MPLS community is completely ignoring  the TP security problem</a:t>
            </a:r>
          </a:p>
          <a:p>
            <a:pPr>
              <a:buNone/>
            </a:pPr>
            <a:r>
              <a:rPr lang="en-US" sz="2000" dirty="0" smtClean="0"/>
              <a:t>BOTTOM LINE - </a:t>
            </a:r>
            <a:r>
              <a:rPr lang="en-US" sz="2000" dirty="0" smtClean="0">
                <a:solidFill>
                  <a:srgbClr val="0033CC"/>
                </a:solidFill>
              </a:rPr>
              <a:t>Ethernet clearly wins</a:t>
            </a:r>
            <a:r>
              <a:rPr lang="en-US" sz="2000" dirty="0" smtClean="0">
                <a:solidFill>
                  <a:srgbClr val="C00000"/>
                </a:solidFill>
              </a:rPr>
              <a:t>  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0033CC"/>
                </a:solidFill>
              </a:rPr>
              <a:t>2 points  </a:t>
            </a:r>
            <a:r>
              <a:rPr lang="en-US" sz="2000" dirty="0" smtClean="0">
                <a:solidFill>
                  <a:srgbClr val="C00000"/>
                </a:solidFill>
              </a:rPr>
              <a:t>0 points</a:t>
            </a:r>
            <a:r>
              <a:rPr lang="en-US" sz="2000" dirty="0" smtClean="0"/>
              <a:t>)</a:t>
            </a:r>
            <a:endParaRPr lang="en-US" sz="20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TOTAL  </a:t>
            </a:r>
            <a:r>
              <a:rPr lang="en-US" sz="2000" dirty="0" smtClean="0">
                <a:solidFill>
                  <a:srgbClr val="0033CC"/>
                </a:solidFill>
              </a:rPr>
              <a:t>7 points   </a:t>
            </a:r>
            <a:r>
              <a:rPr lang="en-US" sz="2000" dirty="0" smtClean="0">
                <a:solidFill>
                  <a:srgbClr val="C00000"/>
                </a:solidFill>
              </a:rPr>
              <a:t>1 point</a:t>
            </a:r>
            <a:endParaRPr lang="en-US" sz="2000" b="1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totals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304799" y="1302589"/>
            <a:ext cx="8320585" cy="524833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final scores :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>
              <a:solidFill>
                <a:srgbClr val="0033CC"/>
              </a:solidFill>
            </a:endParaRPr>
          </a:p>
          <a:p>
            <a:endParaRPr lang="en-US" sz="20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Caveats </a:t>
            </a:r>
            <a:r>
              <a:rPr lang="en-US" sz="2000" dirty="0" smtClean="0"/>
              <a:t>: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Deployments have particular (non)requirements </a:t>
            </a:r>
          </a:p>
          <a:p>
            <a:pPr>
              <a:buNone/>
            </a:pPr>
            <a:r>
              <a:rPr lang="en-US" sz="2000" dirty="0" smtClean="0"/>
              <a:t>		but we gave equal weight to all 10 considerations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Some coverage and </a:t>
            </a:r>
            <a:r>
              <a:rPr lang="en-US" sz="2000" b="1" i="1" dirty="0" smtClean="0"/>
              <a:t>all</a:t>
            </a:r>
            <a:r>
              <a:rPr lang="en-US" sz="2000" dirty="0" smtClean="0"/>
              <a:t> maturity scores will change over time</a:t>
            </a:r>
          </a:p>
          <a:p>
            <a:pPr>
              <a:buNone/>
            </a:pPr>
            <a:r>
              <a:rPr lang="en-US" sz="2000" dirty="0" smtClean="0"/>
              <a:t>	Note:  MPLS-TP lost </a:t>
            </a:r>
          </a:p>
          <a:p>
            <a:pPr lvl="1"/>
            <a:r>
              <a:rPr lang="en-US" dirty="0" smtClean="0"/>
              <a:t>   8 points due to lack of timing support </a:t>
            </a:r>
            <a:endParaRPr lang="en-US" sz="1800" dirty="0" smtClean="0"/>
          </a:p>
          <a:p>
            <a:pPr lvl="1"/>
            <a:r>
              <a:rPr lang="en-US" dirty="0" smtClean="0"/>
              <a:t>   9 points due to lack of security</a:t>
            </a:r>
          </a:p>
          <a:p>
            <a:pPr lvl="1">
              <a:buNone/>
            </a:pPr>
            <a:r>
              <a:rPr lang="en-US" dirty="0" smtClean="0"/>
              <a:t>and</a:t>
            </a:r>
          </a:p>
          <a:p>
            <a:pPr lvl="1"/>
            <a:r>
              <a:rPr lang="en-US" dirty="0" smtClean="0"/>
              <a:t>21 points due to lack of maturity on other subjects ! </a:t>
            </a:r>
            <a:r>
              <a:rPr lang="en-US" sz="2000" dirty="0" smtClean="0"/>
              <a:t>              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54842" y="1921310"/>
          <a:ext cx="8065825" cy="13106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13165"/>
                <a:gridCol w="1613165"/>
                <a:gridCol w="1613165"/>
                <a:gridCol w="1613165"/>
                <a:gridCol w="1613165"/>
              </a:tblGrid>
              <a:tr h="39304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suitability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coverage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maturity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total</a:t>
                      </a:r>
                      <a:endParaRPr lang="en-US" sz="2000" b="1" dirty="0"/>
                    </a:p>
                  </a:txBody>
                  <a:tcPr/>
                </a:tc>
              </a:tr>
              <a:tr h="45350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</a:rPr>
                        <a:t>Ethernet</a:t>
                      </a:r>
                      <a:endParaRPr lang="en-US" sz="2400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</a:rPr>
                        <a:t>16/20</a:t>
                      </a:r>
                      <a:endParaRPr lang="en-US" sz="2400" b="0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</a:rPr>
                        <a:t>35/40</a:t>
                      </a:r>
                      <a:endParaRPr lang="en-US" sz="2400" b="0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33CC"/>
                          </a:solidFill>
                        </a:rPr>
                        <a:t>38/40</a:t>
                      </a:r>
                      <a:endParaRPr lang="en-US" sz="2400" b="0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33CC"/>
                          </a:solidFill>
                        </a:rPr>
                        <a:t>89</a:t>
                      </a:r>
                      <a:endParaRPr lang="en-US" sz="2400" b="1" dirty="0">
                        <a:solidFill>
                          <a:srgbClr val="0033CC"/>
                        </a:solidFill>
                      </a:endParaRPr>
                    </a:p>
                  </a:txBody>
                  <a:tcPr/>
                </a:tc>
              </a:tr>
              <a:tr h="45350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MPLS-TP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14/20</a:t>
                      </a:r>
                      <a:endParaRPr 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27/40</a:t>
                      </a:r>
                      <a:endParaRPr 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11/40</a:t>
                      </a:r>
                      <a:endParaRPr 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52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7039" y="5650174"/>
            <a:ext cx="4940489" cy="1086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3600" dirty="0" smtClean="0">
                <a:solidFill>
                  <a:srgbClr val="0033CC"/>
                </a:solidFill>
                <a:latin typeface="+mn-lt"/>
              </a:rPr>
              <a:t>Follow us at</a:t>
            </a:r>
          </a:p>
          <a:p>
            <a:pPr algn="ctr">
              <a:lnSpc>
                <a:spcPct val="85000"/>
              </a:lnSpc>
            </a:pPr>
            <a:r>
              <a:rPr lang="en-US" sz="4000" b="1" dirty="0" smtClean="0">
                <a:solidFill>
                  <a:srgbClr val="0033CC"/>
                </a:solidFill>
              </a:rPr>
              <a:t>raddata.blogspot.com</a:t>
            </a:r>
            <a:endParaRPr lang="en-US" sz="4000" b="1" dirty="0" smtClean="0">
              <a:solidFill>
                <a:srgbClr val="0033CC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Ethernet and MPLS-TP 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3" y="4780092"/>
            <a:ext cx="7643252" cy="158484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Ethernet started in the customer network (LAN)</a:t>
            </a:r>
            <a:br>
              <a:rPr lang="en-US" dirty="0" smtClean="0"/>
            </a:br>
            <a:r>
              <a:rPr lang="en-US" dirty="0" smtClean="0"/>
              <a:t>and for many years has moved into the access network (MEF)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MPLS started in the core network</a:t>
            </a:r>
            <a:br>
              <a:rPr lang="en-US" dirty="0" smtClean="0"/>
            </a:br>
            <a:r>
              <a:rPr lang="en-US" dirty="0" smtClean="0"/>
              <a:t>and is now trying to conquer the access network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31132" y="1523752"/>
            <a:ext cx="8006634" cy="3163011"/>
            <a:chOff x="249244" y="1523752"/>
            <a:chExt cx="8006634" cy="3163011"/>
          </a:xfrm>
        </p:grpSpPr>
        <p:sp>
          <p:nvSpPr>
            <p:cNvPr id="4" name="Freeform 2"/>
            <p:cNvSpPr>
              <a:spLocks/>
            </p:cNvSpPr>
            <p:nvPr/>
          </p:nvSpPr>
          <p:spPr bwMode="auto">
            <a:xfrm rot="64793">
              <a:off x="1995165" y="1523752"/>
              <a:ext cx="4269669" cy="3163011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>
              <a:flatTx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030"/>
            <p:cNvSpPr>
              <a:spLocks/>
            </p:cNvSpPr>
            <p:nvPr/>
          </p:nvSpPr>
          <p:spPr bwMode="auto">
            <a:xfrm rot="64793">
              <a:off x="5925608" y="2090622"/>
              <a:ext cx="2330270" cy="1991833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solidFill>
              <a:srgbClr val="E28C1A"/>
            </a:soli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8C1A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9" name="Freeform 1033"/>
            <p:cNvSpPr>
              <a:spLocks/>
            </p:cNvSpPr>
            <p:nvPr/>
          </p:nvSpPr>
          <p:spPr bwMode="auto">
            <a:xfrm rot="64793">
              <a:off x="271857" y="1915636"/>
              <a:ext cx="1863232" cy="2182022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669900">
                    <a:gamma/>
                    <a:tint val="40000"/>
                    <a:invGamma/>
                  </a:srgbClr>
                </a:gs>
                <a:gs pos="100000">
                  <a:srgbClr val="669900"/>
                </a:gs>
              </a:gsLst>
              <a:lin ang="2700000" scaled="1"/>
            </a:gra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84413" y="3035490"/>
              <a:ext cx="158086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customer network</a:t>
              </a:r>
              <a:endParaRPr lang="en-US" sz="20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8833" y="2678980"/>
              <a:ext cx="343695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ACCESS NETWORK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79036" y="2287950"/>
              <a:ext cx="15131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core</a:t>
              </a:r>
            </a:p>
            <a:p>
              <a:pPr algn="ctr"/>
              <a:r>
                <a:rPr lang="en-US" sz="2000" dirty="0" smtClean="0"/>
                <a:t>network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49244" y="2251027"/>
              <a:ext cx="19850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33CC"/>
                  </a:solidFill>
                </a:rPr>
                <a:t>ETHERNET</a:t>
              </a:r>
              <a:endParaRPr lang="en-US" sz="2000" dirty="0">
                <a:solidFill>
                  <a:srgbClr val="0033CC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614626" y="3288260"/>
              <a:ext cx="10598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C00000"/>
                  </a:solidFill>
                </a:rPr>
                <a:t>MPLS</a:t>
              </a:r>
              <a:endParaRPr lang="en-US" sz="2000" dirty="0">
                <a:solidFill>
                  <a:srgbClr val="C00000"/>
                </a:solidFill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 bwMode="auto">
            <a:xfrm>
              <a:off x="2117680" y="2418248"/>
              <a:ext cx="4528780" cy="24701"/>
            </a:xfrm>
            <a:prstGeom prst="straightConnector1">
              <a:avLst/>
            </a:prstGeom>
            <a:solidFill>
              <a:schemeClr val="accent1"/>
            </a:solidFill>
            <a:ln w="228600" cap="flat" cmpd="sng" algn="ctr">
              <a:solidFill>
                <a:srgbClr val="F8F8F8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 rot="10800000">
              <a:off x="1828800" y="3480179"/>
              <a:ext cx="4408228" cy="27298"/>
            </a:xfrm>
            <a:prstGeom prst="straightConnector1">
              <a:avLst/>
            </a:prstGeom>
            <a:solidFill>
              <a:schemeClr val="accent1"/>
            </a:solidFill>
            <a:ln w="228600" cap="flat" cmpd="sng" algn="ctr">
              <a:solidFill>
                <a:srgbClr val="F8F8F8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3604475" y="2263093"/>
              <a:ext cx="14260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+mn-lt"/>
                  <a:cs typeface="+mj-cs"/>
                </a:rPr>
                <a:t>first mile</a:t>
              </a:r>
              <a:endParaRPr lang="en-US" sz="1600" b="1" dirty="0">
                <a:solidFill>
                  <a:srgbClr val="FF0000"/>
                </a:solidFill>
                <a:latin typeface="+mn-lt"/>
                <a:cs typeface="+mj-cs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05388" y="3327619"/>
              <a:ext cx="14260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+mn-lt"/>
                  <a:cs typeface="+mj-cs"/>
                </a:rPr>
                <a:t>last mile</a:t>
              </a:r>
              <a:endParaRPr lang="en-US" sz="1600" b="1" dirty="0">
                <a:solidFill>
                  <a:srgbClr val="FF0000"/>
                </a:solidFill>
                <a:latin typeface="+mn-lt"/>
                <a:cs typeface="+mj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network segmentation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3" y="3572392"/>
            <a:ext cx="7195284" cy="285570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 recent trend is to segment the access network into :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last/first mile</a:t>
            </a:r>
          </a:p>
          <a:p>
            <a:pPr lvl="1"/>
            <a:r>
              <a:rPr lang="en-US" dirty="0" smtClean="0"/>
              <a:t>provides connectivity from customer site to first access node</a:t>
            </a:r>
          </a:p>
          <a:p>
            <a:pPr lvl="1"/>
            <a:r>
              <a:rPr lang="en-US" dirty="0" smtClean="0"/>
              <a:t>leverages physical layer technologies such as :</a:t>
            </a:r>
          </a:p>
          <a:p>
            <a:pPr lvl="1">
              <a:buNone/>
            </a:pPr>
            <a:r>
              <a:rPr lang="en-US" dirty="0" smtClean="0"/>
              <a:t>		DSL, active/passive fiber, microwave, HSDPA+, LTE, …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middle mile</a:t>
            </a:r>
          </a:p>
          <a:p>
            <a:pPr lvl="1"/>
            <a:r>
              <a:rPr lang="en-US" dirty="0" smtClean="0"/>
              <a:t>collects and aggregates traffic from multiple access nodes</a:t>
            </a:r>
          </a:p>
          <a:p>
            <a:pPr lvl="1"/>
            <a:r>
              <a:rPr lang="en-US" dirty="0" smtClean="0"/>
              <a:t>provides </a:t>
            </a:r>
            <a:r>
              <a:rPr lang="en-US" i="1" dirty="0" smtClean="0"/>
              <a:t>backhaul</a:t>
            </a:r>
            <a:r>
              <a:rPr lang="en-US" dirty="0" smtClean="0"/>
              <a:t> towards core</a:t>
            </a:r>
          </a:p>
        </p:txBody>
      </p:sp>
      <p:sp>
        <p:nvSpPr>
          <p:cNvPr id="8" name="AutoShape 23"/>
          <p:cNvSpPr>
            <a:spLocks noChangeArrowheads="1"/>
          </p:cNvSpPr>
          <p:nvPr/>
        </p:nvSpPr>
        <p:spPr bwMode="auto">
          <a:xfrm>
            <a:off x="1785271" y="1377085"/>
            <a:ext cx="4963885" cy="1986601"/>
          </a:xfrm>
          <a:prstGeom prst="roundRect">
            <a:avLst>
              <a:gd name="adj" fmla="val 8475"/>
            </a:avLst>
          </a:prstGeom>
          <a:solidFill>
            <a:srgbClr val="66FF33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lIns="83119" tIns="41559" rIns="83119" bIns="41559" anchor="ctr"/>
          <a:lstStyle/>
          <a:p>
            <a:endParaRPr lang="en-US"/>
          </a:p>
        </p:txBody>
      </p:sp>
      <p:grpSp>
        <p:nvGrpSpPr>
          <p:cNvPr id="11" name="Group 22"/>
          <p:cNvGrpSpPr/>
          <p:nvPr/>
        </p:nvGrpSpPr>
        <p:grpSpPr>
          <a:xfrm>
            <a:off x="1930842" y="1411090"/>
            <a:ext cx="4890263" cy="1514553"/>
            <a:chOff x="287056" y="1334888"/>
            <a:chExt cx="4890263" cy="1514553"/>
          </a:xfrm>
        </p:grpSpPr>
        <p:sp>
          <p:nvSpPr>
            <p:cNvPr id="4" name="AutoShape 23"/>
            <p:cNvSpPr>
              <a:spLocks noChangeArrowheads="1"/>
            </p:cNvSpPr>
            <p:nvPr/>
          </p:nvSpPr>
          <p:spPr bwMode="auto">
            <a:xfrm>
              <a:off x="3269734" y="1377086"/>
              <a:ext cx="1636311" cy="1472355"/>
            </a:xfrm>
            <a:prstGeom prst="roundRect">
              <a:avLst>
                <a:gd name="adj" fmla="val 8475"/>
              </a:avLst>
            </a:prstGeom>
            <a:gradFill flip="none" rotWithShape="1">
              <a:gsLst>
                <a:gs pos="0">
                  <a:srgbClr val="CCFF33">
                    <a:tint val="66000"/>
                    <a:satMod val="160000"/>
                  </a:srgbClr>
                </a:gs>
                <a:gs pos="50000">
                  <a:srgbClr val="CCFF33">
                    <a:tint val="44500"/>
                    <a:satMod val="160000"/>
                  </a:srgbClr>
                </a:gs>
                <a:gs pos="100000">
                  <a:srgbClr val="CCFF33">
                    <a:tint val="23500"/>
                    <a:satMod val="16000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rgbClr val="75E5C2"/>
              </a:solidFill>
              <a:round/>
              <a:headEnd/>
              <a:tailEnd/>
            </a:ln>
          </p:spPr>
          <p:txBody>
            <a:bodyPr wrap="none" lIns="83119" tIns="41559" rIns="83119" bIns="41559" anchor="ctr"/>
            <a:lstStyle/>
            <a:p>
              <a:endParaRPr lang="en-US"/>
            </a:p>
          </p:txBody>
        </p:sp>
        <p:sp>
          <p:nvSpPr>
            <p:cNvPr id="5" name="AutoShape 23"/>
            <p:cNvSpPr>
              <a:spLocks noChangeArrowheads="1"/>
            </p:cNvSpPr>
            <p:nvPr/>
          </p:nvSpPr>
          <p:spPr bwMode="auto">
            <a:xfrm>
              <a:off x="287056" y="1377086"/>
              <a:ext cx="2523819" cy="1472355"/>
            </a:xfrm>
            <a:prstGeom prst="roundRect">
              <a:avLst>
                <a:gd name="adj" fmla="val 8475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B7D9E5"/>
                </a:gs>
              </a:gsLst>
              <a:lin ang="5400000" scaled="1"/>
            </a:gradFill>
            <a:ln w="12700">
              <a:solidFill>
                <a:srgbClr val="84BDD6"/>
              </a:solidFill>
              <a:round/>
              <a:headEnd/>
              <a:tailEnd/>
            </a:ln>
          </p:spPr>
          <p:txBody>
            <a:bodyPr wrap="none" lIns="83119" tIns="41559" rIns="83119" bIns="41559" anchor="ctr"/>
            <a:lstStyle/>
            <a:p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33020" y="1334888"/>
              <a:ext cx="1994162" cy="338544"/>
            </a:xfrm>
            <a:prstGeom prst="rect">
              <a:avLst/>
            </a:prstGeom>
            <a:noFill/>
          </p:spPr>
          <p:txBody>
            <a:bodyPr wrap="square" lIns="91431" tIns="45715" rIns="91431" bIns="45715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Last / </a:t>
              </a:r>
              <a:r>
                <a:rPr lang="en-US" sz="1600" b="1" dirty="0" smtClean="0">
                  <a:solidFill>
                    <a:srgbClr val="0033CC"/>
                  </a:solidFill>
                  <a:latin typeface="Arial" pitchFamily="34" charset="0"/>
                  <a:cs typeface="Arial" pitchFamily="34" charset="0"/>
                </a:rPr>
                <a:t>First</a:t>
              </a:r>
              <a:r>
                <a:rPr lang="en-US" sz="1600" b="1" dirty="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Mile  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30338" y="1395514"/>
              <a:ext cx="1419867" cy="344222"/>
            </a:xfrm>
            <a:prstGeom prst="rect">
              <a:avLst/>
            </a:prstGeom>
            <a:noFill/>
          </p:spPr>
          <p:txBody>
            <a:bodyPr wrap="square" lIns="91431" tIns="45715" rIns="91431" bIns="45715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Middle Mile 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837474" y="1889378"/>
              <a:ext cx="353810" cy="530206"/>
            </a:xfrm>
            <a:prstGeom prst="rect">
              <a:avLst/>
            </a:prstGeom>
          </p:spPr>
          <p:txBody>
            <a:bodyPr wrap="none" lIns="83119" tIns="41559" rIns="83119" bIns="41559">
              <a:spAutoFit/>
            </a:bodyPr>
            <a:lstStyle/>
            <a:p>
              <a:r>
                <a:rPr lang="en-US" sz="2900" b="1" dirty="0" smtClean="0">
                  <a:solidFill>
                    <a:srgbClr val="FF0000"/>
                  </a:solidFill>
                  <a:latin typeface="+mj-lt"/>
                </a:rPr>
                <a:t>+</a:t>
              </a:r>
              <a:endParaRPr lang="en-US" sz="2900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2" name="Freeform 28"/>
            <p:cNvSpPr>
              <a:spLocks/>
            </p:cNvSpPr>
            <p:nvPr/>
          </p:nvSpPr>
          <p:spPr bwMode="auto">
            <a:xfrm>
              <a:off x="3385171" y="1784147"/>
              <a:ext cx="1428524" cy="840109"/>
            </a:xfrm>
            <a:custGeom>
              <a:avLst/>
              <a:gdLst>
                <a:gd name="T0" fmla="*/ 2147483647 w 855"/>
                <a:gd name="T1" fmla="*/ 2147483647 h 673"/>
                <a:gd name="T2" fmla="*/ 2147483647 w 855"/>
                <a:gd name="T3" fmla="*/ 2147483647 h 673"/>
                <a:gd name="T4" fmla="*/ 2147483647 w 855"/>
                <a:gd name="T5" fmla="*/ 2147483647 h 673"/>
                <a:gd name="T6" fmla="*/ 2147483647 w 855"/>
                <a:gd name="T7" fmla="*/ 2147483647 h 673"/>
                <a:gd name="T8" fmla="*/ 2147483647 w 855"/>
                <a:gd name="T9" fmla="*/ 2147483647 h 673"/>
                <a:gd name="T10" fmla="*/ 2147483647 w 855"/>
                <a:gd name="T11" fmla="*/ 2147483647 h 673"/>
                <a:gd name="T12" fmla="*/ 2147483647 w 855"/>
                <a:gd name="T13" fmla="*/ 2147483647 h 673"/>
                <a:gd name="T14" fmla="*/ 2147483647 w 855"/>
                <a:gd name="T15" fmla="*/ 2147483647 h 673"/>
                <a:gd name="T16" fmla="*/ 2147483647 w 855"/>
                <a:gd name="T17" fmla="*/ 2147483647 h 673"/>
                <a:gd name="T18" fmla="*/ 2147483647 w 855"/>
                <a:gd name="T19" fmla="*/ 2147483647 h 673"/>
                <a:gd name="T20" fmla="*/ 2147483647 w 855"/>
                <a:gd name="T21" fmla="*/ 2147483647 h 673"/>
                <a:gd name="T22" fmla="*/ 2147483647 w 855"/>
                <a:gd name="T23" fmla="*/ 2147483647 h 673"/>
                <a:gd name="T24" fmla="*/ 2147483647 w 855"/>
                <a:gd name="T25" fmla="*/ 2147483647 h 673"/>
                <a:gd name="T26" fmla="*/ 2147483647 w 855"/>
                <a:gd name="T27" fmla="*/ 2147483647 h 673"/>
                <a:gd name="T28" fmla="*/ 2147483647 w 855"/>
                <a:gd name="T29" fmla="*/ 2147483647 h 673"/>
                <a:gd name="T30" fmla="*/ 2147483647 w 855"/>
                <a:gd name="T31" fmla="*/ 2147483647 h 673"/>
                <a:gd name="T32" fmla="*/ 2147483647 w 855"/>
                <a:gd name="T33" fmla="*/ 2147483647 h 673"/>
                <a:gd name="T34" fmla="*/ 2147483647 w 855"/>
                <a:gd name="T35" fmla="*/ 2147483647 h 673"/>
                <a:gd name="T36" fmla="*/ 2147483647 w 855"/>
                <a:gd name="T37" fmla="*/ 2147483647 h 673"/>
                <a:gd name="T38" fmla="*/ 2147483647 w 855"/>
                <a:gd name="T39" fmla="*/ 2147483647 h 673"/>
                <a:gd name="T40" fmla="*/ 2147483647 w 855"/>
                <a:gd name="T41" fmla="*/ 2147483647 h 673"/>
                <a:gd name="T42" fmla="*/ 2147483647 w 855"/>
                <a:gd name="T43" fmla="*/ 2147483647 h 673"/>
                <a:gd name="T44" fmla="*/ 2147483647 w 855"/>
                <a:gd name="T45" fmla="*/ 2147483647 h 673"/>
                <a:gd name="T46" fmla="*/ 2147483647 w 855"/>
                <a:gd name="T47" fmla="*/ 2147483647 h 673"/>
                <a:gd name="T48" fmla="*/ 2147483647 w 855"/>
                <a:gd name="T49" fmla="*/ 2147483647 h 673"/>
                <a:gd name="T50" fmla="*/ 2147483647 w 855"/>
                <a:gd name="T51" fmla="*/ 2147483647 h 673"/>
                <a:gd name="T52" fmla="*/ 2147483647 w 855"/>
                <a:gd name="T53" fmla="*/ 2147483647 h 673"/>
                <a:gd name="T54" fmla="*/ 2147483647 w 855"/>
                <a:gd name="T55" fmla="*/ 2147483647 h 673"/>
                <a:gd name="T56" fmla="*/ 2147483647 w 855"/>
                <a:gd name="T57" fmla="*/ 2147483647 h 673"/>
                <a:gd name="T58" fmla="*/ 2147483647 w 855"/>
                <a:gd name="T59" fmla="*/ 2147483647 h 673"/>
                <a:gd name="T60" fmla="*/ 2147483647 w 855"/>
                <a:gd name="T61" fmla="*/ 2147483647 h 673"/>
                <a:gd name="T62" fmla="*/ 2147483647 w 855"/>
                <a:gd name="T63" fmla="*/ 2147483647 h 673"/>
                <a:gd name="T64" fmla="*/ 2147483647 w 855"/>
                <a:gd name="T65" fmla="*/ 2147483647 h 673"/>
                <a:gd name="T66" fmla="*/ 2147483647 w 855"/>
                <a:gd name="T67" fmla="*/ 2147483647 h 673"/>
                <a:gd name="T68" fmla="*/ 2147483647 w 855"/>
                <a:gd name="T69" fmla="*/ 2147483647 h 673"/>
                <a:gd name="T70" fmla="*/ 2147483647 w 855"/>
                <a:gd name="T71" fmla="*/ 2147483647 h 673"/>
                <a:gd name="T72" fmla="*/ 2147483647 w 855"/>
                <a:gd name="T73" fmla="*/ 2147483647 h 673"/>
                <a:gd name="T74" fmla="*/ 2147483647 w 855"/>
                <a:gd name="T75" fmla="*/ 2147483647 h 673"/>
                <a:gd name="T76" fmla="*/ 2147483647 w 855"/>
                <a:gd name="T77" fmla="*/ 2147483647 h 673"/>
                <a:gd name="T78" fmla="*/ 2147483647 w 855"/>
                <a:gd name="T79" fmla="*/ 2147483647 h 673"/>
                <a:gd name="T80" fmla="*/ 2147483647 w 855"/>
                <a:gd name="T81" fmla="*/ 2147483647 h 673"/>
                <a:gd name="T82" fmla="*/ 2147483647 w 855"/>
                <a:gd name="T83" fmla="*/ 2147483647 h 673"/>
                <a:gd name="T84" fmla="*/ 2147483647 w 855"/>
                <a:gd name="T85" fmla="*/ 2147483647 h 673"/>
                <a:gd name="T86" fmla="*/ 2147483647 w 855"/>
                <a:gd name="T87" fmla="*/ 2147483647 h 673"/>
                <a:gd name="T88" fmla="*/ 2147483647 w 855"/>
                <a:gd name="T89" fmla="*/ 2147483647 h 673"/>
                <a:gd name="T90" fmla="*/ 2147483647 w 855"/>
                <a:gd name="T91" fmla="*/ 2147483647 h 673"/>
                <a:gd name="T92" fmla="*/ 2147483647 w 855"/>
                <a:gd name="T93" fmla="*/ 2147483647 h 673"/>
                <a:gd name="T94" fmla="*/ 2147483647 w 855"/>
                <a:gd name="T95" fmla="*/ 2147483647 h 673"/>
                <a:gd name="T96" fmla="*/ 2147483647 w 855"/>
                <a:gd name="T97" fmla="*/ 2147483647 h 673"/>
                <a:gd name="T98" fmla="*/ 2147483647 w 855"/>
                <a:gd name="T99" fmla="*/ 2147483647 h 673"/>
                <a:gd name="T100" fmla="*/ 2147483647 w 855"/>
                <a:gd name="T101" fmla="*/ 2147483647 h 673"/>
                <a:gd name="T102" fmla="*/ 2147483647 w 855"/>
                <a:gd name="T103" fmla="*/ 2147483647 h 673"/>
                <a:gd name="T104" fmla="*/ 2147483647 w 855"/>
                <a:gd name="T105" fmla="*/ 2147483647 h 673"/>
                <a:gd name="T106" fmla="*/ 2147483647 w 855"/>
                <a:gd name="T107" fmla="*/ 2147483647 h 67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855"/>
                <a:gd name="T163" fmla="*/ 0 h 673"/>
                <a:gd name="T164" fmla="*/ 855 w 855"/>
                <a:gd name="T165" fmla="*/ 673 h 67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855" h="673">
                  <a:moveTo>
                    <a:pt x="266" y="634"/>
                  </a:moveTo>
                  <a:cubicBezTo>
                    <a:pt x="239" y="634"/>
                    <a:pt x="178" y="655"/>
                    <a:pt x="140" y="648"/>
                  </a:cubicBezTo>
                  <a:cubicBezTo>
                    <a:pt x="102" y="641"/>
                    <a:pt x="63" y="624"/>
                    <a:pt x="39" y="595"/>
                  </a:cubicBezTo>
                  <a:cubicBezTo>
                    <a:pt x="16" y="566"/>
                    <a:pt x="2" y="511"/>
                    <a:pt x="1" y="474"/>
                  </a:cubicBezTo>
                  <a:cubicBezTo>
                    <a:pt x="0" y="437"/>
                    <a:pt x="19" y="396"/>
                    <a:pt x="33" y="375"/>
                  </a:cubicBezTo>
                  <a:cubicBezTo>
                    <a:pt x="46" y="353"/>
                    <a:pt x="70" y="351"/>
                    <a:pt x="81" y="344"/>
                  </a:cubicBezTo>
                  <a:cubicBezTo>
                    <a:pt x="92" y="337"/>
                    <a:pt x="96" y="337"/>
                    <a:pt x="100" y="332"/>
                  </a:cubicBezTo>
                  <a:cubicBezTo>
                    <a:pt x="104" y="327"/>
                    <a:pt x="105" y="321"/>
                    <a:pt x="105" y="311"/>
                  </a:cubicBezTo>
                  <a:cubicBezTo>
                    <a:pt x="105" y="301"/>
                    <a:pt x="99" y="286"/>
                    <a:pt x="98" y="272"/>
                  </a:cubicBezTo>
                  <a:cubicBezTo>
                    <a:pt x="97" y="257"/>
                    <a:pt x="93" y="241"/>
                    <a:pt x="98" y="225"/>
                  </a:cubicBezTo>
                  <a:cubicBezTo>
                    <a:pt x="103" y="210"/>
                    <a:pt x="116" y="191"/>
                    <a:pt x="130" y="179"/>
                  </a:cubicBezTo>
                  <a:cubicBezTo>
                    <a:pt x="144" y="167"/>
                    <a:pt x="167" y="157"/>
                    <a:pt x="185" y="151"/>
                  </a:cubicBezTo>
                  <a:cubicBezTo>
                    <a:pt x="204" y="145"/>
                    <a:pt x="227" y="145"/>
                    <a:pt x="241" y="143"/>
                  </a:cubicBezTo>
                  <a:cubicBezTo>
                    <a:pt x="254" y="140"/>
                    <a:pt x="260" y="141"/>
                    <a:pt x="264" y="134"/>
                  </a:cubicBezTo>
                  <a:cubicBezTo>
                    <a:pt x="268" y="127"/>
                    <a:pt x="263" y="111"/>
                    <a:pt x="267" y="100"/>
                  </a:cubicBezTo>
                  <a:cubicBezTo>
                    <a:pt x="272" y="89"/>
                    <a:pt x="281" y="74"/>
                    <a:pt x="291" y="65"/>
                  </a:cubicBezTo>
                  <a:cubicBezTo>
                    <a:pt x="301" y="57"/>
                    <a:pt x="314" y="52"/>
                    <a:pt x="328" y="48"/>
                  </a:cubicBezTo>
                  <a:cubicBezTo>
                    <a:pt x="341" y="45"/>
                    <a:pt x="362" y="45"/>
                    <a:pt x="373" y="45"/>
                  </a:cubicBezTo>
                  <a:cubicBezTo>
                    <a:pt x="384" y="45"/>
                    <a:pt x="387" y="49"/>
                    <a:pt x="391" y="48"/>
                  </a:cubicBezTo>
                  <a:cubicBezTo>
                    <a:pt x="396" y="47"/>
                    <a:pt x="392" y="43"/>
                    <a:pt x="396" y="38"/>
                  </a:cubicBezTo>
                  <a:cubicBezTo>
                    <a:pt x="401" y="33"/>
                    <a:pt x="408" y="21"/>
                    <a:pt x="418" y="15"/>
                  </a:cubicBezTo>
                  <a:cubicBezTo>
                    <a:pt x="428" y="9"/>
                    <a:pt x="439" y="5"/>
                    <a:pt x="455" y="3"/>
                  </a:cubicBezTo>
                  <a:cubicBezTo>
                    <a:pt x="471" y="2"/>
                    <a:pt x="497" y="0"/>
                    <a:pt x="514" y="3"/>
                  </a:cubicBezTo>
                  <a:cubicBezTo>
                    <a:pt x="531" y="7"/>
                    <a:pt x="542" y="15"/>
                    <a:pt x="556" y="22"/>
                  </a:cubicBezTo>
                  <a:cubicBezTo>
                    <a:pt x="569" y="30"/>
                    <a:pt x="587" y="40"/>
                    <a:pt x="596" y="52"/>
                  </a:cubicBezTo>
                  <a:cubicBezTo>
                    <a:pt x="605" y="64"/>
                    <a:pt x="609" y="83"/>
                    <a:pt x="613" y="95"/>
                  </a:cubicBezTo>
                  <a:cubicBezTo>
                    <a:pt x="616" y="106"/>
                    <a:pt x="611" y="113"/>
                    <a:pt x="616" y="117"/>
                  </a:cubicBezTo>
                  <a:cubicBezTo>
                    <a:pt x="621" y="120"/>
                    <a:pt x="632" y="113"/>
                    <a:pt x="643" y="115"/>
                  </a:cubicBezTo>
                  <a:cubicBezTo>
                    <a:pt x="654" y="117"/>
                    <a:pt x="668" y="119"/>
                    <a:pt x="681" y="129"/>
                  </a:cubicBezTo>
                  <a:cubicBezTo>
                    <a:pt x="695" y="138"/>
                    <a:pt x="712" y="156"/>
                    <a:pt x="723" y="172"/>
                  </a:cubicBezTo>
                  <a:cubicBezTo>
                    <a:pt x="735" y="187"/>
                    <a:pt x="748" y="206"/>
                    <a:pt x="754" y="223"/>
                  </a:cubicBezTo>
                  <a:cubicBezTo>
                    <a:pt x="759" y="241"/>
                    <a:pt x="762" y="262"/>
                    <a:pt x="759" y="278"/>
                  </a:cubicBezTo>
                  <a:cubicBezTo>
                    <a:pt x="755" y="295"/>
                    <a:pt x="732" y="313"/>
                    <a:pt x="732" y="321"/>
                  </a:cubicBezTo>
                  <a:cubicBezTo>
                    <a:pt x="732" y="330"/>
                    <a:pt x="748" y="324"/>
                    <a:pt x="760" y="330"/>
                  </a:cubicBezTo>
                  <a:cubicBezTo>
                    <a:pt x="773" y="336"/>
                    <a:pt x="794" y="346"/>
                    <a:pt x="807" y="356"/>
                  </a:cubicBezTo>
                  <a:cubicBezTo>
                    <a:pt x="821" y="366"/>
                    <a:pt x="835" y="380"/>
                    <a:pt x="842" y="394"/>
                  </a:cubicBezTo>
                  <a:cubicBezTo>
                    <a:pt x="850" y="407"/>
                    <a:pt x="855" y="419"/>
                    <a:pt x="852" y="440"/>
                  </a:cubicBezTo>
                  <a:cubicBezTo>
                    <a:pt x="850" y="461"/>
                    <a:pt x="835" y="499"/>
                    <a:pt x="827" y="516"/>
                  </a:cubicBezTo>
                  <a:cubicBezTo>
                    <a:pt x="819" y="533"/>
                    <a:pt x="810" y="537"/>
                    <a:pt x="801" y="543"/>
                  </a:cubicBezTo>
                  <a:cubicBezTo>
                    <a:pt x="792" y="549"/>
                    <a:pt x="779" y="551"/>
                    <a:pt x="770" y="554"/>
                  </a:cubicBezTo>
                  <a:cubicBezTo>
                    <a:pt x="761" y="557"/>
                    <a:pt x="753" y="559"/>
                    <a:pt x="745" y="564"/>
                  </a:cubicBezTo>
                  <a:cubicBezTo>
                    <a:pt x="738" y="569"/>
                    <a:pt x="734" y="577"/>
                    <a:pt x="727" y="586"/>
                  </a:cubicBezTo>
                  <a:cubicBezTo>
                    <a:pt x="719" y="596"/>
                    <a:pt x="712" y="609"/>
                    <a:pt x="702" y="619"/>
                  </a:cubicBezTo>
                  <a:cubicBezTo>
                    <a:pt x="692" y="628"/>
                    <a:pt x="682" y="637"/>
                    <a:pt x="666" y="641"/>
                  </a:cubicBezTo>
                  <a:cubicBezTo>
                    <a:pt x="650" y="645"/>
                    <a:pt x="622" y="645"/>
                    <a:pt x="604" y="643"/>
                  </a:cubicBezTo>
                  <a:cubicBezTo>
                    <a:pt x="587" y="640"/>
                    <a:pt x="571" y="631"/>
                    <a:pt x="561" y="626"/>
                  </a:cubicBezTo>
                  <a:cubicBezTo>
                    <a:pt x="551" y="621"/>
                    <a:pt x="551" y="614"/>
                    <a:pt x="546" y="610"/>
                  </a:cubicBezTo>
                  <a:cubicBezTo>
                    <a:pt x="541" y="607"/>
                    <a:pt x="536" y="605"/>
                    <a:pt x="532" y="607"/>
                  </a:cubicBezTo>
                  <a:cubicBezTo>
                    <a:pt x="529" y="609"/>
                    <a:pt x="533" y="612"/>
                    <a:pt x="526" y="619"/>
                  </a:cubicBezTo>
                  <a:cubicBezTo>
                    <a:pt x="518" y="626"/>
                    <a:pt x="506" y="638"/>
                    <a:pt x="489" y="646"/>
                  </a:cubicBezTo>
                  <a:cubicBezTo>
                    <a:pt x="471" y="655"/>
                    <a:pt x="442" y="668"/>
                    <a:pt x="418" y="670"/>
                  </a:cubicBezTo>
                  <a:cubicBezTo>
                    <a:pt x="395" y="673"/>
                    <a:pt x="370" y="668"/>
                    <a:pt x="350" y="664"/>
                  </a:cubicBezTo>
                  <a:cubicBezTo>
                    <a:pt x="329" y="659"/>
                    <a:pt x="312" y="651"/>
                    <a:pt x="299" y="646"/>
                  </a:cubicBezTo>
                  <a:cubicBezTo>
                    <a:pt x="287" y="642"/>
                    <a:pt x="293" y="634"/>
                    <a:pt x="266" y="634"/>
                  </a:cubicBezTo>
                  <a:close/>
                </a:path>
              </a:pathLst>
            </a:custGeom>
            <a:solidFill>
              <a:srgbClr val="75E5C2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8B59"/>
              </a:prstShdw>
            </a:effectLst>
          </p:spPr>
          <p:txBody>
            <a:bodyPr wrap="none" lIns="83119" tIns="41559" rIns="83119" bIns="41559" anchor="ctr"/>
            <a:lstStyle/>
            <a:p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>
              <a:off x="715445" y="2199872"/>
              <a:ext cx="1554480" cy="158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Elbow Connector 13"/>
            <p:cNvCxnSpPr/>
            <p:nvPr/>
          </p:nvCxnSpPr>
          <p:spPr bwMode="auto">
            <a:xfrm flipV="1">
              <a:off x="735907" y="2256169"/>
              <a:ext cx="1590135" cy="186208"/>
            </a:xfrm>
            <a:prstGeom prst="bentConnector3">
              <a:avLst>
                <a:gd name="adj1" fmla="val 82123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2083323" y="1672082"/>
              <a:ext cx="843291" cy="372208"/>
            </a:xfrm>
            <a:prstGeom prst="rect">
              <a:avLst/>
            </a:prstGeom>
            <a:noFill/>
          </p:spPr>
          <p:txBody>
            <a:bodyPr wrap="square" lIns="91431" tIns="45715" rIns="91431" bIns="45715" rtlCol="0">
              <a:spAutoFit/>
            </a:bodyPr>
            <a:lstStyle/>
            <a:p>
              <a:pPr algn="ctr"/>
              <a:r>
                <a:rPr lang="en-US" sz="900" b="1" dirty="0" smtClean="0">
                  <a:latin typeface="Arial" pitchFamily="34" charset="0"/>
                  <a:cs typeface="Arial" pitchFamily="34" charset="0"/>
                </a:rPr>
                <a:t>Access Node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95860" y="1656989"/>
              <a:ext cx="755618" cy="232281"/>
            </a:xfrm>
            <a:prstGeom prst="rect">
              <a:avLst/>
            </a:prstGeom>
            <a:noFill/>
          </p:spPr>
          <p:txBody>
            <a:bodyPr wrap="square" lIns="91431" tIns="45715" rIns="91431" bIns="45715" rtlCol="0">
              <a:spAutoFit/>
            </a:bodyPr>
            <a:lstStyle/>
            <a:p>
              <a:pPr algn="ctr"/>
              <a:r>
                <a:rPr lang="en-US" sz="900" b="1" dirty="0" smtClean="0">
                  <a:latin typeface="Arial" pitchFamily="34" charset="0"/>
                  <a:cs typeface="Arial" pitchFamily="34" charset="0"/>
                </a:rPr>
                <a:t>NTU/CLE</a:t>
              </a:r>
            </a:p>
          </p:txBody>
        </p:sp>
        <p:pic>
          <p:nvPicPr>
            <p:cNvPr id="17" name="Picture 7" descr="accsdv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25053" y="2029410"/>
              <a:ext cx="490568" cy="271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8" name="Elbow Connector 17"/>
            <p:cNvCxnSpPr/>
            <p:nvPr/>
          </p:nvCxnSpPr>
          <p:spPr bwMode="auto">
            <a:xfrm>
              <a:off x="683960" y="1957367"/>
              <a:ext cx="1529531" cy="190541"/>
            </a:xfrm>
            <a:prstGeom prst="bentConnector3">
              <a:avLst>
                <a:gd name="adj1" fmla="val 87925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19" name="Picture 7" descr="accsdv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27686" y="2118774"/>
              <a:ext cx="292919" cy="162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7" descr="accsdv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27686" y="1861696"/>
              <a:ext cx="292919" cy="162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7" descr="accsdv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27686" y="2378602"/>
              <a:ext cx="292919" cy="162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Box 21"/>
            <p:cNvSpPr txBox="1"/>
            <p:nvPr/>
          </p:nvSpPr>
          <p:spPr>
            <a:xfrm>
              <a:off x="3021546" y="1940475"/>
              <a:ext cx="2155773" cy="507821"/>
            </a:xfrm>
            <a:prstGeom prst="rect">
              <a:avLst/>
            </a:prstGeom>
            <a:noFill/>
          </p:spPr>
          <p:txBody>
            <a:bodyPr wrap="square" lIns="91431" tIns="45715" rIns="91431" bIns="45715" rtlCol="0">
              <a:spAutoFit/>
            </a:bodyPr>
            <a:lstStyle/>
            <a:p>
              <a:pPr algn="ctr"/>
              <a:r>
                <a:rPr lang="en-US" sz="13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Aggregation</a:t>
              </a:r>
            </a:p>
            <a:p>
              <a:pPr algn="ctr"/>
              <a:r>
                <a:rPr lang="en-US" sz="13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Backhaul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380094" y="2982643"/>
            <a:ext cx="34369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ACCESS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33CC"/>
                </a:solidFill>
              </a:rPr>
              <a:t>access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core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differences  (1)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47712" y="1829857"/>
            <a:ext cx="7847647" cy="440765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Differences between </a:t>
            </a:r>
            <a:r>
              <a:rPr lang="en-US" i="1" dirty="0" smtClean="0"/>
              <a:t>core</a:t>
            </a:r>
            <a:r>
              <a:rPr lang="en-US" dirty="0" smtClean="0"/>
              <a:t> networks and access networks</a:t>
            </a:r>
          </a:p>
          <a:p>
            <a:pPr marL="0" indent="0">
              <a:buNone/>
            </a:pPr>
            <a:r>
              <a:rPr lang="en-US" dirty="0" smtClean="0"/>
              <a:t>    may translate  into differences in protocol requirements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core has relatively few </a:t>
            </a:r>
            <a:r>
              <a:rPr lang="en-US" b="1" dirty="0" smtClean="0">
                <a:solidFill>
                  <a:srgbClr val="C00000"/>
                </a:solidFill>
              </a:rPr>
              <a:t>N</a:t>
            </a:r>
            <a:r>
              <a:rPr lang="en-US" dirty="0" smtClean="0">
                <a:solidFill>
                  <a:srgbClr val="C00000"/>
                </a:solidFill>
              </a:rPr>
              <a:t>etwork </a:t>
            </a:r>
            <a:r>
              <a:rPr lang="en-US" b="1" dirty="0" smtClean="0">
                <a:solidFill>
                  <a:srgbClr val="C00000"/>
                </a:solidFill>
              </a:rPr>
              <a:t>E</a:t>
            </a:r>
            <a:r>
              <a:rPr lang="en-US" dirty="0" smtClean="0">
                <a:solidFill>
                  <a:srgbClr val="C00000"/>
                </a:solidFill>
              </a:rPr>
              <a:t>lements </a:t>
            </a:r>
            <a:r>
              <a:rPr lang="en-US" sz="1800" dirty="0" smtClean="0">
                <a:solidFill>
                  <a:srgbClr val="C00000"/>
                </a:solidFill>
              </a:rPr>
              <a:t>(routers, LSRs, switches)</a:t>
            </a:r>
          </a:p>
          <a:p>
            <a:pPr>
              <a:buNone/>
            </a:pPr>
            <a:r>
              <a:rPr lang="en-US" dirty="0" smtClean="0">
                <a:solidFill>
                  <a:srgbClr val="0033CC"/>
                </a:solidFill>
              </a:rPr>
              <a:t>access has many NEs (CPEs, NTUs, DSLAMs, aggregators) </a:t>
            </a:r>
          </a:p>
          <a:p>
            <a:r>
              <a:rPr lang="en-US" dirty="0" smtClean="0"/>
              <a:t>strong pressure on access NE price levels</a:t>
            </a:r>
          </a:p>
          <a:p>
            <a:r>
              <a:rPr lang="en-US" dirty="0" smtClean="0"/>
              <a:t>access needs to be as </a:t>
            </a:r>
            <a:r>
              <a:rPr lang="en-US" dirty="0" err="1" smtClean="0"/>
              <a:t>touchless</a:t>
            </a:r>
            <a:r>
              <a:rPr lang="en-US" dirty="0" smtClean="0"/>
              <a:t> as possible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core runs high</a:t>
            </a:r>
            <a:r>
              <a:rPr lang="en-US" i="1" dirty="0" smtClean="0">
                <a:solidFill>
                  <a:srgbClr val="C00000"/>
                </a:solidFill>
              </a:rPr>
              <a:t>er</a:t>
            </a:r>
            <a:r>
              <a:rPr lang="en-US" dirty="0" smtClean="0">
                <a:solidFill>
                  <a:srgbClr val="C00000"/>
                </a:solidFill>
              </a:rPr>
              <a:t> data-rates</a:t>
            </a:r>
          </a:p>
          <a:p>
            <a:pPr>
              <a:buNone/>
            </a:pPr>
            <a:r>
              <a:rPr lang="en-US" dirty="0" smtClean="0">
                <a:solidFill>
                  <a:srgbClr val="0033CC"/>
                </a:solidFill>
              </a:rPr>
              <a:t>access runs low</a:t>
            </a:r>
            <a:r>
              <a:rPr lang="en-US" i="1" dirty="0" smtClean="0">
                <a:solidFill>
                  <a:srgbClr val="0033CC"/>
                </a:solidFill>
              </a:rPr>
              <a:t>er</a:t>
            </a:r>
            <a:r>
              <a:rPr lang="en-US" dirty="0" smtClean="0">
                <a:solidFill>
                  <a:srgbClr val="0033CC"/>
                </a:solidFill>
              </a:rPr>
              <a:t> data-rates (including DSL, PON, wireless)</a:t>
            </a:r>
          </a:p>
          <a:p>
            <a:r>
              <a:rPr lang="en-US" dirty="0" smtClean="0"/>
              <a:t>core may guarantee QoS by resource </a:t>
            </a:r>
            <a:r>
              <a:rPr lang="en-US" i="1" dirty="0" err="1" smtClean="0"/>
              <a:t>over</a:t>
            </a:r>
            <a:r>
              <a:rPr lang="en-US" dirty="0" err="1" smtClean="0"/>
              <a:t>provisioning</a:t>
            </a:r>
            <a:endParaRPr lang="en-US" dirty="0" smtClean="0"/>
          </a:p>
          <a:p>
            <a:r>
              <a:rPr lang="en-US" dirty="0" smtClean="0"/>
              <a:t>access requires QoS </a:t>
            </a:r>
            <a:r>
              <a:rPr lang="en-US" i="1" dirty="0" smtClean="0"/>
              <a:t>mechanisms</a:t>
            </a:r>
          </a:p>
          <a:p>
            <a:pPr>
              <a:buNone/>
            </a:pPr>
            <a:endParaRPr lang="en-US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33CC"/>
                </a:solidFill>
              </a:rPr>
              <a:t>access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core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differences  (2)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711853" y="1318869"/>
            <a:ext cx="7992875" cy="481299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dirty="0" smtClean="0">
                <a:solidFill>
                  <a:srgbClr val="C00000"/>
                </a:solidFill>
              </a:rPr>
              <a:t>core is richly connected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access topology is simple (usually trees or rings)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fault in access network affects fewer customers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	but fewer bypass options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core can </a:t>
            </a:r>
            <a:r>
              <a:rPr lang="en-US" i="1" dirty="0" smtClean="0"/>
              <a:t>get away</a:t>
            </a:r>
            <a:r>
              <a:rPr lang="en-US" dirty="0" smtClean="0"/>
              <a:t> with fast rerouting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access network requires OAM and planned APS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>
                <a:solidFill>
                  <a:srgbClr val="C00000"/>
                </a:solidFill>
              </a:rPr>
              <a:t>core NEs are well guarded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access NEs are easily accessible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core can be considered a </a:t>
            </a:r>
            <a:r>
              <a:rPr lang="en-US" i="1" dirty="0" smtClean="0"/>
              <a:t>walled garden </a:t>
            </a:r>
            <a:r>
              <a:rPr lang="en-US" dirty="0" smtClean="0"/>
              <a:t>from a security </a:t>
            </a:r>
            <a:r>
              <a:rPr lang="en-US" dirty="0" err="1" smtClean="0"/>
              <a:t>PoV</a:t>
            </a: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	strong security to and from the outside world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	loose security on the inside		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customer networks too are usually considered walled gardens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but it is impractical to protect the entire access network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9076" y="262623"/>
            <a:ext cx="7509841" cy="644740"/>
          </a:xfrm>
        </p:spPr>
        <p:txBody>
          <a:bodyPr/>
          <a:lstStyle/>
          <a:p>
            <a:r>
              <a:rPr lang="en-US" dirty="0" smtClean="0">
                <a:solidFill>
                  <a:srgbClr val="0033CC"/>
                </a:solidFill>
              </a:rPr>
              <a:t>Ethernet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MPLS-TP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differences  (1)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664585" y="1296789"/>
            <a:ext cx="8083629" cy="5090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both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33CC"/>
                </a:solidFill>
              </a:rPr>
              <a:t>Ethernet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C00000"/>
                </a:solidFill>
              </a:rPr>
              <a:t> MPLS-TP </a:t>
            </a:r>
            <a:r>
              <a:rPr lang="en-US" dirty="0" smtClean="0"/>
              <a:t>can transport </a:t>
            </a:r>
            <a:r>
              <a:rPr lang="en-US" b="1" dirty="0" smtClean="0"/>
              <a:t>IP</a:t>
            </a:r>
            <a:r>
              <a:rPr lang="en-US" dirty="0" smtClean="0"/>
              <a:t> and other clients</a:t>
            </a:r>
          </a:p>
          <a:p>
            <a:pPr>
              <a:buNone/>
            </a:pPr>
            <a:r>
              <a:rPr lang="en-US" dirty="0" smtClean="0"/>
              <a:t>both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33CC"/>
                </a:solidFill>
              </a:rPr>
              <a:t>Ethernet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C00000"/>
                </a:solidFill>
              </a:rPr>
              <a:t> MPLS-TP </a:t>
            </a:r>
            <a:r>
              <a:rPr lang="en-US" dirty="0" smtClean="0"/>
              <a:t>can transported over SDH and OTN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but there are fundamental protocol differences :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Ethernet defines a physical (L1) layers </a:t>
            </a:r>
            <a:r>
              <a:rPr lang="en-US" sz="2000" dirty="0" smtClean="0">
                <a:solidFill>
                  <a:srgbClr val="0033CC"/>
                </a:solidFill>
              </a:rPr>
              <a:t>(but may run over MPLS)</a:t>
            </a:r>
          </a:p>
          <a:p>
            <a:pPr>
              <a:buNone/>
            </a:pPr>
            <a:r>
              <a:rPr lang="en-US" dirty="0" err="1" smtClean="0">
                <a:solidFill>
                  <a:srgbClr val="C00000"/>
                </a:solidFill>
              </a:rPr>
              <a:t>MPLS</a:t>
            </a:r>
            <a:r>
              <a:rPr lang="en-US" dirty="0" smtClean="0">
                <a:solidFill>
                  <a:srgbClr val="C00000"/>
                </a:solidFill>
              </a:rPr>
              <a:t> requires a server layer to transport it </a:t>
            </a:r>
            <a:r>
              <a:rPr lang="en-US" sz="2000" dirty="0" smtClean="0">
                <a:solidFill>
                  <a:srgbClr val="C00000"/>
                </a:solidFill>
              </a:rPr>
              <a:t>(which may be Ethernet)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Ethernet frames are inherently self-describing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MPLS packets do not contain a Protocol ID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every Ethernet frame contains a </a:t>
            </a:r>
          </a:p>
          <a:p>
            <a:pPr>
              <a:buNone/>
            </a:pPr>
            <a:r>
              <a:rPr lang="en-US" dirty="0" smtClean="0">
                <a:solidFill>
                  <a:srgbClr val="0033CC"/>
                </a:solidFill>
              </a:rPr>
              <a:t>	global non-</a:t>
            </a:r>
            <a:r>
              <a:rPr lang="en-US" dirty="0" err="1" smtClean="0">
                <a:solidFill>
                  <a:srgbClr val="0033CC"/>
                </a:solidFill>
              </a:rPr>
              <a:t>aggregatable</a:t>
            </a:r>
            <a:r>
              <a:rPr lang="en-US" dirty="0" smtClean="0">
                <a:solidFill>
                  <a:srgbClr val="0033CC"/>
                </a:solidFill>
              </a:rPr>
              <a:t> destination address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MPLS labels are only meaningful locally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every Ethernet frame contains a unique </a:t>
            </a:r>
            <a:r>
              <a:rPr lang="en-US" b="1" dirty="0" smtClean="0">
                <a:solidFill>
                  <a:srgbClr val="0033CC"/>
                </a:solidFill>
              </a:rPr>
              <a:t>S</a:t>
            </a:r>
            <a:r>
              <a:rPr lang="en-US" dirty="0" smtClean="0">
                <a:solidFill>
                  <a:srgbClr val="0033CC"/>
                </a:solidFill>
              </a:rPr>
              <a:t>ource </a:t>
            </a:r>
            <a:r>
              <a:rPr lang="en-US" b="1" dirty="0" smtClean="0">
                <a:solidFill>
                  <a:srgbClr val="0033CC"/>
                </a:solidFill>
              </a:rPr>
              <a:t>A</a:t>
            </a:r>
            <a:r>
              <a:rPr lang="en-US" dirty="0" smtClean="0">
                <a:solidFill>
                  <a:srgbClr val="0033CC"/>
                </a:solidFill>
              </a:rPr>
              <a:t>ddress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MPLS packets contain no source identifier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9077" y="294133"/>
            <a:ext cx="7228214" cy="574139"/>
          </a:xfrm>
        </p:spPr>
        <p:txBody>
          <a:bodyPr/>
          <a:lstStyle/>
          <a:p>
            <a:r>
              <a:rPr lang="en-US" dirty="0" smtClean="0">
                <a:solidFill>
                  <a:srgbClr val="0033CC"/>
                </a:solidFill>
              </a:rPr>
              <a:t>Ethernet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MPLS-TP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differences  (2)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697208" y="1151546"/>
            <a:ext cx="7969120" cy="5434311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both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33CC"/>
                </a:solidFill>
              </a:rPr>
              <a:t>Ethernet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C00000"/>
                </a:solidFill>
              </a:rPr>
              <a:t> MPLS-TP </a:t>
            </a:r>
            <a:r>
              <a:rPr lang="en-US" dirty="0" smtClean="0"/>
              <a:t>define FM/PM OAM and </a:t>
            </a:r>
            <a:r>
              <a:rPr lang="en-US" dirty="0" err="1" smtClean="0"/>
              <a:t>APS</a:t>
            </a:r>
            <a:endParaRPr lang="en-US" dirty="0" smtClean="0"/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Ethernet does not define a routing protocol </a:t>
            </a:r>
            <a:r>
              <a:rPr lang="en-US" sz="2000" dirty="0" smtClean="0">
                <a:solidFill>
                  <a:srgbClr val="0033CC"/>
                </a:solidFill>
              </a:rPr>
              <a:t>(neglecting TRILL, etc.)</a:t>
            </a:r>
          </a:p>
          <a:p>
            <a:pPr>
              <a:buNone/>
            </a:pPr>
            <a:r>
              <a:rPr lang="en-US" dirty="0" smtClean="0">
                <a:solidFill>
                  <a:srgbClr val="0033CC"/>
                </a:solidFill>
              </a:rPr>
              <a:t>    but defines a number of L2 Control Protocols </a:t>
            </a:r>
            <a:r>
              <a:rPr lang="en-US" sz="2000" dirty="0" smtClean="0">
                <a:solidFill>
                  <a:srgbClr val="0033CC"/>
                </a:solidFill>
              </a:rPr>
              <a:t>(L2CPs)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MPLS leverages the entire IP suite of protocols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Ethernet does not tolerate forwarding loops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MPLS can, since it contains a TTL field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Ethernet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00000"/>
                </a:solidFill>
              </a:rPr>
              <a:t>MPLS</a:t>
            </a:r>
            <a:r>
              <a:rPr lang="en-US" dirty="0" smtClean="0"/>
              <a:t> both define 3-bit priority </a:t>
            </a:r>
            <a:r>
              <a:rPr lang="en-US" sz="2000" dirty="0" smtClean="0"/>
              <a:t>(</a:t>
            </a:r>
            <a:r>
              <a:rPr lang="en-US" sz="2000" dirty="0" err="1" smtClean="0"/>
              <a:t>DiffServ</a:t>
            </a:r>
            <a:r>
              <a:rPr lang="en-US" sz="2000" dirty="0" smtClean="0"/>
              <a:t>) </a:t>
            </a:r>
            <a:r>
              <a:rPr lang="en-US" dirty="0" smtClean="0"/>
              <a:t>marking</a:t>
            </a:r>
          </a:p>
          <a:p>
            <a:pPr>
              <a:buNone/>
            </a:pPr>
            <a:r>
              <a:rPr lang="en-US" dirty="0" smtClean="0">
                <a:solidFill>
                  <a:srgbClr val="0033CC"/>
                </a:solidFill>
              </a:rPr>
              <a:t>S-tagged Ethernet also supports Drop Eligibility marking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Carrier grade Ethernet supports bandwidth profiles </a:t>
            </a:r>
            <a:r>
              <a:rPr lang="en-US" sz="2000" dirty="0" smtClean="0">
                <a:solidFill>
                  <a:srgbClr val="0033CC"/>
                </a:solidFill>
              </a:rPr>
              <a:t>(bucketing)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rgbClr val="0033CC"/>
                </a:solidFill>
              </a:rPr>
              <a:t>Ethernet defines timing </a:t>
            </a:r>
            <a:r>
              <a:rPr lang="en-US" sz="2000" dirty="0" smtClean="0">
                <a:solidFill>
                  <a:srgbClr val="0033CC"/>
                </a:solidFill>
              </a:rPr>
              <a:t>(1588) </a:t>
            </a:r>
            <a:r>
              <a:rPr lang="en-US" dirty="0" smtClean="0">
                <a:solidFill>
                  <a:srgbClr val="0033CC"/>
                </a:solidFill>
              </a:rPr>
              <a:t>and security </a:t>
            </a:r>
            <a:r>
              <a:rPr lang="en-US" sz="2000" dirty="0" smtClean="0">
                <a:solidFill>
                  <a:srgbClr val="0033CC"/>
                </a:solidFill>
              </a:rPr>
              <a:t>(</a:t>
            </a:r>
            <a:r>
              <a:rPr lang="en-US" sz="2000" dirty="0" err="1" smtClean="0">
                <a:solidFill>
                  <a:srgbClr val="0033CC"/>
                </a:solidFill>
              </a:rPr>
              <a:t>MACsec</a:t>
            </a:r>
            <a:r>
              <a:rPr lang="en-US" sz="2000" dirty="0" smtClean="0">
                <a:solidFill>
                  <a:srgbClr val="0033CC"/>
                </a:solidFill>
              </a:rPr>
              <a:t>, 1X) </a:t>
            </a:r>
            <a:r>
              <a:rPr lang="en-US" dirty="0" smtClean="0">
                <a:solidFill>
                  <a:srgbClr val="0033CC"/>
                </a:solidFill>
              </a:rPr>
              <a:t>protocols 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A single entity claims to </a:t>
            </a:r>
            <a:r>
              <a:rPr lang="en-US" i="1" dirty="0" smtClean="0"/>
              <a:t>hold the pen </a:t>
            </a:r>
          </a:p>
          <a:p>
            <a:pPr>
              <a:buNone/>
            </a:pPr>
            <a:r>
              <a:rPr lang="en-US" dirty="0" smtClean="0"/>
              <a:t>    for both</a:t>
            </a:r>
            <a:r>
              <a:rPr lang="en-US" dirty="0" smtClean="0">
                <a:solidFill>
                  <a:srgbClr val="0033CC"/>
                </a:solidFill>
              </a:rPr>
              <a:t> Ethernet (IEEE)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MPLS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(IETF) </a:t>
            </a:r>
          </a:p>
          <a:p>
            <a:pPr>
              <a:buNone/>
            </a:pPr>
            <a:r>
              <a:rPr lang="en-US" dirty="0" smtClean="0"/>
              <a:t>but in practice multiple competing SDOs engage in development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w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>
              <a:lumMod val="6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</TotalTime>
  <Words>1596</Words>
  <Application>Microsoft Office PowerPoint</Application>
  <PresentationFormat>On-screen Show (4:3)</PresentationFormat>
  <Paragraphs>523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new</vt:lpstr>
      <vt:lpstr>Ethernet vs. MPLS-TP in Access Networks</vt:lpstr>
      <vt:lpstr>What is this talk about ?</vt:lpstr>
      <vt:lpstr>Access networks ?</vt:lpstr>
      <vt:lpstr>Why Ethernet and MPLS-TP ?</vt:lpstr>
      <vt:lpstr>Access network segmentation</vt:lpstr>
      <vt:lpstr>access / core differences  (1) </vt:lpstr>
      <vt:lpstr>access / core differences  (2) </vt:lpstr>
      <vt:lpstr>Ethernet / MPLS-TP differences  (1)</vt:lpstr>
      <vt:lpstr>Ethernet / MPLS-TP differences  (2)</vt:lpstr>
      <vt:lpstr>Face - off</vt:lpstr>
      <vt:lpstr>FM – the arguments</vt:lpstr>
      <vt:lpstr>FM – the verdict</vt:lpstr>
      <vt:lpstr>PM – the arguments</vt:lpstr>
      <vt:lpstr>PM – the verdict</vt:lpstr>
      <vt:lpstr>APS – the arguments</vt:lpstr>
      <vt:lpstr>APS– the verdict</vt:lpstr>
      <vt:lpstr>QoS – the arguments</vt:lpstr>
      <vt:lpstr>QoS – the verdict</vt:lpstr>
      <vt:lpstr>Traffic – the arguments</vt:lpstr>
      <vt:lpstr>Traffic – the verdict</vt:lpstr>
      <vt:lpstr>Timing – the arguments</vt:lpstr>
      <vt:lpstr>Timing – the verdict</vt:lpstr>
      <vt:lpstr>Integration – the arguments</vt:lpstr>
      <vt:lpstr>Integration – the verdict</vt:lpstr>
      <vt:lpstr>CAPEX – the arguments</vt:lpstr>
      <vt:lpstr>CAPEX – the verdict</vt:lpstr>
      <vt:lpstr>OPEX – the arguments</vt:lpstr>
      <vt:lpstr>OPEX – the arguments (cont.)</vt:lpstr>
      <vt:lpstr>OPEX – the verdict</vt:lpstr>
      <vt:lpstr>Security – the arguments</vt:lpstr>
      <vt:lpstr>Security – the verdict</vt:lpstr>
      <vt:lpstr>The totals</vt:lpstr>
      <vt:lpstr>Slide 33</vt:lpstr>
    </vt:vector>
  </TitlesOfParts>
  <Company>RAD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Dafna Levin</dc:creator>
  <cp:lastModifiedBy>yaakov_s</cp:lastModifiedBy>
  <cp:revision>114</cp:revision>
  <dcterms:created xsi:type="dcterms:W3CDTF">2010-08-16T13:09:22Z</dcterms:created>
  <dcterms:modified xsi:type="dcterms:W3CDTF">2012-06-12T05:16:23Z</dcterms:modified>
</cp:coreProperties>
</file>