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3"/>
  </p:notesMasterIdLst>
  <p:handoutMasterIdLst>
    <p:handoutMasterId r:id="rId44"/>
  </p:handoutMasterIdLst>
  <p:sldIdLst>
    <p:sldId id="271" r:id="rId2"/>
    <p:sldId id="274" r:id="rId3"/>
    <p:sldId id="285" r:id="rId4"/>
    <p:sldId id="266" r:id="rId5"/>
    <p:sldId id="280" r:id="rId6"/>
    <p:sldId id="279" r:id="rId7"/>
    <p:sldId id="273" r:id="rId8"/>
    <p:sldId id="275" r:id="rId9"/>
    <p:sldId id="276" r:id="rId10"/>
    <p:sldId id="258" r:id="rId11"/>
    <p:sldId id="287" r:id="rId12"/>
    <p:sldId id="257" r:id="rId13"/>
    <p:sldId id="281" r:id="rId14"/>
    <p:sldId id="277" r:id="rId15"/>
    <p:sldId id="269" r:id="rId16"/>
    <p:sldId id="278" r:id="rId17"/>
    <p:sldId id="297" r:id="rId18"/>
    <p:sldId id="260" r:id="rId19"/>
    <p:sldId id="268" r:id="rId20"/>
    <p:sldId id="267" r:id="rId21"/>
    <p:sldId id="282" r:id="rId22"/>
    <p:sldId id="284" r:id="rId23"/>
    <p:sldId id="283" r:id="rId24"/>
    <p:sldId id="261" r:id="rId25"/>
    <p:sldId id="291" r:id="rId26"/>
    <p:sldId id="298" r:id="rId27"/>
    <p:sldId id="272" r:id="rId28"/>
    <p:sldId id="256" r:id="rId29"/>
    <p:sldId id="286" r:id="rId30"/>
    <p:sldId id="262" r:id="rId31"/>
    <p:sldId id="288" r:id="rId32"/>
    <p:sldId id="290" r:id="rId33"/>
    <p:sldId id="263" r:id="rId34"/>
    <p:sldId id="265" r:id="rId35"/>
    <p:sldId id="293" r:id="rId36"/>
    <p:sldId id="294" r:id="rId37"/>
    <p:sldId id="264" r:id="rId38"/>
    <p:sldId id="289" r:id="rId39"/>
    <p:sldId id="270" r:id="rId40"/>
    <p:sldId id="292" r:id="rId41"/>
    <p:sldId id="296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853" autoAdjust="0"/>
    <p:restoredTop sz="94660"/>
  </p:normalViewPr>
  <p:slideViewPr>
    <p:cSldViewPr>
      <p:cViewPr varScale="1">
        <p:scale>
          <a:sx n="80" d="100"/>
          <a:sy n="80" d="100"/>
        </p:scale>
        <p:origin x="25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FAC3AC-AB0C-4A51-B5E9-9A844B772E89}" type="datetimeFigureOut">
              <a:rPr lang="en-US" smtClean="0"/>
              <a:t>11/28/2018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E4350F-E0EC-4CF5-B406-9520926C4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94445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A5ED1A-E579-4736-85B1-424CBD6F5B30}" type="datetimeFigureOut">
              <a:rPr lang="en-US" smtClean="0"/>
              <a:t>11/28/2018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1B4CA7-C85E-42A6-A393-C608B1C25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40169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23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961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5261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4578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711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8" name="Round Same Side Corner Rectangle 7"/>
          <p:cNvSpPr/>
          <p:nvPr userDrawn="1"/>
        </p:nvSpPr>
        <p:spPr>
          <a:xfrm rot="16200000">
            <a:off x="8743157" y="6457155"/>
            <a:ext cx="457199" cy="344487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277100" y="6515100"/>
            <a:ext cx="1409700" cy="309562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accent5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843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4300"/>
            <a:ext cx="7886700" cy="777874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28700"/>
            <a:ext cx="8362950" cy="5219700"/>
          </a:xfrm>
        </p:spPr>
        <p:txBody>
          <a:bodyPr/>
          <a:lstStyle>
            <a:lvl1pPr>
              <a:lnSpc>
                <a:spcPct val="100000"/>
              </a:lnSpc>
              <a:spcBef>
                <a:spcPts val="600"/>
              </a:spcBef>
              <a:defRPr sz="2000"/>
            </a:lvl1pPr>
            <a:lvl2pPr>
              <a:lnSpc>
                <a:spcPct val="100000"/>
              </a:lnSpc>
              <a:spcBef>
                <a:spcPts val="600"/>
              </a:spcBef>
              <a:defRPr sz="2000"/>
            </a:lvl2pPr>
            <a:lvl3pPr>
              <a:lnSpc>
                <a:spcPct val="100000"/>
              </a:lnSpc>
              <a:spcBef>
                <a:spcPts val="600"/>
              </a:spcBef>
              <a:defRPr/>
            </a:lvl3pPr>
            <a:lvl4pPr>
              <a:lnSpc>
                <a:spcPct val="100000"/>
              </a:lnSpc>
              <a:spcBef>
                <a:spcPts val="600"/>
              </a:spcBef>
              <a:defRPr/>
            </a:lvl4pPr>
            <a:lvl5pPr>
              <a:lnSpc>
                <a:spcPct val="100000"/>
              </a:lnSpc>
              <a:spcBef>
                <a:spcPts val="600"/>
              </a:spcBef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Round Same Side Corner Rectangle 7"/>
          <p:cNvSpPr/>
          <p:nvPr userDrawn="1"/>
        </p:nvSpPr>
        <p:spPr>
          <a:xfrm rot="16200000">
            <a:off x="8743157" y="6457155"/>
            <a:ext cx="457199" cy="344487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277100" y="6515100"/>
            <a:ext cx="1409700" cy="309562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accent5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642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277100" y="6515100"/>
            <a:ext cx="1409700" cy="309562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accent5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ound Same Side Corner Rectangle 6"/>
          <p:cNvSpPr/>
          <p:nvPr userDrawn="1"/>
        </p:nvSpPr>
        <p:spPr>
          <a:xfrm rot="16200000">
            <a:off x="8743157" y="6457155"/>
            <a:ext cx="457199" cy="344487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522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Round Single Corner Rectangle 7"/>
          <p:cNvSpPr/>
          <p:nvPr userDrawn="1"/>
        </p:nvSpPr>
        <p:spPr bwMode="auto">
          <a:xfrm flipV="1">
            <a:off x="0" y="0"/>
            <a:ext cx="227013" cy="5395913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9" name="Round Same Side Corner Rectangle 8"/>
          <p:cNvSpPr/>
          <p:nvPr userDrawn="1"/>
        </p:nvSpPr>
        <p:spPr>
          <a:xfrm rot="16200000">
            <a:off x="8743157" y="6457155"/>
            <a:ext cx="457199" cy="344487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277100" y="6515100"/>
            <a:ext cx="1409700" cy="309562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accent5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469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6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11500" dirty="0" smtClean="0"/>
              <a:t>TSN</a:t>
            </a:r>
            <a:endParaRPr lang="en-US" sz="115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876800"/>
            <a:ext cx="6858000" cy="381000"/>
          </a:xfrm>
        </p:spPr>
        <p:txBody>
          <a:bodyPr/>
          <a:lstStyle/>
          <a:p>
            <a:pPr algn="l"/>
            <a:r>
              <a:rPr lang="en-US" dirty="0" smtClean="0"/>
              <a:t>Yaakov (J) Stein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42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45" y="190500"/>
            <a:ext cx="7886700" cy="739773"/>
          </a:xfrm>
        </p:spPr>
        <p:txBody>
          <a:bodyPr/>
          <a:lstStyle/>
          <a:p>
            <a:r>
              <a:rPr lang="en-US" b="1" dirty="0" smtClean="0"/>
              <a:t>IEEE 802.1 TSN history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45" y="1181100"/>
            <a:ext cx="8151855" cy="5524500"/>
          </a:xfrm>
        </p:spPr>
        <p:txBody>
          <a:bodyPr>
            <a:normAutofit/>
          </a:bodyPr>
          <a:lstStyle/>
          <a:p>
            <a:pPr marL="0" indent="0" defTabSz="45720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000" dirty="0" smtClean="0"/>
              <a:t>During 2005-2012 the Audio Video Bridging (AVB) Task Group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addressed time sensitive Ethernet for the AV market (pro and consumer)</a:t>
            </a:r>
          </a:p>
          <a:p>
            <a:pPr marL="0" indent="0" defTabSz="45720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2000" dirty="0" smtClean="0"/>
              <a:t>In 2012 the TG was renamed TSN to handle other use cases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including industrial, infrastructure, transportation, aerospace, </a:t>
            </a:r>
            <a:r>
              <a:rPr lang="en-US" sz="2000" dirty="0" err="1" smtClean="0"/>
              <a:t>fronthaul</a:t>
            </a:r>
            <a:endParaRPr lang="en-US" sz="2000" dirty="0" smtClean="0"/>
          </a:p>
          <a:p>
            <a:pPr marL="0" indent="0" defTabSz="45720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2000" dirty="0" smtClean="0"/>
              <a:t>TSN fundamental principles </a:t>
            </a:r>
          </a:p>
          <a:p>
            <a:pPr defTabSz="457200">
              <a:lnSpc>
                <a:spcPct val="100000"/>
              </a:lnSpc>
              <a:spcBef>
                <a:spcPts val="600"/>
              </a:spcBef>
            </a:pPr>
            <a:r>
              <a:rPr lang="en-US" sz="2000" dirty="0" smtClean="0"/>
              <a:t>assume highly accurate synchronization of bridges (better than 1 </a:t>
            </a:r>
            <a:r>
              <a:rPr lang="el-GR" sz="2000" dirty="0" smtClean="0"/>
              <a:t>μ</a:t>
            </a:r>
            <a:r>
              <a:rPr lang="en-US" sz="2000" dirty="0" smtClean="0"/>
              <a:t>sec)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provided by the 802.1AS profile of IEEE 1588</a:t>
            </a:r>
          </a:p>
          <a:p>
            <a:pPr defTabSz="457200">
              <a:lnSpc>
                <a:spcPct val="100000"/>
              </a:lnSpc>
              <a:spcBef>
                <a:spcPts val="600"/>
              </a:spcBef>
            </a:pPr>
            <a:r>
              <a:rPr lang="en-US" sz="2000" dirty="0" smtClean="0"/>
              <a:t>utilize protocol for reservation of resources (buffers, BW on links) </a:t>
            </a:r>
          </a:p>
          <a:p>
            <a:pPr defTabSz="457200">
              <a:lnSpc>
                <a:spcPct val="100000"/>
              </a:lnSpc>
              <a:spcBef>
                <a:spcPts val="600"/>
              </a:spcBef>
            </a:pPr>
            <a:r>
              <a:rPr lang="en-US" sz="2000" dirty="0" smtClean="0"/>
              <a:t>achieve bounded latency for time sensitive streams</a:t>
            </a:r>
          </a:p>
          <a:p>
            <a:pPr lvl="1" defTabSz="45720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new time-based buffering/queuing mechanisms</a:t>
            </a:r>
          </a:p>
          <a:p>
            <a:pPr lvl="1" defTabSz="45720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frame pre-emption</a:t>
            </a:r>
          </a:p>
          <a:p>
            <a:pPr defTabSz="457200">
              <a:lnSpc>
                <a:spcPct val="100000"/>
              </a:lnSpc>
              <a:spcBef>
                <a:spcPts val="600"/>
              </a:spcBef>
            </a:pPr>
            <a:r>
              <a:rPr lang="en-US" sz="2000" dirty="0" smtClean="0"/>
              <a:t>achieve very low PLR (better than 10</a:t>
            </a:r>
            <a:r>
              <a:rPr lang="en-US" sz="2000" baseline="30000" dirty="0" smtClean="0"/>
              <a:t>-6</a:t>
            </a:r>
            <a:r>
              <a:rPr lang="en-US" sz="2000" dirty="0" smtClean="0"/>
              <a:t>)</a:t>
            </a:r>
          </a:p>
          <a:p>
            <a:pPr lvl="1" defTabSz="45720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zero loss due to congestion due to new queuing and shaping mechanisms</a:t>
            </a:r>
          </a:p>
          <a:p>
            <a:pPr lvl="1" defTabSz="457200"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seamless redundancy by 1+1 replication + elimination</a:t>
            </a:r>
          </a:p>
          <a:p>
            <a:pPr defTabSz="457200">
              <a:lnSpc>
                <a:spcPct val="100000"/>
              </a:lnSpc>
              <a:spcBef>
                <a:spcPts val="600"/>
              </a:spcBef>
            </a:pPr>
            <a:r>
              <a:rPr lang="en-US" sz="2000" dirty="0" smtClean="0"/>
              <a:t>must support co-existence of critical and BE traffic in the same network </a:t>
            </a:r>
          </a:p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(even when critical traffic is 75%)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7467600" y="6477000"/>
            <a:ext cx="1295400" cy="331788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833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TSN task group in 802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019300" y="3195657"/>
            <a:ext cx="80010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802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4211134"/>
            <a:ext cx="102870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802.1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2411858" y="4211134"/>
            <a:ext cx="102870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802.3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4018266" y="838200"/>
            <a:ext cx="80010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IEEE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3770616" y="1526718"/>
            <a:ext cx="129540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IEEE-SA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4495800" y="3195657"/>
            <a:ext cx="144780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/>
              <a:t>RevCom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6019800" y="3195657"/>
            <a:ext cx="144780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/>
              <a:t>NesCom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7543800" y="3195657"/>
            <a:ext cx="144780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/>
              <a:t>PatCom</a:t>
            </a:r>
            <a:endParaRPr lang="en-US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3770616" y="4230826"/>
            <a:ext cx="120015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802.11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5211566" y="4252277"/>
            <a:ext cx="120015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802.15</a:t>
            </a:r>
            <a:endParaRPr lang="en-US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939444" y="2309177"/>
            <a:ext cx="2831172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Standards Board</a:t>
            </a:r>
            <a:endParaRPr lang="en-US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5676900" y="2309177"/>
            <a:ext cx="320040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Board of Governors</a:t>
            </a:r>
            <a:endParaRPr lang="en-US" sz="2800" dirty="0"/>
          </a:p>
        </p:txBody>
      </p:sp>
      <p:cxnSp>
        <p:nvCxnSpPr>
          <p:cNvPr id="18" name="Straight Connector 17"/>
          <p:cNvCxnSpPr>
            <a:stCxn id="8" idx="2"/>
            <a:endCxn id="9" idx="0"/>
          </p:cNvCxnSpPr>
          <p:nvPr/>
        </p:nvCxnSpPr>
        <p:spPr>
          <a:xfrm>
            <a:off x="4418316" y="1361420"/>
            <a:ext cx="0" cy="16529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9" idx="2"/>
            <a:endCxn id="15" idx="0"/>
          </p:cNvCxnSpPr>
          <p:nvPr/>
        </p:nvCxnSpPr>
        <p:spPr>
          <a:xfrm flipH="1">
            <a:off x="2355030" y="2049938"/>
            <a:ext cx="2063286" cy="25923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9" idx="2"/>
            <a:endCxn id="16" idx="0"/>
          </p:cNvCxnSpPr>
          <p:nvPr/>
        </p:nvCxnSpPr>
        <p:spPr>
          <a:xfrm>
            <a:off x="4418316" y="2049938"/>
            <a:ext cx="2858784" cy="25923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5" idx="2"/>
            <a:endCxn id="5" idx="0"/>
          </p:cNvCxnSpPr>
          <p:nvPr/>
        </p:nvCxnSpPr>
        <p:spPr>
          <a:xfrm>
            <a:off x="2355030" y="2832397"/>
            <a:ext cx="64320" cy="36326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5" idx="2"/>
            <a:endCxn id="10" idx="0"/>
          </p:cNvCxnSpPr>
          <p:nvPr/>
        </p:nvCxnSpPr>
        <p:spPr>
          <a:xfrm>
            <a:off x="2355030" y="2832397"/>
            <a:ext cx="2864670" cy="36326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5" idx="2"/>
            <a:endCxn id="11" idx="0"/>
          </p:cNvCxnSpPr>
          <p:nvPr/>
        </p:nvCxnSpPr>
        <p:spPr>
          <a:xfrm>
            <a:off x="2355030" y="2832397"/>
            <a:ext cx="4388670" cy="36326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15" idx="2"/>
            <a:endCxn id="12" idx="0"/>
          </p:cNvCxnSpPr>
          <p:nvPr/>
        </p:nvCxnSpPr>
        <p:spPr>
          <a:xfrm>
            <a:off x="2355030" y="2832397"/>
            <a:ext cx="5912670" cy="36326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5" idx="2"/>
            <a:endCxn id="6" idx="0"/>
          </p:cNvCxnSpPr>
          <p:nvPr/>
        </p:nvCxnSpPr>
        <p:spPr>
          <a:xfrm flipH="1">
            <a:off x="1276350" y="3718877"/>
            <a:ext cx="1143000" cy="49225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7" idx="0"/>
            <a:endCxn id="5" idx="2"/>
          </p:cNvCxnSpPr>
          <p:nvPr/>
        </p:nvCxnSpPr>
        <p:spPr>
          <a:xfrm flipH="1" flipV="1">
            <a:off x="2419350" y="3718877"/>
            <a:ext cx="506858" cy="49225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14" idx="0"/>
            <a:endCxn id="5" idx="2"/>
          </p:cNvCxnSpPr>
          <p:nvPr/>
        </p:nvCxnSpPr>
        <p:spPr>
          <a:xfrm flipH="1" flipV="1">
            <a:off x="2419350" y="3718877"/>
            <a:ext cx="3392291" cy="533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13" idx="0"/>
            <a:endCxn id="5" idx="2"/>
          </p:cNvCxnSpPr>
          <p:nvPr/>
        </p:nvCxnSpPr>
        <p:spPr>
          <a:xfrm flipH="1" flipV="1">
            <a:off x="2419350" y="3718877"/>
            <a:ext cx="1951341" cy="51194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7010400" y="3994948"/>
            <a:ext cx="106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. . . </a:t>
            </a:r>
            <a:endParaRPr lang="en-US" b="1" dirty="0"/>
          </a:p>
        </p:txBody>
      </p:sp>
      <p:sp>
        <p:nvSpPr>
          <p:cNvPr id="53" name="TextBox 52"/>
          <p:cNvSpPr txBox="1"/>
          <p:nvPr/>
        </p:nvSpPr>
        <p:spPr>
          <a:xfrm>
            <a:off x="4000500" y="5740121"/>
            <a:ext cx="114300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DCB TG</a:t>
            </a:r>
            <a:endParaRPr lang="en-US" sz="2400" dirty="0"/>
          </a:p>
        </p:txBody>
      </p:sp>
      <p:sp>
        <p:nvSpPr>
          <p:cNvPr id="54" name="TextBox 53"/>
          <p:cNvSpPr txBox="1"/>
          <p:nvPr/>
        </p:nvSpPr>
        <p:spPr>
          <a:xfrm>
            <a:off x="314218" y="5733789"/>
            <a:ext cx="2278722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Maintenance TG</a:t>
            </a:r>
            <a:endParaRPr lang="en-US" sz="2400" dirty="0"/>
          </a:p>
        </p:txBody>
      </p:sp>
      <p:sp>
        <p:nvSpPr>
          <p:cNvPr id="55" name="TextBox 54"/>
          <p:cNvSpPr txBox="1"/>
          <p:nvPr/>
        </p:nvSpPr>
        <p:spPr>
          <a:xfrm>
            <a:off x="2705100" y="5730459"/>
            <a:ext cx="119886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TSN TG</a:t>
            </a:r>
            <a:endParaRPr lang="en-US" sz="2400" dirty="0"/>
          </a:p>
        </p:txBody>
      </p:sp>
      <p:sp>
        <p:nvSpPr>
          <p:cNvPr id="56" name="TextBox 55"/>
          <p:cNvSpPr txBox="1"/>
          <p:nvPr/>
        </p:nvSpPr>
        <p:spPr>
          <a:xfrm>
            <a:off x="5257800" y="5737189"/>
            <a:ext cx="187375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/>
              <a:t>OmniRAN</a:t>
            </a:r>
            <a:r>
              <a:rPr lang="en-US" sz="2400" dirty="0" smtClean="0"/>
              <a:t> TG</a:t>
            </a:r>
            <a:endParaRPr lang="en-US" sz="2400" dirty="0"/>
          </a:p>
        </p:txBody>
      </p:sp>
      <p:sp>
        <p:nvSpPr>
          <p:cNvPr id="57" name="TextBox 56"/>
          <p:cNvSpPr txBox="1"/>
          <p:nvPr/>
        </p:nvSpPr>
        <p:spPr>
          <a:xfrm>
            <a:off x="7232150" y="5748635"/>
            <a:ext cx="164515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Security TG</a:t>
            </a:r>
            <a:endParaRPr lang="en-US" sz="2400" dirty="0"/>
          </a:p>
        </p:txBody>
      </p:sp>
      <p:cxnSp>
        <p:nvCxnSpPr>
          <p:cNvPr id="58" name="Straight Connector 57"/>
          <p:cNvCxnSpPr>
            <a:stCxn id="6" idx="2"/>
            <a:endCxn id="54" idx="0"/>
          </p:cNvCxnSpPr>
          <p:nvPr/>
        </p:nvCxnSpPr>
        <p:spPr>
          <a:xfrm>
            <a:off x="1276350" y="4734354"/>
            <a:ext cx="177229" cy="9994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6" idx="2"/>
            <a:endCxn id="55" idx="0"/>
          </p:cNvCxnSpPr>
          <p:nvPr/>
        </p:nvCxnSpPr>
        <p:spPr>
          <a:xfrm>
            <a:off x="1276350" y="4734354"/>
            <a:ext cx="2028183" cy="99610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6" idx="2"/>
            <a:endCxn id="53" idx="0"/>
          </p:cNvCxnSpPr>
          <p:nvPr/>
        </p:nvCxnSpPr>
        <p:spPr>
          <a:xfrm>
            <a:off x="1276350" y="4734354"/>
            <a:ext cx="3295650" cy="100576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6" idx="2"/>
            <a:endCxn id="56" idx="0"/>
          </p:cNvCxnSpPr>
          <p:nvPr/>
        </p:nvCxnSpPr>
        <p:spPr>
          <a:xfrm>
            <a:off x="1276350" y="4734354"/>
            <a:ext cx="4918325" cy="10028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6" idx="2"/>
            <a:endCxn id="57" idx="0"/>
          </p:cNvCxnSpPr>
          <p:nvPr/>
        </p:nvCxnSpPr>
        <p:spPr>
          <a:xfrm>
            <a:off x="1276350" y="4734354"/>
            <a:ext cx="6778375" cy="10142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endCxn id="5" idx="2"/>
          </p:cNvCxnSpPr>
          <p:nvPr/>
        </p:nvCxnSpPr>
        <p:spPr>
          <a:xfrm flipH="1" flipV="1">
            <a:off x="2419350" y="3718877"/>
            <a:ext cx="5048250" cy="5719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55" idx="2"/>
          </p:cNvCxnSpPr>
          <p:nvPr/>
        </p:nvCxnSpPr>
        <p:spPr>
          <a:xfrm flipH="1">
            <a:off x="1911850" y="6192124"/>
            <a:ext cx="1392683" cy="3229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55" idx="2"/>
          </p:cNvCxnSpPr>
          <p:nvPr/>
        </p:nvCxnSpPr>
        <p:spPr>
          <a:xfrm>
            <a:off x="3304533" y="6192124"/>
            <a:ext cx="1113783" cy="3229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790700" y="6438900"/>
            <a:ext cx="3275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802.1Qbu 802.1Qbv 802.1CB ...</a:t>
            </a:r>
            <a:r>
              <a:rPr lang="en-US" dirty="0" smtClean="0"/>
              <a:t>  </a:t>
            </a:r>
            <a:endParaRPr lang="en-US" b="1" dirty="0">
              <a:solidFill>
                <a:srgbClr val="000000"/>
              </a:solidFill>
              <a:latin typeface="docs-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83225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152400"/>
            <a:ext cx="7886700" cy="754063"/>
          </a:xfrm>
        </p:spPr>
        <p:txBody>
          <a:bodyPr/>
          <a:lstStyle/>
          <a:p>
            <a:r>
              <a:rPr lang="en-US" b="1" dirty="0" smtClean="0"/>
              <a:t>TSN Components </a:t>
            </a:r>
            <a:r>
              <a:rPr lang="en-US" sz="2000" dirty="0" smtClean="0"/>
              <a:t>(some already in 802.1Q-2018)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50" y="990600"/>
            <a:ext cx="8210550" cy="563880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1800" b="1" dirty="0" smtClean="0"/>
              <a:t>Latency</a:t>
            </a:r>
            <a:endParaRPr lang="en-US" sz="1800" b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802.1Qav </a:t>
            </a:r>
            <a:r>
              <a:rPr lang="en-US" sz="1800" dirty="0" smtClean="0"/>
              <a:t>(clause 34) Forwarding and Queuing Enhancements </a:t>
            </a:r>
            <a:endParaRPr lang="en-US" sz="18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802.1Qbu, 802.3br </a:t>
            </a:r>
            <a:r>
              <a:rPr lang="en-US" sz="1800" dirty="0"/>
              <a:t>Frame preemption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802.1Qbv Scheduled traffic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802.1Qch </a:t>
            </a:r>
            <a:r>
              <a:rPr lang="en-US" sz="1800" dirty="0" smtClean="0"/>
              <a:t>(Annex Q) Cyclic </a:t>
            </a:r>
            <a:r>
              <a:rPr lang="en-US" sz="1800" dirty="0"/>
              <a:t>queuing and forwarding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802.1Qcr Asynchronous shaping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 b="1" dirty="0"/>
              <a:t>Reliability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802.1CB </a:t>
            </a:r>
            <a:r>
              <a:rPr lang="en-US" sz="1800" dirty="0" smtClean="0"/>
              <a:t>(standalone) Frame </a:t>
            </a:r>
            <a:r>
              <a:rPr lang="en-US" sz="1800" dirty="0"/>
              <a:t>Replication and </a:t>
            </a:r>
            <a:r>
              <a:rPr lang="en-US" sz="1800" dirty="0" smtClean="0"/>
              <a:t>Elimination</a:t>
            </a:r>
            <a:endParaRPr lang="en-US" sz="18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802.1Qca Path </a:t>
            </a:r>
            <a:r>
              <a:rPr lang="en-US" sz="1800" dirty="0" smtClean="0"/>
              <a:t>control and Reservation</a:t>
            </a:r>
            <a:endParaRPr lang="en-US" sz="18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802.1Qci Per-stream </a:t>
            </a:r>
            <a:r>
              <a:rPr lang="en-US" sz="1800" dirty="0" smtClean="0"/>
              <a:t>filtering and policing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802.1AX-rev LAG </a:t>
            </a:r>
            <a:r>
              <a:rPr lang="en-US" sz="1800" dirty="0" smtClean="0"/>
              <a:t>revision</a:t>
            </a:r>
            <a:endParaRPr lang="en-US" sz="1800" dirty="0"/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 b="1" dirty="0"/>
              <a:t>Resource Management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802.1Qat </a:t>
            </a:r>
            <a:r>
              <a:rPr lang="en-US" sz="1800" dirty="0" smtClean="0"/>
              <a:t>(clauses 34, 35) Stream </a:t>
            </a:r>
            <a:r>
              <a:rPr lang="en-US" sz="1800" dirty="0"/>
              <a:t>reservation </a:t>
            </a:r>
            <a:r>
              <a:rPr lang="en-US" sz="1800" dirty="0" smtClean="0"/>
              <a:t>protocol (SRP)</a:t>
            </a:r>
            <a:endParaRPr lang="en-US" sz="18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802.1Qcc </a:t>
            </a:r>
            <a:r>
              <a:rPr lang="en-US" sz="1800" dirty="0" smtClean="0"/>
              <a:t>SRP enhancements and performance improvements</a:t>
            </a:r>
            <a:endParaRPr lang="en-US" sz="18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802.1Qcw </a:t>
            </a:r>
            <a:r>
              <a:rPr lang="en-US" sz="1800" dirty="0"/>
              <a:t>Yang data </a:t>
            </a:r>
            <a:r>
              <a:rPr lang="en-US" sz="1800" dirty="0" smtClean="0"/>
              <a:t>models for </a:t>
            </a:r>
            <a:r>
              <a:rPr lang="en-US" sz="1800" dirty="0" err="1" smtClean="0"/>
              <a:t>Qbv</a:t>
            </a:r>
            <a:r>
              <a:rPr lang="en-US" sz="1800" dirty="0" smtClean="0"/>
              <a:t>, </a:t>
            </a:r>
            <a:r>
              <a:rPr lang="en-US" sz="1800" dirty="0" err="1" smtClean="0"/>
              <a:t>Qbu</a:t>
            </a:r>
            <a:r>
              <a:rPr lang="en-US" sz="1800" dirty="0" smtClean="0"/>
              <a:t>, and </a:t>
            </a:r>
            <a:r>
              <a:rPr lang="en-US" sz="1800" dirty="0" err="1" smtClean="0"/>
              <a:t>Qci</a:t>
            </a:r>
            <a:endParaRPr lang="en-US" sz="18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802.1CS </a:t>
            </a:r>
            <a:r>
              <a:rPr lang="en-US" sz="1800" dirty="0" smtClean="0"/>
              <a:t>Link </a:t>
            </a:r>
            <a:r>
              <a:rPr lang="en-US" sz="1800" dirty="0"/>
              <a:t>local reservation </a:t>
            </a:r>
            <a:r>
              <a:rPr lang="en-US" sz="1800" dirty="0" smtClean="0"/>
              <a:t>protocol</a:t>
            </a:r>
            <a:endParaRPr lang="en-US" sz="1800" dirty="0"/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 b="1" dirty="0" err="1"/>
              <a:t>Misc</a:t>
            </a:r>
            <a:endParaRPr lang="en-US" sz="1800" b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802.1AS Timing (including 1588 </a:t>
            </a:r>
            <a:r>
              <a:rPr lang="en-US" sz="1800" dirty="0" smtClean="0"/>
              <a:t>profile)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802.1CM TSN for mobile </a:t>
            </a:r>
            <a:r>
              <a:rPr lang="en-US" sz="1800" dirty="0" err="1" smtClean="0"/>
              <a:t>fronthaul</a:t>
            </a:r>
            <a:endParaRPr lang="en-US" sz="18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 smtClean="0"/>
              <a:t>IEEE 1722 Layer 2 Transport Protocol for TSN</a:t>
            </a:r>
          </a:p>
          <a:p>
            <a:pPr>
              <a:lnSpc>
                <a:spcPct val="100000"/>
              </a:lnSpc>
            </a:pPr>
            <a:endParaRPr lang="en-US" sz="1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429500" y="6400800"/>
            <a:ext cx="1333500" cy="4238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2024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549274"/>
          </a:xfrm>
        </p:spPr>
        <p:txBody>
          <a:bodyPr/>
          <a:lstStyle/>
          <a:p>
            <a:r>
              <a:rPr lang="en-US" dirty="0" smtClean="0"/>
              <a:t>TSN latest status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277100" y="6510338"/>
            <a:ext cx="1409700" cy="3095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4411370"/>
              </p:ext>
            </p:extLst>
          </p:nvPr>
        </p:nvGraphicFramePr>
        <p:xfrm>
          <a:off x="651510" y="1112257"/>
          <a:ext cx="7867650" cy="5288543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253490"/>
                <a:gridCol w="4229100"/>
                <a:gridCol w="1485900"/>
                <a:gridCol w="899160"/>
              </a:tblGrid>
              <a:tr h="52761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dirty="0" smtClean="0">
                          <a:effectLst/>
                        </a:rPr>
                        <a:t>Project</a:t>
                      </a:r>
                      <a:endParaRPr lang="en-US" sz="2000" b="1" dirty="0">
                        <a:solidFill>
                          <a:srgbClr val="FFFFFF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dirty="0">
                          <a:effectLst/>
                        </a:rPr>
                        <a:t>Subject</a:t>
                      </a:r>
                      <a:endParaRPr lang="en-US" sz="2000" b="1" dirty="0">
                        <a:solidFill>
                          <a:srgbClr val="FFFFFF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dirty="0">
                          <a:effectLst/>
                        </a:rPr>
                        <a:t>Current stage</a:t>
                      </a:r>
                      <a:endParaRPr lang="en-US" sz="2000" b="1" dirty="0">
                        <a:solidFill>
                          <a:srgbClr val="FFFFFF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dirty="0">
                          <a:effectLst/>
                        </a:rPr>
                        <a:t>Draft #</a:t>
                      </a:r>
                      <a:endParaRPr lang="en-US" sz="2000" b="1" dirty="0">
                        <a:solidFill>
                          <a:srgbClr val="FFFFFF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</a:tr>
              <a:tr h="24342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dirty="0">
                          <a:effectLst/>
                        </a:rPr>
                        <a:t>802.1Qbu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dirty="0">
                          <a:effectLst/>
                        </a:rPr>
                        <a:t>Frame preemption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>
                          <a:effectLst/>
                        </a:rPr>
                        <a:t>Published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dirty="0">
                          <a:effectLst/>
                        </a:rPr>
                        <a:t>3.1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</a:tr>
              <a:tr h="24342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dirty="0">
                          <a:effectLst/>
                        </a:rPr>
                        <a:t>802.1Qbv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dirty="0">
                          <a:effectLst/>
                        </a:rPr>
                        <a:t>Scheduled traffic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>
                          <a:effectLst/>
                        </a:rPr>
                        <a:t>Published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dirty="0">
                          <a:effectLst/>
                        </a:rPr>
                        <a:t>3.1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</a:tr>
              <a:tr h="24342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dirty="0">
                          <a:effectLst/>
                        </a:rPr>
                        <a:t>802.1Qbz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dirty="0">
                          <a:effectLst/>
                        </a:rPr>
                        <a:t>802.11 Bridging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>
                          <a:effectLst/>
                        </a:rPr>
                        <a:t>Approved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dirty="0">
                          <a:effectLst/>
                        </a:rPr>
                        <a:t>2.4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</a:tr>
              <a:tr h="26380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dirty="0">
                          <a:effectLst/>
                        </a:rPr>
                        <a:t>802.1Qca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dirty="0">
                          <a:effectLst/>
                        </a:rPr>
                        <a:t>IS-IS Path Control and Reservation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>
                          <a:effectLst/>
                        </a:rPr>
                        <a:t>Published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dirty="0">
                          <a:effectLst/>
                        </a:rPr>
                        <a:t>2.1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</a:tr>
              <a:tr h="26380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dirty="0">
                          <a:effectLst/>
                        </a:rPr>
                        <a:t>802.1CB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dirty="0">
                          <a:effectLst/>
                        </a:rPr>
                        <a:t>Frame Replication and Elimination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>
                          <a:effectLst/>
                        </a:rPr>
                        <a:t>Sponsor Ballot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dirty="0">
                          <a:effectLst/>
                        </a:rPr>
                        <a:t>2.8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</a:tr>
              <a:tr h="2520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dirty="0">
                          <a:effectLst/>
                        </a:rPr>
                        <a:t>802.1Qcc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dirty="0">
                          <a:effectLst/>
                        </a:rPr>
                        <a:t>SRP enhancements &amp; performance improvements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dirty="0">
                          <a:effectLst/>
                        </a:rPr>
                        <a:t>WG ballot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dirty="0">
                          <a:effectLst/>
                        </a:rPr>
                        <a:t>1.5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</a:tr>
              <a:tr h="24342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dirty="0">
                          <a:effectLst/>
                        </a:rPr>
                        <a:t>802.1Qch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dirty="0">
                          <a:effectLst/>
                        </a:rPr>
                        <a:t>Cyclic queueing and forwarding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>
                          <a:effectLst/>
                        </a:rPr>
                        <a:t>Published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dirty="0">
                          <a:effectLst/>
                        </a:rPr>
                        <a:t>2.2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</a:tr>
              <a:tr h="24342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dirty="0">
                          <a:effectLst/>
                        </a:rPr>
                        <a:t>802.1AS/Cor2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dirty="0">
                          <a:effectLst/>
                        </a:rPr>
                        <a:t>Tech and </a:t>
                      </a:r>
                      <a:r>
                        <a:rPr lang="en-US" sz="1600" dirty="0" smtClean="0">
                          <a:effectLst/>
                        </a:rPr>
                        <a:t>editorial </a:t>
                      </a:r>
                      <a:r>
                        <a:rPr lang="en-US" sz="1600" dirty="0">
                          <a:effectLst/>
                        </a:rPr>
                        <a:t>corrections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dirty="0">
                          <a:effectLst/>
                        </a:rPr>
                        <a:t>Approved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dirty="0">
                          <a:effectLst/>
                        </a:rPr>
                        <a:t>3.0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</a:tr>
              <a:tr h="24342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dirty="0">
                          <a:effectLst/>
                        </a:rPr>
                        <a:t>802.1AS-REV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dirty="0">
                          <a:effectLst/>
                        </a:rPr>
                        <a:t>Time synch enhancements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>
                          <a:effectLst/>
                        </a:rPr>
                        <a:t>WG ballot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dirty="0">
                          <a:effectLst/>
                        </a:rPr>
                        <a:t>5.0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</a:tr>
              <a:tr h="26380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dirty="0">
                          <a:effectLst/>
                        </a:rPr>
                        <a:t>802.1Qci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dirty="0">
                          <a:effectLst/>
                        </a:rPr>
                        <a:t>Per Stream Filtering &amp; Policing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dirty="0">
                          <a:effectLst/>
                        </a:rPr>
                        <a:t>Approved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dirty="0">
                          <a:effectLst/>
                        </a:rPr>
                        <a:t>2.0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</a:tr>
              <a:tr h="24342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dirty="0">
                          <a:effectLst/>
                        </a:rPr>
                        <a:t>802.1Qcj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dirty="0">
                          <a:effectLst/>
                        </a:rPr>
                        <a:t>Auto Attach to PBB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dirty="0">
                          <a:effectLst/>
                        </a:rPr>
                        <a:t>Editor's draft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dirty="0">
                          <a:effectLst/>
                        </a:rPr>
                        <a:t>0.2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</a:tr>
              <a:tr h="24342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dirty="0">
                          <a:effectLst/>
                        </a:rPr>
                        <a:t>802.1CM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dirty="0">
                          <a:effectLst/>
                        </a:rPr>
                        <a:t>Profile for Fronthaul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dirty="0">
                          <a:effectLst/>
                        </a:rPr>
                        <a:t>TG Ballot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dirty="0">
                          <a:effectLst/>
                        </a:rPr>
                        <a:t>0.7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</a:tr>
              <a:tr h="24342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dirty="0">
                          <a:effectLst/>
                        </a:rPr>
                        <a:t>802.1Qcp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dirty="0">
                          <a:effectLst/>
                        </a:rPr>
                        <a:t>802.1Q YANG data model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dirty="0">
                          <a:effectLst/>
                        </a:rPr>
                        <a:t>WG ballot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dirty="0">
                          <a:effectLst/>
                        </a:rPr>
                        <a:t>1.1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</a:tr>
              <a:tr h="24342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dirty="0">
                          <a:effectLst/>
                        </a:rPr>
                        <a:t>802d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dirty="0">
                          <a:effectLst/>
                        </a:rPr>
                        <a:t>URN Namespace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dirty="0">
                          <a:effectLst/>
                        </a:rPr>
                        <a:t>Published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dirty="0">
                          <a:effectLst/>
                        </a:rPr>
                        <a:t>1.2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</a:tr>
              <a:tr h="24342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dirty="0">
                          <a:effectLst/>
                        </a:rPr>
                        <a:t>802.1Qcr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dirty="0">
                          <a:effectLst/>
                        </a:rPr>
                        <a:t>Asynchronous Traffic Shaping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dirty="0">
                          <a:effectLst/>
                        </a:rPr>
                        <a:t>Editor's draft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dirty="0">
                          <a:effectLst/>
                        </a:rPr>
                        <a:t>0.1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</a:tr>
              <a:tr h="26380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dirty="0">
                          <a:effectLst/>
                        </a:rPr>
                        <a:t>802.1CS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dirty="0">
                          <a:effectLst/>
                        </a:rPr>
                        <a:t>LRP (new registration protocol)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dirty="0">
                          <a:effectLst/>
                        </a:rPr>
                        <a:t>Editor's draft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dirty="0">
                          <a:effectLst/>
                        </a:rPr>
                        <a:t>0.1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</a:tr>
              <a:tr h="26380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dirty="0">
                          <a:effectLst/>
                        </a:rPr>
                        <a:t>802.1Q-REV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dirty="0">
                          <a:effectLst/>
                        </a:rPr>
                        <a:t>Bridges and Bridged Networks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>
                          <a:effectLst/>
                        </a:rPr>
                        <a:t>WG ballot recirc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dirty="0">
                          <a:effectLst/>
                        </a:rPr>
                        <a:t>2.0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</a:tr>
              <a:tr h="24342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dirty="0">
                          <a:effectLst/>
                        </a:rPr>
                        <a:t>802.1CBcv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dirty="0">
                          <a:effectLst/>
                        </a:rPr>
                        <a:t>FRER YANG &amp; MIB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>
                          <a:effectLst/>
                        </a:rPr>
                        <a:t>develop PAR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</a:tr>
              <a:tr h="26380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dirty="0">
                          <a:effectLst/>
                        </a:rPr>
                        <a:t>802.1Qcw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dirty="0">
                          <a:effectLst/>
                        </a:rPr>
                        <a:t>TSN (</a:t>
                      </a:r>
                      <a:r>
                        <a:rPr lang="en-US" sz="1600" dirty="0" err="1">
                          <a:effectLst/>
                        </a:rPr>
                        <a:t>Qbu</a:t>
                      </a:r>
                      <a:r>
                        <a:rPr lang="en-US" sz="1600" dirty="0">
                          <a:effectLst/>
                        </a:rPr>
                        <a:t>, </a:t>
                      </a:r>
                      <a:r>
                        <a:rPr lang="en-US" sz="1600" dirty="0" err="1">
                          <a:effectLst/>
                        </a:rPr>
                        <a:t>Qbv</a:t>
                      </a:r>
                      <a:r>
                        <a:rPr lang="en-US" sz="1600" dirty="0">
                          <a:effectLst/>
                        </a:rPr>
                        <a:t>, </a:t>
                      </a:r>
                      <a:r>
                        <a:rPr lang="en-US" sz="1600" dirty="0" err="1">
                          <a:effectLst/>
                        </a:rPr>
                        <a:t>Qci</a:t>
                      </a:r>
                      <a:r>
                        <a:rPr lang="en-US" sz="1600" dirty="0">
                          <a:effectLst/>
                        </a:rPr>
                        <a:t>) YANG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>
                          <a:effectLst/>
                        </a:rPr>
                        <a:t>develop PAR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docs-Calibri"/>
                      </a:endParaRPr>
                    </a:p>
                  </a:txBody>
                  <a:tcPr marL="14521" marR="14521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2010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IETF </a:t>
            </a:r>
            <a:r>
              <a:rPr lang="en-US" dirty="0" err="1" smtClean="0"/>
              <a:t>DetNet</a:t>
            </a:r>
            <a:r>
              <a:rPr lang="en-US" dirty="0" smtClean="0"/>
              <a:t> WG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/>
              <a:t>July 2015 </a:t>
            </a:r>
            <a:r>
              <a:rPr lang="en-US" sz="2400" dirty="0" err="1" smtClean="0"/>
              <a:t>DetNet</a:t>
            </a:r>
            <a:r>
              <a:rPr lang="en-US" sz="2400" dirty="0" smtClean="0"/>
              <a:t> held a </a:t>
            </a:r>
            <a:r>
              <a:rPr lang="en-US" sz="2400" dirty="0" err="1" smtClean="0"/>
              <a:t>BoF</a:t>
            </a:r>
            <a:r>
              <a:rPr lang="en-US" sz="2400" dirty="0" smtClean="0"/>
              <a:t> session at IETF 93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proposing the formation of a WG to address</a:t>
            </a:r>
          </a:p>
          <a:p>
            <a:r>
              <a:rPr lang="en-US" sz="2400" dirty="0" smtClean="0"/>
              <a:t>multi-hop paths with deterministic </a:t>
            </a:r>
            <a:r>
              <a:rPr lang="en-US" sz="2400" dirty="0"/>
              <a:t>properties </a:t>
            </a:r>
            <a:endParaRPr lang="en-US" sz="2400" dirty="0" smtClean="0"/>
          </a:p>
          <a:p>
            <a:pPr lvl="1">
              <a:spcBef>
                <a:spcPts val="0"/>
              </a:spcBef>
            </a:pPr>
            <a:r>
              <a:rPr lang="en-US" sz="2400" dirty="0" smtClean="0"/>
              <a:t>controlled latency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low </a:t>
            </a:r>
            <a:r>
              <a:rPr lang="en-US" sz="2400" dirty="0"/>
              <a:t>packet </a:t>
            </a:r>
            <a:r>
              <a:rPr lang="en-US" sz="2400" dirty="0" smtClean="0"/>
              <a:t>loss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ultra-low PDV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high reliability</a:t>
            </a:r>
          </a:p>
          <a:p>
            <a:r>
              <a:rPr lang="en-US" sz="2400" dirty="0" smtClean="0"/>
              <a:t>deterministic flows for IPv4, IPv6, MPLS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mechanisms to reserve/release resources 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encapsulations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forwarding behaviors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YANG models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compatibility </a:t>
            </a:r>
            <a:r>
              <a:rPr lang="en-US" sz="2400" dirty="0"/>
              <a:t>with </a:t>
            </a:r>
            <a:r>
              <a:rPr lang="en-US" sz="2400" dirty="0" smtClean="0"/>
              <a:t>TSN </a:t>
            </a:r>
            <a:r>
              <a:rPr lang="en-US" sz="2400" dirty="0"/>
              <a:t>work </a:t>
            </a:r>
            <a:endParaRPr lang="en-US" sz="2400" dirty="0" smtClean="0"/>
          </a:p>
          <a:p>
            <a:pPr marL="0" indent="0">
              <a:spcBef>
                <a:spcPts val="1200"/>
              </a:spcBef>
              <a:buNone/>
            </a:pPr>
            <a:r>
              <a:rPr lang="en-US" sz="2400" b="1" dirty="0" smtClean="0"/>
              <a:t>October 2015 </a:t>
            </a:r>
            <a:r>
              <a:rPr lang="en-US" sz="2400" dirty="0" err="1" smtClean="0"/>
              <a:t>DetNet</a:t>
            </a:r>
            <a:r>
              <a:rPr lang="en-US" sz="2400" dirty="0" smtClean="0"/>
              <a:t> WG was chartered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7067550" y="6384926"/>
            <a:ext cx="1695450" cy="4238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341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DetNet</a:t>
            </a:r>
            <a:r>
              <a:rPr lang="en-US" b="1" dirty="0" smtClean="0"/>
              <a:t> Drafts </a:t>
            </a:r>
            <a:r>
              <a:rPr lang="en-US" sz="2800" dirty="0" smtClean="0"/>
              <a:t>(Works in Progress)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28700"/>
            <a:ext cx="8286750" cy="5638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The </a:t>
            </a:r>
            <a:r>
              <a:rPr lang="en-US" sz="2400" dirty="0" err="1" smtClean="0"/>
              <a:t>DetNet</a:t>
            </a:r>
            <a:r>
              <a:rPr lang="en-US" sz="2400" dirty="0" smtClean="0"/>
              <a:t> WG has the following active IDs:</a:t>
            </a:r>
            <a:endParaRPr lang="en-US" sz="1800" b="1" dirty="0"/>
          </a:p>
          <a:p>
            <a:pPr marL="0" indent="0">
              <a:buNone/>
            </a:pPr>
            <a:r>
              <a:rPr lang="en-US" b="1" dirty="0" smtClean="0"/>
              <a:t>draft-</a:t>
            </a:r>
            <a:r>
              <a:rPr lang="en-US" b="1" dirty="0" err="1" smtClean="0"/>
              <a:t>ietf</a:t>
            </a:r>
            <a:r>
              <a:rPr lang="en-US" b="1" dirty="0" smtClean="0"/>
              <a:t>-</a:t>
            </a:r>
            <a:r>
              <a:rPr lang="en-US" b="1" dirty="0" err="1" smtClean="0"/>
              <a:t>detnet</a:t>
            </a:r>
            <a:r>
              <a:rPr lang="en-US" b="1" dirty="0" smtClean="0"/>
              <a:t>-architecture</a:t>
            </a:r>
            <a:r>
              <a:rPr lang="en-US" dirty="0" smtClean="0"/>
              <a:t> </a:t>
            </a:r>
            <a:r>
              <a:rPr lang="en-US" dirty="0" err="1" smtClean="0"/>
              <a:t>DetNet</a:t>
            </a:r>
            <a:r>
              <a:rPr lang="en-US" dirty="0" smtClean="0"/>
              <a:t> </a:t>
            </a:r>
            <a:r>
              <a:rPr lang="en-US" dirty="0"/>
              <a:t>Architecture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b="1" dirty="0" smtClean="0"/>
              <a:t>draft-</a:t>
            </a:r>
            <a:r>
              <a:rPr lang="en-US" b="1" dirty="0" err="1" smtClean="0"/>
              <a:t>ietf</a:t>
            </a:r>
            <a:r>
              <a:rPr lang="en-US" b="1" dirty="0" smtClean="0"/>
              <a:t>-</a:t>
            </a:r>
            <a:r>
              <a:rPr lang="en-US" b="1" dirty="0" err="1" smtClean="0"/>
              <a:t>detnet</a:t>
            </a:r>
            <a:r>
              <a:rPr lang="en-US" b="1" dirty="0" smtClean="0"/>
              <a:t>-</a:t>
            </a:r>
            <a:r>
              <a:rPr lang="en-US" b="1" dirty="0" err="1" smtClean="0"/>
              <a:t>dp</a:t>
            </a:r>
            <a:r>
              <a:rPr lang="en-US" b="1" dirty="0" smtClean="0"/>
              <a:t>-sol-</a:t>
            </a:r>
            <a:r>
              <a:rPr lang="en-US" b="1" dirty="0" err="1" smtClean="0"/>
              <a:t>ip</a:t>
            </a:r>
            <a:r>
              <a:rPr lang="en-US" dirty="0" smtClean="0"/>
              <a:t> </a:t>
            </a:r>
            <a:r>
              <a:rPr lang="en-US" dirty="0" err="1"/>
              <a:t>DetNet</a:t>
            </a:r>
            <a:r>
              <a:rPr lang="en-US" dirty="0"/>
              <a:t> IP Data Plane Encapsulation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b="1" dirty="0" smtClean="0"/>
              <a:t>draft-</a:t>
            </a:r>
            <a:r>
              <a:rPr lang="en-US" b="1" dirty="0" err="1" smtClean="0"/>
              <a:t>ietf</a:t>
            </a:r>
            <a:r>
              <a:rPr lang="en-US" b="1" dirty="0" smtClean="0"/>
              <a:t>-</a:t>
            </a:r>
            <a:r>
              <a:rPr lang="en-US" b="1" dirty="0" err="1" smtClean="0"/>
              <a:t>detnet</a:t>
            </a:r>
            <a:r>
              <a:rPr lang="en-US" b="1" dirty="0" smtClean="0"/>
              <a:t>-</a:t>
            </a:r>
            <a:r>
              <a:rPr lang="en-US" b="1" dirty="0" err="1" smtClean="0"/>
              <a:t>dp</a:t>
            </a:r>
            <a:r>
              <a:rPr lang="en-US" b="1" dirty="0" smtClean="0"/>
              <a:t>-sol-</a:t>
            </a:r>
            <a:r>
              <a:rPr lang="en-US" b="1" dirty="0" err="1" smtClean="0"/>
              <a:t>mpls</a:t>
            </a:r>
            <a:r>
              <a:rPr lang="en-US" dirty="0" smtClean="0"/>
              <a:t> </a:t>
            </a:r>
            <a:r>
              <a:rPr lang="en-US" dirty="0" err="1"/>
              <a:t>DetNet</a:t>
            </a:r>
            <a:r>
              <a:rPr lang="en-US" dirty="0"/>
              <a:t> MPLS Data Plane Encapsulation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b="1" dirty="0" smtClean="0"/>
              <a:t>draft-</a:t>
            </a:r>
            <a:r>
              <a:rPr lang="en-US" b="1" dirty="0" err="1" smtClean="0"/>
              <a:t>ietf</a:t>
            </a:r>
            <a:r>
              <a:rPr lang="en-US" b="1" dirty="0" smtClean="0"/>
              <a:t>-</a:t>
            </a:r>
            <a:r>
              <a:rPr lang="en-US" b="1" dirty="0" err="1" smtClean="0"/>
              <a:t>detnet</a:t>
            </a:r>
            <a:r>
              <a:rPr lang="en-US" b="1" dirty="0" smtClean="0"/>
              <a:t>-flow-information-model</a:t>
            </a:r>
            <a:r>
              <a:rPr lang="en-US" dirty="0" smtClean="0"/>
              <a:t> </a:t>
            </a:r>
            <a:r>
              <a:rPr lang="en-US" dirty="0" err="1"/>
              <a:t>DetNet</a:t>
            </a:r>
            <a:r>
              <a:rPr lang="en-US" dirty="0"/>
              <a:t> Flow Information Model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b="1" dirty="0" smtClean="0"/>
              <a:t>draft-</a:t>
            </a:r>
            <a:r>
              <a:rPr lang="en-US" b="1" dirty="0" err="1" smtClean="0"/>
              <a:t>ietf</a:t>
            </a:r>
            <a:r>
              <a:rPr lang="en-US" b="1" dirty="0" smtClean="0"/>
              <a:t>-</a:t>
            </a:r>
            <a:r>
              <a:rPr lang="en-US" b="1" dirty="0" err="1" smtClean="0"/>
              <a:t>detnet</a:t>
            </a:r>
            <a:r>
              <a:rPr lang="en-US" b="1" dirty="0" smtClean="0"/>
              <a:t>-problem-statement</a:t>
            </a:r>
            <a:r>
              <a:rPr lang="en-US" dirty="0" smtClean="0"/>
              <a:t> </a:t>
            </a:r>
            <a:r>
              <a:rPr lang="en-US" dirty="0" err="1" smtClean="0"/>
              <a:t>DetNet</a:t>
            </a:r>
            <a:r>
              <a:rPr lang="en-US" dirty="0" smtClean="0"/>
              <a:t> </a:t>
            </a:r>
            <a:r>
              <a:rPr lang="en-US" dirty="0"/>
              <a:t>Problem Statement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b="1" dirty="0" smtClean="0"/>
              <a:t>draft-</a:t>
            </a:r>
            <a:r>
              <a:rPr lang="en-US" b="1" dirty="0" err="1" smtClean="0"/>
              <a:t>ietf</a:t>
            </a:r>
            <a:r>
              <a:rPr lang="en-US" b="1" dirty="0" smtClean="0"/>
              <a:t>-</a:t>
            </a:r>
            <a:r>
              <a:rPr lang="en-US" b="1" dirty="0" err="1" smtClean="0"/>
              <a:t>detnet</a:t>
            </a:r>
            <a:r>
              <a:rPr lang="en-US" b="1" dirty="0" smtClean="0"/>
              <a:t>-security</a:t>
            </a:r>
            <a:r>
              <a:rPr lang="en-US" dirty="0" smtClean="0"/>
              <a:t> </a:t>
            </a:r>
            <a:r>
              <a:rPr lang="en-US" dirty="0" err="1" smtClean="0"/>
              <a:t>DetNet</a:t>
            </a:r>
            <a:r>
              <a:rPr lang="en-US" dirty="0" smtClean="0"/>
              <a:t> </a:t>
            </a:r>
            <a:r>
              <a:rPr lang="en-US" dirty="0"/>
              <a:t>Security Considerations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b="1" dirty="0" smtClean="0"/>
              <a:t>draft-</a:t>
            </a:r>
            <a:r>
              <a:rPr lang="en-US" b="1" dirty="0" err="1" smtClean="0"/>
              <a:t>ietf</a:t>
            </a:r>
            <a:r>
              <a:rPr lang="en-US" b="1" dirty="0" smtClean="0"/>
              <a:t>-</a:t>
            </a:r>
            <a:r>
              <a:rPr lang="en-US" b="1" dirty="0" err="1" smtClean="0"/>
              <a:t>detnet</a:t>
            </a:r>
            <a:r>
              <a:rPr lang="en-US" b="1" dirty="0" smtClean="0"/>
              <a:t>-use-cases</a:t>
            </a:r>
            <a:r>
              <a:rPr lang="en-US" dirty="0" smtClean="0"/>
              <a:t> </a:t>
            </a:r>
            <a:r>
              <a:rPr lang="en-US" dirty="0" err="1" smtClean="0"/>
              <a:t>DetNet</a:t>
            </a:r>
            <a:r>
              <a:rPr lang="en-US" dirty="0" smtClean="0"/>
              <a:t> </a:t>
            </a:r>
            <a:r>
              <a:rPr lang="en-US" dirty="0"/>
              <a:t>Use Cases</a:t>
            </a:r>
          </a:p>
          <a:p>
            <a:pPr marL="0" indent="0">
              <a:buNone/>
            </a:pPr>
            <a:r>
              <a:rPr lang="en-US" b="1" dirty="0" smtClean="0"/>
              <a:t>draft-</a:t>
            </a:r>
            <a:r>
              <a:rPr lang="en-US" b="1" dirty="0" err="1" smtClean="0"/>
              <a:t>ietf</a:t>
            </a:r>
            <a:r>
              <a:rPr lang="en-US" b="1" dirty="0" smtClean="0"/>
              <a:t>-</a:t>
            </a:r>
            <a:r>
              <a:rPr lang="en-US" b="1" dirty="0" err="1" smtClean="0"/>
              <a:t>detnet</a:t>
            </a:r>
            <a:r>
              <a:rPr lang="en-US" b="1" dirty="0" smtClean="0"/>
              <a:t>-yang </a:t>
            </a:r>
            <a:r>
              <a:rPr lang="en-US" dirty="0" err="1"/>
              <a:t>DetNet</a:t>
            </a:r>
            <a:r>
              <a:rPr lang="en-US" dirty="0"/>
              <a:t> Configuration YANG </a:t>
            </a:r>
            <a:r>
              <a:rPr lang="en-US" dirty="0" smtClean="0"/>
              <a:t>Model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7067550" y="6384926"/>
            <a:ext cx="1695450" cy="4238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809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DetNet</a:t>
            </a:r>
            <a:r>
              <a:rPr lang="en-US" dirty="0" smtClean="0"/>
              <a:t> Related Drafts </a:t>
            </a:r>
            <a:r>
              <a:rPr lang="en-US" sz="2800" b="0" dirty="0" smtClean="0"/>
              <a:t>(Eo2018)</a:t>
            </a:r>
            <a:endParaRPr lang="en-US" sz="28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draft-</a:t>
            </a:r>
            <a:r>
              <a:rPr lang="en-US" b="1" dirty="0" err="1"/>
              <a:t>chen</a:t>
            </a:r>
            <a:r>
              <a:rPr lang="en-US" b="1" dirty="0"/>
              <a:t>-</a:t>
            </a:r>
            <a:r>
              <a:rPr lang="en-US" b="1" dirty="0" err="1"/>
              <a:t>detnet</a:t>
            </a:r>
            <a:r>
              <a:rPr lang="en-US" b="1" dirty="0"/>
              <a:t>-loss-delay</a:t>
            </a:r>
            <a:r>
              <a:rPr lang="en-US" dirty="0"/>
              <a:t> </a:t>
            </a:r>
            <a:r>
              <a:rPr lang="en-US" dirty="0" smtClean="0"/>
              <a:t>Packet </a:t>
            </a:r>
            <a:r>
              <a:rPr lang="en-US" dirty="0"/>
              <a:t>Loss and Delay </a:t>
            </a:r>
            <a:r>
              <a:rPr lang="en-US" dirty="0" smtClean="0"/>
              <a:t>PM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draft-</a:t>
            </a:r>
            <a:r>
              <a:rPr lang="en-US" b="1" dirty="0" err="1"/>
              <a:t>chen</a:t>
            </a:r>
            <a:r>
              <a:rPr lang="en-US" b="1" dirty="0"/>
              <a:t>-</a:t>
            </a:r>
            <a:r>
              <a:rPr lang="en-US" b="1" dirty="0" err="1"/>
              <a:t>detnet</a:t>
            </a:r>
            <a:r>
              <a:rPr lang="en-US" b="1" dirty="0"/>
              <a:t>-</a:t>
            </a:r>
            <a:r>
              <a:rPr lang="en-US" b="1" dirty="0" err="1"/>
              <a:t>sr</a:t>
            </a:r>
            <a:r>
              <a:rPr lang="en-US" b="1" dirty="0"/>
              <a:t>-based-bounded-latency</a:t>
            </a:r>
            <a:r>
              <a:rPr lang="en-US" dirty="0"/>
              <a:t> </a:t>
            </a:r>
            <a:r>
              <a:rPr lang="en-US" dirty="0" smtClean="0"/>
              <a:t>SR-based </a:t>
            </a:r>
            <a:r>
              <a:rPr lang="en-US" dirty="0"/>
              <a:t>Bounded </a:t>
            </a:r>
            <a:r>
              <a:rPr lang="en-US" dirty="0" smtClean="0"/>
              <a:t>Latency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draft-</a:t>
            </a:r>
            <a:r>
              <a:rPr lang="en-US" b="1" dirty="0" err="1"/>
              <a:t>finn</a:t>
            </a:r>
            <a:r>
              <a:rPr lang="en-US" b="1" dirty="0"/>
              <a:t>-</a:t>
            </a:r>
            <a:r>
              <a:rPr lang="en-US" b="1" dirty="0" err="1"/>
              <a:t>detnet</a:t>
            </a:r>
            <a:r>
              <a:rPr lang="en-US" b="1" dirty="0"/>
              <a:t>-bounded-latency</a:t>
            </a:r>
            <a:r>
              <a:rPr lang="en-US" dirty="0"/>
              <a:t> </a:t>
            </a:r>
            <a:r>
              <a:rPr lang="en-US" dirty="0" smtClean="0"/>
              <a:t>Bounded </a:t>
            </a:r>
            <a:r>
              <a:rPr lang="en-US" dirty="0"/>
              <a:t>Latency</a:t>
            </a:r>
          </a:p>
          <a:p>
            <a:pPr marL="0" indent="0">
              <a:buNone/>
            </a:pPr>
            <a:r>
              <a:rPr lang="en-US" b="1" dirty="0" smtClean="0"/>
              <a:t>draft-</a:t>
            </a:r>
            <a:r>
              <a:rPr lang="en-US" b="1" dirty="0" err="1" smtClean="0"/>
              <a:t>geng</a:t>
            </a:r>
            <a:r>
              <a:rPr lang="en-US" b="1" dirty="0" smtClean="0"/>
              <a:t>-</a:t>
            </a:r>
            <a:r>
              <a:rPr lang="en-US" b="1" dirty="0" err="1" smtClean="0"/>
              <a:t>detnet</a:t>
            </a:r>
            <a:r>
              <a:rPr lang="en-US" b="1" dirty="0" smtClean="0"/>
              <a:t>-info-distribution</a:t>
            </a:r>
            <a:r>
              <a:rPr lang="en-US" dirty="0" smtClean="0"/>
              <a:t> </a:t>
            </a:r>
            <a:r>
              <a:rPr lang="en-US" dirty="0"/>
              <a:t>IGP-TE </a:t>
            </a:r>
            <a:r>
              <a:rPr lang="en-US" dirty="0" smtClean="0"/>
              <a:t>Extensions</a:t>
            </a:r>
            <a:r>
              <a:rPr lang="en-US" dirty="0"/>
              <a:t>		</a:t>
            </a:r>
          </a:p>
          <a:p>
            <a:pPr marL="0" indent="0">
              <a:buNone/>
            </a:pPr>
            <a:r>
              <a:rPr lang="en-US" b="1" dirty="0"/>
              <a:t>draft-</a:t>
            </a:r>
            <a:r>
              <a:rPr lang="en-US" b="1" dirty="0" err="1"/>
              <a:t>geng</a:t>
            </a:r>
            <a:r>
              <a:rPr lang="en-US" b="1" dirty="0"/>
              <a:t>-</a:t>
            </a:r>
            <a:r>
              <a:rPr lang="en-US" b="1" dirty="0" err="1"/>
              <a:t>detnet</a:t>
            </a:r>
            <a:r>
              <a:rPr lang="en-US" b="1" dirty="0"/>
              <a:t>-requirements-bounded-latency</a:t>
            </a:r>
            <a:r>
              <a:rPr lang="en-US" dirty="0"/>
              <a:t> </a:t>
            </a:r>
            <a:r>
              <a:rPr lang="en-US" dirty="0" smtClean="0"/>
              <a:t>Large-scale </a:t>
            </a:r>
            <a:r>
              <a:rPr lang="en-US" dirty="0" err="1"/>
              <a:t>DetNet</a:t>
            </a:r>
            <a:r>
              <a:rPr lang="en-US" dirty="0"/>
              <a:t> 	</a:t>
            </a:r>
            <a:r>
              <a:rPr lang="en-US" dirty="0" smtClean="0"/>
              <a:t>delay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draft-</a:t>
            </a:r>
            <a:r>
              <a:rPr lang="en-US" b="1" dirty="0" err="1"/>
              <a:t>huang</a:t>
            </a:r>
            <a:r>
              <a:rPr lang="en-US" b="1" dirty="0"/>
              <a:t>-</a:t>
            </a:r>
            <a:r>
              <a:rPr lang="en-US" b="1" dirty="0" err="1"/>
              <a:t>detnet</a:t>
            </a:r>
            <a:r>
              <a:rPr lang="en-US" b="1" dirty="0"/>
              <a:t>-single-path-</a:t>
            </a:r>
            <a:r>
              <a:rPr lang="en-US" b="1" dirty="0" err="1"/>
              <a:t>pref</a:t>
            </a:r>
            <a:r>
              <a:rPr lang="en-US" dirty="0"/>
              <a:t> Single-path </a:t>
            </a:r>
            <a:r>
              <a:rPr lang="en-US" dirty="0" smtClean="0"/>
              <a:t>PREF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draft-</a:t>
            </a:r>
            <a:r>
              <a:rPr lang="en-US" b="1" dirty="0" err="1"/>
              <a:t>jiang</a:t>
            </a:r>
            <a:r>
              <a:rPr lang="en-US" b="1" dirty="0"/>
              <a:t>-</a:t>
            </a:r>
            <a:r>
              <a:rPr lang="en-US" b="1" dirty="0" err="1"/>
              <a:t>detnet</a:t>
            </a:r>
            <a:r>
              <a:rPr lang="en-US" b="1" dirty="0"/>
              <a:t>-ring</a:t>
            </a:r>
            <a:r>
              <a:rPr lang="en-US" dirty="0"/>
              <a:t> </a:t>
            </a:r>
            <a:r>
              <a:rPr lang="en-US" dirty="0" err="1" smtClean="0"/>
              <a:t>DetNet</a:t>
            </a:r>
            <a:r>
              <a:rPr lang="en-US" dirty="0" smtClean="0"/>
              <a:t> </a:t>
            </a:r>
            <a:r>
              <a:rPr lang="en-US" dirty="0"/>
              <a:t>in Ring </a:t>
            </a:r>
            <a:r>
              <a:rPr lang="en-US" dirty="0" smtClean="0"/>
              <a:t>Topologies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draft-</a:t>
            </a:r>
            <a:r>
              <a:rPr lang="en-US" b="1" dirty="0" err="1"/>
              <a:t>mirsky</a:t>
            </a:r>
            <a:r>
              <a:rPr lang="en-US" b="1" dirty="0"/>
              <a:t>-</a:t>
            </a:r>
            <a:r>
              <a:rPr lang="en-US" b="1" dirty="0" err="1"/>
              <a:t>detnet-oam</a:t>
            </a:r>
            <a:r>
              <a:rPr lang="en-US" dirty="0"/>
              <a:t> </a:t>
            </a:r>
            <a:r>
              <a:rPr lang="en-US" dirty="0" err="1" smtClean="0"/>
              <a:t>DetNet</a:t>
            </a:r>
            <a:r>
              <a:rPr lang="en-US" dirty="0" smtClean="0"/>
              <a:t> OAM</a:t>
            </a:r>
            <a:r>
              <a:rPr lang="en-US" dirty="0"/>
              <a:t>	</a:t>
            </a:r>
          </a:p>
          <a:p>
            <a:pPr marL="0" indent="0">
              <a:buNone/>
            </a:pPr>
            <a:r>
              <a:rPr lang="en-US" b="1" dirty="0"/>
              <a:t>draft-</a:t>
            </a:r>
            <a:r>
              <a:rPr lang="en-US" b="1" dirty="0" err="1"/>
              <a:t>qiang</a:t>
            </a:r>
            <a:r>
              <a:rPr lang="en-US" b="1" dirty="0"/>
              <a:t>-</a:t>
            </a:r>
            <a:r>
              <a:rPr lang="en-US" b="1" dirty="0" err="1"/>
              <a:t>detnet</a:t>
            </a:r>
            <a:r>
              <a:rPr lang="en-US" b="1" dirty="0"/>
              <a:t>-large-scale-</a:t>
            </a:r>
            <a:r>
              <a:rPr lang="en-US" b="1" dirty="0" err="1"/>
              <a:t>detnet</a:t>
            </a:r>
            <a:r>
              <a:rPr lang="en-US" dirty="0"/>
              <a:t> Large-Scale </a:t>
            </a:r>
            <a:r>
              <a:rPr lang="en-US" dirty="0" err="1" smtClean="0"/>
              <a:t>DetNet</a:t>
            </a:r>
            <a:r>
              <a:rPr lang="en-US" dirty="0" smtClean="0"/>
              <a:t> scalability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draft-</a:t>
            </a:r>
            <a:r>
              <a:rPr lang="en-US" b="1" dirty="0" err="1"/>
              <a:t>wang</a:t>
            </a:r>
            <a:r>
              <a:rPr lang="en-US" b="1" dirty="0"/>
              <a:t>-</a:t>
            </a:r>
            <a:r>
              <a:rPr lang="en-US" b="1" dirty="0" err="1"/>
              <a:t>detnet</a:t>
            </a:r>
            <a:r>
              <a:rPr lang="en-US" b="1" dirty="0"/>
              <a:t>-backhaul-architecture</a:t>
            </a:r>
            <a:r>
              <a:rPr lang="en-US" dirty="0"/>
              <a:t> </a:t>
            </a:r>
            <a:endParaRPr lang="en-US" dirty="0" smtClean="0"/>
          </a:p>
          <a:p>
            <a:pPr marL="0" indent="0" defTabSz="36195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Joint </a:t>
            </a:r>
            <a:r>
              <a:rPr lang="en-US" dirty="0"/>
              <a:t>Scheduling Architecture for </a:t>
            </a:r>
            <a:r>
              <a:rPr lang="en-US" dirty="0" smtClean="0"/>
              <a:t>Industrial </a:t>
            </a:r>
            <a:r>
              <a:rPr lang="en-US" dirty="0"/>
              <a:t>Field/Backhaul Networks</a:t>
            </a:r>
          </a:p>
          <a:p>
            <a:pPr marL="0" indent="0">
              <a:buNone/>
            </a:pPr>
            <a:r>
              <a:rPr lang="en-US" b="1" dirty="0" smtClean="0"/>
              <a:t>draft-</a:t>
            </a:r>
            <a:r>
              <a:rPr lang="en-US" b="1" dirty="0" err="1" smtClean="0"/>
              <a:t>xiong</a:t>
            </a:r>
            <a:r>
              <a:rPr lang="en-US" b="1" dirty="0" smtClean="0"/>
              <a:t>-</a:t>
            </a:r>
            <a:r>
              <a:rPr lang="en-US" b="1" dirty="0" err="1" smtClean="0"/>
              <a:t>detnet</a:t>
            </a:r>
            <a:r>
              <a:rPr lang="en-US" b="1" dirty="0" smtClean="0"/>
              <a:t>-</a:t>
            </a:r>
            <a:r>
              <a:rPr lang="en-US" b="1" dirty="0" err="1" smtClean="0"/>
              <a:t>qos</a:t>
            </a:r>
            <a:r>
              <a:rPr lang="en-US" b="1" dirty="0" smtClean="0"/>
              <a:t>-policy</a:t>
            </a:r>
            <a:r>
              <a:rPr lang="en-US" dirty="0" smtClean="0"/>
              <a:t> </a:t>
            </a:r>
            <a:r>
              <a:rPr lang="en-US" dirty="0" err="1"/>
              <a:t>DetNet</a:t>
            </a:r>
            <a:r>
              <a:rPr lang="en-US" dirty="0"/>
              <a:t> </a:t>
            </a:r>
            <a:r>
              <a:rPr lang="en-US" dirty="0" err="1"/>
              <a:t>QoS</a:t>
            </a:r>
            <a:r>
              <a:rPr lang="en-US" dirty="0"/>
              <a:t> Policy</a:t>
            </a:r>
          </a:p>
          <a:p>
            <a:pPr marL="0" indent="0">
              <a:buNone/>
            </a:pPr>
            <a:r>
              <a:rPr lang="en-US" b="1" dirty="0" smtClean="0"/>
              <a:t>draft-</a:t>
            </a:r>
            <a:r>
              <a:rPr lang="en-US" b="1" dirty="0" err="1" smtClean="0"/>
              <a:t>xiong</a:t>
            </a:r>
            <a:r>
              <a:rPr lang="en-US" b="1" dirty="0" smtClean="0"/>
              <a:t>-</a:t>
            </a:r>
            <a:r>
              <a:rPr lang="en-US" b="1" dirty="0" err="1" smtClean="0"/>
              <a:t>detnet</a:t>
            </a:r>
            <a:r>
              <a:rPr lang="en-US" b="1" dirty="0" smtClean="0"/>
              <a:t>-</a:t>
            </a:r>
            <a:r>
              <a:rPr lang="en-US" b="1" dirty="0" err="1" smtClean="0"/>
              <a:t>qos</a:t>
            </a:r>
            <a:r>
              <a:rPr lang="en-US" b="1" dirty="0" smtClean="0"/>
              <a:t>-yang</a:t>
            </a:r>
            <a:r>
              <a:rPr lang="en-US" dirty="0" smtClean="0"/>
              <a:t> </a:t>
            </a:r>
            <a:r>
              <a:rPr lang="en-US" dirty="0" err="1"/>
              <a:t>DetNet</a:t>
            </a:r>
            <a:r>
              <a:rPr lang="en-US" dirty="0"/>
              <a:t> </a:t>
            </a:r>
            <a:r>
              <a:rPr lang="en-US" dirty="0" err="1"/>
              <a:t>QoS</a:t>
            </a:r>
            <a:r>
              <a:rPr lang="en-US" dirty="0"/>
              <a:t> Yang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7067550" y="6384926"/>
            <a:ext cx="1695450" cy="4238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65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Theoretical Note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Much of the TSN/</a:t>
            </a:r>
            <a:r>
              <a:rPr lang="en-US" sz="2400" dirty="0" err="1" smtClean="0"/>
              <a:t>DetNet</a:t>
            </a:r>
            <a:r>
              <a:rPr lang="en-US" sz="2400" dirty="0" smtClean="0"/>
              <a:t> work is based on the </a:t>
            </a:r>
            <a:r>
              <a:rPr lang="en-US" sz="2400" i="1" dirty="0" smtClean="0"/>
              <a:t>Network Calculus</a:t>
            </a:r>
          </a:p>
          <a:p>
            <a:pPr marL="0" indent="0" defTabSz="360363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a mathematical theory dealing with deterministic queuing</a:t>
            </a:r>
          </a:p>
          <a:p>
            <a:pPr marL="0" indent="0" defTabSz="360363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such as in communications networks</a:t>
            </a:r>
          </a:p>
          <a:p>
            <a:pPr marL="0" indent="0">
              <a:spcBef>
                <a:spcPts val="1200"/>
              </a:spcBef>
              <a:buNone/>
            </a:pPr>
            <a:endParaRPr lang="en-US" sz="2400" dirty="0" smtClean="0"/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 smtClean="0"/>
              <a:t>Network Calculus enables computation of bounds</a:t>
            </a:r>
          </a:p>
          <a:p>
            <a:pPr marL="0" indent="0" defTabSz="360363">
              <a:spcBef>
                <a:spcPts val="0"/>
              </a:spcBef>
              <a:buNone/>
            </a:pPr>
            <a:r>
              <a:rPr lang="en-US" sz="2400" dirty="0" smtClean="0"/>
              <a:t>	on queuing delays, buffer sizes, </a:t>
            </a:r>
            <a:r>
              <a:rPr lang="en-US" sz="2400" dirty="0" err="1" smtClean="0"/>
              <a:t>burstiness</a:t>
            </a:r>
            <a:r>
              <a:rPr lang="en-US" sz="2400" dirty="0" smtClean="0"/>
              <a:t>, etc.</a:t>
            </a:r>
          </a:p>
          <a:p>
            <a:pPr marL="0" indent="0" defTabSz="360363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and then to combine them </a:t>
            </a:r>
          </a:p>
          <a:p>
            <a:pPr marL="0" indent="0" defTabSz="360363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	into end-to-end properties</a:t>
            </a:r>
          </a:p>
          <a:p>
            <a:pPr marL="0" indent="0" defTabSz="360363">
              <a:spcBef>
                <a:spcPts val="0"/>
              </a:spcBef>
              <a:buNone/>
            </a:pPr>
            <a:r>
              <a:rPr lang="en-US" sz="2400" dirty="0" smtClean="0"/>
              <a:t>thus providing formal delay guarantees</a:t>
            </a:r>
          </a:p>
          <a:p>
            <a:pPr marL="0" indent="0" defTabSz="360363">
              <a:spcBef>
                <a:spcPts val="1200"/>
              </a:spcBef>
              <a:buNone/>
            </a:pPr>
            <a:r>
              <a:rPr lang="en-US" sz="2400" dirty="0" smtClean="0"/>
              <a:t>Network calculus also enables</a:t>
            </a:r>
          </a:p>
          <a:p>
            <a:pPr marL="0" indent="0" defTabSz="360363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design and analysis of various mechanisms such as shapers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pic>
        <p:nvPicPr>
          <p:cNvPr id="1026" name="Picture 2" descr="https://images-na.ssl-images-amazon.com/images/I/41GVUhF-RBL._SX328_BO1,204,203,200_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5175" y="1866900"/>
            <a:ext cx="1876425" cy="2837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078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680" y="152400"/>
            <a:ext cx="7886700" cy="587373"/>
          </a:xfrm>
        </p:spPr>
        <p:txBody>
          <a:bodyPr>
            <a:noAutofit/>
          </a:bodyPr>
          <a:lstStyle/>
          <a:p>
            <a:r>
              <a:rPr lang="en-US" b="1" dirty="0" smtClean="0"/>
              <a:t>802.1Qbu Frame preemption</a:t>
            </a:r>
            <a:endParaRPr lang="en-US" b="1" dirty="0"/>
          </a:p>
        </p:txBody>
      </p:sp>
      <p:sp>
        <p:nvSpPr>
          <p:cNvPr id="53" name="Content Placeholder 2"/>
          <p:cNvSpPr>
            <a:spLocks noGrp="1"/>
          </p:cNvSpPr>
          <p:nvPr>
            <p:ph idx="1"/>
          </p:nvPr>
        </p:nvSpPr>
        <p:spPr>
          <a:xfrm>
            <a:off x="634829" y="990600"/>
            <a:ext cx="8166272" cy="5600700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00000"/>
              </a:lnSpc>
              <a:buNone/>
            </a:pPr>
            <a:r>
              <a:rPr lang="en-US" sz="2000" dirty="0" smtClean="0"/>
              <a:t>The major source of residence latency for a high priority packet </a:t>
            </a:r>
          </a:p>
          <a:p>
            <a:pPr marL="0" indent="0" defTabSz="185738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is </a:t>
            </a:r>
            <a:r>
              <a:rPr lang="en-US" dirty="0" smtClean="0"/>
              <a:t>its waiting in a queue</a:t>
            </a:r>
            <a:r>
              <a:rPr lang="en-US" sz="2000" dirty="0" smtClean="0"/>
              <a:t> for a packet being output to complete transmission</a:t>
            </a:r>
          </a:p>
          <a:p>
            <a:pPr marL="0" indent="0" defTabSz="185738" fontAlgn="base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2000" dirty="0" smtClean="0"/>
              <a:t>For example, assuming a 1500 B packet just started transmission</a:t>
            </a:r>
          </a:p>
          <a:p>
            <a:pPr marL="0" indent="0" defTabSz="185738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the high priority packet needs to wait: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10 </a:t>
            </a:r>
            <a:r>
              <a:rPr lang="en-US" sz="2000" dirty="0" smtClean="0"/>
              <a:t>Mbps</a:t>
            </a:r>
            <a:r>
              <a:rPr lang="en-US" sz="2000" dirty="0"/>
              <a:t>	1.7 </a:t>
            </a:r>
            <a:r>
              <a:rPr lang="en-US" sz="2000" dirty="0" err="1"/>
              <a:t>msec</a:t>
            </a:r>
            <a:endParaRPr lang="en-US" sz="2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100 Mbps :	170 </a:t>
            </a:r>
            <a:r>
              <a:rPr lang="en-US" sz="2000" dirty="0" err="1">
                <a:latin typeface="Symbol" panose="05050102010706020507" pitchFamily="18" charset="2"/>
              </a:rPr>
              <a:t>m</a:t>
            </a:r>
            <a:r>
              <a:rPr lang="en-US" sz="2000" dirty="0" err="1"/>
              <a:t>sec</a:t>
            </a:r>
            <a:endParaRPr lang="en-US" sz="2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1 </a:t>
            </a:r>
            <a:r>
              <a:rPr lang="en-US" sz="2000" dirty="0" err="1"/>
              <a:t>Gbps</a:t>
            </a:r>
            <a:r>
              <a:rPr lang="en-US" sz="2000" dirty="0"/>
              <a:t> : 	17 </a:t>
            </a:r>
            <a:r>
              <a:rPr lang="en-US" sz="2000" dirty="0" err="1">
                <a:latin typeface="Symbol" panose="05050102010706020507" pitchFamily="18" charset="2"/>
              </a:rPr>
              <a:t>m</a:t>
            </a:r>
            <a:r>
              <a:rPr lang="en-US" sz="2000" dirty="0" err="1"/>
              <a:t>sec</a:t>
            </a:r>
            <a:endParaRPr lang="en-US" sz="2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10 </a:t>
            </a:r>
            <a:r>
              <a:rPr lang="en-US" sz="2000" dirty="0" err="1" smtClean="0"/>
              <a:t>Gbps</a:t>
            </a:r>
            <a:r>
              <a:rPr lang="en-US" sz="2000" dirty="0"/>
              <a:t>	1.7 </a:t>
            </a:r>
            <a:r>
              <a:rPr lang="en-US" sz="2000" dirty="0" err="1" smtClean="0">
                <a:latin typeface="Symbol" panose="05050102010706020507" pitchFamily="18" charset="2"/>
              </a:rPr>
              <a:t>m</a:t>
            </a:r>
            <a:r>
              <a:rPr lang="en-US" sz="2000" dirty="0" err="1" smtClean="0"/>
              <a:t>sec</a:t>
            </a:r>
            <a:endParaRPr lang="en-US" sz="20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100 </a:t>
            </a:r>
            <a:r>
              <a:rPr lang="en-US" sz="2000" dirty="0" err="1" smtClean="0"/>
              <a:t>Gbps</a:t>
            </a:r>
            <a:r>
              <a:rPr lang="en-US" sz="2000" dirty="0" smtClean="0"/>
              <a:t>	0.17 </a:t>
            </a:r>
            <a:r>
              <a:rPr lang="en-US" sz="2000" dirty="0" err="1" smtClean="0">
                <a:latin typeface="Symbol" panose="05050102010706020507" pitchFamily="18" charset="2"/>
              </a:rPr>
              <a:t>m</a:t>
            </a:r>
            <a:r>
              <a:rPr lang="en-US" sz="2000" dirty="0" err="1" smtClean="0"/>
              <a:t>sec</a:t>
            </a:r>
            <a:endParaRPr lang="en-US" sz="20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 smtClean="0"/>
              <a:t>and the situation will be much worse with 9K jumbo packets</a:t>
            </a:r>
          </a:p>
          <a:p>
            <a:pPr marL="0" indent="0" defTabSz="179388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which are being standardized</a:t>
            </a:r>
            <a:endParaRPr lang="en-US" sz="2000" dirty="0"/>
          </a:p>
          <a:p>
            <a:pPr marL="0" indent="0" defTabSz="185738" fontAlgn="base">
              <a:lnSpc>
                <a:spcPct val="100000"/>
              </a:lnSpc>
              <a:buNone/>
            </a:pPr>
            <a:r>
              <a:rPr lang="en-US" sz="2000" dirty="0" smtClean="0"/>
              <a:t>It is possible with present protocols to </a:t>
            </a:r>
            <a:r>
              <a:rPr lang="en-US" sz="2000" i="1" dirty="0" smtClean="0"/>
              <a:t>runt</a:t>
            </a:r>
            <a:r>
              <a:rPr lang="en-US" sz="2000" dirty="0" smtClean="0"/>
              <a:t> the outgoing packet</a:t>
            </a:r>
          </a:p>
          <a:p>
            <a:pPr marL="0" indent="0" defTabSz="185738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but this would require its retransmission </a:t>
            </a:r>
          </a:p>
          <a:p>
            <a:pPr marL="0" indent="0" defTabSz="185738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and burden switches along the path to parse and discard it</a:t>
            </a:r>
          </a:p>
          <a:p>
            <a:pPr marL="0" indent="0" defTabSz="185738" fontAlgn="base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2000" dirty="0" smtClean="0"/>
              <a:t>A solution to this problem (not the most important element in TSN!)</a:t>
            </a:r>
          </a:p>
          <a:p>
            <a:pPr marL="0" indent="0" defTabSz="185738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involves</a:t>
            </a:r>
            <a:r>
              <a:rPr lang="en-US" sz="2000" dirty="0" smtClean="0"/>
              <a:t> </a:t>
            </a:r>
            <a:r>
              <a:rPr lang="en-US" sz="2000" i="1" dirty="0" smtClean="0"/>
              <a:t>preemption, frame fragmentation,</a:t>
            </a:r>
            <a:r>
              <a:rPr lang="en-US" sz="2000" dirty="0" smtClean="0"/>
              <a:t> </a:t>
            </a:r>
            <a:r>
              <a:rPr lang="en-US" sz="2000" dirty="0"/>
              <a:t>and </a:t>
            </a:r>
            <a:r>
              <a:rPr lang="en-US" sz="2000" i="1" dirty="0"/>
              <a:t>local reassembly</a:t>
            </a:r>
          </a:p>
          <a:p>
            <a:pPr marL="0" indent="0" defTabSz="185738" fontAlgn="base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067550" y="6384926"/>
            <a:ext cx="1695450" cy="4238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73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680" y="152400"/>
            <a:ext cx="7886700" cy="587373"/>
          </a:xfrm>
        </p:spPr>
        <p:txBody>
          <a:bodyPr>
            <a:noAutofit/>
          </a:bodyPr>
          <a:lstStyle/>
          <a:p>
            <a:r>
              <a:rPr lang="en-US" b="1" dirty="0" smtClean="0"/>
              <a:t>802.1Qbu Frame preemption</a:t>
            </a:r>
            <a:endParaRPr lang="en-US" b="1" dirty="0"/>
          </a:p>
        </p:txBody>
      </p:sp>
      <p:sp>
        <p:nvSpPr>
          <p:cNvPr id="53" name="Content Placeholder 2"/>
          <p:cNvSpPr>
            <a:spLocks noGrp="1"/>
          </p:cNvSpPr>
          <p:nvPr>
            <p:ph idx="1"/>
          </p:nvPr>
        </p:nvSpPr>
        <p:spPr>
          <a:xfrm>
            <a:off x="634829" y="990600"/>
            <a:ext cx="8166272" cy="560070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dirty="0" smtClean="0"/>
              <a:t>Published in 2016 and being absorbed into 802.1Q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 smtClean="0"/>
              <a:t>When express frame(s) arrives and a normal frame is being transmitted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the packet transmission of the normal frame is temporarily suspended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the </a:t>
            </a:r>
            <a:r>
              <a:rPr lang="en-US" sz="2000" i="1" dirty="0" smtClean="0"/>
              <a:t>neighboring</a:t>
            </a:r>
            <a:r>
              <a:rPr lang="en-US" sz="2000" dirty="0" smtClean="0"/>
              <a:t> switch buffers the content received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the express frame(s) are sent and forwarded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the transmission of the normal frame is continued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the neighboring switch reassembles the outgoing packet and forwards</a:t>
            </a:r>
          </a:p>
          <a:p>
            <a:pPr marL="0" indent="0" defTabSz="179388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2000" dirty="0"/>
              <a:t>Optimal bandwidth utilization of background traffic for time aware shaping 	and low-latency communication in non-scheduled networks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33416" y="5253681"/>
            <a:ext cx="282520" cy="308919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/>
          <p:cNvSpPr/>
          <p:nvPr/>
        </p:nvSpPr>
        <p:spPr>
          <a:xfrm>
            <a:off x="49236" y="5257800"/>
            <a:ext cx="4141764" cy="3048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cxnSp>
        <p:nvCxnSpPr>
          <p:cNvPr id="8" name="Straight Connector 7"/>
          <p:cNvCxnSpPr>
            <a:stCxn id="3" idx="3"/>
            <a:endCxn id="7" idx="1"/>
          </p:cNvCxnSpPr>
          <p:nvPr/>
        </p:nvCxnSpPr>
        <p:spPr>
          <a:xfrm>
            <a:off x="3543300" y="5410200"/>
            <a:ext cx="17907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096000" y="5410200"/>
            <a:ext cx="17907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781300" y="4533900"/>
            <a:ext cx="762000" cy="17526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334000" y="4533900"/>
            <a:ext cx="762000" cy="17526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33199" y="4627090"/>
            <a:ext cx="3109857" cy="30891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/>
          <p:cNvSpPr/>
          <p:nvPr/>
        </p:nvSpPr>
        <p:spPr>
          <a:xfrm>
            <a:off x="5372100" y="4627090"/>
            <a:ext cx="685800" cy="30891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cxnSp>
        <p:nvCxnSpPr>
          <p:cNvPr id="13" name="Straight Connector 12"/>
          <p:cNvCxnSpPr/>
          <p:nvPr/>
        </p:nvCxnSpPr>
        <p:spPr>
          <a:xfrm>
            <a:off x="990600" y="5410200"/>
            <a:ext cx="17907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7067550" y="6384926"/>
            <a:ext cx="1695450" cy="4238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536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11111E-6 L 0.20156 1.11111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6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4.07407E-6 L 0.79757 0.0004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878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500"/>
                            </p:stCondLst>
                            <p:childTnLst>
                              <p:par>
                                <p:cTn id="22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22222E-6 L 0.02535 0.09167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7" y="4583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2.22222E-6 L -0.00278 0.09167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" y="45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8 0.09167 L 0.3375 0.09167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14" y="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2691 0.09167 L 0.61598 0.09167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4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000"/>
                            </p:stCondLst>
                            <p:childTnLst>
                              <p:par>
                                <p:cTn id="35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7000"/>
                            </p:stCondLst>
                            <p:childTnLst>
                              <p:par>
                                <p:cTn id="38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5" grpId="2" animBg="1"/>
      <p:bldP spid="6" grpId="0" animBg="1"/>
      <p:bldP spid="6" grpId="1" animBg="1"/>
      <p:bldP spid="11" grpId="0" animBg="1"/>
      <p:bldP spid="11" grpId="1" animBg="1"/>
      <p:bldP spid="11" grpId="2" animBg="1"/>
      <p:bldP spid="11" grpId="3" animBg="1"/>
      <p:bldP spid="12" grpId="0" animBg="1"/>
      <p:bldP spid="12" grpId="1" animBg="1"/>
      <p:bldP spid="12" grpId="2" animBg="1"/>
      <p:bldP spid="12" grpId="3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4300"/>
            <a:ext cx="7981950" cy="777874"/>
          </a:xfrm>
        </p:spPr>
        <p:txBody>
          <a:bodyPr/>
          <a:lstStyle/>
          <a:p>
            <a:r>
              <a:rPr lang="en-US" b="1" dirty="0" smtClean="0"/>
              <a:t>Time sensitive (deterministic) flows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28700"/>
            <a:ext cx="8286750" cy="56007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Communications for </a:t>
            </a:r>
            <a:r>
              <a:rPr lang="en-US" sz="2000" i="1" dirty="0" smtClean="0"/>
              <a:t>some</a:t>
            </a:r>
            <a:r>
              <a:rPr lang="en-US" sz="2000" dirty="0" smtClean="0"/>
              <a:t> applications   </a:t>
            </a:r>
            <a:r>
              <a:rPr lang="en-US" dirty="0" smtClean="0"/>
              <a:t>(</a:t>
            </a:r>
            <a:r>
              <a:rPr lang="en-US" dirty="0"/>
              <a:t>see draft-</a:t>
            </a:r>
            <a:r>
              <a:rPr lang="en-US" dirty="0" err="1"/>
              <a:t>ietf</a:t>
            </a:r>
            <a:r>
              <a:rPr lang="en-US" dirty="0"/>
              <a:t>-</a:t>
            </a:r>
            <a:r>
              <a:rPr lang="en-US" dirty="0" err="1"/>
              <a:t>detnet</a:t>
            </a:r>
            <a:r>
              <a:rPr lang="en-US" dirty="0"/>
              <a:t>-use-cases)</a:t>
            </a:r>
            <a:endParaRPr lang="en-US" sz="2000" dirty="0" smtClean="0"/>
          </a:p>
          <a:p>
            <a:pPr marL="0" indent="0" defTabSz="361950"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require </a:t>
            </a:r>
            <a:r>
              <a:rPr lang="en-US" sz="2000" i="1" dirty="0" smtClean="0"/>
              <a:t>deterministic</a:t>
            </a:r>
            <a:r>
              <a:rPr lang="en-US" sz="2000" dirty="0" smtClean="0"/>
              <a:t> or </a:t>
            </a:r>
            <a:r>
              <a:rPr lang="en-US" sz="2000" i="1" dirty="0" smtClean="0"/>
              <a:t>time-sensitive</a:t>
            </a:r>
            <a:r>
              <a:rPr lang="en-US" sz="2000" dirty="0" smtClean="0"/>
              <a:t> handling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professional video and audio (e.g., intra-studio, broadcast, public address)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critical infrastructure supervisory control (e.g., IEC 61850)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building automation systems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industrial M2M (e.g., 802.15.4e, 6TiSCH)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vehicle to vehicle (V2V) and vehicle to infrastructure (V2I) communications</a:t>
            </a:r>
            <a:endParaRPr lang="en-US" sz="2000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cellular fronthaul and backhaul</a:t>
            </a:r>
          </a:p>
          <a:p>
            <a:pPr>
              <a:spcBef>
                <a:spcPts val="0"/>
              </a:spcBef>
            </a:pPr>
            <a:r>
              <a:rPr lang="en-US" sz="2000" dirty="0" err="1" smtClean="0"/>
              <a:t>blockchain</a:t>
            </a:r>
            <a:r>
              <a:rPr lang="en-US" sz="2000" dirty="0" smtClean="0"/>
              <a:t> pools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000" dirty="0" smtClean="0"/>
              <a:t>Common requirements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high availability (&gt; 5 nines)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guaranteed message delivery</a:t>
            </a:r>
          </a:p>
          <a:p>
            <a:pPr>
              <a:spcBef>
                <a:spcPts val="0"/>
              </a:spcBef>
            </a:pPr>
            <a:r>
              <a:rPr lang="en-US" dirty="0"/>
              <a:t>rapid </a:t>
            </a:r>
            <a:r>
              <a:rPr lang="en-US" dirty="0" smtClean="0"/>
              <a:t>response times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consistent response times</a:t>
            </a:r>
            <a:endParaRPr lang="en-US" dirty="0"/>
          </a:p>
          <a:p>
            <a:pPr>
              <a:spcBef>
                <a:spcPts val="0"/>
              </a:spcBef>
            </a:pPr>
            <a:r>
              <a:rPr lang="en-US" dirty="0" smtClean="0"/>
              <a:t>precise timing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synchronized actions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human interaction</a:t>
            </a:r>
          </a:p>
          <a:p>
            <a:endParaRPr lang="en-US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7467600" y="6515100"/>
            <a:ext cx="1295400" cy="293688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047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680" y="152400"/>
            <a:ext cx="7886700" cy="587373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802.3br Interspersing Express Traffic (IET)</a:t>
            </a:r>
            <a:endParaRPr lang="en-US" sz="3600" b="1" dirty="0"/>
          </a:p>
        </p:txBody>
      </p:sp>
      <p:sp>
        <p:nvSpPr>
          <p:cNvPr id="53" name="Content Placeholder 2"/>
          <p:cNvSpPr>
            <a:spLocks noGrp="1"/>
          </p:cNvSpPr>
          <p:nvPr>
            <p:ph idx="1"/>
          </p:nvPr>
        </p:nvSpPr>
        <p:spPr>
          <a:xfrm>
            <a:off x="634828" y="990600"/>
            <a:ext cx="8128171" cy="5219700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00000"/>
              </a:lnSpc>
              <a:buNone/>
            </a:pPr>
            <a:r>
              <a:rPr lang="en-US" sz="2000" dirty="0" smtClean="0"/>
              <a:t>802.3br provides Ethernet physical layer support for frame preemption</a:t>
            </a:r>
          </a:p>
          <a:p>
            <a:pPr marL="0" indent="0" fontAlgn="base">
              <a:lnSpc>
                <a:spcPct val="100000"/>
              </a:lnSpc>
              <a:buNone/>
            </a:pPr>
            <a:r>
              <a:rPr lang="en-US" sz="2000" dirty="0" smtClean="0"/>
              <a:t>All frames are classified as either </a:t>
            </a:r>
            <a:r>
              <a:rPr lang="en-US" sz="2000" i="1" dirty="0" smtClean="0"/>
              <a:t>express</a:t>
            </a:r>
            <a:r>
              <a:rPr lang="en-US" sz="2000" dirty="0" smtClean="0"/>
              <a:t> or </a:t>
            </a:r>
            <a:r>
              <a:rPr lang="en-US" sz="2000" i="1" dirty="0" err="1" smtClean="0"/>
              <a:t>preemptable</a:t>
            </a:r>
            <a:r>
              <a:rPr lang="en-US" sz="2000" dirty="0" smtClean="0"/>
              <a:t> </a:t>
            </a:r>
          </a:p>
          <a:p>
            <a:pPr marL="0" indent="0" fontAlgn="base">
              <a:lnSpc>
                <a:spcPct val="100000"/>
              </a:lnSpc>
              <a:buNone/>
            </a:pPr>
            <a:r>
              <a:rPr lang="en-US" sz="2000" dirty="0" smtClean="0"/>
              <a:t>Frame </a:t>
            </a:r>
            <a:r>
              <a:rPr lang="en-US" sz="2000" dirty="0"/>
              <a:t>could be preempted multiple </a:t>
            </a:r>
            <a:r>
              <a:rPr lang="en-US" sz="2000" dirty="0" smtClean="0"/>
              <a:t>times</a:t>
            </a:r>
          </a:p>
          <a:p>
            <a:pPr marL="0" indent="0" defTabSz="360363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sz="2000" dirty="0" smtClean="0"/>
              <a:t>but </a:t>
            </a:r>
            <a:r>
              <a:rPr lang="en-US" sz="2000" dirty="0"/>
              <a:t>no nested preemption </a:t>
            </a:r>
          </a:p>
          <a:p>
            <a:pPr marL="0" indent="0" fontAlgn="base">
              <a:lnSpc>
                <a:spcPct val="100000"/>
              </a:lnSpc>
              <a:buNone/>
            </a:pPr>
            <a:r>
              <a:rPr lang="en-US" sz="2000" dirty="0" smtClean="0"/>
              <a:t>IET support is discovered via LLDP (new TLV) </a:t>
            </a:r>
          </a:p>
          <a:p>
            <a:pPr marL="0" indent="0" fontAlgn="base">
              <a:lnSpc>
                <a:spcPct val="100000"/>
              </a:lnSpc>
              <a:buNone/>
            </a:pPr>
            <a:r>
              <a:rPr lang="en-US" sz="2000" dirty="0" smtClean="0"/>
              <a:t>Express frames have the usual preamble</a:t>
            </a:r>
          </a:p>
          <a:p>
            <a:pPr marL="0" indent="0" fontAlgn="base">
              <a:lnSpc>
                <a:spcPct val="100000"/>
              </a:lnSpc>
              <a:spcBef>
                <a:spcPts val="0"/>
              </a:spcBef>
              <a:buNone/>
              <a:tabLst>
                <a:tab pos="174625" algn="l"/>
              </a:tabLst>
            </a:pPr>
            <a:r>
              <a:rPr lang="en-US" sz="2000" dirty="0"/>
              <a:t>	</a:t>
            </a:r>
            <a:r>
              <a:rPr lang="en-US" sz="2000" dirty="0" smtClean="0"/>
              <a:t>but a special physical </a:t>
            </a:r>
            <a:r>
              <a:rPr lang="en-US" sz="2000" dirty="0"/>
              <a:t>start-of-frame </a:t>
            </a:r>
            <a:r>
              <a:rPr lang="en-US" sz="2000" dirty="0" smtClean="0"/>
              <a:t>  </a:t>
            </a:r>
          </a:p>
          <a:p>
            <a:pPr marL="0" indent="0" fontAlgn="base">
              <a:lnSpc>
                <a:spcPct val="100000"/>
              </a:lnSpc>
              <a:spcBef>
                <a:spcPts val="0"/>
              </a:spcBef>
              <a:buNone/>
              <a:tabLst>
                <a:tab pos="174625" algn="l"/>
              </a:tabLst>
            </a:pPr>
            <a:r>
              <a:rPr lang="en-US" dirty="0"/>
              <a:t>	</a:t>
            </a:r>
            <a:r>
              <a:rPr lang="en-US" sz="2000" dirty="0" smtClean="0"/>
              <a:t>SMD-e = 55 instead </a:t>
            </a:r>
            <a:r>
              <a:rPr lang="en-US" sz="2000" dirty="0"/>
              <a:t>of </a:t>
            </a:r>
            <a:r>
              <a:rPr lang="en-US" sz="2000" dirty="0" smtClean="0"/>
              <a:t>SFD = AB</a:t>
            </a:r>
            <a:endParaRPr lang="en-US" sz="2000" dirty="0"/>
          </a:p>
          <a:p>
            <a:pPr marL="0" indent="0" fontAlgn="base">
              <a:lnSpc>
                <a:spcPct val="100000"/>
              </a:lnSpc>
              <a:buNone/>
            </a:pPr>
            <a:r>
              <a:rPr lang="en-US" sz="2000" dirty="0" smtClean="0"/>
              <a:t>Frame fragments </a:t>
            </a:r>
          </a:p>
          <a:p>
            <a:pPr fontAlgn="base"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are at least 64 bytes (multiple of 8 except last fragment)</a:t>
            </a:r>
          </a:p>
          <a:p>
            <a:pPr fontAlgn="base"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have usual preamble but special start-of-frame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first fragment has SMD-Ix = </a:t>
            </a:r>
            <a:r>
              <a:rPr lang="en-US" sz="2000" dirty="0"/>
              <a:t>66 CC FF </a:t>
            </a:r>
            <a:r>
              <a:rPr lang="en-US" sz="2000" dirty="0" smtClean="0"/>
              <a:t>33 (for frame 0 1 2 3)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non-initial fragments have SDM-</a:t>
            </a:r>
            <a:r>
              <a:rPr lang="en-US" sz="2000" dirty="0" err="1" smtClean="0"/>
              <a:t>Cx</a:t>
            </a:r>
            <a:r>
              <a:rPr lang="en-US" sz="2000" dirty="0"/>
              <a:t> </a:t>
            </a:r>
            <a:r>
              <a:rPr lang="en-US" sz="2000" dirty="0" smtClean="0"/>
              <a:t>= E1 D2 1E 2D + fragment </a:t>
            </a:r>
            <a:r>
              <a:rPr lang="en-US" sz="2000" dirty="0" err="1" smtClean="0"/>
              <a:t>ctr</a:t>
            </a:r>
            <a:endParaRPr lang="en-US" sz="2000" dirty="0" smtClean="0"/>
          </a:p>
          <a:p>
            <a:pPr fontAlgn="base"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have a 0..3 fragment counter</a:t>
            </a:r>
          </a:p>
          <a:p>
            <a:pPr fontAlgn="base"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have their own (modified)  FCS</a:t>
            </a:r>
          </a:p>
          <a:p>
            <a:pPr fontAlgn="base"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are not valid MAC frames for non-compliant devices</a:t>
            </a:r>
            <a:endParaRPr lang="en-US" sz="2000" dirty="0"/>
          </a:p>
          <a:p>
            <a:pPr fontAlgn="base">
              <a:lnSpc>
                <a:spcPct val="100000"/>
              </a:lnSpc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067550" y="6384926"/>
            <a:ext cx="1695450" cy="4238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6751389" y="1219200"/>
            <a:ext cx="2240212" cy="2628900"/>
            <a:chOff x="6743699" y="1219200"/>
            <a:chExt cx="2327773" cy="2628900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743699" y="1524000"/>
              <a:ext cx="1958441" cy="2324100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 rot="5400000">
              <a:off x="8314688" y="1589334"/>
              <a:ext cx="11095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802.1Qbu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 rot="5400000">
              <a:off x="8430591" y="2770434"/>
              <a:ext cx="9124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802.3br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88619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802.1 (</a:t>
            </a:r>
            <a:r>
              <a:rPr lang="en-US" i="1" dirty="0" smtClean="0"/>
              <a:t>not</a:t>
            </a:r>
            <a:r>
              <a:rPr lang="en-US" dirty="0" smtClean="0"/>
              <a:t> MEF!) Queuing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047750"/>
            <a:ext cx="8362950" cy="52197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802.1Q-1988 defined </a:t>
            </a:r>
            <a:r>
              <a:rPr lang="en-US" sz="2400" i="1" dirty="0" smtClean="0"/>
              <a:t>strict priority </a:t>
            </a:r>
            <a:r>
              <a:rPr lang="en-US" sz="2400" dirty="0" smtClean="0"/>
              <a:t>selection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802.1Qaz (absorbed into 802.1Q-2012) </a:t>
            </a:r>
          </a:p>
          <a:p>
            <a:pPr marL="0" indent="0" defTabSz="361950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added </a:t>
            </a:r>
            <a:r>
              <a:rPr lang="en-US" sz="2400" i="1" dirty="0" smtClean="0"/>
              <a:t>weighted queues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 defTabSz="354013">
              <a:buNone/>
            </a:pPr>
            <a:r>
              <a:rPr lang="en-US" sz="2400" dirty="0" smtClean="0"/>
              <a:t>802.1Qat adds </a:t>
            </a:r>
            <a:r>
              <a:rPr lang="en-US" sz="2400" i="1" dirty="0" smtClean="0"/>
              <a:t>credit-based</a:t>
            </a:r>
            <a:r>
              <a:rPr lang="en-US" sz="2400" dirty="0" smtClean="0"/>
              <a:t> fair queuing </a:t>
            </a:r>
          </a:p>
          <a:p>
            <a:pPr marL="0" indent="0" defTabSz="354013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(borrowed from RPR)</a:t>
            </a:r>
          </a:p>
          <a:p>
            <a:pPr marL="0" indent="0" defTabSz="354013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transmit frames when non-negative </a:t>
            </a:r>
            <a:r>
              <a:rPr lang="en-US" sz="2400" i="1" dirty="0" smtClean="0"/>
              <a:t>credit</a:t>
            </a:r>
          </a:p>
          <a:p>
            <a:pPr marL="0" indent="0" defTabSz="354013">
              <a:spcBef>
                <a:spcPts val="0"/>
              </a:spcBef>
              <a:buNone/>
            </a:pPr>
            <a:r>
              <a:rPr lang="en-US" sz="2400" i="1" dirty="0"/>
              <a:t>	</a:t>
            </a:r>
            <a:r>
              <a:rPr lang="en-US" sz="2400" dirty="0" smtClean="0"/>
              <a:t>credit increases when frames wait</a:t>
            </a:r>
          </a:p>
          <a:p>
            <a:pPr marL="0" indent="0" defTabSz="354013">
              <a:spcBef>
                <a:spcPts val="0"/>
              </a:spcBef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802.1Qbv adds </a:t>
            </a:r>
            <a:r>
              <a:rPr lang="en-US" sz="2400" i="1" dirty="0" smtClean="0"/>
              <a:t>time-sensitive</a:t>
            </a:r>
            <a:r>
              <a:rPr lang="en-US" sz="2400" dirty="0" smtClean="0"/>
              <a:t> queues</a:t>
            </a:r>
          </a:p>
          <a:p>
            <a:pPr marL="0" indent="0" defTabSz="363538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queues are Open or Closed </a:t>
            </a:r>
          </a:p>
          <a:p>
            <a:pPr marL="0" indent="0" defTabSz="363538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according to </a:t>
            </a:r>
            <a:r>
              <a:rPr lang="en-US" sz="2400" i="1" dirty="0" smtClean="0"/>
              <a:t>timeslots</a:t>
            </a:r>
            <a:endParaRPr lang="en-US" sz="24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grpSp>
        <p:nvGrpSpPr>
          <p:cNvPr id="52" name="Group 51"/>
          <p:cNvGrpSpPr/>
          <p:nvPr/>
        </p:nvGrpSpPr>
        <p:grpSpPr>
          <a:xfrm>
            <a:off x="6210300" y="1014080"/>
            <a:ext cx="1181100" cy="734199"/>
            <a:chOff x="876300" y="3238500"/>
            <a:chExt cx="1181100" cy="734199"/>
          </a:xfrm>
        </p:grpSpPr>
        <p:sp>
          <p:nvSpPr>
            <p:cNvPr id="5" name="Rectangle 4"/>
            <p:cNvSpPr/>
            <p:nvPr/>
          </p:nvSpPr>
          <p:spPr>
            <a:xfrm>
              <a:off x="876300" y="3238500"/>
              <a:ext cx="114300" cy="4191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028700" y="3238500"/>
              <a:ext cx="114300" cy="4191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181100" y="3238500"/>
              <a:ext cx="114300" cy="4191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333500" y="3238500"/>
              <a:ext cx="114300" cy="4191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485900" y="3238500"/>
              <a:ext cx="114300" cy="4191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638300" y="3238500"/>
              <a:ext cx="114300" cy="4191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790700" y="3238500"/>
              <a:ext cx="114300" cy="4191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943100" y="3238500"/>
              <a:ext cx="114300" cy="4191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876300" y="3711963"/>
              <a:ext cx="1181100" cy="24447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76300" y="3695700"/>
              <a:ext cx="11811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priority selector</a:t>
              </a:r>
              <a:endParaRPr lang="en-US" sz="1200" dirty="0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6210300" y="1981200"/>
            <a:ext cx="1181100" cy="994935"/>
            <a:chOff x="2400300" y="3244464"/>
            <a:chExt cx="1181100" cy="994935"/>
          </a:xfrm>
        </p:grpSpPr>
        <p:sp>
          <p:nvSpPr>
            <p:cNvPr id="15" name="Rectangle 14"/>
            <p:cNvSpPr/>
            <p:nvPr/>
          </p:nvSpPr>
          <p:spPr>
            <a:xfrm>
              <a:off x="2400300" y="3244464"/>
              <a:ext cx="114300" cy="4191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552700" y="3244464"/>
              <a:ext cx="114300" cy="4191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705100" y="3244464"/>
              <a:ext cx="114300" cy="4191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857500" y="3244464"/>
              <a:ext cx="114300" cy="4191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009900" y="3244464"/>
              <a:ext cx="114300" cy="4191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162300" y="3244464"/>
              <a:ext cx="114300" cy="4191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314700" y="3244464"/>
              <a:ext cx="114300" cy="4191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467100" y="3244464"/>
              <a:ext cx="114300" cy="4191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400300" y="3978663"/>
              <a:ext cx="1181100" cy="24447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400300" y="3962400"/>
              <a:ext cx="11811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priority selector</a:t>
              </a:r>
              <a:endParaRPr lang="en-US" sz="1200" dirty="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400300" y="3711963"/>
              <a:ext cx="723900" cy="24447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400300" y="3695700"/>
              <a:ext cx="7239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dirty="0" smtClean="0"/>
                <a:t>weighting</a:t>
              </a:r>
              <a:endParaRPr lang="en-US" sz="1050" dirty="0"/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6242197" y="3390900"/>
            <a:ext cx="1181100" cy="994935"/>
            <a:chOff x="2552700" y="4654164"/>
            <a:chExt cx="1181100" cy="994935"/>
          </a:xfrm>
        </p:grpSpPr>
        <p:sp>
          <p:nvSpPr>
            <p:cNvPr id="38" name="Rectangle 37"/>
            <p:cNvSpPr/>
            <p:nvPr/>
          </p:nvSpPr>
          <p:spPr>
            <a:xfrm>
              <a:off x="2552700" y="4654164"/>
              <a:ext cx="114300" cy="4191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2705100" y="4654164"/>
              <a:ext cx="114300" cy="4191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2857500" y="4654164"/>
              <a:ext cx="114300" cy="4191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3009900" y="4654164"/>
              <a:ext cx="114300" cy="4191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3162300" y="4654164"/>
              <a:ext cx="114300" cy="4191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3314700" y="4654164"/>
              <a:ext cx="114300" cy="4191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3467100" y="4654164"/>
              <a:ext cx="114300" cy="4191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619500" y="4654164"/>
              <a:ext cx="114300" cy="4191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2552700" y="5388363"/>
              <a:ext cx="1181100" cy="24447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552700" y="5372100"/>
              <a:ext cx="11811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priority selector</a:t>
              </a:r>
              <a:endParaRPr lang="en-US" sz="1200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2552700" y="5121663"/>
              <a:ext cx="723900" cy="24447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2552700" y="5105400"/>
              <a:ext cx="7239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dirty="0" smtClean="0"/>
                <a:t>weighting</a:t>
              </a:r>
              <a:endParaRPr lang="en-US" sz="1050" dirty="0"/>
            </a:p>
          </p:txBody>
        </p:sp>
        <p:sp>
          <p:nvSpPr>
            <p:cNvPr id="50" name="Isosceles Triangle 49"/>
            <p:cNvSpPr/>
            <p:nvPr/>
          </p:nvSpPr>
          <p:spPr>
            <a:xfrm flipV="1">
              <a:off x="3619500" y="5105400"/>
              <a:ext cx="114300" cy="244474"/>
            </a:xfrm>
            <a:prstGeom prst="triangle">
              <a:avLst/>
            </a:prstGeom>
            <a:solidFill>
              <a:srgbClr val="C0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Isosceles Triangle 50"/>
            <p:cNvSpPr/>
            <p:nvPr/>
          </p:nvSpPr>
          <p:spPr>
            <a:xfrm flipV="1">
              <a:off x="3467100" y="5105400"/>
              <a:ext cx="114300" cy="244474"/>
            </a:xfrm>
            <a:prstGeom prst="triangle">
              <a:avLst/>
            </a:prstGeom>
            <a:solidFill>
              <a:srgbClr val="C0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6242197" y="4954533"/>
            <a:ext cx="1181101" cy="1371600"/>
            <a:chOff x="6242197" y="4954533"/>
            <a:chExt cx="1181101" cy="1371600"/>
          </a:xfrm>
        </p:grpSpPr>
        <p:sp>
          <p:nvSpPr>
            <p:cNvPr id="54" name="Rectangle 53"/>
            <p:cNvSpPr/>
            <p:nvPr/>
          </p:nvSpPr>
          <p:spPr>
            <a:xfrm>
              <a:off x="6242197" y="4954533"/>
              <a:ext cx="114300" cy="4191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394597" y="4954533"/>
              <a:ext cx="114300" cy="4191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546997" y="4954533"/>
              <a:ext cx="114300" cy="4191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699397" y="4954533"/>
              <a:ext cx="114300" cy="4191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851797" y="4954533"/>
              <a:ext cx="114300" cy="4191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7004197" y="4954533"/>
              <a:ext cx="114300" cy="4191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7156597" y="4954533"/>
              <a:ext cx="114300" cy="4191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7308997" y="4954533"/>
              <a:ext cx="114300" cy="4191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6242197" y="6065397"/>
              <a:ext cx="1181100" cy="24447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6242197" y="6049134"/>
              <a:ext cx="11811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priority selector</a:t>
              </a:r>
              <a:endParaRPr lang="en-US" sz="1200" dirty="0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242197" y="5422032"/>
              <a:ext cx="723900" cy="24447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6242197" y="5405769"/>
              <a:ext cx="7239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dirty="0" smtClean="0"/>
                <a:t>weighting</a:t>
              </a:r>
              <a:endParaRPr lang="en-US" sz="1050" dirty="0"/>
            </a:p>
          </p:txBody>
        </p:sp>
        <p:sp>
          <p:nvSpPr>
            <p:cNvPr id="66" name="Isosceles Triangle 65"/>
            <p:cNvSpPr/>
            <p:nvPr/>
          </p:nvSpPr>
          <p:spPr>
            <a:xfrm flipV="1">
              <a:off x="7308997" y="5405769"/>
              <a:ext cx="114300" cy="244474"/>
            </a:xfrm>
            <a:prstGeom prst="triangle">
              <a:avLst/>
            </a:prstGeom>
            <a:solidFill>
              <a:srgbClr val="C0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Isosceles Triangle 66"/>
            <p:cNvSpPr/>
            <p:nvPr/>
          </p:nvSpPr>
          <p:spPr>
            <a:xfrm flipV="1">
              <a:off x="7156597" y="5405769"/>
              <a:ext cx="114300" cy="244474"/>
            </a:xfrm>
            <a:prstGeom prst="triangle">
              <a:avLst/>
            </a:prstGeom>
            <a:solidFill>
              <a:srgbClr val="C0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lowchart: Collate 67"/>
            <p:cNvSpPr/>
            <p:nvPr/>
          </p:nvSpPr>
          <p:spPr>
            <a:xfrm>
              <a:off x="6242197" y="5708836"/>
              <a:ext cx="114301" cy="318701"/>
            </a:xfrm>
            <a:prstGeom prst="flowChartCollat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9" name="Flowchart: Collate 68"/>
            <p:cNvSpPr/>
            <p:nvPr/>
          </p:nvSpPr>
          <p:spPr>
            <a:xfrm>
              <a:off x="6394597" y="5716533"/>
              <a:ext cx="114301" cy="318701"/>
            </a:xfrm>
            <a:prstGeom prst="flowChartCollat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0" name="Flowchart: Collate 69"/>
            <p:cNvSpPr/>
            <p:nvPr/>
          </p:nvSpPr>
          <p:spPr>
            <a:xfrm>
              <a:off x="6546997" y="5716533"/>
              <a:ext cx="114301" cy="318701"/>
            </a:xfrm>
            <a:prstGeom prst="flowChartCollat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1" name="Flowchart: Collate 70"/>
            <p:cNvSpPr/>
            <p:nvPr/>
          </p:nvSpPr>
          <p:spPr>
            <a:xfrm>
              <a:off x="6699397" y="5716533"/>
              <a:ext cx="114301" cy="318701"/>
            </a:xfrm>
            <a:prstGeom prst="flowChartCollat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2" name="Flowchart: Collate 71"/>
            <p:cNvSpPr/>
            <p:nvPr/>
          </p:nvSpPr>
          <p:spPr>
            <a:xfrm>
              <a:off x="6851797" y="5716533"/>
              <a:ext cx="114301" cy="318701"/>
            </a:xfrm>
            <a:prstGeom prst="flowChartCollat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3" name="Flowchart: Collate 72"/>
            <p:cNvSpPr/>
            <p:nvPr/>
          </p:nvSpPr>
          <p:spPr>
            <a:xfrm>
              <a:off x="7004197" y="5716533"/>
              <a:ext cx="114301" cy="318701"/>
            </a:xfrm>
            <a:prstGeom prst="flowChartCollat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4" name="Flowchart: Collate 73"/>
            <p:cNvSpPr/>
            <p:nvPr/>
          </p:nvSpPr>
          <p:spPr>
            <a:xfrm>
              <a:off x="7156597" y="5716533"/>
              <a:ext cx="114301" cy="318701"/>
            </a:xfrm>
            <a:prstGeom prst="flowChartCollat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5" name="Flowchart: Collate 74"/>
            <p:cNvSpPr/>
            <p:nvPr/>
          </p:nvSpPr>
          <p:spPr>
            <a:xfrm>
              <a:off x="7308997" y="5716533"/>
              <a:ext cx="114301" cy="318701"/>
            </a:xfrm>
            <a:prstGeom prst="flowChartCollat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9580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802.1Qat Credit Based Queuing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defTabSz="354013">
              <a:buNone/>
            </a:pPr>
            <a:r>
              <a:rPr lang="en-US" sz="2400" dirty="0" smtClean="0"/>
              <a:t>802.1Qat adds credit-based fair queuing (borrowed from RPR)</a:t>
            </a:r>
          </a:p>
          <a:p>
            <a:pPr defTabSz="354013"/>
            <a:r>
              <a:rPr lang="en-US" dirty="0" smtClean="0"/>
              <a:t>a Credit Based Shaper (CBS) </a:t>
            </a:r>
            <a:r>
              <a:rPr lang="en-US" dirty="0"/>
              <a:t>spaces out frames to reduce bunching / bursting</a:t>
            </a:r>
            <a:endParaRPr lang="en-US" dirty="0" smtClean="0"/>
          </a:p>
          <a:p>
            <a:pPr defTabSz="354013"/>
            <a:r>
              <a:rPr lang="en-US" dirty="0" smtClean="0"/>
              <a:t>a frame is only transmitted when its queue has non-negative credit</a:t>
            </a:r>
          </a:p>
          <a:p>
            <a:pPr defTabSz="354013"/>
            <a:r>
              <a:rPr lang="en-US" dirty="0" smtClean="0"/>
              <a:t>credit  </a:t>
            </a:r>
          </a:p>
          <a:p>
            <a:pPr lvl="1" defTabSz="354013">
              <a:spcBef>
                <a:spcPts val="0"/>
              </a:spcBef>
            </a:pPr>
            <a:r>
              <a:rPr lang="en-US" dirty="0" smtClean="0"/>
              <a:t>increases at rate </a:t>
            </a:r>
            <a:r>
              <a:rPr lang="en-US" dirty="0" err="1" smtClean="0"/>
              <a:t>idleSlope</a:t>
            </a:r>
            <a:r>
              <a:rPr lang="en-US" dirty="0" smtClean="0"/>
              <a:t> when frames are waiting </a:t>
            </a:r>
          </a:p>
          <a:p>
            <a:pPr marL="457200" lvl="1" indent="0" defTabSz="354013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or no frames waiting but credit is negative</a:t>
            </a:r>
          </a:p>
          <a:p>
            <a:pPr lvl="1" defTabSz="354013">
              <a:spcBef>
                <a:spcPts val="0"/>
              </a:spcBef>
            </a:pPr>
            <a:r>
              <a:rPr lang="en-US" dirty="0" smtClean="0"/>
              <a:t>decreases at rate </a:t>
            </a:r>
            <a:r>
              <a:rPr lang="en-US" dirty="0" err="1" smtClean="0"/>
              <a:t>sendSlope</a:t>
            </a:r>
            <a:r>
              <a:rPr lang="en-US" dirty="0" smtClean="0"/>
              <a:t> when frames are transmitting</a:t>
            </a:r>
          </a:p>
          <a:p>
            <a:pPr lvl="1" defTabSz="354013">
              <a:spcBef>
                <a:spcPts val="0"/>
              </a:spcBef>
            </a:pPr>
            <a:r>
              <a:rPr lang="en-US" dirty="0" smtClean="0"/>
              <a:t>rates are adjustable (per queue results in weighted </a:t>
            </a:r>
            <a:r>
              <a:rPr lang="en-US" dirty="0"/>
              <a:t>queuing </a:t>
            </a:r>
            <a:r>
              <a:rPr lang="en-US" dirty="0" smtClean="0"/>
              <a:t>behavior)</a:t>
            </a:r>
          </a:p>
          <a:p>
            <a:pPr defTabSz="354013"/>
            <a:r>
              <a:rPr lang="en-US" dirty="0" smtClean="0"/>
              <a:t>shaped </a:t>
            </a:r>
            <a:r>
              <a:rPr lang="en-US" dirty="0"/>
              <a:t>queues </a:t>
            </a:r>
            <a:r>
              <a:rPr lang="en-US" dirty="0" smtClean="0"/>
              <a:t>have highest </a:t>
            </a:r>
            <a:r>
              <a:rPr lang="en-US" dirty="0"/>
              <a:t>priority </a:t>
            </a:r>
            <a:r>
              <a:rPr lang="en-US" dirty="0" smtClean="0"/>
              <a:t>(higher than </a:t>
            </a:r>
            <a:r>
              <a:rPr lang="en-US" dirty="0"/>
              <a:t>unshaped </a:t>
            </a:r>
            <a:r>
              <a:rPr lang="en-US" dirty="0" smtClean="0"/>
              <a:t>queues)</a:t>
            </a:r>
          </a:p>
          <a:p>
            <a:pPr defTabSz="354013"/>
            <a:r>
              <a:rPr lang="en-US" dirty="0" err="1" smtClean="0"/>
              <a:t>Qat</a:t>
            </a:r>
            <a:r>
              <a:rPr lang="en-US" dirty="0" smtClean="0"/>
              <a:t> </a:t>
            </a:r>
            <a:r>
              <a:rPr lang="en-US" dirty="0"/>
              <a:t>still guarantees bandwidth to the highest unshaped priority </a:t>
            </a:r>
            <a:endParaRPr lang="en-US" dirty="0" smtClean="0"/>
          </a:p>
          <a:p>
            <a:r>
              <a:rPr lang="en-US" dirty="0" smtClean="0"/>
              <a:t>CBS </a:t>
            </a:r>
            <a:r>
              <a:rPr lang="en-US" dirty="0"/>
              <a:t>is similar to </a:t>
            </a:r>
            <a:r>
              <a:rPr lang="en-US" dirty="0" smtClean="0"/>
              <a:t>burst </a:t>
            </a:r>
            <a:r>
              <a:rPr lang="en-US" dirty="0"/>
              <a:t>rate </a:t>
            </a:r>
            <a:r>
              <a:rPr lang="en-US" dirty="0" smtClean="0"/>
              <a:t>shaper</a:t>
            </a:r>
          </a:p>
          <a:p>
            <a:pPr marL="0" indent="0" defTabSz="360363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but </a:t>
            </a:r>
            <a:r>
              <a:rPr lang="en-US" dirty="0"/>
              <a:t>with </a:t>
            </a:r>
            <a:r>
              <a:rPr lang="en-US" dirty="0" smtClean="0"/>
              <a:t>useful </a:t>
            </a:r>
            <a:r>
              <a:rPr lang="en-US" dirty="0"/>
              <a:t>mathematical </a:t>
            </a:r>
            <a:r>
              <a:rPr lang="en-US" dirty="0" smtClean="0"/>
              <a:t>properties</a:t>
            </a:r>
            <a:endParaRPr lang="en-US" dirty="0"/>
          </a:p>
          <a:p>
            <a:pPr lvl="1">
              <a:spcBef>
                <a:spcPts val="0"/>
              </a:spcBef>
            </a:pPr>
            <a:r>
              <a:rPr lang="en-US" dirty="0" smtClean="0"/>
              <a:t>only </a:t>
            </a:r>
            <a:r>
              <a:rPr lang="en-US" dirty="0"/>
              <a:t>parameter </a:t>
            </a:r>
            <a:r>
              <a:rPr lang="en-US" dirty="0" smtClean="0"/>
              <a:t>is bandwidth</a:t>
            </a:r>
            <a:endParaRPr lang="en-US" dirty="0"/>
          </a:p>
          <a:p>
            <a:pPr lvl="1">
              <a:spcBef>
                <a:spcPts val="0"/>
              </a:spcBef>
            </a:pPr>
            <a:r>
              <a:rPr lang="en-US" dirty="0" smtClean="0"/>
              <a:t>impact on queue of adjacent </a:t>
            </a:r>
            <a:r>
              <a:rPr lang="en-US" dirty="0"/>
              <a:t>shapers </a:t>
            </a:r>
            <a:r>
              <a:rPr lang="en-US" dirty="0" smtClean="0"/>
              <a:t>= impact </a:t>
            </a:r>
            <a:r>
              <a:rPr lang="en-US" dirty="0"/>
              <a:t>of </a:t>
            </a:r>
            <a:r>
              <a:rPr lang="en-US" dirty="0" smtClean="0"/>
              <a:t>1 </a:t>
            </a:r>
            <a:r>
              <a:rPr lang="en-US" dirty="0"/>
              <a:t>shaper with </a:t>
            </a:r>
            <a:r>
              <a:rPr lang="en-US" dirty="0" smtClean="0"/>
              <a:t>total BW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032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28650" y="152400"/>
            <a:ext cx="7886700" cy="739773"/>
          </a:xfrm>
        </p:spPr>
        <p:txBody>
          <a:bodyPr/>
          <a:lstStyle/>
          <a:p>
            <a:r>
              <a:rPr lang="en-US" dirty="0" smtClean="0"/>
              <a:t>CBS example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99" y="1143000"/>
            <a:ext cx="7815501" cy="51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715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4828" y="114300"/>
            <a:ext cx="7886700" cy="625473"/>
          </a:xfrm>
        </p:spPr>
        <p:txBody>
          <a:bodyPr>
            <a:noAutofit/>
          </a:bodyPr>
          <a:lstStyle/>
          <a:p>
            <a:r>
              <a:rPr lang="en-US" b="1" dirty="0" smtClean="0"/>
              <a:t>802.1Qbv Scheduled Traffic</a:t>
            </a:r>
            <a:endParaRPr lang="en-US" b="1" dirty="0"/>
          </a:p>
        </p:txBody>
      </p:sp>
      <p:sp>
        <p:nvSpPr>
          <p:cNvPr id="53" name="Content Placeholder 2"/>
          <p:cNvSpPr>
            <a:spLocks noGrp="1"/>
          </p:cNvSpPr>
          <p:nvPr>
            <p:ph idx="1"/>
          </p:nvPr>
        </p:nvSpPr>
        <p:spPr>
          <a:xfrm>
            <a:off x="634828" y="990600"/>
            <a:ext cx="8128172" cy="5638800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en-US" sz="2400" dirty="0"/>
              <a:t>Published in </a:t>
            </a:r>
            <a:r>
              <a:rPr lang="en-US" sz="2400" dirty="0" smtClean="0"/>
              <a:t>2015 </a:t>
            </a:r>
            <a:r>
              <a:rPr lang="en-US" sz="2400" dirty="0"/>
              <a:t>and being absorbed into 802.1Q</a:t>
            </a:r>
          </a:p>
          <a:p>
            <a:pPr marL="0" indent="0" fontAlgn="base">
              <a:buNone/>
            </a:pPr>
            <a:r>
              <a:rPr lang="en-US" sz="2400" dirty="0" err="1" smtClean="0"/>
              <a:t>Qbv</a:t>
            </a:r>
            <a:r>
              <a:rPr lang="en-US" sz="2400" dirty="0" smtClean="0"/>
              <a:t> introduces Time </a:t>
            </a:r>
            <a:r>
              <a:rPr lang="en-US" sz="2400" dirty="0"/>
              <a:t>Aware Traffic </a:t>
            </a:r>
            <a:r>
              <a:rPr lang="en-US" sz="2400" dirty="0" smtClean="0"/>
              <a:t>Shaping </a:t>
            </a:r>
            <a:r>
              <a:rPr lang="en-US" dirty="0" smtClean="0"/>
              <a:t>(Time Sensitive Queues)</a:t>
            </a:r>
            <a:endParaRPr lang="en-US" sz="2400" dirty="0" smtClean="0"/>
          </a:p>
          <a:p>
            <a:pPr fontAlgn="base"/>
            <a:r>
              <a:rPr lang="en-US" sz="2400" dirty="0" smtClean="0"/>
              <a:t>requires that </a:t>
            </a:r>
            <a:r>
              <a:rPr lang="en-US" sz="2400" dirty="0"/>
              <a:t>every network element </a:t>
            </a:r>
            <a:endParaRPr lang="en-US" sz="2400" dirty="0" smtClean="0"/>
          </a:p>
          <a:p>
            <a:pPr marL="457200" lvl="1" indent="0" fontAlgn="base">
              <a:spcBef>
                <a:spcPts val="0"/>
              </a:spcBef>
              <a:buNone/>
            </a:pPr>
            <a:r>
              <a:rPr lang="en-US" sz="2400" dirty="0" smtClean="0"/>
              <a:t>has </a:t>
            </a:r>
            <a:r>
              <a:rPr lang="en-US" sz="2400" dirty="0"/>
              <a:t>highly accurate </a:t>
            </a:r>
            <a:r>
              <a:rPr lang="en-US" sz="2400" dirty="0" smtClean="0"/>
              <a:t>time (e.g., from 1588)</a:t>
            </a:r>
          </a:p>
          <a:p>
            <a:pPr fontAlgn="base"/>
            <a:r>
              <a:rPr lang="en-US" sz="2400" dirty="0" smtClean="0"/>
              <a:t>time-gated egress </a:t>
            </a:r>
            <a:r>
              <a:rPr lang="en-US" sz="2400" dirty="0" err="1" smtClean="0"/>
              <a:t>CoS</a:t>
            </a:r>
            <a:r>
              <a:rPr lang="en-US" sz="2400" dirty="0" smtClean="0"/>
              <a:t> queues transmit one at a time</a:t>
            </a:r>
          </a:p>
          <a:p>
            <a:pPr marL="0" indent="0" defTabSz="360363" fontAlgn="base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based </a:t>
            </a:r>
            <a:r>
              <a:rPr lang="en-US" sz="2400" dirty="0"/>
              <a:t>on </a:t>
            </a:r>
            <a:r>
              <a:rPr lang="en-US" sz="2400" dirty="0" smtClean="0"/>
              <a:t>a precise </a:t>
            </a:r>
            <a:r>
              <a:rPr lang="en-US" sz="2400" i="1" dirty="0" smtClean="0"/>
              <a:t>timeslot</a:t>
            </a:r>
            <a:r>
              <a:rPr lang="en-US" sz="2400" dirty="0" smtClean="0"/>
              <a:t> schedule </a:t>
            </a:r>
            <a:endParaRPr lang="en-US" sz="2400" dirty="0"/>
          </a:p>
          <a:p>
            <a:pPr fontAlgn="base"/>
            <a:r>
              <a:rPr lang="en-US" sz="2400" dirty="0" smtClean="0"/>
              <a:t>implemented by circular collection of </a:t>
            </a:r>
            <a:r>
              <a:rPr lang="en-US" sz="2400" i="1" dirty="0" smtClean="0"/>
              <a:t>time aware </a:t>
            </a:r>
            <a:r>
              <a:rPr lang="en-US" sz="2400" dirty="0" smtClean="0"/>
              <a:t>gates</a:t>
            </a:r>
          </a:p>
          <a:p>
            <a:pPr marL="0" indent="0" defTabSz="354013" fontAlgn="base">
              <a:spcBef>
                <a:spcPts val="1200"/>
              </a:spcBef>
              <a:buNone/>
            </a:pPr>
            <a:r>
              <a:rPr lang="en-US" sz="2400" dirty="0" smtClean="0"/>
              <a:t>Directly timing release of packets can</a:t>
            </a:r>
          </a:p>
          <a:p>
            <a:pPr marL="0" indent="0" defTabSz="354013" fontAlgn="base">
              <a:spcBef>
                <a:spcPts val="0"/>
              </a:spcBef>
              <a:buNone/>
            </a:pPr>
            <a:r>
              <a:rPr lang="en-US" sz="2400" dirty="0"/>
              <a:t>	support </a:t>
            </a:r>
            <a:r>
              <a:rPr lang="en-US" sz="2400" i="1" dirty="0"/>
              <a:t>scheduled</a:t>
            </a:r>
            <a:r>
              <a:rPr lang="en-US" sz="2400" dirty="0"/>
              <a:t> applications </a:t>
            </a:r>
            <a:r>
              <a:rPr lang="en-US" dirty="0"/>
              <a:t>(e.g., process/vehicle control)</a:t>
            </a:r>
            <a:endParaRPr lang="en-US" sz="2400" dirty="0"/>
          </a:p>
          <a:p>
            <a:pPr marL="0" indent="0" defTabSz="354013" fontAlgn="base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provide latency and PDV guarantees</a:t>
            </a:r>
          </a:p>
          <a:p>
            <a:pPr marL="0" indent="0" defTabSz="354013" fontAlgn="base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completely avoid congestion</a:t>
            </a:r>
          </a:p>
          <a:p>
            <a:pPr marL="0" indent="0" defTabSz="354013" fontAlgn="base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return to TDM-like determinism</a:t>
            </a:r>
          </a:p>
          <a:p>
            <a:pPr marL="0" indent="0" defTabSz="354013" fontAlgn="base">
              <a:spcBef>
                <a:spcPts val="1200"/>
              </a:spcBef>
              <a:buNone/>
            </a:pPr>
            <a:r>
              <a:rPr lang="en-US" sz="2400" dirty="0" err="1" smtClean="0"/>
              <a:t>Qbv</a:t>
            </a:r>
            <a:r>
              <a:rPr lang="en-US" sz="2400" dirty="0" smtClean="0"/>
              <a:t> retains credit-based shapers for </a:t>
            </a:r>
            <a:r>
              <a:rPr lang="en-US" sz="2400" i="1" dirty="0" smtClean="0"/>
              <a:t>non-scheduled</a:t>
            </a:r>
            <a:r>
              <a:rPr lang="en-US" sz="2400" dirty="0" smtClean="0"/>
              <a:t> applications</a:t>
            </a:r>
          </a:p>
          <a:p>
            <a:pPr marL="0" indent="0">
              <a:buNone/>
            </a:pPr>
            <a:r>
              <a:rPr lang="en-US" sz="1800" dirty="0" smtClean="0"/>
              <a:t> </a:t>
            </a:r>
            <a:endParaRPr lang="en-US" sz="3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7067550" y="6384926"/>
            <a:ext cx="1695450" cy="4238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78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Sensitive Queues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In </a:t>
            </a:r>
            <a:r>
              <a:rPr lang="en-US" sz="2400" dirty="0" err="1" smtClean="0"/>
              <a:t>Qbv</a:t>
            </a:r>
            <a:r>
              <a:rPr lang="en-US" sz="2400" dirty="0" smtClean="0"/>
              <a:t> </a:t>
            </a:r>
            <a:r>
              <a:rPr lang="en-US" sz="2400" b="1" dirty="0" smtClean="0"/>
              <a:t>all</a:t>
            </a:r>
            <a:r>
              <a:rPr lang="en-US" sz="2400" dirty="0" smtClean="0"/>
              <a:t> </a:t>
            </a:r>
            <a:r>
              <a:rPr lang="en-US" sz="2400" dirty="0" err="1" smtClean="0"/>
              <a:t>CoS</a:t>
            </a:r>
            <a:r>
              <a:rPr lang="en-US" sz="2400" dirty="0" smtClean="0"/>
              <a:t> queues </a:t>
            </a:r>
            <a:r>
              <a:rPr lang="en-US" dirty="0"/>
              <a:t>(not just the TSN queues) </a:t>
            </a:r>
            <a:r>
              <a:rPr lang="en-US" sz="2400" dirty="0" smtClean="0"/>
              <a:t>are cyclically gated </a:t>
            </a:r>
          </a:p>
          <a:p>
            <a:pPr marL="0" indent="0">
              <a:spcBef>
                <a:spcPts val="0"/>
              </a:spcBef>
              <a:buNone/>
              <a:tabLst>
                <a:tab pos="360363" algn="l"/>
              </a:tabLst>
            </a:pPr>
            <a:r>
              <a:rPr lang="en-US" sz="2400" dirty="0"/>
              <a:t>	</a:t>
            </a:r>
            <a:r>
              <a:rPr lang="en-US" sz="2400" dirty="0" smtClean="0"/>
              <a:t>so non-TSN traffic is also released in timeslots</a:t>
            </a:r>
          </a:p>
          <a:p>
            <a:pPr marL="0" indent="0">
              <a:buNone/>
            </a:pPr>
            <a:r>
              <a:rPr lang="en-US" sz="2400" dirty="0" err="1" smtClean="0"/>
              <a:t>Qbv</a:t>
            </a:r>
            <a:r>
              <a:rPr lang="en-US" sz="2400" dirty="0" smtClean="0"/>
              <a:t> generally results in bursts of packets belonging to a stream</a:t>
            </a:r>
          </a:p>
          <a:p>
            <a:pPr marL="0" indent="0">
              <a:buNone/>
            </a:pPr>
            <a:r>
              <a:rPr lang="en-US" sz="2400" dirty="0" smtClean="0"/>
              <a:t>Timeslot schedules are dynamically computed </a:t>
            </a:r>
          </a:p>
          <a:p>
            <a:pPr marL="0" indent="0" defTabSz="360363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by a centralized management system</a:t>
            </a:r>
          </a:p>
          <a:p>
            <a:pPr marL="0" indent="0" defTabSz="360363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that </a:t>
            </a:r>
            <a:r>
              <a:rPr lang="en-US" sz="2400" dirty="0"/>
              <a:t>configures the network nodes using SRP</a:t>
            </a:r>
            <a:endParaRPr lang="en-US" sz="2400" dirty="0" smtClean="0"/>
          </a:p>
          <a:p>
            <a:pPr marL="0" indent="0" defTabSz="360363">
              <a:spcBef>
                <a:spcPts val="1200"/>
              </a:spcBef>
              <a:buNone/>
            </a:pPr>
            <a:r>
              <a:rPr lang="en-US" sz="2400" dirty="0" smtClean="0"/>
              <a:t>Schedules are specified with up to 1 ns granularity </a:t>
            </a:r>
          </a:p>
          <a:p>
            <a:pPr marL="0" indent="0" defTabSz="360363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(although implementations </a:t>
            </a:r>
            <a:r>
              <a:rPr lang="en-US" sz="2400" dirty="0"/>
              <a:t>may be less </a:t>
            </a:r>
            <a:r>
              <a:rPr lang="en-US" sz="2400" dirty="0" smtClean="0"/>
              <a:t>precise)</a:t>
            </a:r>
            <a:endParaRPr lang="en-US" sz="2800" dirty="0" smtClean="0"/>
          </a:p>
          <a:p>
            <a:pPr marL="0" indent="0" defTabSz="360363">
              <a:spcBef>
                <a:spcPts val="0"/>
              </a:spcBef>
              <a:buNone/>
            </a:pPr>
            <a:r>
              <a:rPr lang="en-US" sz="2400" dirty="0" smtClean="0"/>
              <a:t>	thus PDV can be reduced to about </a:t>
            </a:r>
            <a:r>
              <a:rPr lang="en-US" sz="2400" dirty="0"/>
              <a:t>1 ns </a:t>
            </a:r>
            <a:endParaRPr lang="en-US" sz="2400" dirty="0" smtClean="0"/>
          </a:p>
          <a:p>
            <a:pPr marL="0" indent="0" defTabSz="360363">
              <a:buNone/>
            </a:pPr>
            <a:r>
              <a:rPr lang="en-US" sz="2400" dirty="0" smtClean="0"/>
              <a:t>Schedules might require guard times between TSN timeslots</a:t>
            </a:r>
          </a:p>
          <a:p>
            <a:pPr marL="0" indent="0" defTabSz="360363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unless preemption is used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807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Qbv</a:t>
            </a:r>
            <a:r>
              <a:rPr lang="en-US" dirty="0" smtClean="0"/>
              <a:t> Scheduler</a:t>
            </a:r>
            <a:endParaRPr lang="en-US" dirty="0"/>
          </a:p>
        </p:txBody>
      </p:sp>
      <p:graphicFrame>
        <p:nvGraphicFramePr>
          <p:cNvPr id="40" name="Content Placeholder 3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2482870"/>
              </p:ext>
            </p:extLst>
          </p:nvPr>
        </p:nvGraphicFramePr>
        <p:xfrm>
          <a:off x="5745175" y="2664253"/>
          <a:ext cx="2202590" cy="29278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0259"/>
                <a:gridCol w="220259"/>
                <a:gridCol w="220259"/>
                <a:gridCol w="220259"/>
                <a:gridCol w="220259"/>
                <a:gridCol w="220259"/>
                <a:gridCol w="220259"/>
                <a:gridCol w="220259"/>
                <a:gridCol w="220259"/>
                <a:gridCol w="220259"/>
              </a:tblGrid>
              <a:tr h="365986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T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3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4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5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6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7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598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598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598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598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5986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5986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598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9"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repeat</a:t>
                      </a:r>
                      <a:endParaRPr lang="en-US" i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925800" y="2720975"/>
            <a:ext cx="316914" cy="1012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8352" y="2720975"/>
            <a:ext cx="316914" cy="1012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770905" y="2720975"/>
            <a:ext cx="316914" cy="1012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193457" y="2720975"/>
            <a:ext cx="316914" cy="1012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616009" y="2720975"/>
            <a:ext cx="316914" cy="1012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038562" y="2720975"/>
            <a:ext cx="316914" cy="1012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461114" y="2720975"/>
            <a:ext cx="316914" cy="1012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883666" y="2720975"/>
            <a:ext cx="316914" cy="1012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925800" y="5027099"/>
            <a:ext cx="3274781" cy="5908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925800" y="4987797"/>
            <a:ext cx="32747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selector</a:t>
            </a:r>
            <a:endParaRPr lang="en-US" sz="2800" dirty="0"/>
          </a:p>
        </p:txBody>
      </p:sp>
      <p:sp>
        <p:nvSpPr>
          <p:cNvPr id="20" name="Flowchart: Collate 19"/>
          <p:cNvSpPr/>
          <p:nvPr/>
        </p:nvSpPr>
        <p:spPr>
          <a:xfrm>
            <a:off x="1925800" y="4165410"/>
            <a:ext cx="316917" cy="770194"/>
          </a:xfrm>
          <a:prstGeom prst="flowChartCollat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Flowchart: Collate 20"/>
          <p:cNvSpPr/>
          <p:nvPr/>
        </p:nvSpPr>
        <p:spPr>
          <a:xfrm>
            <a:off x="2348352" y="4184011"/>
            <a:ext cx="316917" cy="770194"/>
          </a:xfrm>
          <a:prstGeom prst="flowChartCollat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Flowchart: Collate 21"/>
          <p:cNvSpPr/>
          <p:nvPr/>
        </p:nvSpPr>
        <p:spPr>
          <a:xfrm>
            <a:off x="2770905" y="4184011"/>
            <a:ext cx="316917" cy="770194"/>
          </a:xfrm>
          <a:prstGeom prst="flowChartCollat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Flowchart: Collate 22"/>
          <p:cNvSpPr/>
          <p:nvPr/>
        </p:nvSpPr>
        <p:spPr>
          <a:xfrm>
            <a:off x="3193457" y="4184011"/>
            <a:ext cx="316917" cy="770194"/>
          </a:xfrm>
          <a:prstGeom prst="flowChartCollat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Flowchart: Collate 23"/>
          <p:cNvSpPr/>
          <p:nvPr/>
        </p:nvSpPr>
        <p:spPr>
          <a:xfrm>
            <a:off x="3616009" y="4184011"/>
            <a:ext cx="316917" cy="770194"/>
          </a:xfrm>
          <a:prstGeom prst="flowChartCollat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Flowchart: Collate 24"/>
          <p:cNvSpPr/>
          <p:nvPr/>
        </p:nvSpPr>
        <p:spPr>
          <a:xfrm>
            <a:off x="4038562" y="4184011"/>
            <a:ext cx="316917" cy="770194"/>
          </a:xfrm>
          <a:prstGeom prst="flowChartCollat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Flowchart: Collate 25"/>
          <p:cNvSpPr/>
          <p:nvPr/>
        </p:nvSpPr>
        <p:spPr>
          <a:xfrm>
            <a:off x="4461114" y="4184011"/>
            <a:ext cx="316917" cy="770194"/>
          </a:xfrm>
          <a:prstGeom prst="flowChartCollat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Flowchart: Collate 26"/>
          <p:cNvSpPr/>
          <p:nvPr/>
        </p:nvSpPr>
        <p:spPr>
          <a:xfrm>
            <a:off x="4883666" y="4184011"/>
            <a:ext cx="316917" cy="770194"/>
          </a:xfrm>
          <a:prstGeom prst="flowChartCollat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712995" y="2456811"/>
            <a:ext cx="2266950" cy="33147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5970170" y="20955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Gate Schedule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1925800" y="3771900"/>
            <a:ext cx="316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2372081" y="3771900"/>
            <a:ext cx="316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2755126" y="3776837"/>
            <a:ext cx="316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3211629" y="3781087"/>
            <a:ext cx="316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3622764" y="3795028"/>
            <a:ext cx="316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4038483" y="3788583"/>
            <a:ext cx="316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4479076" y="3795028"/>
            <a:ext cx="316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4888091" y="3809441"/>
            <a:ext cx="316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1109777" y="4365841"/>
            <a:ext cx="795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gates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555822" y="3042721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CoS</a:t>
            </a:r>
            <a:r>
              <a:rPr lang="en-US" dirty="0" smtClean="0"/>
              <a:t> queues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1130037" y="3743974"/>
            <a:ext cx="795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PCP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399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802.1AS-REV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smtClean="0"/>
              <a:t>How do we synchronize all the network elements ?</a:t>
            </a:r>
          </a:p>
          <a:p>
            <a:pPr marL="0" indent="0">
              <a:buNone/>
            </a:pPr>
            <a:r>
              <a:rPr lang="en-US" sz="2400" dirty="0"/>
              <a:t>In general</a:t>
            </a:r>
            <a:r>
              <a:rPr lang="en-US" sz="2400" dirty="0" smtClean="0"/>
              <a:t>, TSN assumes that all time sensitive elements </a:t>
            </a:r>
          </a:p>
          <a:p>
            <a:pPr marL="0" indent="0" defTabSz="360363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are </a:t>
            </a:r>
            <a:r>
              <a:rPr lang="en-US" sz="2400" dirty="0" err="1" smtClean="0"/>
              <a:t>sync’ed</a:t>
            </a:r>
            <a:r>
              <a:rPr lang="en-US" sz="2400" dirty="0" smtClean="0"/>
              <a:t> to a PTP-synchronized </a:t>
            </a:r>
            <a:r>
              <a:rPr lang="en-US" sz="2400" dirty="0"/>
              <a:t>clock</a:t>
            </a:r>
            <a:endParaRPr lang="en-US" sz="2400" dirty="0" smtClean="0"/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 smtClean="0"/>
              <a:t>802.1AS (produced by AVB TG) is a profile of IEEE 1588</a:t>
            </a:r>
          </a:p>
          <a:p>
            <a:pPr marL="0" indent="0">
              <a:buNone/>
            </a:pPr>
            <a:r>
              <a:rPr lang="en-US" sz="2400" dirty="0" smtClean="0"/>
              <a:t>The new revision of 802.1AS includes enhancements: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multiple synchronization domains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common peer delay for multiple domains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support for 802.11 Fine Timing Measurement (FTM)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support for 802.1AX LAG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improved scalability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support for 1588 1-step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improved support for long chains, rings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more responsive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faster GM change over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reduced BMCA convergence time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configure redundant paths and redundant GMs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7067550" y="6384926"/>
            <a:ext cx="1695450" cy="4238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27</a:t>
            </a:fld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96087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680" y="148613"/>
            <a:ext cx="7886700" cy="742451"/>
          </a:xfrm>
        </p:spPr>
        <p:txBody>
          <a:bodyPr>
            <a:noAutofit/>
          </a:bodyPr>
          <a:lstStyle/>
          <a:p>
            <a:r>
              <a:rPr lang="en-US" dirty="0" smtClean="0"/>
              <a:t>Peristaltic </a:t>
            </a:r>
            <a:r>
              <a:rPr lang="en-US" b="1" dirty="0" smtClean="0"/>
              <a:t>Queuing</a:t>
            </a:r>
            <a:endParaRPr lang="en-US" b="1" dirty="0"/>
          </a:p>
        </p:txBody>
      </p:sp>
      <p:sp>
        <p:nvSpPr>
          <p:cNvPr id="53" name="Content Placeholder 2"/>
          <p:cNvSpPr>
            <a:spLocks noGrp="1"/>
          </p:cNvSpPr>
          <p:nvPr>
            <p:ph idx="1"/>
          </p:nvPr>
        </p:nvSpPr>
        <p:spPr>
          <a:xfrm>
            <a:off x="671695" y="1069015"/>
            <a:ext cx="8091305" cy="376968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400" dirty="0" smtClean="0"/>
              <a:t>What can we do with </a:t>
            </a:r>
            <a:r>
              <a:rPr lang="en-US" sz="2400" dirty="0" err="1" smtClean="0"/>
              <a:t>Qbv</a:t>
            </a:r>
            <a:r>
              <a:rPr lang="en-US" sz="2400" dirty="0" smtClean="0"/>
              <a:t> time-gated queues?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2400" dirty="0" smtClean="0"/>
              <a:t>Knowing in detail each scheduled flow’s behavior</a:t>
            </a:r>
          </a:p>
          <a:p>
            <a:pPr marL="0" indent="0" defTabSz="360363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 smtClean="0"/>
              <a:t>	we could configure every NE in the entire network </a:t>
            </a:r>
          </a:p>
          <a:p>
            <a:pPr marL="0" indent="0" defTabSz="360363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to be free precisely when the next scheduled packet arrives</a:t>
            </a:r>
          </a:p>
          <a:p>
            <a:pPr marL="0" indent="0" defTabSz="360363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(this can be done using 802.1Qav)</a:t>
            </a:r>
          </a:p>
          <a:p>
            <a:pPr marL="0" indent="0" defTabSz="360363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2400" dirty="0" smtClean="0"/>
              <a:t>But there is a simpler (but less optimal) method</a:t>
            </a:r>
          </a:p>
          <a:p>
            <a:pPr marL="0" indent="0" defTabSz="360363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called peristaltic queuing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4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067550" y="6384926"/>
            <a:ext cx="1695450" cy="4238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pic>
        <p:nvPicPr>
          <p:cNvPr id="1026" name="Picture 2" descr="thumb imag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300" y="4096695"/>
            <a:ext cx="4468356" cy="1839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5117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Rectangle 155"/>
          <p:cNvSpPr/>
          <p:nvPr/>
        </p:nvSpPr>
        <p:spPr>
          <a:xfrm>
            <a:off x="1036675" y="4794099"/>
            <a:ext cx="6413956" cy="334405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55" name="Rectangle 154"/>
          <p:cNvSpPr/>
          <p:nvPr/>
        </p:nvSpPr>
        <p:spPr>
          <a:xfrm>
            <a:off x="1036675" y="4440189"/>
            <a:ext cx="6413956" cy="334405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53" name="Rectangle 152"/>
          <p:cNvSpPr/>
          <p:nvPr/>
        </p:nvSpPr>
        <p:spPr>
          <a:xfrm>
            <a:off x="1040662" y="4104573"/>
            <a:ext cx="6413956" cy="334405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4" name="Rectangle 63"/>
          <p:cNvSpPr/>
          <p:nvPr/>
        </p:nvSpPr>
        <p:spPr>
          <a:xfrm>
            <a:off x="1036675" y="3767914"/>
            <a:ext cx="6413956" cy="334405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9" name="Rectangle 118"/>
          <p:cNvSpPr/>
          <p:nvPr/>
        </p:nvSpPr>
        <p:spPr>
          <a:xfrm>
            <a:off x="1028700" y="5014913"/>
            <a:ext cx="246147" cy="2571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grpSp>
        <p:nvGrpSpPr>
          <p:cNvPr id="122" name="Group 121"/>
          <p:cNvGrpSpPr/>
          <p:nvPr/>
        </p:nvGrpSpPr>
        <p:grpSpPr>
          <a:xfrm>
            <a:off x="1842422" y="3759419"/>
            <a:ext cx="693308" cy="2743200"/>
            <a:chOff x="1513990" y="1600200"/>
            <a:chExt cx="924410" cy="3657600"/>
          </a:xfrm>
        </p:grpSpPr>
        <p:sp>
          <p:nvSpPr>
            <p:cNvPr id="4" name="Rectangle 3"/>
            <p:cNvSpPr/>
            <p:nvPr/>
          </p:nvSpPr>
          <p:spPr>
            <a:xfrm>
              <a:off x="1513990" y="1600200"/>
              <a:ext cx="924410" cy="36576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1981200" y="2514600"/>
              <a:ext cx="4572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1981200" y="2057400"/>
              <a:ext cx="4572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1981200" y="2971800"/>
              <a:ext cx="4572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1981200" y="3429000"/>
              <a:ext cx="4572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1981200" y="4343400"/>
              <a:ext cx="4572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1981200" y="3886200"/>
              <a:ext cx="4572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981200" y="4800600"/>
              <a:ext cx="4572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>
              <a:stCxn id="4" idx="0"/>
              <a:endCxn id="4" idx="2"/>
            </p:cNvCxnSpPr>
            <p:nvPr/>
          </p:nvCxnSpPr>
          <p:spPr>
            <a:xfrm>
              <a:off x="1976195" y="1600200"/>
              <a:ext cx="0" cy="3657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3" name="Group 122"/>
          <p:cNvGrpSpPr/>
          <p:nvPr/>
        </p:nvGrpSpPr>
        <p:grpSpPr>
          <a:xfrm>
            <a:off x="3211475" y="3771900"/>
            <a:ext cx="693308" cy="2743200"/>
            <a:chOff x="1513990" y="1600200"/>
            <a:chExt cx="924410" cy="3657600"/>
          </a:xfrm>
        </p:grpSpPr>
        <p:sp>
          <p:nvSpPr>
            <p:cNvPr id="124" name="Rectangle 123"/>
            <p:cNvSpPr/>
            <p:nvPr/>
          </p:nvSpPr>
          <p:spPr>
            <a:xfrm>
              <a:off x="1513990" y="1600200"/>
              <a:ext cx="924410" cy="36576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cxnSp>
          <p:nvCxnSpPr>
            <p:cNvPr id="125" name="Straight Connector 124"/>
            <p:cNvCxnSpPr/>
            <p:nvPr/>
          </p:nvCxnSpPr>
          <p:spPr>
            <a:xfrm>
              <a:off x="1981200" y="2514600"/>
              <a:ext cx="4572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>
              <a:off x="1981200" y="2057400"/>
              <a:ext cx="4572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>
              <a:off x="1981200" y="2971800"/>
              <a:ext cx="4572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>
              <a:off x="1981200" y="3429000"/>
              <a:ext cx="4572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>
              <a:off x="1981200" y="4343400"/>
              <a:ext cx="4572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>
              <a:off x="1981200" y="3886200"/>
              <a:ext cx="4572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>
              <a:off x="1981200" y="4800600"/>
              <a:ext cx="4572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>
              <a:stCxn id="124" idx="0"/>
              <a:endCxn id="124" idx="2"/>
            </p:cNvCxnSpPr>
            <p:nvPr/>
          </p:nvCxnSpPr>
          <p:spPr>
            <a:xfrm>
              <a:off x="1976195" y="1600200"/>
              <a:ext cx="0" cy="3657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3" name="Group 132"/>
          <p:cNvGrpSpPr/>
          <p:nvPr/>
        </p:nvGrpSpPr>
        <p:grpSpPr>
          <a:xfrm>
            <a:off x="4580528" y="3759419"/>
            <a:ext cx="693308" cy="2743200"/>
            <a:chOff x="1513990" y="1600200"/>
            <a:chExt cx="924410" cy="3657600"/>
          </a:xfrm>
        </p:grpSpPr>
        <p:sp>
          <p:nvSpPr>
            <p:cNvPr id="134" name="Rectangle 133"/>
            <p:cNvSpPr/>
            <p:nvPr/>
          </p:nvSpPr>
          <p:spPr>
            <a:xfrm>
              <a:off x="1513990" y="1600200"/>
              <a:ext cx="924410" cy="36576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cxnSp>
          <p:nvCxnSpPr>
            <p:cNvPr id="135" name="Straight Connector 134"/>
            <p:cNvCxnSpPr/>
            <p:nvPr/>
          </p:nvCxnSpPr>
          <p:spPr>
            <a:xfrm>
              <a:off x="1981200" y="2514600"/>
              <a:ext cx="4572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>
              <a:off x="1981200" y="2057400"/>
              <a:ext cx="4572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>
              <a:off x="1981200" y="2971800"/>
              <a:ext cx="4572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>
              <a:off x="1981200" y="3429000"/>
              <a:ext cx="4572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>
              <a:off x="1981200" y="4343400"/>
              <a:ext cx="4572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>
              <a:off x="1981200" y="3886200"/>
              <a:ext cx="4572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>
              <a:off x="1981200" y="4800600"/>
              <a:ext cx="4572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/>
            <p:cNvCxnSpPr>
              <a:stCxn id="134" idx="0"/>
              <a:endCxn id="134" idx="2"/>
            </p:cNvCxnSpPr>
            <p:nvPr/>
          </p:nvCxnSpPr>
          <p:spPr>
            <a:xfrm>
              <a:off x="1976195" y="1600200"/>
              <a:ext cx="0" cy="3657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3" name="Group 142"/>
          <p:cNvGrpSpPr/>
          <p:nvPr/>
        </p:nvGrpSpPr>
        <p:grpSpPr>
          <a:xfrm>
            <a:off x="5970908" y="3771900"/>
            <a:ext cx="693308" cy="2743200"/>
            <a:chOff x="1513990" y="1600200"/>
            <a:chExt cx="924410" cy="3657600"/>
          </a:xfrm>
        </p:grpSpPr>
        <p:sp>
          <p:nvSpPr>
            <p:cNvPr id="144" name="Rectangle 143"/>
            <p:cNvSpPr/>
            <p:nvPr/>
          </p:nvSpPr>
          <p:spPr>
            <a:xfrm>
              <a:off x="1513990" y="1600200"/>
              <a:ext cx="924410" cy="36576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cxnSp>
          <p:nvCxnSpPr>
            <p:cNvPr id="145" name="Straight Connector 144"/>
            <p:cNvCxnSpPr/>
            <p:nvPr/>
          </p:nvCxnSpPr>
          <p:spPr>
            <a:xfrm>
              <a:off x="1981200" y="2514600"/>
              <a:ext cx="4572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/>
            <p:cNvCxnSpPr/>
            <p:nvPr/>
          </p:nvCxnSpPr>
          <p:spPr>
            <a:xfrm>
              <a:off x="1981200" y="2057400"/>
              <a:ext cx="4572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/>
            <p:nvPr/>
          </p:nvCxnSpPr>
          <p:spPr>
            <a:xfrm>
              <a:off x="1981200" y="2971800"/>
              <a:ext cx="4572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/>
            <p:cNvCxnSpPr/>
            <p:nvPr/>
          </p:nvCxnSpPr>
          <p:spPr>
            <a:xfrm>
              <a:off x="1981200" y="3429000"/>
              <a:ext cx="4572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/>
            <p:nvPr/>
          </p:nvCxnSpPr>
          <p:spPr>
            <a:xfrm>
              <a:off x="1981200" y="4343400"/>
              <a:ext cx="4572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149"/>
            <p:cNvCxnSpPr/>
            <p:nvPr/>
          </p:nvCxnSpPr>
          <p:spPr>
            <a:xfrm>
              <a:off x="1981200" y="3886200"/>
              <a:ext cx="4572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/>
            <p:cNvCxnSpPr/>
            <p:nvPr/>
          </p:nvCxnSpPr>
          <p:spPr>
            <a:xfrm>
              <a:off x="1981200" y="4800600"/>
              <a:ext cx="4572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/>
            <p:cNvCxnSpPr>
              <a:stCxn id="144" idx="0"/>
              <a:endCxn id="144" idx="2"/>
            </p:cNvCxnSpPr>
            <p:nvPr/>
          </p:nvCxnSpPr>
          <p:spPr>
            <a:xfrm>
              <a:off x="1976195" y="1600200"/>
              <a:ext cx="0" cy="36576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1" name="Rectangle 160"/>
          <p:cNvSpPr/>
          <p:nvPr/>
        </p:nvSpPr>
        <p:spPr>
          <a:xfrm>
            <a:off x="1842423" y="4972050"/>
            <a:ext cx="346654" cy="3429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2" name="Rectangle 161"/>
          <p:cNvSpPr/>
          <p:nvPr/>
        </p:nvSpPr>
        <p:spPr>
          <a:xfrm>
            <a:off x="3215697" y="4964552"/>
            <a:ext cx="338679" cy="3429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3" name="Rectangle 162"/>
          <p:cNvSpPr/>
          <p:nvPr/>
        </p:nvSpPr>
        <p:spPr>
          <a:xfrm>
            <a:off x="4580295" y="4973047"/>
            <a:ext cx="346654" cy="3429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4" name="Rectangle 163"/>
          <p:cNvSpPr/>
          <p:nvPr/>
        </p:nvSpPr>
        <p:spPr>
          <a:xfrm>
            <a:off x="5970674" y="4979549"/>
            <a:ext cx="346654" cy="3429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680" y="148613"/>
            <a:ext cx="7886700" cy="742451"/>
          </a:xfrm>
        </p:spPr>
        <p:txBody>
          <a:bodyPr>
            <a:noAutofit/>
          </a:bodyPr>
          <a:lstStyle/>
          <a:p>
            <a:r>
              <a:rPr lang="en-US" b="1" dirty="0" smtClean="0"/>
              <a:t>802.1Qci/</a:t>
            </a:r>
            <a:r>
              <a:rPr lang="en-US" b="1" dirty="0" err="1" smtClean="0"/>
              <a:t>Qch</a:t>
            </a:r>
            <a:r>
              <a:rPr lang="en-US" b="1" dirty="0" smtClean="0"/>
              <a:t> Cycling </a:t>
            </a:r>
            <a:r>
              <a:rPr lang="en-US" b="1" dirty="0"/>
              <a:t>Queuing</a:t>
            </a:r>
          </a:p>
        </p:txBody>
      </p:sp>
      <p:sp>
        <p:nvSpPr>
          <p:cNvPr id="53" name="Content Placeholder 2"/>
          <p:cNvSpPr>
            <a:spLocks noGrp="1"/>
          </p:cNvSpPr>
          <p:nvPr>
            <p:ph idx="1"/>
          </p:nvPr>
        </p:nvSpPr>
        <p:spPr>
          <a:xfrm>
            <a:off x="671695" y="1069015"/>
            <a:ext cx="8205605" cy="246454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400" dirty="0" smtClean="0"/>
              <a:t>802.1Q-2018 </a:t>
            </a:r>
            <a:r>
              <a:rPr lang="en-US" sz="2400" dirty="0"/>
              <a:t>Annex Q </a:t>
            </a:r>
            <a:r>
              <a:rPr lang="en-US" dirty="0" smtClean="0"/>
              <a:t>(CQF, formerly </a:t>
            </a:r>
            <a:r>
              <a:rPr lang="en-US" dirty="0"/>
              <a:t>called peristaltic </a:t>
            </a:r>
            <a:r>
              <a:rPr lang="en-US" dirty="0" smtClean="0"/>
              <a:t>shaping)</a:t>
            </a:r>
          </a:p>
          <a:p>
            <a:pPr marL="0" indent="0">
              <a:buNone/>
            </a:pPr>
            <a:r>
              <a:rPr lang="en-US" sz="2400" dirty="0" smtClean="0"/>
              <a:t>Exploits accurate timing to provide </a:t>
            </a:r>
            <a:r>
              <a:rPr lang="en-US" sz="2400" dirty="0"/>
              <a:t>without intricate signaling</a:t>
            </a:r>
          </a:p>
          <a:p>
            <a:pPr marL="0" indent="0" defTabSz="360363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defined </a:t>
            </a:r>
            <a:r>
              <a:rPr lang="en-US" sz="2400" dirty="0"/>
              <a:t>(</a:t>
            </a:r>
            <a:r>
              <a:rPr lang="en-US" sz="2400" i="1" dirty="0" err="1"/>
              <a:t>nonoptimal</a:t>
            </a:r>
            <a:r>
              <a:rPr lang="en-US" sz="2400" dirty="0"/>
              <a:t>) upper latency </a:t>
            </a:r>
            <a:r>
              <a:rPr lang="en-US" sz="2400" dirty="0" smtClean="0"/>
              <a:t>bound </a:t>
            </a:r>
          </a:p>
          <a:p>
            <a:pPr marL="0" indent="0" defTabSz="360363">
              <a:lnSpc>
                <a:spcPct val="100000"/>
              </a:lnSpc>
              <a:buNone/>
            </a:pPr>
            <a:r>
              <a:rPr lang="en-US" sz="2400" dirty="0" smtClean="0"/>
              <a:t>Each switch collects frames according </a:t>
            </a:r>
            <a:r>
              <a:rPr lang="en-US" sz="2400" dirty="0"/>
              <a:t>to </a:t>
            </a:r>
            <a:r>
              <a:rPr lang="en-US" sz="2400" dirty="0" smtClean="0"/>
              <a:t>PCP </a:t>
            </a:r>
          </a:p>
          <a:p>
            <a:pPr marL="0" indent="0" defTabSz="185738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and forwards all packets of the same traffic </a:t>
            </a:r>
            <a:r>
              <a:rPr lang="en-US" sz="2400" dirty="0"/>
              <a:t>class </a:t>
            </a:r>
            <a:r>
              <a:rPr lang="en-US" sz="2400" dirty="0" smtClean="0"/>
              <a:t>in </a:t>
            </a:r>
            <a:r>
              <a:rPr lang="en-US" sz="2400" i="1" dirty="0"/>
              <a:t>one </a:t>
            </a:r>
            <a:r>
              <a:rPr lang="en-US" sz="2400" i="1" dirty="0" smtClean="0"/>
              <a:t>cycle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 smtClean="0"/>
              <a:t>Maximum bytes allowed per </a:t>
            </a:r>
            <a:r>
              <a:rPr lang="en-US" sz="2400" dirty="0"/>
              <a:t>clock </a:t>
            </a:r>
            <a:r>
              <a:rPr lang="en-US" sz="2400" dirty="0" smtClean="0"/>
              <a:t>cycle configured by SRP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067550" y="6384926"/>
            <a:ext cx="1695450" cy="4238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715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44444E-6 L 0.09514 -0.0023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57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514 -0.00232 L 0.13403 -0.17685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3" y="-86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42" presetClass="path" presetSubtype="0" accel="50000" decel="50000" fill="hold" grpId="1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403 -0.17686 L 0.18837 -0.1713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8" y="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837 -0.1713 L 0.20452 -0.0023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8" y="85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8000"/>
                            </p:stCondLst>
                            <p:childTnLst>
                              <p:par>
                                <p:cTn id="20" presetID="42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0452 -0.00232 L 0.24514 -0.00232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3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0"/>
                            </p:stCondLst>
                            <p:childTnLst>
                              <p:par>
                                <p:cTn id="23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4514 -0.00231 L 0.28472 -0.12638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9" y="-62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2000"/>
                            </p:stCondLst>
                            <p:childTnLst>
                              <p:par>
                                <p:cTn id="2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2000"/>
                            </p:stCondLst>
                            <p:childTnLst>
                              <p:par>
                                <p:cTn id="32" presetID="42" presetClass="path" presetSubtype="0" accel="50000" decel="50000" fill="hold" grpId="1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8473 -0.12639 L 0.33559 -0.12037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22" y="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4000"/>
                            </p:stCondLst>
                            <p:childTnLst>
                              <p:par>
                                <p:cTn id="35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4000"/>
                            </p:stCondLst>
                            <p:childTnLst>
                              <p:par>
                                <p:cTn id="38" presetID="42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356 -0.12037 L 0.34827 4.07407E-6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5" y="60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6000"/>
                            </p:stCondLst>
                            <p:childTnLst>
                              <p:par>
                                <p:cTn id="41" presetID="42" presetClass="path" presetSubtype="0" accel="50000" decel="5000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4827 4.44444E-6 L 0.39514 4.44444E-6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4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8000"/>
                            </p:stCondLst>
                            <p:childTnLst>
                              <p:par>
                                <p:cTn id="44" presetID="42" presetClass="path" presetSubtype="0" accel="50000" decel="5000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514 7.40741E-7 L 0.42917 -0.07963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1" y="-39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0"/>
                            </p:stCondLst>
                            <p:childTnLst>
                              <p:par>
                                <p:cTn id="4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0"/>
                            </p:stCondLst>
                            <p:childTnLst>
                              <p:par>
                                <p:cTn id="53" presetID="42" presetClass="path" presetSubtype="0" accel="50000" decel="50000" fill="hold" grpId="1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2917 -0.07917 L 0.48681 -0.07987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82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2000"/>
                            </p:stCondLst>
                            <p:childTnLst>
                              <p:par>
                                <p:cTn id="56" presetID="42" presetClass="path" presetSubtype="0" accel="50000" decel="50000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8681 -0.07987 L 0.48872 4.44444E-6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39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4000"/>
                            </p:stCondLst>
                            <p:childTnLst>
                              <p:par>
                                <p:cTn id="59" presetID="42" presetClass="path" presetSubtype="0" accel="50000" decel="5000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8872 4.44444E-6 L 0.54514 4.44444E-6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1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6000"/>
                            </p:stCondLst>
                            <p:childTnLst>
                              <p:par>
                                <p:cTn id="62" presetID="42" presetClass="path" presetSubtype="0" accel="50000" decel="50000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4514 4.44444E-6 L 0.58334 -0.02616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0" y="-1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800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8000"/>
                            </p:stCondLst>
                            <p:childTnLst>
                              <p:par>
                                <p:cTn id="6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8000"/>
                            </p:stCondLst>
                            <p:childTnLst>
                              <p:par>
                                <p:cTn id="7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8000"/>
                            </p:stCondLst>
                            <p:childTnLst>
                              <p:par>
                                <p:cTn id="74" presetID="42" presetClass="path" presetSubtype="0" accel="50000" decel="50000" fill="hold" grpId="1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8333 -0.02616 L 0.64149 -0.02384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9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" grpId="0" animBg="1"/>
      <p:bldP spid="156" grpId="1" animBg="1"/>
      <p:bldP spid="155" grpId="0" animBg="1"/>
      <p:bldP spid="155" grpId="1" animBg="1"/>
      <p:bldP spid="153" grpId="0" animBg="1"/>
      <p:bldP spid="153" grpId="1" animBg="1"/>
      <p:bldP spid="153" grpId="2" animBg="1"/>
      <p:bldP spid="64" grpId="0" animBg="1"/>
      <p:bldP spid="64" grpId="1" animBg="1"/>
      <p:bldP spid="119" grpId="0" animBg="1"/>
      <p:bldP spid="119" grpId="1" animBg="1"/>
      <p:bldP spid="119" grpId="2" animBg="1"/>
      <p:bldP spid="119" grpId="3" animBg="1"/>
      <p:bldP spid="119" grpId="4" animBg="1"/>
      <p:bldP spid="119" grpId="5" animBg="1"/>
      <p:bldP spid="119" grpId="6" animBg="1"/>
      <p:bldP spid="119" grpId="7" animBg="1"/>
      <p:bldP spid="119" grpId="8" animBg="1"/>
      <p:bldP spid="119" grpId="9" animBg="1"/>
      <p:bldP spid="119" grpId="10" animBg="1"/>
      <p:bldP spid="119" grpId="11" animBg="1"/>
      <p:bldP spid="119" grpId="12" animBg="1"/>
      <p:bldP spid="119" grpId="13" animBg="1"/>
      <p:bldP spid="119" grpId="14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5G URLLC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When defining the 5</a:t>
            </a:r>
            <a:r>
              <a:rPr lang="en-US" baseline="30000" dirty="0" smtClean="0"/>
              <a:t>th</a:t>
            </a:r>
            <a:r>
              <a:rPr lang="en-US" dirty="0" smtClean="0"/>
              <a:t> generation of mobile networks</a:t>
            </a:r>
          </a:p>
          <a:p>
            <a:pPr marL="0" indent="0">
              <a:spcBef>
                <a:spcPts val="0"/>
              </a:spcBef>
              <a:buNone/>
              <a:tabLst>
                <a:tab pos="360363" algn="l"/>
              </a:tabLst>
            </a:pPr>
            <a:r>
              <a:rPr lang="en-US" dirty="0"/>
              <a:t>	</a:t>
            </a:r>
            <a:r>
              <a:rPr lang="en-US" dirty="0" smtClean="0"/>
              <a:t>ITU and 3GPP decided to define three vertical market segments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enhanced </a:t>
            </a:r>
            <a:r>
              <a:rPr lang="en-US" dirty="0"/>
              <a:t>Mobile </a:t>
            </a:r>
            <a:r>
              <a:rPr lang="en-US" dirty="0" smtClean="0"/>
              <a:t>Broadband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eMBB</a:t>
            </a:r>
            <a:r>
              <a:rPr lang="en-US" dirty="0" smtClean="0"/>
              <a:t>)</a:t>
            </a:r>
          </a:p>
          <a:p>
            <a:pPr marL="0" indent="0" defTabSz="360363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initial deployments </a:t>
            </a:r>
          </a:p>
          <a:p>
            <a:pPr marL="0" indent="0" defTabSz="360363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higher </a:t>
            </a:r>
            <a:r>
              <a:rPr lang="en-US" dirty="0"/>
              <a:t>data rates and moderate latency improvement </a:t>
            </a:r>
          </a:p>
          <a:p>
            <a:pPr marL="0" indent="0" defTabSz="360363">
              <a:spcBef>
                <a:spcPts val="0"/>
              </a:spcBef>
              <a:buNone/>
            </a:pPr>
            <a:r>
              <a:rPr lang="en-US" dirty="0" smtClean="0"/>
              <a:t>	requires </a:t>
            </a:r>
            <a:r>
              <a:rPr lang="en-US" b="1" dirty="0" smtClean="0"/>
              <a:t>N</a:t>
            </a:r>
            <a:r>
              <a:rPr lang="en-US" dirty="0" smtClean="0"/>
              <a:t>ew </a:t>
            </a:r>
            <a:r>
              <a:rPr lang="en-US" b="1" dirty="0" smtClean="0"/>
              <a:t>R</a:t>
            </a:r>
            <a:r>
              <a:rPr lang="en-US" dirty="0" smtClean="0"/>
              <a:t>adio and larger backhaul pipes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massive </a:t>
            </a:r>
            <a:r>
              <a:rPr lang="en-US" dirty="0"/>
              <a:t>Machine Type </a:t>
            </a:r>
            <a:r>
              <a:rPr lang="en-US" dirty="0" smtClean="0"/>
              <a:t>Communications (</a:t>
            </a:r>
            <a:r>
              <a:rPr lang="en-US" dirty="0" err="1"/>
              <a:t>mMTC</a:t>
            </a:r>
            <a:r>
              <a:rPr lang="en-US" dirty="0" smtClean="0"/>
              <a:t>)</a:t>
            </a:r>
            <a:endParaRPr lang="en-US" dirty="0"/>
          </a:p>
          <a:p>
            <a:pPr marL="0" indent="0">
              <a:spcBef>
                <a:spcPts val="0"/>
              </a:spcBef>
              <a:buNone/>
              <a:tabLst>
                <a:tab pos="360363" algn="l"/>
              </a:tabLst>
            </a:pPr>
            <a:r>
              <a:rPr lang="en-US" dirty="0"/>
              <a:t>	low power wide area (LPWA) technologies, including NB-</a:t>
            </a:r>
            <a:r>
              <a:rPr lang="en-US" dirty="0" err="1"/>
              <a:t>IoT</a:t>
            </a:r>
            <a:endParaRPr lang="en-US" dirty="0"/>
          </a:p>
          <a:p>
            <a:pPr marL="0" indent="0">
              <a:spcBef>
                <a:spcPts val="0"/>
              </a:spcBef>
              <a:buNone/>
              <a:tabLst>
                <a:tab pos="360363" algn="l"/>
              </a:tabLst>
            </a:pPr>
            <a:r>
              <a:rPr lang="en-US" dirty="0"/>
              <a:t>	</a:t>
            </a:r>
            <a:r>
              <a:rPr lang="en-US" dirty="0" smtClean="0"/>
              <a:t>enhancements to Release </a:t>
            </a:r>
            <a:r>
              <a:rPr lang="en-US" dirty="0"/>
              <a:t>13/14 features</a:t>
            </a:r>
          </a:p>
          <a:p>
            <a:pPr>
              <a:spcBef>
                <a:spcPts val="1200"/>
              </a:spcBef>
            </a:pPr>
            <a:r>
              <a:rPr lang="en-US" dirty="0"/>
              <a:t>Ultra Reliable Low Latency </a:t>
            </a:r>
            <a:r>
              <a:rPr lang="en-US" dirty="0" smtClean="0"/>
              <a:t>Communications (</a:t>
            </a:r>
            <a:r>
              <a:rPr lang="en-US" dirty="0"/>
              <a:t>URLLC</a:t>
            </a:r>
            <a:r>
              <a:rPr lang="en-US" dirty="0" smtClean="0"/>
              <a:t>)</a:t>
            </a:r>
            <a:endParaRPr lang="en-US" dirty="0"/>
          </a:p>
          <a:p>
            <a:pPr marL="0" indent="0">
              <a:spcBef>
                <a:spcPts val="0"/>
              </a:spcBef>
              <a:buNone/>
              <a:tabLst>
                <a:tab pos="360363" algn="l"/>
              </a:tabLst>
            </a:pPr>
            <a:r>
              <a:rPr lang="en-US" dirty="0" smtClean="0"/>
              <a:t>	final stage</a:t>
            </a:r>
          </a:p>
          <a:p>
            <a:pPr marL="0" indent="0">
              <a:spcBef>
                <a:spcPts val="0"/>
              </a:spcBef>
              <a:buNone/>
              <a:tabLst>
                <a:tab pos="360363" algn="l"/>
              </a:tabLst>
            </a:pPr>
            <a:r>
              <a:rPr lang="en-US" dirty="0"/>
              <a:t>	</a:t>
            </a:r>
            <a:r>
              <a:rPr lang="en-US" dirty="0" smtClean="0"/>
              <a:t>mission/life critical applications</a:t>
            </a:r>
          </a:p>
          <a:p>
            <a:pPr marL="0" indent="0">
              <a:spcBef>
                <a:spcPts val="0"/>
              </a:spcBef>
              <a:buNone/>
              <a:tabLst>
                <a:tab pos="360363" algn="l"/>
              </a:tabLst>
            </a:pPr>
            <a:r>
              <a:rPr lang="en-US" dirty="0"/>
              <a:t>	</a:t>
            </a:r>
            <a:r>
              <a:rPr lang="en-US" dirty="0" smtClean="0"/>
              <a:t>ultra-reliable </a:t>
            </a:r>
            <a:r>
              <a:rPr lang="en-US" dirty="0"/>
              <a:t>low </a:t>
            </a:r>
            <a:r>
              <a:rPr lang="en-US" dirty="0" smtClean="0"/>
              <a:t>end-to-end latency </a:t>
            </a:r>
          </a:p>
          <a:p>
            <a:pPr marL="0" indent="0">
              <a:spcBef>
                <a:spcPts val="0"/>
              </a:spcBef>
              <a:buNone/>
              <a:tabLst>
                <a:tab pos="360363" algn="l"/>
              </a:tabLst>
            </a:pPr>
            <a:r>
              <a:rPr lang="en-US" dirty="0"/>
              <a:t>	</a:t>
            </a:r>
            <a:r>
              <a:rPr lang="en-US" dirty="0" smtClean="0"/>
              <a:t>requires </a:t>
            </a:r>
            <a:r>
              <a:rPr lang="en-US" dirty="0"/>
              <a:t>5G Core deployment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  <a:tabLst>
                <a:tab pos="360363" algn="l"/>
              </a:tabLs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621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/>
              <a:t>802.1Qat SRP</a:t>
            </a:r>
            <a:endParaRPr lang="en-US" sz="3600" b="1" dirty="0"/>
          </a:p>
        </p:txBody>
      </p:sp>
      <p:sp>
        <p:nvSpPr>
          <p:cNvPr id="5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/>
              <a:t>Stream Reservation </a:t>
            </a:r>
            <a:r>
              <a:rPr lang="en-US" sz="2400" b="1" dirty="0" smtClean="0"/>
              <a:t>Protocol </a:t>
            </a:r>
            <a:r>
              <a:rPr lang="en-US" sz="2400" dirty="0" smtClean="0"/>
              <a:t>is similar to RSVP or RSVP-TE </a:t>
            </a:r>
          </a:p>
          <a:p>
            <a:pPr marL="0" indent="0" defTabSz="354013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in that it reserves network resources for flows</a:t>
            </a:r>
          </a:p>
          <a:p>
            <a:pPr marL="0" indent="0" defTabSz="354013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and uses a Traffic Specification (</a:t>
            </a:r>
            <a:r>
              <a:rPr lang="en-US" sz="2400" dirty="0" err="1" smtClean="0"/>
              <a:t>Tspec</a:t>
            </a:r>
            <a:r>
              <a:rPr lang="en-US" sz="2400" dirty="0" smtClean="0"/>
              <a:t>)</a:t>
            </a:r>
          </a:p>
          <a:p>
            <a:pPr marL="0" indent="0">
              <a:buNone/>
            </a:pPr>
            <a:r>
              <a:rPr lang="en-US" sz="2400" dirty="0"/>
              <a:t>802.1Qat</a:t>
            </a:r>
            <a:r>
              <a:rPr lang="en-US" sz="2400" b="1" dirty="0"/>
              <a:t> </a:t>
            </a:r>
            <a:r>
              <a:rPr lang="en-US" sz="2400" dirty="0" smtClean="0"/>
              <a:t>published </a:t>
            </a:r>
            <a:r>
              <a:rPr lang="en-US" sz="2400" dirty="0"/>
              <a:t>in </a:t>
            </a:r>
            <a:r>
              <a:rPr lang="en-US" sz="2400" dirty="0" smtClean="0"/>
              <a:t>2010, absorbed into 802.1Q-2011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SRP is used to configure all of the TSN features</a:t>
            </a:r>
          </a:p>
          <a:p>
            <a:pPr marL="0" indent="0">
              <a:buNone/>
            </a:pPr>
            <a:r>
              <a:rPr lang="en-US" sz="2400" dirty="0" smtClean="0"/>
              <a:t>SRP </a:t>
            </a:r>
            <a:r>
              <a:rPr lang="en-US" sz="2400" dirty="0"/>
              <a:t>is based on the </a:t>
            </a:r>
            <a:r>
              <a:rPr lang="en-US" sz="2400" b="1" dirty="0"/>
              <a:t>M</a:t>
            </a:r>
            <a:r>
              <a:rPr lang="en-US" sz="2400" dirty="0"/>
              <a:t>ultiple </a:t>
            </a:r>
            <a:r>
              <a:rPr lang="en-US" sz="2400" b="1" dirty="0"/>
              <a:t>R</a:t>
            </a:r>
            <a:r>
              <a:rPr lang="en-US" sz="2400" dirty="0"/>
              <a:t>eservation </a:t>
            </a:r>
            <a:r>
              <a:rPr lang="en-US" sz="2400" b="1" dirty="0"/>
              <a:t>P</a:t>
            </a:r>
            <a:r>
              <a:rPr lang="en-US" sz="2400" dirty="0"/>
              <a:t>rotocol </a:t>
            </a:r>
            <a:r>
              <a:rPr lang="en-US" dirty="0" smtClean="0"/>
              <a:t>(802.1Qak)</a:t>
            </a:r>
            <a:r>
              <a:rPr lang="en-US" sz="2400" dirty="0" smtClean="0"/>
              <a:t> </a:t>
            </a:r>
          </a:p>
          <a:p>
            <a:pPr marL="0" indent="0">
              <a:spcBef>
                <a:spcPts val="0"/>
              </a:spcBef>
              <a:buNone/>
              <a:tabLst>
                <a:tab pos="360363" algn="l"/>
              </a:tabLst>
            </a:pPr>
            <a:r>
              <a:rPr lang="en-US" sz="2400" dirty="0"/>
              <a:t>	</a:t>
            </a:r>
            <a:r>
              <a:rPr lang="en-US" sz="2400" dirty="0" smtClean="0"/>
              <a:t>like </a:t>
            </a:r>
            <a:r>
              <a:rPr lang="en-US" sz="2400" dirty="0"/>
              <a:t>MVRP </a:t>
            </a:r>
            <a:r>
              <a:rPr lang="en-US" sz="2400" dirty="0" smtClean="0"/>
              <a:t>(</a:t>
            </a:r>
            <a:r>
              <a:rPr lang="en-US" sz="2400" dirty="0"/>
              <a:t>Multiple VLAN Registration </a:t>
            </a:r>
            <a:r>
              <a:rPr lang="en-US" sz="2400" dirty="0" smtClean="0"/>
              <a:t>Protocol) </a:t>
            </a:r>
            <a:r>
              <a:rPr lang="en-US" sz="2400" dirty="0"/>
              <a:t>and </a:t>
            </a:r>
            <a:endParaRPr lang="en-US" sz="2400" dirty="0" smtClean="0"/>
          </a:p>
          <a:p>
            <a:pPr marL="0" indent="0">
              <a:spcBef>
                <a:spcPts val="0"/>
              </a:spcBef>
              <a:buNone/>
              <a:tabLst>
                <a:tab pos="360363" algn="l"/>
              </a:tabLst>
            </a:pPr>
            <a:r>
              <a:rPr lang="en-US" sz="2400" dirty="0"/>
              <a:t>	</a:t>
            </a:r>
            <a:r>
              <a:rPr lang="en-US" sz="2400" dirty="0" smtClean="0"/>
              <a:t>	MMRP (Multiple </a:t>
            </a:r>
            <a:r>
              <a:rPr lang="en-US" sz="2400" dirty="0"/>
              <a:t>MAC Registration </a:t>
            </a:r>
            <a:r>
              <a:rPr lang="en-US" sz="2400" dirty="0" smtClean="0"/>
              <a:t>Protocol)</a:t>
            </a:r>
            <a:endParaRPr lang="en-US" sz="2400" dirty="0"/>
          </a:p>
          <a:p>
            <a:pPr marL="0" indent="0">
              <a:lnSpc>
                <a:spcPct val="100000"/>
              </a:lnSpc>
              <a:buNone/>
            </a:pPr>
            <a:r>
              <a:rPr lang="en-US" dirty="0" smtClean="0"/>
              <a:t>SRP</a:t>
            </a:r>
            <a:r>
              <a:rPr lang="en-US" sz="2000" dirty="0" smtClean="0"/>
              <a:t> specifies </a:t>
            </a:r>
            <a:r>
              <a:rPr lang="en-US" sz="2000" dirty="0"/>
              <a:t>the required resources and </a:t>
            </a:r>
            <a:r>
              <a:rPr lang="en-US" sz="2000" dirty="0" smtClean="0"/>
              <a:t>enables their dynamic maintenance</a:t>
            </a:r>
          </a:p>
          <a:p>
            <a:pPr marL="0" indent="0" defTabSz="180975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	 </a:t>
            </a:r>
            <a:r>
              <a:rPr lang="en-US" sz="2000" dirty="0" smtClean="0"/>
              <a:t>and facilitates registration</a:t>
            </a:r>
            <a:r>
              <a:rPr lang="en-US" sz="2000" dirty="0"/>
              <a:t>, deregistration, and retention </a:t>
            </a:r>
            <a:endParaRPr lang="en-US" sz="2000" dirty="0" smtClean="0"/>
          </a:p>
          <a:p>
            <a:pPr marL="0" indent="0" defTabSz="180975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of </a:t>
            </a:r>
            <a:r>
              <a:rPr lang="en-US" sz="2000" dirty="0"/>
              <a:t>resource reservation information in relevant network </a:t>
            </a:r>
            <a:r>
              <a:rPr lang="en-US" sz="2000" dirty="0" smtClean="0"/>
              <a:t>elements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 smtClean="0"/>
              <a:t>• </a:t>
            </a:r>
            <a:r>
              <a:rPr lang="en-US" sz="2000" i="1" dirty="0" smtClean="0"/>
              <a:t>Talker Declarations</a:t>
            </a:r>
            <a:r>
              <a:rPr lang="en-US" sz="2000" dirty="0" smtClean="0"/>
              <a:t> are </a:t>
            </a:r>
            <a:r>
              <a:rPr lang="en-US" sz="2000" dirty="0"/>
              <a:t>distributed </a:t>
            </a:r>
            <a:r>
              <a:rPr lang="en-US" sz="2000" dirty="0" smtClean="0"/>
              <a:t>along </a:t>
            </a:r>
            <a:r>
              <a:rPr lang="en-US" sz="2000" dirty="0"/>
              <a:t>the </a:t>
            </a:r>
            <a:r>
              <a:rPr lang="en-US" sz="2000" dirty="0" smtClean="0"/>
              <a:t>path(s) </a:t>
            </a:r>
            <a:r>
              <a:rPr lang="en-US" sz="2000" dirty="0"/>
              <a:t>to </a:t>
            </a:r>
            <a:r>
              <a:rPr lang="en-US" sz="2000" i="1" dirty="0" smtClean="0"/>
              <a:t>Listeners</a:t>
            </a:r>
            <a:endParaRPr lang="en-US" sz="2000" i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• </a:t>
            </a:r>
            <a:r>
              <a:rPr lang="en-US" sz="2000" i="1" dirty="0" smtClean="0"/>
              <a:t>Listener </a:t>
            </a:r>
            <a:r>
              <a:rPr lang="en-US" sz="2000" i="1" dirty="0"/>
              <a:t>Declarations</a:t>
            </a:r>
            <a:r>
              <a:rPr lang="en-US" sz="2000" dirty="0"/>
              <a:t> </a:t>
            </a:r>
            <a:r>
              <a:rPr lang="en-US" sz="2000" dirty="0" smtClean="0"/>
              <a:t>run </a:t>
            </a:r>
            <a:r>
              <a:rPr lang="en-US" sz="2000" dirty="0"/>
              <a:t>back </a:t>
            </a:r>
            <a:r>
              <a:rPr lang="en-US" sz="2000" dirty="0" smtClean="0"/>
              <a:t>and </a:t>
            </a:r>
            <a:r>
              <a:rPr lang="en-US" sz="2000" dirty="0"/>
              <a:t>actually reserve </a:t>
            </a:r>
            <a:r>
              <a:rPr lang="en-US" sz="2000" dirty="0" smtClean="0"/>
              <a:t>resources </a:t>
            </a:r>
            <a:endParaRPr lang="en-US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067550" y="6384926"/>
            <a:ext cx="1695450" cy="4238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227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/>
              <a:t>802.1Qcc SRP</a:t>
            </a:r>
            <a:endParaRPr lang="en-US" sz="3600" b="1" dirty="0"/>
          </a:p>
        </p:txBody>
      </p:sp>
      <p:sp>
        <p:nvSpPr>
          <p:cNvPr id="5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fontAlgn="base">
              <a:lnSpc>
                <a:spcPct val="100000"/>
              </a:lnSpc>
              <a:buNone/>
            </a:pPr>
            <a:r>
              <a:rPr lang="en-US" sz="2400" dirty="0" smtClean="0"/>
              <a:t>802.1Qcc proposes enhancements to SRP as defined by </a:t>
            </a:r>
            <a:r>
              <a:rPr lang="en-US" sz="2400" dirty="0" err="1" smtClean="0"/>
              <a:t>Qat</a:t>
            </a:r>
            <a:endParaRPr lang="en-US" sz="24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support </a:t>
            </a:r>
            <a:r>
              <a:rPr lang="en-US" sz="2400" dirty="0"/>
              <a:t>for </a:t>
            </a:r>
            <a:r>
              <a:rPr lang="en-US" sz="2400" dirty="0" smtClean="0"/>
              <a:t>1000s of streams</a:t>
            </a:r>
            <a:endParaRPr lang="en-US" sz="2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configurable </a:t>
            </a:r>
            <a:r>
              <a:rPr lang="en-US" sz="2400" dirty="0"/>
              <a:t>SR (stream reservation) classes and streams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reduce chattiness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reduce CPU load for handling SRP</a:t>
            </a:r>
            <a:endParaRPr lang="en-US" sz="2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supports L2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265113" algn="l"/>
              </a:tabLst>
            </a:pPr>
            <a:r>
              <a:rPr lang="en-US" sz="2400" dirty="0"/>
              <a:t>	</a:t>
            </a:r>
            <a:r>
              <a:rPr lang="en-US" dirty="0" smtClean="0"/>
              <a:t>but probably won’t support L3 (</a:t>
            </a:r>
            <a:r>
              <a:rPr lang="en-US" dirty="0" err="1" smtClean="0"/>
              <a:t>DetNet</a:t>
            </a:r>
            <a:r>
              <a:rPr lang="en-US" dirty="0" smtClean="0"/>
              <a:t>) streaming (IETF has other protocols)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067550" y="6384926"/>
            <a:ext cx="1695450" cy="4238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9776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802.1Qav FQTSS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Forwarding and Queuing Enhancements for Time-Sensitive Streams</a:t>
            </a:r>
          </a:p>
          <a:p>
            <a:pPr marL="0" indent="0">
              <a:buNone/>
            </a:pPr>
            <a:r>
              <a:rPr lang="en-US" sz="2400" dirty="0" smtClean="0"/>
              <a:t>Approved by AVB TG in 2009 and is now clause </a:t>
            </a:r>
            <a:r>
              <a:rPr lang="en-US" sz="2400" dirty="0"/>
              <a:t>35 of </a:t>
            </a:r>
            <a:r>
              <a:rPr lang="en-US" sz="2400" dirty="0" smtClean="0"/>
              <a:t>802.1Q-2014</a:t>
            </a:r>
          </a:p>
          <a:p>
            <a:r>
              <a:rPr lang="en-US" sz="2400" dirty="0" smtClean="0"/>
              <a:t>planning and admission </a:t>
            </a:r>
            <a:r>
              <a:rPr lang="en-US" sz="2400" dirty="0"/>
              <a:t>control (CAC) based on </a:t>
            </a:r>
            <a:r>
              <a:rPr lang="en-US" sz="2400" dirty="0" smtClean="0"/>
              <a:t>SRP</a:t>
            </a:r>
          </a:p>
          <a:p>
            <a:r>
              <a:rPr lang="en-US" sz="2400" dirty="0"/>
              <a:t>procedures for mapping priorities to traffic </a:t>
            </a:r>
            <a:r>
              <a:rPr lang="en-US" sz="2400" dirty="0" smtClean="0"/>
              <a:t>classes</a:t>
            </a:r>
          </a:p>
          <a:p>
            <a:pPr lvl="1"/>
            <a:r>
              <a:rPr lang="en-US" sz="2400" dirty="0" smtClean="0"/>
              <a:t>class A - latency ≤ </a:t>
            </a:r>
            <a:r>
              <a:rPr lang="en-US" sz="2400" dirty="0"/>
              <a:t>2 </a:t>
            </a:r>
            <a:r>
              <a:rPr lang="en-US" sz="2400" dirty="0" err="1" smtClean="0"/>
              <a:t>msec</a:t>
            </a:r>
            <a:endParaRPr lang="en-US" sz="2400" dirty="0" smtClean="0"/>
          </a:p>
          <a:p>
            <a:pPr lvl="1"/>
            <a:r>
              <a:rPr lang="en-US" sz="2400" dirty="0" smtClean="0"/>
              <a:t>class B - </a:t>
            </a:r>
            <a:r>
              <a:rPr lang="en-US" sz="2400" dirty="0"/>
              <a:t>latency ≤</a:t>
            </a:r>
            <a:r>
              <a:rPr lang="en-US" sz="2400" dirty="0" smtClean="0"/>
              <a:t> </a:t>
            </a:r>
            <a:r>
              <a:rPr lang="en-US" sz="2400" dirty="0"/>
              <a:t>50 </a:t>
            </a:r>
            <a:r>
              <a:rPr lang="en-US" sz="2400" dirty="0" err="1" smtClean="0"/>
              <a:t>msec</a:t>
            </a:r>
            <a:endParaRPr lang="en-US" sz="2400" dirty="0" smtClean="0"/>
          </a:p>
          <a:p>
            <a:pPr lvl="1"/>
            <a:r>
              <a:rPr lang="en-US" sz="2400" dirty="0" smtClean="0"/>
              <a:t>control traffic (AS and SRP)</a:t>
            </a:r>
          </a:p>
          <a:p>
            <a:pPr lvl="1"/>
            <a:r>
              <a:rPr lang="en-US" sz="2400" dirty="0" smtClean="0"/>
              <a:t>best effort traffic</a:t>
            </a:r>
            <a:endParaRPr lang="en-US" sz="2400" dirty="0"/>
          </a:p>
          <a:p>
            <a:r>
              <a:rPr lang="en-US" sz="2400" dirty="0" smtClean="0"/>
              <a:t>precise synchronization based on 802.1AS</a:t>
            </a:r>
          </a:p>
          <a:p>
            <a:r>
              <a:rPr lang="en-US" sz="2400" dirty="0" smtClean="0"/>
              <a:t>CBS shaping of streams at source based on 802.1Qat</a:t>
            </a:r>
          </a:p>
          <a:p>
            <a:r>
              <a:rPr lang="en-US" sz="2400" dirty="0" smtClean="0"/>
              <a:t>identification </a:t>
            </a:r>
            <a:r>
              <a:rPr lang="en-US" sz="2400" dirty="0"/>
              <a:t>of non-participating </a:t>
            </a:r>
            <a:r>
              <a:rPr lang="en-US" sz="2400" dirty="0" smtClean="0"/>
              <a:t>devices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540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4300"/>
            <a:ext cx="8362950" cy="777874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802.1Qcr </a:t>
            </a:r>
            <a:r>
              <a:rPr lang="en-US" sz="4000" b="1" dirty="0"/>
              <a:t>Asynchronous Traffic Shaping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New project </a:t>
            </a:r>
            <a:r>
              <a:rPr lang="en-US" sz="2400" b="1" dirty="0"/>
              <a:t>ATS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Define an asynchronous mechanism (w/o </a:t>
            </a:r>
            <a:r>
              <a:rPr lang="en-US" sz="2400" dirty="0" err="1" smtClean="0"/>
              <a:t>sync’ed</a:t>
            </a:r>
            <a:r>
              <a:rPr lang="en-US" sz="2400" dirty="0" smtClean="0"/>
              <a:t> </a:t>
            </a:r>
            <a:r>
              <a:rPr lang="en-US" sz="2400" dirty="0"/>
              <a:t>nodes</a:t>
            </a:r>
            <a:r>
              <a:rPr lang="en-US" sz="2400" dirty="0" smtClean="0"/>
              <a:t>) </a:t>
            </a:r>
          </a:p>
          <a:p>
            <a:pPr marL="0" indent="0" defTabSz="360363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for </a:t>
            </a:r>
            <a:r>
              <a:rPr lang="en-US" sz="2400" dirty="0"/>
              <a:t>constant bit data </a:t>
            </a:r>
            <a:r>
              <a:rPr lang="en-US" sz="2400" dirty="0" smtClean="0"/>
              <a:t>rates and full-duplex links</a:t>
            </a:r>
          </a:p>
          <a:p>
            <a:pPr marL="0" indent="0" defTabSz="360363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better than CBS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/>
              <a:t>Bounded delays/lossless for conformant flows </a:t>
            </a:r>
            <a:endParaRPr lang="en-US" sz="2400" dirty="0" smtClean="0"/>
          </a:p>
          <a:p>
            <a:pPr marL="0" indent="0" defTabSz="360363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even in </a:t>
            </a:r>
            <a:r>
              <a:rPr lang="en-US" sz="2400" dirty="0"/>
              <a:t>presence of non-conformant </a:t>
            </a:r>
            <a:r>
              <a:rPr lang="en-US" sz="2400" dirty="0" smtClean="0"/>
              <a:t>flows </a:t>
            </a:r>
            <a:endParaRPr lang="en-US" sz="2400" dirty="0"/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 smtClean="0"/>
              <a:t>2 proposals - </a:t>
            </a:r>
            <a:r>
              <a:rPr lang="en-US" sz="2400" dirty="0"/>
              <a:t>both </a:t>
            </a:r>
            <a:r>
              <a:rPr lang="en-US" sz="2400" dirty="0" smtClean="0"/>
              <a:t>intermediate </a:t>
            </a:r>
            <a:r>
              <a:rPr lang="en-US" sz="2400" dirty="0"/>
              <a:t>between </a:t>
            </a:r>
            <a:r>
              <a:rPr lang="en-US" sz="2400" dirty="0" smtClean="0"/>
              <a:t>CBS and </a:t>
            </a:r>
            <a:r>
              <a:rPr lang="en-US" sz="2400" dirty="0"/>
              <a:t>CQF </a:t>
            </a:r>
            <a:endParaRPr lang="en-US" sz="2400" dirty="0" smtClean="0"/>
          </a:p>
          <a:p>
            <a:r>
              <a:rPr lang="en-US" sz="2400" dirty="0" smtClean="0"/>
              <a:t>paternoster algorithm</a:t>
            </a:r>
          </a:p>
          <a:p>
            <a:r>
              <a:rPr lang="en-US" sz="2400" dirty="0" smtClean="0"/>
              <a:t>ATS algorithm</a:t>
            </a:r>
          </a:p>
          <a:p>
            <a:pPr marL="0" indent="0">
              <a:buNone/>
            </a:pPr>
            <a:endParaRPr lang="en-US" sz="2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7067550" y="6384926"/>
            <a:ext cx="1695450" cy="4238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674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679" y="152400"/>
            <a:ext cx="8209519" cy="587373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802.1CB </a:t>
            </a:r>
            <a:r>
              <a:rPr lang="en-US" sz="3600" b="1" dirty="0"/>
              <a:t>Frame Replication and Elimination</a:t>
            </a:r>
          </a:p>
        </p:txBody>
      </p:sp>
      <p:sp>
        <p:nvSpPr>
          <p:cNvPr id="53" name="Content Placeholder 2"/>
          <p:cNvSpPr>
            <a:spLocks noGrp="1"/>
          </p:cNvSpPr>
          <p:nvPr>
            <p:ph idx="1"/>
          </p:nvPr>
        </p:nvSpPr>
        <p:spPr>
          <a:xfrm>
            <a:off x="634829" y="990600"/>
            <a:ext cx="8204370" cy="54483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Published in </a:t>
            </a:r>
            <a:r>
              <a:rPr lang="en-US" sz="2400" dirty="0" smtClean="0"/>
              <a:t>2017 </a:t>
            </a:r>
            <a:r>
              <a:rPr lang="en-US" b="1" dirty="0"/>
              <a:t>Frame Replication and </a:t>
            </a:r>
            <a:r>
              <a:rPr lang="en-US" b="1" dirty="0" smtClean="0"/>
              <a:t>Elimination for Reliability</a:t>
            </a:r>
            <a:endParaRPr lang="en-US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 smtClean="0"/>
              <a:t>Basically a packet-by-packet 1+1 protection mechanism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no failure detection needed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insert stream ID and </a:t>
            </a:r>
            <a:r>
              <a:rPr lang="en-US" sz="2400" dirty="0"/>
              <a:t>sequence number </a:t>
            </a:r>
            <a:r>
              <a:rPr lang="en-US" sz="2400" dirty="0" smtClean="0"/>
              <a:t>into every FRER </a:t>
            </a:r>
            <a:r>
              <a:rPr lang="en-US" sz="2400" dirty="0"/>
              <a:t>frame </a:t>
            </a:r>
            <a:r>
              <a:rPr lang="en-US" sz="2400" dirty="0" smtClean="0"/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frames are replicated at source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duplicates are eliminated at destination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 smtClean="0"/>
              <a:t>Several stream identifier methods: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DA + VID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SA + VID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DA + VID + IP SA + IP DA + DSCP + ...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 smtClean="0"/>
              <a:t>Several </a:t>
            </a:r>
            <a:r>
              <a:rPr lang="en-US" sz="2400" dirty="0"/>
              <a:t>sequence number </a:t>
            </a:r>
            <a:r>
              <a:rPr lang="en-US" sz="2400" dirty="0" smtClean="0"/>
              <a:t>methods:</a:t>
            </a:r>
            <a:endParaRPr lang="en-US" sz="2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new </a:t>
            </a:r>
            <a:r>
              <a:rPr lang="en-US" sz="2400" dirty="0"/>
              <a:t>L2 sequence number tag for Ethernet </a:t>
            </a:r>
            <a:r>
              <a:rPr lang="en-US" sz="2400" dirty="0" smtClean="0"/>
              <a:t>frames</a:t>
            </a:r>
            <a:endParaRPr lang="en-US" sz="2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HSR </a:t>
            </a:r>
            <a:r>
              <a:rPr lang="en-US" sz="2400" dirty="0"/>
              <a:t>or PRP sequence </a:t>
            </a:r>
            <a:r>
              <a:rPr lang="en-US" sz="2400" dirty="0" smtClean="0"/>
              <a:t>numbers</a:t>
            </a:r>
            <a:endParaRPr lang="en-US" sz="2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Ethernet PW </a:t>
            </a:r>
            <a:r>
              <a:rPr lang="en-US" sz="2400" dirty="0"/>
              <a:t>sequence </a:t>
            </a:r>
            <a:r>
              <a:rPr lang="en-US" sz="2400" dirty="0" smtClean="0"/>
              <a:t>numbers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067550" y="6384926"/>
            <a:ext cx="1695450" cy="4238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90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Re-replication </a:t>
            </a:r>
            <a:r>
              <a:rPr lang="en-US" dirty="0"/>
              <a:t>and </a:t>
            </a:r>
            <a:r>
              <a:rPr lang="en-US" dirty="0" smtClean="0"/>
              <a:t>Re-elimination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But replicating at source and eliminating at destination </a:t>
            </a:r>
          </a:p>
          <a:p>
            <a:pPr marL="0" indent="0" defTabSz="360363">
              <a:spcBef>
                <a:spcPts val="0"/>
              </a:spcBef>
              <a:buNone/>
            </a:pPr>
            <a:r>
              <a:rPr lang="en-US" sz="2400" dirty="0" smtClean="0"/>
              <a:t>	only protects against a single network failure </a:t>
            </a:r>
          </a:p>
          <a:p>
            <a:pPr marL="0" indent="0" defTabSz="360363">
              <a:spcBef>
                <a:spcPts val="0"/>
              </a:spcBef>
              <a:buNone/>
            </a:pPr>
            <a:r>
              <a:rPr lang="en-US" sz="2400" dirty="0" smtClean="0"/>
              <a:t>	</a:t>
            </a:r>
            <a:r>
              <a:rPr lang="en-US" dirty="0" smtClean="0"/>
              <a:t>(except source and destination points themselves, which are out of scope)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 smtClean="0"/>
              <a:t>FRER allows configuring replication and elimination </a:t>
            </a:r>
          </a:p>
          <a:p>
            <a:pPr marL="0" indent="0" defTabSz="360363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at intermediate nodes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  <p:grpSp>
        <p:nvGrpSpPr>
          <p:cNvPr id="330" name="Group 329"/>
          <p:cNvGrpSpPr/>
          <p:nvPr/>
        </p:nvGrpSpPr>
        <p:grpSpPr>
          <a:xfrm>
            <a:off x="1066800" y="3608666"/>
            <a:ext cx="6244251" cy="1896532"/>
            <a:chOff x="1066800" y="3608666"/>
            <a:chExt cx="6244251" cy="1896532"/>
          </a:xfrm>
        </p:grpSpPr>
        <p:sp>
          <p:nvSpPr>
            <p:cNvPr id="327" name="Line 7"/>
            <p:cNvSpPr>
              <a:spLocks noChangeShapeType="1"/>
            </p:cNvSpPr>
            <p:nvPr/>
          </p:nvSpPr>
          <p:spPr bwMode="auto">
            <a:xfrm flipV="1">
              <a:off x="6637337" y="4510446"/>
              <a:ext cx="639763" cy="0"/>
            </a:xfrm>
            <a:prstGeom prst="line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2" name="Line 10"/>
            <p:cNvSpPr>
              <a:spLocks noChangeShapeType="1"/>
            </p:cNvSpPr>
            <p:nvPr/>
          </p:nvSpPr>
          <p:spPr bwMode="auto">
            <a:xfrm flipH="1">
              <a:off x="4152768" y="4092537"/>
              <a:ext cx="7768" cy="937100"/>
            </a:xfrm>
            <a:prstGeom prst="line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" name="Line 10"/>
            <p:cNvSpPr>
              <a:spLocks noChangeShapeType="1"/>
            </p:cNvSpPr>
            <p:nvPr/>
          </p:nvSpPr>
          <p:spPr bwMode="auto">
            <a:xfrm>
              <a:off x="3281363" y="5249395"/>
              <a:ext cx="1809616" cy="0"/>
            </a:xfrm>
            <a:prstGeom prst="line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 flipV="1">
              <a:off x="1066800" y="4476918"/>
              <a:ext cx="639763" cy="0"/>
            </a:xfrm>
            <a:prstGeom prst="line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>
              <a:off x="3281362" y="3832393"/>
              <a:ext cx="1976438" cy="0"/>
            </a:xfrm>
            <a:prstGeom prst="line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217"/>
            <p:cNvSpPr>
              <a:spLocks noChangeShapeType="1"/>
            </p:cNvSpPr>
            <p:nvPr/>
          </p:nvSpPr>
          <p:spPr bwMode="auto">
            <a:xfrm flipV="1">
              <a:off x="2178050" y="3832393"/>
              <a:ext cx="639763" cy="609600"/>
            </a:xfrm>
            <a:prstGeom prst="line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55" name="Group 254"/>
            <p:cNvGrpSpPr>
              <a:grpSpLocks/>
            </p:cNvGrpSpPr>
            <p:nvPr/>
          </p:nvGrpSpPr>
          <p:grpSpPr bwMode="auto">
            <a:xfrm>
              <a:off x="2817813" y="3608666"/>
              <a:ext cx="514350" cy="508000"/>
              <a:chOff x="480" y="2498"/>
              <a:chExt cx="872" cy="878"/>
            </a:xfrm>
          </p:grpSpPr>
          <p:sp>
            <p:nvSpPr>
              <p:cNvPr id="256" name="Oval 15"/>
              <p:cNvSpPr>
                <a:spLocks noChangeArrowheads="1"/>
              </p:cNvSpPr>
              <p:nvPr/>
            </p:nvSpPr>
            <p:spPr bwMode="auto">
              <a:xfrm>
                <a:off x="482" y="3096"/>
                <a:ext cx="870" cy="280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" name="Rectangle 16"/>
              <p:cNvSpPr>
                <a:spLocks noChangeArrowheads="1"/>
              </p:cNvSpPr>
              <p:nvPr/>
            </p:nvSpPr>
            <p:spPr bwMode="auto">
              <a:xfrm>
                <a:off x="480" y="2641"/>
                <a:ext cx="869" cy="597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" name="Rectangle 17"/>
              <p:cNvSpPr>
                <a:spLocks noChangeArrowheads="1"/>
              </p:cNvSpPr>
              <p:nvPr/>
            </p:nvSpPr>
            <p:spPr bwMode="auto">
              <a:xfrm>
                <a:off x="480" y="2641"/>
                <a:ext cx="869" cy="597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9" name="Oval 18"/>
              <p:cNvSpPr>
                <a:spLocks noChangeArrowheads="1"/>
              </p:cNvSpPr>
              <p:nvPr/>
            </p:nvSpPr>
            <p:spPr bwMode="auto">
              <a:xfrm>
                <a:off x="482" y="2498"/>
                <a:ext cx="870" cy="280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60" name="Line 217"/>
            <p:cNvSpPr>
              <a:spLocks noChangeShapeType="1"/>
            </p:cNvSpPr>
            <p:nvPr/>
          </p:nvSpPr>
          <p:spPr bwMode="auto">
            <a:xfrm>
              <a:off x="2174611" y="4496972"/>
              <a:ext cx="663840" cy="752423"/>
            </a:xfrm>
            <a:prstGeom prst="line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62" name="Group 261"/>
            <p:cNvGrpSpPr>
              <a:grpSpLocks/>
            </p:cNvGrpSpPr>
            <p:nvPr/>
          </p:nvGrpSpPr>
          <p:grpSpPr bwMode="auto">
            <a:xfrm>
              <a:off x="3909811" y="3608666"/>
              <a:ext cx="514350" cy="508000"/>
              <a:chOff x="480" y="2498"/>
              <a:chExt cx="872" cy="878"/>
            </a:xfrm>
          </p:grpSpPr>
          <p:sp>
            <p:nvSpPr>
              <p:cNvPr id="263" name="Oval 15"/>
              <p:cNvSpPr>
                <a:spLocks noChangeArrowheads="1"/>
              </p:cNvSpPr>
              <p:nvPr/>
            </p:nvSpPr>
            <p:spPr bwMode="auto">
              <a:xfrm>
                <a:off x="482" y="3096"/>
                <a:ext cx="870" cy="280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4" name="Rectangle 16"/>
              <p:cNvSpPr>
                <a:spLocks noChangeArrowheads="1"/>
              </p:cNvSpPr>
              <p:nvPr/>
            </p:nvSpPr>
            <p:spPr bwMode="auto">
              <a:xfrm>
                <a:off x="480" y="2641"/>
                <a:ext cx="869" cy="597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5" name="Rectangle 17"/>
              <p:cNvSpPr>
                <a:spLocks noChangeArrowheads="1"/>
              </p:cNvSpPr>
              <p:nvPr/>
            </p:nvSpPr>
            <p:spPr bwMode="auto">
              <a:xfrm>
                <a:off x="480" y="2641"/>
                <a:ext cx="869" cy="597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" name="Oval 18"/>
              <p:cNvSpPr>
                <a:spLocks noChangeArrowheads="1"/>
              </p:cNvSpPr>
              <p:nvPr/>
            </p:nvSpPr>
            <p:spPr bwMode="auto">
              <a:xfrm>
                <a:off x="482" y="2498"/>
                <a:ext cx="870" cy="280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50" name="Group 249"/>
            <p:cNvGrpSpPr>
              <a:grpSpLocks/>
            </p:cNvGrpSpPr>
            <p:nvPr/>
          </p:nvGrpSpPr>
          <p:grpSpPr bwMode="auto">
            <a:xfrm>
              <a:off x="2809875" y="4983246"/>
              <a:ext cx="514350" cy="508000"/>
              <a:chOff x="480" y="2498"/>
              <a:chExt cx="872" cy="878"/>
            </a:xfrm>
          </p:grpSpPr>
          <p:sp>
            <p:nvSpPr>
              <p:cNvPr id="251" name="Oval 15"/>
              <p:cNvSpPr>
                <a:spLocks noChangeArrowheads="1"/>
              </p:cNvSpPr>
              <p:nvPr/>
            </p:nvSpPr>
            <p:spPr bwMode="auto">
              <a:xfrm>
                <a:off x="482" y="3096"/>
                <a:ext cx="870" cy="280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2" name="Rectangle 16"/>
              <p:cNvSpPr>
                <a:spLocks noChangeArrowheads="1"/>
              </p:cNvSpPr>
              <p:nvPr/>
            </p:nvSpPr>
            <p:spPr bwMode="auto">
              <a:xfrm>
                <a:off x="480" y="2641"/>
                <a:ext cx="869" cy="597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3" name="Rectangle 17"/>
              <p:cNvSpPr>
                <a:spLocks noChangeArrowheads="1"/>
              </p:cNvSpPr>
              <p:nvPr/>
            </p:nvSpPr>
            <p:spPr bwMode="auto">
              <a:xfrm>
                <a:off x="480" y="2641"/>
                <a:ext cx="869" cy="597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4" name="Oval 18"/>
              <p:cNvSpPr>
                <a:spLocks noChangeArrowheads="1"/>
              </p:cNvSpPr>
              <p:nvPr/>
            </p:nvSpPr>
            <p:spPr bwMode="auto">
              <a:xfrm>
                <a:off x="482" y="2498"/>
                <a:ext cx="870" cy="280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67" name="Line 10"/>
            <p:cNvSpPr>
              <a:spLocks noChangeShapeType="1"/>
            </p:cNvSpPr>
            <p:nvPr/>
          </p:nvSpPr>
          <p:spPr bwMode="auto">
            <a:xfrm>
              <a:off x="5554528" y="3868347"/>
              <a:ext cx="660217" cy="610180"/>
            </a:xfrm>
            <a:prstGeom prst="line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69" name="Group 268"/>
            <p:cNvGrpSpPr>
              <a:grpSpLocks/>
            </p:cNvGrpSpPr>
            <p:nvPr/>
          </p:nvGrpSpPr>
          <p:grpSpPr bwMode="auto">
            <a:xfrm>
              <a:off x="5090979" y="3614927"/>
              <a:ext cx="514350" cy="508000"/>
              <a:chOff x="480" y="2498"/>
              <a:chExt cx="872" cy="878"/>
            </a:xfrm>
          </p:grpSpPr>
          <p:sp>
            <p:nvSpPr>
              <p:cNvPr id="270" name="Oval 15"/>
              <p:cNvSpPr>
                <a:spLocks noChangeArrowheads="1"/>
              </p:cNvSpPr>
              <p:nvPr/>
            </p:nvSpPr>
            <p:spPr bwMode="auto">
              <a:xfrm>
                <a:off x="482" y="3096"/>
                <a:ext cx="870" cy="280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1" name="Rectangle 16"/>
              <p:cNvSpPr>
                <a:spLocks noChangeArrowheads="1"/>
              </p:cNvSpPr>
              <p:nvPr/>
            </p:nvSpPr>
            <p:spPr bwMode="auto">
              <a:xfrm>
                <a:off x="480" y="2641"/>
                <a:ext cx="869" cy="597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2" name="Rectangle 17"/>
              <p:cNvSpPr>
                <a:spLocks noChangeArrowheads="1"/>
              </p:cNvSpPr>
              <p:nvPr/>
            </p:nvSpPr>
            <p:spPr bwMode="auto">
              <a:xfrm>
                <a:off x="480" y="2641"/>
                <a:ext cx="869" cy="597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3" name="Oval 18"/>
              <p:cNvSpPr>
                <a:spLocks noChangeArrowheads="1"/>
              </p:cNvSpPr>
              <p:nvPr/>
            </p:nvSpPr>
            <p:spPr bwMode="auto">
              <a:xfrm>
                <a:off x="482" y="2498"/>
                <a:ext cx="870" cy="280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75" name="Line 10"/>
            <p:cNvSpPr>
              <a:spLocks noChangeShapeType="1"/>
            </p:cNvSpPr>
            <p:nvPr/>
          </p:nvSpPr>
          <p:spPr bwMode="auto">
            <a:xfrm flipH="1">
              <a:off x="5554528" y="4554122"/>
              <a:ext cx="676356" cy="731807"/>
            </a:xfrm>
            <a:prstGeom prst="line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76" name="Group 275"/>
            <p:cNvGrpSpPr>
              <a:grpSpLocks/>
            </p:cNvGrpSpPr>
            <p:nvPr/>
          </p:nvGrpSpPr>
          <p:grpSpPr bwMode="auto">
            <a:xfrm>
              <a:off x="6216516" y="4242972"/>
              <a:ext cx="514350" cy="508000"/>
              <a:chOff x="480" y="2498"/>
              <a:chExt cx="872" cy="878"/>
            </a:xfrm>
          </p:grpSpPr>
          <p:sp>
            <p:nvSpPr>
              <p:cNvPr id="277" name="Oval 15"/>
              <p:cNvSpPr>
                <a:spLocks noChangeArrowheads="1"/>
              </p:cNvSpPr>
              <p:nvPr/>
            </p:nvSpPr>
            <p:spPr bwMode="auto">
              <a:xfrm>
                <a:off x="482" y="3096"/>
                <a:ext cx="870" cy="280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" name="Rectangle 16"/>
              <p:cNvSpPr>
                <a:spLocks noChangeArrowheads="1"/>
              </p:cNvSpPr>
              <p:nvPr/>
            </p:nvSpPr>
            <p:spPr bwMode="auto">
              <a:xfrm>
                <a:off x="480" y="2641"/>
                <a:ext cx="869" cy="597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" name="Rectangle 17"/>
              <p:cNvSpPr>
                <a:spLocks noChangeArrowheads="1"/>
              </p:cNvSpPr>
              <p:nvPr/>
            </p:nvSpPr>
            <p:spPr bwMode="auto">
              <a:xfrm>
                <a:off x="480" y="2641"/>
                <a:ext cx="869" cy="597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0" name="Oval 18"/>
              <p:cNvSpPr>
                <a:spLocks noChangeArrowheads="1"/>
              </p:cNvSpPr>
              <p:nvPr/>
            </p:nvSpPr>
            <p:spPr bwMode="auto">
              <a:xfrm>
                <a:off x="482" y="2498"/>
                <a:ext cx="870" cy="280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81" name="Group 280"/>
            <p:cNvGrpSpPr>
              <a:grpSpLocks/>
            </p:cNvGrpSpPr>
            <p:nvPr/>
          </p:nvGrpSpPr>
          <p:grpSpPr bwMode="auto">
            <a:xfrm>
              <a:off x="5090979" y="4997198"/>
              <a:ext cx="514350" cy="508000"/>
              <a:chOff x="480" y="2498"/>
              <a:chExt cx="872" cy="878"/>
            </a:xfrm>
          </p:grpSpPr>
          <p:sp>
            <p:nvSpPr>
              <p:cNvPr id="282" name="Oval 15"/>
              <p:cNvSpPr>
                <a:spLocks noChangeArrowheads="1"/>
              </p:cNvSpPr>
              <p:nvPr/>
            </p:nvSpPr>
            <p:spPr bwMode="auto">
              <a:xfrm>
                <a:off x="482" y="3096"/>
                <a:ext cx="870" cy="280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3" name="Rectangle 16"/>
              <p:cNvSpPr>
                <a:spLocks noChangeArrowheads="1"/>
              </p:cNvSpPr>
              <p:nvPr/>
            </p:nvSpPr>
            <p:spPr bwMode="auto">
              <a:xfrm>
                <a:off x="480" y="2641"/>
                <a:ext cx="869" cy="597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4" name="Rectangle 17"/>
              <p:cNvSpPr>
                <a:spLocks noChangeArrowheads="1"/>
              </p:cNvSpPr>
              <p:nvPr/>
            </p:nvSpPr>
            <p:spPr bwMode="auto">
              <a:xfrm>
                <a:off x="480" y="2641"/>
                <a:ext cx="869" cy="597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5" name="Oval 18"/>
              <p:cNvSpPr>
                <a:spLocks noChangeArrowheads="1"/>
              </p:cNvSpPr>
              <p:nvPr/>
            </p:nvSpPr>
            <p:spPr bwMode="auto">
              <a:xfrm>
                <a:off x="482" y="2498"/>
                <a:ext cx="870" cy="280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5" name="Group 14"/>
            <p:cNvGrpSpPr>
              <a:grpSpLocks/>
            </p:cNvGrpSpPr>
            <p:nvPr/>
          </p:nvGrpSpPr>
          <p:grpSpPr bwMode="auto">
            <a:xfrm>
              <a:off x="1684338" y="4208630"/>
              <a:ext cx="514350" cy="508000"/>
              <a:chOff x="480" y="2498"/>
              <a:chExt cx="872" cy="878"/>
            </a:xfrm>
          </p:grpSpPr>
          <p:sp>
            <p:nvSpPr>
              <p:cNvPr id="221" name="Oval 15"/>
              <p:cNvSpPr>
                <a:spLocks noChangeArrowheads="1"/>
              </p:cNvSpPr>
              <p:nvPr/>
            </p:nvSpPr>
            <p:spPr bwMode="auto">
              <a:xfrm>
                <a:off x="482" y="3096"/>
                <a:ext cx="870" cy="280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2" name="Rectangle 16"/>
              <p:cNvSpPr>
                <a:spLocks noChangeArrowheads="1"/>
              </p:cNvSpPr>
              <p:nvPr/>
            </p:nvSpPr>
            <p:spPr bwMode="auto">
              <a:xfrm>
                <a:off x="480" y="2641"/>
                <a:ext cx="869" cy="597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3" name="Rectangle 17"/>
              <p:cNvSpPr>
                <a:spLocks noChangeArrowheads="1"/>
              </p:cNvSpPr>
              <p:nvPr/>
            </p:nvSpPr>
            <p:spPr bwMode="auto">
              <a:xfrm>
                <a:off x="480" y="2641"/>
                <a:ext cx="869" cy="597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4" name="Oval 18"/>
              <p:cNvSpPr>
                <a:spLocks noChangeArrowheads="1"/>
              </p:cNvSpPr>
              <p:nvPr/>
            </p:nvSpPr>
            <p:spPr bwMode="auto">
              <a:xfrm>
                <a:off x="482" y="2498"/>
                <a:ext cx="870" cy="280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cxnSp>
          <p:nvCxnSpPr>
            <p:cNvPr id="287" name="Straight Arrow Connector 286"/>
            <p:cNvCxnSpPr/>
            <p:nvPr/>
          </p:nvCxnSpPr>
          <p:spPr>
            <a:xfrm flipV="1">
              <a:off x="2209287" y="3918676"/>
              <a:ext cx="324049" cy="289954"/>
            </a:xfrm>
            <a:prstGeom prst="straightConnector1">
              <a:avLst/>
            </a:prstGeom>
            <a:ln w="38100">
              <a:solidFill>
                <a:srgbClr val="FFC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Straight Arrow Connector 290"/>
            <p:cNvCxnSpPr/>
            <p:nvPr/>
          </p:nvCxnSpPr>
          <p:spPr>
            <a:xfrm>
              <a:off x="2211766" y="4753986"/>
              <a:ext cx="268603" cy="275651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96" name="Group 295"/>
            <p:cNvGrpSpPr>
              <a:grpSpLocks/>
            </p:cNvGrpSpPr>
            <p:nvPr/>
          </p:nvGrpSpPr>
          <p:grpSpPr bwMode="auto">
            <a:xfrm>
              <a:off x="3916437" y="4990397"/>
              <a:ext cx="514350" cy="508000"/>
              <a:chOff x="480" y="2498"/>
              <a:chExt cx="872" cy="878"/>
            </a:xfrm>
          </p:grpSpPr>
          <p:sp>
            <p:nvSpPr>
              <p:cNvPr id="297" name="Oval 15"/>
              <p:cNvSpPr>
                <a:spLocks noChangeArrowheads="1"/>
              </p:cNvSpPr>
              <p:nvPr/>
            </p:nvSpPr>
            <p:spPr bwMode="auto">
              <a:xfrm>
                <a:off x="482" y="3096"/>
                <a:ext cx="870" cy="280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8" name="Rectangle 16"/>
              <p:cNvSpPr>
                <a:spLocks noChangeArrowheads="1"/>
              </p:cNvSpPr>
              <p:nvPr/>
            </p:nvSpPr>
            <p:spPr bwMode="auto">
              <a:xfrm>
                <a:off x="480" y="2641"/>
                <a:ext cx="869" cy="597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" name="Rectangle 17"/>
              <p:cNvSpPr>
                <a:spLocks noChangeArrowheads="1"/>
              </p:cNvSpPr>
              <p:nvPr/>
            </p:nvSpPr>
            <p:spPr bwMode="auto">
              <a:xfrm>
                <a:off x="480" y="2641"/>
                <a:ext cx="869" cy="597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0" name="Oval 18"/>
              <p:cNvSpPr>
                <a:spLocks noChangeArrowheads="1"/>
              </p:cNvSpPr>
              <p:nvPr/>
            </p:nvSpPr>
            <p:spPr bwMode="auto">
              <a:xfrm>
                <a:off x="482" y="2498"/>
                <a:ext cx="870" cy="280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4" name="TextBox 303"/>
            <p:cNvSpPr txBox="1"/>
            <p:nvPr/>
          </p:nvSpPr>
          <p:spPr>
            <a:xfrm>
              <a:off x="1293710" y="4927751"/>
              <a:ext cx="11656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replicate</a:t>
              </a:r>
              <a:endParaRPr lang="en-US" b="1" dirty="0"/>
            </a:p>
          </p:txBody>
        </p:sp>
        <p:cxnSp>
          <p:nvCxnSpPr>
            <p:cNvPr id="305" name="Straight Arrow Connector 304"/>
            <p:cNvCxnSpPr/>
            <p:nvPr/>
          </p:nvCxnSpPr>
          <p:spPr>
            <a:xfrm>
              <a:off x="4487211" y="3733422"/>
              <a:ext cx="357545" cy="4844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Arrow Connector 306"/>
            <p:cNvCxnSpPr/>
            <p:nvPr/>
          </p:nvCxnSpPr>
          <p:spPr>
            <a:xfrm rot="5400000">
              <a:off x="4088386" y="4329251"/>
              <a:ext cx="357545" cy="4844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8" name="TextBox 307"/>
            <p:cNvSpPr txBox="1"/>
            <p:nvPr/>
          </p:nvSpPr>
          <p:spPr>
            <a:xfrm>
              <a:off x="4275651" y="3974422"/>
              <a:ext cx="11656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replicate</a:t>
              </a:r>
              <a:endParaRPr lang="en-US" b="1" dirty="0"/>
            </a:p>
          </p:txBody>
        </p:sp>
        <p:sp>
          <p:nvSpPr>
            <p:cNvPr id="309" name="TextBox 308"/>
            <p:cNvSpPr txBox="1"/>
            <p:nvPr/>
          </p:nvSpPr>
          <p:spPr>
            <a:xfrm>
              <a:off x="3073761" y="4694666"/>
              <a:ext cx="11656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eliminate</a:t>
              </a:r>
              <a:endParaRPr lang="en-US" b="1" dirty="0"/>
            </a:p>
          </p:txBody>
        </p:sp>
        <p:sp>
          <p:nvSpPr>
            <p:cNvPr id="310" name="TextBox 309"/>
            <p:cNvSpPr txBox="1"/>
            <p:nvPr/>
          </p:nvSpPr>
          <p:spPr>
            <a:xfrm>
              <a:off x="3066919" y="3981167"/>
              <a:ext cx="11656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eliminate</a:t>
              </a:r>
              <a:endParaRPr lang="en-US" b="1" dirty="0"/>
            </a:p>
          </p:txBody>
        </p:sp>
        <p:cxnSp>
          <p:nvCxnSpPr>
            <p:cNvPr id="311" name="Straight Arrow Connector 310"/>
            <p:cNvCxnSpPr/>
            <p:nvPr/>
          </p:nvCxnSpPr>
          <p:spPr>
            <a:xfrm rot="16200000" flipV="1">
              <a:off x="4088385" y="4756678"/>
              <a:ext cx="357545" cy="4844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2" name="Straight Arrow Connector 311"/>
            <p:cNvCxnSpPr/>
            <p:nvPr/>
          </p:nvCxnSpPr>
          <p:spPr>
            <a:xfrm flipV="1">
              <a:off x="4472673" y="5158813"/>
              <a:ext cx="523630" cy="15053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3" name="TextBox 312"/>
            <p:cNvSpPr txBox="1"/>
            <p:nvPr/>
          </p:nvSpPr>
          <p:spPr>
            <a:xfrm>
              <a:off x="4279853" y="4703925"/>
              <a:ext cx="11656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replicate</a:t>
              </a:r>
              <a:endParaRPr lang="en-US" b="1" dirty="0"/>
            </a:p>
          </p:txBody>
        </p:sp>
        <p:sp>
          <p:nvSpPr>
            <p:cNvPr id="314" name="TextBox 313"/>
            <p:cNvSpPr txBox="1"/>
            <p:nvPr/>
          </p:nvSpPr>
          <p:spPr>
            <a:xfrm>
              <a:off x="5159929" y="4312192"/>
              <a:ext cx="11656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eliminate</a:t>
              </a:r>
              <a:endParaRPr lang="en-US" b="1" dirty="0"/>
            </a:p>
          </p:txBody>
        </p:sp>
        <p:cxnSp>
          <p:nvCxnSpPr>
            <p:cNvPr id="315" name="Straight Arrow Connector 314"/>
            <p:cNvCxnSpPr/>
            <p:nvPr/>
          </p:nvCxnSpPr>
          <p:spPr>
            <a:xfrm flipV="1">
              <a:off x="3412443" y="3731599"/>
              <a:ext cx="434318" cy="4788"/>
            </a:xfrm>
            <a:prstGeom prst="straightConnector1">
              <a:avLst/>
            </a:prstGeom>
            <a:ln w="38100">
              <a:solidFill>
                <a:srgbClr val="FFC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8" name="Straight Arrow Connector 317"/>
            <p:cNvCxnSpPr/>
            <p:nvPr/>
          </p:nvCxnSpPr>
          <p:spPr>
            <a:xfrm>
              <a:off x="3447016" y="5343193"/>
              <a:ext cx="403089" cy="1086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2" name="Straight Arrow Connector 321"/>
            <p:cNvCxnSpPr/>
            <p:nvPr/>
          </p:nvCxnSpPr>
          <p:spPr>
            <a:xfrm>
              <a:off x="5819385" y="3908936"/>
              <a:ext cx="246543" cy="263832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5" name="Straight Arrow Connector 324"/>
            <p:cNvCxnSpPr/>
            <p:nvPr/>
          </p:nvCxnSpPr>
          <p:spPr>
            <a:xfrm flipV="1">
              <a:off x="5783621" y="4788026"/>
              <a:ext cx="395360" cy="393148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8" name="Straight Arrow Connector 327"/>
            <p:cNvCxnSpPr/>
            <p:nvPr/>
          </p:nvCxnSpPr>
          <p:spPr>
            <a:xfrm flipV="1">
              <a:off x="1146660" y="4364176"/>
              <a:ext cx="434318" cy="47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9" name="Straight Arrow Connector 328"/>
            <p:cNvCxnSpPr/>
            <p:nvPr/>
          </p:nvCxnSpPr>
          <p:spPr>
            <a:xfrm flipV="1">
              <a:off x="6876733" y="4370864"/>
              <a:ext cx="434318" cy="47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4393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FRER Reordering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  <a:tabLst>
                <a:tab pos="360363" algn="l"/>
              </a:tabLst>
            </a:pPr>
            <a:r>
              <a:rPr lang="en-US" sz="2400" dirty="0" smtClean="0"/>
              <a:t>802.1CB does not require in-order delivery</a:t>
            </a:r>
          </a:p>
          <a:p>
            <a:pPr marL="0" indent="0">
              <a:spcBef>
                <a:spcPts val="0"/>
              </a:spcBef>
              <a:buNone/>
              <a:tabLst>
                <a:tab pos="360363" algn="l"/>
              </a:tabLst>
            </a:pPr>
            <a:r>
              <a:rPr lang="en-US" sz="2400" dirty="0"/>
              <a:t>	</a:t>
            </a:r>
            <a:r>
              <a:rPr lang="en-US" sz="2400" dirty="0" smtClean="0"/>
              <a:t>because it assumes that there are large </a:t>
            </a:r>
            <a:r>
              <a:rPr lang="en-US" sz="2400" dirty="0"/>
              <a:t>buffers </a:t>
            </a:r>
            <a:endParaRPr lang="en-US" sz="2400" dirty="0" smtClean="0"/>
          </a:p>
          <a:p>
            <a:pPr marL="0" indent="0">
              <a:spcBef>
                <a:spcPts val="0"/>
              </a:spcBef>
              <a:buNone/>
              <a:tabLst>
                <a:tab pos="360363" algn="l"/>
              </a:tabLst>
            </a:pPr>
            <a:r>
              <a:rPr lang="en-US" sz="2400" dirty="0"/>
              <a:t>	</a:t>
            </a:r>
            <a:r>
              <a:rPr lang="en-US" sz="2400" dirty="0" smtClean="0"/>
              <a:t>and packets can be re-ordered</a:t>
            </a:r>
          </a:p>
          <a:p>
            <a:pPr marL="0" indent="0">
              <a:spcBef>
                <a:spcPts val="1800"/>
              </a:spcBef>
              <a:buNone/>
              <a:tabLst>
                <a:tab pos="360363" algn="l"/>
              </a:tabLst>
            </a:pPr>
            <a:r>
              <a:rPr lang="en-US" sz="2400" dirty="0" smtClean="0"/>
              <a:t>802.1CB </a:t>
            </a:r>
            <a:r>
              <a:rPr lang="en-US" sz="2400" dirty="0"/>
              <a:t>distinguishes between </a:t>
            </a:r>
            <a:r>
              <a:rPr lang="en-US" sz="2400" dirty="0" smtClean="0"/>
              <a:t>:</a:t>
            </a:r>
          </a:p>
          <a:p>
            <a:pPr>
              <a:tabLst>
                <a:tab pos="360363" algn="l"/>
              </a:tabLst>
            </a:pPr>
            <a:r>
              <a:rPr lang="en-US" sz="2400" dirty="0"/>
              <a:t>	</a:t>
            </a:r>
            <a:r>
              <a:rPr lang="en-US" sz="2400" dirty="0" smtClean="0"/>
              <a:t>intermittent flows (e.g., SCADA)</a:t>
            </a:r>
          </a:p>
          <a:p>
            <a:pPr marL="457200" lvl="1" indent="0" defTabSz="360363">
              <a:spcBef>
                <a:spcPts val="0"/>
              </a:spcBef>
              <a:buNone/>
              <a:tabLst>
                <a:tab pos="360363" algn="l"/>
              </a:tabLst>
            </a:pPr>
            <a:r>
              <a:rPr lang="en-US" sz="2400" dirty="0"/>
              <a:t>	</a:t>
            </a:r>
            <a:r>
              <a:rPr lang="en-US" sz="2400" dirty="0" smtClean="0"/>
              <a:t>time between packets &gt; </a:t>
            </a:r>
            <a:r>
              <a:rPr lang="el-GR" sz="2400" dirty="0" smtClean="0"/>
              <a:t>Δ</a:t>
            </a:r>
            <a:r>
              <a:rPr lang="en-US" sz="2400" dirty="0" smtClean="0"/>
              <a:t> end-to-end latencies </a:t>
            </a:r>
          </a:p>
          <a:p>
            <a:pPr marL="457200" lvl="1" indent="0" defTabSz="360363">
              <a:spcBef>
                <a:spcPts val="0"/>
              </a:spcBef>
              <a:buNone/>
              <a:tabLst>
                <a:tab pos="360363" algn="l"/>
              </a:tabLst>
            </a:pPr>
            <a:r>
              <a:rPr lang="en-US" sz="2400" dirty="0"/>
              <a:t>	</a:t>
            </a:r>
            <a:r>
              <a:rPr lang="en-US" sz="2400" dirty="0" smtClean="0"/>
              <a:t>simple elimination algorithm - discard if SN isn’t &gt; last SN</a:t>
            </a:r>
          </a:p>
          <a:p>
            <a:pPr>
              <a:tabLst>
                <a:tab pos="360363" algn="l"/>
              </a:tabLst>
            </a:pPr>
            <a:r>
              <a:rPr lang="en-US" sz="2400" dirty="0"/>
              <a:t>	</a:t>
            </a:r>
            <a:r>
              <a:rPr lang="en-US" sz="2400" dirty="0" smtClean="0"/>
              <a:t>bulk flows (e.g., video streams)</a:t>
            </a:r>
          </a:p>
          <a:p>
            <a:pPr marL="722313" lvl="1" indent="0">
              <a:spcBef>
                <a:spcPts val="0"/>
              </a:spcBef>
              <a:buNone/>
              <a:tabLst>
                <a:tab pos="722313" algn="l"/>
              </a:tabLst>
            </a:pPr>
            <a:r>
              <a:rPr lang="en-US" sz="2400" dirty="0" smtClean="0"/>
              <a:t>many more packets in flight </a:t>
            </a:r>
            <a:r>
              <a:rPr lang="en-US" sz="2400" dirty="0"/>
              <a:t>on one path than </a:t>
            </a:r>
            <a:r>
              <a:rPr lang="en-US" sz="2400" dirty="0" smtClean="0"/>
              <a:t>another  </a:t>
            </a:r>
          </a:p>
          <a:p>
            <a:pPr marL="722313" lvl="1" indent="0">
              <a:spcBef>
                <a:spcPts val="0"/>
              </a:spcBef>
              <a:buNone/>
              <a:tabLst>
                <a:tab pos="722313" algn="l"/>
              </a:tabLst>
            </a:pPr>
            <a:r>
              <a:rPr lang="en-US" sz="2400" dirty="0" smtClean="0"/>
              <a:t>need to remember multiple SNs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920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680" y="152400"/>
            <a:ext cx="7886700" cy="587373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>802.1Qca Path control and reservation</a:t>
            </a:r>
            <a:endParaRPr lang="en-US" sz="4000" b="1" dirty="0"/>
          </a:p>
        </p:txBody>
      </p:sp>
      <p:sp>
        <p:nvSpPr>
          <p:cNvPr id="53" name="Content Placeholder 2"/>
          <p:cNvSpPr>
            <a:spLocks noGrp="1"/>
          </p:cNvSpPr>
          <p:nvPr>
            <p:ph idx="1"/>
          </p:nvPr>
        </p:nvSpPr>
        <p:spPr>
          <a:xfrm>
            <a:off x="634828" y="990600"/>
            <a:ext cx="8280571" cy="52197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Published in </a:t>
            </a:r>
            <a:r>
              <a:rPr lang="en-US" sz="2400" dirty="0" smtClean="0"/>
              <a:t>2015 </a:t>
            </a:r>
            <a:r>
              <a:rPr lang="en-US" sz="2400" dirty="0"/>
              <a:t>and being absorbed into 802.1Q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 smtClean="0"/>
              <a:t>Defines IS-IS extensions </a:t>
            </a:r>
          </a:p>
          <a:p>
            <a:pPr marL="0" indent="0" defTabSz="360363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to enable the </a:t>
            </a:r>
            <a:r>
              <a:rPr lang="en-US" sz="2400" dirty="0"/>
              <a:t>multiple paths required </a:t>
            </a:r>
            <a:r>
              <a:rPr lang="en-US" sz="2400" dirty="0" smtClean="0"/>
              <a:t>by 802.1CB FREF</a:t>
            </a:r>
          </a:p>
          <a:p>
            <a:pPr marL="0" indent="0" defTabSz="360363">
              <a:spcBef>
                <a:spcPts val="1200"/>
              </a:spcBef>
              <a:buNone/>
            </a:pPr>
            <a:r>
              <a:rPr lang="en-US" sz="2400" dirty="0" smtClean="0"/>
              <a:t>Redundancy paths are computed </a:t>
            </a:r>
          </a:p>
          <a:p>
            <a:pPr marL="0" indent="0" defTabSz="360363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and distributed throughout </a:t>
            </a:r>
            <a:r>
              <a:rPr lang="en-US" sz="2400" dirty="0"/>
              <a:t>the </a:t>
            </a:r>
            <a:r>
              <a:rPr lang="en-US" sz="2400" dirty="0" smtClean="0"/>
              <a:t>network</a:t>
            </a:r>
            <a:endParaRPr lang="en-US" sz="2400" dirty="0"/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/>
              <a:t>Paths can be completely (explicitly) pinned </a:t>
            </a:r>
          </a:p>
          <a:p>
            <a:pPr marL="0" indent="0">
              <a:spcBef>
                <a:spcPts val="0"/>
              </a:spcBef>
              <a:buNone/>
              <a:tabLst>
                <a:tab pos="360363" algn="l"/>
              </a:tabLst>
            </a:pPr>
            <a:r>
              <a:rPr lang="en-US" sz="2400" dirty="0"/>
              <a:t>	or loosely pinned (only to certain points)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 smtClean="0"/>
              <a:t>Paths </a:t>
            </a:r>
            <a:r>
              <a:rPr lang="en-US" sz="2400" dirty="0"/>
              <a:t>can be </a:t>
            </a:r>
            <a:r>
              <a:rPr lang="en-US" sz="2400" dirty="0" smtClean="0"/>
              <a:t>specified using metrics </a:t>
            </a:r>
          </a:p>
          <a:p>
            <a:pPr marL="0" indent="0" defTabSz="360363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not usually </a:t>
            </a:r>
            <a:r>
              <a:rPr lang="en-US" sz="2400" dirty="0"/>
              <a:t>used </a:t>
            </a:r>
            <a:r>
              <a:rPr lang="en-US" sz="2400" dirty="0" smtClean="0"/>
              <a:t>for forwarding</a:t>
            </a:r>
            <a:endParaRPr lang="en-US" sz="2400" dirty="0"/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/>
              <a:t>Includes algorithms for finding multiple maximally disjoint paths </a:t>
            </a:r>
          </a:p>
          <a:p>
            <a:pPr marL="0" indent="0" defTabSz="360363">
              <a:spcBef>
                <a:spcPts val="0"/>
              </a:spcBef>
              <a:buNone/>
            </a:pPr>
            <a:r>
              <a:rPr lang="en-US" sz="2400" dirty="0"/>
              <a:t>	according to various </a:t>
            </a:r>
            <a:r>
              <a:rPr lang="en-US" sz="2400" dirty="0" smtClean="0"/>
              <a:t>criteria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067550" y="6384926"/>
            <a:ext cx="1695450" cy="4238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28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680" y="152400"/>
            <a:ext cx="7886700" cy="587373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>802.1Qci Per Stream Filtering/Policing</a:t>
            </a:r>
            <a:endParaRPr lang="en-US" sz="4000" b="1" dirty="0"/>
          </a:p>
        </p:txBody>
      </p:sp>
      <p:sp>
        <p:nvSpPr>
          <p:cNvPr id="53" name="Content Placeholder 2"/>
          <p:cNvSpPr>
            <a:spLocks noGrp="1"/>
          </p:cNvSpPr>
          <p:nvPr>
            <p:ph idx="1"/>
          </p:nvPr>
        </p:nvSpPr>
        <p:spPr>
          <a:xfrm>
            <a:off x="634828" y="990600"/>
            <a:ext cx="8356772" cy="55245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Published in 2017</a:t>
            </a:r>
          </a:p>
          <a:p>
            <a:pPr marL="0" indent="0">
              <a:buNone/>
            </a:pPr>
            <a:r>
              <a:rPr lang="en-US" sz="2400" dirty="0" smtClean="0"/>
              <a:t>Enables gating and metering (policing) on a per-stream basis</a:t>
            </a:r>
          </a:p>
          <a:p>
            <a:pPr marL="0" indent="0" defTabSz="360363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called </a:t>
            </a:r>
            <a:r>
              <a:rPr lang="en-US" sz="2400" b="1" dirty="0" smtClean="0"/>
              <a:t>P</a:t>
            </a:r>
            <a:r>
              <a:rPr lang="en-US" sz="2400" dirty="0" smtClean="0"/>
              <a:t>er </a:t>
            </a:r>
            <a:r>
              <a:rPr lang="en-US" sz="2400" b="1" dirty="0" smtClean="0"/>
              <a:t>S</a:t>
            </a:r>
            <a:r>
              <a:rPr lang="en-US" sz="2400" dirty="0" smtClean="0"/>
              <a:t>tream </a:t>
            </a:r>
            <a:r>
              <a:rPr lang="en-US" sz="2400" b="1" dirty="0" smtClean="0"/>
              <a:t>F</a:t>
            </a:r>
            <a:r>
              <a:rPr lang="en-US" sz="2400" dirty="0" smtClean="0"/>
              <a:t>iltering and </a:t>
            </a:r>
            <a:r>
              <a:rPr lang="en-US" sz="2400" b="1" dirty="0" smtClean="0"/>
              <a:t>P</a:t>
            </a:r>
            <a:r>
              <a:rPr lang="en-US" sz="2400" dirty="0" smtClean="0"/>
              <a:t>olicing (PSFP)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/>
              <a:t>in order to protect against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excess </a:t>
            </a:r>
            <a:r>
              <a:rPr lang="en-US" dirty="0"/>
              <a:t>bandwidth </a:t>
            </a:r>
            <a:r>
              <a:rPr lang="en-US" dirty="0" smtClean="0"/>
              <a:t>usage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burst </a:t>
            </a:r>
            <a:r>
              <a:rPr lang="en-US" dirty="0"/>
              <a:t>sizes </a:t>
            </a:r>
            <a:endParaRPr lang="en-US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faulty/malicious endpoints</a:t>
            </a:r>
            <a:r>
              <a:rPr lang="en-US" dirty="0"/>
              <a:t>  </a:t>
            </a:r>
            <a:endParaRPr lang="en-US" dirty="0" smtClean="0"/>
          </a:p>
          <a:p>
            <a:pPr marL="0" indent="0">
              <a:buNone/>
            </a:pPr>
            <a:r>
              <a:rPr lang="en-US" sz="2400" dirty="0" smtClean="0"/>
              <a:t>Operations are based on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stream ID and priority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filters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meter ID and frame counters</a:t>
            </a:r>
          </a:p>
          <a:p>
            <a:pPr marL="0" indent="0">
              <a:buNone/>
            </a:pPr>
            <a:r>
              <a:rPr lang="en-US" sz="2400" dirty="0" smtClean="0"/>
              <a:t>Flow metering should be based on MEF 10.3 dual token buckets</a:t>
            </a:r>
          </a:p>
          <a:p>
            <a:pPr marL="0" indent="0" defTabSz="360363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dirty="0" smtClean="0"/>
              <a:t>(without envelope and rank) </a:t>
            </a:r>
            <a:r>
              <a:rPr lang="en-US" sz="2400" dirty="0" smtClean="0"/>
              <a:t>but with some new features</a:t>
            </a:r>
          </a:p>
          <a:p>
            <a:pPr marL="0" indent="0" defTabSz="360363">
              <a:buNone/>
            </a:pPr>
            <a:r>
              <a:rPr lang="en-US" sz="2400" i="1" dirty="0" smtClean="0"/>
              <a:t>Gating</a:t>
            </a:r>
            <a:r>
              <a:rPr lang="en-US" sz="2400" dirty="0" smtClean="0"/>
              <a:t> holds packets </a:t>
            </a:r>
          </a:p>
          <a:p>
            <a:pPr marL="0" indent="0" defTabSz="360363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while metering </a:t>
            </a:r>
            <a:r>
              <a:rPr lang="en-US" sz="2400" i="1" dirty="0" smtClean="0"/>
              <a:t>marks</a:t>
            </a:r>
            <a:r>
              <a:rPr lang="en-US" sz="2400" dirty="0" smtClean="0"/>
              <a:t>, and optionally </a:t>
            </a:r>
            <a:r>
              <a:rPr lang="en-US" sz="2400" i="1" dirty="0" smtClean="0"/>
              <a:t>drops</a:t>
            </a:r>
            <a:r>
              <a:rPr lang="en-US" sz="2400" dirty="0" smtClean="0"/>
              <a:t> them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067550" y="6384926"/>
            <a:ext cx="1695450" cy="4238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5448300" y="2552700"/>
            <a:ext cx="2268349" cy="1828800"/>
            <a:chOff x="6416578" y="2209800"/>
            <a:chExt cx="2268349" cy="1828800"/>
          </a:xfrm>
        </p:grpSpPr>
        <p:sp>
          <p:nvSpPr>
            <p:cNvPr id="6" name="Rectangle 5"/>
            <p:cNvSpPr/>
            <p:nvPr/>
          </p:nvSpPr>
          <p:spPr>
            <a:xfrm>
              <a:off x="6471155" y="2576116"/>
              <a:ext cx="114300" cy="4191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623555" y="2576116"/>
              <a:ext cx="114300" cy="4191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775955" y="2576116"/>
              <a:ext cx="114300" cy="4191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928355" y="2576116"/>
              <a:ext cx="114300" cy="4191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385555" y="2576116"/>
              <a:ext cx="114300" cy="4191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537955" y="2576116"/>
              <a:ext cx="114300" cy="4191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416578" y="3785137"/>
              <a:ext cx="1296816" cy="23657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486942" y="3761601"/>
              <a:ext cx="11811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queuing frames</a:t>
              </a:r>
              <a:endParaRPr lang="en-US" sz="1200" dirty="0"/>
            </a:p>
          </p:txBody>
        </p:sp>
        <p:sp>
          <p:nvSpPr>
            <p:cNvPr id="20" name="Flowchart: Collate 19"/>
            <p:cNvSpPr/>
            <p:nvPr/>
          </p:nvSpPr>
          <p:spPr>
            <a:xfrm>
              <a:off x="6471155" y="3088677"/>
              <a:ext cx="114301" cy="318701"/>
            </a:xfrm>
            <a:prstGeom prst="flowChartCollat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1" name="Flowchart: Collate 20"/>
            <p:cNvSpPr/>
            <p:nvPr/>
          </p:nvSpPr>
          <p:spPr>
            <a:xfrm>
              <a:off x="6623555" y="3086100"/>
              <a:ext cx="114301" cy="318701"/>
            </a:xfrm>
            <a:prstGeom prst="flowChartCollat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2" name="Flowchart: Collate 21"/>
            <p:cNvSpPr/>
            <p:nvPr/>
          </p:nvSpPr>
          <p:spPr>
            <a:xfrm>
              <a:off x="6775955" y="3086100"/>
              <a:ext cx="114301" cy="318701"/>
            </a:xfrm>
            <a:prstGeom prst="flowChartCollat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3" name="Flowchart: Collate 22"/>
            <p:cNvSpPr/>
            <p:nvPr/>
          </p:nvSpPr>
          <p:spPr>
            <a:xfrm>
              <a:off x="6928355" y="3086100"/>
              <a:ext cx="114301" cy="318701"/>
            </a:xfrm>
            <a:prstGeom prst="flowChartCollat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" name="Flowchart: Collate 25"/>
            <p:cNvSpPr/>
            <p:nvPr/>
          </p:nvSpPr>
          <p:spPr>
            <a:xfrm>
              <a:off x="7385555" y="3086100"/>
              <a:ext cx="114301" cy="318701"/>
            </a:xfrm>
            <a:prstGeom prst="flowChartCollat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7" name="Flowchart: Collate 26"/>
            <p:cNvSpPr/>
            <p:nvPr/>
          </p:nvSpPr>
          <p:spPr>
            <a:xfrm>
              <a:off x="7537955" y="3086100"/>
              <a:ext cx="114301" cy="318701"/>
            </a:xfrm>
            <a:prstGeom prst="flowChartCollat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7042655" y="2548870"/>
              <a:ext cx="49530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...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416578" y="2209800"/>
              <a:ext cx="1296816" cy="30777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egress filtering</a:t>
              </a:r>
              <a:endParaRPr lang="en-US" sz="1400" dirty="0"/>
            </a:p>
          </p:txBody>
        </p:sp>
        <p:sp>
          <p:nvSpPr>
            <p:cNvPr id="38" name="Oval 37"/>
            <p:cNvSpPr/>
            <p:nvPr/>
          </p:nvSpPr>
          <p:spPr>
            <a:xfrm>
              <a:off x="6452105" y="3530719"/>
              <a:ext cx="133350" cy="126881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6618153" y="3530114"/>
              <a:ext cx="133350" cy="126881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6774976" y="3530114"/>
              <a:ext cx="133350" cy="126881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6928355" y="3530114"/>
              <a:ext cx="133350" cy="126881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7381313" y="3523347"/>
              <a:ext cx="133350" cy="126881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7534692" y="3523347"/>
              <a:ext cx="133350" cy="126881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7751508" y="3105973"/>
              <a:ext cx="87076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stream gates</a:t>
              </a:r>
              <a:endParaRPr lang="en-US" sz="1600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7688855" y="3445555"/>
              <a:ext cx="99607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flow meters</a:t>
              </a:r>
              <a:endParaRPr lang="en-US" sz="1600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7730845" y="2662555"/>
              <a:ext cx="91209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stream filters</a:t>
              </a:r>
              <a:endParaRPr lang="en-US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3048807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679" y="152400"/>
            <a:ext cx="8209519" cy="587373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802.1CM </a:t>
            </a:r>
            <a:r>
              <a:rPr lang="en-US" sz="3200" dirty="0"/>
              <a:t>Time-Sensitive Networking for </a:t>
            </a:r>
            <a:r>
              <a:rPr lang="en-US" sz="3200" dirty="0" err="1" smtClean="0"/>
              <a:t>Fronthaul</a:t>
            </a:r>
            <a:endParaRPr lang="en-US" b="1" dirty="0"/>
          </a:p>
        </p:txBody>
      </p:sp>
      <p:sp>
        <p:nvSpPr>
          <p:cNvPr id="53" name="Content Placeholder 2"/>
          <p:cNvSpPr>
            <a:spLocks noGrp="1"/>
          </p:cNvSpPr>
          <p:nvPr>
            <p:ph idx="1"/>
          </p:nvPr>
        </p:nvSpPr>
        <p:spPr>
          <a:xfrm>
            <a:off x="634829" y="990600"/>
            <a:ext cx="8013872" cy="49911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Published in 2018</a:t>
            </a:r>
          </a:p>
          <a:p>
            <a:pPr marL="0" indent="0">
              <a:buNone/>
            </a:pPr>
            <a:r>
              <a:rPr lang="en-US" sz="2400" dirty="0" smtClean="0"/>
              <a:t>Joint </a:t>
            </a:r>
            <a:r>
              <a:rPr lang="en-US" sz="2400" dirty="0"/>
              <a:t>work </a:t>
            </a:r>
            <a:r>
              <a:rPr lang="en-US" sz="2400" dirty="0" smtClean="0"/>
              <a:t>with the </a:t>
            </a:r>
            <a:r>
              <a:rPr lang="en-US" sz="2400" i="1" dirty="0"/>
              <a:t>CPRI </a:t>
            </a:r>
            <a:r>
              <a:rPr lang="en-US" sz="2400" i="1" dirty="0" smtClean="0"/>
              <a:t>Cooperation</a:t>
            </a:r>
          </a:p>
          <a:p>
            <a:pPr marL="0" indent="0" defTabSz="360363">
              <a:buNone/>
            </a:pPr>
            <a:r>
              <a:rPr lang="en-US" sz="2400" dirty="0"/>
              <a:t>Specifies requirements for transporting time-sensitive </a:t>
            </a:r>
            <a:r>
              <a:rPr lang="en-US" sz="2400" dirty="0" smtClean="0"/>
              <a:t>	fronthaul streams over Ethernet networks</a:t>
            </a:r>
          </a:p>
          <a:p>
            <a:pPr marL="0" indent="0" defTabSz="360363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including delay and sync (with calculations)</a:t>
            </a:r>
            <a:endParaRPr lang="en-US" sz="2400" dirty="0"/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 smtClean="0"/>
              <a:t>Specified for CPRI (</a:t>
            </a:r>
            <a:r>
              <a:rPr lang="en-US" sz="2400" i="1" dirty="0" smtClean="0"/>
              <a:t>class 1</a:t>
            </a:r>
            <a:r>
              <a:rPr lang="en-US" sz="2400" dirty="0" smtClean="0"/>
              <a:t>) </a:t>
            </a:r>
            <a:r>
              <a:rPr lang="en-US" dirty="0" smtClean="0"/>
              <a:t>[encapsulation not specified]</a:t>
            </a:r>
          </a:p>
          <a:p>
            <a:pPr marL="0" indent="0" defTabSz="360363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and eCPRI (</a:t>
            </a:r>
            <a:r>
              <a:rPr lang="en-US" sz="2400" i="1" dirty="0" smtClean="0"/>
              <a:t>class 2</a:t>
            </a:r>
            <a:r>
              <a:rPr lang="en-US" sz="2400" dirty="0" smtClean="0"/>
              <a:t>)</a:t>
            </a:r>
            <a:endParaRPr lang="en-US" sz="2400" dirty="0"/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/>
              <a:t>CPRI flows (IQ </a:t>
            </a:r>
            <a:r>
              <a:rPr lang="en-US" sz="2400" dirty="0" smtClean="0"/>
              <a:t>data, C&amp;M control/management, sync) </a:t>
            </a:r>
          </a:p>
          <a:p>
            <a:pPr marL="0" indent="0" defTabSz="360363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are handled as separate flows</a:t>
            </a:r>
            <a:endParaRPr lang="en-US" sz="2400" dirty="0"/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 smtClean="0"/>
              <a:t>Synchronization </a:t>
            </a:r>
            <a:r>
              <a:rPr lang="en-US" sz="2400" dirty="0"/>
              <a:t>via </a:t>
            </a:r>
            <a:r>
              <a:rPr lang="en-US" sz="2400" dirty="0" err="1"/>
              <a:t>SyncE</a:t>
            </a:r>
            <a:r>
              <a:rPr lang="en-US" sz="2400" dirty="0"/>
              <a:t> and ITU-T telecom profile (BC or TC)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 smtClean="0"/>
              <a:t>Adopts </a:t>
            </a:r>
            <a:r>
              <a:rPr lang="en-US" sz="2400" dirty="0" err="1" smtClean="0"/>
              <a:t>eCPRI’s</a:t>
            </a:r>
            <a:r>
              <a:rPr lang="en-US" sz="2400" dirty="0" smtClean="0"/>
              <a:t> </a:t>
            </a:r>
            <a:r>
              <a:rPr lang="en-US" sz="2400" i="1" dirty="0" smtClean="0"/>
              <a:t>categories</a:t>
            </a:r>
            <a:r>
              <a:rPr lang="en-US" sz="2400" dirty="0" smtClean="0"/>
              <a:t> (A+, A, B, C) </a:t>
            </a:r>
          </a:p>
          <a:p>
            <a:pPr marL="0" indent="0" defTabSz="360363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and specifies 2 profiles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067550" y="6384926"/>
            <a:ext cx="1695450" cy="4238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311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TSN background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Time Sensitive Networking (TSN) and Deterministic Networking (</a:t>
            </a:r>
            <a:r>
              <a:rPr lang="en-US" sz="2000" dirty="0" err="1" smtClean="0"/>
              <a:t>DetNet</a:t>
            </a:r>
            <a:r>
              <a:rPr lang="en-US" sz="2000" dirty="0" smtClean="0"/>
              <a:t>)</a:t>
            </a:r>
          </a:p>
          <a:p>
            <a:pPr marL="0" indent="0" defTabSz="185738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are Ethernet and IP/MPLS technologies that enable:</a:t>
            </a:r>
          </a:p>
          <a:p>
            <a:pPr defTabSz="185738">
              <a:lnSpc>
                <a:spcPct val="100000"/>
              </a:lnSpc>
              <a:spcBef>
                <a:spcPts val="0"/>
              </a:spcBef>
            </a:pPr>
            <a:r>
              <a:rPr lang="en-US" sz="2000" i="1" dirty="0" smtClean="0"/>
              <a:t>very low </a:t>
            </a:r>
            <a:r>
              <a:rPr lang="en-US" sz="2000" dirty="0" smtClean="0"/>
              <a:t>and </a:t>
            </a:r>
            <a:r>
              <a:rPr lang="en-US" sz="2000" i="1" dirty="0" smtClean="0"/>
              <a:t>guaranteed</a:t>
            </a:r>
            <a:r>
              <a:rPr lang="en-US" sz="2000" dirty="0" smtClean="0"/>
              <a:t> packet propagation </a:t>
            </a:r>
            <a:r>
              <a:rPr lang="en-US" sz="2000" i="1" dirty="0" smtClean="0"/>
              <a:t>latency</a:t>
            </a:r>
          </a:p>
          <a:p>
            <a:pPr lvl="1" defTabSz="185738"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time aware </a:t>
            </a:r>
            <a:r>
              <a:rPr lang="en-US" sz="2000" dirty="0"/>
              <a:t>scheduling/queuing</a:t>
            </a:r>
            <a:endParaRPr lang="en-US" sz="2000" dirty="0" smtClean="0"/>
          </a:p>
          <a:p>
            <a:pPr lvl="1" defTabSz="185738"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time coordinated forwarding</a:t>
            </a:r>
          </a:p>
          <a:p>
            <a:pPr lvl="1" defTabSz="185738"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frame preemption</a:t>
            </a:r>
          </a:p>
          <a:p>
            <a:pPr defTabSz="185738">
              <a:lnSpc>
                <a:spcPct val="100000"/>
              </a:lnSpc>
              <a:spcBef>
                <a:spcPts val="0"/>
              </a:spcBef>
            </a:pPr>
            <a:r>
              <a:rPr lang="en-US" sz="2000" i="1" dirty="0" smtClean="0"/>
              <a:t>very high reliability</a:t>
            </a:r>
          </a:p>
          <a:p>
            <a:pPr lvl="1" defTabSz="185738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zero congestion </a:t>
            </a:r>
            <a:r>
              <a:rPr lang="en-US" sz="2000" dirty="0" smtClean="0"/>
              <a:t>loss (PLR of 10</a:t>
            </a:r>
            <a:r>
              <a:rPr lang="en-US" sz="2000" b="1" baseline="30000" dirty="0" smtClean="0"/>
              <a:t>-10</a:t>
            </a:r>
            <a:r>
              <a:rPr lang="en-US" sz="2000" dirty="0" smtClean="0"/>
              <a:t>)</a:t>
            </a:r>
          </a:p>
          <a:p>
            <a:pPr lvl="1" defTabSz="185738"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resource reservation</a:t>
            </a:r>
          </a:p>
          <a:p>
            <a:pPr lvl="1" defTabSz="185738"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seamless redundancy</a:t>
            </a:r>
            <a:endParaRPr lang="en-US" sz="1600" dirty="0" smtClean="0"/>
          </a:p>
          <a:p>
            <a:pPr defTabSz="185738"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dynamicity – flows can be removed or added w/o impacting other flows</a:t>
            </a:r>
          </a:p>
          <a:p>
            <a:pPr defTabSz="185738"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co-existence of TSN traffic with regular traffic</a:t>
            </a:r>
          </a:p>
          <a:p>
            <a:pPr lvl="1" defTabSz="185738">
              <a:lnSpc>
                <a:spcPct val="100000"/>
              </a:lnSpc>
              <a:spcBef>
                <a:spcPts val="0"/>
              </a:spcBef>
            </a:pPr>
            <a:r>
              <a:rPr lang="en-US" sz="2000" dirty="0" smtClean="0"/>
              <a:t>up to 75% express traffic</a:t>
            </a:r>
          </a:p>
          <a:p>
            <a:pPr marL="0" indent="0" defTabSz="185738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 smtClean="0"/>
              <a:t>for applications such as </a:t>
            </a:r>
            <a:r>
              <a:rPr lang="en-US" sz="2000" dirty="0" err="1" smtClean="0"/>
              <a:t>IIoT</a:t>
            </a:r>
            <a:r>
              <a:rPr lang="en-US" sz="2000" dirty="0" smtClean="0"/>
              <a:t>, V2x, </a:t>
            </a:r>
            <a:r>
              <a:rPr lang="en-US" sz="2000" dirty="0" err="1"/>
              <a:t>fronthaul</a:t>
            </a:r>
            <a:endParaRPr lang="en-US" sz="2000" dirty="0" smtClean="0"/>
          </a:p>
          <a:p>
            <a:pPr marL="0" indent="0" defTabSz="185738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2000" dirty="0" smtClean="0"/>
              <a:t>TSN </a:t>
            </a:r>
            <a:r>
              <a:rPr lang="en-US" sz="2000" dirty="0"/>
              <a:t>is being developed for </a:t>
            </a:r>
            <a:r>
              <a:rPr lang="en-US" sz="2000" dirty="0" smtClean="0"/>
              <a:t>Ethernet by a task group in IEEE 802.1</a:t>
            </a:r>
          </a:p>
          <a:p>
            <a:pPr marL="0" indent="0" defTabSz="185738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2000" dirty="0" smtClean="0"/>
              <a:t>The same technologies are </a:t>
            </a:r>
            <a:r>
              <a:rPr lang="en-US" sz="2000" dirty="0"/>
              <a:t>being developed for </a:t>
            </a:r>
            <a:r>
              <a:rPr lang="en-US" sz="2000" dirty="0" smtClean="0"/>
              <a:t>IP and MPLS </a:t>
            </a:r>
          </a:p>
          <a:p>
            <a:pPr marL="0" indent="0" defTabSz="185738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by the </a:t>
            </a:r>
            <a:r>
              <a:rPr lang="en-US" sz="2000" dirty="0" err="1" smtClean="0"/>
              <a:t>DetNet</a:t>
            </a:r>
            <a:r>
              <a:rPr lang="en-US" sz="2000" dirty="0" smtClean="0"/>
              <a:t> WG in the IETF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7467600" y="6477000"/>
            <a:ext cx="1295400" cy="331788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8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802.1CM Profiles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b="1" dirty="0"/>
              <a:t>Profile A </a:t>
            </a:r>
            <a:endParaRPr lang="en-US" sz="2400" b="1" dirty="0" smtClean="0"/>
          </a:p>
          <a:p>
            <a:pPr>
              <a:spcBef>
                <a:spcPts val="0"/>
              </a:spcBef>
            </a:pPr>
            <a:r>
              <a:rPr lang="en-US" sz="2400" dirty="0" smtClean="0"/>
              <a:t>use legacy Ethernet equipment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strict </a:t>
            </a:r>
            <a:r>
              <a:rPr lang="en-US" sz="2400" dirty="0"/>
              <a:t>priority Ethernet bridge </a:t>
            </a:r>
            <a:endParaRPr lang="en-US" sz="2400" dirty="0" smtClean="0"/>
          </a:p>
          <a:p>
            <a:pPr lvl="1">
              <a:spcBef>
                <a:spcPts val="0"/>
              </a:spcBef>
            </a:pPr>
            <a:r>
              <a:rPr lang="en-US" sz="2400" dirty="0" smtClean="0"/>
              <a:t>IQ data with high </a:t>
            </a:r>
            <a:r>
              <a:rPr lang="en-US" sz="2400" dirty="0"/>
              <a:t>priority traffic class </a:t>
            </a:r>
            <a:endParaRPr lang="en-US" sz="2400" dirty="0" smtClean="0"/>
          </a:p>
          <a:p>
            <a:pPr lvl="1">
              <a:spcBef>
                <a:spcPts val="0"/>
              </a:spcBef>
            </a:pPr>
            <a:r>
              <a:rPr lang="en-US" sz="2400" dirty="0" smtClean="0"/>
              <a:t>C&amp;M data with lower priority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use 2000 bytes for all frames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MEF </a:t>
            </a:r>
            <a:r>
              <a:rPr lang="en-US" sz="2400" dirty="0"/>
              <a:t>10.3 shaping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 smtClean="0"/>
              <a:t>Profile B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assume </a:t>
            </a:r>
            <a:r>
              <a:rPr lang="en-US" sz="2400" i="1" dirty="0" smtClean="0"/>
              <a:t>very minimal </a:t>
            </a:r>
            <a:r>
              <a:rPr lang="en-US" sz="2400" dirty="0" smtClean="0"/>
              <a:t>TSN functionality is present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Qbu+3br </a:t>
            </a:r>
            <a:r>
              <a:rPr lang="en-US" sz="2400" dirty="0"/>
              <a:t>preemption enabled bridge </a:t>
            </a:r>
            <a:endParaRPr lang="en-US" sz="2400" dirty="0" smtClean="0"/>
          </a:p>
          <a:p>
            <a:pPr lvl="1">
              <a:spcBef>
                <a:spcPts val="0"/>
              </a:spcBef>
            </a:pPr>
            <a:r>
              <a:rPr lang="en-US" sz="2400" dirty="0"/>
              <a:t>IQ data </a:t>
            </a:r>
            <a:r>
              <a:rPr lang="en-US" sz="2400" dirty="0" smtClean="0"/>
              <a:t>is express traffic </a:t>
            </a:r>
            <a:endParaRPr lang="en-US" sz="2400" dirty="0"/>
          </a:p>
          <a:p>
            <a:pPr lvl="1">
              <a:spcBef>
                <a:spcPts val="0"/>
              </a:spcBef>
            </a:pPr>
            <a:r>
              <a:rPr lang="en-US" sz="2400" dirty="0"/>
              <a:t>C&amp;M data </a:t>
            </a:r>
            <a:r>
              <a:rPr lang="en-US" sz="2400" dirty="0" smtClean="0"/>
              <a:t>is </a:t>
            </a:r>
            <a:r>
              <a:rPr lang="en-US" sz="2400" dirty="0" err="1" smtClean="0"/>
              <a:t>preemptable</a:t>
            </a:r>
            <a:endParaRPr lang="en-US" sz="2400" dirty="0" smtClean="0"/>
          </a:p>
          <a:p>
            <a:pPr>
              <a:spcBef>
                <a:spcPts val="0"/>
              </a:spcBef>
            </a:pPr>
            <a:r>
              <a:rPr lang="en-US" sz="2400" dirty="0" smtClean="0"/>
              <a:t>2000 </a:t>
            </a:r>
            <a:r>
              <a:rPr lang="en-US" sz="2400" dirty="0"/>
              <a:t>bytes </a:t>
            </a:r>
            <a:r>
              <a:rPr lang="en-US" sz="2400" dirty="0" smtClean="0"/>
              <a:t>frames for IQ frames, flexible for others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MEF </a:t>
            </a:r>
            <a:r>
              <a:rPr lang="en-US" sz="2400" dirty="0"/>
              <a:t>10.3 </a:t>
            </a:r>
            <a:r>
              <a:rPr lang="en-US" sz="2400" dirty="0" smtClean="0"/>
              <a:t>shaping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963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Thanks for listening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702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latency?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Some applications require </a:t>
            </a:r>
            <a:r>
              <a:rPr lang="en-US" sz="2400" i="1" dirty="0" smtClean="0"/>
              <a:t>very low </a:t>
            </a:r>
            <a:r>
              <a:rPr lang="en-US" sz="2400" dirty="0" smtClean="0"/>
              <a:t>latency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interactive audio/video</a:t>
            </a:r>
          </a:p>
          <a:p>
            <a:pPr>
              <a:spcBef>
                <a:spcPts val="0"/>
              </a:spcBef>
            </a:pPr>
            <a:r>
              <a:rPr lang="en-US" b="1" dirty="0" smtClean="0"/>
              <a:t>V</a:t>
            </a:r>
            <a:r>
              <a:rPr lang="en-US" dirty="0" smtClean="0"/>
              <a:t>irtual </a:t>
            </a:r>
            <a:r>
              <a:rPr lang="en-US" b="1" dirty="0" smtClean="0"/>
              <a:t>R</a:t>
            </a:r>
            <a:r>
              <a:rPr lang="en-US" dirty="0" smtClean="0"/>
              <a:t>eality / </a:t>
            </a:r>
            <a:r>
              <a:rPr lang="en-US" b="1" dirty="0" smtClean="0"/>
              <a:t>A</a:t>
            </a:r>
            <a:r>
              <a:rPr lang="en-US" dirty="0" smtClean="0"/>
              <a:t>ugmented </a:t>
            </a:r>
            <a:r>
              <a:rPr lang="en-US" b="1" dirty="0" smtClean="0"/>
              <a:t>R</a:t>
            </a:r>
            <a:r>
              <a:rPr lang="en-US" dirty="0" smtClean="0"/>
              <a:t>eality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mobile </a:t>
            </a:r>
            <a:r>
              <a:rPr lang="en-US" dirty="0" err="1" smtClean="0"/>
              <a:t>fronthauling</a:t>
            </a:r>
            <a:endParaRPr lang="en-US" dirty="0" smtClean="0"/>
          </a:p>
          <a:p>
            <a:pPr>
              <a:spcBef>
                <a:spcPts val="0"/>
              </a:spcBef>
            </a:pPr>
            <a:r>
              <a:rPr lang="en-US" dirty="0" err="1" smtClean="0"/>
              <a:t>algotrading</a:t>
            </a:r>
            <a:endParaRPr lang="en-US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critical infrastructure (e.g., teleprotection)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remote </a:t>
            </a:r>
            <a:r>
              <a:rPr lang="en-US" i="1" dirty="0" smtClean="0"/>
              <a:t>jamming</a:t>
            </a:r>
            <a:endParaRPr lang="en-US" dirty="0" smtClean="0"/>
          </a:p>
          <a:p>
            <a:pPr marL="0" indent="0" defTabSz="361950">
              <a:spcBef>
                <a:spcPts val="1200"/>
              </a:spcBef>
              <a:buNone/>
            </a:pPr>
            <a:r>
              <a:rPr lang="en-US" sz="2400" dirty="0" smtClean="0"/>
              <a:t>Some applications require </a:t>
            </a:r>
            <a:r>
              <a:rPr lang="en-US" sz="2400" i="1" dirty="0" smtClean="0"/>
              <a:t>deterministic</a:t>
            </a:r>
            <a:r>
              <a:rPr lang="en-US" sz="2400" dirty="0" smtClean="0"/>
              <a:t> latency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enables synchronizing industrial devices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enables synchronizing data streams (e.g., lip synching)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facilitates distributed power generation</a:t>
            </a:r>
          </a:p>
          <a:p>
            <a:pPr>
              <a:spcBef>
                <a:spcPts val="0"/>
              </a:spcBef>
            </a:pPr>
            <a:r>
              <a:rPr lang="en-US" dirty="0"/>
              <a:t>translates to efficiency </a:t>
            </a:r>
          </a:p>
          <a:p>
            <a:pPr>
              <a:spcBef>
                <a:spcPts val="0"/>
              </a:spcBef>
            </a:pPr>
            <a:r>
              <a:rPr lang="en-US" dirty="0"/>
              <a:t>can be translated to zero </a:t>
            </a:r>
            <a:r>
              <a:rPr lang="en-US" dirty="0" smtClean="0"/>
              <a:t>congestion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i="1" dirty="0" smtClean="0"/>
              <a:t>Bounded</a:t>
            </a:r>
            <a:r>
              <a:rPr lang="en-US" sz="2400" dirty="0" smtClean="0"/>
              <a:t> delay can be converted to </a:t>
            </a:r>
            <a:r>
              <a:rPr lang="en-US" sz="2400" i="1" dirty="0" smtClean="0"/>
              <a:t>deterministic</a:t>
            </a:r>
            <a:r>
              <a:rPr lang="en-US" sz="2400" dirty="0" smtClean="0"/>
              <a:t> delay</a:t>
            </a:r>
          </a:p>
          <a:p>
            <a:pPr marL="0" indent="0" defTabSz="354013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by adding a compensation buffer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7067550" y="6384926"/>
            <a:ext cx="1695450" cy="4238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067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very low PLRs?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smtClean="0"/>
              <a:t>While Internet Packet Loss Ratios can approach 1% </a:t>
            </a:r>
          </a:p>
          <a:p>
            <a:pPr marL="0" indent="0" defTabSz="354013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and cellular air interface induces much worse</a:t>
            </a:r>
          </a:p>
          <a:p>
            <a:pPr marL="0" indent="0" defTabSz="361950">
              <a:spcBef>
                <a:spcPts val="0"/>
              </a:spcBef>
              <a:buNone/>
            </a:pPr>
            <a:r>
              <a:rPr lang="en-US" sz="2400" dirty="0" smtClean="0"/>
              <a:t>Carrier Ethernet can give PLRs of 10</a:t>
            </a:r>
            <a:r>
              <a:rPr lang="en-US" sz="2400" b="1" baseline="30000" dirty="0" smtClean="0"/>
              <a:t>-6</a:t>
            </a:r>
            <a:r>
              <a:rPr lang="en-US" sz="2400" dirty="0" smtClean="0"/>
              <a:t> !</a:t>
            </a:r>
          </a:p>
          <a:p>
            <a:pPr marL="0" indent="0" defTabSz="361950"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Why do we need any better than that?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 smtClean="0"/>
              <a:t>Example 1 : industrial failures</a:t>
            </a:r>
          </a:p>
          <a:p>
            <a:r>
              <a:rPr lang="en-US" dirty="0" smtClean="0"/>
              <a:t>assume that 2 </a:t>
            </a:r>
            <a:r>
              <a:rPr lang="en-US" dirty="0"/>
              <a:t>consecutive packets </a:t>
            </a:r>
            <a:r>
              <a:rPr lang="en-US" dirty="0" smtClean="0"/>
              <a:t>lost to a machine in a factory </a:t>
            </a:r>
          </a:p>
          <a:p>
            <a:pPr marL="0" indent="0" defTabSz="354013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may cause the machine to jam, halting production</a:t>
            </a:r>
          </a:p>
          <a:p>
            <a:r>
              <a:rPr lang="en-US" dirty="0" err="1" smtClean="0"/>
              <a:t>GbE</a:t>
            </a:r>
            <a:r>
              <a:rPr lang="en-US" dirty="0" smtClean="0"/>
              <a:t> may sustain 1.5 </a:t>
            </a:r>
            <a:r>
              <a:rPr lang="en-US" dirty="0" err="1" smtClean="0"/>
              <a:t>Mpps</a:t>
            </a:r>
            <a:r>
              <a:rPr lang="en-US" dirty="0" smtClean="0"/>
              <a:t>, or about 10</a:t>
            </a:r>
            <a:r>
              <a:rPr lang="en-US" b="1" baseline="30000" dirty="0" smtClean="0"/>
              <a:t>11</a:t>
            </a:r>
            <a:r>
              <a:rPr lang="en-US" dirty="0" smtClean="0"/>
              <a:t> packets per day</a:t>
            </a:r>
          </a:p>
          <a:p>
            <a:pPr marL="354013" lvl="1" indent="0">
              <a:spcBef>
                <a:spcPts val="0"/>
              </a:spcBef>
              <a:buNone/>
            </a:pPr>
            <a:r>
              <a:rPr lang="en-US" dirty="0" smtClean="0"/>
              <a:t>so a factory with 10 operational networks handles 10</a:t>
            </a:r>
            <a:r>
              <a:rPr lang="en-US" b="1" baseline="30000" dirty="0" smtClean="0"/>
              <a:t>12</a:t>
            </a:r>
            <a:r>
              <a:rPr lang="en-US" dirty="0" smtClean="0"/>
              <a:t> </a:t>
            </a:r>
            <a:r>
              <a:rPr lang="en-US" dirty="0"/>
              <a:t>packets per day</a:t>
            </a:r>
            <a:endParaRPr lang="en-US" dirty="0" smtClean="0"/>
          </a:p>
          <a:p>
            <a:r>
              <a:rPr lang="en-US" dirty="0" smtClean="0"/>
              <a:t>a PLR of 10</a:t>
            </a:r>
            <a:r>
              <a:rPr lang="en-US" b="1" baseline="30000" dirty="0" smtClean="0"/>
              <a:t>-6</a:t>
            </a:r>
            <a:r>
              <a:rPr lang="en-US" dirty="0"/>
              <a:t> </a:t>
            </a:r>
            <a:r>
              <a:rPr lang="en-US" dirty="0" smtClean="0"/>
              <a:t>under IID means a 2-packet loss ratio of 10</a:t>
            </a:r>
            <a:r>
              <a:rPr lang="en-US" b="1" baseline="30000" dirty="0" smtClean="0"/>
              <a:t>-12</a:t>
            </a:r>
            <a:r>
              <a:rPr lang="en-US" dirty="0" smtClean="0"/>
              <a:t> 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 smtClean="0"/>
              <a:t>so there will be a production halt every day!</a:t>
            </a:r>
            <a:endParaRPr lang="en-US" b="1" baseline="30000" dirty="0"/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 smtClean="0"/>
              <a:t>Example 2 </a:t>
            </a:r>
            <a:r>
              <a:rPr lang="en-US" sz="2400" dirty="0"/>
              <a:t>: </a:t>
            </a:r>
            <a:r>
              <a:rPr lang="en-US" sz="2400" dirty="0" smtClean="0"/>
              <a:t>audio-video mastering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mastering an 8K (7680*4320) at 60 fps requires 3.8GBps = 2.5 </a:t>
            </a:r>
            <a:r>
              <a:rPr lang="en-US" dirty="0" err="1" smtClean="0"/>
              <a:t>Mpps</a:t>
            </a:r>
            <a:endParaRPr lang="en-US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a camera to storage </a:t>
            </a:r>
            <a:r>
              <a:rPr lang="en-US" dirty="0"/>
              <a:t>PLR of </a:t>
            </a:r>
            <a:r>
              <a:rPr lang="en-US" dirty="0" smtClean="0"/>
              <a:t>10</a:t>
            </a:r>
            <a:r>
              <a:rPr lang="en-US" b="1" baseline="30000" dirty="0" smtClean="0"/>
              <a:t>-6 </a:t>
            </a:r>
            <a:r>
              <a:rPr lang="en-US" dirty="0" smtClean="0"/>
              <a:t>this means 2.5 packet losses per second!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since latency rules out TCP, recording is impossible</a:t>
            </a:r>
            <a:endParaRPr lang="en-US" dirty="0"/>
          </a:p>
          <a:p>
            <a:pPr marL="457200" lvl="1" indent="0">
              <a:buNone/>
            </a:pPr>
            <a:endParaRPr lang="en-US" b="1" baseline="30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7067550" y="6384926"/>
            <a:ext cx="1695450" cy="4238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42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QoS</a:t>
            </a:r>
            <a:r>
              <a:rPr lang="en-US" b="1" dirty="0" smtClean="0"/>
              <a:t> in 802.1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400" dirty="0" smtClean="0"/>
              <a:t>802.1 defines several </a:t>
            </a:r>
            <a:r>
              <a:rPr lang="en-US" sz="2400" dirty="0" err="1" smtClean="0"/>
              <a:t>QoS</a:t>
            </a:r>
            <a:r>
              <a:rPr lang="en-US" sz="2400" dirty="0" smtClean="0"/>
              <a:t> mechanisms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Traffic Class (802.1Q-2014 Annex I)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multiple queues per port and strict/WF queuing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congestion notification (CNM – 802.1Q 33.3)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EFM OAM (802.3 clause 57)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Connectivity Fault Management (802.1Q 19)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 smtClean="0"/>
              <a:t>and other SDOs have defined traffic conditioning mechanisms</a:t>
            </a:r>
            <a:endParaRPr lang="en-US" dirty="0"/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2400" dirty="0" smtClean="0"/>
              <a:t>But traditional Ethernet specifications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361950" algn="l"/>
              </a:tabLst>
            </a:pPr>
            <a:r>
              <a:rPr lang="en-US" sz="2400" dirty="0"/>
              <a:t>	</a:t>
            </a:r>
            <a:r>
              <a:rPr lang="en-US" sz="2400" dirty="0" smtClean="0"/>
              <a:t>do not </a:t>
            </a:r>
            <a:r>
              <a:rPr lang="en-US" sz="2400" dirty="0"/>
              <a:t>directly address </a:t>
            </a:r>
            <a:r>
              <a:rPr lang="en-US" sz="2400" i="1" dirty="0" smtClean="0"/>
              <a:t>guaranteeing</a:t>
            </a:r>
            <a:r>
              <a:rPr lang="en-US" sz="2400" dirty="0" smtClean="0"/>
              <a:t> </a:t>
            </a:r>
            <a:r>
              <a:rPr lang="en-US" sz="2400" dirty="0" err="1" smtClean="0"/>
              <a:t>QoS</a:t>
            </a:r>
            <a:r>
              <a:rPr lang="en-US" sz="2400" dirty="0" smtClean="0"/>
              <a:t> for </a:t>
            </a:r>
            <a:r>
              <a:rPr lang="en-US" sz="2400" i="1" dirty="0" smtClean="0"/>
              <a:t>real-time</a:t>
            </a:r>
            <a:r>
              <a:rPr lang="en-US" sz="2400" dirty="0" smtClean="0"/>
              <a:t> traffic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361950" algn="l"/>
              </a:tabLst>
            </a:pPr>
            <a:endParaRPr lang="en-US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361950" algn="l"/>
              </a:tabLst>
            </a:pPr>
            <a:r>
              <a:rPr lang="en-US" sz="2400" dirty="0" smtClean="0"/>
              <a:t>This led to the formation of the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361950" algn="l"/>
              </a:tabLst>
            </a:pPr>
            <a:r>
              <a:rPr lang="en-US" sz="2400" dirty="0"/>
              <a:t>	</a:t>
            </a:r>
            <a:r>
              <a:rPr lang="en-US" sz="2400" dirty="0" smtClean="0"/>
              <a:t>802.1 Audio-Video Bridging Task Group</a:t>
            </a:r>
            <a:endParaRPr lang="en-US" sz="240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 smtClean="0"/>
              <a:t> 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7067550" y="6384926"/>
            <a:ext cx="1695450" cy="4238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6770420"/>
              </p:ext>
            </p:extLst>
          </p:nvPr>
        </p:nvGraphicFramePr>
        <p:xfrm>
          <a:off x="6134100" y="762000"/>
          <a:ext cx="2381250" cy="2499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6368"/>
                <a:gridCol w="1744882"/>
              </a:tblGrid>
              <a:tr h="30292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PCP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TC</a:t>
                      </a:r>
                      <a:endParaRPr lang="en-US" sz="1400" b="1" dirty="0"/>
                    </a:p>
                  </a:txBody>
                  <a:tcPr/>
                </a:tc>
              </a:tr>
              <a:tr h="27263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background</a:t>
                      </a:r>
                      <a:endParaRPr lang="en-US" sz="1200" b="1" dirty="0"/>
                    </a:p>
                  </a:txBody>
                  <a:tcPr/>
                </a:tc>
              </a:tr>
              <a:tr h="27263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1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best effort</a:t>
                      </a:r>
                      <a:endParaRPr lang="en-US" sz="1200" b="1" dirty="0"/>
                    </a:p>
                  </a:txBody>
                  <a:tcPr/>
                </a:tc>
              </a:tr>
              <a:tr h="27263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2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excellent effort</a:t>
                      </a:r>
                      <a:endParaRPr lang="en-US" sz="1200" b="1" dirty="0"/>
                    </a:p>
                  </a:txBody>
                  <a:tcPr/>
                </a:tc>
              </a:tr>
              <a:tr h="27263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3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critical application</a:t>
                      </a:r>
                      <a:endParaRPr lang="en-US" sz="1200" b="1" dirty="0"/>
                    </a:p>
                  </a:txBody>
                  <a:tcPr/>
                </a:tc>
              </a:tr>
              <a:tr h="27263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4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video &lt;100 </a:t>
                      </a:r>
                      <a:r>
                        <a:rPr lang="en-US" sz="1200" b="1" dirty="0" err="1" smtClean="0"/>
                        <a:t>ms</a:t>
                      </a:r>
                      <a:endParaRPr lang="en-US" sz="1200" b="1" dirty="0"/>
                    </a:p>
                  </a:txBody>
                  <a:tcPr/>
                </a:tc>
              </a:tr>
              <a:tr h="27263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5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voice &lt;10 </a:t>
                      </a:r>
                      <a:r>
                        <a:rPr lang="en-US" sz="1200" b="1" dirty="0" err="1" smtClean="0"/>
                        <a:t>ms</a:t>
                      </a:r>
                      <a:endParaRPr lang="en-US" sz="1200" b="1" dirty="0"/>
                    </a:p>
                  </a:txBody>
                  <a:tcPr/>
                </a:tc>
              </a:tr>
              <a:tr h="27263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6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Internetwork</a:t>
                      </a:r>
                      <a:r>
                        <a:rPr lang="en-US" sz="1200" b="1" baseline="0" dirty="0" smtClean="0"/>
                        <a:t> </a:t>
                      </a:r>
                      <a:r>
                        <a:rPr lang="en-US" sz="1200" b="1" dirty="0" smtClean="0"/>
                        <a:t>control </a:t>
                      </a:r>
                      <a:endParaRPr lang="en-US" sz="1200" b="1" dirty="0"/>
                    </a:p>
                  </a:txBody>
                  <a:tcPr/>
                </a:tc>
              </a:tr>
              <a:tr h="27263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7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control data</a:t>
                      </a:r>
                      <a:endParaRPr lang="en-US" sz="12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5847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802.1 AVB history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2003</a:t>
            </a:r>
            <a:r>
              <a:rPr lang="en-US" dirty="0" smtClean="0"/>
              <a:t> Metcalfe challenged the Ethernet community to address new media</a:t>
            </a:r>
          </a:p>
          <a:p>
            <a:pPr marL="0" indent="0">
              <a:spcBef>
                <a:spcPts val="0"/>
              </a:spcBef>
              <a:buNone/>
              <a:tabLst>
                <a:tab pos="361950" algn="l"/>
              </a:tabLst>
            </a:pPr>
            <a:r>
              <a:rPr lang="en-US" dirty="0" smtClean="0"/>
              <a:t>	such as networked home entertainment </a:t>
            </a:r>
          </a:p>
          <a:p>
            <a:pPr marL="0" indent="0">
              <a:buNone/>
            </a:pPr>
            <a:r>
              <a:rPr lang="en-US" b="1" dirty="0" smtClean="0"/>
              <a:t>July 2004</a:t>
            </a:r>
            <a:r>
              <a:rPr lang="en-US" dirty="0"/>
              <a:t> IEEE 802.3 </a:t>
            </a:r>
            <a:r>
              <a:rPr lang="en-US" dirty="0" smtClean="0"/>
              <a:t>issued a Call for Interest, relating to </a:t>
            </a:r>
            <a:endParaRPr lang="en-US" dirty="0"/>
          </a:p>
          <a:p>
            <a:pPr>
              <a:spcBef>
                <a:spcPts val="0"/>
              </a:spcBef>
            </a:pPr>
            <a:r>
              <a:rPr lang="en-US" dirty="0" smtClean="0"/>
              <a:t>application </a:t>
            </a:r>
            <a:r>
              <a:rPr lang="en-US" dirty="0"/>
              <a:t>of Ethernet to time sensitive consumer Audio/Video Devices </a:t>
            </a:r>
            <a:endParaRPr lang="en-US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time/phase sensitive </a:t>
            </a:r>
            <a:r>
              <a:rPr lang="en-US" dirty="0"/>
              <a:t>applications </a:t>
            </a:r>
            <a:r>
              <a:rPr lang="en-US" dirty="0" smtClean="0"/>
              <a:t>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new </a:t>
            </a:r>
            <a:r>
              <a:rPr lang="en-US" dirty="0"/>
              <a:t>networking requirements created by </a:t>
            </a:r>
            <a:r>
              <a:rPr lang="en-US" dirty="0" smtClean="0"/>
              <a:t>digital media</a:t>
            </a:r>
          </a:p>
          <a:p>
            <a:pPr marL="0" indent="0">
              <a:buNone/>
            </a:pPr>
            <a:r>
              <a:rPr lang="en-US" b="1" dirty="0" smtClean="0"/>
              <a:t>November 2005 </a:t>
            </a:r>
            <a:r>
              <a:rPr lang="en-US" dirty="0" smtClean="0"/>
              <a:t>work moved to IEEE 802.1 - Residential Ethernet SG</a:t>
            </a:r>
          </a:p>
          <a:p>
            <a:pPr marL="0" indent="0" defTabSz="36195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which later became the Audio Video Task Group</a:t>
            </a:r>
          </a:p>
          <a:p>
            <a:pPr marL="0" indent="0" defTabSz="361950">
              <a:spcBef>
                <a:spcPts val="1200"/>
              </a:spcBef>
              <a:buNone/>
            </a:pPr>
            <a:r>
              <a:rPr lang="en-US" dirty="0" smtClean="0"/>
              <a:t>The AVB task group produced 4 deliverables:</a:t>
            </a:r>
          </a:p>
          <a:p>
            <a:r>
              <a:rPr lang="en-US" sz="1800" dirty="0"/>
              <a:t>IEEE </a:t>
            </a:r>
            <a:r>
              <a:rPr lang="en-US" sz="1800" dirty="0" smtClean="0"/>
              <a:t>802.1BA:</a:t>
            </a:r>
            <a:r>
              <a:rPr lang="en-US" sz="1800" dirty="0"/>
              <a:t> Audio Video Bridging (AVB) </a:t>
            </a:r>
            <a:r>
              <a:rPr lang="en-US" sz="1800" dirty="0" smtClean="0"/>
              <a:t>Systems</a:t>
            </a:r>
            <a:endParaRPr lang="en-US" sz="1800" dirty="0"/>
          </a:p>
          <a:p>
            <a:r>
              <a:rPr lang="en-US" sz="1800" dirty="0"/>
              <a:t>IEEE 802.1AS: Timing and Synchronization for Time-Sensitive Applications </a:t>
            </a:r>
            <a:r>
              <a:rPr lang="en-US" sz="1600" dirty="0" smtClean="0"/>
              <a:t>(PTP profile)</a:t>
            </a:r>
            <a:endParaRPr lang="en-US" sz="1800" dirty="0"/>
          </a:p>
          <a:p>
            <a:r>
              <a:rPr lang="en-US" sz="1800" dirty="0"/>
              <a:t>IEEE 802.1Qat: Stream Reservation Protocol (</a:t>
            </a:r>
            <a:r>
              <a:rPr lang="en-US" sz="1800" dirty="0" smtClean="0"/>
              <a:t>SRP)</a:t>
            </a:r>
            <a:endParaRPr lang="en-US" sz="1800" dirty="0"/>
          </a:p>
          <a:p>
            <a:r>
              <a:rPr lang="en-US" sz="1800" dirty="0"/>
              <a:t>IEEE 802.1Qav: Forwarding and Queuing for Time-Sensitive Streams (FQTSS</a:t>
            </a:r>
            <a:r>
              <a:rPr lang="en-US" sz="1800" dirty="0" smtClean="0"/>
              <a:t>)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b="1" dirty="0" smtClean="0"/>
              <a:t>2012</a:t>
            </a:r>
            <a:r>
              <a:rPr lang="en-US" dirty="0" smtClean="0"/>
              <a:t> the AVB Task Group morphed into the TSN Task Group</a:t>
            </a:r>
            <a:endParaRPr lang="en-US" dirty="0"/>
          </a:p>
          <a:p>
            <a:pPr marL="0" indent="0">
              <a:buNone/>
            </a:pPr>
            <a:endParaRPr lang="en-US" sz="1800" dirty="0"/>
          </a:p>
          <a:p>
            <a:pPr marL="0" indent="0" defTabSz="361950">
              <a:spcBef>
                <a:spcPts val="0"/>
              </a:spcBef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7067550" y="6384926"/>
            <a:ext cx="1695450" cy="4238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792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802.1 AVB targets / enhancements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smtClean="0"/>
              <a:t>AVB was tasked with enhancing 802.1 bridges to achieve:</a:t>
            </a:r>
          </a:p>
          <a:p>
            <a:r>
              <a:rPr lang="en-US" dirty="0"/>
              <a:t>2 </a:t>
            </a:r>
            <a:r>
              <a:rPr lang="en-US" dirty="0" err="1"/>
              <a:t>ms</a:t>
            </a:r>
            <a:r>
              <a:rPr lang="en-US" dirty="0"/>
              <a:t> guaranteed latency through 7 Ethernet bridges </a:t>
            </a:r>
            <a:endParaRPr lang="en-US" dirty="0" smtClean="0"/>
          </a:p>
          <a:p>
            <a:r>
              <a:rPr lang="en-US" dirty="0" smtClean="0"/>
              <a:t>admission control </a:t>
            </a:r>
            <a:r>
              <a:rPr lang="en-US" dirty="0"/>
              <a:t>(reservations) for guaranteed bandwidth </a:t>
            </a:r>
            <a:endParaRPr lang="en-US" dirty="0" smtClean="0"/>
          </a:p>
          <a:p>
            <a:r>
              <a:rPr lang="en-US" dirty="0" smtClean="0"/>
              <a:t>precise synchronization for </a:t>
            </a:r>
            <a:r>
              <a:rPr lang="en-US" dirty="0"/>
              <a:t>timestamps and media coordination </a:t>
            </a:r>
            <a:endParaRPr lang="en-US" dirty="0" smtClean="0"/>
          </a:p>
          <a:p>
            <a:pPr lvl="1"/>
            <a:r>
              <a:rPr lang="en-US" dirty="0" smtClean="0"/>
              <a:t>&lt; </a:t>
            </a:r>
            <a:r>
              <a:rPr lang="en-US" dirty="0"/>
              <a:t>1µs absolute synchronization between devices </a:t>
            </a:r>
            <a:endParaRPr lang="en-US" dirty="0" smtClean="0"/>
          </a:p>
          <a:p>
            <a:pPr lvl="1"/>
            <a:r>
              <a:rPr lang="en-US" dirty="0" smtClean="0"/>
              <a:t>jitter </a:t>
            </a:r>
            <a:r>
              <a:rPr lang="en-US" dirty="0"/>
              <a:t>less than 100ns, filterable down to </a:t>
            </a:r>
            <a:r>
              <a:rPr lang="en-US" dirty="0" smtClean="0"/>
              <a:t>100ps</a:t>
            </a:r>
          </a:p>
          <a:p>
            <a:pPr marL="457200" lvl="1" indent="0" defTabSz="712788">
              <a:spcBef>
                <a:spcPts val="0"/>
              </a:spcBef>
              <a:buNone/>
            </a:pPr>
            <a:r>
              <a:rPr lang="en-US" dirty="0" smtClean="0"/>
              <a:t>	to </a:t>
            </a:r>
            <a:r>
              <a:rPr lang="en-US" dirty="0"/>
              <a:t>meet the MTIE mask for professional uncompressed </a:t>
            </a:r>
            <a:r>
              <a:rPr lang="en-US" dirty="0" smtClean="0"/>
              <a:t>video</a:t>
            </a:r>
          </a:p>
          <a:p>
            <a:pPr marL="0" indent="0" defTabSz="712788">
              <a:spcBef>
                <a:spcPts val="1800"/>
              </a:spcBef>
              <a:buNone/>
            </a:pPr>
            <a:r>
              <a:rPr lang="en-US" sz="2400" dirty="0" smtClean="0"/>
              <a:t>It achieved this by enhancing 802.1Q, 802.3, 802.11, in particular:</a:t>
            </a:r>
          </a:p>
          <a:p>
            <a:pPr defTabSz="712788"/>
            <a:r>
              <a:rPr lang="en-US" dirty="0" smtClean="0"/>
              <a:t>traffic </a:t>
            </a:r>
            <a:r>
              <a:rPr lang="en-US" dirty="0"/>
              <a:t>shaping and </a:t>
            </a:r>
            <a:r>
              <a:rPr lang="en-US" dirty="0" smtClean="0"/>
              <a:t>prioritizing (802.1Qav)</a:t>
            </a:r>
          </a:p>
          <a:p>
            <a:pPr defTabSz="712788"/>
            <a:r>
              <a:rPr lang="en-US" dirty="0" smtClean="0"/>
              <a:t>admission control (MMRP and SRP, 802.1Qat)</a:t>
            </a:r>
          </a:p>
          <a:p>
            <a:pPr defTabSz="712788"/>
            <a:r>
              <a:rPr lang="en-US" dirty="0" smtClean="0"/>
              <a:t>synchronization based on a profile of 1588 (802.1AS)</a:t>
            </a:r>
            <a:endParaRPr lang="en-US" dirty="0"/>
          </a:p>
          <a:p>
            <a:pPr marL="0" indent="0" defTabSz="712788">
              <a:spcBef>
                <a:spcPts val="0"/>
              </a:spcBef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7067550" y="6384926"/>
            <a:ext cx="1695450" cy="4238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Y(J)S TSN    </a:t>
            </a:r>
            <a:fld id="{52B0ABC5-2ED6-4973-A3D9-F038C5E9163A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011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2437</TotalTime>
  <Words>1602</Words>
  <Application>Microsoft Office PowerPoint</Application>
  <PresentationFormat>On-screen Show (4:3)</PresentationFormat>
  <Paragraphs>723</Paragraphs>
  <Slides>41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8" baseType="lpstr">
      <vt:lpstr>Arial</vt:lpstr>
      <vt:lpstr>Calibri</vt:lpstr>
      <vt:lpstr>Calibri Light</vt:lpstr>
      <vt:lpstr>docs-Calibri</vt:lpstr>
      <vt:lpstr>Symbol</vt:lpstr>
      <vt:lpstr>Times New Roman</vt:lpstr>
      <vt:lpstr>Office Theme</vt:lpstr>
      <vt:lpstr>TSN</vt:lpstr>
      <vt:lpstr>Time sensitive (deterministic) flows</vt:lpstr>
      <vt:lpstr>5G URLLC</vt:lpstr>
      <vt:lpstr>TSN background</vt:lpstr>
      <vt:lpstr>Why latency?</vt:lpstr>
      <vt:lpstr>Why very low PLRs?</vt:lpstr>
      <vt:lpstr>QoS in 802.1</vt:lpstr>
      <vt:lpstr>802.1 AVB history</vt:lpstr>
      <vt:lpstr>802.1 AVB targets / enhancements</vt:lpstr>
      <vt:lpstr>IEEE 802.1 TSN history</vt:lpstr>
      <vt:lpstr>TSN task group in 802</vt:lpstr>
      <vt:lpstr>TSN Components (some already in 802.1Q-2018)</vt:lpstr>
      <vt:lpstr>TSN latest status </vt:lpstr>
      <vt:lpstr>IETF DetNet WG</vt:lpstr>
      <vt:lpstr>DetNet Drafts (Works in Progress)</vt:lpstr>
      <vt:lpstr>DetNet Related Drafts (Eo2018)</vt:lpstr>
      <vt:lpstr>Theoretical Note</vt:lpstr>
      <vt:lpstr>802.1Qbu Frame preemption</vt:lpstr>
      <vt:lpstr>802.1Qbu Frame preemption</vt:lpstr>
      <vt:lpstr>802.3br Interspersing Express Traffic (IET)</vt:lpstr>
      <vt:lpstr>802.1 (not MEF!) Queuing</vt:lpstr>
      <vt:lpstr>802.1Qat Credit Based Queuing</vt:lpstr>
      <vt:lpstr>CBS example</vt:lpstr>
      <vt:lpstr>802.1Qbv Scheduled Traffic</vt:lpstr>
      <vt:lpstr>Time Sensitive Queues</vt:lpstr>
      <vt:lpstr>Qbv Scheduler</vt:lpstr>
      <vt:lpstr>802.1AS-REV</vt:lpstr>
      <vt:lpstr>Peristaltic Queuing</vt:lpstr>
      <vt:lpstr>802.1Qci/Qch Cycling Queuing</vt:lpstr>
      <vt:lpstr>802.1Qat SRP</vt:lpstr>
      <vt:lpstr>802.1Qcc SRP</vt:lpstr>
      <vt:lpstr>802.1Qav FQTSS</vt:lpstr>
      <vt:lpstr>802.1Qcr Asynchronous Traffic Shaping </vt:lpstr>
      <vt:lpstr>802.1CB Frame Replication and Elimination</vt:lpstr>
      <vt:lpstr>Re-replication and Re-elimination</vt:lpstr>
      <vt:lpstr>FRER Reordering</vt:lpstr>
      <vt:lpstr>802.1Qca Path control and reservation</vt:lpstr>
      <vt:lpstr>802.1Qci Per Stream Filtering/Policing</vt:lpstr>
      <vt:lpstr>802.1CM Time-Sensitive Networking for Fronthaul</vt:lpstr>
      <vt:lpstr>802.1CM Profiles</vt:lpstr>
      <vt:lpstr>Thanks for listening</vt:lpstr>
    </vt:vector>
  </TitlesOfParts>
  <Company>RAD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Yaakov Stein</dc:creator>
  <cp:lastModifiedBy>Yaakov Stein</cp:lastModifiedBy>
  <cp:revision>158</cp:revision>
  <dcterms:created xsi:type="dcterms:W3CDTF">2018-07-03T09:33:39Z</dcterms:created>
  <dcterms:modified xsi:type="dcterms:W3CDTF">2018-11-28T11:36:57Z</dcterms:modified>
</cp:coreProperties>
</file>