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34" r:id="rId2"/>
    <p:sldId id="556" r:id="rId3"/>
    <p:sldId id="595" r:id="rId4"/>
    <p:sldId id="560" r:id="rId5"/>
    <p:sldId id="559" r:id="rId6"/>
    <p:sldId id="350" r:id="rId7"/>
    <p:sldId id="375" r:id="rId8"/>
    <p:sldId id="351" r:id="rId9"/>
    <p:sldId id="402" r:id="rId10"/>
    <p:sldId id="454" r:id="rId11"/>
    <p:sldId id="457" r:id="rId12"/>
    <p:sldId id="461" r:id="rId13"/>
    <p:sldId id="561" r:id="rId14"/>
    <p:sldId id="436" r:id="rId15"/>
    <p:sldId id="463" r:id="rId16"/>
    <p:sldId id="460" r:id="rId17"/>
    <p:sldId id="366" r:id="rId18"/>
    <p:sldId id="488" r:id="rId19"/>
    <p:sldId id="596" r:id="rId20"/>
    <p:sldId id="599" r:id="rId21"/>
    <p:sldId id="489" r:id="rId22"/>
    <p:sldId id="491" r:id="rId23"/>
    <p:sldId id="493" r:id="rId24"/>
    <p:sldId id="597" r:id="rId25"/>
    <p:sldId id="557" r:id="rId26"/>
    <p:sldId id="594" r:id="rId27"/>
    <p:sldId id="558" r:id="rId28"/>
    <p:sldId id="520" r:id="rId29"/>
    <p:sldId id="600" r:id="rId30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orient="horz" pos="3178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2688">
          <p15:clr>
            <a:srgbClr val="A4A3A4"/>
          </p15:clr>
        </p15:guide>
        <p15:guide id="5" pos="487">
          <p15:clr>
            <a:srgbClr val="A4A3A4"/>
          </p15:clr>
        </p15:guide>
        <p15:guide id="6" pos="2757">
          <p15:clr>
            <a:srgbClr val="A4A3A4"/>
          </p15:clr>
        </p15:guide>
        <p15:guide id="7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D2"/>
    <a:srgbClr val="D0DA00"/>
    <a:srgbClr val="009E47"/>
    <a:srgbClr val="FF9999"/>
    <a:srgbClr val="0098A1"/>
    <a:srgbClr val="00DE64"/>
    <a:srgbClr val="A162D0"/>
    <a:srgbClr val="C9D200"/>
    <a:srgbClr val="B7C000"/>
    <a:srgbClr val="FDD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6178" autoAdjust="0"/>
  </p:normalViewPr>
  <p:slideViewPr>
    <p:cSldViewPr snapToGrid="0">
      <p:cViewPr varScale="1">
        <p:scale>
          <a:sx n="74" d="100"/>
          <a:sy n="74" d="100"/>
        </p:scale>
        <p:origin x="258" y="42"/>
      </p:cViewPr>
      <p:guideLst>
        <p:guide orient="horz" pos="2147"/>
        <p:guide orient="horz" pos="3178"/>
        <p:guide orient="horz" pos="4224"/>
        <p:guide orient="horz" pos="2688"/>
        <p:guide pos="487"/>
        <p:guide pos="2757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F6FB-C1AE-4F7C-9894-D0E479E8CDEA}" type="datetimeFigureOut">
              <a:rPr lang="en-US" smtClean="0"/>
              <a:pPr/>
              <a:t>24/01/2017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1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06E6-73B2-498B-A373-7CF3B6EEB8E6}" type="datetimeFigureOut">
              <a:rPr lang="en-US" smtClean="0"/>
              <a:pPr/>
              <a:t>24/01/2017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1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8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 userDrawn="1"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2595351" y="1764205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2612811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578498" y="0"/>
            <a:ext cx="183502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2612811" y="3185496"/>
            <a:ext cx="4124234" cy="764412"/>
          </a:xfrm>
          <a:prstGeom prst="rect">
            <a:avLst/>
          </a:prstGeom>
        </p:spPr>
        <p:txBody>
          <a:bodyPr/>
          <a:lstStyle>
            <a:lvl1pPr>
              <a:buNone/>
              <a:defRPr sz="2400" b="1" baseline="0">
                <a:solidFill>
                  <a:srgbClr val="0098A1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578498" y="0"/>
            <a:ext cx="46653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842587" y="0"/>
            <a:ext cx="242597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838200" y="1750102"/>
            <a:ext cx="62865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15000"/>
          </a:blip>
          <a:srcRect l="63930" t="94395"/>
          <a:stretch>
            <a:fillRect/>
          </a:stretch>
        </p:blipFill>
        <p:spPr bwMode="auto">
          <a:xfrm>
            <a:off x="5847550" y="6558682"/>
            <a:ext cx="3302800" cy="2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6090" y="6531429"/>
            <a:ext cx="307910" cy="32657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 defTabSz="395288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Round Single Corner Rectangle 7"/>
          <p:cNvSpPr/>
          <p:nvPr userDrawn="1"/>
        </p:nvSpPr>
        <p:spPr bwMode="auto">
          <a:xfrm flipH="1">
            <a:off x="8836090" y="6531429"/>
            <a:ext cx="307910" cy="32657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8" y="2318991"/>
            <a:ext cx="5880055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Round Single Corner Rectangle 7"/>
          <p:cNvSpPr/>
          <p:nvPr userDrawn="1"/>
        </p:nvSpPr>
        <p:spPr bwMode="auto">
          <a:xfrm flipH="1">
            <a:off x="8836090" y="6531429"/>
            <a:ext cx="307910" cy="32657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1378" y="1983783"/>
            <a:ext cx="8442288" cy="4169367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C00000"/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C0000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1" name="Title 44"/>
          <p:cNvSpPr>
            <a:spLocks noGrp="1"/>
          </p:cNvSpPr>
          <p:nvPr>
            <p:ph type="title"/>
          </p:nvPr>
        </p:nvSpPr>
        <p:spPr>
          <a:xfrm>
            <a:off x="361378" y="197590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96390"/>
            <a:ext cx="878767" cy="26161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r>
              <a:rPr lang="en-US" sz="1050" kern="0" dirty="0" smtClean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5240808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649857" y="6650038"/>
            <a:ext cx="1244229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1000" dirty="0" smtClean="0"/>
              <a:t>Y(J)S SDN &amp; NFV  </a:t>
            </a:r>
            <a:fld id="{1FEB4FD2-243B-450F-B334-AD0C10AF24B3}" type="slidenum">
              <a:rPr lang="en-US" sz="1000" smtClean="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wmf"/><Relationship Id="rId5" Type="http://schemas.openxmlformats.org/officeDocument/2006/relationships/image" Target="../media/image39.png"/><Relationship Id="rId4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84985" y="584200"/>
            <a:ext cx="5238750" cy="37846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6000" dirty="0" smtClean="0"/>
              <a:t>SDN &amp; NFV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and all that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02488" y="4549278"/>
            <a:ext cx="3738454" cy="1087729"/>
          </a:xfrm>
        </p:spPr>
        <p:txBody>
          <a:bodyPr/>
          <a:lstStyle/>
          <a:p>
            <a:r>
              <a:rPr lang="en-US" dirty="0" smtClean="0"/>
              <a:t>Yaakov (J) Stein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CTO – RAD Data Communications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Chair – Neptune Consortium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194" y="1228298"/>
            <a:ext cx="8584442" cy="540451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SDN was triggered by the development of networking technologies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not keeping up with the speed of software application development </a:t>
            </a:r>
          </a:p>
          <a:p>
            <a:pPr>
              <a:buNone/>
            </a:pPr>
            <a:r>
              <a:rPr lang="en-US" sz="2000" dirty="0" smtClean="0"/>
              <a:t>Computer science theorists theorized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this derived from not having the required </a:t>
            </a:r>
            <a:r>
              <a:rPr lang="en-US" sz="2000" b="1" dirty="0" smtClean="0"/>
              <a:t>abstractions</a:t>
            </a:r>
          </a:p>
          <a:p>
            <a:pPr>
              <a:buNone/>
            </a:pPr>
            <a:r>
              <a:rPr lang="en-US" sz="2000" dirty="0" smtClean="0"/>
              <a:t>In CS an </a:t>
            </a:r>
            <a:r>
              <a:rPr lang="en-US" sz="2000" i="1" dirty="0" smtClean="0"/>
              <a:t>abstraction</a:t>
            </a:r>
            <a:r>
              <a:rPr lang="en-US" sz="2000" dirty="0" smtClean="0"/>
              <a:t> is a representation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reveals semantics needed </a:t>
            </a:r>
            <a:r>
              <a:rPr lang="en-US" sz="1800" i="1" dirty="0" smtClean="0"/>
              <a:t>at a given level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while hiding implementation details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thus allowing a programmer to focus on necessary concepts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without getting bogged down in unnecessary details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Programming is fast because programmers exploit abstractions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Example: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It is very slow to code directly in assembly language (with few abstractions, e.g. opcode mnemonics)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It is a bit faster to coding in a low-level language like C (additional abstractions : variables, structures)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It is much faster coding in high-level imperative language like Python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It is much faster yet coding in a declarative language (coding has been abstracted away)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It is fastest coding in a domain-specific language (only contains the needed abstractions)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In contrast, in protocol design we return to </a:t>
            </a:r>
            <a:r>
              <a:rPr lang="en-US" sz="1600" b="1" i="1" dirty="0" smtClean="0">
                <a:solidFill>
                  <a:schemeClr val="tx2"/>
                </a:solidFill>
              </a:rPr>
              <a:t>bit level</a:t>
            </a:r>
            <a:r>
              <a:rPr lang="en-US" sz="1600" b="1" dirty="0" smtClean="0">
                <a:solidFill>
                  <a:schemeClr val="tx2"/>
                </a:solidFill>
              </a:rPr>
              <a:t> descriptions every time!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16" y="2081719"/>
            <a:ext cx="1876755" cy="1473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forwarding abstraction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8490" y="1228299"/>
            <a:ext cx="8529849" cy="5322626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first abstraction relates to how network elements forward packets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At a high enough level of abstraction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all network elements perform the same task </a:t>
            </a:r>
          </a:p>
          <a:p>
            <a:pPr>
              <a:spcBef>
                <a:spcPts val="1800"/>
              </a:spcBef>
              <a:buNone/>
            </a:pPr>
            <a:r>
              <a:rPr lang="en-US" b="1" dirty="0" smtClean="0">
                <a:solidFill>
                  <a:schemeClr val="tx2"/>
                </a:solidFill>
              </a:rPr>
              <a:t>Abstraction 1  </a:t>
            </a:r>
            <a:r>
              <a:rPr lang="en-US" i="1" dirty="0" smtClean="0">
                <a:solidFill>
                  <a:schemeClr val="tx2"/>
                </a:solidFill>
              </a:rPr>
              <a:t>Packet </a:t>
            </a:r>
            <a:r>
              <a:rPr lang="en-US" i="1" dirty="0">
                <a:solidFill>
                  <a:schemeClr val="tx2"/>
                </a:solidFill>
              </a:rPr>
              <a:t>forwarding as a computational problem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The function of any </a:t>
            </a:r>
            <a:r>
              <a:rPr lang="en-US" dirty="0" smtClean="0">
                <a:solidFill>
                  <a:schemeClr val="tx2"/>
                </a:solidFill>
              </a:rPr>
              <a:t>network element (NE) is </a:t>
            </a:r>
            <a:r>
              <a:rPr lang="en-US" dirty="0">
                <a:solidFill>
                  <a:schemeClr val="tx2"/>
                </a:solidFill>
              </a:rPr>
              <a:t>to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receive a packet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observe packet fields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apply </a:t>
            </a:r>
            <a:r>
              <a:rPr lang="en-US" dirty="0" smtClean="0">
                <a:solidFill>
                  <a:schemeClr val="tx2"/>
                </a:solidFill>
              </a:rPr>
              <a:t>algorithms </a:t>
            </a:r>
            <a:r>
              <a:rPr lang="en-US" dirty="0">
                <a:solidFill>
                  <a:schemeClr val="tx2"/>
                </a:solidFill>
              </a:rPr>
              <a:t>(classification, decision logic)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optionally edit </a:t>
            </a:r>
            <a:r>
              <a:rPr lang="en-US" dirty="0" smtClean="0">
                <a:solidFill>
                  <a:schemeClr val="tx2"/>
                </a:solidFill>
              </a:rPr>
              <a:t>the packet</a:t>
            </a: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forward or discard </a:t>
            </a:r>
            <a:r>
              <a:rPr lang="en-US" dirty="0" smtClean="0">
                <a:solidFill>
                  <a:schemeClr val="tx2"/>
                </a:solidFill>
              </a:rPr>
              <a:t>the packet</a:t>
            </a: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For example</a:t>
            </a:r>
          </a:p>
          <a:p>
            <a:r>
              <a:rPr lang="en-US" sz="1600" dirty="0" smtClean="0"/>
              <a:t>An Ethernet switch observes MAC DA and VLAN tags, performs exact match, forwards the packet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A router observes IP DA, performs LPM, updates TTL, forwards packet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A firewall observes multiple fields, performs regular expression match, optionally discards packet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We can replace all of these NEs with a configurable </a:t>
            </a:r>
            <a:r>
              <a:rPr lang="en-US" sz="2000" b="1" i="1" dirty="0" smtClean="0"/>
              <a:t>whitebox switch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6" y="262623"/>
            <a:ext cx="7219665" cy="644740"/>
          </a:xfrm>
        </p:spPr>
        <p:txBody>
          <a:bodyPr/>
          <a:lstStyle/>
          <a:p>
            <a:r>
              <a:rPr lang="en-US" dirty="0" smtClean="0"/>
              <a:t>Network state and graph algorithms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3894" y="1173706"/>
            <a:ext cx="8652682" cy="539086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How does a </a:t>
            </a:r>
            <a:r>
              <a:rPr lang="en-US" dirty="0" smtClean="0"/>
              <a:t>whitebox </a:t>
            </a:r>
            <a:r>
              <a:rPr lang="en-US" dirty="0"/>
              <a:t>switch learn its required functionality ?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Forwarding decisions are optimal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when they are </a:t>
            </a:r>
            <a:r>
              <a:rPr lang="en-US" sz="2000" dirty="0" smtClean="0"/>
              <a:t>based on full global knowledge of the network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With full knowledge of topology and constraints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the path computation problem can be solved by a </a:t>
            </a:r>
            <a:r>
              <a:rPr lang="en-US" sz="2000" i="1" dirty="0" smtClean="0"/>
              <a:t>graph optimization </a:t>
            </a:r>
            <a:r>
              <a:rPr lang="en-US" sz="2000" dirty="0" smtClean="0"/>
              <a:t>algorithm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Distributed protocols can only perform certain </a:t>
            </a:r>
            <a:r>
              <a:rPr lang="en-US" dirty="0" smtClean="0"/>
              <a:t>path computations (e.g., Dijkstra)</a:t>
            </a:r>
          </a:p>
          <a:p>
            <a:pPr>
              <a:spcBef>
                <a:spcPts val="1800"/>
              </a:spcBef>
              <a:buNone/>
            </a:pPr>
            <a:r>
              <a:rPr lang="en-US" b="1" dirty="0" smtClean="0">
                <a:solidFill>
                  <a:schemeClr val="tx2"/>
                </a:solidFill>
              </a:rPr>
              <a:t>Abstraction 2  </a:t>
            </a:r>
            <a:r>
              <a:rPr lang="en-US" sz="2000" i="1" dirty="0" smtClean="0">
                <a:solidFill>
                  <a:schemeClr val="tx2"/>
                </a:solidFill>
              </a:rPr>
              <a:t>Routing </a:t>
            </a:r>
            <a:r>
              <a:rPr lang="en-US" sz="2000" i="1" dirty="0">
                <a:solidFill>
                  <a:schemeClr val="tx2"/>
                </a:solidFill>
              </a:rPr>
              <a:t>as a computational problem</a:t>
            </a:r>
            <a:endParaRPr lang="en-US" sz="2000" i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Replace distributed routing protocols with graph algorithms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	performed at a central location (the </a:t>
            </a:r>
            <a:r>
              <a:rPr lang="en-US" sz="2000" b="1" dirty="0" smtClean="0">
                <a:solidFill>
                  <a:schemeClr val="tx2"/>
                </a:solidFill>
              </a:rPr>
              <a:t>SDN controller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or </a:t>
            </a:r>
            <a:r>
              <a:rPr lang="en-US" i="1" dirty="0" err="1" smtClean="0">
                <a:solidFill>
                  <a:schemeClr val="tx2"/>
                </a:solidFill>
              </a:rPr>
              <a:t>GodBox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sz="2000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en-US" sz="1800" dirty="0" smtClean="0"/>
              <a:t>Note </a:t>
            </a:r>
            <a:r>
              <a:rPr lang="en-US" sz="1800" dirty="0">
                <a:solidFill>
                  <a:schemeClr val="tx1"/>
                </a:solidFill>
              </a:rPr>
              <a:t>with SDN, the pendulum that swung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from the completely centralized PSTN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to the completely distributed Internet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swings back to completely centralized control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845649" y="5555024"/>
            <a:ext cx="1257635" cy="1109626"/>
            <a:chOff x="4675209" y="5022762"/>
            <a:chExt cx="1257635" cy="110962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806848" y="5022762"/>
              <a:ext cx="994355" cy="0"/>
            </a:xfrm>
            <a:prstGeom prst="line">
              <a:avLst/>
            </a:prstGeom>
            <a:ln w="762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209" y="5061398"/>
              <a:ext cx="1257635" cy="1070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the whitebox switch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7672" y="1296537"/>
            <a:ext cx="8202304" cy="5322627"/>
          </a:xfrm>
        </p:spPr>
        <p:txBody>
          <a:bodyPr/>
          <a:lstStyle/>
          <a:p>
            <a:pPr>
              <a:buNone/>
            </a:pPr>
            <a:r>
              <a:rPr lang="en-US" dirty="0"/>
              <a:t>Conventional network elements have two parts: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smart but slow CPUs that create a Forwarding Information Base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fast but dumb switch fabrics that use the FIB</a:t>
            </a:r>
          </a:p>
          <a:p>
            <a:pPr>
              <a:buNone/>
            </a:pPr>
            <a:r>
              <a:rPr lang="en-US" dirty="0"/>
              <a:t>Whitebox switches only need the dumb part, thus</a:t>
            </a:r>
          </a:p>
          <a:p>
            <a:pPr>
              <a:spcBef>
                <a:spcPts val="0"/>
              </a:spcBef>
            </a:pPr>
            <a:r>
              <a:rPr lang="en-US" dirty="0"/>
              <a:t>eliminating distributed protocols</a:t>
            </a:r>
          </a:p>
          <a:p>
            <a:pPr>
              <a:spcBef>
                <a:spcPts val="0"/>
              </a:spcBef>
            </a:pPr>
            <a:r>
              <a:rPr lang="en-US" dirty="0"/>
              <a:t>not requiring intelligence</a:t>
            </a:r>
          </a:p>
          <a:p>
            <a:pPr>
              <a:buNone/>
            </a:pPr>
            <a:r>
              <a:rPr lang="en-US" dirty="0" smtClean="0"/>
              <a:t>How does </a:t>
            </a:r>
            <a:r>
              <a:rPr lang="en-US" dirty="0"/>
              <a:t>a whitebox switch acquire the information </a:t>
            </a:r>
            <a:r>
              <a:rPr lang="en-US" dirty="0" smtClean="0"/>
              <a:t>needed to forward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that has been computed by an omniscient entity at a central location ?</a:t>
            </a:r>
            <a:endParaRPr lang="en-US" dirty="0"/>
          </a:p>
          <a:p>
            <a:pPr>
              <a:spcBef>
                <a:spcPts val="1200"/>
              </a:spcBef>
              <a:buNone/>
            </a:pPr>
            <a:r>
              <a:rPr lang="en-US" b="1" dirty="0">
                <a:solidFill>
                  <a:schemeClr val="tx2"/>
                </a:solidFill>
              </a:rPr>
              <a:t>Abstraction 3 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Configuration</a:t>
            </a:r>
            <a:endParaRPr lang="en-US" i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	Whitebox switches are directly </a:t>
            </a:r>
            <a:r>
              <a:rPr lang="en-US" i="1" dirty="0">
                <a:solidFill>
                  <a:schemeClr val="tx2"/>
                </a:solidFill>
              </a:rPr>
              <a:t>configured</a:t>
            </a:r>
            <a:r>
              <a:rPr lang="en-US" dirty="0">
                <a:solidFill>
                  <a:schemeClr val="tx2"/>
                </a:solidFill>
              </a:rPr>
              <a:t> by </a:t>
            </a: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i="1" dirty="0">
                <a:solidFill>
                  <a:schemeClr val="tx2"/>
                </a:solidFill>
              </a:rPr>
              <a:t>SDN controller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API from the </a:t>
            </a:r>
            <a:r>
              <a:rPr lang="en-US" dirty="0"/>
              <a:t>SDN </a:t>
            </a:r>
            <a:r>
              <a:rPr lang="en-US" dirty="0" smtClean="0"/>
              <a:t>controller down to the whitebox switches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is conventionally called the </a:t>
            </a:r>
            <a:r>
              <a:rPr lang="en-US" i="1" dirty="0" smtClean="0"/>
              <a:t>southbound API </a:t>
            </a:r>
            <a:r>
              <a:rPr lang="en-US" dirty="0" smtClean="0"/>
              <a:t>(</a:t>
            </a:r>
            <a:r>
              <a:rPr lang="en-US" dirty="0"/>
              <a:t>e.g., </a:t>
            </a:r>
            <a:r>
              <a:rPr lang="en-US" dirty="0" err="1" smtClean="0"/>
              <a:t>OpenFlow</a:t>
            </a:r>
            <a:r>
              <a:rPr lang="en-US" dirty="0"/>
              <a:t>, </a:t>
            </a:r>
            <a:r>
              <a:rPr lang="en-US" dirty="0" err="1"/>
              <a:t>ForCES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Note that this SB API is in fact a </a:t>
            </a:r>
            <a:r>
              <a:rPr lang="en-US" i="1" dirty="0" smtClean="0"/>
              <a:t>protocol</a:t>
            </a:r>
            <a:r>
              <a:rPr lang="en-US" dirty="0" smtClean="0"/>
              <a:t> 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is a simple configuration protocol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not a distributed routing protocol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495" y="5622475"/>
            <a:ext cx="1362142" cy="99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62623"/>
            <a:ext cx="7439024" cy="644740"/>
          </a:xfrm>
        </p:spPr>
        <p:txBody>
          <a:bodyPr/>
          <a:lstStyle/>
          <a:p>
            <a:r>
              <a:rPr lang="en-US" sz="3200" dirty="0" smtClean="0"/>
              <a:t>Separation </a:t>
            </a:r>
            <a:r>
              <a:rPr lang="en-US" sz="3200" dirty="0"/>
              <a:t>of data and control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2426" y="1159769"/>
            <a:ext cx="8746513" cy="547304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You will often hear </a:t>
            </a:r>
            <a:r>
              <a:rPr lang="en-US" dirty="0" smtClean="0">
                <a:solidFill>
                  <a:schemeClr val="tx1"/>
                </a:solidFill>
              </a:rPr>
              <a:t>stated that the </a:t>
            </a:r>
            <a:r>
              <a:rPr lang="en-US" i="1" dirty="0" smtClean="0">
                <a:solidFill>
                  <a:schemeClr val="tx1"/>
                </a:solidFill>
              </a:rPr>
              <a:t>defining </a:t>
            </a:r>
            <a:r>
              <a:rPr lang="en-US" i="1" dirty="0">
                <a:solidFill>
                  <a:schemeClr val="tx1"/>
                </a:solidFill>
              </a:rPr>
              <a:t>attribute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i="1" dirty="0">
                <a:solidFill>
                  <a:schemeClr val="tx1"/>
                </a:solidFill>
              </a:rPr>
              <a:t>SDN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the separation of the </a:t>
            </a:r>
            <a:r>
              <a:rPr lang="en-US" sz="2000" i="1" dirty="0" smtClean="0">
                <a:solidFill>
                  <a:schemeClr val="tx1"/>
                </a:solidFill>
              </a:rPr>
              <a:t>data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i="1" dirty="0" smtClean="0">
                <a:solidFill>
                  <a:schemeClr val="tx1"/>
                </a:solidFill>
              </a:rPr>
              <a:t>control</a:t>
            </a:r>
            <a:r>
              <a:rPr lang="en-US" sz="2000" dirty="0" smtClean="0">
                <a:solidFill>
                  <a:schemeClr val="tx1"/>
                </a:solidFill>
              </a:rPr>
              <a:t> planes 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This separation was not </a:t>
            </a:r>
            <a:r>
              <a:rPr lang="en-US" dirty="0">
                <a:solidFill>
                  <a:schemeClr val="tx1"/>
                </a:solidFill>
              </a:rPr>
              <a:t>invented recently by SDN </a:t>
            </a:r>
            <a:r>
              <a:rPr lang="en-US" dirty="0" smtClean="0">
                <a:solidFill>
                  <a:schemeClr val="tx1"/>
                </a:solidFill>
              </a:rPr>
              <a:t>academics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Since </a:t>
            </a:r>
            <a:r>
              <a:rPr lang="en-US" dirty="0">
                <a:solidFill>
                  <a:schemeClr val="tx1"/>
                </a:solidFill>
              </a:rPr>
              <a:t>the 1980s all well-designed communications systems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	have enforced </a:t>
            </a:r>
            <a:r>
              <a:rPr lang="en-US" b="1" i="1" dirty="0">
                <a:solidFill>
                  <a:schemeClr val="tx1"/>
                </a:solidFill>
              </a:rPr>
              <a:t>logical</a:t>
            </a:r>
            <a:r>
              <a:rPr lang="en-US" dirty="0">
                <a:solidFill>
                  <a:schemeClr val="tx1"/>
                </a:solidFill>
              </a:rPr>
              <a:t> separation of 3 planes :</a:t>
            </a:r>
          </a:p>
          <a:p>
            <a:pPr marL="457200" indent="-4572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data plane (forwarding)</a:t>
            </a:r>
          </a:p>
          <a:p>
            <a:pPr marL="457200" indent="-4572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control plane (e.g., routing )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management plane (e.g., policy, commissioning, billing)</a:t>
            </a:r>
            <a:endParaRPr lang="en-US" i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What SDN really does is to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1) insist on </a:t>
            </a:r>
            <a:r>
              <a:rPr lang="en-US" sz="2000" b="1" i="1" dirty="0" smtClean="0">
                <a:solidFill>
                  <a:schemeClr val="tx1"/>
                </a:solidFill>
              </a:rPr>
              <a:t>physical</a:t>
            </a:r>
            <a:r>
              <a:rPr lang="en-US" sz="2000" dirty="0" smtClean="0">
                <a:solidFill>
                  <a:schemeClr val="tx1"/>
                </a:solidFill>
              </a:rPr>
              <a:t> separation of data and control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2) merge the control and management planes</a:t>
            </a:r>
          </a:p>
        </p:txBody>
      </p:sp>
      <p:grpSp>
        <p:nvGrpSpPr>
          <p:cNvPr id="7" name="Group 48"/>
          <p:cNvGrpSpPr/>
          <p:nvPr/>
        </p:nvGrpSpPr>
        <p:grpSpPr>
          <a:xfrm>
            <a:off x="2586048" y="5239656"/>
            <a:ext cx="2740695" cy="1192027"/>
            <a:chOff x="1257300" y="4196143"/>
            <a:chExt cx="2564855" cy="995264"/>
          </a:xfrm>
        </p:grpSpPr>
        <p:sp>
          <p:nvSpPr>
            <p:cNvPr id="8" name="Rectangle 7"/>
            <p:cNvSpPr/>
            <p:nvPr/>
          </p:nvSpPr>
          <p:spPr>
            <a:xfrm>
              <a:off x="1257300" y="5034067"/>
              <a:ext cx="2486025" cy="1561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/>
          </p:nvSpPr>
          <p:spPr>
            <a:xfrm>
              <a:off x="1257301" y="4890442"/>
              <a:ext cx="2540544" cy="143625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3687108" y="5006932"/>
              <a:ext cx="227929" cy="1193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730227" y="5121157"/>
              <a:ext cx="76161" cy="6434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67092" y="5001161"/>
              <a:ext cx="1531480" cy="15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data plane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58230" y="4688955"/>
              <a:ext cx="2486025" cy="1561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1258231" y="4545330"/>
              <a:ext cx="2552700" cy="143625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3688038" y="4661820"/>
              <a:ext cx="227929" cy="1193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731157" y="4776044"/>
              <a:ext cx="76161" cy="6434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768022" y="4650439"/>
              <a:ext cx="1531480" cy="15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control plane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69454" y="4339768"/>
              <a:ext cx="2486025" cy="1561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/>
          </p:nvSpPr>
          <p:spPr>
            <a:xfrm>
              <a:off x="1269455" y="4196143"/>
              <a:ext cx="2552700" cy="143625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3699262" y="4312633"/>
              <a:ext cx="227929" cy="1193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742381" y="4426858"/>
              <a:ext cx="76161" cy="6434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779246" y="4295642"/>
              <a:ext cx="1531480" cy="15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management plane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3898" y="1233714"/>
            <a:ext cx="8488908" cy="519438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It would be too slow for </a:t>
            </a:r>
            <a:r>
              <a:rPr lang="en-US" dirty="0" smtClean="0"/>
              <a:t>a whitebox switch</a:t>
            </a: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to query the centralized SDN controller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for every packet received</a:t>
            </a:r>
          </a:p>
          <a:p>
            <a:pPr>
              <a:buNone/>
            </a:pPr>
            <a:r>
              <a:rPr lang="en-US" sz="2000" dirty="0" smtClean="0"/>
              <a:t>So we identify packets as belonging to </a:t>
            </a:r>
            <a:r>
              <a:rPr lang="en-US" sz="2000" b="1" dirty="0" smtClean="0"/>
              <a:t>flows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>
                <a:solidFill>
                  <a:schemeClr val="tx2"/>
                </a:solidFill>
              </a:rPr>
              <a:t>Abstraction </a:t>
            </a:r>
            <a:r>
              <a:rPr lang="en-US" b="1" dirty="0" smtClean="0">
                <a:solidFill>
                  <a:schemeClr val="tx2"/>
                </a:solidFill>
              </a:rPr>
              <a:t>4   </a:t>
            </a:r>
            <a:r>
              <a:rPr lang="en-US" sz="2000" i="1" dirty="0" smtClean="0">
                <a:solidFill>
                  <a:schemeClr val="tx2"/>
                </a:solidFill>
              </a:rPr>
              <a:t>Flows</a:t>
            </a:r>
            <a:r>
              <a:rPr lang="en-US" sz="2000" dirty="0" smtClean="0">
                <a:solidFill>
                  <a:schemeClr val="tx2"/>
                </a:solidFill>
              </a:rPr>
              <a:t> (as in </a:t>
            </a:r>
            <a:r>
              <a:rPr lang="en-US" sz="2000" dirty="0" err="1" smtClean="0">
                <a:solidFill>
                  <a:schemeClr val="tx2"/>
                </a:solidFill>
              </a:rPr>
              <a:t>Open</a:t>
            </a:r>
            <a:r>
              <a:rPr lang="en-US" sz="2000" b="1" dirty="0" err="1" smtClean="0">
                <a:solidFill>
                  <a:schemeClr val="tx2"/>
                </a:solidFill>
              </a:rPr>
              <a:t>Flow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Packets are handled solely based on the flow to which they belong </a:t>
            </a:r>
            <a:endParaRPr lang="en-US" sz="2000" b="1" dirty="0" smtClean="0"/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Flows are thus just like </a:t>
            </a:r>
            <a:r>
              <a:rPr lang="en-US" sz="2000" b="1" dirty="0" smtClean="0"/>
              <a:t>F</a:t>
            </a:r>
            <a:r>
              <a:rPr lang="en-US" sz="2000" dirty="0" smtClean="0"/>
              <a:t>orwarding </a:t>
            </a:r>
            <a:r>
              <a:rPr lang="en-US" sz="2000" b="1" dirty="0" smtClean="0"/>
              <a:t>E</a:t>
            </a:r>
            <a:r>
              <a:rPr lang="en-US" sz="2000" dirty="0" smtClean="0"/>
              <a:t>quivalence </a:t>
            </a:r>
            <a:r>
              <a:rPr lang="en-US" sz="2000" b="1" dirty="0" smtClean="0"/>
              <a:t>C</a:t>
            </a:r>
            <a:r>
              <a:rPr lang="en-US" sz="2000" dirty="0" smtClean="0"/>
              <a:t>lasses in IP networking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Thus a flow may be determined by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an IP prefix in an IP network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 label in an MPLS network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VLANs in VLAN cross-connect networks</a:t>
            </a:r>
          </a:p>
          <a:p>
            <a:pPr>
              <a:buNone/>
            </a:pPr>
            <a:r>
              <a:rPr lang="en-US" sz="2000" dirty="0" smtClean="0"/>
              <a:t>The granularity of a flow depends on the application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60" y="1344707"/>
            <a:ext cx="2912432" cy="163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plane abstraction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194" y="1146410"/>
            <a:ext cx="8584442" cy="54045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the standard SDN architecture, the SDN controller is omniscient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does not itself </a:t>
            </a:r>
            <a:r>
              <a:rPr lang="en-US" i="1" dirty="0" smtClean="0"/>
              <a:t>program</a:t>
            </a:r>
            <a:r>
              <a:rPr lang="en-US" dirty="0" smtClean="0"/>
              <a:t> the network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since that </a:t>
            </a:r>
            <a:r>
              <a:rPr lang="en-US" dirty="0"/>
              <a:t>would limit development of new network functionalities</a:t>
            </a:r>
          </a:p>
          <a:p>
            <a:pPr marL="0" indent="0">
              <a:buNone/>
            </a:pPr>
            <a:r>
              <a:rPr lang="en-US" sz="2000" dirty="0" smtClean="0"/>
              <a:t>With software we create building blocks with defined APIs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which are then used, and perhaps inherited and extended, by programmers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sz="2000" dirty="0" smtClean="0"/>
              <a:t>networking, each network </a:t>
            </a:r>
            <a:r>
              <a:rPr lang="en-US" sz="2000" i="1" dirty="0" smtClean="0"/>
              <a:t>application</a:t>
            </a:r>
            <a:r>
              <a:rPr lang="en-US" sz="2000" dirty="0" smtClean="0"/>
              <a:t> has a tailored-made control  plane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with its own element discovery, state distribution, failure recovery, etc. </a:t>
            </a:r>
          </a:p>
          <a:p>
            <a:pPr>
              <a:spcBef>
                <a:spcPts val="1200"/>
              </a:spcBef>
              <a:buNone/>
            </a:pPr>
            <a:r>
              <a:rPr lang="en-US" sz="1800" dirty="0" smtClean="0"/>
              <a:t>Note the subtle change of terminology we have just introduced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instead of calling switching, routing, load balancing, etc. network </a:t>
            </a:r>
            <a:r>
              <a:rPr lang="en-US" sz="1800" i="1" dirty="0" smtClean="0"/>
              <a:t>functions</a:t>
            </a:r>
          </a:p>
          <a:p>
            <a:pPr>
              <a:spcBef>
                <a:spcPts val="0"/>
              </a:spcBef>
              <a:buNone/>
            </a:pPr>
            <a:r>
              <a:rPr lang="en-US" sz="1800" i="1" dirty="0" smtClean="0"/>
              <a:t>	</a:t>
            </a:r>
            <a:r>
              <a:rPr lang="en-US" sz="1800" dirty="0" smtClean="0"/>
              <a:t>we call them network </a:t>
            </a:r>
            <a:r>
              <a:rPr lang="en-US" sz="1800" i="1" dirty="0" smtClean="0"/>
              <a:t>applications </a:t>
            </a:r>
            <a:r>
              <a:rPr lang="en-US" sz="1800" dirty="0" smtClean="0"/>
              <a:t>(similar to software </a:t>
            </a:r>
            <a:r>
              <a:rPr lang="en-US" sz="1800" i="1" dirty="0" smtClean="0"/>
              <a:t>apps</a:t>
            </a:r>
            <a:r>
              <a:rPr lang="en-US" sz="1800" dirty="0" smtClean="0"/>
              <a:t>)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Abstraction 5  </a:t>
            </a:r>
            <a:r>
              <a:rPr lang="en-US" sz="2000" dirty="0" smtClean="0">
                <a:solidFill>
                  <a:schemeClr val="tx2"/>
                </a:solidFill>
              </a:rPr>
              <a:t>Northbound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i="1" dirty="0" smtClean="0">
                <a:solidFill>
                  <a:schemeClr val="tx2"/>
                </a:solidFill>
              </a:rPr>
              <a:t>APIs instead of protocols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Replace control plane protocols with well-defined APIs to network applications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This abstraction hide details of the network from the network application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revealing high-level concepts, such as requesting connectivity between A and B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hiding details unimportant to the application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	such as details of switches through which the path A → B passes</a:t>
            </a:r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overall architecture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46181" y="1111394"/>
            <a:ext cx="8065507" cy="5640781"/>
            <a:chOff x="746181" y="950024"/>
            <a:chExt cx="8065507" cy="5640781"/>
          </a:xfrm>
        </p:grpSpPr>
        <p:sp>
          <p:nvSpPr>
            <p:cNvPr id="4" name="TextBox 3"/>
            <p:cNvSpPr txBox="1"/>
            <p:nvPr/>
          </p:nvSpPr>
          <p:spPr>
            <a:xfrm>
              <a:off x="3109348" y="5068678"/>
              <a:ext cx="1676389" cy="356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Network</a:t>
              </a:r>
            </a:p>
          </p:txBody>
        </p:sp>
        <p:cxnSp>
          <p:nvCxnSpPr>
            <p:cNvPr id="5" name="Straight Connector 4"/>
            <p:cNvCxnSpPr>
              <a:stCxn id="6" idx="2"/>
              <a:endCxn id="22" idx="0"/>
            </p:cNvCxnSpPr>
            <p:nvPr/>
          </p:nvCxnSpPr>
          <p:spPr>
            <a:xfrm>
              <a:off x="3966359" y="3486394"/>
              <a:ext cx="826341" cy="2045562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743200" y="2553190"/>
              <a:ext cx="2446317" cy="933204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b="1" dirty="0" smtClean="0">
                  <a:solidFill>
                    <a:schemeClr val="tx2"/>
                  </a:solidFill>
                  <a:latin typeface="+mn-lt"/>
                </a:rPr>
                <a:t>SDN controller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8704" y="1264100"/>
              <a:ext cx="1011379" cy="46179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solidFill>
                    <a:schemeClr val="accent2"/>
                  </a:solidFill>
                  <a:latin typeface="+mn-lt"/>
                </a:rPr>
                <a:t>app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9884" y="1275769"/>
              <a:ext cx="1011379" cy="46179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solidFill>
                    <a:schemeClr val="accent2"/>
                  </a:solidFill>
                  <a:latin typeface="+mn-lt"/>
                </a:rPr>
                <a:t>app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69293" y="1275770"/>
              <a:ext cx="1011379" cy="46179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solidFill>
                    <a:schemeClr val="accent2"/>
                  </a:solidFill>
                  <a:latin typeface="+mn-lt"/>
                </a:rPr>
                <a:t>app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6203" y="1275771"/>
              <a:ext cx="1011379" cy="46179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solidFill>
                    <a:schemeClr val="accent2"/>
                  </a:solidFill>
                  <a:latin typeface="+mn-lt"/>
                </a:rPr>
                <a:t>app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02531" y="950024"/>
              <a:ext cx="6460176" cy="128253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46181" y="3906983"/>
              <a:ext cx="6460176" cy="26838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6" idx="2"/>
              <a:endCxn id="21" idx="0"/>
            </p:cNvCxnSpPr>
            <p:nvPr/>
          </p:nvCxnSpPr>
          <p:spPr>
            <a:xfrm flipH="1">
              <a:off x="3049006" y="3486394"/>
              <a:ext cx="917353" cy="65812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2"/>
              <a:endCxn id="19" idx="0"/>
            </p:cNvCxnSpPr>
            <p:nvPr/>
          </p:nvCxnSpPr>
          <p:spPr>
            <a:xfrm flipH="1">
              <a:off x="1665531" y="3486394"/>
              <a:ext cx="2300828" cy="1210331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2"/>
              <a:endCxn id="24" idx="0"/>
            </p:cNvCxnSpPr>
            <p:nvPr/>
          </p:nvCxnSpPr>
          <p:spPr>
            <a:xfrm>
              <a:off x="3966359" y="3486394"/>
              <a:ext cx="1024266" cy="7115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2"/>
              <a:endCxn id="23" idx="0"/>
            </p:cNvCxnSpPr>
            <p:nvPr/>
          </p:nvCxnSpPr>
          <p:spPr>
            <a:xfrm>
              <a:off x="3966359" y="3486394"/>
              <a:ext cx="2427530" cy="1378565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2"/>
            </p:cNvCxnSpPr>
            <p:nvPr/>
          </p:nvCxnSpPr>
          <p:spPr>
            <a:xfrm rot="5400000">
              <a:off x="2531414" y="4085137"/>
              <a:ext cx="2033688" cy="836203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039115" y="4696725"/>
              <a:ext cx="1252831" cy="6155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/>
                <a:t>whitebox switch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9572" y="5559665"/>
              <a:ext cx="1252831" cy="7201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85000"/>
                </a:lnSpc>
              </a:pPr>
              <a:r>
                <a:rPr lang="en-US" sz="2000" b="1" dirty="0">
                  <a:solidFill>
                    <a:prstClr val="black"/>
                  </a:solidFill>
                </a:rPr>
                <a:t>whitebox</a:t>
              </a:r>
              <a:r>
                <a:rPr lang="en-US" sz="28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>
                  <a:solidFill>
                    <a:prstClr val="black"/>
                  </a:solidFill>
                </a:rPr>
                <a:t>switch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2590" y="4144523"/>
              <a:ext cx="1252831" cy="7201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whitebox</a:t>
              </a:r>
              <a:r>
                <a:rPr lang="en-US" sz="2800" b="1" dirty="0" smtClean="0">
                  <a:latin typeface="+mn-lt"/>
                </a:rPr>
                <a:t> </a:t>
              </a:r>
              <a:r>
                <a:rPr lang="en-US" sz="2000" b="1" dirty="0" smtClean="0">
                  <a:latin typeface="+mn-lt"/>
                </a:rPr>
                <a:t>switch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6284" y="5531956"/>
              <a:ext cx="1252831" cy="7201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85000"/>
                </a:lnSpc>
              </a:pPr>
              <a:r>
                <a:rPr lang="en-US" sz="2000" b="1" dirty="0">
                  <a:solidFill>
                    <a:prstClr val="black"/>
                  </a:solidFill>
                </a:rPr>
                <a:t>whitebox</a:t>
              </a:r>
              <a:r>
                <a:rPr lang="en-US" sz="28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>
                  <a:solidFill>
                    <a:prstClr val="black"/>
                  </a:solidFill>
                </a:rPr>
                <a:t>switch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67473" y="4864959"/>
              <a:ext cx="1252831" cy="7201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85000"/>
                </a:lnSpc>
              </a:pPr>
              <a:r>
                <a:rPr lang="en-US" sz="2000" b="1" dirty="0">
                  <a:solidFill>
                    <a:prstClr val="black"/>
                  </a:solidFill>
                </a:rPr>
                <a:t>whitebox</a:t>
              </a:r>
              <a:r>
                <a:rPr lang="en-US" sz="28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>
                  <a:solidFill>
                    <a:prstClr val="black"/>
                  </a:solidFill>
                </a:rPr>
                <a:t>switch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4209" y="4197962"/>
              <a:ext cx="1252831" cy="7201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85000"/>
                </a:lnSpc>
              </a:pPr>
              <a:r>
                <a:rPr lang="en-US" sz="2000" b="1" dirty="0">
                  <a:solidFill>
                    <a:prstClr val="black"/>
                  </a:solidFill>
                </a:rPr>
                <a:t>whitebox</a:t>
              </a:r>
              <a:r>
                <a:rPr lang="en-US" sz="28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>
                  <a:solidFill>
                    <a:prstClr val="black"/>
                  </a:solidFill>
                </a:rPr>
                <a:t>switch</a:t>
              </a:r>
            </a:p>
          </p:txBody>
        </p:sp>
        <p:cxnSp>
          <p:nvCxnSpPr>
            <p:cNvPr id="25" name="Straight Connector 24"/>
            <p:cNvCxnSpPr>
              <a:stCxn id="10" idx="2"/>
              <a:endCxn id="6" idx="0"/>
            </p:cNvCxnSpPr>
            <p:nvPr/>
          </p:nvCxnSpPr>
          <p:spPr>
            <a:xfrm flipH="1">
              <a:off x="3966359" y="1737564"/>
              <a:ext cx="1855534" cy="81562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7" idx="2"/>
              <a:endCxn id="6" idx="0"/>
            </p:cNvCxnSpPr>
            <p:nvPr/>
          </p:nvCxnSpPr>
          <p:spPr>
            <a:xfrm>
              <a:off x="2154394" y="1725893"/>
              <a:ext cx="1811965" cy="82729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2"/>
              <a:endCxn id="6" idx="0"/>
            </p:cNvCxnSpPr>
            <p:nvPr/>
          </p:nvCxnSpPr>
          <p:spPr>
            <a:xfrm flipH="1">
              <a:off x="3966359" y="1737563"/>
              <a:ext cx="608624" cy="81562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" idx="2"/>
              <a:endCxn id="6" idx="0"/>
            </p:cNvCxnSpPr>
            <p:nvPr/>
          </p:nvCxnSpPr>
          <p:spPr>
            <a:xfrm>
              <a:off x="3375574" y="1737562"/>
              <a:ext cx="590785" cy="81562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970650" y="3526971"/>
              <a:ext cx="2841038" cy="537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+mn-lt"/>
                </a:rPr>
                <a:t>southbound interface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solidFill>
                    <a:srgbClr val="7030A0"/>
                  </a:solidFill>
                </a:rPr>
                <a:t>(e.g., </a:t>
              </a:r>
              <a:r>
                <a:rPr lang="en-US" sz="1400" b="1" dirty="0" err="1" smtClean="0">
                  <a:solidFill>
                    <a:srgbClr val="7030A0"/>
                  </a:solidFill>
                </a:rPr>
                <a:t>OpenFlow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)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5073402" y="3736769"/>
              <a:ext cx="1009405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 flipV="1">
              <a:off x="5116286" y="2373084"/>
              <a:ext cx="1009405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009569" y="2209511"/>
              <a:ext cx="271945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+mn-lt"/>
                </a:rPr>
                <a:t>northbound interface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0" y="2318991"/>
            <a:ext cx="2495773" cy="1785453"/>
          </a:xfrm>
        </p:spPr>
        <p:txBody>
          <a:bodyPr/>
          <a:lstStyle/>
          <a:p>
            <a:r>
              <a:rPr lang="en-US" dirty="0" smtClean="0"/>
              <a:t>NFV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639763" y="261938"/>
            <a:ext cx="6765925" cy="646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pitchFamily="34" charset="0"/>
              </a:rPr>
              <a:t>Concretization and Virtualization</a:t>
            </a:r>
            <a:endParaRPr lang="en-US" dirty="0" smtClean="0"/>
          </a:p>
        </p:txBody>
      </p:sp>
      <p:grpSp>
        <p:nvGrpSpPr>
          <p:cNvPr id="2" name="Text Placeholder 3"/>
          <p:cNvGrpSpPr>
            <a:grpSpLocks noGrp="1"/>
          </p:cNvGrpSpPr>
          <p:nvPr/>
        </p:nvGrpSpPr>
        <p:grpSpPr bwMode="auto">
          <a:xfrm>
            <a:off x="298122" y="1373964"/>
            <a:ext cx="8655050" cy="2425535"/>
            <a:chOff x="228600" y="1447800"/>
            <a:chExt cx="8610600" cy="2590800"/>
          </a:xfrm>
        </p:grpSpPr>
        <p:sp>
          <p:nvSpPr>
            <p:cNvPr id="19461" name="TextBox 3"/>
            <p:cNvSpPr txBox="1">
              <a:spLocks noChangeArrowheads="1"/>
            </p:cNvSpPr>
            <p:nvPr/>
          </p:nvSpPr>
          <p:spPr bwMode="auto">
            <a:xfrm>
              <a:off x="228600" y="25908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PHYSICS</a:t>
              </a:r>
            </a:p>
          </p:txBody>
        </p:sp>
        <p:sp>
          <p:nvSpPr>
            <p:cNvPr id="19462" name="TextBox 4"/>
            <p:cNvSpPr txBox="1">
              <a:spLocks noChangeArrowheads="1"/>
            </p:cNvSpPr>
            <p:nvPr/>
          </p:nvSpPr>
          <p:spPr bwMode="auto">
            <a:xfrm>
              <a:off x="8001000" y="2571690"/>
              <a:ext cx="838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7030A0"/>
                  </a:solidFill>
                  <a:latin typeface="Calibri" pitchFamily="34" charset="0"/>
                </a:rPr>
                <a:t>LOGIC</a:t>
              </a:r>
            </a:p>
          </p:txBody>
        </p:sp>
        <p:sp>
          <p:nvSpPr>
            <p:cNvPr id="19463" name="TextBox 5"/>
            <p:cNvSpPr txBox="1">
              <a:spLocks noChangeArrowheads="1"/>
            </p:cNvSpPr>
            <p:nvPr/>
          </p:nvSpPr>
          <p:spPr bwMode="auto">
            <a:xfrm>
              <a:off x="1295400" y="2477869"/>
              <a:ext cx="1219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alibri" pitchFamily="34" charset="0"/>
                </a:rPr>
                <a:t>dedicated hardware</a:t>
              </a:r>
            </a:p>
          </p:txBody>
        </p:sp>
        <p:sp>
          <p:nvSpPr>
            <p:cNvPr id="19464" name="TextBox 6"/>
            <p:cNvSpPr txBox="1">
              <a:spLocks noChangeArrowheads="1"/>
            </p:cNvSpPr>
            <p:nvPr/>
          </p:nvSpPr>
          <p:spPr bwMode="auto">
            <a:xfrm>
              <a:off x="2590800" y="25908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6600"/>
                  </a:solidFill>
                  <a:latin typeface="Calibri" pitchFamily="34" charset="0"/>
                </a:rPr>
                <a:t>ASIC</a:t>
              </a:r>
            </a:p>
          </p:txBody>
        </p:sp>
        <p:sp>
          <p:nvSpPr>
            <p:cNvPr id="19465" name="TextBox 7"/>
            <p:cNvSpPr txBox="1">
              <a:spLocks noChangeArrowheads="1"/>
            </p:cNvSpPr>
            <p:nvPr/>
          </p:nvSpPr>
          <p:spPr bwMode="auto">
            <a:xfrm>
              <a:off x="3352800" y="2602468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C000"/>
                  </a:solidFill>
                  <a:latin typeface="Calibri" pitchFamily="34" charset="0"/>
                </a:rPr>
                <a:t>FPGA</a:t>
              </a:r>
            </a:p>
          </p:txBody>
        </p:sp>
        <p:sp>
          <p:nvSpPr>
            <p:cNvPr id="19466" name="TextBox 10"/>
            <p:cNvSpPr txBox="1">
              <a:spLocks noChangeArrowheads="1"/>
            </p:cNvSpPr>
            <p:nvPr/>
          </p:nvSpPr>
          <p:spPr bwMode="auto">
            <a:xfrm>
              <a:off x="4419600" y="2286000"/>
              <a:ext cx="12192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B050"/>
                  </a:solidFill>
                  <a:latin typeface="Calibri" pitchFamily="34" charset="0"/>
                </a:rPr>
                <a:t>special purpose processors</a:t>
              </a:r>
            </a:p>
          </p:txBody>
        </p:sp>
        <p:sp>
          <p:nvSpPr>
            <p:cNvPr id="19467" name="TextBox 11"/>
            <p:cNvSpPr txBox="1">
              <a:spLocks noChangeArrowheads="1"/>
            </p:cNvSpPr>
            <p:nvPr/>
          </p:nvSpPr>
          <p:spPr bwMode="auto">
            <a:xfrm>
              <a:off x="6781800" y="2286000"/>
              <a:ext cx="12192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7030A0"/>
                  </a:solidFill>
                  <a:latin typeface="Calibri" pitchFamily="34" charset="0"/>
                </a:rPr>
                <a:t>general</a:t>
              </a:r>
            </a:p>
            <a:p>
              <a:pPr algn="ctr"/>
              <a:r>
                <a:rPr lang="en-US" b="1">
                  <a:solidFill>
                    <a:srgbClr val="7030A0"/>
                  </a:solidFill>
                  <a:latin typeface="Calibri" pitchFamily="34" charset="0"/>
                </a:rPr>
                <a:t>purpose</a:t>
              </a:r>
            </a:p>
            <a:p>
              <a:pPr algn="ctr"/>
              <a:r>
                <a:rPr lang="en-US" b="1">
                  <a:solidFill>
                    <a:srgbClr val="7030A0"/>
                  </a:solidFill>
                  <a:latin typeface="Calibri" pitchFamily="34" charset="0"/>
                </a:rPr>
                <a:t>software</a:t>
              </a:r>
            </a:p>
          </p:txBody>
        </p:sp>
        <p:sp>
          <p:nvSpPr>
            <p:cNvPr id="19468" name="TextBox 12"/>
            <p:cNvSpPr txBox="1">
              <a:spLocks noChangeArrowheads="1"/>
            </p:cNvSpPr>
            <p:nvPr/>
          </p:nvSpPr>
          <p:spPr bwMode="auto">
            <a:xfrm>
              <a:off x="5638800" y="259080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70C0"/>
                  </a:solidFill>
                  <a:latin typeface="Calibri" pitchFamily="34" charset="0"/>
                </a:rPr>
                <a:t>firmware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143042" y="1447800"/>
              <a:ext cx="7010721" cy="761819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70" name="TextBox 14"/>
            <p:cNvSpPr txBox="1">
              <a:spLocks noChangeArrowheads="1"/>
            </p:cNvSpPr>
            <p:nvPr/>
          </p:nvSpPr>
          <p:spPr bwMode="auto">
            <a:xfrm>
              <a:off x="3429000" y="1676400"/>
              <a:ext cx="1981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Calibri" pitchFamily="34" charset="0"/>
                </a:rPr>
                <a:t>VIRTUALIZATION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 flipH="1">
              <a:off x="1143042" y="3276781"/>
              <a:ext cx="7010721" cy="761819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72" name="TextBox 16"/>
            <p:cNvSpPr txBox="1">
              <a:spLocks noChangeArrowheads="1"/>
            </p:cNvSpPr>
            <p:nvPr/>
          </p:nvSpPr>
          <p:spPr bwMode="auto">
            <a:xfrm flipH="1">
              <a:off x="3429000" y="3505200"/>
              <a:ext cx="1981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Calibri" pitchFamily="34" charset="0"/>
                </a:rPr>
                <a:t>CONCRETIZATION</a:t>
              </a:r>
            </a:p>
          </p:txBody>
        </p:sp>
      </p:grpSp>
      <p:sp>
        <p:nvSpPr>
          <p:cNvPr id="19460" name="TextBox 16"/>
          <p:cNvSpPr txBox="1">
            <a:spLocks noChangeArrowheads="1"/>
          </p:cNvSpPr>
          <p:nvPr/>
        </p:nvSpPr>
        <p:spPr bwMode="auto">
          <a:xfrm>
            <a:off x="204699" y="3942347"/>
            <a:ext cx="8612113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Computational tasks can be carried out on many platforms</a:t>
            </a:r>
          </a:p>
          <a:p>
            <a:pPr>
              <a:spcBef>
                <a:spcPts val="600"/>
              </a:spcBef>
            </a:pPr>
            <a:r>
              <a:rPr lang="en-US" sz="2000" i="1" dirty="0" smtClean="0">
                <a:latin typeface="Calibri" pitchFamily="34" charset="0"/>
              </a:rPr>
              <a:t>Concretization </a:t>
            </a:r>
            <a:r>
              <a:rPr lang="en-US" sz="2000" dirty="0">
                <a:latin typeface="Calibri" pitchFamily="34" charset="0"/>
              </a:rPr>
              <a:t>means moving a task </a:t>
            </a:r>
            <a:r>
              <a:rPr lang="en-US" sz="2000" i="1" dirty="0" smtClean="0">
                <a:latin typeface="Calibri" pitchFamily="34" charset="0"/>
              </a:rPr>
              <a:t>to the left</a:t>
            </a:r>
            <a:endParaRPr lang="en-US" sz="2000" i="1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Justifications for concretization include 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cost savings for mass produced products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miniaturization/packaging constraints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need for high processing rates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energy savings / power limitation / </a:t>
            </a:r>
            <a:r>
              <a:rPr lang="en-US" dirty="0" smtClean="0">
                <a:latin typeface="Calibri" pitchFamily="34" charset="0"/>
              </a:rPr>
              <a:t>low heat </a:t>
            </a:r>
            <a:r>
              <a:rPr lang="en-US" dirty="0">
                <a:latin typeface="Calibri" pitchFamily="34" charset="0"/>
              </a:rPr>
              <a:t>dissipation</a:t>
            </a:r>
          </a:p>
          <a:p>
            <a:pPr>
              <a:spcBef>
                <a:spcPts val="600"/>
              </a:spcBef>
            </a:pPr>
            <a:r>
              <a:rPr lang="en-US" sz="2000" i="1" dirty="0" smtClean="0">
                <a:latin typeface="Calibri" pitchFamily="34" charset="0"/>
              </a:rPr>
              <a:t>Virtualization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is the opposite </a:t>
            </a:r>
            <a:r>
              <a:rPr lang="en-US" sz="2000" dirty="0" smtClean="0">
                <a:latin typeface="Calibri" pitchFamily="34" charset="0"/>
              </a:rPr>
              <a:t> - moving a task </a:t>
            </a:r>
            <a:r>
              <a:rPr lang="en-US" sz="2000" i="1" dirty="0" smtClean="0">
                <a:latin typeface="Calibri" pitchFamily="34" charset="0"/>
              </a:rPr>
              <a:t>to the right</a:t>
            </a:r>
          </a:p>
          <a:p>
            <a:r>
              <a:rPr lang="en-US" dirty="0" smtClean="0">
                <a:latin typeface="Calibri" pitchFamily="34" charset="0"/>
              </a:rPr>
              <a:t>     (</a:t>
            </a:r>
            <a:r>
              <a:rPr lang="en-US" dirty="0">
                <a:latin typeface="Calibri" pitchFamily="34" charset="0"/>
              </a:rPr>
              <a:t>although frequently reserved for the extreme case of </a:t>
            </a:r>
            <a:r>
              <a:rPr lang="en-US" dirty="0" smtClean="0">
                <a:latin typeface="Calibri" pitchFamily="34" charset="0"/>
              </a:rPr>
              <a:t>hardware → software)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SDN and NFV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8159" y="1280160"/>
            <a:ext cx="8262983" cy="53093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Before explaining </a:t>
            </a:r>
            <a:r>
              <a:rPr lang="en-US" b="1" i="1" dirty="0" smtClean="0"/>
              <a:t>what</a:t>
            </a:r>
            <a:r>
              <a:rPr lang="en-US" dirty="0" smtClean="0"/>
              <a:t> SDN and NFV 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we need to explain </a:t>
            </a:r>
            <a:r>
              <a:rPr lang="en-US" b="1" i="1" dirty="0" smtClean="0"/>
              <a:t>why</a:t>
            </a:r>
            <a:r>
              <a:rPr lang="en-US" dirty="0" smtClean="0"/>
              <a:t> SDN and NFV are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Its all started with two related trends ...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</a:t>
            </a:r>
            <a:r>
              <a:rPr lang="en-US" dirty="0" smtClean="0"/>
              <a:t> The blurring of the distinction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between </a:t>
            </a:r>
            <a:r>
              <a:rPr lang="en-US" b="1" i="1" dirty="0"/>
              <a:t>computation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i="1" dirty="0" smtClean="0"/>
              <a:t>communications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  <a:r>
              <a:rPr lang="en-US" dirty="0" smtClean="0"/>
              <a:t>(and thus between </a:t>
            </a:r>
            <a:r>
              <a:rPr lang="en-US" i="1" dirty="0" smtClean="0"/>
              <a:t>algorithms</a:t>
            </a:r>
            <a:r>
              <a:rPr lang="en-US" dirty="0" smtClean="0"/>
              <a:t> and </a:t>
            </a:r>
            <a:r>
              <a:rPr lang="en-US" i="1" dirty="0" smtClean="0"/>
              <a:t>protocols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revealing a </a:t>
            </a:r>
            <a:r>
              <a:rPr lang="en-US" dirty="0" smtClean="0">
                <a:solidFill>
                  <a:schemeClr val="tx1"/>
                </a:solidFill>
              </a:rPr>
              <a:t>fundamental </a:t>
            </a:r>
            <a:r>
              <a:rPr lang="en-US" dirty="0">
                <a:solidFill>
                  <a:schemeClr val="tx1"/>
                </a:solidFill>
              </a:rPr>
              <a:t>disconnect 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1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between </a:t>
            </a:r>
            <a:r>
              <a:rPr lang="en-US" b="1" i="1" dirty="0">
                <a:solidFill>
                  <a:schemeClr val="tx1"/>
                </a:solidFill>
              </a:rPr>
              <a:t>software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i="1" dirty="0">
                <a:solidFill>
                  <a:schemeClr val="tx1"/>
                </a:solidFill>
              </a:rPr>
              <a:t>networking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</a:t>
            </a:r>
            <a:r>
              <a:rPr lang="en-US" dirty="0" smtClean="0"/>
              <a:t> The decrease in profitability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of </a:t>
            </a:r>
            <a:r>
              <a:rPr lang="en-US" b="1" i="1" dirty="0" smtClean="0"/>
              <a:t>traditional communications service providers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along with the increase in profitability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of </a:t>
            </a:r>
            <a:r>
              <a:rPr lang="en-US" b="1" dirty="0" smtClean="0"/>
              <a:t>Cloud </a:t>
            </a:r>
            <a:r>
              <a:rPr lang="en-US" dirty="0" smtClean="0"/>
              <a:t>and</a:t>
            </a:r>
            <a:r>
              <a:rPr lang="en-US" b="1" dirty="0" smtClean="0"/>
              <a:t> Over The Top service providers</a:t>
            </a:r>
          </a:p>
          <a:p>
            <a:pPr>
              <a:spcBef>
                <a:spcPts val="1800"/>
              </a:spcBef>
              <a:buNone/>
            </a:pPr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led directly to SDN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and the 2</a:t>
            </a:r>
            <a:r>
              <a:rPr lang="en-US" baseline="30000" dirty="0" smtClean="0"/>
              <a:t>nd</a:t>
            </a:r>
            <a:r>
              <a:rPr lang="en-US" dirty="0" smtClean="0"/>
              <a:t> to NFV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but today the two technologies are completely intertwined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25" y="6269521"/>
            <a:ext cx="712511" cy="4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Justifications for Virtualization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6489" y="1081704"/>
            <a:ext cx="8585491" cy="5428278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justifications for virtualization are initially harder to grasp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lower development efforts and cost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flexibility and ability to </a:t>
            </a:r>
            <a:r>
              <a:rPr lang="en-US" i="1" dirty="0" smtClean="0">
                <a:latin typeface="Calibri" pitchFamily="34" charset="0"/>
              </a:rPr>
              <a:t>upgrade</a:t>
            </a:r>
            <a:r>
              <a:rPr lang="en-US" dirty="0" smtClean="0">
                <a:latin typeface="Calibri" pitchFamily="34" charset="0"/>
              </a:rPr>
              <a:t> functionality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i="1" dirty="0" smtClean="0">
                <a:latin typeface="Calibri" pitchFamily="34" charset="0"/>
              </a:rPr>
              <a:t>chaining multiple function</a:t>
            </a:r>
            <a:r>
              <a:rPr lang="en-US" dirty="0" smtClean="0">
                <a:latin typeface="Calibri" pitchFamily="34" charset="0"/>
              </a:rPr>
              <a:t>s on a single platform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facilitating </a:t>
            </a:r>
            <a:r>
              <a:rPr lang="en-US" sz="2000" i="1" dirty="0" smtClean="0">
                <a:latin typeface="Calibri" pitchFamily="34" charset="0"/>
              </a:rPr>
              <a:t>function relocation</a:t>
            </a:r>
            <a:endParaRPr lang="en-US" sz="2000" i="1" dirty="0" smtClean="0"/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By </a:t>
            </a:r>
            <a:r>
              <a:rPr lang="en-US" sz="2000" i="1" dirty="0" smtClean="0"/>
              <a:t>function relocation </a:t>
            </a:r>
            <a:r>
              <a:rPr lang="en-US" sz="2000" dirty="0" smtClean="0"/>
              <a:t>we mean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moving the network function from its conventional place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to some other place (e.g., to a </a:t>
            </a:r>
            <a:r>
              <a:rPr lang="en-US" sz="2000" b="1" dirty="0" smtClean="0"/>
              <a:t>D</a:t>
            </a:r>
            <a:r>
              <a:rPr lang="en-US" sz="2000" dirty="0" smtClean="0"/>
              <a:t>ata </a:t>
            </a:r>
            <a:r>
              <a:rPr lang="en-US" sz="2000" b="1" dirty="0" smtClean="0"/>
              <a:t>C</a:t>
            </a:r>
            <a:r>
              <a:rPr lang="en-US" sz="2000" dirty="0" smtClean="0"/>
              <a:t>enter)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Relocation has received much attention in the networking community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since moving networking functions to </a:t>
            </a:r>
            <a:r>
              <a:rPr lang="en-US" sz="2000" b="1" dirty="0" smtClean="0"/>
              <a:t>D</a:t>
            </a:r>
            <a:r>
              <a:rPr lang="en-US" sz="2000" dirty="0" smtClean="0"/>
              <a:t>ata </a:t>
            </a:r>
            <a:r>
              <a:rPr lang="en-US" sz="2000" b="1" dirty="0" smtClean="0"/>
              <a:t>C</a:t>
            </a:r>
            <a:r>
              <a:rPr lang="en-US" sz="2000" dirty="0" smtClean="0"/>
              <a:t>enters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often enables benefiting from economies of scale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This emphasis on this single reason for virtualization has been so strong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it has led many to completely confuse </a:t>
            </a:r>
            <a:r>
              <a:rPr lang="en-US" sz="2000" i="1" dirty="0" smtClean="0"/>
              <a:t>virtualization</a:t>
            </a:r>
            <a:r>
              <a:rPr lang="en-US" sz="2000" dirty="0" smtClean="0"/>
              <a:t> and </a:t>
            </a:r>
            <a:r>
              <a:rPr lang="en-US" sz="2000" i="1" dirty="0" smtClean="0"/>
              <a:t>relocation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when in fact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nonvirtualized functions can be relocated </a:t>
            </a:r>
            <a:r>
              <a:rPr lang="en-US" sz="1800" dirty="0" smtClean="0">
                <a:solidFill>
                  <a:schemeClr val="tx2"/>
                </a:solidFill>
              </a:rPr>
              <a:t>(at the expense of CAPEX and truck rolls)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virtualized functions can remain in situ </a:t>
            </a:r>
            <a:r>
              <a:rPr lang="en-US" sz="1800" dirty="0" smtClean="0">
                <a:solidFill>
                  <a:schemeClr val="tx2"/>
                </a:solidFill>
              </a:rPr>
              <a:t>(will get to that in a moment)</a:t>
            </a:r>
          </a:p>
          <a:p>
            <a:pPr>
              <a:spcBef>
                <a:spcPts val="0"/>
              </a:spcBef>
              <a:buNone/>
            </a:pPr>
            <a:endParaRPr lang="en-US" sz="2000" i="1" dirty="0" smtClean="0"/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6950130" y="2828259"/>
            <a:ext cx="1864247" cy="973575"/>
            <a:chOff x="6950130" y="2828259"/>
            <a:chExt cx="1864247" cy="973575"/>
          </a:xfrm>
        </p:grpSpPr>
        <p:grpSp>
          <p:nvGrpSpPr>
            <p:cNvPr id="7" name="Group 6"/>
            <p:cNvGrpSpPr/>
            <p:nvPr/>
          </p:nvGrpSpPr>
          <p:grpSpPr>
            <a:xfrm>
              <a:off x="7442777" y="2828259"/>
              <a:ext cx="1371600" cy="973575"/>
              <a:chOff x="6647546" y="4061324"/>
              <a:chExt cx="1653541" cy="1250332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auto">
              <a:xfrm flipH="1">
                <a:off x="6647546" y="4061324"/>
                <a:ext cx="1653541" cy="125033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9695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>
                  <a:spcBef>
                    <a:spcPct val="50000"/>
                  </a:spcBef>
                </a:pPr>
                <a:endParaRPr lang="en-US" dirty="0"/>
              </a:p>
            </p:txBody>
          </p:sp>
          <p:sp>
            <p:nvSpPr>
              <p:cNvPr id="9" name="Text Box 13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6763522" y="4077661"/>
                <a:ext cx="1464297" cy="307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1" tIns="45715" rIns="91431" bIns="45715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 dirty="0" smtClean="0"/>
                  <a:t>Data Center</a:t>
                </a:r>
                <a:endParaRPr lang="en-US" sz="1400" b="1" dirty="0"/>
              </a:p>
            </p:txBody>
          </p:sp>
          <p:pic>
            <p:nvPicPr>
              <p:cNvPr id="10" name="Picture 9" descr="Server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512648" y="4409911"/>
                <a:ext cx="359665" cy="359665"/>
              </a:xfrm>
              <a:prstGeom prst="rect">
                <a:avLst/>
              </a:prstGeom>
            </p:spPr>
          </p:pic>
          <p:pic>
            <p:nvPicPr>
              <p:cNvPr id="11" name="Picture 10" descr="Server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17196" y="4578666"/>
                <a:ext cx="359665" cy="359665"/>
              </a:xfrm>
              <a:prstGeom prst="rect">
                <a:avLst/>
              </a:prstGeom>
            </p:spPr>
          </p:pic>
          <p:pic>
            <p:nvPicPr>
              <p:cNvPr id="12" name="Picture 11" descr="Server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116961" y="4766471"/>
                <a:ext cx="359665" cy="359665"/>
              </a:xfrm>
              <a:prstGeom prst="rect">
                <a:avLst/>
              </a:prstGeom>
            </p:spPr>
          </p:pic>
        </p:grpSp>
        <p:sp>
          <p:nvSpPr>
            <p:cNvPr id="4" name="Right Arrow 3"/>
            <p:cNvSpPr/>
            <p:nvPr/>
          </p:nvSpPr>
          <p:spPr>
            <a:xfrm>
              <a:off x="6950130" y="3209234"/>
              <a:ext cx="570386" cy="260421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30" y="1171001"/>
            <a:ext cx="726957" cy="72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of computation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1262" y="1353786"/>
            <a:ext cx="8550234" cy="4999511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In the field of computation, there has been a major trend towards virtualization</a:t>
            </a:r>
          </a:p>
          <a:p>
            <a:pPr>
              <a:buNone/>
            </a:pPr>
            <a:r>
              <a:rPr lang="en-US" sz="2000" i="1" dirty="0" smtClean="0"/>
              <a:t>Virtualization</a:t>
            </a:r>
            <a:r>
              <a:rPr lang="en-US" sz="2000" dirty="0" smtClean="0"/>
              <a:t> here means the creation of a </a:t>
            </a:r>
            <a:r>
              <a:rPr lang="en-US" sz="2000" b="1" dirty="0" smtClean="0"/>
              <a:t>virtual machine </a:t>
            </a:r>
            <a:r>
              <a:rPr lang="en-US" sz="2000" dirty="0" smtClean="0"/>
              <a:t>(VM)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acts like an independent physical computer</a:t>
            </a:r>
          </a:p>
          <a:p>
            <a:pPr>
              <a:buNone/>
            </a:pPr>
            <a:r>
              <a:rPr lang="en-US" sz="2000" dirty="0" smtClean="0"/>
              <a:t> A </a:t>
            </a:r>
            <a:r>
              <a:rPr lang="en-US" sz="2000" b="1" dirty="0" smtClean="0"/>
              <a:t>VM</a:t>
            </a:r>
            <a:r>
              <a:rPr lang="en-US" sz="2000" dirty="0" smtClean="0"/>
              <a:t> is software that emulates hardware (e.g., an x86 CPU)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2000" i="1" dirty="0" smtClean="0"/>
              <a:t>over which </a:t>
            </a:r>
            <a:r>
              <a:rPr lang="en-US" sz="2000" dirty="0" smtClean="0"/>
              <a:t>one can run software as if it is running on a physical computer</a:t>
            </a:r>
          </a:p>
          <a:p>
            <a:pPr>
              <a:buNone/>
            </a:pPr>
            <a:r>
              <a:rPr lang="en-US" sz="2000" dirty="0" smtClean="0"/>
              <a:t>The VM runs on a </a:t>
            </a:r>
            <a:r>
              <a:rPr lang="en-US" sz="2000" i="1" dirty="0" smtClean="0"/>
              <a:t>host</a:t>
            </a:r>
            <a:r>
              <a:rPr lang="en-US" sz="2000" dirty="0" smtClean="0"/>
              <a:t> machine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 creates a </a:t>
            </a:r>
            <a:r>
              <a:rPr lang="en-US" sz="2000" i="1" dirty="0" smtClean="0"/>
              <a:t>guest</a:t>
            </a:r>
            <a:r>
              <a:rPr lang="en-US" sz="2000" dirty="0" smtClean="0"/>
              <a:t> machine (e.g., an x86 environment)</a:t>
            </a:r>
          </a:p>
          <a:p>
            <a:pPr>
              <a:buNone/>
            </a:pPr>
            <a:r>
              <a:rPr lang="en-US" sz="2000" dirty="0" smtClean="0"/>
              <a:t>A single host computer may host many fully independent guest VMs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each VM may run different Operating Systems and/or applications</a:t>
            </a:r>
          </a:p>
          <a:p>
            <a:pPr>
              <a:buNone/>
            </a:pPr>
            <a:r>
              <a:rPr lang="en-US" sz="2000" dirty="0" smtClean="0"/>
              <a:t>A typical data center has </a:t>
            </a:r>
            <a:r>
              <a:rPr lang="en-US" sz="2000" dirty="0" smtClean="0"/>
              <a:t>many </a:t>
            </a:r>
            <a:r>
              <a:rPr lang="en-US" dirty="0" smtClean="0"/>
              <a:t>server </a:t>
            </a:r>
            <a:r>
              <a:rPr lang="en-US" sz="2000" dirty="0" smtClean="0"/>
              <a:t>racks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each rack has many </a:t>
            </a:r>
            <a:r>
              <a:rPr lang="en-US" sz="2000" dirty="0" smtClean="0"/>
              <a:t>has many (blade) server </a:t>
            </a:r>
            <a:r>
              <a:rPr lang="en-US" sz="2000" dirty="0" smtClean="0"/>
              <a:t>cards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each server card </a:t>
            </a:r>
            <a:r>
              <a:rPr lang="en-US" sz="2000" dirty="0" smtClean="0"/>
              <a:t>has </a:t>
            </a:r>
            <a:r>
              <a:rPr lang="en-US" sz="2000" dirty="0" smtClean="0"/>
              <a:t>many  (host) CPUs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each CPU </a:t>
            </a:r>
            <a:r>
              <a:rPr lang="en-US" sz="2000" dirty="0" smtClean="0"/>
              <a:t>has many </a:t>
            </a:r>
            <a:r>
              <a:rPr lang="en-US" sz="2000" dirty="0" smtClean="0"/>
              <a:t>(guest) VMs 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20496" y="4533363"/>
            <a:ext cx="1043189" cy="2099257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220496" y="4945487"/>
            <a:ext cx="1043189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20496" y="5381222"/>
            <a:ext cx="1043189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20496" y="5793346"/>
            <a:ext cx="1043189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84889" y="458702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98652" y="458487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14563" y="458487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30470" y="458487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46381" y="4584879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62291" y="458487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78202" y="458487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094110" y="458487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82741" y="499700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96504" y="499485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12415" y="499485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628322" y="499485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44233" y="4994859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860143" y="499485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76054" y="499485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91962" y="499485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280593" y="5432743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94356" y="543059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510267" y="543059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626174" y="543059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742085" y="543059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857995" y="543059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973906" y="543059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089814" y="543059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291324" y="5855602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05087" y="5853454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520998" y="5853454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636905" y="5853454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752816" y="5853456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868726" y="5853454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984637" y="5853454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100545" y="5853454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6192590" y="6203323"/>
            <a:ext cx="1043189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289176" y="6265579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402939" y="6263431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518850" y="6263431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634757" y="6263431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750668" y="6263433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866578" y="6263431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982489" y="6263431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098397" y="6263431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394610" y="4533363"/>
            <a:ext cx="1043189" cy="2099257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7394610" y="4945487"/>
            <a:ext cx="1043189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394610" y="5381222"/>
            <a:ext cx="1043189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394610" y="5793346"/>
            <a:ext cx="1043189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459003" y="458702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572766" y="458487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688677" y="458487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804584" y="458487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920495" y="4584879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036405" y="458487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152316" y="458487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268224" y="458487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456855" y="499700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570618" y="499485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686529" y="499485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802436" y="499485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18347" y="4994859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034257" y="499485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150168" y="499485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266076" y="499485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454707" y="5432743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568470" y="543059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684381" y="543059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800288" y="543059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916199" y="5430597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032109" y="543059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148020" y="543059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263928" y="5430595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465438" y="5855602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579201" y="5853454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695112" y="5853454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811019" y="5853454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926930" y="5853456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042840" y="5853454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8158751" y="5853454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8274659" y="5853454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7366704" y="6203323"/>
            <a:ext cx="1043189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7463290" y="6265579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577053" y="6263431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692964" y="6263431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808871" y="6263431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924782" y="6263433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8040692" y="6263431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8156603" y="6263431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8272511" y="6263431"/>
            <a:ext cx="90152" cy="30480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Functions Virtualization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8134" y="1258783"/>
            <a:ext cx="8502733" cy="534389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CPUs are not the only hardware device that can be virtualized</a:t>
            </a:r>
          </a:p>
          <a:p>
            <a:pPr>
              <a:buNone/>
            </a:pPr>
            <a:r>
              <a:rPr lang="en-US" sz="2000" dirty="0" smtClean="0"/>
              <a:t>Many (but not all) NEs can be replaced by software running on a CPU or VM</a:t>
            </a:r>
          </a:p>
          <a:p>
            <a:pPr>
              <a:buNone/>
            </a:pPr>
            <a:r>
              <a:rPr lang="en-US" sz="2000" dirty="0" smtClean="0"/>
              <a:t>This would enable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using standard COTS hardware (whitebox servers)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reducing CAPEX and OPEX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fully implementing functionality in software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reducing development and deployment cycle times, opening up the R&amp;D market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consolidating equipment types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reducing power consumption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optionally concentrating network functions in datacenters or POPs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obtaining further economies of scale. Enabling rapid scale-up and scale-down</a:t>
            </a:r>
          </a:p>
          <a:p>
            <a:pPr>
              <a:buNone/>
            </a:pPr>
            <a:r>
              <a:rPr lang="en-US" sz="2000" dirty="0" smtClean="0"/>
              <a:t>For example, switches, routers, NATs, firewalls, IDS, etc.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are all good candidates for virtualization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as long as the data rates are not too high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We call this idea </a:t>
            </a:r>
            <a:r>
              <a:rPr lang="en-US" sz="2000" b="1" dirty="0" smtClean="0"/>
              <a:t>N</a:t>
            </a:r>
            <a:r>
              <a:rPr lang="en-US" sz="2000" dirty="0" smtClean="0"/>
              <a:t>etwork </a:t>
            </a:r>
            <a:r>
              <a:rPr lang="en-US" sz="2000" b="1" dirty="0" smtClean="0"/>
              <a:t>F</a:t>
            </a:r>
            <a:r>
              <a:rPr lang="en-US" sz="2000" dirty="0" smtClean="0"/>
              <a:t>unctions </a:t>
            </a:r>
            <a:r>
              <a:rPr lang="en-US" sz="2000" b="1" dirty="0" smtClean="0"/>
              <a:t>V</a:t>
            </a:r>
            <a:r>
              <a:rPr lang="en-US" sz="2000" dirty="0" smtClean="0"/>
              <a:t>irtualization (</a:t>
            </a:r>
            <a:r>
              <a:rPr lang="en-US" sz="2000" b="1" dirty="0" smtClean="0"/>
              <a:t>NFV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the functions themselves </a:t>
            </a:r>
            <a:r>
              <a:rPr lang="en-US" b="1" dirty="0" smtClean="0"/>
              <a:t>V</a:t>
            </a:r>
            <a:r>
              <a:rPr lang="en-US" dirty="0" smtClean="0"/>
              <a:t>irtual </a:t>
            </a:r>
            <a:r>
              <a:rPr lang="en-US" b="1" dirty="0" smtClean="0"/>
              <a:t>N</a:t>
            </a:r>
            <a:r>
              <a:rPr lang="en-US" dirty="0" smtClean="0"/>
              <a:t>etwork </a:t>
            </a:r>
            <a:r>
              <a:rPr lang="en-US" b="1" dirty="0" smtClean="0"/>
              <a:t>F</a:t>
            </a:r>
            <a:r>
              <a:rPr lang="en-US" dirty="0" smtClean="0"/>
              <a:t>unctions (</a:t>
            </a:r>
            <a:r>
              <a:rPr lang="en-US" b="1" dirty="0" smtClean="0"/>
              <a:t>VNF</a:t>
            </a:r>
            <a:r>
              <a:rPr lang="en-US" dirty="0" smtClean="0"/>
              <a:t>s)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VNFs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3899" y="1133821"/>
            <a:ext cx="8666328" cy="5444400"/>
          </a:xfrm>
        </p:spPr>
        <p:txBody>
          <a:bodyPr/>
          <a:lstStyle/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Potential </a:t>
            </a:r>
            <a:r>
              <a:rPr lang="en-US" sz="2000" b="1" dirty="0" smtClean="0"/>
              <a:t>V</a:t>
            </a:r>
            <a:r>
              <a:rPr lang="en-US" sz="2000" dirty="0" smtClean="0"/>
              <a:t>irtualized </a:t>
            </a:r>
            <a:r>
              <a:rPr lang="en-US" sz="2000" b="1" dirty="0" smtClean="0"/>
              <a:t>N</a:t>
            </a:r>
            <a:r>
              <a:rPr lang="en-US" sz="2000" dirty="0" smtClean="0"/>
              <a:t>etwork </a:t>
            </a:r>
            <a:r>
              <a:rPr lang="en-US" sz="2000" b="1" dirty="0" smtClean="0"/>
              <a:t>F</a:t>
            </a:r>
            <a:r>
              <a:rPr lang="en-US" sz="2000" dirty="0" smtClean="0"/>
              <a:t>unctions</a:t>
            </a:r>
            <a:endParaRPr lang="en-US" sz="1600" dirty="0" smtClean="0"/>
          </a:p>
          <a:p>
            <a:pPr>
              <a:spcAft>
                <a:spcPts val="0"/>
              </a:spcAft>
            </a:pPr>
            <a:r>
              <a:rPr lang="en-US" sz="1800" b="1" dirty="0" smtClean="0"/>
              <a:t>forwarding elements</a:t>
            </a:r>
            <a:r>
              <a:rPr lang="en-US" sz="1800" dirty="0" smtClean="0"/>
              <a:t>: Ethernet switch, router, Broadband Network Gateway, NAT </a:t>
            </a:r>
          </a:p>
          <a:p>
            <a:pPr>
              <a:spcAft>
                <a:spcPts val="0"/>
              </a:spcAft>
            </a:pPr>
            <a:r>
              <a:rPr lang="en-US" sz="1800" b="1" dirty="0" smtClean="0"/>
              <a:t>virtual CPE: </a:t>
            </a:r>
            <a:r>
              <a:rPr lang="en-US" sz="1800" dirty="0" smtClean="0"/>
              <a:t>demarcation + network functions + </a:t>
            </a:r>
            <a:r>
              <a:rPr lang="en-US" sz="1800" dirty="0" err="1" smtClean="0"/>
              <a:t>VASes</a:t>
            </a:r>
            <a:endParaRPr lang="en-US" sz="1800" dirty="0" smtClean="0"/>
          </a:p>
          <a:p>
            <a:pPr>
              <a:spcAft>
                <a:spcPts val="0"/>
              </a:spcAft>
            </a:pPr>
            <a:r>
              <a:rPr lang="en-US" sz="1800" b="1" dirty="0" smtClean="0"/>
              <a:t>mobile network nodes</a:t>
            </a:r>
            <a:r>
              <a:rPr lang="en-US" sz="1800" dirty="0" smtClean="0"/>
              <a:t>: HLR/HSS, MME, SGSN, GGSN/PDN-GW, RNC, </a:t>
            </a:r>
            <a:r>
              <a:rPr lang="en-US" sz="1800" dirty="0" err="1" smtClean="0"/>
              <a:t>NodeB</a:t>
            </a:r>
            <a:r>
              <a:rPr lang="en-US" sz="1800" dirty="0" smtClean="0"/>
              <a:t>, </a:t>
            </a:r>
            <a:r>
              <a:rPr lang="en-US" sz="1800" dirty="0" err="1" smtClean="0"/>
              <a:t>eNodeB</a:t>
            </a:r>
            <a:endParaRPr lang="en-US" sz="1800" dirty="0" smtClean="0"/>
          </a:p>
          <a:p>
            <a:pPr>
              <a:spcAft>
                <a:spcPts val="0"/>
              </a:spcAft>
            </a:pPr>
            <a:r>
              <a:rPr lang="en-US" sz="1800" b="1" dirty="0" smtClean="0"/>
              <a:t>residential nodes</a:t>
            </a:r>
            <a:r>
              <a:rPr lang="en-US" sz="1800" dirty="0" smtClean="0"/>
              <a:t>: home router and set-top box functions </a:t>
            </a:r>
          </a:p>
          <a:p>
            <a:pPr>
              <a:spcAft>
                <a:spcPts val="0"/>
              </a:spcAft>
            </a:pPr>
            <a:r>
              <a:rPr lang="en-US" sz="1800" b="1" dirty="0" smtClean="0"/>
              <a:t>gateways:</a:t>
            </a:r>
            <a:r>
              <a:rPr lang="en-US" sz="1800" dirty="0" smtClean="0"/>
              <a:t> IPSec/SSL VPN gateways, IPv4-IPv6 conversion, tunneling encapsulations</a:t>
            </a:r>
          </a:p>
          <a:p>
            <a:pPr>
              <a:spcAft>
                <a:spcPts val="0"/>
              </a:spcAft>
            </a:pPr>
            <a:r>
              <a:rPr lang="en-US" sz="1800" b="1" dirty="0" smtClean="0"/>
              <a:t>traffic analysis</a:t>
            </a:r>
            <a:r>
              <a:rPr lang="en-US" sz="1800" dirty="0" smtClean="0"/>
              <a:t>: DPI, </a:t>
            </a:r>
            <a:r>
              <a:rPr lang="en-US" sz="1800" dirty="0" err="1" smtClean="0"/>
              <a:t>QoE</a:t>
            </a:r>
            <a:r>
              <a:rPr lang="en-US" sz="1800" dirty="0" smtClean="0"/>
              <a:t> measurement</a:t>
            </a:r>
          </a:p>
          <a:p>
            <a:pPr>
              <a:spcAft>
                <a:spcPts val="0"/>
              </a:spcAft>
            </a:pPr>
            <a:r>
              <a:rPr lang="en-US" sz="1800" b="1" dirty="0" err="1" smtClean="0"/>
              <a:t>QoS</a:t>
            </a:r>
            <a:r>
              <a:rPr lang="en-US" sz="1800" dirty="0" smtClean="0"/>
              <a:t>: service assurance, SLA monitoring, test and diagnostics</a:t>
            </a:r>
          </a:p>
          <a:p>
            <a:pPr>
              <a:spcAft>
                <a:spcPts val="0"/>
              </a:spcAft>
            </a:pPr>
            <a:r>
              <a:rPr lang="en-US" sz="1800" b="1" dirty="0" smtClean="0"/>
              <a:t>NGN </a:t>
            </a:r>
            <a:r>
              <a:rPr lang="en-US" sz="1800" b="1" dirty="0" err="1" smtClean="0"/>
              <a:t>signalling</a:t>
            </a:r>
            <a:r>
              <a:rPr lang="en-US" sz="1800" dirty="0" smtClean="0"/>
              <a:t>: SBCs, IMS</a:t>
            </a:r>
          </a:p>
          <a:p>
            <a:pPr>
              <a:spcAft>
                <a:spcPts val="0"/>
              </a:spcAft>
            </a:pPr>
            <a:r>
              <a:rPr lang="en-US" sz="1800" b="1" dirty="0" smtClean="0"/>
              <a:t>converged and network-wide functions</a:t>
            </a:r>
            <a:r>
              <a:rPr lang="en-US" sz="1800" dirty="0" smtClean="0"/>
              <a:t>: AAA servers, policy control, charging platforms</a:t>
            </a:r>
          </a:p>
          <a:p>
            <a:pPr>
              <a:spcAft>
                <a:spcPts val="0"/>
              </a:spcAft>
            </a:pPr>
            <a:r>
              <a:rPr lang="en-US" sz="1800" b="1" dirty="0" smtClean="0"/>
              <a:t>application-level optimization</a:t>
            </a:r>
            <a:r>
              <a:rPr lang="en-US" sz="1800" dirty="0" smtClean="0"/>
              <a:t>: CDN, cache server, load balancer, application accelerator</a:t>
            </a:r>
          </a:p>
          <a:p>
            <a:pPr>
              <a:spcAft>
                <a:spcPts val="0"/>
              </a:spcAft>
            </a:pPr>
            <a:r>
              <a:rPr lang="en-US" sz="1800" b="1" dirty="0" smtClean="0"/>
              <a:t>security functions</a:t>
            </a:r>
            <a:r>
              <a:rPr lang="en-US" sz="1800" dirty="0" smtClean="0"/>
              <a:t>: firewall, virus scanner, IDS/IPS, spam protection</a:t>
            </a:r>
          </a:p>
          <a:p>
            <a:pPr marL="0" indent="0"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smtClean="0"/>
              <a:t>Note: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/>
              <a:t>Physical layer functions (e.g., Software Defined Radio) </a:t>
            </a:r>
            <a:r>
              <a:rPr lang="en-US" sz="1800" dirty="0" smtClean="0"/>
              <a:t>are </a:t>
            </a:r>
            <a:r>
              <a:rPr lang="en-US" sz="1800" dirty="0"/>
              <a:t>not ideal </a:t>
            </a:r>
            <a:r>
              <a:rPr lang="en-US" sz="1800" dirty="0" smtClean="0"/>
              <a:t>VNF candidates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/>
          </a:p>
        </p:txBody>
      </p:sp>
      <p:pic>
        <p:nvPicPr>
          <p:cNvPr id="4" name="Picture 2" descr="https://encrypted-tbn2.gstatic.com/images?q=tbn:ANd9GcQu77uEE1QrA46gT0yu55GoOivSBNWJ1S7VNgi-01q-LMJN4E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7729" y="5531553"/>
            <a:ext cx="529256" cy="550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Whiteboxes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0006" y="1207287"/>
            <a:ext cx="8508895" cy="53297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computational platform that can carry out NFV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is called a </a:t>
            </a:r>
            <a:r>
              <a:rPr lang="en-US" b="1" i="1" dirty="0" smtClean="0"/>
              <a:t>whitebox server</a:t>
            </a:r>
          </a:p>
          <a:p>
            <a:pPr marL="0" indent="0">
              <a:spcBef>
                <a:spcPts val="1200"/>
              </a:spcBef>
              <a:buNone/>
              <a:tabLst>
                <a:tab pos="280988" algn="l"/>
              </a:tabLst>
            </a:pPr>
            <a:r>
              <a:rPr lang="en-US" dirty="0" smtClean="0"/>
              <a:t>Just like a </a:t>
            </a:r>
            <a:r>
              <a:rPr lang="en-US" i="1" dirty="0" smtClean="0"/>
              <a:t>whitebox switch </a:t>
            </a:r>
            <a:r>
              <a:rPr lang="en-US" dirty="0" smtClean="0"/>
              <a:t>in SDN is called a white (not black!) box </a:t>
            </a:r>
          </a:p>
          <a:p>
            <a:pPr marL="0" indent="0">
              <a:spcBef>
                <a:spcPts val="0"/>
              </a:spcBef>
              <a:buNone/>
              <a:tabLst>
                <a:tab pos="280988" algn="l"/>
              </a:tabLst>
            </a:pPr>
            <a:r>
              <a:rPr lang="en-US" dirty="0"/>
              <a:t>	</a:t>
            </a:r>
            <a:r>
              <a:rPr lang="en-US" dirty="0" smtClean="0"/>
              <a:t>because its internal mechanism is simple and completely known</a:t>
            </a:r>
          </a:p>
          <a:p>
            <a:pPr marL="0" indent="0">
              <a:spcBef>
                <a:spcPts val="0"/>
              </a:spcBef>
              <a:buNone/>
              <a:tabLst>
                <a:tab pos="280988" algn="l"/>
              </a:tabLst>
            </a:pPr>
            <a:r>
              <a:rPr lang="en-US" dirty="0" smtClean="0"/>
              <a:t>the </a:t>
            </a:r>
            <a:r>
              <a:rPr lang="en-US" i="1" dirty="0" smtClean="0"/>
              <a:t>whitebox server </a:t>
            </a:r>
            <a:r>
              <a:rPr lang="en-US" dirty="0" smtClean="0"/>
              <a:t>in NFV is a completely standard server</a:t>
            </a:r>
          </a:p>
          <a:p>
            <a:pPr marL="0" indent="0">
              <a:spcBef>
                <a:spcPts val="0"/>
              </a:spcBef>
              <a:buNone/>
              <a:tabLst>
                <a:tab pos="280988" algn="l"/>
              </a:tabLst>
            </a:pPr>
            <a:r>
              <a:rPr lang="en-US" dirty="0"/>
              <a:t>	</a:t>
            </a:r>
            <a:r>
              <a:rPr lang="en-US" dirty="0" smtClean="0"/>
              <a:t>and its functioning is completely determined by the installed software</a:t>
            </a:r>
          </a:p>
          <a:p>
            <a:pPr marL="0" indent="0">
              <a:spcBef>
                <a:spcPts val="1200"/>
              </a:spcBef>
              <a:buNone/>
              <a:tabLst>
                <a:tab pos="280988" algn="l"/>
              </a:tabLst>
            </a:pPr>
            <a:r>
              <a:rPr lang="en-US" b="1" dirty="0" smtClean="0"/>
              <a:t>Whitebox switch </a:t>
            </a:r>
            <a:r>
              <a:rPr lang="en-US" dirty="0" smtClean="0"/>
              <a:t>means an SDN (e.g., </a:t>
            </a:r>
            <a:r>
              <a:rPr lang="en-US" dirty="0" err="1" smtClean="0"/>
              <a:t>OpenFlow</a:t>
            </a:r>
            <a:r>
              <a:rPr lang="en-US" dirty="0" smtClean="0"/>
              <a:t>) switch</a:t>
            </a:r>
          </a:p>
          <a:p>
            <a:pPr>
              <a:spcBef>
                <a:spcPts val="0"/>
              </a:spcBef>
              <a:tabLst>
                <a:tab pos="280988" algn="l"/>
              </a:tabLst>
            </a:pPr>
            <a:r>
              <a:rPr lang="en-US" dirty="0" smtClean="0"/>
              <a:t>most frequently an inexpensive configurable hardware switch</a:t>
            </a:r>
          </a:p>
          <a:p>
            <a:pPr>
              <a:spcBef>
                <a:spcPts val="0"/>
              </a:spcBef>
              <a:tabLst>
                <a:tab pos="280988" algn="l"/>
              </a:tabLst>
            </a:pPr>
            <a:r>
              <a:rPr lang="en-US" dirty="0" smtClean="0"/>
              <a:t>possibly a configurable software switch (e.g., Open </a:t>
            </a:r>
            <a:r>
              <a:rPr lang="en-US" dirty="0" err="1" smtClean="0"/>
              <a:t>vSwitch</a:t>
            </a:r>
            <a:r>
              <a:rPr lang="en-US" dirty="0" smtClean="0"/>
              <a:t>)</a:t>
            </a:r>
          </a:p>
          <a:p>
            <a:pPr marL="0" indent="0">
              <a:buNone/>
              <a:tabLst>
                <a:tab pos="280988" algn="l"/>
              </a:tabLst>
            </a:pPr>
            <a:r>
              <a:rPr lang="en-US" b="1" dirty="0" smtClean="0"/>
              <a:t>Whitebox server</a:t>
            </a:r>
            <a:r>
              <a:rPr lang="en-US" dirty="0" smtClean="0"/>
              <a:t> means a COTS computation platform</a:t>
            </a:r>
          </a:p>
          <a:p>
            <a:pPr>
              <a:spcBef>
                <a:spcPts val="0"/>
              </a:spcBef>
              <a:tabLst>
                <a:tab pos="280988" algn="l"/>
              </a:tabLst>
            </a:pPr>
            <a:r>
              <a:rPr lang="en-US" dirty="0" smtClean="0"/>
              <a:t>most frequently an x86-based CPU or VM capable of running VNFs</a:t>
            </a:r>
          </a:p>
          <a:p>
            <a:pPr>
              <a:spcBef>
                <a:spcPts val="0"/>
              </a:spcBef>
              <a:tabLst>
                <a:tab pos="280988" algn="l"/>
              </a:tabLst>
            </a:pPr>
            <a:r>
              <a:rPr lang="en-US" dirty="0" smtClean="0"/>
              <a:t>possibly combined hardware networking functionality</a:t>
            </a:r>
          </a:p>
          <a:p>
            <a:pPr>
              <a:spcBef>
                <a:spcPts val="0"/>
              </a:spcBef>
              <a:tabLst>
                <a:tab pos="280988" algn="l"/>
              </a:tabLst>
            </a:pPr>
            <a:r>
              <a:rPr lang="en-US" dirty="0" smtClean="0"/>
              <a:t>capable of running multiple arbitrary VNFs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06647" y="3616650"/>
            <a:ext cx="1392479" cy="913101"/>
            <a:chOff x="7306647" y="3616650"/>
            <a:chExt cx="1392479" cy="9131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6647" y="3616650"/>
              <a:ext cx="1392479" cy="9131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429" y="4052402"/>
              <a:ext cx="344425" cy="34442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751521" y="4529751"/>
            <a:ext cx="1392479" cy="913101"/>
            <a:chOff x="7751521" y="4529751"/>
            <a:chExt cx="1392479" cy="9131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1521" y="4529751"/>
              <a:ext cx="1392479" cy="9131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98" y="4940101"/>
              <a:ext cx="344425" cy="34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59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relocation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6490" y="1081703"/>
            <a:ext cx="8296191" cy="557840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Once a network functionality has been virtualized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it is relatively easy to relocate it</a:t>
            </a:r>
          </a:p>
          <a:p>
            <a:pPr>
              <a:buNone/>
            </a:pPr>
            <a:r>
              <a:rPr lang="en-US" sz="2000" dirty="0" smtClean="0"/>
              <a:t>By relocation we mean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2000" dirty="0" smtClean="0"/>
              <a:t>placing a function somewhere other than its conventional location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e.g., at </a:t>
            </a:r>
            <a:r>
              <a:rPr lang="en-US" b="1" dirty="0" smtClean="0"/>
              <a:t>P</a:t>
            </a:r>
            <a:r>
              <a:rPr lang="en-US" dirty="0" smtClean="0"/>
              <a:t>oints </a:t>
            </a:r>
            <a:r>
              <a:rPr lang="en-US" b="1" dirty="0"/>
              <a:t>o</a:t>
            </a:r>
            <a:r>
              <a:rPr lang="en-US" dirty="0"/>
              <a:t>f </a:t>
            </a:r>
            <a:r>
              <a:rPr lang="en-US" b="1" dirty="0"/>
              <a:t>P</a:t>
            </a:r>
            <a:r>
              <a:rPr lang="en-US" dirty="0"/>
              <a:t>resence and </a:t>
            </a: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C</a:t>
            </a:r>
            <a:r>
              <a:rPr lang="en-US" dirty="0"/>
              <a:t>enters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Many (mistakenly) believe that the main reason for NFV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is to move networking functions to data centers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where one can benefit from economies of scale</a:t>
            </a:r>
          </a:p>
          <a:p>
            <a:pPr>
              <a:buNone/>
            </a:pPr>
            <a:r>
              <a:rPr lang="en-US" dirty="0" smtClean="0"/>
              <a:t>Some </a:t>
            </a:r>
            <a:r>
              <a:rPr lang="en-US" dirty="0"/>
              <a:t>telecomm functionalities need to reside at their conventional location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Loopback testing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E2E performance monitoring</a:t>
            </a:r>
          </a:p>
          <a:p>
            <a:pPr>
              <a:buNone/>
            </a:pPr>
            <a:r>
              <a:rPr lang="en-US" dirty="0"/>
              <a:t>but many </a:t>
            </a:r>
            <a:r>
              <a:rPr lang="en-US" dirty="0" smtClean="0"/>
              <a:t>don’t, and can be relocated to a datacenter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1800" dirty="0"/>
              <a:t>routing and path computation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billing/charging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traffic management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DoS</a:t>
            </a:r>
            <a:r>
              <a:rPr lang="en-US" sz="1800" dirty="0"/>
              <a:t> attack blocking</a:t>
            </a:r>
          </a:p>
          <a:p>
            <a:pPr>
              <a:spcBef>
                <a:spcPts val="1200"/>
              </a:spcBef>
              <a:buNone/>
            </a:pPr>
            <a:r>
              <a:rPr lang="en-US" sz="1800" dirty="0" smtClean="0"/>
              <a:t>Note: even </a:t>
            </a:r>
            <a:r>
              <a:rPr lang="en-US" sz="1800" dirty="0" err="1"/>
              <a:t>nonvirtualized</a:t>
            </a:r>
            <a:r>
              <a:rPr lang="en-US" sz="1800" dirty="0"/>
              <a:t> functions </a:t>
            </a:r>
            <a:r>
              <a:rPr lang="en-US" sz="1800" i="1" dirty="0"/>
              <a:t>can</a:t>
            </a:r>
            <a:r>
              <a:rPr lang="en-US" sz="1800" dirty="0"/>
              <a:t> be relocated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477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function chaining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6728" y="1091821"/>
            <a:ext cx="8543499" cy="5418161"/>
          </a:xfrm>
        </p:spPr>
        <p:txBody>
          <a:bodyPr/>
          <a:lstStyle/>
          <a:p>
            <a:pPr>
              <a:buNone/>
            </a:pPr>
            <a:r>
              <a:rPr lang="en-US" sz="2000" i="1" dirty="0" smtClean="0"/>
              <a:t>(Service) function chaining</a:t>
            </a:r>
            <a:r>
              <a:rPr lang="en-US" sz="2000" dirty="0" smtClean="0"/>
              <a:t> is a new SDN+NFV application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has been receiving a lot of attention</a:t>
            </a:r>
          </a:p>
          <a:p>
            <a:pPr>
              <a:buNone/>
            </a:pPr>
            <a:r>
              <a:rPr lang="en-US" sz="2000" dirty="0" smtClean="0"/>
              <a:t>Its main application is inside data centers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000" dirty="0" smtClean="0"/>
              <a:t>but there are also applications in mobile networks</a:t>
            </a:r>
          </a:p>
          <a:p>
            <a:pPr>
              <a:buNone/>
            </a:pPr>
            <a:r>
              <a:rPr lang="en-US" sz="2000" dirty="0" smtClean="0"/>
              <a:t>A packet needs to be </a:t>
            </a:r>
            <a:r>
              <a:rPr lang="en-US" sz="2000" i="1" dirty="0" smtClean="0"/>
              <a:t>steered</a:t>
            </a:r>
            <a:r>
              <a:rPr lang="en-US" sz="2000" dirty="0" smtClean="0"/>
              <a:t> through a </a:t>
            </a:r>
            <a:r>
              <a:rPr lang="en-US" sz="2000" i="1" dirty="0" smtClean="0"/>
              <a:t>chain</a:t>
            </a:r>
            <a:r>
              <a:rPr lang="en-US" sz="2000" dirty="0" smtClean="0"/>
              <a:t> of functions (services)</a:t>
            </a:r>
          </a:p>
          <a:p>
            <a:pPr>
              <a:buNone/>
            </a:pPr>
            <a:r>
              <a:rPr lang="en-US" sz="2000" dirty="0" smtClean="0"/>
              <a:t>Examples of services (functions) 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firewall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DPI for analytics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NAT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CDN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billing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load balancing</a:t>
            </a:r>
          </a:p>
          <a:p>
            <a:pPr>
              <a:buNone/>
            </a:pPr>
            <a:r>
              <a:rPr lang="en-US" sz="2000" dirty="0" smtClean="0"/>
              <a:t>The </a:t>
            </a:r>
            <a:r>
              <a:rPr lang="en-US" sz="2000" i="1" dirty="0" smtClean="0"/>
              <a:t>chaining</a:t>
            </a:r>
            <a:r>
              <a:rPr lang="en-US" sz="2000" dirty="0" smtClean="0"/>
              <a:t> can be performed by SDN or static routing, source routing,           segment routing, policy-based routing, new mechanisms </a:t>
            </a:r>
          </a:p>
          <a:p>
            <a:pPr>
              <a:buNone/>
            </a:pPr>
            <a:r>
              <a:rPr lang="en-US" dirty="0" smtClean="0"/>
              <a:t>It is useful to be able to pass metadata between functions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019567" y="3016511"/>
            <a:ext cx="2291336" cy="1857375"/>
            <a:chOff x="6590183" y="4006215"/>
            <a:chExt cx="2291336" cy="1857375"/>
          </a:xfrm>
        </p:grpSpPr>
        <p:grpSp>
          <p:nvGrpSpPr>
            <p:cNvPr id="5" name="Group 4"/>
            <p:cNvGrpSpPr/>
            <p:nvPr/>
          </p:nvGrpSpPr>
          <p:grpSpPr>
            <a:xfrm>
              <a:off x="6590183" y="4006215"/>
              <a:ext cx="2291336" cy="1857375"/>
              <a:chOff x="6852664" y="3876010"/>
              <a:chExt cx="2291336" cy="185737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52664" y="3876010"/>
                <a:ext cx="2291336" cy="185737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1824" y="4040003"/>
                <a:ext cx="640657" cy="774127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56991">
              <a:off x="6946985" y="4518302"/>
              <a:ext cx="790479" cy="317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6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9" y="262623"/>
            <a:ext cx="7506268" cy="644740"/>
          </a:xfrm>
        </p:spPr>
        <p:txBody>
          <a:bodyPr/>
          <a:lstStyle/>
          <a:p>
            <a:r>
              <a:rPr lang="en-US" dirty="0" smtClean="0"/>
              <a:t>SDN as function relocation</a:t>
            </a:r>
            <a:endParaRPr lang="en-US" sz="28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2870" y="1345361"/>
            <a:ext cx="8409935" cy="5238319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SDN provides a specific example of function relocation </a:t>
            </a:r>
          </a:p>
          <a:p>
            <a:pPr>
              <a:buNone/>
            </a:pPr>
            <a:r>
              <a:rPr lang="en-US" sz="2000" dirty="0" smtClean="0"/>
              <a:t>In conventional IP networks routers perform 2 functions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forwarding (the whitebox part)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observing the packet header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consulting the </a:t>
            </a:r>
            <a:r>
              <a:rPr lang="en-US" sz="1800" b="1" dirty="0" smtClean="0"/>
              <a:t>F</a:t>
            </a:r>
            <a:r>
              <a:rPr lang="en-US" sz="1800" dirty="0" smtClean="0"/>
              <a:t>orwarding </a:t>
            </a:r>
            <a:r>
              <a:rPr lang="en-US" sz="1800" b="1" dirty="0" smtClean="0"/>
              <a:t>I</a:t>
            </a:r>
            <a:r>
              <a:rPr lang="en-US" sz="1800" dirty="0" smtClean="0"/>
              <a:t>nformation </a:t>
            </a:r>
            <a:r>
              <a:rPr lang="en-US" sz="1800" b="1" dirty="0" smtClean="0"/>
              <a:t>B</a:t>
            </a:r>
            <a:r>
              <a:rPr lang="en-US" sz="1800" dirty="0" smtClean="0"/>
              <a:t>ase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forwarding the packet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routing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communicating with neighboring routers to discover topology (routing protocols)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runs routing algorithms (e.g., </a:t>
            </a:r>
            <a:r>
              <a:rPr lang="en-US" sz="1800" dirty="0" err="1" smtClean="0"/>
              <a:t>Dijkstra</a:t>
            </a:r>
            <a:r>
              <a:rPr lang="en-US" sz="18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populating the FIB used in packet forwarding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SDN enables moving the routing algorithms to a centralized location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replace the router with simple whitebox switch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install a centralized SDN controller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runs the routing algorithms (internally – w/o on-the-wire protocols)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configures the NEs by populating the FIB</a:t>
            </a:r>
            <a:endParaRPr lang="en-US" sz="1800" dirty="0"/>
          </a:p>
          <a:p>
            <a:pPr marL="0" indent="-12700">
              <a:spcBef>
                <a:spcPts val="1200"/>
              </a:spcBef>
              <a:buNone/>
            </a:pPr>
            <a:r>
              <a:rPr lang="en-US" sz="1800" dirty="0" smtClean="0"/>
              <a:t>As we warned you, SDN and NFV are completely intertwined </a:t>
            </a:r>
          </a:p>
        </p:txBody>
      </p:sp>
    </p:spTree>
    <p:extLst>
      <p:ext uri="{BB962C8B-B14F-4D97-AF65-F5344CB8AC3E}">
        <p14:creationId xmlns:p14="http://schemas.microsoft.com/office/powerpoint/2010/main" val="19989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030"/>
          <p:cNvSpPr>
            <a:spLocks/>
          </p:cNvSpPr>
          <p:nvPr/>
        </p:nvSpPr>
        <p:spPr bwMode="auto">
          <a:xfrm rot="64793">
            <a:off x="4406601" y="3492616"/>
            <a:ext cx="3138757" cy="1391219"/>
          </a:xfrm>
          <a:custGeom>
            <a:avLst/>
            <a:gdLst/>
            <a:ahLst/>
            <a:cxnLst>
              <a:cxn ang="0">
                <a:pos x="294" y="88"/>
              </a:cxn>
              <a:cxn ang="0">
                <a:pos x="223" y="89"/>
              </a:cxn>
              <a:cxn ang="0">
                <a:pos x="150" y="123"/>
              </a:cxn>
              <a:cxn ang="0">
                <a:pos x="94" y="177"/>
              </a:cxn>
              <a:cxn ang="0">
                <a:pos x="67" y="246"/>
              </a:cxn>
              <a:cxn ang="0">
                <a:pos x="58" y="304"/>
              </a:cxn>
              <a:cxn ang="0">
                <a:pos x="17" y="343"/>
              </a:cxn>
              <a:cxn ang="0">
                <a:pos x="0" y="395"/>
              </a:cxn>
              <a:cxn ang="0">
                <a:pos x="9" y="449"/>
              </a:cxn>
              <a:cxn ang="0">
                <a:pos x="51" y="503"/>
              </a:cxn>
              <a:cxn ang="0">
                <a:pos x="127" y="546"/>
              </a:cxn>
              <a:cxn ang="0">
                <a:pos x="125" y="604"/>
              </a:cxn>
              <a:cxn ang="0">
                <a:pos x="163" y="648"/>
              </a:cxn>
              <a:cxn ang="0">
                <a:pos x="219" y="675"/>
              </a:cxn>
              <a:cxn ang="0">
                <a:pos x="284" y="682"/>
              </a:cxn>
              <a:cxn ang="0">
                <a:pos x="337" y="665"/>
              </a:cxn>
              <a:cxn ang="0">
                <a:pos x="395" y="693"/>
              </a:cxn>
              <a:cxn ang="0">
                <a:pos x="472" y="729"/>
              </a:cxn>
              <a:cxn ang="0">
                <a:pos x="550" y="736"/>
              </a:cxn>
              <a:cxn ang="0">
                <a:pos x="629" y="721"/>
              </a:cxn>
              <a:cxn ang="0">
                <a:pos x="702" y="688"/>
              </a:cxn>
              <a:cxn ang="0">
                <a:pos x="765" y="665"/>
              </a:cxn>
              <a:cxn ang="0">
                <a:pos x="825" y="676"/>
              </a:cxn>
              <a:cxn ang="0">
                <a:pos x="889" y="656"/>
              </a:cxn>
              <a:cxn ang="0">
                <a:pos x="939" y="613"/>
              </a:cxn>
              <a:cxn ang="0">
                <a:pos x="971" y="555"/>
              </a:cxn>
              <a:cxn ang="0">
                <a:pos x="966" y="492"/>
              </a:cxn>
              <a:cxn ang="0">
                <a:pos x="1011" y="430"/>
              </a:cxn>
              <a:cxn ang="0">
                <a:pos x="1031" y="367"/>
              </a:cxn>
              <a:cxn ang="0">
                <a:pos x="1027" y="306"/>
              </a:cxn>
              <a:cxn ang="0">
                <a:pos x="999" y="253"/>
              </a:cxn>
              <a:cxn ang="0">
                <a:pos x="951" y="212"/>
              </a:cxn>
              <a:cxn ang="0">
                <a:pos x="936" y="158"/>
              </a:cxn>
              <a:cxn ang="0">
                <a:pos x="904" y="99"/>
              </a:cxn>
              <a:cxn ang="0">
                <a:pos x="846" y="58"/>
              </a:cxn>
              <a:cxn ang="0">
                <a:pos x="773" y="41"/>
              </a:cxn>
              <a:cxn ang="0">
                <a:pos x="702" y="54"/>
              </a:cxn>
              <a:cxn ang="0">
                <a:pos x="642" y="61"/>
              </a:cxn>
              <a:cxn ang="0">
                <a:pos x="575" y="17"/>
              </a:cxn>
              <a:cxn ang="0">
                <a:pos x="513" y="0"/>
              </a:cxn>
              <a:cxn ang="0">
                <a:pos x="451" y="11"/>
              </a:cxn>
              <a:cxn ang="0">
                <a:pos x="389" y="48"/>
              </a:cxn>
              <a:cxn ang="0">
                <a:pos x="331" y="108"/>
              </a:cxn>
            </a:cxnLst>
            <a:rect l="0" t="0" r="r" b="b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blipFill>
            <a:blip r:embed="rId2" cstate="print"/>
            <a:tile tx="0" ty="0" sx="100000" sy="100000" flip="none" algn="tl"/>
          </a:blipFill>
          <a:ln w="12700" cap="rnd" cmpd="sng">
            <a:noFill/>
            <a:prstDash val="solid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28C1A"/>
            </a:extrusionClr>
          </a:sp3d>
        </p:spPr>
        <p:txBody>
          <a:bodyPr>
            <a:flatTx/>
          </a:bodyPr>
          <a:lstStyle/>
          <a:p>
            <a:endParaRPr lang="en-US" dirty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639763" y="261938"/>
            <a:ext cx="6765925" cy="646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Distributed NFV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98131" y="1323832"/>
            <a:ext cx="8296275" cy="518650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FontTx/>
              <a:buNone/>
            </a:pPr>
            <a:r>
              <a:rPr lang="en-US" sz="2000" dirty="0" smtClean="0"/>
              <a:t>The idea of optimally placing virtualized network functions in the network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 smtClean="0"/>
              <a:t>	from edge (</a:t>
            </a:r>
            <a:r>
              <a:rPr lang="en-US" sz="1800" dirty="0" err="1" smtClean="0"/>
              <a:t>vCPE</a:t>
            </a:r>
            <a:r>
              <a:rPr lang="en-US" sz="1800" dirty="0" smtClean="0"/>
              <a:t>) through aggregation through </a:t>
            </a:r>
            <a:r>
              <a:rPr lang="en-US" sz="1800" dirty="0" err="1" smtClean="0"/>
              <a:t>PoPs</a:t>
            </a:r>
            <a:r>
              <a:rPr lang="en-US" sz="1800" dirty="0" smtClean="0"/>
              <a:t> and HQs to datacenters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smtClean="0"/>
              <a:t>	is called </a:t>
            </a:r>
            <a:r>
              <a:rPr lang="en-US" sz="2000" b="1" dirty="0" smtClean="0"/>
              <a:t>Distributed-NFV </a:t>
            </a:r>
            <a:r>
              <a:rPr lang="en-US" sz="2000" dirty="0" smtClean="0"/>
              <a:t>(DNFV)</a:t>
            </a:r>
            <a:r>
              <a:rPr lang="en-US" sz="2000" b="1" dirty="0" smtClean="0"/>
              <a:t>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Optimal location of a functionality needs to take into consideration: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resource availability (computational power, storage, bandwidth)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i="1" dirty="0" smtClean="0">
                <a:solidFill>
                  <a:schemeClr val="tx1"/>
                </a:solidFill>
              </a:rPr>
              <a:t>real-estate</a:t>
            </a:r>
            <a:r>
              <a:rPr lang="en-US" sz="2000" dirty="0" smtClean="0">
                <a:solidFill>
                  <a:schemeClr val="tx1"/>
                </a:solidFill>
              </a:rPr>
              <a:t> availability and costs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energy and cooling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management and maintenance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other economies of scale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security and privacy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regulatory issues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For example, consider moving a DPI engine from where it is needed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	this requires sending the packets to be inspected to a remote DPI engine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If bandwidth is unavailable or expensive or excessive delay is added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	then DPI must not be relocated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	even if computational resources are less expensive elsewhere!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pPr>
              <a:spcBef>
                <a:spcPts val="120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ts val="120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81" y="3463162"/>
            <a:ext cx="1030918" cy="1372524"/>
          </a:xfrm>
          <a:prstGeom prst="rect">
            <a:avLst/>
          </a:prstGeom>
        </p:spPr>
      </p:pic>
      <p:pic>
        <p:nvPicPr>
          <p:cNvPr id="5" name="Picture 91" descr="ra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65" y="4092889"/>
            <a:ext cx="8318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2" descr="rad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78" y="3741279"/>
            <a:ext cx="554382" cy="35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6" descr="rad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98" y="4179452"/>
            <a:ext cx="839208" cy="4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3632" y="4188225"/>
            <a:ext cx="645458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err="1" smtClean="0">
                <a:latin typeface="+mn-lt"/>
              </a:rPr>
              <a:t>vCPE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94319" y="4795179"/>
            <a:ext cx="1027695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latin typeface="+mn-lt"/>
              </a:rPr>
              <a:t>Data Center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6173" y="4140845"/>
            <a:ext cx="645458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err="1" smtClean="0">
                <a:latin typeface="+mn-lt"/>
              </a:rPr>
              <a:t>PoP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7040" y="3788040"/>
            <a:ext cx="645458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err="1" smtClean="0">
                <a:latin typeface="+mn-lt"/>
              </a:rPr>
              <a:t>agg</a:t>
            </a:r>
            <a:endParaRPr lang="en-US" sz="11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communications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1598" y="1089415"/>
            <a:ext cx="8115299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Traditional communications services are pure </a:t>
            </a:r>
            <a:r>
              <a:rPr lang="en-US" sz="2000" i="1" dirty="0" smtClean="0"/>
              <a:t>connectivity</a:t>
            </a:r>
            <a:r>
              <a:rPr lang="en-US" sz="2000" dirty="0" smtClean="0"/>
              <a:t> 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transport data from A to B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with constraints (e.g., minimum bandwidth, maximal delay)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with maximal efficiency (minimum cost, maximized revenue)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Together, SDN </a:t>
            </a:r>
            <a:r>
              <a:rPr lang="en-US" sz="2000" dirty="0" smtClean="0"/>
              <a:t>and DNFV </a:t>
            </a:r>
            <a:r>
              <a:rPr lang="en-US" dirty="0"/>
              <a:t>enable </a:t>
            </a:r>
            <a:r>
              <a:rPr lang="en-US" dirty="0" smtClean="0"/>
              <a:t>richer </a:t>
            </a:r>
            <a:r>
              <a:rPr lang="en-US" dirty="0"/>
              <a:t>communications services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combining connectivity and network functionalities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e.g., firewall, NAT, load balancing, CDN</a:t>
            </a:r>
            <a:r>
              <a:rPr lang="en-US" sz="2000" dirty="0" smtClean="0"/>
              <a:t>, acceleration, </a:t>
            </a:r>
            <a:r>
              <a:rPr lang="en-US" sz="2000" dirty="0" smtClean="0"/>
              <a:t>parental control, ...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Rich communications services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000" dirty="0" smtClean="0"/>
              <a:t>eliminate </a:t>
            </a:r>
            <a:r>
              <a:rPr lang="en-US" sz="2000" dirty="0" smtClean="0"/>
              <a:t>the computation/communications distinction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endParaRPr lang="en-US" sz="2000" dirty="0" smtClean="0"/>
          </a:p>
        </p:txBody>
      </p:sp>
      <p:grpSp>
        <p:nvGrpSpPr>
          <p:cNvPr id="304" name="Group 303"/>
          <p:cNvGrpSpPr/>
          <p:nvPr/>
        </p:nvGrpSpPr>
        <p:grpSpPr>
          <a:xfrm>
            <a:off x="2269562" y="4265744"/>
            <a:ext cx="4470857" cy="2254748"/>
            <a:chOff x="2372594" y="4349917"/>
            <a:chExt cx="4470857" cy="2254748"/>
          </a:xfrm>
        </p:grpSpPr>
        <p:grpSp>
          <p:nvGrpSpPr>
            <p:cNvPr id="5" name="Group 144"/>
            <p:cNvGrpSpPr>
              <a:grpSpLocks/>
            </p:cNvGrpSpPr>
            <p:nvPr/>
          </p:nvGrpSpPr>
          <p:grpSpPr bwMode="auto">
            <a:xfrm>
              <a:off x="3018257" y="4349917"/>
              <a:ext cx="2784142" cy="2254748"/>
              <a:chOff x="4132" y="1824"/>
              <a:chExt cx="908" cy="528"/>
            </a:xfrm>
            <a:solidFill>
              <a:srgbClr val="FFFF99"/>
            </a:solidFill>
          </p:grpSpPr>
          <p:grpSp>
            <p:nvGrpSpPr>
              <p:cNvPr id="6" name="Group 145"/>
              <p:cNvGrpSpPr>
                <a:grpSpLocks/>
              </p:cNvGrpSpPr>
              <p:nvPr/>
            </p:nvGrpSpPr>
            <p:grpSpPr bwMode="auto">
              <a:xfrm>
                <a:off x="4132" y="1827"/>
                <a:ext cx="906" cy="523"/>
                <a:chOff x="388" y="1637"/>
                <a:chExt cx="750" cy="422"/>
              </a:xfrm>
              <a:grpFill/>
            </p:grpSpPr>
            <p:sp>
              <p:nvSpPr>
                <p:cNvPr id="24" name="Oval 146"/>
                <p:cNvSpPr>
                  <a:spLocks noChangeArrowheads="1"/>
                </p:cNvSpPr>
                <p:nvPr/>
              </p:nvSpPr>
              <p:spPr bwMode="auto">
                <a:xfrm>
                  <a:off x="644" y="1637"/>
                  <a:ext cx="327" cy="1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5" name="Oval 147"/>
                <p:cNvSpPr>
                  <a:spLocks noChangeArrowheads="1"/>
                </p:cNvSpPr>
                <p:nvPr/>
              </p:nvSpPr>
              <p:spPr bwMode="auto">
                <a:xfrm>
                  <a:off x="464" y="1683"/>
                  <a:ext cx="250" cy="17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6" name="Oval 148"/>
                <p:cNvSpPr>
                  <a:spLocks noChangeArrowheads="1"/>
                </p:cNvSpPr>
                <p:nvPr/>
              </p:nvSpPr>
              <p:spPr bwMode="auto">
                <a:xfrm>
                  <a:off x="388" y="1788"/>
                  <a:ext cx="169" cy="142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7" name="Oval 149"/>
                <p:cNvSpPr>
                  <a:spLocks noChangeArrowheads="1"/>
                </p:cNvSpPr>
                <p:nvPr/>
              </p:nvSpPr>
              <p:spPr bwMode="auto">
                <a:xfrm>
                  <a:off x="438" y="1851"/>
                  <a:ext cx="255" cy="15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8" name="Oval 150"/>
                <p:cNvSpPr>
                  <a:spLocks noChangeArrowheads="1"/>
                </p:cNvSpPr>
                <p:nvPr/>
              </p:nvSpPr>
              <p:spPr bwMode="auto">
                <a:xfrm>
                  <a:off x="618" y="1876"/>
                  <a:ext cx="380" cy="1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9" name="Oval 151"/>
                <p:cNvSpPr>
                  <a:spLocks noChangeArrowheads="1"/>
                </p:cNvSpPr>
                <p:nvPr/>
              </p:nvSpPr>
              <p:spPr bwMode="auto">
                <a:xfrm>
                  <a:off x="860" y="1688"/>
                  <a:ext cx="243" cy="13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30" name="Oval 152"/>
                <p:cNvSpPr>
                  <a:spLocks noChangeArrowheads="1"/>
                </p:cNvSpPr>
                <p:nvPr/>
              </p:nvSpPr>
              <p:spPr bwMode="auto">
                <a:xfrm>
                  <a:off x="896" y="1776"/>
                  <a:ext cx="242" cy="13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31" name="Oval 153"/>
                <p:cNvSpPr>
                  <a:spLocks noChangeArrowheads="1"/>
                </p:cNvSpPr>
                <p:nvPr/>
              </p:nvSpPr>
              <p:spPr bwMode="auto">
                <a:xfrm>
                  <a:off x="874" y="1805"/>
                  <a:ext cx="240" cy="2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32" name="Oval 154"/>
                <p:cNvSpPr>
                  <a:spLocks noChangeArrowheads="1"/>
                </p:cNvSpPr>
                <p:nvPr/>
              </p:nvSpPr>
              <p:spPr bwMode="auto">
                <a:xfrm>
                  <a:off x="524" y="1737"/>
                  <a:ext cx="486" cy="2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grpSp>
            <p:nvGrpSpPr>
              <p:cNvPr id="7" name="Group 155"/>
              <p:cNvGrpSpPr>
                <a:grpSpLocks/>
              </p:cNvGrpSpPr>
              <p:nvPr/>
            </p:nvGrpSpPr>
            <p:grpSpPr bwMode="auto">
              <a:xfrm>
                <a:off x="4132" y="1824"/>
                <a:ext cx="908" cy="528"/>
                <a:chOff x="388" y="1635"/>
                <a:chExt cx="752" cy="426"/>
              </a:xfrm>
              <a:grpFill/>
            </p:grpSpPr>
            <p:sp>
              <p:nvSpPr>
                <p:cNvPr id="8" name="Arc 156"/>
                <p:cNvSpPr>
                  <a:spLocks/>
                </p:cNvSpPr>
                <p:nvPr/>
              </p:nvSpPr>
              <p:spPr bwMode="auto">
                <a:xfrm>
                  <a:off x="653" y="1635"/>
                  <a:ext cx="309" cy="89"/>
                </a:xfrm>
                <a:custGeom>
                  <a:avLst/>
                  <a:gdLst>
                    <a:gd name="T0" fmla="*/ 0 w 40505"/>
                    <a:gd name="T1" fmla="*/ 0 h 21600"/>
                    <a:gd name="T2" fmla="*/ 0 w 40505"/>
                    <a:gd name="T3" fmla="*/ 0 h 21600"/>
                    <a:gd name="T4" fmla="*/ 0 w 405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505"/>
                    <a:gd name="T10" fmla="*/ 0 h 21600"/>
                    <a:gd name="T11" fmla="*/ 40505 w 405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505" h="21600" fill="none" extrusionOk="0">
                      <a:moveTo>
                        <a:pt x="0" y="14684"/>
                      </a:moveTo>
                      <a:cubicBezTo>
                        <a:pt x="2966" y="5907"/>
                        <a:pt x="11198" y="-1"/>
                        <a:pt x="20463" y="0"/>
                      </a:cubicBezTo>
                      <a:cubicBezTo>
                        <a:pt x="29282" y="0"/>
                        <a:pt x="37216" y="5361"/>
                        <a:pt x="40504" y="13545"/>
                      </a:cubicBezTo>
                    </a:path>
                    <a:path w="40505" h="21600" stroke="0" extrusionOk="0">
                      <a:moveTo>
                        <a:pt x="0" y="14684"/>
                      </a:moveTo>
                      <a:cubicBezTo>
                        <a:pt x="2966" y="5907"/>
                        <a:pt x="11198" y="-1"/>
                        <a:pt x="20463" y="0"/>
                      </a:cubicBezTo>
                      <a:cubicBezTo>
                        <a:pt x="29282" y="0"/>
                        <a:pt x="37216" y="5361"/>
                        <a:pt x="40504" y="13545"/>
                      </a:cubicBezTo>
                      <a:lnTo>
                        <a:pt x="20463" y="216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9" name="Arc 157"/>
                <p:cNvSpPr>
                  <a:spLocks/>
                </p:cNvSpPr>
                <p:nvPr/>
              </p:nvSpPr>
              <p:spPr bwMode="auto">
                <a:xfrm>
                  <a:off x="655" y="1637"/>
                  <a:ext cx="305" cy="87"/>
                </a:xfrm>
                <a:custGeom>
                  <a:avLst/>
                  <a:gdLst>
                    <a:gd name="T0" fmla="*/ 0 w 40452"/>
                    <a:gd name="T1" fmla="*/ 0 h 21600"/>
                    <a:gd name="T2" fmla="*/ 0 w 40452"/>
                    <a:gd name="T3" fmla="*/ 0 h 21600"/>
                    <a:gd name="T4" fmla="*/ 0 w 404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452"/>
                    <a:gd name="T10" fmla="*/ 0 h 21600"/>
                    <a:gd name="T11" fmla="*/ 40452 w 404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452" h="21600" fill="none" extrusionOk="0">
                      <a:moveTo>
                        <a:pt x="-1" y="14616"/>
                      </a:moveTo>
                      <a:cubicBezTo>
                        <a:pt x="2986" y="5874"/>
                        <a:pt x="11201" y="-1"/>
                        <a:pt x="20440" y="0"/>
                      </a:cubicBezTo>
                      <a:cubicBezTo>
                        <a:pt x="29230" y="0"/>
                        <a:pt x="37143" y="5326"/>
                        <a:pt x="40451" y="13471"/>
                      </a:cubicBezTo>
                    </a:path>
                    <a:path w="40452" h="21600" stroke="0" extrusionOk="0">
                      <a:moveTo>
                        <a:pt x="-1" y="14616"/>
                      </a:moveTo>
                      <a:cubicBezTo>
                        <a:pt x="2986" y="5874"/>
                        <a:pt x="11201" y="-1"/>
                        <a:pt x="20440" y="0"/>
                      </a:cubicBezTo>
                      <a:cubicBezTo>
                        <a:pt x="29230" y="0"/>
                        <a:pt x="37143" y="5326"/>
                        <a:pt x="40451" y="13471"/>
                      </a:cubicBezTo>
                      <a:lnTo>
                        <a:pt x="20440" y="2160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0" name="Arc 158"/>
                <p:cNvSpPr>
                  <a:spLocks/>
                </p:cNvSpPr>
                <p:nvPr/>
              </p:nvSpPr>
              <p:spPr bwMode="auto">
                <a:xfrm>
                  <a:off x="464" y="1681"/>
                  <a:ext cx="193" cy="107"/>
                </a:xfrm>
                <a:custGeom>
                  <a:avLst/>
                  <a:gdLst>
                    <a:gd name="T0" fmla="*/ 0 w 33051"/>
                    <a:gd name="T1" fmla="*/ 0 h 26209"/>
                    <a:gd name="T2" fmla="*/ 0 w 33051"/>
                    <a:gd name="T3" fmla="*/ 0 h 26209"/>
                    <a:gd name="T4" fmla="*/ 0 w 33051"/>
                    <a:gd name="T5" fmla="*/ 0 h 26209"/>
                    <a:gd name="T6" fmla="*/ 0 60000 65536"/>
                    <a:gd name="T7" fmla="*/ 0 60000 65536"/>
                    <a:gd name="T8" fmla="*/ 0 60000 65536"/>
                    <a:gd name="T9" fmla="*/ 0 w 33051"/>
                    <a:gd name="T10" fmla="*/ 0 h 26209"/>
                    <a:gd name="T11" fmla="*/ 33051 w 33051"/>
                    <a:gd name="T12" fmla="*/ 26209 h 262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51" h="26209" fill="none" extrusionOk="0">
                      <a:moveTo>
                        <a:pt x="497" y="26208"/>
                      </a:moveTo>
                      <a:cubicBezTo>
                        <a:pt x="166" y="24694"/>
                        <a:pt x="0" y="2314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49" y="-1"/>
                        <a:pt x="29617" y="1138"/>
                        <a:pt x="33050" y="3285"/>
                      </a:cubicBezTo>
                    </a:path>
                    <a:path w="33051" h="26209" stroke="0" extrusionOk="0">
                      <a:moveTo>
                        <a:pt x="497" y="26208"/>
                      </a:moveTo>
                      <a:cubicBezTo>
                        <a:pt x="166" y="24694"/>
                        <a:pt x="0" y="2314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49" y="-1"/>
                        <a:pt x="29617" y="1138"/>
                        <a:pt x="33050" y="328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" name="Arc 159"/>
                <p:cNvSpPr>
                  <a:spLocks/>
                </p:cNvSpPr>
                <p:nvPr/>
              </p:nvSpPr>
              <p:spPr bwMode="auto">
                <a:xfrm>
                  <a:off x="466" y="1683"/>
                  <a:ext cx="189" cy="104"/>
                </a:xfrm>
                <a:custGeom>
                  <a:avLst/>
                  <a:gdLst>
                    <a:gd name="T0" fmla="*/ 0 w 32994"/>
                    <a:gd name="T1" fmla="*/ 0 h 26240"/>
                    <a:gd name="T2" fmla="*/ 0 w 32994"/>
                    <a:gd name="T3" fmla="*/ 0 h 26240"/>
                    <a:gd name="T4" fmla="*/ 0 w 32994"/>
                    <a:gd name="T5" fmla="*/ 0 h 26240"/>
                    <a:gd name="T6" fmla="*/ 0 60000 65536"/>
                    <a:gd name="T7" fmla="*/ 0 60000 65536"/>
                    <a:gd name="T8" fmla="*/ 0 60000 65536"/>
                    <a:gd name="T9" fmla="*/ 0 w 32994"/>
                    <a:gd name="T10" fmla="*/ 0 h 26240"/>
                    <a:gd name="T11" fmla="*/ 32994 w 32994"/>
                    <a:gd name="T12" fmla="*/ 26240 h 26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994" h="26240" fill="none" extrusionOk="0">
                      <a:moveTo>
                        <a:pt x="504" y="26239"/>
                      </a:moveTo>
                      <a:cubicBezTo>
                        <a:pt x="169" y="24716"/>
                        <a:pt x="0" y="2316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26" y="-1"/>
                        <a:pt x="29572" y="1125"/>
                        <a:pt x="32993" y="3249"/>
                      </a:cubicBezTo>
                    </a:path>
                    <a:path w="32994" h="26240" stroke="0" extrusionOk="0">
                      <a:moveTo>
                        <a:pt x="504" y="26239"/>
                      </a:moveTo>
                      <a:cubicBezTo>
                        <a:pt x="169" y="24716"/>
                        <a:pt x="0" y="2316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26" y="-1"/>
                        <a:pt x="29572" y="1125"/>
                        <a:pt x="32993" y="324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2" name="Arc 160"/>
                <p:cNvSpPr>
                  <a:spLocks/>
                </p:cNvSpPr>
                <p:nvPr/>
              </p:nvSpPr>
              <p:spPr bwMode="auto">
                <a:xfrm>
                  <a:off x="437" y="1923"/>
                  <a:ext cx="194" cy="83"/>
                </a:xfrm>
                <a:custGeom>
                  <a:avLst/>
                  <a:gdLst>
                    <a:gd name="T0" fmla="*/ 0 w 32124"/>
                    <a:gd name="T1" fmla="*/ 0 h 22584"/>
                    <a:gd name="T2" fmla="*/ 0 w 32124"/>
                    <a:gd name="T3" fmla="*/ 0 h 22584"/>
                    <a:gd name="T4" fmla="*/ 0 w 32124"/>
                    <a:gd name="T5" fmla="*/ 0 h 22584"/>
                    <a:gd name="T6" fmla="*/ 0 60000 65536"/>
                    <a:gd name="T7" fmla="*/ 0 60000 65536"/>
                    <a:gd name="T8" fmla="*/ 0 60000 65536"/>
                    <a:gd name="T9" fmla="*/ 0 w 32124"/>
                    <a:gd name="T10" fmla="*/ 0 h 22584"/>
                    <a:gd name="T11" fmla="*/ 32124 w 32124"/>
                    <a:gd name="T12" fmla="*/ 22584 h 225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124" h="22584" fill="none" extrusionOk="0">
                      <a:moveTo>
                        <a:pt x="32123" y="19846"/>
                      </a:moveTo>
                      <a:cubicBezTo>
                        <a:pt x="28906" y="21641"/>
                        <a:pt x="25283" y="22583"/>
                        <a:pt x="21600" y="22584"/>
                      </a:cubicBezTo>
                      <a:cubicBezTo>
                        <a:pt x="9670" y="22584"/>
                        <a:pt x="0" y="12913"/>
                        <a:pt x="0" y="984"/>
                      </a:cubicBezTo>
                      <a:cubicBezTo>
                        <a:pt x="-1" y="655"/>
                        <a:pt x="7" y="327"/>
                        <a:pt x="22" y="0"/>
                      </a:cubicBezTo>
                    </a:path>
                    <a:path w="32124" h="22584" stroke="0" extrusionOk="0">
                      <a:moveTo>
                        <a:pt x="32123" y="19846"/>
                      </a:moveTo>
                      <a:cubicBezTo>
                        <a:pt x="28906" y="21641"/>
                        <a:pt x="25283" y="22583"/>
                        <a:pt x="21600" y="22584"/>
                      </a:cubicBezTo>
                      <a:cubicBezTo>
                        <a:pt x="9670" y="22584"/>
                        <a:pt x="0" y="12913"/>
                        <a:pt x="0" y="984"/>
                      </a:cubicBezTo>
                      <a:cubicBezTo>
                        <a:pt x="-1" y="655"/>
                        <a:pt x="7" y="327"/>
                        <a:pt x="22" y="0"/>
                      </a:cubicBezTo>
                      <a:lnTo>
                        <a:pt x="21600" y="9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3" name="Arc 161"/>
                <p:cNvSpPr>
                  <a:spLocks/>
                </p:cNvSpPr>
                <p:nvPr/>
              </p:nvSpPr>
              <p:spPr bwMode="auto">
                <a:xfrm>
                  <a:off x="439" y="1923"/>
                  <a:ext cx="191" cy="81"/>
                </a:xfrm>
                <a:custGeom>
                  <a:avLst/>
                  <a:gdLst>
                    <a:gd name="T0" fmla="*/ 0 w 32043"/>
                    <a:gd name="T1" fmla="*/ 0 h 22594"/>
                    <a:gd name="T2" fmla="*/ 0 w 32043"/>
                    <a:gd name="T3" fmla="*/ 0 h 22594"/>
                    <a:gd name="T4" fmla="*/ 0 w 32043"/>
                    <a:gd name="T5" fmla="*/ 0 h 22594"/>
                    <a:gd name="T6" fmla="*/ 0 60000 65536"/>
                    <a:gd name="T7" fmla="*/ 0 60000 65536"/>
                    <a:gd name="T8" fmla="*/ 0 60000 65536"/>
                    <a:gd name="T9" fmla="*/ 0 w 32043"/>
                    <a:gd name="T10" fmla="*/ 0 h 22594"/>
                    <a:gd name="T11" fmla="*/ 32043 w 32043"/>
                    <a:gd name="T12" fmla="*/ 22594 h 225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43" h="22594" fill="none" extrusionOk="0">
                      <a:moveTo>
                        <a:pt x="32042" y="19901"/>
                      </a:moveTo>
                      <a:cubicBezTo>
                        <a:pt x="28845" y="21667"/>
                        <a:pt x="25252" y="22593"/>
                        <a:pt x="21600" y="22594"/>
                      </a:cubicBezTo>
                      <a:cubicBezTo>
                        <a:pt x="9670" y="22594"/>
                        <a:pt x="0" y="12923"/>
                        <a:pt x="0" y="994"/>
                      </a:cubicBezTo>
                      <a:cubicBezTo>
                        <a:pt x="-1" y="662"/>
                        <a:pt x="7" y="331"/>
                        <a:pt x="22" y="-1"/>
                      </a:cubicBezTo>
                    </a:path>
                    <a:path w="32043" h="22594" stroke="0" extrusionOk="0">
                      <a:moveTo>
                        <a:pt x="32042" y="19901"/>
                      </a:moveTo>
                      <a:cubicBezTo>
                        <a:pt x="28845" y="21667"/>
                        <a:pt x="25252" y="22593"/>
                        <a:pt x="21600" y="22594"/>
                      </a:cubicBezTo>
                      <a:cubicBezTo>
                        <a:pt x="9670" y="22594"/>
                        <a:pt x="0" y="12923"/>
                        <a:pt x="0" y="994"/>
                      </a:cubicBezTo>
                      <a:cubicBezTo>
                        <a:pt x="-1" y="662"/>
                        <a:pt x="7" y="331"/>
                        <a:pt x="22" y="-1"/>
                      </a:cubicBezTo>
                      <a:lnTo>
                        <a:pt x="21600" y="994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4" name="Arc 162"/>
                <p:cNvSpPr>
                  <a:spLocks/>
                </p:cNvSpPr>
                <p:nvPr/>
              </p:nvSpPr>
              <p:spPr bwMode="auto">
                <a:xfrm>
                  <a:off x="959" y="1686"/>
                  <a:ext cx="147" cy="103"/>
                </a:xfrm>
                <a:custGeom>
                  <a:avLst/>
                  <a:gdLst>
                    <a:gd name="T0" fmla="*/ 0 w 26054"/>
                    <a:gd name="T1" fmla="*/ 0 h 32379"/>
                    <a:gd name="T2" fmla="*/ 0 w 26054"/>
                    <a:gd name="T3" fmla="*/ 0 h 32379"/>
                    <a:gd name="T4" fmla="*/ 0 w 26054"/>
                    <a:gd name="T5" fmla="*/ 0 h 32379"/>
                    <a:gd name="T6" fmla="*/ 0 60000 65536"/>
                    <a:gd name="T7" fmla="*/ 0 60000 65536"/>
                    <a:gd name="T8" fmla="*/ 0 60000 65536"/>
                    <a:gd name="T9" fmla="*/ 0 w 26054"/>
                    <a:gd name="T10" fmla="*/ 0 h 32379"/>
                    <a:gd name="T11" fmla="*/ 26054 w 26054"/>
                    <a:gd name="T12" fmla="*/ 32379 h 323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54" h="32379" fill="none" extrusionOk="0">
                      <a:moveTo>
                        <a:pt x="0" y="464"/>
                      </a:moveTo>
                      <a:cubicBezTo>
                        <a:pt x="1464" y="155"/>
                        <a:pt x="2957" y="-1"/>
                        <a:pt x="4454" y="0"/>
                      </a:cubicBezTo>
                      <a:cubicBezTo>
                        <a:pt x="16383" y="0"/>
                        <a:pt x="26054" y="9670"/>
                        <a:pt x="26054" y="21600"/>
                      </a:cubicBezTo>
                      <a:cubicBezTo>
                        <a:pt x="26054" y="25383"/>
                        <a:pt x="25060" y="29100"/>
                        <a:pt x="23172" y="32379"/>
                      </a:cubicBezTo>
                    </a:path>
                    <a:path w="26054" h="32379" stroke="0" extrusionOk="0">
                      <a:moveTo>
                        <a:pt x="0" y="464"/>
                      </a:moveTo>
                      <a:cubicBezTo>
                        <a:pt x="1464" y="155"/>
                        <a:pt x="2957" y="-1"/>
                        <a:pt x="4454" y="0"/>
                      </a:cubicBezTo>
                      <a:cubicBezTo>
                        <a:pt x="16383" y="0"/>
                        <a:pt x="26054" y="9670"/>
                        <a:pt x="26054" y="21600"/>
                      </a:cubicBezTo>
                      <a:cubicBezTo>
                        <a:pt x="26054" y="25383"/>
                        <a:pt x="25060" y="29100"/>
                        <a:pt x="23172" y="32379"/>
                      </a:cubicBezTo>
                      <a:lnTo>
                        <a:pt x="4454" y="216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5" name="Arc 163"/>
                <p:cNvSpPr>
                  <a:spLocks/>
                </p:cNvSpPr>
                <p:nvPr/>
              </p:nvSpPr>
              <p:spPr bwMode="auto">
                <a:xfrm>
                  <a:off x="960" y="1688"/>
                  <a:ext cx="144" cy="100"/>
                </a:xfrm>
                <a:custGeom>
                  <a:avLst/>
                  <a:gdLst>
                    <a:gd name="T0" fmla="*/ 0 w 25998"/>
                    <a:gd name="T1" fmla="*/ 0 h 32485"/>
                    <a:gd name="T2" fmla="*/ 0 w 25998"/>
                    <a:gd name="T3" fmla="*/ 0 h 32485"/>
                    <a:gd name="T4" fmla="*/ 0 w 25998"/>
                    <a:gd name="T5" fmla="*/ 0 h 32485"/>
                    <a:gd name="T6" fmla="*/ 0 60000 65536"/>
                    <a:gd name="T7" fmla="*/ 0 60000 65536"/>
                    <a:gd name="T8" fmla="*/ 0 60000 65536"/>
                    <a:gd name="T9" fmla="*/ 0 w 25998"/>
                    <a:gd name="T10" fmla="*/ 0 h 32485"/>
                    <a:gd name="T11" fmla="*/ 25998 w 25998"/>
                    <a:gd name="T12" fmla="*/ 32485 h 324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98" h="32485" fill="none" extrusionOk="0">
                      <a:moveTo>
                        <a:pt x="-1" y="452"/>
                      </a:moveTo>
                      <a:cubicBezTo>
                        <a:pt x="1446" y="151"/>
                        <a:pt x="2920" y="-1"/>
                        <a:pt x="4398" y="0"/>
                      </a:cubicBezTo>
                      <a:cubicBezTo>
                        <a:pt x="16327" y="0"/>
                        <a:pt x="25998" y="9670"/>
                        <a:pt x="25998" y="21600"/>
                      </a:cubicBezTo>
                      <a:cubicBezTo>
                        <a:pt x="25998" y="25424"/>
                        <a:pt x="24982" y="29181"/>
                        <a:pt x="23054" y="32484"/>
                      </a:cubicBezTo>
                    </a:path>
                    <a:path w="25998" h="32485" stroke="0" extrusionOk="0">
                      <a:moveTo>
                        <a:pt x="-1" y="452"/>
                      </a:moveTo>
                      <a:cubicBezTo>
                        <a:pt x="1446" y="151"/>
                        <a:pt x="2920" y="-1"/>
                        <a:pt x="4398" y="0"/>
                      </a:cubicBezTo>
                      <a:cubicBezTo>
                        <a:pt x="16327" y="0"/>
                        <a:pt x="25998" y="9670"/>
                        <a:pt x="25998" y="21600"/>
                      </a:cubicBezTo>
                      <a:cubicBezTo>
                        <a:pt x="25998" y="25424"/>
                        <a:pt x="24982" y="29181"/>
                        <a:pt x="23054" y="32484"/>
                      </a:cubicBezTo>
                      <a:lnTo>
                        <a:pt x="4398" y="2160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6" name="Arc 164"/>
                <p:cNvSpPr>
                  <a:spLocks/>
                </p:cNvSpPr>
                <p:nvPr/>
              </p:nvSpPr>
              <p:spPr bwMode="auto">
                <a:xfrm>
                  <a:off x="1000" y="1788"/>
                  <a:ext cx="140" cy="101"/>
                </a:xfrm>
                <a:custGeom>
                  <a:avLst/>
                  <a:gdLst>
                    <a:gd name="T0" fmla="*/ 0 w 21600"/>
                    <a:gd name="T1" fmla="*/ 0 h 29395"/>
                    <a:gd name="T2" fmla="*/ 0 w 21600"/>
                    <a:gd name="T3" fmla="*/ 0 h 29395"/>
                    <a:gd name="T4" fmla="*/ 0 w 21600"/>
                    <a:gd name="T5" fmla="*/ 0 h 2939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395"/>
                    <a:gd name="T11" fmla="*/ 21600 w 21600"/>
                    <a:gd name="T12" fmla="*/ 29395 h 293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395" fill="none" extrusionOk="0">
                      <a:moveTo>
                        <a:pt x="13468" y="-1"/>
                      </a:moveTo>
                      <a:cubicBezTo>
                        <a:pt x="18606" y="4098"/>
                        <a:pt x="21600" y="10313"/>
                        <a:pt x="21600" y="16887"/>
                      </a:cubicBezTo>
                      <a:cubicBezTo>
                        <a:pt x="21600" y="21369"/>
                        <a:pt x="20205" y="25740"/>
                        <a:pt x="17609" y="29394"/>
                      </a:cubicBezTo>
                    </a:path>
                    <a:path w="21600" h="29395" stroke="0" extrusionOk="0">
                      <a:moveTo>
                        <a:pt x="13468" y="-1"/>
                      </a:moveTo>
                      <a:cubicBezTo>
                        <a:pt x="18606" y="4098"/>
                        <a:pt x="21600" y="10313"/>
                        <a:pt x="21600" y="16887"/>
                      </a:cubicBezTo>
                      <a:cubicBezTo>
                        <a:pt x="21600" y="21369"/>
                        <a:pt x="20205" y="25740"/>
                        <a:pt x="17609" y="29394"/>
                      </a:cubicBezTo>
                      <a:lnTo>
                        <a:pt x="0" y="1688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7" name="Arc 165"/>
                <p:cNvSpPr>
                  <a:spLocks/>
                </p:cNvSpPr>
                <p:nvPr/>
              </p:nvSpPr>
              <p:spPr bwMode="auto">
                <a:xfrm>
                  <a:off x="1000" y="1789"/>
                  <a:ext cx="138" cy="99"/>
                </a:xfrm>
                <a:custGeom>
                  <a:avLst/>
                  <a:gdLst>
                    <a:gd name="T0" fmla="*/ 0 w 21600"/>
                    <a:gd name="T1" fmla="*/ 0 h 29585"/>
                    <a:gd name="T2" fmla="*/ 0 w 21600"/>
                    <a:gd name="T3" fmla="*/ 0 h 29585"/>
                    <a:gd name="T4" fmla="*/ 0 w 21600"/>
                    <a:gd name="T5" fmla="*/ 0 h 29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585"/>
                    <a:gd name="T11" fmla="*/ 21600 w 21600"/>
                    <a:gd name="T12" fmla="*/ 29585 h 29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585" fill="none" extrusionOk="0">
                      <a:moveTo>
                        <a:pt x="13362" y="0"/>
                      </a:moveTo>
                      <a:cubicBezTo>
                        <a:pt x="18564" y="4096"/>
                        <a:pt x="21600" y="10350"/>
                        <a:pt x="21600" y="16971"/>
                      </a:cubicBezTo>
                      <a:cubicBezTo>
                        <a:pt x="21600" y="21497"/>
                        <a:pt x="20177" y="25910"/>
                        <a:pt x="17534" y="29585"/>
                      </a:cubicBezTo>
                    </a:path>
                    <a:path w="21600" h="29585" stroke="0" extrusionOk="0">
                      <a:moveTo>
                        <a:pt x="13362" y="0"/>
                      </a:moveTo>
                      <a:cubicBezTo>
                        <a:pt x="18564" y="4096"/>
                        <a:pt x="21600" y="10350"/>
                        <a:pt x="21600" y="16971"/>
                      </a:cubicBezTo>
                      <a:cubicBezTo>
                        <a:pt x="21600" y="21497"/>
                        <a:pt x="20177" y="25910"/>
                        <a:pt x="17534" y="29585"/>
                      </a:cubicBezTo>
                      <a:lnTo>
                        <a:pt x="0" y="16971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8" name="Arc 166"/>
                <p:cNvSpPr>
                  <a:spLocks/>
                </p:cNvSpPr>
                <p:nvPr/>
              </p:nvSpPr>
              <p:spPr bwMode="auto">
                <a:xfrm>
                  <a:off x="954" y="1888"/>
                  <a:ext cx="164" cy="146"/>
                </a:xfrm>
                <a:custGeom>
                  <a:avLst/>
                  <a:gdLst>
                    <a:gd name="T0" fmla="*/ 0 w 28719"/>
                    <a:gd name="T1" fmla="*/ 0 h 27731"/>
                    <a:gd name="T2" fmla="*/ 0 w 28719"/>
                    <a:gd name="T3" fmla="*/ 0 h 27731"/>
                    <a:gd name="T4" fmla="*/ 0 w 28719"/>
                    <a:gd name="T5" fmla="*/ 0 h 27731"/>
                    <a:gd name="T6" fmla="*/ 0 60000 65536"/>
                    <a:gd name="T7" fmla="*/ 0 60000 65536"/>
                    <a:gd name="T8" fmla="*/ 0 60000 65536"/>
                    <a:gd name="T9" fmla="*/ 0 w 28719"/>
                    <a:gd name="T10" fmla="*/ 0 h 27731"/>
                    <a:gd name="T11" fmla="*/ 28719 w 28719"/>
                    <a:gd name="T12" fmla="*/ 27731 h 277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719" h="27731" fill="none" extrusionOk="0">
                      <a:moveTo>
                        <a:pt x="27830" y="0"/>
                      </a:moveTo>
                      <a:cubicBezTo>
                        <a:pt x="28419" y="1990"/>
                        <a:pt x="28719" y="4055"/>
                        <a:pt x="28719" y="6131"/>
                      </a:cubicBezTo>
                      <a:cubicBezTo>
                        <a:pt x="28719" y="18060"/>
                        <a:pt x="19048" y="27731"/>
                        <a:pt x="7119" y="27731"/>
                      </a:cubicBezTo>
                      <a:cubicBezTo>
                        <a:pt x="4695" y="27731"/>
                        <a:pt x="2288" y="27323"/>
                        <a:pt x="-1" y="26524"/>
                      </a:cubicBezTo>
                    </a:path>
                    <a:path w="28719" h="27731" stroke="0" extrusionOk="0">
                      <a:moveTo>
                        <a:pt x="27830" y="0"/>
                      </a:moveTo>
                      <a:cubicBezTo>
                        <a:pt x="28419" y="1990"/>
                        <a:pt x="28719" y="4055"/>
                        <a:pt x="28719" y="6131"/>
                      </a:cubicBezTo>
                      <a:cubicBezTo>
                        <a:pt x="28719" y="18060"/>
                        <a:pt x="19048" y="27731"/>
                        <a:pt x="7119" y="27731"/>
                      </a:cubicBezTo>
                      <a:cubicBezTo>
                        <a:pt x="4695" y="27731"/>
                        <a:pt x="2288" y="27323"/>
                        <a:pt x="-1" y="26524"/>
                      </a:cubicBezTo>
                      <a:lnTo>
                        <a:pt x="7119" y="61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9" name="Arc 167"/>
                <p:cNvSpPr>
                  <a:spLocks/>
                </p:cNvSpPr>
                <p:nvPr/>
              </p:nvSpPr>
              <p:spPr bwMode="auto">
                <a:xfrm>
                  <a:off x="955" y="1888"/>
                  <a:ext cx="161" cy="144"/>
                </a:xfrm>
                <a:custGeom>
                  <a:avLst/>
                  <a:gdLst>
                    <a:gd name="T0" fmla="*/ 0 w 28711"/>
                    <a:gd name="T1" fmla="*/ 0 h 27739"/>
                    <a:gd name="T2" fmla="*/ 0 w 28711"/>
                    <a:gd name="T3" fmla="*/ 0 h 27739"/>
                    <a:gd name="T4" fmla="*/ 0 w 28711"/>
                    <a:gd name="T5" fmla="*/ 0 h 27739"/>
                    <a:gd name="T6" fmla="*/ 0 60000 65536"/>
                    <a:gd name="T7" fmla="*/ 0 60000 65536"/>
                    <a:gd name="T8" fmla="*/ 0 60000 65536"/>
                    <a:gd name="T9" fmla="*/ 0 w 28711"/>
                    <a:gd name="T10" fmla="*/ 0 h 27739"/>
                    <a:gd name="T11" fmla="*/ 28711 w 28711"/>
                    <a:gd name="T12" fmla="*/ 27739 h 277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711" h="27739" fill="none" extrusionOk="0">
                      <a:moveTo>
                        <a:pt x="27820" y="-1"/>
                      </a:moveTo>
                      <a:cubicBezTo>
                        <a:pt x="28410" y="1992"/>
                        <a:pt x="28711" y="4060"/>
                        <a:pt x="28711" y="6139"/>
                      </a:cubicBezTo>
                      <a:cubicBezTo>
                        <a:pt x="28711" y="18068"/>
                        <a:pt x="19040" y="27739"/>
                        <a:pt x="7111" y="27739"/>
                      </a:cubicBezTo>
                      <a:cubicBezTo>
                        <a:pt x="4689" y="27739"/>
                        <a:pt x="2286" y="27331"/>
                        <a:pt x="0" y="26534"/>
                      </a:cubicBezTo>
                    </a:path>
                    <a:path w="28711" h="27739" stroke="0" extrusionOk="0">
                      <a:moveTo>
                        <a:pt x="27820" y="-1"/>
                      </a:moveTo>
                      <a:cubicBezTo>
                        <a:pt x="28410" y="1992"/>
                        <a:pt x="28711" y="4060"/>
                        <a:pt x="28711" y="6139"/>
                      </a:cubicBezTo>
                      <a:cubicBezTo>
                        <a:pt x="28711" y="18068"/>
                        <a:pt x="19040" y="27739"/>
                        <a:pt x="7111" y="27739"/>
                      </a:cubicBezTo>
                      <a:cubicBezTo>
                        <a:pt x="4689" y="27739"/>
                        <a:pt x="2286" y="27331"/>
                        <a:pt x="0" y="26534"/>
                      </a:cubicBezTo>
                      <a:lnTo>
                        <a:pt x="7111" y="6139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0" name="Arc 168"/>
                <p:cNvSpPr>
                  <a:spLocks/>
                </p:cNvSpPr>
                <p:nvPr/>
              </p:nvSpPr>
              <p:spPr bwMode="auto">
                <a:xfrm>
                  <a:off x="388" y="1786"/>
                  <a:ext cx="89" cy="140"/>
                </a:xfrm>
                <a:custGeom>
                  <a:avLst/>
                  <a:gdLst>
                    <a:gd name="T0" fmla="*/ 0 w 21600"/>
                    <a:gd name="T1" fmla="*/ 0 h 41280"/>
                    <a:gd name="T2" fmla="*/ 0 w 21600"/>
                    <a:gd name="T3" fmla="*/ 0 h 41280"/>
                    <a:gd name="T4" fmla="*/ 0 w 21600"/>
                    <a:gd name="T5" fmla="*/ 0 h 4128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80"/>
                    <a:gd name="T11" fmla="*/ 21600 w 21600"/>
                    <a:gd name="T12" fmla="*/ 41280 h 412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80" fill="none" extrusionOk="0">
                      <a:moveTo>
                        <a:pt x="12788" y="41279"/>
                      </a:moveTo>
                      <a:cubicBezTo>
                        <a:pt x="5008" y="37803"/>
                        <a:pt x="0" y="30079"/>
                        <a:pt x="0" y="21559"/>
                      </a:cubicBezTo>
                      <a:cubicBezTo>
                        <a:pt x="-1" y="10146"/>
                        <a:pt x="8877" y="703"/>
                        <a:pt x="20268" y="0"/>
                      </a:cubicBezTo>
                    </a:path>
                    <a:path w="21600" h="41280" stroke="0" extrusionOk="0">
                      <a:moveTo>
                        <a:pt x="12788" y="41279"/>
                      </a:moveTo>
                      <a:cubicBezTo>
                        <a:pt x="5008" y="37803"/>
                        <a:pt x="0" y="30079"/>
                        <a:pt x="0" y="21559"/>
                      </a:cubicBezTo>
                      <a:cubicBezTo>
                        <a:pt x="-1" y="10146"/>
                        <a:pt x="8877" y="703"/>
                        <a:pt x="20268" y="0"/>
                      </a:cubicBezTo>
                      <a:lnTo>
                        <a:pt x="21600" y="215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1" name="Arc 169"/>
                <p:cNvSpPr>
                  <a:spLocks/>
                </p:cNvSpPr>
                <p:nvPr/>
              </p:nvSpPr>
              <p:spPr bwMode="auto">
                <a:xfrm>
                  <a:off x="390" y="1788"/>
                  <a:ext cx="87" cy="136"/>
                </a:xfrm>
                <a:custGeom>
                  <a:avLst/>
                  <a:gdLst>
                    <a:gd name="T0" fmla="*/ 0 w 21600"/>
                    <a:gd name="T1" fmla="*/ 0 h 41296"/>
                    <a:gd name="T2" fmla="*/ 0 w 21600"/>
                    <a:gd name="T3" fmla="*/ 0 h 41296"/>
                    <a:gd name="T4" fmla="*/ 0 w 21600"/>
                    <a:gd name="T5" fmla="*/ 0 h 4129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96"/>
                    <a:gd name="T11" fmla="*/ 21600 w 21600"/>
                    <a:gd name="T12" fmla="*/ 41296 h 41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96" fill="none" extrusionOk="0">
                      <a:moveTo>
                        <a:pt x="12824" y="41296"/>
                      </a:moveTo>
                      <a:cubicBezTo>
                        <a:pt x="5025" y="37828"/>
                        <a:pt x="0" y="30094"/>
                        <a:pt x="0" y="21559"/>
                      </a:cubicBezTo>
                      <a:cubicBezTo>
                        <a:pt x="-1" y="10144"/>
                        <a:pt x="8881" y="700"/>
                        <a:pt x="20273" y="-1"/>
                      </a:cubicBezTo>
                    </a:path>
                    <a:path w="21600" h="41296" stroke="0" extrusionOk="0">
                      <a:moveTo>
                        <a:pt x="12824" y="41296"/>
                      </a:moveTo>
                      <a:cubicBezTo>
                        <a:pt x="5025" y="37828"/>
                        <a:pt x="0" y="30094"/>
                        <a:pt x="0" y="21559"/>
                      </a:cubicBezTo>
                      <a:cubicBezTo>
                        <a:pt x="-1" y="10144"/>
                        <a:pt x="8881" y="700"/>
                        <a:pt x="20273" y="-1"/>
                      </a:cubicBezTo>
                      <a:lnTo>
                        <a:pt x="21600" y="21559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2" name="Arc 170"/>
                <p:cNvSpPr>
                  <a:spLocks/>
                </p:cNvSpPr>
                <p:nvPr/>
              </p:nvSpPr>
              <p:spPr bwMode="auto">
                <a:xfrm>
                  <a:off x="624" y="1976"/>
                  <a:ext cx="336" cy="85"/>
                </a:xfrm>
                <a:custGeom>
                  <a:avLst/>
                  <a:gdLst>
                    <a:gd name="T0" fmla="*/ 0 w 38968"/>
                    <a:gd name="T1" fmla="*/ 0 h 21600"/>
                    <a:gd name="T2" fmla="*/ 0 w 38968"/>
                    <a:gd name="T3" fmla="*/ 0 h 21600"/>
                    <a:gd name="T4" fmla="*/ 0 w 3896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968"/>
                    <a:gd name="T10" fmla="*/ 0 h 21600"/>
                    <a:gd name="T11" fmla="*/ 38968 w 3896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68" h="21600" fill="none" extrusionOk="0">
                      <a:moveTo>
                        <a:pt x="38967" y="12214"/>
                      </a:moveTo>
                      <a:cubicBezTo>
                        <a:pt x="34939" y="18088"/>
                        <a:pt x="28275" y="21599"/>
                        <a:pt x="21153" y="21600"/>
                      </a:cubicBezTo>
                      <a:cubicBezTo>
                        <a:pt x="10908" y="21600"/>
                        <a:pt x="2073" y="14404"/>
                        <a:pt x="0" y="4371"/>
                      </a:cubicBezTo>
                    </a:path>
                    <a:path w="38968" h="21600" stroke="0" extrusionOk="0">
                      <a:moveTo>
                        <a:pt x="38967" y="12214"/>
                      </a:moveTo>
                      <a:cubicBezTo>
                        <a:pt x="34939" y="18088"/>
                        <a:pt x="28275" y="21599"/>
                        <a:pt x="21153" y="21600"/>
                      </a:cubicBezTo>
                      <a:cubicBezTo>
                        <a:pt x="10908" y="21600"/>
                        <a:pt x="2073" y="14404"/>
                        <a:pt x="0" y="4371"/>
                      </a:cubicBezTo>
                      <a:lnTo>
                        <a:pt x="2115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3" name="Arc 171"/>
                <p:cNvSpPr>
                  <a:spLocks/>
                </p:cNvSpPr>
                <p:nvPr/>
              </p:nvSpPr>
              <p:spPr bwMode="auto">
                <a:xfrm>
                  <a:off x="626" y="1976"/>
                  <a:ext cx="331" cy="83"/>
                </a:xfrm>
                <a:custGeom>
                  <a:avLst/>
                  <a:gdLst>
                    <a:gd name="T0" fmla="*/ 0 w 38882"/>
                    <a:gd name="T1" fmla="*/ 0 h 21600"/>
                    <a:gd name="T2" fmla="*/ 0 w 38882"/>
                    <a:gd name="T3" fmla="*/ 0 h 21600"/>
                    <a:gd name="T4" fmla="*/ 0 w 3888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82"/>
                    <a:gd name="T10" fmla="*/ 0 h 21600"/>
                    <a:gd name="T11" fmla="*/ 38882 w 3888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82" h="21600" fill="none" extrusionOk="0">
                      <a:moveTo>
                        <a:pt x="38881" y="12322"/>
                      </a:moveTo>
                      <a:cubicBezTo>
                        <a:pt x="34845" y="18134"/>
                        <a:pt x="28217" y="21599"/>
                        <a:pt x="21142" y="21600"/>
                      </a:cubicBezTo>
                      <a:cubicBezTo>
                        <a:pt x="10918" y="21600"/>
                        <a:pt x="2095" y="14432"/>
                        <a:pt x="0" y="4425"/>
                      </a:cubicBezTo>
                    </a:path>
                    <a:path w="38882" h="21600" stroke="0" extrusionOk="0">
                      <a:moveTo>
                        <a:pt x="38881" y="12322"/>
                      </a:moveTo>
                      <a:cubicBezTo>
                        <a:pt x="34845" y="18134"/>
                        <a:pt x="28217" y="21599"/>
                        <a:pt x="21142" y="21600"/>
                      </a:cubicBezTo>
                      <a:cubicBezTo>
                        <a:pt x="10918" y="21600"/>
                        <a:pt x="2095" y="14432"/>
                        <a:pt x="0" y="4425"/>
                      </a:cubicBezTo>
                      <a:lnTo>
                        <a:pt x="2114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33" name="Group 329"/>
            <p:cNvGrpSpPr>
              <a:grpSpLocks/>
            </p:cNvGrpSpPr>
            <p:nvPr/>
          </p:nvGrpSpPr>
          <p:grpSpPr bwMode="auto">
            <a:xfrm>
              <a:off x="3818003" y="5147210"/>
              <a:ext cx="321645" cy="269496"/>
              <a:chOff x="3933" y="930"/>
              <a:chExt cx="251" cy="330"/>
            </a:xfrm>
          </p:grpSpPr>
          <p:sp>
            <p:nvSpPr>
              <p:cNvPr id="34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8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9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9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1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6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0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1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57" name="Group 329"/>
            <p:cNvGrpSpPr>
              <a:grpSpLocks/>
            </p:cNvGrpSpPr>
            <p:nvPr/>
          </p:nvGrpSpPr>
          <p:grpSpPr bwMode="auto">
            <a:xfrm>
              <a:off x="4923480" y="5884201"/>
              <a:ext cx="321645" cy="269496"/>
              <a:chOff x="3933" y="930"/>
              <a:chExt cx="251" cy="330"/>
            </a:xfrm>
          </p:grpSpPr>
          <p:sp>
            <p:nvSpPr>
              <p:cNvPr id="58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2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63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73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4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5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6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7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8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9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4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65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6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7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8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9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1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81" name="Group 329"/>
            <p:cNvGrpSpPr>
              <a:grpSpLocks/>
            </p:cNvGrpSpPr>
            <p:nvPr/>
          </p:nvGrpSpPr>
          <p:grpSpPr bwMode="auto">
            <a:xfrm>
              <a:off x="5455735" y="5597596"/>
              <a:ext cx="321645" cy="269496"/>
              <a:chOff x="3933" y="930"/>
              <a:chExt cx="251" cy="330"/>
            </a:xfrm>
          </p:grpSpPr>
          <p:sp>
            <p:nvSpPr>
              <p:cNvPr id="82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86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87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97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8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9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0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1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2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3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4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8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89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0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1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2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3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4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5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6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05" name="Group 329"/>
            <p:cNvGrpSpPr>
              <a:grpSpLocks/>
            </p:cNvGrpSpPr>
            <p:nvPr/>
          </p:nvGrpSpPr>
          <p:grpSpPr bwMode="auto">
            <a:xfrm>
              <a:off x="5319256" y="6252690"/>
              <a:ext cx="321645" cy="269496"/>
              <a:chOff x="3933" y="930"/>
              <a:chExt cx="251" cy="330"/>
            </a:xfrm>
          </p:grpSpPr>
          <p:sp>
            <p:nvSpPr>
              <p:cNvPr id="106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10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11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21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2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3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4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5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6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7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8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12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13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4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6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7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8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9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0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29" name="Group 329"/>
            <p:cNvGrpSpPr>
              <a:grpSpLocks/>
            </p:cNvGrpSpPr>
            <p:nvPr/>
          </p:nvGrpSpPr>
          <p:grpSpPr bwMode="auto">
            <a:xfrm>
              <a:off x="4432153" y="4642254"/>
              <a:ext cx="321645" cy="269496"/>
              <a:chOff x="3933" y="930"/>
              <a:chExt cx="251" cy="330"/>
            </a:xfrm>
          </p:grpSpPr>
          <p:sp>
            <p:nvSpPr>
              <p:cNvPr id="130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34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35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45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6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7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8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9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1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6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37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9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77" name="Group 329"/>
            <p:cNvGrpSpPr>
              <a:grpSpLocks/>
            </p:cNvGrpSpPr>
            <p:nvPr/>
          </p:nvGrpSpPr>
          <p:grpSpPr bwMode="auto">
            <a:xfrm>
              <a:off x="3572343" y="4724141"/>
              <a:ext cx="321645" cy="269496"/>
              <a:chOff x="3933" y="930"/>
              <a:chExt cx="251" cy="330"/>
            </a:xfrm>
          </p:grpSpPr>
          <p:sp>
            <p:nvSpPr>
              <p:cNvPr id="178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2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83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93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5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6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7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9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0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84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85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6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7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8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01" name="Group 329"/>
            <p:cNvGrpSpPr>
              <a:grpSpLocks/>
            </p:cNvGrpSpPr>
            <p:nvPr/>
          </p:nvGrpSpPr>
          <p:grpSpPr bwMode="auto">
            <a:xfrm>
              <a:off x="5100892" y="4546720"/>
              <a:ext cx="321645" cy="269496"/>
              <a:chOff x="3933" y="930"/>
              <a:chExt cx="251" cy="330"/>
            </a:xfrm>
          </p:grpSpPr>
          <p:sp>
            <p:nvSpPr>
              <p:cNvPr id="202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3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4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06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07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17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8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9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0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1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2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3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4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08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09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0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1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2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3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4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5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6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cxnSp>
          <p:nvCxnSpPr>
            <p:cNvPr id="225" name="Straight Connector 224"/>
            <p:cNvCxnSpPr>
              <a:endCxn id="156" idx="2"/>
            </p:cNvCxnSpPr>
            <p:nvPr/>
          </p:nvCxnSpPr>
          <p:spPr>
            <a:xfrm>
              <a:off x="2658814" y="6305118"/>
              <a:ext cx="1469496" cy="381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6" name="Group 329"/>
            <p:cNvGrpSpPr>
              <a:grpSpLocks/>
            </p:cNvGrpSpPr>
            <p:nvPr/>
          </p:nvGrpSpPr>
          <p:grpSpPr bwMode="auto">
            <a:xfrm>
              <a:off x="2930898" y="5338290"/>
              <a:ext cx="321645" cy="269496"/>
              <a:chOff x="3933" y="930"/>
              <a:chExt cx="251" cy="330"/>
            </a:xfrm>
          </p:grpSpPr>
          <p:sp>
            <p:nvSpPr>
              <p:cNvPr id="227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8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9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0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31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32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42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3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4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5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6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7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8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9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33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34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5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7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8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9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0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1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cxnSp>
          <p:nvCxnSpPr>
            <p:cNvPr id="250" name="Straight Connector 249"/>
            <p:cNvCxnSpPr>
              <a:stCxn id="204" idx="3"/>
              <a:endCxn id="251" idx="1"/>
            </p:cNvCxnSpPr>
            <p:nvPr/>
          </p:nvCxnSpPr>
          <p:spPr>
            <a:xfrm>
              <a:off x="5421256" y="4682285"/>
              <a:ext cx="692442" cy="1209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1" name="Object 4">
              <a:hlinkClick r:id="" action="ppaction://ole?verb=0"/>
            </p:cNvPr>
            <p:cNvGraphicFramePr>
              <a:graphicFrameLocks/>
            </p:cNvGraphicFramePr>
            <p:nvPr>
              <p:extLst/>
            </p:nvPr>
          </p:nvGraphicFramePr>
          <p:xfrm>
            <a:off x="6113698" y="4417669"/>
            <a:ext cx="729753" cy="771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Clip" r:id="rId3" imgW="757080" imgH="744480" progId="MS_ClipArt_Gallery.2">
                    <p:embed/>
                  </p:oleObj>
                </mc:Choice>
                <mc:Fallback>
                  <p:oleObj name="Clip" r:id="rId3" imgW="757080" imgH="74448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3698" y="4417669"/>
                          <a:ext cx="729753" cy="7710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2" name="Straight Connector 251"/>
            <p:cNvCxnSpPr>
              <a:stCxn id="156" idx="3"/>
            </p:cNvCxnSpPr>
            <p:nvPr/>
          </p:nvCxnSpPr>
          <p:spPr>
            <a:xfrm flipV="1">
              <a:off x="4288492" y="5456139"/>
              <a:ext cx="331139" cy="7956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3" name="Group 329"/>
            <p:cNvGrpSpPr>
              <a:grpSpLocks/>
            </p:cNvGrpSpPr>
            <p:nvPr/>
          </p:nvGrpSpPr>
          <p:grpSpPr bwMode="auto">
            <a:xfrm>
              <a:off x="3488181" y="5731801"/>
              <a:ext cx="321645" cy="269496"/>
              <a:chOff x="3933" y="930"/>
              <a:chExt cx="251" cy="330"/>
            </a:xfrm>
          </p:grpSpPr>
          <p:sp>
            <p:nvSpPr>
              <p:cNvPr id="254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5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6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7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58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59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69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70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71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72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73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74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75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76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60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61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2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3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4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5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6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7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8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pic>
          <p:nvPicPr>
            <p:cNvPr id="277" name="Picture 276" descr="Server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36793" y="5701076"/>
              <a:ext cx="361666" cy="361666"/>
            </a:xfrm>
            <a:prstGeom prst="rect">
              <a:avLst/>
            </a:prstGeom>
          </p:spPr>
        </p:pic>
        <p:cxnSp>
          <p:nvCxnSpPr>
            <p:cNvPr id="278" name="Straight Connector 277"/>
            <p:cNvCxnSpPr>
              <a:endCxn id="202" idx="4"/>
            </p:cNvCxnSpPr>
            <p:nvPr/>
          </p:nvCxnSpPr>
          <p:spPr>
            <a:xfrm flipV="1">
              <a:off x="4783403" y="4816216"/>
              <a:ext cx="478952" cy="5443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9" name="Picture 278" descr="Server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7807" y="4884485"/>
              <a:ext cx="361666" cy="361666"/>
            </a:xfrm>
            <a:prstGeom prst="rect">
              <a:avLst/>
            </a:prstGeom>
          </p:spPr>
        </p:pic>
        <p:grpSp>
          <p:nvGrpSpPr>
            <p:cNvPr id="280" name="Group 329"/>
            <p:cNvGrpSpPr>
              <a:grpSpLocks/>
            </p:cNvGrpSpPr>
            <p:nvPr/>
          </p:nvGrpSpPr>
          <p:grpSpPr bwMode="auto">
            <a:xfrm>
              <a:off x="4459448" y="5229108"/>
              <a:ext cx="321645" cy="269496"/>
              <a:chOff x="3933" y="930"/>
              <a:chExt cx="251" cy="330"/>
            </a:xfrm>
          </p:grpSpPr>
          <p:sp>
            <p:nvSpPr>
              <p:cNvPr id="281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2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3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4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85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86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96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7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8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9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00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01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02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03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87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88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89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0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1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2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3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4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5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pic>
          <p:nvPicPr>
            <p:cNvPr id="4" name="Picture 106" descr="C:\WINDOWS\Application Data\Microsoft\Media Catalog\Downloaded Clips\cl0\BS00093_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72594" y="6127301"/>
              <a:ext cx="41592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" name="Group 329"/>
            <p:cNvGrpSpPr>
              <a:grpSpLocks/>
            </p:cNvGrpSpPr>
            <p:nvPr/>
          </p:nvGrpSpPr>
          <p:grpSpPr bwMode="auto">
            <a:xfrm>
              <a:off x="3968128" y="6116213"/>
              <a:ext cx="321645" cy="269496"/>
              <a:chOff x="3933" y="930"/>
              <a:chExt cx="251" cy="330"/>
            </a:xfrm>
          </p:grpSpPr>
          <p:sp>
            <p:nvSpPr>
              <p:cNvPr id="154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58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59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69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0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1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2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3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4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5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6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60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61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2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3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5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6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7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8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6358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77" y="262623"/>
            <a:ext cx="7327876" cy="644740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1. Computation and communications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0007" y="1170344"/>
            <a:ext cx="8469984" cy="5133179"/>
          </a:xfrm>
        </p:spPr>
        <p:txBody>
          <a:bodyPr/>
          <a:lstStyle/>
          <a:p>
            <a:pPr defTabSz="231775">
              <a:spcBef>
                <a:spcPts val="0"/>
              </a:spcBef>
              <a:buNone/>
            </a:pPr>
            <a:r>
              <a:rPr lang="en-US" dirty="0"/>
              <a:t>Once there was no overlap </a:t>
            </a:r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between </a:t>
            </a:r>
            <a:r>
              <a:rPr lang="en-US" i="1" dirty="0"/>
              <a:t>communications</a:t>
            </a:r>
            <a:r>
              <a:rPr lang="en-US" dirty="0"/>
              <a:t> (telephone, radio, TV)</a:t>
            </a:r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and </a:t>
            </a:r>
            <a:r>
              <a:rPr lang="en-US" i="1" dirty="0"/>
              <a:t>computation</a:t>
            </a:r>
            <a:r>
              <a:rPr lang="en-US" dirty="0"/>
              <a:t> (computers)</a:t>
            </a:r>
          </a:p>
          <a:p>
            <a:pPr defTabSz="231775">
              <a:spcBef>
                <a:spcPts val="1800"/>
              </a:spcBef>
              <a:buNone/>
            </a:pPr>
            <a:r>
              <a:rPr lang="en-US" dirty="0" smtClean="0"/>
              <a:t>This </a:t>
            </a:r>
            <a:r>
              <a:rPr lang="en-US" dirty="0"/>
              <a:t>dichotomy has certainly blurred </a:t>
            </a:r>
            <a:r>
              <a:rPr lang="en-US" dirty="0" smtClean="0"/>
              <a:t>in our private lives !</a:t>
            </a:r>
            <a:endParaRPr lang="en-US" dirty="0"/>
          </a:p>
          <a:p>
            <a:pPr defTabSz="231775">
              <a:spcBef>
                <a:spcPts val="1200"/>
              </a:spcBef>
              <a:buNone/>
            </a:pPr>
            <a:r>
              <a:rPr lang="en-US" dirty="0"/>
              <a:t>Most home computers are not used for </a:t>
            </a:r>
            <a:r>
              <a:rPr lang="en-US" i="1" dirty="0"/>
              <a:t>computation</a:t>
            </a:r>
            <a:r>
              <a:rPr lang="en-US" dirty="0"/>
              <a:t> at all </a:t>
            </a:r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rather for </a:t>
            </a:r>
            <a:r>
              <a:rPr lang="en-US" dirty="0" smtClean="0"/>
              <a:t>communications </a:t>
            </a:r>
            <a:r>
              <a:rPr lang="en-US" dirty="0"/>
              <a:t>(email, chat, VoIP)</a:t>
            </a:r>
          </a:p>
          <a:p>
            <a:pPr defTabSz="231775">
              <a:spcBef>
                <a:spcPts val="1200"/>
              </a:spcBef>
              <a:buNone/>
            </a:pPr>
            <a:r>
              <a:rPr lang="en-US" dirty="0" smtClean="0"/>
              <a:t>Smart cellular </a:t>
            </a:r>
            <a:r>
              <a:rPr lang="en-US" dirty="0"/>
              <a:t>telephones have become </a:t>
            </a:r>
            <a:r>
              <a:rPr lang="en-US" dirty="0" smtClean="0"/>
              <a:t>computers</a:t>
            </a:r>
          </a:p>
          <a:p>
            <a:pPr defTabSz="2317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are used more for running apps than for telephone calls</a:t>
            </a:r>
          </a:p>
          <a:p>
            <a:pPr defTabSz="231775">
              <a:spcBef>
                <a:spcPts val="1800"/>
              </a:spcBef>
              <a:buNone/>
            </a:pPr>
            <a:r>
              <a:rPr lang="en-US" dirty="0" smtClean="0"/>
              <a:t>But in professional contexts (business services, utilities operations, ...)</a:t>
            </a:r>
          </a:p>
          <a:p>
            <a:pPr defTabSz="231775">
              <a:spcBef>
                <a:spcPts val="0"/>
              </a:spcBef>
            </a:pPr>
            <a:r>
              <a:rPr lang="en-US" dirty="0" smtClean="0"/>
              <a:t>separate IT and communications departments are still the norm</a:t>
            </a:r>
          </a:p>
          <a:p>
            <a:pPr defTabSz="231775">
              <a:spcBef>
                <a:spcPts val="0"/>
              </a:spcBef>
            </a:pPr>
            <a:r>
              <a:rPr lang="en-US" dirty="0" smtClean="0"/>
              <a:t>switches/routers and servers are still acquired and operated differently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436" y="5581650"/>
            <a:ext cx="1076325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168" y="5657073"/>
            <a:ext cx="1311650" cy="103025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052306" y="3736933"/>
            <a:ext cx="475360" cy="921195"/>
            <a:chOff x="7616650" y="3642012"/>
            <a:chExt cx="475360" cy="9211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6650" y="3642012"/>
              <a:ext cx="475360" cy="9211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362" y="3765948"/>
              <a:ext cx="401935" cy="64527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114" y="2761335"/>
            <a:ext cx="2286000" cy="80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33" y="5992700"/>
            <a:ext cx="1345818" cy="539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24" y="2834824"/>
            <a:ext cx="452120" cy="4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76" y="277137"/>
            <a:ext cx="7184123" cy="644740"/>
          </a:xfrm>
        </p:spPr>
        <p:txBody>
          <a:bodyPr/>
          <a:lstStyle/>
          <a:p>
            <a:r>
              <a:rPr lang="en-US" dirty="0" smtClean="0"/>
              <a:t>1. Algorithms vs. Protocols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5221" y="1235242"/>
            <a:ext cx="7668126" cy="5165557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dirty="0" smtClean="0"/>
              <a:t>The </a:t>
            </a:r>
            <a:r>
              <a:rPr lang="en-US" dirty="0"/>
              <a:t>differentiation can still be seen in the terms </a:t>
            </a:r>
            <a:r>
              <a:rPr lang="en-US" i="1" dirty="0"/>
              <a:t>algorithm</a:t>
            </a:r>
            <a:r>
              <a:rPr lang="en-US" dirty="0"/>
              <a:t> and </a:t>
            </a:r>
            <a:r>
              <a:rPr lang="en-US" i="1" dirty="0"/>
              <a:t>protocol</a:t>
            </a:r>
          </a:p>
          <a:p>
            <a:pPr>
              <a:spcBef>
                <a:spcPts val="1800"/>
              </a:spcBef>
              <a:buNone/>
            </a:pPr>
            <a:r>
              <a:rPr lang="en-US" dirty="0" smtClean="0"/>
              <a:t>An </a:t>
            </a:r>
            <a:r>
              <a:rPr lang="en-US" i="1" dirty="0" smtClean="0"/>
              <a:t>algorithm</a:t>
            </a:r>
            <a:r>
              <a:rPr lang="en-US" dirty="0" smtClean="0"/>
              <a:t> is a set </a:t>
            </a:r>
            <a:r>
              <a:rPr lang="en-US" dirty="0"/>
              <a:t>of operations to be </a:t>
            </a:r>
            <a:r>
              <a:rPr lang="en-US" dirty="0" smtClean="0"/>
              <a:t>performed by an entity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to accomplish something (e.g., solve a problem)</a:t>
            </a:r>
          </a:p>
          <a:p>
            <a:pPr>
              <a:spcBef>
                <a:spcPts val="1800"/>
              </a:spcBef>
              <a:buNone/>
            </a:pPr>
            <a:r>
              <a:rPr lang="en-US" dirty="0" smtClean="0"/>
              <a:t>A </a:t>
            </a:r>
            <a:r>
              <a:rPr lang="en-US" i="1" dirty="0" smtClean="0"/>
              <a:t>protocol</a:t>
            </a:r>
            <a:r>
              <a:rPr lang="en-US" dirty="0" smtClean="0"/>
              <a:t> is a set of operations to be performed between </a:t>
            </a:r>
            <a:r>
              <a:rPr lang="en-US" dirty="0" smtClean="0">
                <a:sym typeface="Mathematica1" panose="05000502060100000001" pitchFamily="2" charset="2"/>
              </a:rPr>
              <a:t></a:t>
            </a:r>
            <a:r>
              <a:rPr lang="en-US" dirty="0" smtClean="0"/>
              <a:t>2 entities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to exchange information</a:t>
            </a:r>
          </a:p>
          <a:p>
            <a:pPr>
              <a:spcBef>
                <a:spcPts val="2400"/>
              </a:spcBef>
              <a:buNone/>
            </a:pPr>
            <a:endParaRPr lang="en-US" dirty="0" smtClean="0"/>
          </a:p>
          <a:p>
            <a:pPr>
              <a:spcBef>
                <a:spcPts val="2400"/>
              </a:spcBef>
              <a:buNone/>
            </a:pPr>
            <a:r>
              <a:rPr lang="en-US" dirty="0" smtClean="0"/>
              <a:t>Protocol </a:t>
            </a:r>
            <a:r>
              <a:rPr lang="en-US" dirty="0"/>
              <a:t>design is fundamentally harder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since there are </a:t>
            </a:r>
            <a:r>
              <a:rPr lang="en-US" dirty="0" smtClean="0"/>
              <a:t>interacting </a:t>
            </a:r>
            <a:r>
              <a:rPr lang="en-US" dirty="0"/>
              <a:t>entities (the </a:t>
            </a:r>
            <a:r>
              <a:rPr lang="en-US" i="1" dirty="0" smtClean="0"/>
              <a:t>interoperability</a:t>
            </a:r>
            <a:r>
              <a:rPr lang="en-US" dirty="0" smtClean="0"/>
              <a:t> </a:t>
            </a:r>
            <a:r>
              <a:rPr lang="en-US" dirty="0"/>
              <a:t>problem)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SDN </a:t>
            </a:r>
            <a:r>
              <a:rPr lang="en-US" dirty="0" smtClean="0"/>
              <a:t>academics claim </a:t>
            </a:r>
            <a:r>
              <a:rPr lang="en-US" dirty="0"/>
              <a:t>that packet </a:t>
            </a:r>
            <a:r>
              <a:rPr lang="en-US" i="1" dirty="0"/>
              <a:t>forwarding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routing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can be solved as algorithms</a:t>
            </a: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	and protocols </a:t>
            </a:r>
            <a:r>
              <a:rPr lang="en-US" dirty="0" smtClean="0"/>
              <a:t>can be avoided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159" y="1449770"/>
            <a:ext cx="865867" cy="1487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254" y="3302840"/>
            <a:ext cx="1044742" cy="6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="0" dirty="0" smtClean="0"/>
              <a:t> </a:t>
            </a:r>
            <a:r>
              <a:rPr lang="en-US" dirty="0" smtClean="0"/>
              <a:t>Software</a:t>
            </a:r>
            <a:r>
              <a:rPr lang="en-US" i="1" dirty="0" smtClean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dirty="0" smtClean="0"/>
              <a:t>networking</a:t>
            </a:r>
            <a:r>
              <a:rPr lang="en-US" i="1" dirty="0" smtClean="0"/>
              <a:t> speed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1263" y="1219200"/>
            <a:ext cx="7555832" cy="5518483"/>
          </a:xfrm>
        </p:spPr>
        <p:txBody>
          <a:bodyPr/>
          <a:lstStyle/>
          <a:p>
            <a:pPr>
              <a:spcBef>
                <a:spcPts val="1800"/>
              </a:spcBef>
              <a:buNone/>
            </a:pPr>
            <a:r>
              <a:rPr lang="en-US" dirty="0" smtClean="0"/>
              <a:t>Today, developing a new </a:t>
            </a:r>
            <a:r>
              <a:rPr lang="en-US" i="1" dirty="0" smtClean="0"/>
              <a:t>iOS/Android</a:t>
            </a:r>
            <a:r>
              <a:rPr lang="en-US" dirty="0" smtClean="0"/>
              <a:t> app takes </a:t>
            </a:r>
            <a:r>
              <a:rPr lang="en-US" i="1" dirty="0" smtClean="0"/>
              <a:t>hours</a:t>
            </a:r>
            <a:r>
              <a:rPr lang="en-US" dirty="0" smtClean="0"/>
              <a:t> to </a:t>
            </a:r>
            <a:r>
              <a:rPr lang="en-US" i="1" dirty="0" smtClean="0"/>
              <a:t>days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developing a new communications service takes </a:t>
            </a:r>
            <a:r>
              <a:rPr lang="en-US" i="1" dirty="0" smtClean="0"/>
              <a:t>months</a:t>
            </a:r>
            <a:r>
              <a:rPr lang="en-US" dirty="0" smtClean="0"/>
              <a:t> to </a:t>
            </a:r>
            <a:r>
              <a:rPr lang="en-US" i="1" dirty="0" smtClean="0"/>
              <a:t>years</a:t>
            </a:r>
            <a:endParaRPr lang="en-US" i="1" dirty="0"/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Even adding </a:t>
            </a:r>
            <a:r>
              <a:rPr lang="en-US" dirty="0"/>
              <a:t>new </a:t>
            </a:r>
            <a:r>
              <a:rPr lang="en-US" dirty="0" smtClean="0"/>
              <a:t>instances </a:t>
            </a:r>
            <a:r>
              <a:rPr lang="en-US" dirty="0"/>
              <a:t>of well-known </a:t>
            </a:r>
            <a:r>
              <a:rPr lang="en-US" dirty="0" smtClean="0"/>
              <a:t>services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is a time consuming process for conventional </a:t>
            </a:r>
            <a:r>
              <a:rPr lang="en-US" dirty="0"/>
              <a:t>networks 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When a new </a:t>
            </a:r>
            <a:r>
              <a:rPr lang="en-US" dirty="0"/>
              <a:t>service types </a:t>
            </a:r>
            <a:r>
              <a:rPr lang="en-US" dirty="0" smtClean="0"/>
              <a:t>requires </a:t>
            </a:r>
            <a:r>
              <a:rPr lang="en-US" dirty="0"/>
              <a:t>new </a:t>
            </a:r>
            <a:r>
              <a:rPr lang="en-US" dirty="0" smtClean="0"/>
              <a:t>protocols, the timeline is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protocol standardization (often in more than one SDO)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hardware development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interoperability testing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vendor marketing campaigns and operator acquisition cycles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staff training and deployment</a:t>
            </a:r>
            <a:endParaRPr lang="en-US" dirty="0"/>
          </a:p>
          <a:p>
            <a:pPr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This leads to a </a:t>
            </a:r>
            <a:r>
              <a:rPr lang="en-US" b="1" i="1" dirty="0">
                <a:solidFill>
                  <a:schemeClr val="tx1"/>
                </a:solidFill>
              </a:rPr>
              <a:t>fundamental disconnect </a:t>
            </a:r>
          </a:p>
          <a:p>
            <a:pPr>
              <a:spcBef>
                <a:spcPts val="0"/>
              </a:spcBef>
              <a:buNone/>
            </a:pPr>
            <a:r>
              <a:rPr lang="en-US" b="1" i="1" dirty="0">
                <a:solidFill>
                  <a:schemeClr val="tx1"/>
                </a:solidFill>
              </a:rPr>
              <a:t>	</a:t>
            </a:r>
            <a:r>
              <a:rPr lang="en-US" b="1" dirty="0">
                <a:solidFill>
                  <a:schemeClr val="tx1"/>
                </a:solidFill>
              </a:rPr>
              <a:t>between software and </a:t>
            </a:r>
            <a:r>
              <a:rPr lang="en-US" b="1" dirty="0" smtClean="0">
                <a:solidFill>
                  <a:schemeClr val="tx1"/>
                </a:solidFill>
              </a:rPr>
              <a:t>networking development timescales</a:t>
            </a: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en-US" dirty="0"/>
              <a:t>An important goal </a:t>
            </a:r>
            <a:r>
              <a:rPr lang="en-US" dirty="0" smtClean="0"/>
              <a:t>of SDN and NFV is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to </a:t>
            </a:r>
            <a:r>
              <a:rPr lang="en-US" dirty="0"/>
              <a:t>create new network </a:t>
            </a:r>
            <a:r>
              <a:rPr lang="en-US" dirty="0" smtClean="0"/>
              <a:t>functionalities at </a:t>
            </a:r>
            <a:r>
              <a:rPr lang="en-US" dirty="0"/>
              <a:t>the </a:t>
            </a:r>
            <a:r>
              <a:rPr lang="en-US" i="1" dirty="0"/>
              <a:t>speed of software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6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8272" y="3599234"/>
            <a:ext cx="4296229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the first IPv6 RFC was published in 1998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86" y="4905063"/>
            <a:ext cx="1724025" cy="1152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30" y="1808236"/>
            <a:ext cx="923070" cy="7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9" descr="rad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1" y="5307317"/>
            <a:ext cx="812800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r>
              <a:rPr lang="en-US" b="0" dirty="0" smtClean="0"/>
              <a:t> </a:t>
            </a:r>
            <a:r>
              <a:rPr lang="en-US" dirty="0" smtClean="0"/>
              <a:t>Today’s communications world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6882" y="1017816"/>
            <a:ext cx="8642165" cy="4993878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second trend is t</a:t>
            </a:r>
            <a:r>
              <a:rPr lang="en-US" dirty="0" smtClean="0"/>
              <a:t>he </a:t>
            </a:r>
            <a:r>
              <a:rPr lang="en-US" dirty="0"/>
              <a:t>decrease in </a:t>
            </a:r>
            <a:r>
              <a:rPr lang="en-US" dirty="0" smtClean="0"/>
              <a:t>service provider profitability </a:t>
            </a:r>
            <a:endParaRPr lang="en-US" b="1" i="1" dirty="0"/>
          </a:p>
          <a:p>
            <a:pPr>
              <a:buNone/>
            </a:pPr>
            <a:r>
              <a:rPr lang="en-US" sz="2000" dirty="0" smtClean="0"/>
              <a:t>Today’s infrastructures are composed of many different Network Elements (NEs)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sensors, smartphones, notebooks, laptops, desk computers, servers,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DSL modems, Fiber transceivers,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SONET/SDH ADMs, OTN switches, ROADMs,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Ethernet switches, IP routers, MPLS LSRs, BRAS, SGSN/GGSN,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NATs, Firewalls, IDS, CDN, WAN </a:t>
            </a:r>
            <a:r>
              <a:rPr lang="en-US" sz="1600" dirty="0" err="1" smtClean="0"/>
              <a:t>aceleration</a:t>
            </a:r>
            <a:r>
              <a:rPr lang="en-US" sz="1600" dirty="0" smtClean="0"/>
              <a:t>, DPI,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VoIP gateways, IP-</a:t>
            </a:r>
            <a:r>
              <a:rPr lang="en-US" sz="1600" dirty="0" err="1" smtClean="0"/>
              <a:t>PBXes</a:t>
            </a:r>
            <a:r>
              <a:rPr lang="en-US" sz="1600" dirty="0" smtClean="0"/>
              <a:t>, video streamers,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performance monitoring probes , performance enhancement </a:t>
            </a:r>
            <a:r>
              <a:rPr lang="en-US" sz="1600" dirty="0" err="1" smtClean="0"/>
              <a:t>middleboxes</a:t>
            </a:r>
            <a:r>
              <a:rPr lang="en-US" sz="1600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etc., etc., etc.</a:t>
            </a:r>
          </a:p>
          <a:p>
            <a:pPr>
              <a:buNone/>
            </a:pPr>
            <a:r>
              <a:rPr lang="en-US" sz="2000" dirty="0" smtClean="0"/>
              <a:t>New and ever more complex NEs are being invented all the time,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and while equipment vendors like it that way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Service Providers find it hard to shelve and power them all !</a:t>
            </a:r>
          </a:p>
        </p:txBody>
      </p:sp>
      <p:pic>
        <p:nvPicPr>
          <p:cNvPr id="4" name="Picture 91" descr="ra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6" y="5245909"/>
            <a:ext cx="8318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2" descr="rad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66" y="5251654"/>
            <a:ext cx="936625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9" descr="rad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20" y="5246366"/>
            <a:ext cx="1520825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2" descr="ra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38" y="5017175"/>
            <a:ext cx="1481138" cy="93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6" descr="rad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89" y="5134279"/>
            <a:ext cx="1585912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AD 4-6U_Modul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26303" y="4959909"/>
            <a:ext cx="862586" cy="789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07" y="5795684"/>
            <a:ext cx="854945" cy="432020"/>
          </a:xfrm>
          <a:prstGeom prst="rect">
            <a:avLst/>
          </a:prstGeom>
        </p:spPr>
      </p:pic>
      <p:pic>
        <p:nvPicPr>
          <p:cNvPr id="16" name="Picture 15" descr="AD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9110" y="5331535"/>
            <a:ext cx="359665" cy="359665"/>
          </a:xfrm>
          <a:prstGeom prst="rect">
            <a:avLst/>
          </a:prstGeom>
        </p:spPr>
      </p:pic>
      <p:pic>
        <p:nvPicPr>
          <p:cNvPr id="17" name="Picture 16" descr="DAC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42663" y="5727379"/>
            <a:ext cx="359665" cy="359665"/>
          </a:xfrm>
          <a:prstGeom prst="rect">
            <a:avLst/>
          </a:prstGeom>
        </p:spPr>
      </p:pic>
      <p:pic>
        <p:nvPicPr>
          <p:cNvPr id="18" name="Picture 17" descr="DSLA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34451" y="5307039"/>
            <a:ext cx="359665" cy="359665"/>
          </a:xfrm>
          <a:prstGeom prst="rect">
            <a:avLst/>
          </a:prstGeom>
        </p:spPr>
      </p:pic>
      <p:pic>
        <p:nvPicPr>
          <p:cNvPr id="19" name="Picture 18" descr="IMX_righ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51539" y="5337008"/>
            <a:ext cx="359665" cy="359665"/>
          </a:xfrm>
          <a:prstGeom prst="rect">
            <a:avLst/>
          </a:prstGeom>
        </p:spPr>
      </p:pic>
      <p:pic>
        <p:nvPicPr>
          <p:cNvPr id="20" name="Picture 19" descr="Multiplexe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20348" y="5585671"/>
            <a:ext cx="359665" cy="359665"/>
          </a:xfrm>
          <a:prstGeom prst="rect">
            <a:avLst/>
          </a:prstGeom>
        </p:spPr>
      </p:pic>
      <p:pic>
        <p:nvPicPr>
          <p:cNvPr id="21" name="Picture 20" descr="Switch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34451" y="4882523"/>
            <a:ext cx="359665" cy="359665"/>
          </a:xfrm>
          <a:prstGeom prst="rect">
            <a:avLst/>
          </a:prstGeom>
        </p:spPr>
      </p:pic>
      <p:pic>
        <p:nvPicPr>
          <p:cNvPr id="22" name="Picture 21" descr="IMX_lef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06068" y="5115553"/>
            <a:ext cx="359665" cy="359665"/>
          </a:xfrm>
          <a:prstGeom prst="rect">
            <a:avLst/>
          </a:prstGeom>
        </p:spPr>
      </p:pic>
      <p:pic>
        <p:nvPicPr>
          <p:cNvPr id="25" name="Picture 24" descr="Modem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582382" y="5580883"/>
            <a:ext cx="359665" cy="359665"/>
          </a:xfrm>
          <a:prstGeom prst="rect">
            <a:avLst/>
          </a:prstGeom>
        </p:spPr>
      </p:pic>
      <p:pic>
        <p:nvPicPr>
          <p:cNvPr id="26" name="Picture 25" descr="Router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584832" y="5115553"/>
            <a:ext cx="359665" cy="3596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775" y="4055692"/>
            <a:ext cx="345445" cy="350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r>
              <a:rPr lang="en-US" b="0" dirty="0" smtClean="0"/>
              <a:t> </a:t>
            </a:r>
            <a:r>
              <a:rPr lang="en-US" dirty="0" smtClean="0"/>
              <a:t>The service provider crisis</a:t>
            </a:r>
            <a:endParaRPr lang="en-US" sz="3200" baseline="300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6780" y="1091861"/>
            <a:ext cx="8128966" cy="4338917"/>
            <a:chOff x="769370" y="1541037"/>
            <a:chExt cx="8128966" cy="4338917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119116" y="1992573"/>
              <a:ext cx="0" cy="3684896"/>
            </a:xfrm>
            <a:prstGeom prst="straightConnector1">
              <a:avLst/>
            </a:prstGeom>
            <a:ln w="762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080447" y="5638800"/>
              <a:ext cx="6807959" cy="0"/>
            </a:xfrm>
            <a:prstGeom prst="straightConnector1">
              <a:avLst/>
            </a:prstGeom>
            <a:ln w="7620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38276" y="5418161"/>
              <a:ext cx="1160060" cy="46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latin typeface="+mn-lt"/>
                </a:rPr>
                <a:t>time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370" y="1541037"/>
              <a:ext cx="728039" cy="46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/>
                <a:t>$</a:t>
              </a:r>
              <a:endParaRPr lang="en-US" sz="2800" b="1" dirty="0" smtClean="0">
                <a:latin typeface="+mn-lt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32764" y="2729552"/>
              <a:ext cx="6400800" cy="55955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1263598">
              <a:off x="5240726" y="2538485"/>
              <a:ext cx="195163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accent1"/>
                  </a:solidFill>
                  <a:latin typeface="+mn-lt"/>
                </a:rPr>
                <a:t>revenue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46412" y="1596788"/>
              <a:ext cx="4339988" cy="3207224"/>
            </a:xfrm>
            <a:custGeom>
              <a:avLst/>
              <a:gdLst>
                <a:gd name="connsiteX0" fmla="*/ 0 w 4339988"/>
                <a:gd name="connsiteY0" fmla="*/ 3220872 h 3220872"/>
                <a:gd name="connsiteX1" fmla="*/ 955343 w 4339988"/>
                <a:gd name="connsiteY1" fmla="*/ 3152633 h 3220872"/>
                <a:gd name="connsiteX2" fmla="*/ 1719618 w 4339988"/>
                <a:gd name="connsiteY2" fmla="*/ 2947916 h 3220872"/>
                <a:gd name="connsiteX3" fmla="*/ 2702257 w 4339988"/>
                <a:gd name="connsiteY3" fmla="*/ 2456597 h 3220872"/>
                <a:gd name="connsiteX4" fmla="*/ 3452884 w 4339988"/>
                <a:gd name="connsiteY4" fmla="*/ 1596788 h 3220872"/>
                <a:gd name="connsiteX5" fmla="*/ 4080681 w 4339988"/>
                <a:gd name="connsiteY5" fmla="*/ 586854 h 3220872"/>
                <a:gd name="connsiteX6" fmla="*/ 4339988 w 4339988"/>
                <a:gd name="connsiteY6" fmla="*/ 0 h 322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9988" h="3220872">
                  <a:moveTo>
                    <a:pt x="0" y="3220872"/>
                  </a:moveTo>
                  <a:cubicBezTo>
                    <a:pt x="334370" y="3209499"/>
                    <a:pt x="668740" y="3198126"/>
                    <a:pt x="955343" y="3152633"/>
                  </a:cubicBezTo>
                  <a:cubicBezTo>
                    <a:pt x="1241946" y="3107140"/>
                    <a:pt x="1428466" y="3063922"/>
                    <a:pt x="1719618" y="2947916"/>
                  </a:cubicBezTo>
                  <a:cubicBezTo>
                    <a:pt x="2010770" y="2831910"/>
                    <a:pt x="2413379" y="2681785"/>
                    <a:pt x="2702257" y="2456597"/>
                  </a:cubicBezTo>
                  <a:cubicBezTo>
                    <a:pt x="2991135" y="2231409"/>
                    <a:pt x="3223147" y="1908412"/>
                    <a:pt x="3452884" y="1596788"/>
                  </a:cubicBezTo>
                  <a:cubicBezTo>
                    <a:pt x="3682621" y="1285164"/>
                    <a:pt x="3932830" y="852985"/>
                    <a:pt x="4080681" y="586854"/>
                  </a:cubicBezTo>
                  <a:cubicBezTo>
                    <a:pt x="4228532" y="320723"/>
                    <a:pt x="4284260" y="160361"/>
                    <a:pt x="4339988" y="0"/>
                  </a:cubicBezTo>
                </a:path>
              </a:pathLst>
            </a:cu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20033073">
              <a:off x="2131326" y="4014714"/>
              <a:ext cx="195163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0070C0"/>
                  </a:solidFill>
                </a:rPr>
                <a:t>CAPEX + OPEX</a:t>
              </a:r>
              <a:endParaRPr lang="en-US" sz="2000" b="1" dirty="0" smtClean="0">
                <a:solidFill>
                  <a:srgbClr val="0070C0"/>
                </a:solidFill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528549" y="3302758"/>
              <a:ext cx="0" cy="1446663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6200000">
              <a:off x="343468" y="3864592"/>
              <a:ext cx="195163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00B050"/>
                  </a:solidFill>
                  <a:latin typeface="+mn-lt"/>
                </a:rPr>
                <a:t>margin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4844955" y="3084395"/>
              <a:ext cx="982639" cy="50496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704764" y="3289110"/>
              <a:ext cx="2169994" cy="61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FF0000"/>
                  </a:solidFill>
                  <a:latin typeface="+mn-lt"/>
                </a:rPr>
                <a:t>Service Provider bankruptcy point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2524836" y="4233104"/>
              <a:ext cx="5161128" cy="448078"/>
            </a:xfrm>
            <a:prstGeom prst="line">
              <a:avLst/>
            </a:prstGeom>
            <a:ln w="57150">
              <a:solidFill>
                <a:srgbClr val="009E47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21269920">
              <a:off x="4008951" y="4099017"/>
              <a:ext cx="326738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009E47"/>
                  </a:solidFill>
                </a:rPr>
                <a:t>desirable CAPEX + OPEX</a:t>
              </a:r>
              <a:endParaRPr lang="en-US" sz="2000" b="1" dirty="0" smtClean="0">
                <a:solidFill>
                  <a:srgbClr val="009E47"/>
                </a:solidFill>
                <a:latin typeface="+mn-lt"/>
              </a:endParaRPr>
            </a:p>
          </p:txBody>
        </p:sp>
      </p:grpSp>
      <p:sp>
        <p:nvSpPr>
          <p:cNvPr id="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6780" y="5361608"/>
            <a:ext cx="7698652" cy="132122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This is a </a:t>
            </a:r>
            <a:r>
              <a:rPr lang="en-US" i="1" dirty="0" smtClean="0"/>
              <a:t>qualitative</a:t>
            </a:r>
            <a:r>
              <a:rPr lang="en-US" dirty="0" smtClean="0"/>
              <a:t> picture of the (western) service provider’s world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Revenue is (at best) increasing with number of users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Expenses are proportional to bandwidth – doubling every 9 months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This situation obviously can not continue forever !</a:t>
            </a: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04" y="262623"/>
            <a:ext cx="6766560" cy="644740"/>
          </a:xfrm>
        </p:spPr>
        <p:txBody>
          <a:bodyPr/>
          <a:lstStyle/>
          <a:p>
            <a:r>
              <a:rPr lang="en-US" dirty="0" smtClean="0"/>
              <a:t>Two complementary solutions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1238" y="1135952"/>
            <a:ext cx="8486108" cy="5492536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400" b="1" dirty="0" smtClean="0"/>
              <a:t>Software Defined Networks (SDN) 		</a:t>
            </a:r>
            <a:r>
              <a:rPr lang="en-US" sz="2400" b="1" i="1" dirty="0" smtClean="0">
                <a:solidFill>
                  <a:srgbClr val="FF0000"/>
                </a:solidFill>
              </a:rPr>
              <a:t>whitebox</a:t>
            </a:r>
            <a:r>
              <a:rPr lang="en-US" sz="2400" b="1" dirty="0" smtClean="0">
                <a:solidFill>
                  <a:srgbClr val="FF0000"/>
                </a:solidFill>
              </a:rPr>
              <a:t> switches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i="1" dirty="0" smtClean="0"/>
              <a:t>SDN</a:t>
            </a:r>
            <a:r>
              <a:rPr lang="en-US" sz="2000" dirty="0" smtClean="0"/>
              <a:t> advocates replacing standardized networking protocols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with centralized software applications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configure all the NEs in the network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Advantages: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control software development is much faster than protocol standardization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centralized control enables stronger optimization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functionality may be speedily deployed, relocated, and upgraded</a:t>
            </a:r>
          </a:p>
          <a:p>
            <a:pPr>
              <a:spcBef>
                <a:spcPts val="2400"/>
              </a:spcBef>
              <a:buNone/>
            </a:pPr>
            <a:r>
              <a:rPr lang="en-US" sz="2400" b="1" dirty="0" smtClean="0"/>
              <a:t>Network </a:t>
            </a:r>
            <a:r>
              <a:rPr lang="en-US" sz="2400" b="1" dirty="0"/>
              <a:t>Functions Virtualization (NFV</a:t>
            </a:r>
            <a:r>
              <a:rPr lang="en-US" sz="2400" b="1" dirty="0" smtClean="0"/>
              <a:t>)	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whitebox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servers</a:t>
            </a:r>
            <a:endParaRPr lang="en-US" sz="2400" b="1" dirty="0"/>
          </a:p>
          <a:p>
            <a:pPr>
              <a:spcBef>
                <a:spcPts val="0"/>
              </a:spcBef>
              <a:buNone/>
            </a:pPr>
            <a:r>
              <a:rPr lang="en-US" b="1" i="1" dirty="0"/>
              <a:t>NFV</a:t>
            </a:r>
            <a:r>
              <a:rPr lang="en-US" dirty="0"/>
              <a:t> advocates replacing </a:t>
            </a:r>
            <a:r>
              <a:rPr lang="en-US" dirty="0" smtClean="0"/>
              <a:t>hardware network elements </a:t>
            </a: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	with software running on COTS computers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that may be housed in POPs and/or datacenters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Advantages: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COTS server price and availability scales with end-user equipment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functionality can be located where-ever most effective or inexpensive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functionalities may be speedily combined, deployed, relocated, and upgraded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578194" y="1478623"/>
            <a:ext cx="1392479" cy="913101"/>
            <a:chOff x="7306647" y="3616650"/>
            <a:chExt cx="1392479" cy="9131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6647" y="3616650"/>
              <a:ext cx="1392479" cy="9131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429" y="4052402"/>
              <a:ext cx="344425" cy="34442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578193" y="4286559"/>
            <a:ext cx="1392479" cy="913101"/>
            <a:chOff x="7751521" y="4529751"/>
            <a:chExt cx="1392479" cy="9131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1521" y="4529751"/>
              <a:ext cx="1392479" cy="9131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98" y="4940101"/>
              <a:ext cx="344425" cy="3444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391" y="2318991"/>
            <a:ext cx="2452742" cy="1785453"/>
          </a:xfrm>
        </p:spPr>
        <p:txBody>
          <a:bodyPr/>
          <a:lstStyle/>
          <a:p>
            <a:r>
              <a:rPr lang="en-US" dirty="0" smtClean="0"/>
              <a:t>SDN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template-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RADtemplate-2013</Template>
  <TotalTime>21845</TotalTime>
  <Words>1167</Words>
  <Application>Microsoft Office PowerPoint</Application>
  <PresentationFormat>On-screen Show (4:3)</PresentationFormat>
  <Paragraphs>420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Adobe Ming Std L</vt:lpstr>
      <vt:lpstr>Arial</vt:lpstr>
      <vt:lpstr>Calibri</vt:lpstr>
      <vt:lpstr>Mathematica1</vt:lpstr>
      <vt:lpstr>Times New Roman</vt:lpstr>
      <vt:lpstr>Times New Roman (Hebrew)</vt:lpstr>
      <vt:lpstr>RADtemplate-2013</vt:lpstr>
      <vt:lpstr>Clip</vt:lpstr>
      <vt:lpstr>SDN &amp; NFV  and all that</vt:lpstr>
      <vt:lpstr>Why SDN and NFV ?</vt:lpstr>
      <vt:lpstr>1. Computation and communications</vt:lpstr>
      <vt:lpstr>1. Algorithms vs. Protocols</vt:lpstr>
      <vt:lpstr>1. Software and networking speed</vt:lpstr>
      <vt:lpstr>2. Today’s communications world</vt:lpstr>
      <vt:lpstr>2. The service provider crisis</vt:lpstr>
      <vt:lpstr>Two complementary solutions</vt:lpstr>
      <vt:lpstr>SDN</vt:lpstr>
      <vt:lpstr>Abstractions</vt:lpstr>
      <vt:lpstr>Packet forwarding abstraction</vt:lpstr>
      <vt:lpstr>Network state and graph algorithms</vt:lpstr>
      <vt:lpstr>Configuring the whitebox switch</vt:lpstr>
      <vt:lpstr>Separation of data and control</vt:lpstr>
      <vt:lpstr>Flows</vt:lpstr>
      <vt:lpstr>Control plane abstraction</vt:lpstr>
      <vt:lpstr>SDN overall architecture</vt:lpstr>
      <vt:lpstr>NFV</vt:lpstr>
      <vt:lpstr>Concretization and Virtualization</vt:lpstr>
      <vt:lpstr>Justifications for Virtualization</vt:lpstr>
      <vt:lpstr>Virtualization of computation</vt:lpstr>
      <vt:lpstr>Network Functions Virtualization</vt:lpstr>
      <vt:lpstr>Potential VNFs</vt:lpstr>
      <vt:lpstr>Whiteboxes</vt:lpstr>
      <vt:lpstr>Function relocation</vt:lpstr>
      <vt:lpstr>Service function chaining</vt:lpstr>
      <vt:lpstr>SDN as function relocation</vt:lpstr>
      <vt:lpstr>Distributed NFV</vt:lpstr>
      <vt:lpstr>Rich communications services</vt:lpstr>
    </vt:vector>
  </TitlesOfParts>
  <Company>Rad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SDNFV</dc:title>
  <dc:creator>Y(J)S</dc:creator>
  <cp:keywords>SDN, NFV, virtualization</cp:keywords>
  <cp:lastModifiedBy>Yaakov Stein</cp:lastModifiedBy>
  <cp:revision>835</cp:revision>
  <dcterms:created xsi:type="dcterms:W3CDTF">2013-01-21T06:31:02Z</dcterms:created>
  <dcterms:modified xsi:type="dcterms:W3CDTF">2017-01-24T08:55:02Z</dcterms:modified>
</cp:coreProperties>
</file>