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4"/>
  </p:notesMasterIdLst>
  <p:handoutMasterIdLst>
    <p:handoutMasterId r:id="rId65"/>
  </p:handoutMasterIdLst>
  <p:sldIdLst>
    <p:sldId id="334" r:id="rId2"/>
    <p:sldId id="556" r:id="rId3"/>
    <p:sldId id="560" r:id="rId4"/>
    <p:sldId id="544" r:id="rId5"/>
    <p:sldId id="559" r:id="rId6"/>
    <p:sldId id="350" r:id="rId7"/>
    <p:sldId id="375" r:id="rId8"/>
    <p:sldId id="351" r:id="rId9"/>
    <p:sldId id="402" r:id="rId10"/>
    <p:sldId id="454" r:id="rId11"/>
    <p:sldId id="457" r:id="rId12"/>
    <p:sldId id="461" r:id="rId13"/>
    <p:sldId id="561" r:id="rId14"/>
    <p:sldId id="436" r:id="rId15"/>
    <p:sldId id="551" r:id="rId16"/>
    <p:sldId id="518" r:id="rId17"/>
    <p:sldId id="463" r:id="rId18"/>
    <p:sldId id="460" r:id="rId19"/>
    <p:sldId id="366" r:id="rId20"/>
    <p:sldId id="452" r:id="rId21"/>
    <p:sldId id="453" r:id="rId22"/>
    <p:sldId id="565" r:id="rId23"/>
    <p:sldId id="562" r:id="rId24"/>
    <p:sldId id="488" r:id="rId25"/>
    <p:sldId id="489" r:id="rId26"/>
    <p:sldId id="491" r:id="rId27"/>
    <p:sldId id="493" r:id="rId28"/>
    <p:sldId id="557" r:id="rId29"/>
    <p:sldId id="558" r:id="rId30"/>
    <p:sldId id="520" r:id="rId31"/>
    <p:sldId id="564" r:id="rId32"/>
    <p:sldId id="594" r:id="rId33"/>
    <p:sldId id="539" r:id="rId34"/>
    <p:sldId id="540" r:id="rId35"/>
    <p:sldId id="563" r:id="rId36"/>
    <p:sldId id="566" r:id="rId37"/>
    <p:sldId id="567" r:id="rId38"/>
    <p:sldId id="568" r:id="rId39"/>
    <p:sldId id="569" r:id="rId40"/>
    <p:sldId id="570" r:id="rId41"/>
    <p:sldId id="571" r:id="rId42"/>
    <p:sldId id="572" r:id="rId43"/>
    <p:sldId id="573" r:id="rId44"/>
    <p:sldId id="574" r:id="rId45"/>
    <p:sldId id="575" r:id="rId46"/>
    <p:sldId id="576" r:id="rId47"/>
    <p:sldId id="577" r:id="rId48"/>
    <p:sldId id="578" r:id="rId49"/>
    <p:sldId id="579" r:id="rId50"/>
    <p:sldId id="580" r:id="rId51"/>
    <p:sldId id="581" r:id="rId52"/>
    <p:sldId id="582" r:id="rId53"/>
    <p:sldId id="583" r:id="rId54"/>
    <p:sldId id="584" r:id="rId55"/>
    <p:sldId id="585" r:id="rId56"/>
    <p:sldId id="586" r:id="rId57"/>
    <p:sldId id="587" r:id="rId58"/>
    <p:sldId id="588" r:id="rId59"/>
    <p:sldId id="589" r:id="rId60"/>
    <p:sldId id="591" r:id="rId61"/>
    <p:sldId id="593" r:id="rId62"/>
    <p:sldId id="590" r:id="rId63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D2"/>
    <a:srgbClr val="D0DA00"/>
    <a:srgbClr val="009E47"/>
    <a:srgbClr val="FF9999"/>
    <a:srgbClr val="0098A1"/>
    <a:srgbClr val="00DE64"/>
    <a:srgbClr val="A162D0"/>
    <a:srgbClr val="C9D200"/>
    <a:srgbClr val="B7C000"/>
    <a:srgbClr val="FDD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96178" autoAdjust="0"/>
  </p:normalViewPr>
  <p:slideViewPr>
    <p:cSldViewPr snapToGrid="0">
      <p:cViewPr varScale="1">
        <p:scale>
          <a:sx n="66" d="100"/>
          <a:sy n="66" d="100"/>
        </p:scale>
        <p:origin x="504" y="54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15/11/2016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17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15/11/2016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18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D4517-96C9-4380-A28E-A9EE7E734D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89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434059-C4C7-4113-8F3F-692D295B051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2595351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2612811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612811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 defTabSz="395288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378" y="1983783"/>
            <a:ext cx="8442288" cy="416936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buClr>
                <a:srgbClr val="C00000"/>
              </a:buClr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60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rgbClr val="C00000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596390"/>
            <a:ext cx="878767" cy="261610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r>
              <a:rPr lang="en-US" sz="1050" kern="0" dirty="0" smtClean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85240808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112851" y="6650038"/>
            <a:ext cx="1781235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1000" dirty="0" smtClean="0"/>
              <a:t>Yaakov (J) Stein SDN &amp; NFV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84985" y="584200"/>
            <a:ext cx="5238750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SDN &amp; NFV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a </a:t>
            </a:r>
            <a:r>
              <a:rPr lang="en-US" sz="4000" i="1" dirty="0" smtClean="0"/>
              <a:t>short(?)</a:t>
            </a:r>
            <a:r>
              <a:rPr lang="en-US" sz="4000" dirty="0" smtClean="0"/>
              <a:t> overview</a:t>
            </a:r>
            <a:endParaRPr lang="en-US" sz="40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102488" y="4549277"/>
            <a:ext cx="2290952" cy="1120775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Yaakov (J) Stein</a:t>
            </a:r>
          </a:p>
          <a:p>
            <a:r>
              <a:rPr lang="en-US" dirty="0" smtClean="0"/>
              <a:t>Yaakov_S@rad.com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228298"/>
            <a:ext cx="8584442" cy="540451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SDN was triggered by the development of networking technologies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not keeping up with the speed of software application development </a:t>
            </a:r>
          </a:p>
          <a:p>
            <a:pPr>
              <a:buNone/>
            </a:pPr>
            <a:r>
              <a:rPr lang="en-US" sz="2000" dirty="0" smtClean="0"/>
              <a:t>Computer science theorists theorized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this derived from not having the required </a:t>
            </a:r>
            <a:r>
              <a:rPr lang="en-US" sz="2000" b="1" dirty="0" smtClean="0"/>
              <a:t>abstractions</a:t>
            </a:r>
          </a:p>
          <a:p>
            <a:pPr>
              <a:buNone/>
            </a:pPr>
            <a:r>
              <a:rPr lang="en-US" sz="2000" dirty="0" smtClean="0"/>
              <a:t>In CS an </a:t>
            </a:r>
            <a:r>
              <a:rPr lang="en-US" sz="2000" i="1" dirty="0" smtClean="0"/>
              <a:t>abstraction</a:t>
            </a:r>
            <a:r>
              <a:rPr lang="en-US" sz="2000" dirty="0" smtClean="0"/>
              <a:t> is a representation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reveals semantics needed </a:t>
            </a:r>
            <a:r>
              <a:rPr lang="en-US" sz="1800" i="1" dirty="0" smtClean="0"/>
              <a:t>at a given level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hiding implementation details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thus allowing a programmer to focus on necessary concepts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without getting bogged down in unnecessary details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Programming is fast because programmers exploit abstractions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Example: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very slow to code directly in assembly language (with few abstractions, e.g. opcode mnemonics)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a bit faster to coding in a low-level language like C (additional abstractions : variables, structures)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much faster coding in high-level imperative language like Python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much faster yet coding in a declarative language (coding has been abstracted away)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fastest coding in a domain-specific language (only contains the needed abstractions)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2"/>
                </a:solidFill>
              </a:rPr>
              <a:t>In contrast, in protocol design we return to </a:t>
            </a:r>
            <a:r>
              <a:rPr lang="en-US" sz="1600" b="1" i="1" dirty="0" smtClean="0">
                <a:solidFill>
                  <a:schemeClr val="tx2"/>
                </a:solidFill>
              </a:rPr>
              <a:t>bit level</a:t>
            </a:r>
            <a:r>
              <a:rPr lang="en-US" sz="1600" b="1" dirty="0" smtClean="0">
                <a:solidFill>
                  <a:schemeClr val="tx2"/>
                </a:solidFill>
              </a:rPr>
              <a:t> descriptions every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forwarding abstraction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490" y="1228299"/>
            <a:ext cx="8529849" cy="5322626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first abstraction relates to how network elements forward packets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At a high enough level of abstraction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all network elements perform the same task 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chemeClr val="tx2"/>
                </a:solidFill>
              </a:rPr>
              <a:t>Abstraction 1  </a:t>
            </a:r>
            <a:r>
              <a:rPr lang="en-US" i="1" dirty="0" smtClean="0">
                <a:solidFill>
                  <a:schemeClr val="tx2"/>
                </a:solidFill>
              </a:rPr>
              <a:t>Packet </a:t>
            </a:r>
            <a:r>
              <a:rPr lang="en-US" i="1" dirty="0">
                <a:solidFill>
                  <a:schemeClr val="tx2"/>
                </a:solidFill>
              </a:rPr>
              <a:t>forwarding as a computational problem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The function of any </a:t>
            </a:r>
            <a:r>
              <a:rPr lang="en-US" dirty="0" smtClean="0">
                <a:solidFill>
                  <a:schemeClr val="tx2"/>
                </a:solidFill>
              </a:rPr>
              <a:t>network element (NE) is </a:t>
            </a:r>
            <a:r>
              <a:rPr lang="en-US" dirty="0">
                <a:solidFill>
                  <a:schemeClr val="tx2"/>
                </a:solidFill>
              </a:rPr>
              <a:t>to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receive a packet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observe packet fields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apply </a:t>
            </a:r>
            <a:r>
              <a:rPr lang="en-US" dirty="0" smtClean="0">
                <a:solidFill>
                  <a:schemeClr val="tx2"/>
                </a:solidFill>
              </a:rPr>
              <a:t>algorithms </a:t>
            </a:r>
            <a:r>
              <a:rPr lang="en-US" dirty="0">
                <a:solidFill>
                  <a:schemeClr val="tx2"/>
                </a:solidFill>
              </a:rPr>
              <a:t>(classification, decision logic)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optionally edit </a:t>
            </a:r>
            <a:r>
              <a:rPr lang="en-US" dirty="0" smtClean="0">
                <a:solidFill>
                  <a:schemeClr val="tx2"/>
                </a:solidFill>
              </a:rPr>
              <a:t>the packet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forward or discard </a:t>
            </a:r>
            <a:r>
              <a:rPr lang="en-US" dirty="0" smtClean="0">
                <a:solidFill>
                  <a:schemeClr val="tx2"/>
                </a:solidFill>
              </a:rPr>
              <a:t>the packet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For example</a:t>
            </a:r>
          </a:p>
          <a:p>
            <a:r>
              <a:rPr lang="en-US" sz="1600" dirty="0" smtClean="0"/>
              <a:t>An Ethernet switch observes MAC DA and VLAN tags, performs exact match, forwards the packet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A router observes IP DA, performs LPM, updates TTL, forwards packet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A firewall observes multiple fields, performs regular expression match, optionally discards packet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We can replace all of these NEs with a configurable </a:t>
            </a:r>
            <a:r>
              <a:rPr lang="en-US" sz="2000" b="1" i="1" dirty="0" smtClean="0"/>
              <a:t>whitebox switch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6" y="262623"/>
            <a:ext cx="7219665" cy="644740"/>
          </a:xfrm>
        </p:spPr>
        <p:txBody>
          <a:bodyPr/>
          <a:lstStyle/>
          <a:p>
            <a:r>
              <a:rPr lang="en-US" dirty="0" smtClean="0"/>
              <a:t>Network state and graph algorithms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4" y="1173706"/>
            <a:ext cx="8652682" cy="539086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How does a </a:t>
            </a:r>
            <a:r>
              <a:rPr lang="en-US" dirty="0" smtClean="0"/>
              <a:t>whitebox </a:t>
            </a:r>
            <a:r>
              <a:rPr lang="en-US" dirty="0"/>
              <a:t>switch learn its required functionality ?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Forwarding decisions are optimal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when they are </a:t>
            </a:r>
            <a:r>
              <a:rPr lang="en-US" sz="2000" dirty="0" smtClean="0"/>
              <a:t>based on full global knowledge of the network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With full knowledge of topology and constraints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path computation problem can be solved by a graph algorithm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While it may sometimes be possible to perform </a:t>
            </a:r>
            <a:r>
              <a:rPr lang="en-US" dirty="0"/>
              <a:t>path computation </a:t>
            </a:r>
            <a:r>
              <a:rPr lang="en-US" dirty="0" smtClean="0"/>
              <a:t>(e.g.,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 </a:t>
            </a:r>
            <a:r>
              <a:rPr lang="en-US" sz="2000" dirty="0" smtClean="0"/>
              <a:t>a distributed manner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I</a:t>
            </a:r>
            <a:r>
              <a:rPr lang="en-US" sz="2000" dirty="0" smtClean="0"/>
              <a:t>t makes more sense to perform them centrally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chemeClr val="tx2"/>
                </a:solidFill>
              </a:rPr>
              <a:t>Abstraction 2  </a:t>
            </a:r>
            <a:r>
              <a:rPr lang="en-US" sz="2000" i="1" dirty="0" smtClean="0">
                <a:solidFill>
                  <a:schemeClr val="tx2"/>
                </a:solidFill>
              </a:rPr>
              <a:t>Routing </a:t>
            </a:r>
            <a:r>
              <a:rPr lang="en-US" sz="2000" i="1" dirty="0">
                <a:solidFill>
                  <a:schemeClr val="tx2"/>
                </a:solidFill>
              </a:rPr>
              <a:t>as a computational problem</a:t>
            </a:r>
            <a:endParaRPr lang="en-US" sz="2000" i="1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Replace distributed routing protocols with graph algorithms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	performed at a central location 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 </a:t>
            </a:r>
            <a:r>
              <a:rPr lang="en-US" sz="1800" dirty="0">
                <a:solidFill>
                  <a:schemeClr val="tx1"/>
                </a:solidFill>
              </a:rPr>
              <a:t>with SDN, the pendulum that swung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from the completely centralized PSTN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to the completely distributed Internet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swings back to completely centralized control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845649" y="5555024"/>
            <a:ext cx="1257635" cy="1109626"/>
            <a:chOff x="4675209" y="5022762"/>
            <a:chExt cx="1257635" cy="110962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806848" y="5022762"/>
              <a:ext cx="994355" cy="0"/>
            </a:xfrm>
            <a:prstGeom prst="line">
              <a:avLst/>
            </a:prstGeom>
            <a:ln w="762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5209" y="5061398"/>
              <a:ext cx="1257635" cy="107099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whitebox switch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7672" y="1296537"/>
            <a:ext cx="8202304" cy="532262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How does </a:t>
            </a:r>
            <a:r>
              <a:rPr lang="en-US" dirty="0"/>
              <a:t>a whitebox switch acquire the information </a:t>
            </a:r>
            <a:r>
              <a:rPr lang="en-US" dirty="0" smtClean="0"/>
              <a:t>needed to forward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that has been computed by an omniscient entity at a central location ?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b="1" dirty="0">
                <a:solidFill>
                  <a:schemeClr val="tx2"/>
                </a:solidFill>
              </a:rPr>
              <a:t>Abstraction 3 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i="1" dirty="0" smtClean="0">
                <a:solidFill>
                  <a:schemeClr val="tx2"/>
                </a:solidFill>
              </a:rPr>
              <a:t>Configuration</a:t>
            </a:r>
            <a:endParaRPr lang="en-US" i="1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	Whitebox switches are directly </a:t>
            </a:r>
            <a:r>
              <a:rPr lang="en-US" i="1" dirty="0">
                <a:solidFill>
                  <a:schemeClr val="tx2"/>
                </a:solidFill>
              </a:rPr>
              <a:t>configured</a:t>
            </a:r>
            <a:r>
              <a:rPr lang="en-US" dirty="0">
                <a:solidFill>
                  <a:schemeClr val="tx2"/>
                </a:solidFill>
              </a:rPr>
              <a:t> by an </a:t>
            </a:r>
            <a:r>
              <a:rPr lang="en-US" i="1" dirty="0">
                <a:solidFill>
                  <a:schemeClr val="tx2"/>
                </a:solidFill>
              </a:rPr>
              <a:t>SDN controller</a:t>
            </a:r>
          </a:p>
          <a:p>
            <a:pPr>
              <a:buNone/>
            </a:pPr>
            <a:r>
              <a:rPr lang="en-US" dirty="0" smtClean="0"/>
              <a:t>Conventional network elements </a:t>
            </a:r>
            <a:r>
              <a:rPr lang="en-US" dirty="0"/>
              <a:t>have two parts: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smart but slow CPUs that create </a:t>
            </a:r>
            <a:r>
              <a:rPr lang="en-US" dirty="0" smtClean="0"/>
              <a:t>a Forwarding Information Base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fast but dumb switch fabrics that use the FIB</a:t>
            </a:r>
          </a:p>
          <a:p>
            <a:pPr>
              <a:buNone/>
            </a:pPr>
            <a:r>
              <a:rPr lang="en-US" dirty="0" smtClean="0"/>
              <a:t>Whitebox switches only need the dumb part, thus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eliminating distributed protocols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not requiring intelligence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API from the </a:t>
            </a:r>
            <a:r>
              <a:rPr lang="en-US" dirty="0"/>
              <a:t>SDN </a:t>
            </a:r>
            <a:r>
              <a:rPr lang="en-US" dirty="0" smtClean="0"/>
              <a:t>controller down to the whitebox switches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conventionally called the </a:t>
            </a:r>
            <a:r>
              <a:rPr lang="en-US" i="1" dirty="0" smtClean="0"/>
              <a:t>southbound API </a:t>
            </a:r>
            <a:r>
              <a:rPr lang="en-US" dirty="0" smtClean="0"/>
              <a:t>(</a:t>
            </a:r>
            <a:r>
              <a:rPr lang="en-US" dirty="0"/>
              <a:t>e.g., </a:t>
            </a:r>
            <a:r>
              <a:rPr lang="en-US" dirty="0" err="1" smtClean="0"/>
              <a:t>OpenFlow</a:t>
            </a:r>
            <a:r>
              <a:rPr lang="en-US" dirty="0"/>
              <a:t>, </a:t>
            </a:r>
            <a:r>
              <a:rPr lang="en-US" dirty="0" err="1"/>
              <a:t>ForCES</a:t>
            </a:r>
            <a:r>
              <a:rPr lang="en-US" dirty="0"/>
              <a:t>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Note that this SB API is in fact a </a:t>
            </a:r>
            <a:r>
              <a:rPr lang="en-US" i="1" dirty="0" smtClean="0"/>
              <a:t>protocol</a:t>
            </a:r>
            <a:r>
              <a:rPr lang="en-US" dirty="0" smtClean="0"/>
              <a:t> 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is a simple configuration protocol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not a distributed routing protocol</a:t>
            </a:r>
          </a:p>
        </p:txBody>
      </p:sp>
    </p:spTree>
    <p:extLst>
      <p:ext uri="{BB962C8B-B14F-4D97-AF65-F5344CB8AC3E}">
        <p14:creationId xmlns:p14="http://schemas.microsoft.com/office/powerpoint/2010/main" val="1646997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439024" cy="644740"/>
          </a:xfrm>
        </p:spPr>
        <p:txBody>
          <a:bodyPr/>
          <a:lstStyle/>
          <a:p>
            <a:r>
              <a:rPr lang="en-US" sz="3200" dirty="0" smtClean="0"/>
              <a:t>Separation </a:t>
            </a:r>
            <a:r>
              <a:rPr lang="en-US" sz="3200" dirty="0"/>
              <a:t>of data and control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2426" y="1159769"/>
            <a:ext cx="8746513" cy="547304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You will often hear </a:t>
            </a:r>
            <a:r>
              <a:rPr lang="en-US" dirty="0" smtClean="0">
                <a:solidFill>
                  <a:schemeClr val="tx1"/>
                </a:solidFill>
              </a:rPr>
              <a:t>stated that the </a:t>
            </a:r>
            <a:r>
              <a:rPr lang="en-US" i="1" dirty="0" smtClean="0">
                <a:solidFill>
                  <a:schemeClr val="tx1"/>
                </a:solidFill>
              </a:rPr>
              <a:t>defining </a:t>
            </a:r>
            <a:r>
              <a:rPr lang="en-US" i="1" dirty="0">
                <a:solidFill>
                  <a:schemeClr val="tx1"/>
                </a:solidFill>
              </a:rPr>
              <a:t>attribute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i="1" dirty="0">
                <a:solidFill>
                  <a:schemeClr val="tx1"/>
                </a:solidFill>
              </a:rPr>
              <a:t>SDN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the separation of the </a:t>
            </a:r>
            <a:r>
              <a:rPr lang="en-US" sz="2000" i="1" dirty="0" smtClean="0">
                <a:solidFill>
                  <a:schemeClr val="tx1"/>
                </a:solidFill>
              </a:rPr>
              <a:t>data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</a:rPr>
              <a:t>control</a:t>
            </a:r>
            <a:r>
              <a:rPr lang="en-US" sz="2000" dirty="0" smtClean="0">
                <a:solidFill>
                  <a:schemeClr val="tx1"/>
                </a:solidFill>
              </a:rPr>
              <a:t> planes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This separation was not </a:t>
            </a:r>
            <a:r>
              <a:rPr lang="en-US" dirty="0">
                <a:solidFill>
                  <a:schemeClr val="tx1"/>
                </a:solidFill>
              </a:rPr>
              <a:t>invented recently by SDN </a:t>
            </a:r>
            <a:r>
              <a:rPr lang="en-US" dirty="0" smtClean="0">
                <a:solidFill>
                  <a:schemeClr val="tx1"/>
                </a:solidFill>
              </a:rPr>
              <a:t>academics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Since </a:t>
            </a:r>
            <a:r>
              <a:rPr lang="en-US" dirty="0">
                <a:solidFill>
                  <a:schemeClr val="tx1"/>
                </a:solidFill>
              </a:rPr>
              <a:t>the 1980s all well-designed communications systems 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have enforced logical separation of 3 planes :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data plane (forwarding)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control plane (e.g., routing )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management plane (e.g., policy, commissioning, billing)</a:t>
            </a:r>
            <a:endParaRPr lang="en-US" i="1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What SDN really does is to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1) insist on </a:t>
            </a:r>
            <a:r>
              <a:rPr lang="en-US" sz="2000" b="1" i="1" dirty="0" smtClean="0">
                <a:solidFill>
                  <a:schemeClr val="tx1"/>
                </a:solidFill>
              </a:rPr>
              <a:t>physical</a:t>
            </a:r>
            <a:r>
              <a:rPr lang="en-US" sz="2000" dirty="0" smtClean="0">
                <a:solidFill>
                  <a:schemeClr val="tx1"/>
                </a:solidFill>
              </a:rPr>
              <a:t> separation of data and control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2) erase the difference between control and management planes</a:t>
            </a:r>
          </a:p>
        </p:txBody>
      </p:sp>
      <p:grpSp>
        <p:nvGrpSpPr>
          <p:cNvPr id="7" name="Group 48"/>
          <p:cNvGrpSpPr/>
          <p:nvPr/>
        </p:nvGrpSpPr>
        <p:grpSpPr>
          <a:xfrm>
            <a:off x="2586048" y="5239656"/>
            <a:ext cx="2740695" cy="1192027"/>
            <a:chOff x="1257300" y="4196143"/>
            <a:chExt cx="2564855" cy="995264"/>
          </a:xfrm>
        </p:grpSpPr>
        <p:sp>
          <p:nvSpPr>
            <p:cNvPr id="8" name="Rectangle 7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arallelogram 18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344912" cy="644740"/>
          </a:xfrm>
        </p:spPr>
        <p:txBody>
          <a:bodyPr/>
          <a:lstStyle/>
          <a:p>
            <a:r>
              <a:rPr lang="en-US" sz="3200" dirty="0"/>
              <a:t>C</a:t>
            </a:r>
            <a:r>
              <a:rPr lang="en-US" sz="3200" dirty="0" smtClean="0"/>
              <a:t>ontrol or management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8149" y="1171574"/>
            <a:ext cx="8096251" cy="5343525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What happened to the management plane ?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Traditionally </a:t>
            </a:r>
            <a:r>
              <a:rPr lang="en-US" dirty="0">
                <a:solidFill>
                  <a:schemeClr val="tx1"/>
                </a:solidFill>
              </a:rPr>
              <a:t>the distinction between control and management  was that :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management had a human in the loop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while the control plane was automatic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With the introduction of more sophisticated software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the human could often be removed from the loop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The difference that remains is that 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the management plane is </a:t>
            </a:r>
            <a:r>
              <a:rPr lang="en-US" i="1" dirty="0">
                <a:solidFill>
                  <a:schemeClr val="tx1"/>
                </a:solidFill>
              </a:rPr>
              <a:t>slow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centralized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the control plane is </a:t>
            </a:r>
            <a:r>
              <a:rPr lang="en-US" i="1" dirty="0">
                <a:solidFill>
                  <a:schemeClr val="tx1"/>
                </a:solidFill>
              </a:rPr>
              <a:t>fast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distributed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So, another way of looking at SDN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	is to say that it merges 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the control plane 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into a single centralized management plane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spcBef>
                <a:spcPts val="1200"/>
              </a:spcBef>
              <a:buNone/>
            </a:pPr>
            <a:endParaRPr lang="en-US" sz="2000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9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314325" y="261938"/>
            <a:ext cx="7505700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/>
              <a:t>SDN vs. distributed routing</a:t>
            </a:r>
            <a:endParaRPr lang="en-US" sz="2800" i="1" dirty="0" smtClean="0"/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92113" y="1097849"/>
            <a:ext cx="8431253" cy="552131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2000" dirty="0" smtClean="0"/>
              <a:t>Distributed routing protocols are limited to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finding simple connectivity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minimizing number of hops</a:t>
            </a:r>
            <a:r>
              <a:rPr lang="en-US" sz="1800" dirty="0" smtClean="0"/>
              <a:t> (or other additive cost functions)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but find it hard to perform more sophisticated operations, such as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guaranteeing isolation (privacy)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optimizing paths under constraints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setting up non-overlapping backup paths (the </a:t>
            </a:r>
            <a:r>
              <a:rPr lang="en-US" sz="1800" dirty="0" err="1" smtClean="0"/>
              <a:t>Suurballe</a:t>
            </a:r>
            <a:r>
              <a:rPr lang="en-US" sz="1800" dirty="0" smtClean="0"/>
              <a:t> problem)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integrating networking functionalities (e.g., NAT, firewall) into paths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is why MPLS created the </a:t>
            </a:r>
            <a:r>
              <a:rPr lang="en-US" sz="2000" b="1" dirty="0" smtClean="0">
                <a:solidFill>
                  <a:schemeClr val="tx1"/>
                </a:solidFill>
              </a:rPr>
              <a:t>P</a:t>
            </a:r>
            <a:r>
              <a:rPr lang="en-US" sz="2000" dirty="0" smtClean="0">
                <a:solidFill>
                  <a:schemeClr val="tx1"/>
                </a:solidFill>
              </a:rPr>
              <a:t>ath </a:t>
            </a:r>
            <a:r>
              <a:rPr lang="en-US" sz="2000" b="1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omputation </a:t>
            </a:r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dirty="0" smtClean="0">
                <a:solidFill>
                  <a:schemeClr val="tx1"/>
                </a:solidFill>
              </a:rPr>
              <a:t>lement architecture</a:t>
            </a:r>
          </a:p>
          <a:p>
            <a:pPr>
              <a:buNone/>
            </a:pPr>
            <a:r>
              <a:rPr lang="en-US" sz="2000" dirty="0" smtClean="0"/>
              <a:t>An SDN controller is omniscient (the </a:t>
            </a:r>
            <a:r>
              <a:rPr lang="en-US" sz="2000" i="1" dirty="0" smtClean="0"/>
              <a:t>God box</a:t>
            </a:r>
            <a:r>
              <a:rPr lang="en-US" sz="20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and holds the entire network description as a graph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on which a</a:t>
            </a:r>
            <a:r>
              <a:rPr lang="en-US" dirty="0" smtClean="0"/>
              <a:t>rbitrary optimization calculations can be performed</a:t>
            </a:r>
          </a:p>
          <a:p>
            <a:pPr>
              <a:buNone/>
            </a:pPr>
            <a:r>
              <a:rPr lang="en-US" sz="2000" dirty="0" smtClean="0"/>
              <a:t>But centralization comes at a price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controller is a single point of failure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    (more generally different CAP-theorem trade-offs are involved)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architecture is limited to a single network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additional (overhead) bandwidth is required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additional set-up delay may be incurred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8" y="1233714"/>
            <a:ext cx="8488908" cy="519438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It would be too slow for </a:t>
            </a:r>
            <a:r>
              <a:rPr lang="en-US" dirty="0" smtClean="0"/>
              <a:t>a whitebox switch</a:t>
            </a: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query the centralized SDN controller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for every packet received</a:t>
            </a:r>
          </a:p>
          <a:p>
            <a:pPr>
              <a:buNone/>
            </a:pPr>
            <a:r>
              <a:rPr lang="en-US" sz="2000" dirty="0" smtClean="0"/>
              <a:t>So we identify packets as belonging to </a:t>
            </a:r>
            <a:r>
              <a:rPr lang="en-US" sz="2000" b="1" dirty="0" smtClean="0"/>
              <a:t>flows</a:t>
            </a:r>
          </a:p>
          <a:p>
            <a:pPr>
              <a:spcBef>
                <a:spcPts val="1200"/>
              </a:spcBef>
              <a:buNone/>
            </a:pPr>
            <a:r>
              <a:rPr lang="en-US" b="1" dirty="0">
                <a:solidFill>
                  <a:schemeClr val="tx2"/>
                </a:solidFill>
              </a:rPr>
              <a:t>Abstraction </a:t>
            </a:r>
            <a:r>
              <a:rPr lang="en-US" b="1" dirty="0" smtClean="0">
                <a:solidFill>
                  <a:schemeClr val="tx2"/>
                </a:solidFill>
              </a:rPr>
              <a:t>4   </a:t>
            </a:r>
            <a:r>
              <a:rPr lang="en-US" sz="2000" i="1" dirty="0" smtClean="0">
                <a:solidFill>
                  <a:schemeClr val="tx2"/>
                </a:solidFill>
              </a:rPr>
              <a:t>Flows</a:t>
            </a:r>
            <a:r>
              <a:rPr lang="en-US" sz="2000" dirty="0" smtClean="0">
                <a:solidFill>
                  <a:schemeClr val="tx2"/>
                </a:solidFill>
              </a:rPr>
              <a:t> (as in </a:t>
            </a:r>
            <a:r>
              <a:rPr lang="en-US" sz="2000" dirty="0" err="1" smtClean="0">
                <a:solidFill>
                  <a:schemeClr val="tx2"/>
                </a:solidFill>
              </a:rPr>
              <a:t>Open</a:t>
            </a:r>
            <a:r>
              <a:rPr lang="en-US" sz="2000" b="1" dirty="0" err="1" smtClean="0">
                <a:solidFill>
                  <a:schemeClr val="tx2"/>
                </a:solidFill>
              </a:rPr>
              <a:t>Flow</a:t>
            </a:r>
            <a:r>
              <a:rPr lang="en-US" sz="2000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Packets are handled solely based on the flow to which they belong </a:t>
            </a:r>
            <a:endParaRPr lang="en-US" sz="2000" b="1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Flows are thus just like </a:t>
            </a:r>
            <a:r>
              <a:rPr lang="en-US" sz="2000" b="1" dirty="0" smtClean="0"/>
              <a:t>F</a:t>
            </a:r>
            <a:r>
              <a:rPr lang="en-US" sz="2000" dirty="0" smtClean="0"/>
              <a:t>orwarding </a:t>
            </a:r>
            <a:r>
              <a:rPr lang="en-US" sz="2000" b="1" dirty="0" smtClean="0"/>
              <a:t>E</a:t>
            </a:r>
            <a:r>
              <a:rPr lang="en-US" sz="2000" dirty="0" smtClean="0"/>
              <a:t>quivalence </a:t>
            </a:r>
            <a:r>
              <a:rPr lang="en-US" sz="2000" b="1" dirty="0" smtClean="0"/>
              <a:t>C</a:t>
            </a:r>
            <a:r>
              <a:rPr lang="en-US" sz="2000" dirty="0" smtClean="0"/>
              <a:t>lasses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Thus a flow may be determined by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an IP prefix in an IP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label in an MPLS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VLANs in VLAN cross-connect networks</a:t>
            </a:r>
          </a:p>
          <a:p>
            <a:pPr>
              <a:buNone/>
            </a:pPr>
            <a:r>
              <a:rPr lang="en-US" sz="2000" dirty="0" smtClean="0"/>
              <a:t>The granularity of a flow depends on the application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plane abstraction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146410"/>
            <a:ext cx="8584442" cy="54045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the standard SDN architecture, the SDN controller is omniscient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does not itself </a:t>
            </a:r>
            <a:r>
              <a:rPr lang="en-US" i="1" dirty="0" smtClean="0"/>
              <a:t>program</a:t>
            </a:r>
            <a:r>
              <a:rPr lang="en-US" dirty="0" smtClean="0"/>
              <a:t> the network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since that </a:t>
            </a:r>
            <a:r>
              <a:rPr lang="en-US" dirty="0"/>
              <a:t>would limit development of new network functionalities</a:t>
            </a:r>
          </a:p>
          <a:p>
            <a:pPr marL="0" indent="0">
              <a:buNone/>
            </a:pPr>
            <a:r>
              <a:rPr lang="en-US" sz="2000" dirty="0" smtClean="0"/>
              <a:t>With software we create building blocks with defined APIs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which are then used, and perhaps inherited and extended, by programmers</a:t>
            </a: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sz="2000" dirty="0" smtClean="0"/>
              <a:t>networking, each network </a:t>
            </a:r>
            <a:r>
              <a:rPr lang="en-US" sz="2000" i="1" dirty="0" smtClean="0"/>
              <a:t>application</a:t>
            </a:r>
            <a:r>
              <a:rPr lang="en-US" sz="2000" dirty="0" smtClean="0"/>
              <a:t> has a tailored-made control  plane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its own element discovery, state distribution, failure recovery, etc. 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 the subtle change of terminology we have just introduced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instead of calling switching, routing, load balancing, etc. network </a:t>
            </a:r>
            <a:r>
              <a:rPr lang="en-US" sz="1800" i="1" dirty="0" smtClean="0"/>
              <a:t>functions</a:t>
            </a:r>
          </a:p>
          <a:p>
            <a:pPr>
              <a:spcBef>
                <a:spcPts val="0"/>
              </a:spcBef>
              <a:buNone/>
            </a:pPr>
            <a:r>
              <a:rPr lang="en-US" sz="1800" i="1" dirty="0" smtClean="0"/>
              <a:t>	</a:t>
            </a:r>
            <a:r>
              <a:rPr lang="en-US" sz="1800" dirty="0" smtClean="0"/>
              <a:t>we call them network </a:t>
            </a:r>
            <a:r>
              <a:rPr lang="en-US" sz="1800" i="1" dirty="0" smtClean="0"/>
              <a:t>applications </a:t>
            </a:r>
            <a:r>
              <a:rPr lang="en-US" sz="1800" dirty="0" smtClean="0"/>
              <a:t>(similar to software </a:t>
            </a:r>
            <a:r>
              <a:rPr lang="en-US" sz="1800" i="1" dirty="0" smtClean="0"/>
              <a:t>apps</a:t>
            </a:r>
            <a:r>
              <a:rPr lang="en-US" sz="1800" dirty="0" smtClean="0"/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Abstraction 5  </a:t>
            </a:r>
            <a:r>
              <a:rPr lang="en-US" sz="2000" dirty="0" smtClean="0">
                <a:solidFill>
                  <a:schemeClr val="tx2"/>
                </a:solidFill>
              </a:rPr>
              <a:t>Northbound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i="1" dirty="0" smtClean="0">
                <a:solidFill>
                  <a:schemeClr val="tx2"/>
                </a:solidFill>
              </a:rPr>
              <a:t>APIs instead of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Replace control plane protocols with well-defined APIs to network applications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This abstraction hide details of the network from the network application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revealing high-level concepts, such as requesting connectivity between A and B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hiding details unimportant to the application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such as details of switches through which the path A → B passes</a:t>
            </a: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overall architecture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46181" y="950024"/>
            <a:ext cx="8065507" cy="5640781"/>
            <a:chOff x="746181" y="950024"/>
            <a:chExt cx="8065507" cy="5640781"/>
          </a:xfrm>
        </p:grpSpPr>
        <p:sp>
          <p:nvSpPr>
            <p:cNvPr id="4" name="TextBox 3"/>
            <p:cNvSpPr txBox="1"/>
            <p:nvPr/>
          </p:nvSpPr>
          <p:spPr>
            <a:xfrm>
              <a:off x="3109348" y="5068678"/>
              <a:ext cx="1676389" cy="3562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Network</a:t>
              </a:r>
            </a:p>
          </p:txBody>
        </p:sp>
        <p:cxnSp>
          <p:nvCxnSpPr>
            <p:cNvPr id="5" name="Straight Connector 4"/>
            <p:cNvCxnSpPr>
              <a:stCxn id="6" idx="2"/>
              <a:endCxn id="22" idx="0"/>
            </p:cNvCxnSpPr>
            <p:nvPr/>
          </p:nvCxnSpPr>
          <p:spPr>
            <a:xfrm rot="16200000" flipH="1">
              <a:off x="3356748" y="4096004"/>
              <a:ext cx="2045562" cy="82634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743200" y="2553190"/>
              <a:ext cx="2446317" cy="933204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200" b="1" dirty="0" smtClean="0">
                  <a:solidFill>
                    <a:schemeClr val="tx2"/>
                  </a:solidFill>
                  <a:latin typeface="+mn-lt"/>
                </a:rPr>
                <a:t>SDN controller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48704" y="126410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69884" y="1275769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69293" y="127577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16203" y="1275771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902531" y="950024"/>
              <a:ext cx="6460176" cy="128253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83402" y="1926814"/>
              <a:ext cx="3241964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2"/>
                  </a:solidFill>
                  <a:latin typeface="+mn-lt"/>
                </a:rPr>
                <a:t>Network Operating System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46181" y="3906983"/>
              <a:ext cx="6460176" cy="268382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6" idx="2"/>
              <a:endCxn id="21" idx="0"/>
            </p:cNvCxnSpPr>
            <p:nvPr/>
          </p:nvCxnSpPr>
          <p:spPr>
            <a:xfrm rot="5400000">
              <a:off x="3178619" y="3356782"/>
              <a:ext cx="658129" cy="91735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6" idx="2"/>
              <a:endCxn id="19" idx="0"/>
            </p:cNvCxnSpPr>
            <p:nvPr/>
          </p:nvCxnSpPr>
          <p:spPr>
            <a:xfrm rot="5400000">
              <a:off x="2210780" y="2941145"/>
              <a:ext cx="1210331" cy="230082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2"/>
              <a:endCxn id="24" idx="0"/>
            </p:cNvCxnSpPr>
            <p:nvPr/>
          </p:nvCxnSpPr>
          <p:spPr>
            <a:xfrm rot="16200000" flipH="1">
              <a:off x="4122708" y="3330045"/>
              <a:ext cx="711568" cy="1024266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2"/>
              <a:endCxn id="23" idx="0"/>
            </p:cNvCxnSpPr>
            <p:nvPr/>
          </p:nvCxnSpPr>
          <p:spPr>
            <a:xfrm rot="16200000" flipH="1">
              <a:off x="4490842" y="2961911"/>
              <a:ext cx="1378565" cy="242753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</p:cNvCxnSpPr>
            <p:nvPr/>
          </p:nvCxnSpPr>
          <p:spPr>
            <a:xfrm rot="5400000">
              <a:off x="2531414" y="4085137"/>
              <a:ext cx="2033688" cy="83620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39115" y="469672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9572" y="555966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22590" y="4144523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66284" y="5531956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67473" y="4864959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64209" y="4197962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6" idx="0"/>
            </p:cNvCxnSpPr>
            <p:nvPr/>
          </p:nvCxnSpPr>
          <p:spPr>
            <a:xfrm flipH="1">
              <a:off x="3966359" y="1737564"/>
              <a:ext cx="1855534" cy="81562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7" idx="2"/>
              <a:endCxn id="6" idx="0"/>
            </p:cNvCxnSpPr>
            <p:nvPr/>
          </p:nvCxnSpPr>
          <p:spPr>
            <a:xfrm>
              <a:off x="2154394" y="1725893"/>
              <a:ext cx="1811965" cy="82729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2"/>
              <a:endCxn id="6" idx="0"/>
            </p:cNvCxnSpPr>
            <p:nvPr/>
          </p:nvCxnSpPr>
          <p:spPr>
            <a:xfrm flipH="1">
              <a:off x="3966359" y="1737563"/>
              <a:ext cx="608624" cy="81562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8" idx="2"/>
              <a:endCxn id="6" idx="0"/>
            </p:cNvCxnSpPr>
            <p:nvPr/>
          </p:nvCxnSpPr>
          <p:spPr>
            <a:xfrm>
              <a:off x="3375574" y="1737562"/>
              <a:ext cx="590785" cy="81562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970650" y="3526971"/>
              <a:ext cx="2841038" cy="5109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southbound interface</a:t>
              </a:r>
            </a:p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7030A0"/>
                  </a:solidFill>
                </a:rPr>
                <a:t>(e.g., </a:t>
              </a:r>
              <a:r>
                <a:rPr lang="en-US" sz="1200" b="1" dirty="0" err="1" smtClean="0">
                  <a:solidFill>
                    <a:srgbClr val="7030A0"/>
                  </a:solidFill>
                </a:rPr>
                <a:t>OpenFlow</a:t>
              </a:r>
              <a:r>
                <a:rPr lang="en-US" sz="1200" b="1" dirty="0" smtClean="0">
                  <a:solidFill>
                    <a:srgbClr val="7030A0"/>
                  </a:solidFill>
                </a:rPr>
                <a:t>, </a:t>
              </a:r>
              <a:r>
                <a:rPr lang="en-US" sz="1200" b="1" dirty="0" err="1" smtClean="0">
                  <a:solidFill>
                    <a:srgbClr val="7030A0"/>
                  </a:solidFill>
                </a:rPr>
                <a:t>ForCES</a:t>
              </a:r>
              <a:r>
                <a:rPr lang="en-US" sz="1200" b="1" dirty="0" smtClean="0">
                  <a:solidFill>
                    <a:srgbClr val="7030A0"/>
                  </a:solidFill>
                </a:rPr>
                <a:t>)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10800000" flipV="1">
              <a:off x="5073402" y="3736769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 flipV="1">
              <a:off x="5116286" y="2373084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009569" y="2209511"/>
              <a:ext cx="271945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northbound interface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SDN and NFV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8159" y="1280160"/>
            <a:ext cx="8262983" cy="530932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Before explaining </a:t>
            </a:r>
            <a:r>
              <a:rPr lang="en-US" b="1" i="1" dirty="0" smtClean="0"/>
              <a:t>what</a:t>
            </a:r>
            <a:r>
              <a:rPr lang="en-US" dirty="0" smtClean="0"/>
              <a:t> SDN and NFV are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we need to explain </a:t>
            </a:r>
            <a:r>
              <a:rPr lang="en-US" b="1" i="1" dirty="0" smtClean="0"/>
              <a:t>why</a:t>
            </a:r>
            <a:r>
              <a:rPr lang="en-US" dirty="0" smtClean="0"/>
              <a:t> SDN and NFV are</a:t>
            </a:r>
          </a:p>
          <a:p>
            <a:pPr>
              <a:spcBef>
                <a:spcPts val="1800"/>
              </a:spcBef>
              <a:buNone/>
            </a:pPr>
            <a:r>
              <a:rPr lang="en-US" dirty="0" smtClean="0"/>
              <a:t>Its all started with two related trends ...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</a:t>
            </a:r>
            <a:r>
              <a:rPr lang="en-US" dirty="0" smtClean="0"/>
              <a:t> The blurring of the distinction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between </a:t>
            </a:r>
            <a:r>
              <a:rPr lang="en-US" b="1" i="1" dirty="0"/>
              <a:t>computation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i="1" dirty="0" smtClean="0"/>
              <a:t>communications </a:t>
            </a:r>
            <a:endParaRPr lang="en-US" b="1" i="1" dirty="0" smtClean="0"/>
          </a:p>
          <a:p>
            <a:pPr>
              <a:spcBef>
                <a:spcPts val="0"/>
              </a:spcBef>
              <a:buNone/>
            </a:pPr>
            <a:r>
              <a:rPr lang="en-US" b="1" dirty="0"/>
              <a:t>	</a:t>
            </a:r>
            <a:r>
              <a:rPr lang="en-US" b="1" dirty="0" smtClean="0"/>
              <a:t>		</a:t>
            </a:r>
            <a:r>
              <a:rPr lang="en-US" dirty="0" smtClean="0"/>
              <a:t>(and thus between </a:t>
            </a:r>
            <a:r>
              <a:rPr lang="en-US" i="1" dirty="0" smtClean="0"/>
              <a:t>algorithms</a:t>
            </a:r>
            <a:r>
              <a:rPr lang="en-US" dirty="0" smtClean="0"/>
              <a:t> and </a:t>
            </a:r>
            <a:r>
              <a:rPr lang="en-US" i="1" dirty="0" smtClean="0"/>
              <a:t>protocols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revealing </a:t>
            </a:r>
            <a:r>
              <a:rPr lang="en-US" dirty="0" smtClean="0"/>
              <a:t>a </a:t>
            </a:r>
            <a:r>
              <a:rPr lang="en-US" dirty="0" smtClean="0">
                <a:solidFill>
                  <a:schemeClr val="tx1"/>
                </a:solidFill>
              </a:rPr>
              <a:t>fundamental </a:t>
            </a:r>
            <a:r>
              <a:rPr lang="en-US" dirty="0">
                <a:solidFill>
                  <a:schemeClr val="tx1"/>
                </a:solidFill>
              </a:rPr>
              <a:t>disconnect </a:t>
            </a:r>
          </a:p>
          <a:p>
            <a:pPr>
              <a:spcBef>
                <a:spcPts val="0"/>
              </a:spcBef>
              <a:buNone/>
            </a:pP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between </a:t>
            </a:r>
            <a:r>
              <a:rPr lang="en-US" b="1" i="1" dirty="0">
                <a:solidFill>
                  <a:schemeClr val="tx1"/>
                </a:solidFill>
              </a:rPr>
              <a:t>software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i="1" dirty="0">
                <a:solidFill>
                  <a:schemeClr val="tx1"/>
                </a:solidFill>
              </a:rPr>
              <a:t>networking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</a:t>
            </a:r>
            <a:r>
              <a:rPr lang="en-US" dirty="0" smtClean="0"/>
              <a:t> The decrease in profitability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of </a:t>
            </a:r>
            <a:r>
              <a:rPr lang="en-US" b="1" i="1" dirty="0" smtClean="0"/>
              <a:t>traditional communications service providers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along </a:t>
            </a:r>
            <a:r>
              <a:rPr lang="en-US" dirty="0" smtClean="0"/>
              <a:t>with the increase in profitability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of </a:t>
            </a:r>
            <a:r>
              <a:rPr lang="en-US" b="1" dirty="0" smtClean="0"/>
              <a:t>Cloud </a:t>
            </a:r>
            <a:r>
              <a:rPr lang="en-US" dirty="0" smtClean="0"/>
              <a:t>and</a:t>
            </a:r>
            <a:r>
              <a:rPr lang="en-US" b="1" dirty="0" smtClean="0"/>
              <a:t> Over The Top service providers</a:t>
            </a:r>
          </a:p>
          <a:p>
            <a:pPr>
              <a:spcBef>
                <a:spcPts val="1800"/>
              </a:spcBef>
              <a:buNone/>
            </a:pPr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led directly to SDN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and the 2</a:t>
            </a:r>
            <a:r>
              <a:rPr lang="en-US" baseline="30000" dirty="0" smtClean="0"/>
              <a:t>nd</a:t>
            </a:r>
            <a:r>
              <a:rPr lang="en-US" dirty="0" smtClean="0"/>
              <a:t> to NFV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  but today both are intertwined</a:t>
            </a:r>
          </a:p>
        </p:txBody>
      </p:sp>
    </p:spTree>
    <p:extLst>
      <p:ext uri="{BB962C8B-B14F-4D97-AF65-F5344CB8AC3E}">
        <p14:creationId xmlns:p14="http://schemas.microsoft.com/office/powerpoint/2010/main" val="199823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Operating System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6602" y="1255601"/>
            <a:ext cx="8407021" cy="215634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For example, a computer operating system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sits between user programs and the physical computer hardware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reveals high level functions </a:t>
            </a:r>
            <a:r>
              <a:rPr lang="en-US" sz="1800" dirty="0" smtClean="0"/>
              <a:t>(e.g., allocating a block of memory or writing to disk)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hides hardware-specific details (e.g., memory chips and disk drives)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We can think of SDN as a </a:t>
            </a:r>
            <a:r>
              <a:rPr lang="en-US" sz="2000" b="1" dirty="0" smtClean="0"/>
              <a:t>Network Operating System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/>
          </a:p>
        </p:txBody>
      </p:sp>
      <p:grpSp>
        <p:nvGrpSpPr>
          <p:cNvPr id="9" name="Group 9"/>
          <p:cNvGrpSpPr/>
          <p:nvPr/>
        </p:nvGrpSpPr>
        <p:grpSpPr>
          <a:xfrm>
            <a:off x="122819" y="3493828"/>
            <a:ext cx="1344936" cy="914400"/>
            <a:chOff x="682387" y="3411940"/>
            <a:chExt cx="1364777" cy="914400"/>
          </a:xfrm>
        </p:grpSpPr>
        <p:sp>
          <p:nvSpPr>
            <p:cNvPr id="4" name="Oval 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32264" y="4517409"/>
            <a:ext cx="3195990" cy="877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Computer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0" name="Group 8"/>
          <p:cNvGrpSpPr/>
          <p:nvPr/>
        </p:nvGrpSpPr>
        <p:grpSpPr>
          <a:xfrm>
            <a:off x="130338" y="5568288"/>
            <a:ext cx="1316324" cy="586854"/>
            <a:chOff x="4127031" y="4967786"/>
            <a:chExt cx="1705970" cy="586854"/>
          </a:xfrm>
        </p:grpSpPr>
        <p:sp>
          <p:nvSpPr>
            <p:cNvPr id="7" name="TextBox 6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" name="Group 22"/>
          <p:cNvGrpSpPr/>
          <p:nvPr/>
        </p:nvGrpSpPr>
        <p:grpSpPr>
          <a:xfrm>
            <a:off x="1456581" y="3482455"/>
            <a:ext cx="1344936" cy="914400"/>
            <a:chOff x="682387" y="3411940"/>
            <a:chExt cx="1364777" cy="914400"/>
          </a:xfrm>
        </p:grpSpPr>
        <p:sp>
          <p:nvSpPr>
            <p:cNvPr id="24" name="Oval 2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2" name="Group 25"/>
          <p:cNvGrpSpPr/>
          <p:nvPr/>
        </p:nvGrpSpPr>
        <p:grpSpPr>
          <a:xfrm>
            <a:off x="2790334" y="3484725"/>
            <a:ext cx="1344936" cy="914400"/>
            <a:chOff x="682387" y="3411940"/>
            <a:chExt cx="1364777" cy="914400"/>
          </a:xfrm>
        </p:grpSpPr>
        <p:sp>
          <p:nvSpPr>
            <p:cNvPr id="27" name="Oval 26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3" name="Group 29"/>
          <p:cNvGrpSpPr/>
          <p:nvPr/>
        </p:nvGrpSpPr>
        <p:grpSpPr>
          <a:xfrm>
            <a:off x="1456466" y="5556912"/>
            <a:ext cx="1316324" cy="586854"/>
            <a:chOff x="4127031" y="4967786"/>
            <a:chExt cx="1705970" cy="586854"/>
          </a:xfrm>
        </p:grpSpPr>
        <p:sp>
          <p:nvSpPr>
            <p:cNvPr id="31" name="TextBox 30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32"/>
          <p:cNvGrpSpPr/>
          <p:nvPr/>
        </p:nvGrpSpPr>
        <p:grpSpPr>
          <a:xfrm>
            <a:off x="2782594" y="5559184"/>
            <a:ext cx="1316324" cy="586854"/>
            <a:chOff x="4127031" y="4967786"/>
            <a:chExt cx="1705970" cy="586854"/>
          </a:xfrm>
        </p:grpSpPr>
        <p:sp>
          <p:nvSpPr>
            <p:cNvPr id="34" name="TextBox 33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oup 37"/>
          <p:cNvGrpSpPr/>
          <p:nvPr/>
        </p:nvGrpSpPr>
        <p:grpSpPr>
          <a:xfrm>
            <a:off x="4751763" y="3496100"/>
            <a:ext cx="1344936" cy="914400"/>
            <a:chOff x="682387" y="3411940"/>
            <a:chExt cx="1364777" cy="914400"/>
          </a:xfrm>
        </p:grpSpPr>
        <p:sp>
          <p:nvSpPr>
            <p:cNvPr id="39" name="Oval 3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network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182554" y="4519681"/>
            <a:ext cx="3133699" cy="8794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Network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6" name="Group 41"/>
          <p:cNvGrpSpPr/>
          <p:nvPr/>
        </p:nvGrpSpPr>
        <p:grpSpPr>
          <a:xfrm>
            <a:off x="4759282" y="5570560"/>
            <a:ext cx="1316324" cy="586854"/>
            <a:chOff x="4127031" y="4967786"/>
            <a:chExt cx="1705970" cy="586854"/>
          </a:xfrm>
        </p:grpSpPr>
        <p:sp>
          <p:nvSpPr>
            <p:cNvPr id="43" name="TextBox 42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whitebox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switch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44"/>
          <p:cNvGrpSpPr/>
          <p:nvPr/>
        </p:nvGrpSpPr>
        <p:grpSpPr>
          <a:xfrm>
            <a:off x="6085525" y="3484727"/>
            <a:ext cx="1344936" cy="914400"/>
            <a:chOff x="682387" y="3411940"/>
            <a:chExt cx="1364777" cy="914400"/>
          </a:xfrm>
        </p:grpSpPr>
        <p:sp>
          <p:nvSpPr>
            <p:cNvPr id="46" name="Oval 45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" name="Group 47"/>
          <p:cNvGrpSpPr/>
          <p:nvPr/>
        </p:nvGrpSpPr>
        <p:grpSpPr>
          <a:xfrm>
            <a:off x="7419278" y="3486997"/>
            <a:ext cx="1344936" cy="914400"/>
            <a:chOff x="682387" y="3411940"/>
            <a:chExt cx="1364777" cy="914400"/>
          </a:xfrm>
        </p:grpSpPr>
        <p:sp>
          <p:nvSpPr>
            <p:cNvPr id="49" name="Oval 4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9" name="Group 50"/>
          <p:cNvGrpSpPr/>
          <p:nvPr/>
        </p:nvGrpSpPr>
        <p:grpSpPr>
          <a:xfrm>
            <a:off x="6085410" y="5559184"/>
            <a:ext cx="1316324" cy="586854"/>
            <a:chOff x="4127031" y="4967786"/>
            <a:chExt cx="1705970" cy="586854"/>
          </a:xfrm>
        </p:grpSpPr>
        <p:sp>
          <p:nvSpPr>
            <p:cNvPr id="52" name="TextBox 51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solidFill>
                    <a:schemeClr val="accent2"/>
                  </a:solidFill>
                </a:rPr>
                <a:t>whitebox</a:t>
              </a:r>
              <a:endParaRPr lang="en-US" b="1" dirty="0" smtClean="0">
                <a:solidFill>
                  <a:schemeClr val="accent2"/>
                </a:solidFill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53"/>
          <p:cNvGrpSpPr/>
          <p:nvPr/>
        </p:nvGrpSpPr>
        <p:grpSpPr>
          <a:xfrm>
            <a:off x="7411538" y="5561456"/>
            <a:ext cx="1316324" cy="586854"/>
            <a:chOff x="4127031" y="4967786"/>
            <a:chExt cx="1705970" cy="586854"/>
          </a:xfrm>
        </p:grpSpPr>
        <p:sp>
          <p:nvSpPr>
            <p:cNvPr id="55" name="TextBox 54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solidFill>
                    <a:schemeClr val="accent2"/>
                  </a:solidFill>
                </a:rPr>
                <a:t>whitebox</a:t>
              </a:r>
              <a:endParaRPr lang="en-US" b="1" dirty="0" smtClean="0">
                <a:solidFill>
                  <a:schemeClr val="accent2"/>
                </a:solidFill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971497" y="3562067"/>
            <a:ext cx="928048" cy="811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0000"/>
                </a:solidFill>
                <a:latin typeface="+mn-lt"/>
              </a:rPr>
              <a:t>Note: apps can be added without changing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overlay 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351128"/>
            <a:ext cx="8611737" cy="514520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We have been discussing the purist SDN model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where SDN builds an entire network using whiteboxes</a:t>
            </a:r>
          </a:p>
          <a:p>
            <a:pPr>
              <a:buNone/>
            </a:pPr>
            <a:r>
              <a:rPr lang="en-US" sz="2000" dirty="0" smtClean="0"/>
              <a:t>For non-greenfield cases this model requires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upgrading (downgrading?) hardware to whitebox switches</a:t>
            </a:r>
          </a:p>
          <a:p>
            <a:pPr>
              <a:buNone/>
            </a:pPr>
            <a:r>
              <a:rPr lang="en-US" sz="2000" dirty="0" smtClean="0"/>
              <a:t>An alternative model builds an </a:t>
            </a:r>
            <a:r>
              <a:rPr lang="en-US" sz="2000" b="1" dirty="0" smtClean="0"/>
              <a:t>SDN overlay network</a:t>
            </a:r>
          </a:p>
          <a:p>
            <a:pPr>
              <a:buNone/>
            </a:pPr>
            <a:r>
              <a:rPr lang="en-US" sz="2000" dirty="0"/>
              <a:t>The </a:t>
            </a:r>
            <a:r>
              <a:rPr lang="en-US" sz="2000" dirty="0" smtClean="0"/>
              <a:t>overlay tunnels traffic </a:t>
            </a:r>
            <a:r>
              <a:rPr lang="en-US" sz="2000" dirty="0"/>
              <a:t>through the physical </a:t>
            </a:r>
            <a:r>
              <a:rPr lang="en-US" sz="2000" dirty="0" smtClean="0"/>
              <a:t>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running SDN on </a:t>
            </a:r>
            <a:r>
              <a:rPr lang="en-US" sz="2000" dirty="0"/>
              <a:t>top of </a:t>
            </a:r>
            <a:r>
              <a:rPr lang="en-US" sz="2000" dirty="0" smtClean="0"/>
              <a:t>switches that do </a:t>
            </a:r>
            <a:r>
              <a:rPr lang="en-US" sz="2000" dirty="0"/>
              <a:t>not explicitly support </a:t>
            </a:r>
            <a:r>
              <a:rPr lang="en-US" sz="2000" dirty="0" smtClean="0"/>
              <a:t>SDN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Of course you may now need to administer two separate networks</a:t>
            </a:r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 bwMode="auto">
          <a:xfrm>
            <a:off x="639763" y="261938"/>
            <a:ext cx="6765925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smtClean="0"/>
              <a:t>SDN vs. conventional NMS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96863" y="1187450"/>
            <a:ext cx="8559800" cy="5376863"/>
          </a:xfrm>
          <a:prstGeom prst="rect">
            <a:avLst/>
          </a:prstGeom>
        </p:spPr>
        <p:txBody>
          <a:bodyPr/>
          <a:lstStyle/>
          <a:p>
            <a:pPr marL="342900" indent="-342900" defTabSz="739775"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So		</a:t>
            </a:r>
            <a:r>
              <a:rPr lang="en-US" sz="2000" kern="0" dirty="0" smtClean="0">
                <a:latin typeface="+mn-lt"/>
                <a:cs typeface="+mn-cs"/>
              </a:rPr>
              <a:t>	</a:t>
            </a:r>
            <a:r>
              <a:rPr lang="en-US" sz="2000" b="1" kern="0" dirty="0" smtClean="0">
                <a:solidFill>
                  <a:srgbClr val="FF0000"/>
                </a:solidFill>
                <a:latin typeface="+mn-lt"/>
                <a:cs typeface="+mn-cs"/>
              </a:rPr>
              <a:t>1</a:t>
            </a:r>
            <a:r>
              <a:rPr lang="en-US" sz="2000" b="1" kern="0" dirty="0">
                <a:solidFill>
                  <a:srgbClr val="FF0000"/>
                </a:solidFill>
                <a:latin typeface="+mn-lt"/>
                <a:cs typeface="+mn-cs"/>
              </a:rPr>
              <a:t>)</a:t>
            </a:r>
            <a:r>
              <a:rPr lang="en-US" sz="2000" kern="0" dirty="0">
                <a:latin typeface="+mn-lt"/>
                <a:cs typeface="+mn-cs"/>
              </a:rPr>
              <a:t> is OF/SDN simply a new network management protocol ?</a:t>
            </a:r>
          </a:p>
          <a:p>
            <a:pPr marL="342900" indent="-342900" defTabSz="739775"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and if so	</a:t>
            </a:r>
            <a:r>
              <a:rPr lang="en-US" sz="2000" b="1" kern="0" dirty="0" smtClean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US" sz="2000" b="1" kern="0" dirty="0">
                <a:solidFill>
                  <a:srgbClr val="FF0000"/>
                </a:solidFill>
                <a:latin typeface="+mn-lt"/>
                <a:cs typeface="+mn-cs"/>
              </a:rPr>
              <a:t>)</a:t>
            </a:r>
            <a:r>
              <a:rPr lang="en-US" sz="2000" kern="0" dirty="0">
                <a:latin typeface="+mn-lt"/>
                <a:cs typeface="+mn-cs"/>
              </a:rPr>
              <a:t> is it better than existing NMS protocols ?</a:t>
            </a:r>
          </a:p>
          <a:p>
            <a:pPr marL="342900" indent="-342900">
              <a:spcBef>
                <a:spcPts val="1200"/>
              </a:spcBef>
              <a:defRPr/>
            </a:pPr>
            <a:r>
              <a:rPr lang="en-US" sz="2000" b="1" kern="0" dirty="0">
                <a:solidFill>
                  <a:srgbClr val="FF0000"/>
                </a:solidFill>
                <a:latin typeface="+mn-lt"/>
                <a:cs typeface="+mn-cs"/>
              </a:rPr>
              <a:t>1)</a:t>
            </a:r>
            <a:r>
              <a:rPr lang="en-US" sz="2000" kern="0" dirty="0">
                <a:latin typeface="+mn-lt"/>
                <a:cs typeface="+mn-cs"/>
              </a:rPr>
              <a:t> Since it is replaces both control and management planes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	it is much more dynamic than present management systems</a:t>
            </a:r>
          </a:p>
          <a:p>
            <a:pPr marL="342900" indent="-342900">
              <a:spcBef>
                <a:spcPts val="1200"/>
              </a:spcBef>
              <a:defRPr/>
            </a:pPr>
            <a:r>
              <a:rPr lang="en-US" sz="2000" b="1" kern="0" dirty="0">
                <a:solidFill>
                  <a:srgbClr val="FF0000"/>
                </a:solidFill>
                <a:latin typeface="+mn-lt"/>
                <a:cs typeface="+mn-cs"/>
              </a:rPr>
              <a:t>2)</a:t>
            </a:r>
            <a:r>
              <a:rPr lang="en-US" sz="2000" kern="0" dirty="0">
                <a:latin typeface="+mn-lt"/>
                <a:cs typeface="+mn-cs"/>
              </a:rPr>
              <a:t> Present systems all have drawbacks as compared to OF :</a:t>
            </a:r>
          </a:p>
          <a:p>
            <a:pPr marL="342900" indent="-342900">
              <a:spcBef>
                <a:spcPts val="600"/>
              </a:spcBef>
              <a:defRPr/>
            </a:pPr>
            <a:r>
              <a:rPr lang="en-US" sz="2000" b="1" kern="0" dirty="0">
                <a:latin typeface="+mn-lt"/>
                <a:cs typeface="+mn-cs"/>
              </a:rPr>
              <a:t>SNMP</a:t>
            </a:r>
            <a:r>
              <a:rPr lang="en-US" sz="2000" kern="0" dirty="0">
                <a:latin typeface="+mn-lt"/>
                <a:cs typeface="+mn-cs"/>
              </a:rPr>
              <a:t> </a:t>
            </a:r>
            <a:r>
              <a:rPr lang="en-US" kern="0" dirty="0">
                <a:latin typeface="+mn-lt"/>
                <a:cs typeface="+mn-cs"/>
              </a:rPr>
              <a:t>(currently the most common mechanism for configuration </a:t>
            </a:r>
            <a:r>
              <a:rPr lang="en-US" i="1" kern="0" dirty="0">
                <a:latin typeface="+mn-lt"/>
                <a:cs typeface="+mn-cs"/>
              </a:rPr>
              <a:t>and</a:t>
            </a:r>
            <a:r>
              <a:rPr lang="en-US" kern="0" dirty="0">
                <a:latin typeface="+mn-lt"/>
                <a:cs typeface="+mn-cs"/>
              </a:rPr>
              <a:t> monitoring)</a:t>
            </a:r>
          </a:p>
          <a:p>
            <a:pPr marL="800100" lvl="1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is not sufficiently dynamic or fine-grained (has limited </a:t>
            </a:r>
            <a:r>
              <a:rPr lang="en-US" sz="2000" kern="0" dirty="0" err="1">
                <a:latin typeface="+mn-lt"/>
                <a:cs typeface="+mn-cs"/>
              </a:rPr>
              <a:t>expressibility</a:t>
            </a:r>
            <a:r>
              <a:rPr lang="en-US" sz="2000" kern="0" dirty="0">
                <a:latin typeface="+mn-lt"/>
                <a:cs typeface="+mn-cs"/>
              </a:rPr>
              <a:t>)</a:t>
            </a:r>
          </a:p>
          <a:p>
            <a:pPr marL="800100" lvl="1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not multivendor (commonly relies on vendor-specific MIBs)</a:t>
            </a:r>
          </a:p>
          <a:p>
            <a:pPr marL="342900" indent="-342900">
              <a:spcBef>
                <a:spcPts val="600"/>
              </a:spcBef>
              <a:defRPr/>
            </a:pPr>
            <a:r>
              <a:rPr lang="en-US" sz="2000" b="1" kern="0" dirty="0" err="1">
                <a:latin typeface="+mn-lt"/>
                <a:cs typeface="+mn-cs"/>
              </a:rPr>
              <a:t>Netconf</a:t>
            </a:r>
            <a:r>
              <a:rPr lang="en-US" sz="2000" kern="0" dirty="0">
                <a:latin typeface="+mn-lt"/>
                <a:cs typeface="+mn-cs"/>
              </a:rPr>
              <a:t>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	just  configuration - no monitoring capabilities</a:t>
            </a:r>
          </a:p>
          <a:p>
            <a:pPr marL="342900" indent="-342900">
              <a:spcBef>
                <a:spcPts val="600"/>
              </a:spcBef>
              <a:defRPr/>
            </a:pPr>
            <a:r>
              <a:rPr lang="en-US" sz="2000" b="1" kern="0" dirty="0">
                <a:latin typeface="+mn-lt"/>
                <a:cs typeface="+mn-cs"/>
              </a:rPr>
              <a:t>CLI scripting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kern="0" dirty="0">
                <a:latin typeface="+mn-lt"/>
                <a:cs typeface="+mn-cs"/>
              </a:rPr>
              <a:t>	</a:t>
            </a:r>
            <a:r>
              <a:rPr lang="en-US" sz="2000" kern="0" dirty="0">
                <a:latin typeface="+mn-lt"/>
                <a:cs typeface="+mn-cs"/>
              </a:rPr>
              <a:t>not multivendor (but I2RS is on its way)</a:t>
            </a:r>
          </a:p>
          <a:p>
            <a:pPr marL="342900" indent="-342900">
              <a:spcBef>
                <a:spcPts val="600"/>
              </a:spcBef>
              <a:defRPr/>
            </a:pPr>
            <a:r>
              <a:rPr lang="en-US" sz="2000" b="1" kern="0" dirty="0" err="1">
                <a:latin typeface="+mn-lt"/>
                <a:cs typeface="+mn-cs"/>
              </a:rPr>
              <a:t>Syslog</a:t>
            </a:r>
            <a:r>
              <a:rPr lang="en-US" sz="2000" b="1" kern="0" dirty="0">
                <a:latin typeface="+mn-lt"/>
                <a:cs typeface="+mn-cs"/>
              </a:rPr>
              <a:t> mining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kern="0" dirty="0">
                <a:latin typeface="+mn-lt"/>
                <a:cs typeface="+mn-cs"/>
              </a:rPr>
              <a:t>	</a:t>
            </a:r>
            <a:r>
              <a:rPr lang="en-US" sz="2000" kern="0" dirty="0">
                <a:latin typeface="+mn-lt"/>
                <a:cs typeface="+mn-cs"/>
              </a:rPr>
              <a:t>just monitoring - no configuration capabilities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	requires complex configuration and searching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kern="0" dirty="0">
                <a:latin typeface="+mn-lt"/>
                <a:cs typeface="+mn-cs"/>
              </a:rPr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457200" indent="-457200">
              <a:spcBef>
                <a:spcPts val="0"/>
              </a:spcBef>
              <a:defRPr/>
            </a:pPr>
            <a:endParaRPr lang="en-US" sz="2000" kern="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936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working on SDN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291773"/>
            <a:ext cx="7967894" cy="507999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The </a:t>
            </a:r>
            <a:r>
              <a:rPr lang="en-US" b="1" dirty="0" smtClean="0"/>
              <a:t>Open Networking Forum (ONF)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responsible for </a:t>
            </a:r>
            <a:r>
              <a:rPr lang="en-US" dirty="0" err="1" smtClean="0"/>
              <a:t>OpenFlow</a:t>
            </a:r>
            <a:r>
              <a:rPr lang="en-US" dirty="0" smtClean="0"/>
              <a:t> and related work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promoting SDN </a:t>
            </a:r>
            <a:r>
              <a:rPr lang="en-US" dirty="0" smtClean="0"/>
              <a:t>principles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recently merged with </a:t>
            </a:r>
            <a:r>
              <a:rPr lang="en-US" dirty="0" err="1" smtClean="0"/>
              <a:t>ON.Lab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IRTF </a:t>
            </a:r>
            <a:r>
              <a:rPr lang="en-US" b="1" dirty="0"/>
              <a:t>SDNRG </a:t>
            </a:r>
          </a:p>
          <a:p>
            <a:pPr>
              <a:spcBef>
                <a:spcPts val="0"/>
              </a:spcBef>
            </a:pPr>
            <a:r>
              <a:rPr lang="en-US" dirty="0"/>
              <a:t>see RFC 7426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ITU-T </a:t>
            </a:r>
            <a:r>
              <a:rPr lang="en-US" b="1" dirty="0" smtClean="0"/>
              <a:t>SG13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working on architectural issues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and many </a:t>
            </a:r>
            <a:r>
              <a:rPr lang="en-US" b="1" dirty="0" smtClean="0"/>
              <a:t>open source communities</a:t>
            </a:r>
            <a:r>
              <a:rPr lang="en-US" dirty="0" smtClean="0"/>
              <a:t>, including :</a:t>
            </a:r>
          </a:p>
          <a:p>
            <a:r>
              <a:rPr lang="en-US" dirty="0" err="1" smtClean="0"/>
              <a:t>OpenDaylight</a:t>
            </a:r>
            <a:endParaRPr lang="en-US" dirty="0" smtClean="0"/>
          </a:p>
          <a:p>
            <a:r>
              <a:rPr lang="en-US" dirty="0" err="1" smtClean="0"/>
              <a:t>ON.Lab</a:t>
            </a:r>
            <a:r>
              <a:rPr lang="en-US" dirty="0" smtClean="0"/>
              <a:t> (ONOS)</a:t>
            </a:r>
          </a:p>
          <a:p>
            <a:r>
              <a:rPr lang="en-US" dirty="0" smtClean="0"/>
              <a:t>Open </a:t>
            </a:r>
            <a:r>
              <a:rPr lang="en-US" dirty="0" err="1" smtClean="0"/>
              <a:t>vSwitch</a:t>
            </a:r>
            <a:endParaRPr lang="en-US" dirty="0" smtClean="0"/>
          </a:p>
          <a:p>
            <a:r>
              <a:rPr lang="en-US" dirty="0" err="1" smtClean="0"/>
              <a:t>Ryu</a:t>
            </a:r>
            <a:endParaRPr lang="en-US" dirty="0" smtClean="0"/>
          </a:p>
          <a:p>
            <a:r>
              <a:rPr lang="en-US" dirty="0" smtClean="0"/>
              <a:t>Open Source SDN (</a:t>
            </a:r>
            <a:r>
              <a:rPr lang="en-US" dirty="0" smtClean="0"/>
              <a:t>OSSDN sponsored by ONF)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51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of computation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1262" y="1353786"/>
            <a:ext cx="8550234" cy="499951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In the field of computation, there has been a major trend towards </a:t>
            </a:r>
            <a:r>
              <a:rPr lang="en-US" sz="2000" b="1" i="1" dirty="0" smtClean="0"/>
              <a:t>virtualization</a:t>
            </a:r>
          </a:p>
          <a:p>
            <a:pPr>
              <a:buNone/>
            </a:pPr>
            <a:r>
              <a:rPr lang="en-US" sz="2000" i="1" dirty="0" smtClean="0"/>
              <a:t>Virtualization</a:t>
            </a:r>
            <a:r>
              <a:rPr lang="en-US" sz="2000" dirty="0" smtClean="0"/>
              <a:t> here means the creation of a </a:t>
            </a:r>
            <a:r>
              <a:rPr lang="en-US" sz="2000" b="1" dirty="0" smtClean="0"/>
              <a:t>virtual machine </a:t>
            </a:r>
            <a:r>
              <a:rPr lang="en-US" sz="2000" dirty="0" smtClean="0"/>
              <a:t>(VM)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acts like an independent physical computer</a:t>
            </a:r>
          </a:p>
          <a:p>
            <a:pPr>
              <a:buNone/>
            </a:pPr>
            <a:r>
              <a:rPr lang="en-US" sz="2000" dirty="0" smtClean="0"/>
              <a:t> A </a:t>
            </a:r>
            <a:r>
              <a:rPr lang="en-US" sz="2000" b="1" dirty="0" smtClean="0"/>
              <a:t>VM</a:t>
            </a:r>
            <a:r>
              <a:rPr lang="en-US" sz="2000" dirty="0" smtClean="0"/>
              <a:t> is software that emulates hardware (e.g., an x86 CPU)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over which one can run software as if it is running on a physical computer</a:t>
            </a:r>
          </a:p>
          <a:p>
            <a:pPr>
              <a:buNone/>
            </a:pPr>
            <a:r>
              <a:rPr lang="en-US" sz="2000" dirty="0" smtClean="0"/>
              <a:t>The VM runs on a </a:t>
            </a:r>
            <a:r>
              <a:rPr lang="en-US" sz="2000" i="1" dirty="0" smtClean="0"/>
              <a:t>host</a:t>
            </a:r>
            <a:r>
              <a:rPr lang="en-US" sz="2000" dirty="0" smtClean="0"/>
              <a:t> machine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 creates a </a:t>
            </a:r>
            <a:r>
              <a:rPr lang="en-US" sz="2000" i="1" dirty="0" smtClean="0"/>
              <a:t>guest</a:t>
            </a:r>
            <a:r>
              <a:rPr lang="en-US" sz="2000" dirty="0" smtClean="0"/>
              <a:t> machine (e.g., an x86 environment)</a:t>
            </a:r>
          </a:p>
          <a:p>
            <a:pPr>
              <a:buNone/>
            </a:pPr>
            <a:r>
              <a:rPr lang="en-US" sz="2000" dirty="0" smtClean="0"/>
              <a:t>A single host computer may host many fully independent guest VMs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each VM may run different Operating Systems and/or applications</a:t>
            </a:r>
          </a:p>
          <a:p>
            <a:pPr>
              <a:buNone/>
            </a:pPr>
            <a:r>
              <a:rPr lang="en-US" sz="2000" dirty="0" smtClean="0"/>
              <a:t>For example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datacenter may have many racks of server cards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server card may have many  (host) CPUs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CPU may run many (guest) VMs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</a:t>
            </a:r>
            <a:r>
              <a:rPr lang="en-US" sz="2000" b="1" dirty="0" smtClean="0"/>
              <a:t>hypervisor</a:t>
            </a:r>
            <a:r>
              <a:rPr lang="en-US" sz="2000" dirty="0" smtClean="0"/>
              <a:t> is software that enables </a:t>
            </a:r>
            <a:r>
              <a:rPr lang="en-US" sz="2000" i="1" dirty="0" smtClean="0"/>
              <a:t>creation</a:t>
            </a:r>
            <a:r>
              <a:rPr lang="en-US" sz="2000" dirty="0" smtClean="0"/>
              <a:t> and </a:t>
            </a:r>
            <a:r>
              <a:rPr lang="en-US" sz="2000" i="1" dirty="0" smtClean="0"/>
              <a:t>monitoring</a:t>
            </a:r>
            <a:r>
              <a:rPr lang="en-US" sz="2000" dirty="0" smtClean="0"/>
              <a:t> of VMs</a:t>
            </a:r>
          </a:p>
          <a:p>
            <a:pPr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Functions Virtualization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134" y="1258783"/>
            <a:ext cx="8502733" cy="534389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CPUs are not the only hardware device that can be virtualized</a:t>
            </a:r>
          </a:p>
          <a:p>
            <a:pPr>
              <a:buNone/>
            </a:pPr>
            <a:r>
              <a:rPr lang="en-US" sz="2000" dirty="0" smtClean="0"/>
              <a:t>Many (but not all) NEs can be replaced by software running on a CPU or VM</a:t>
            </a:r>
          </a:p>
          <a:p>
            <a:pPr>
              <a:buNone/>
            </a:pPr>
            <a:r>
              <a:rPr lang="en-US" sz="2000" dirty="0" smtClean="0"/>
              <a:t>This would enable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using standard COTS hardware (whitebox servers)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CAPEX and OPEX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fully implementing functionality in software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development and deployment cycle times, opening up the R&amp;D market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consolidating equipment types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power consumption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optionally concentrating network functions in datacenters or POPs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obtaining further economies of scale. Enabling rapid scale-up and scale-down</a:t>
            </a:r>
          </a:p>
          <a:p>
            <a:pPr>
              <a:buNone/>
            </a:pPr>
            <a:r>
              <a:rPr lang="en-US" sz="2000" dirty="0" smtClean="0"/>
              <a:t>For example, switches, routers, NATs, firewalls, IDS, etc.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are all good candidates for virtualization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as long as the data rates are not too high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Physical layer functions (e.g., Software Defined Radio) are not ideal candidates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High data-rate (core) NEs will probably remain in dedicated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VNFs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9" y="1133821"/>
            <a:ext cx="8666328" cy="5444400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Potential </a:t>
            </a:r>
            <a:r>
              <a:rPr lang="en-US" sz="2000" b="1" dirty="0" smtClean="0"/>
              <a:t>V</a:t>
            </a:r>
            <a:r>
              <a:rPr lang="en-US" sz="2000" dirty="0" smtClean="0"/>
              <a:t>irtualized </a:t>
            </a:r>
            <a:r>
              <a:rPr lang="en-US" sz="2000" b="1" dirty="0" smtClean="0"/>
              <a:t>N</a:t>
            </a:r>
            <a:r>
              <a:rPr lang="en-US" sz="2000" dirty="0" smtClean="0"/>
              <a:t>etwork </a:t>
            </a:r>
            <a:r>
              <a:rPr lang="en-US" sz="2000" b="1" dirty="0" smtClean="0"/>
              <a:t>F</a:t>
            </a:r>
            <a:r>
              <a:rPr lang="en-US" sz="2000" dirty="0" smtClean="0"/>
              <a:t>unctions</a:t>
            </a:r>
            <a:endParaRPr lang="en-US" sz="16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forwarding elements</a:t>
            </a:r>
            <a:r>
              <a:rPr lang="en-US" sz="1800" dirty="0" smtClean="0"/>
              <a:t>: Ethernet switch, router, Broadband Network Gateway, NAT 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virtual CPE: </a:t>
            </a:r>
            <a:r>
              <a:rPr lang="en-US" sz="1800" dirty="0" smtClean="0"/>
              <a:t>demarcation + network functions + </a:t>
            </a:r>
            <a:r>
              <a:rPr lang="en-US" sz="1800" dirty="0" err="1" smtClean="0"/>
              <a:t>VASes</a:t>
            </a: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mobile network nodes</a:t>
            </a:r>
            <a:r>
              <a:rPr lang="en-US" sz="1800" dirty="0" smtClean="0"/>
              <a:t>: HLR/HSS, MME, SGSN, GGSN/PDN-GW, RNC, </a:t>
            </a:r>
            <a:r>
              <a:rPr lang="en-US" sz="1800" dirty="0" err="1" smtClean="0"/>
              <a:t>NodeB</a:t>
            </a:r>
            <a:r>
              <a:rPr lang="en-US" sz="1800" dirty="0" smtClean="0"/>
              <a:t>, </a:t>
            </a:r>
            <a:r>
              <a:rPr lang="en-US" sz="1800" dirty="0" err="1" smtClean="0"/>
              <a:t>eNodeB</a:t>
            </a: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residential nodes</a:t>
            </a:r>
            <a:r>
              <a:rPr lang="en-US" sz="1800" dirty="0" smtClean="0"/>
              <a:t>: home router and set-top box functions 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gateways:</a:t>
            </a:r>
            <a:r>
              <a:rPr lang="en-US" sz="1800" dirty="0" smtClean="0"/>
              <a:t> IPSec/SSL VPN gateways, IPv4-IPv6 conversion, tunneling encapsulations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traffic analysis</a:t>
            </a:r>
            <a:r>
              <a:rPr lang="en-US" sz="1800" dirty="0" smtClean="0"/>
              <a:t>: DPI, </a:t>
            </a:r>
            <a:r>
              <a:rPr lang="en-US" sz="1800" dirty="0" err="1" smtClean="0"/>
              <a:t>QoE</a:t>
            </a:r>
            <a:r>
              <a:rPr lang="en-US" sz="1800" dirty="0" smtClean="0"/>
              <a:t> measurement</a:t>
            </a:r>
          </a:p>
          <a:p>
            <a:pPr>
              <a:spcAft>
                <a:spcPts val="0"/>
              </a:spcAft>
            </a:pPr>
            <a:r>
              <a:rPr lang="en-US" sz="1800" b="1" dirty="0" err="1" smtClean="0"/>
              <a:t>QoS</a:t>
            </a:r>
            <a:r>
              <a:rPr lang="en-US" sz="1800" dirty="0" smtClean="0"/>
              <a:t>: service assurance, SLA monitoring, test and diagnostics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NGN </a:t>
            </a:r>
            <a:r>
              <a:rPr lang="en-US" sz="1800" b="1" dirty="0" err="1" smtClean="0"/>
              <a:t>signalling</a:t>
            </a:r>
            <a:r>
              <a:rPr lang="en-US" sz="1800" dirty="0" smtClean="0"/>
              <a:t>: SBCs, IMS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converged and network-wide functions</a:t>
            </a:r>
            <a:r>
              <a:rPr lang="en-US" sz="1800" dirty="0" smtClean="0"/>
              <a:t>: AAA servers, policy control, charging platforms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application-level optimization</a:t>
            </a:r>
            <a:r>
              <a:rPr lang="en-US" sz="1800" dirty="0" smtClean="0"/>
              <a:t>: CDN, cache server, load balancer, application accelerator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security functions</a:t>
            </a:r>
            <a:r>
              <a:rPr lang="en-US" sz="1800" dirty="0" smtClean="0"/>
              <a:t>: firewall, virus scanner, IDS/IPS, spam protection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relocation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6490" y="1081703"/>
            <a:ext cx="8296191" cy="557840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Once a network functionality has been virtualized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it is relatively easy to relocate it</a:t>
            </a:r>
          </a:p>
          <a:p>
            <a:pPr>
              <a:buNone/>
            </a:pPr>
            <a:r>
              <a:rPr lang="en-US" sz="2000" dirty="0" smtClean="0"/>
              <a:t>By relocation we mean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2000" dirty="0" smtClean="0"/>
              <a:t>placing a function somewhere other than its conventional location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e.g., at </a:t>
            </a:r>
            <a:r>
              <a:rPr lang="en-US" b="1" dirty="0" smtClean="0"/>
              <a:t>P</a:t>
            </a:r>
            <a:r>
              <a:rPr lang="en-US" dirty="0" smtClean="0"/>
              <a:t>oints </a:t>
            </a:r>
            <a:r>
              <a:rPr lang="en-US" b="1" dirty="0"/>
              <a:t>o</a:t>
            </a:r>
            <a:r>
              <a:rPr lang="en-US" dirty="0"/>
              <a:t>f </a:t>
            </a:r>
            <a:r>
              <a:rPr lang="en-US" b="1" dirty="0"/>
              <a:t>P</a:t>
            </a:r>
            <a:r>
              <a:rPr lang="en-US" dirty="0"/>
              <a:t>resence and </a:t>
            </a:r>
            <a:r>
              <a:rPr lang="en-US" b="1" dirty="0"/>
              <a:t>D</a:t>
            </a:r>
            <a:r>
              <a:rPr lang="en-US" dirty="0"/>
              <a:t>ata </a:t>
            </a:r>
            <a:r>
              <a:rPr lang="en-US" b="1" dirty="0"/>
              <a:t>C</a:t>
            </a:r>
            <a:r>
              <a:rPr lang="en-US" dirty="0"/>
              <a:t>enters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Many (mistakenly) believe that the main reason for NFV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is to move networking functions to data centers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where one can benefit from economies of scale</a:t>
            </a:r>
          </a:p>
          <a:p>
            <a:pPr>
              <a:buNone/>
            </a:pPr>
            <a:r>
              <a:rPr lang="en-US" dirty="0" smtClean="0"/>
              <a:t>Some </a:t>
            </a:r>
            <a:r>
              <a:rPr lang="en-US" dirty="0"/>
              <a:t>telecomm functionalities need to reside at their conventional location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Loopback testing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E2E performance monitoring</a:t>
            </a:r>
          </a:p>
          <a:p>
            <a:pPr>
              <a:buNone/>
            </a:pPr>
            <a:r>
              <a:rPr lang="en-US" dirty="0"/>
              <a:t>but many don’t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routing and path computation 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billing/charging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traffic management</a:t>
            </a:r>
          </a:p>
          <a:p>
            <a:pPr>
              <a:spcBef>
                <a:spcPts val="0"/>
              </a:spcBef>
            </a:pPr>
            <a:r>
              <a:rPr lang="en-US" sz="1800" dirty="0" err="1"/>
              <a:t>DoS</a:t>
            </a:r>
            <a:r>
              <a:rPr lang="en-US" sz="1800" dirty="0"/>
              <a:t> attack blocking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Note: even </a:t>
            </a:r>
            <a:r>
              <a:rPr lang="en-US" sz="1800" dirty="0" err="1"/>
              <a:t>nonvirtualized</a:t>
            </a:r>
            <a:r>
              <a:rPr lang="en-US" sz="1800" dirty="0"/>
              <a:t> functions </a:t>
            </a:r>
            <a:r>
              <a:rPr lang="en-US" sz="1800" i="1" dirty="0"/>
              <a:t>can</a:t>
            </a:r>
            <a:r>
              <a:rPr lang="en-US" sz="1800" dirty="0"/>
              <a:t> be relocated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477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899" y="262623"/>
            <a:ext cx="7506268" cy="644740"/>
          </a:xfrm>
        </p:spPr>
        <p:txBody>
          <a:bodyPr/>
          <a:lstStyle/>
          <a:p>
            <a:r>
              <a:rPr lang="en-US" dirty="0" smtClean="0"/>
              <a:t>Example of relocation with SDN</a:t>
            </a:r>
            <a:endParaRPr lang="en-US" sz="28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0" y="1133820"/>
            <a:ext cx="8409935" cy="551263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SDN is, in fact, a specific example of function relocation </a:t>
            </a:r>
          </a:p>
          <a:p>
            <a:pPr>
              <a:buNone/>
            </a:pPr>
            <a:r>
              <a:rPr lang="en-US" sz="2000" dirty="0" smtClean="0"/>
              <a:t>In conventional IP networks routers perform 2 functions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forwarding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observing the packet header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consulting the </a:t>
            </a:r>
            <a:r>
              <a:rPr lang="en-US" sz="1800" b="1" dirty="0" smtClean="0"/>
              <a:t>F</a:t>
            </a:r>
            <a:r>
              <a:rPr lang="en-US" sz="1800" dirty="0" smtClean="0"/>
              <a:t>orwarding </a:t>
            </a:r>
            <a:r>
              <a:rPr lang="en-US" sz="1800" b="1" dirty="0" smtClean="0"/>
              <a:t>I</a:t>
            </a:r>
            <a:r>
              <a:rPr lang="en-US" sz="1800" dirty="0" smtClean="0"/>
              <a:t>nformation </a:t>
            </a:r>
            <a:r>
              <a:rPr lang="en-US" sz="1800" b="1" dirty="0" smtClean="0"/>
              <a:t>B</a:t>
            </a:r>
            <a:r>
              <a:rPr lang="en-US" sz="1800" dirty="0" smtClean="0"/>
              <a:t>ase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forwarding the packet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routing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communicating with neighboring routers to discover topology (routing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routing algorithms (e.g., </a:t>
            </a:r>
            <a:r>
              <a:rPr lang="en-US" sz="1800" dirty="0" err="1" smtClean="0"/>
              <a:t>Dijkstra</a:t>
            </a:r>
            <a:r>
              <a:rPr lang="en-US" sz="1800" dirty="0" smtClean="0"/>
              <a:t>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populating the FIB used in packet forwarding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SDN enables moving the routing algorithms to a centralized location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replace the router with a simpler but configurable whitebox switch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install a centralized SDN controller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the routing algorithms (internally – w/o on-the-wire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configures the NEs by populating the FIB</a:t>
            </a:r>
          </a:p>
        </p:txBody>
      </p:sp>
    </p:spTree>
    <p:extLst>
      <p:ext uri="{BB962C8B-B14F-4D97-AF65-F5344CB8AC3E}">
        <p14:creationId xmlns:p14="http://schemas.microsoft.com/office/powerpoint/2010/main" val="199899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6" y="277137"/>
            <a:ext cx="7184123" cy="644740"/>
          </a:xfrm>
        </p:spPr>
        <p:txBody>
          <a:bodyPr/>
          <a:lstStyle/>
          <a:p>
            <a:r>
              <a:rPr lang="en-US" b="0" dirty="0" smtClean="0"/>
              <a:t>1. </a:t>
            </a:r>
            <a:r>
              <a:rPr lang="en-US" i="1" dirty="0" smtClean="0"/>
              <a:t>Computation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communications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5221" y="1235242"/>
            <a:ext cx="7668126" cy="516555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/>
              <a:t>Once there was </a:t>
            </a:r>
            <a:r>
              <a:rPr lang="en-US" dirty="0" smtClean="0"/>
              <a:t>little overlap 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between </a:t>
            </a:r>
            <a:r>
              <a:rPr lang="en-US" i="1" dirty="0"/>
              <a:t>communications</a:t>
            </a:r>
            <a:r>
              <a:rPr lang="en-US" dirty="0"/>
              <a:t> (telephone, radio, TV)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and </a:t>
            </a:r>
            <a:r>
              <a:rPr lang="en-US" i="1" dirty="0"/>
              <a:t>computation</a:t>
            </a:r>
            <a:r>
              <a:rPr lang="en-US" dirty="0"/>
              <a:t> (computers)</a:t>
            </a:r>
          </a:p>
          <a:p>
            <a:pPr>
              <a:buNone/>
            </a:pPr>
            <a:r>
              <a:rPr lang="en-US" sz="1800" dirty="0"/>
              <a:t>	Actually communications devices always ran complex algorithms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/>
              <a:t>		but these are hidden from the user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But this dichotomy has become blurred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dirty="0"/>
              <a:t>Most home computers are not used for </a:t>
            </a:r>
            <a:r>
              <a:rPr lang="en-US" i="1" dirty="0"/>
              <a:t>computation</a:t>
            </a:r>
            <a:r>
              <a:rPr lang="en-US" dirty="0"/>
              <a:t> at all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rather for entertainment and communications (email, chat, VoIP)</a:t>
            </a:r>
          </a:p>
          <a:p>
            <a:pPr>
              <a:buNone/>
            </a:pPr>
            <a:r>
              <a:rPr lang="en-US" dirty="0"/>
              <a:t>Cellular telephones have become computers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The differentiation can still be seen in the terms </a:t>
            </a:r>
            <a:r>
              <a:rPr lang="en-US" i="1" dirty="0"/>
              <a:t>algorithm</a:t>
            </a:r>
            <a:r>
              <a:rPr lang="en-US" dirty="0"/>
              <a:t> and </a:t>
            </a:r>
            <a:r>
              <a:rPr lang="en-US" i="1" dirty="0"/>
              <a:t>protocol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Protocol design is fundamentally harder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since there are </a:t>
            </a:r>
            <a:r>
              <a:rPr lang="en-US" dirty="0" smtClean="0"/>
              <a:t>two </a:t>
            </a:r>
            <a:r>
              <a:rPr lang="en-US" dirty="0"/>
              <a:t>interacting entities (the </a:t>
            </a:r>
            <a:r>
              <a:rPr lang="en-US" i="1" dirty="0" smtClean="0"/>
              <a:t>interoperability</a:t>
            </a:r>
            <a:r>
              <a:rPr lang="en-US" dirty="0" smtClean="0"/>
              <a:t> </a:t>
            </a:r>
            <a:r>
              <a:rPr lang="en-US" dirty="0"/>
              <a:t>problem)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SDN </a:t>
            </a:r>
            <a:r>
              <a:rPr lang="en-US" dirty="0" smtClean="0"/>
              <a:t>academics claim </a:t>
            </a:r>
            <a:r>
              <a:rPr lang="en-US" dirty="0"/>
              <a:t>that packet forwarding is a </a:t>
            </a:r>
            <a:r>
              <a:rPr lang="en-US" dirty="0" smtClean="0"/>
              <a:t>computation </a:t>
            </a:r>
            <a:r>
              <a:rPr lang="en-US" dirty="0"/>
              <a:t>problem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and protocols as we know them </a:t>
            </a:r>
            <a:r>
              <a:rPr lang="en-US" dirty="0" smtClean="0"/>
              <a:t>should be avoided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893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639763" y="261938"/>
            <a:ext cx="6765925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/>
              <a:t>Distributed NFV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98131" y="1323832"/>
            <a:ext cx="8296275" cy="518650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  <a:buFontTx/>
              <a:buNone/>
            </a:pPr>
            <a:r>
              <a:rPr lang="en-US" sz="2000" dirty="0" smtClean="0"/>
              <a:t>The idea of optimally placing virtualized network functions in the network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1800" dirty="0" smtClean="0"/>
              <a:t>	from edge (CPE) through aggregation through </a:t>
            </a:r>
            <a:r>
              <a:rPr lang="en-US" sz="1800" dirty="0" err="1" smtClean="0"/>
              <a:t>PoPs</a:t>
            </a:r>
            <a:r>
              <a:rPr lang="en-US" sz="1800" dirty="0" smtClean="0"/>
              <a:t> and HQs to datacenters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dirty="0" smtClean="0"/>
              <a:t>	is called </a:t>
            </a:r>
            <a:r>
              <a:rPr lang="en-US" sz="2000" b="1" dirty="0" smtClean="0"/>
              <a:t>Distributed-NFV </a:t>
            </a:r>
            <a:r>
              <a:rPr lang="en-US" sz="2000" dirty="0" smtClean="0"/>
              <a:t>(DNFV)</a:t>
            </a:r>
            <a:r>
              <a:rPr lang="en-US" sz="2000" b="1" dirty="0" smtClean="0"/>
              <a:t> 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Optimal location of a functionality needs to take into consideration: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resource availability (computational power, storage, bandwidth)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i="1" dirty="0" smtClean="0">
                <a:solidFill>
                  <a:schemeClr val="tx1"/>
                </a:solidFill>
              </a:rPr>
              <a:t>real-estate</a:t>
            </a:r>
            <a:r>
              <a:rPr lang="en-US" sz="2000" dirty="0" smtClean="0">
                <a:solidFill>
                  <a:schemeClr val="tx1"/>
                </a:solidFill>
              </a:rPr>
              <a:t> availability and costs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energy and cooling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management and maintenance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other economies of scale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security and privacy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regulatory issues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For example, consider moving a DPI engine from where it is needed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this requires sending the packets to be inspected to a remote DPI engine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If bandwidth is unavailable or expensive or excessive delay is added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then DPI must not be relocated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even if computational resources are less expensive elsewhere!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</a:t>
            </a:r>
          </a:p>
          <a:p>
            <a:pPr>
              <a:spcBef>
                <a:spcPts val="120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ts val="120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768" y="262623"/>
            <a:ext cx="7198637" cy="644740"/>
          </a:xfrm>
        </p:spPr>
        <p:txBody>
          <a:bodyPr/>
          <a:lstStyle/>
          <a:p>
            <a:r>
              <a:rPr lang="en-US" dirty="0" err="1" smtClean="0"/>
              <a:t>vCPE</a:t>
            </a:r>
            <a:r>
              <a:rPr lang="en-US" dirty="0" smtClean="0"/>
              <a:t> and uCPE</a:t>
            </a:r>
            <a:endParaRPr lang="en-US" dirty="0"/>
          </a:p>
        </p:txBody>
      </p:sp>
      <p:sp>
        <p:nvSpPr>
          <p:cNvPr id="52" name="Text Placeholder 2"/>
          <p:cNvSpPr txBox="1">
            <a:spLocks/>
          </p:cNvSpPr>
          <p:nvPr/>
        </p:nvSpPr>
        <p:spPr>
          <a:xfrm>
            <a:off x="735324" y="1485512"/>
            <a:ext cx="7915190" cy="490077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000" kern="0" dirty="0" smtClean="0"/>
              <a:t>The original attempts at NFV </a:t>
            </a:r>
            <a:r>
              <a:rPr lang="en-US" sz="2000" kern="0" dirty="0" err="1" smtClean="0"/>
              <a:t>PoCs</a:t>
            </a:r>
            <a:r>
              <a:rPr lang="en-US" sz="2000" kern="0" dirty="0" smtClean="0"/>
              <a:t> focused on Cloud NFV</a:t>
            </a:r>
          </a:p>
          <a:p>
            <a:pPr marL="0" indent="0">
              <a:buFontTx/>
              <a:buNone/>
            </a:pPr>
            <a:r>
              <a:rPr lang="en-US" sz="2000" kern="0" dirty="0" smtClean="0"/>
              <a:t>Recent </a:t>
            </a:r>
            <a:r>
              <a:rPr lang="en-US" sz="2000" kern="0" dirty="0" smtClean="0"/>
              <a:t>attention has been on NFV </a:t>
            </a:r>
            <a:r>
              <a:rPr lang="en-US" sz="2000" kern="0" dirty="0" smtClean="0"/>
              <a:t>for </a:t>
            </a:r>
            <a:r>
              <a:rPr lang="en-US" sz="2000" b="1" kern="0" dirty="0" smtClean="0"/>
              <a:t>C</a:t>
            </a:r>
            <a:r>
              <a:rPr lang="en-US" sz="2000" kern="0" dirty="0" smtClean="0"/>
              <a:t>ustomer </a:t>
            </a:r>
            <a:r>
              <a:rPr lang="en-US" sz="2000" b="1" kern="0" dirty="0" smtClean="0"/>
              <a:t>P</a:t>
            </a:r>
            <a:r>
              <a:rPr lang="en-US" sz="2000" kern="0" dirty="0" smtClean="0"/>
              <a:t>remises </a:t>
            </a:r>
            <a:r>
              <a:rPr lang="en-US" sz="2000" b="1" kern="0" dirty="0" smtClean="0"/>
              <a:t>E</a:t>
            </a:r>
            <a:r>
              <a:rPr lang="en-US" sz="2000" kern="0" dirty="0" smtClean="0"/>
              <a:t>quipment</a:t>
            </a:r>
          </a:p>
          <a:p>
            <a:r>
              <a:rPr lang="en-US" sz="2000" b="1" kern="0" dirty="0" err="1" smtClean="0"/>
              <a:t>vCPE</a:t>
            </a:r>
            <a:r>
              <a:rPr lang="en-US" sz="2000" b="1" kern="0" dirty="0" smtClean="0"/>
              <a:t> </a:t>
            </a:r>
            <a:r>
              <a:rPr lang="en-US" sz="2000" kern="0" dirty="0" smtClean="0"/>
              <a:t>– virtualizing CPE functionality and relocating in the cloud</a:t>
            </a:r>
          </a:p>
          <a:p>
            <a:r>
              <a:rPr lang="en-US" sz="2000" b="1" kern="0" dirty="0" smtClean="0"/>
              <a:t>uCPE </a:t>
            </a:r>
            <a:r>
              <a:rPr lang="en-US" sz="2000" kern="0" dirty="0" smtClean="0"/>
              <a:t>– providing hosting capabilities in the CPE and relocating</a:t>
            </a:r>
            <a:r>
              <a:rPr lang="en-US" sz="2000" kern="0" dirty="0" smtClean="0"/>
              <a:t> to it</a:t>
            </a:r>
            <a:endParaRPr lang="en-US" sz="2000" kern="0" dirty="0" smtClean="0"/>
          </a:p>
        </p:txBody>
      </p:sp>
      <p:sp>
        <p:nvSpPr>
          <p:cNvPr id="53" name="AutoShape 6"/>
          <p:cNvSpPr>
            <a:spLocks noChangeArrowheads="1"/>
          </p:cNvSpPr>
          <p:nvPr/>
        </p:nvSpPr>
        <p:spPr bwMode="auto">
          <a:xfrm>
            <a:off x="289437" y="4849469"/>
            <a:ext cx="2872164" cy="143050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54" name="Isosceles Triangle 53"/>
          <p:cNvSpPr/>
          <p:nvPr/>
        </p:nvSpPr>
        <p:spPr>
          <a:xfrm rot="9877590">
            <a:off x="2083673" y="3833285"/>
            <a:ext cx="79045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Line 12"/>
          <p:cNvSpPr>
            <a:spLocks noChangeShapeType="1"/>
          </p:cNvSpPr>
          <p:nvPr/>
        </p:nvSpPr>
        <p:spPr bwMode="auto">
          <a:xfrm flipV="1">
            <a:off x="1931484" y="5702565"/>
            <a:ext cx="5394960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57" name="Freeform 7"/>
          <p:cNvSpPr>
            <a:spLocks/>
          </p:cNvSpPr>
          <p:nvPr/>
        </p:nvSpPr>
        <p:spPr bwMode="auto">
          <a:xfrm>
            <a:off x="3871357" y="5173273"/>
            <a:ext cx="2054430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361650" y="5529597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368284" y="5243212"/>
            <a:ext cx="1680942" cy="9017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4" name="Text Box 10"/>
          <p:cNvSpPr txBox="1">
            <a:spLocks noChangeArrowheads="1"/>
          </p:cNvSpPr>
          <p:nvPr/>
        </p:nvSpPr>
        <p:spPr bwMode="auto">
          <a:xfrm>
            <a:off x="768878" y="4802962"/>
            <a:ext cx="1167211" cy="321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300" b="1" dirty="0">
                <a:latin typeface="+mj-lt"/>
              </a:rPr>
              <a:t>Customer </a:t>
            </a:r>
            <a:r>
              <a:rPr lang="en-US" sz="1300" b="1" dirty="0" smtClean="0">
                <a:latin typeface="+mj-lt"/>
              </a:rPr>
              <a:t>Site</a:t>
            </a:r>
            <a:endParaRPr lang="en-US" sz="1300" b="1" dirty="0">
              <a:latin typeface="+mj-lt"/>
            </a:endParaRPr>
          </a:p>
        </p:txBody>
      </p:sp>
      <p:sp>
        <p:nvSpPr>
          <p:cNvPr id="68" name="Text Box 20"/>
          <p:cNvSpPr txBox="1">
            <a:spLocks noChangeArrowheads="1"/>
          </p:cNvSpPr>
          <p:nvPr/>
        </p:nvSpPr>
        <p:spPr bwMode="auto">
          <a:xfrm>
            <a:off x="833419" y="5440803"/>
            <a:ext cx="770371" cy="48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100" b="1" dirty="0">
                <a:latin typeface="+mj-lt"/>
              </a:rPr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100" b="1" dirty="0" smtClean="0">
                <a:latin typeface="+mj-lt"/>
              </a:rPr>
              <a:t>Network</a:t>
            </a:r>
            <a:endParaRPr lang="en-US" sz="1100" b="1" dirty="0">
              <a:latin typeface="+mj-lt"/>
            </a:endParaRPr>
          </a:p>
        </p:txBody>
      </p:sp>
      <p:pic>
        <p:nvPicPr>
          <p:cNvPr id="71" name="Picture 70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0584" y="5859025"/>
            <a:ext cx="359665" cy="359665"/>
          </a:xfrm>
          <a:prstGeom prst="rect">
            <a:avLst/>
          </a:prstGeom>
        </p:spPr>
      </p:pic>
      <p:pic>
        <p:nvPicPr>
          <p:cNvPr id="75" name="Picture 74" descr="Server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1157" y="5833381"/>
            <a:ext cx="359665" cy="359665"/>
          </a:xfrm>
          <a:prstGeom prst="rect">
            <a:avLst/>
          </a:prstGeom>
        </p:spPr>
      </p:pic>
      <p:pic>
        <p:nvPicPr>
          <p:cNvPr id="78" name="Picture 77" descr="Telephone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00794" y="5093995"/>
            <a:ext cx="359665" cy="359665"/>
          </a:xfrm>
          <a:prstGeom prst="rect">
            <a:avLst/>
          </a:prstGeom>
        </p:spPr>
      </p:pic>
      <p:pic>
        <p:nvPicPr>
          <p:cNvPr id="82" name="Picture 81" descr="Server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0104" y="5108761"/>
            <a:ext cx="359665" cy="359665"/>
          </a:xfrm>
          <a:prstGeom prst="rect">
            <a:avLst/>
          </a:prstGeom>
        </p:spPr>
      </p:pic>
      <p:pic>
        <p:nvPicPr>
          <p:cNvPr id="83" name="Picture 82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766" y="5694435"/>
            <a:ext cx="359665" cy="359665"/>
          </a:xfrm>
          <a:prstGeom prst="rect">
            <a:avLst/>
          </a:prstGeom>
        </p:spPr>
      </p:pic>
      <p:pic>
        <p:nvPicPr>
          <p:cNvPr id="84" name="Picture 83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766" y="5261618"/>
            <a:ext cx="359665" cy="359665"/>
          </a:xfrm>
          <a:prstGeom prst="rect">
            <a:avLst/>
          </a:prstGeom>
        </p:spPr>
      </p:pic>
      <p:pic>
        <p:nvPicPr>
          <p:cNvPr id="85" name="Picture 84" descr="RAD 1U_Wid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03251" y="5537612"/>
            <a:ext cx="862586" cy="249937"/>
          </a:xfrm>
          <a:prstGeom prst="rect">
            <a:avLst/>
          </a:prstGeom>
        </p:spPr>
      </p:pic>
      <p:pic>
        <p:nvPicPr>
          <p:cNvPr id="86" name="Picture 85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12396" y="5529708"/>
            <a:ext cx="241875" cy="241875"/>
          </a:xfrm>
          <a:prstGeom prst="rect">
            <a:avLst/>
          </a:prstGeom>
        </p:spPr>
      </p:pic>
      <p:sp>
        <p:nvSpPr>
          <p:cNvPr id="87" name="Oval 86"/>
          <p:cNvSpPr/>
          <p:nvPr/>
        </p:nvSpPr>
        <p:spPr>
          <a:xfrm>
            <a:off x="6519992" y="5175178"/>
            <a:ext cx="1174801" cy="1038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969594"/>
            </a:solidFill>
            <a:round/>
            <a:headEnd/>
            <a:tailEnd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8" name="Picture 87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93010" y="5716944"/>
            <a:ext cx="359665" cy="359665"/>
          </a:xfrm>
          <a:prstGeom prst="rect">
            <a:avLst/>
          </a:prstGeom>
        </p:spPr>
      </p:pic>
      <p:sp>
        <p:nvSpPr>
          <p:cNvPr id="89" name="Text Box 13"/>
          <p:cNvSpPr txBox="1">
            <a:spLocks noChangeAspect="1" noChangeArrowheads="1"/>
          </p:cNvSpPr>
          <p:nvPr/>
        </p:nvSpPr>
        <p:spPr bwMode="auto">
          <a:xfrm>
            <a:off x="6190922" y="4910584"/>
            <a:ext cx="1461623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98" tIns="45700" rIns="91398" bIns="457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b="1" dirty="0" smtClean="0"/>
              <a:t>Data Center</a:t>
            </a:r>
            <a:endParaRPr lang="en-US" sz="1400" b="1" dirty="0"/>
          </a:p>
        </p:txBody>
      </p:sp>
      <p:pic>
        <p:nvPicPr>
          <p:cNvPr id="90" name="Picture 89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3114" y="5281077"/>
            <a:ext cx="359665" cy="359665"/>
          </a:xfrm>
          <a:prstGeom prst="rect">
            <a:avLst/>
          </a:prstGeom>
        </p:spPr>
      </p:pic>
      <p:pic>
        <p:nvPicPr>
          <p:cNvPr id="91" name="Picture 90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37380" y="5691369"/>
            <a:ext cx="359665" cy="359665"/>
          </a:xfrm>
          <a:prstGeom prst="rect">
            <a:avLst/>
          </a:prstGeom>
        </p:spPr>
      </p:pic>
      <p:sp>
        <p:nvSpPr>
          <p:cNvPr id="92" name="Rounded Rectangle 91"/>
          <p:cNvSpPr/>
          <p:nvPr/>
        </p:nvSpPr>
        <p:spPr>
          <a:xfrm>
            <a:off x="383514" y="3712183"/>
            <a:ext cx="2332386" cy="101285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492367" y="4359216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37634" y="4052462"/>
            <a:ext cx="788986" cy="26385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200" b="1" dirty="0" smtClean="0">
                <a:latin typeface="+mj-lt"/>
              </a:rPr>
              <a:t>VNF</a:t>
            </a:r>
            <a:endParaRPr lang="en-US" sz="1200" b="1" dirty="0">
              <a:latin typeface="+mj-lt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1379668" y="4052462"/>
            <a:ext cx="788986" cy="26385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200" b="1" dirty="0" smtClean="0">
                <a:latin typeface="+mj-lt"/>
              </a:rPr>
              <a:t>VNF</a:t>
            </a:r>
            <a:endParaRPr lang="en-US" sz="1200" b="1" dirty="0">
              <a:latin typeface="+mj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57279" y="3760309"/>
            <a:ext cx="2109806" cy="249267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err="1" smtClean="0"/>
              <a:t>OpenStack</a:t>
            </a:r>
            <a:r>
              <a:rPr lang="en-US" sz="1200" b="1" dirty="0" smtClean="0"/>
              <a:t> Compute node</a:t>
            </a:r>
          </a:p>
        </p:txBody>
      </p:sp>
      <p:sp>
        <p:nvSpPr>
          <p:cNvPr id="97" name="Isosceles Triangle 96"/>
          <p:cNvSpPr/>
          <p:nvPr/>
        </p:nvSpPr>
        <p:spPr>
          <a:xfrm rot="11880541">
            <a:off x="7229147" y="4241820"/>
            <a:ext cx="790455" cy="1549799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7451674" y="4094320"/>
            <a:ext cx="1419366" cy="60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643931" y="4199311"/>
            <a:ext cx="987704" cy="40623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err="1" smtClean="0"/>
              <a:t>OpenStack</a:t>
            </a:r>
            <a:endParaRPr lang="en-US" sz="1200" b="1" dirty="0" smtClean="0"/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Controller</a:t>
            </a:r>
          </a:p>
        </p:txBody>
      </p:sp>
    </p:spTree>
    <p:extLst>
      <p:ext uri="{BB962C8B-B14F-4D97-AF65-F5344CB8AC3E}">
        <p14:creationId xmlns:p14="http://schemas.microsoft.com/office/powerpoint/2010/main" val="399220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</a:t>
            </a:r>
            <a:r>
              <a:rPr lang="en-US" dirty="0" smtClean="0"/>
              <a:t>function </a:t>
            </a:r>
            <a:r>
              <a:rPr lang="en-US" dirty="0" smtClean="0"/>
              <a:t>chaining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6728" y="1091821"/>
            <a:ext cx="8543499" cy="5418161"/>
          </a:xfrm>
        </p:spPr>
        <p:txBody>
          <a:bodyPr/>
          <a:lstStyle/>
          <a:p>
            <a:pPr>
              <a:buNone/>
            </a:pPr>
            <a:r>
              <a:rPr lang="en-US" sz="2000" i="1" dirty="0" smtClean="0"/>
              <a:t>Service (function) chaining</a:t>
            </a:r>
            <a:r>
              <a:rPr lang="en-US" sz="2000" dirty="0" smtClean="0"/>
              <a:t> is a new </a:t>
            </a:r>
            <a:r>
              <a:rPr lang="en-US" sz="2000" dirty="0" smtClean="0"/>
              <a:t>SDN+NFV </a:t>
            </a:r>
            <a:r>
              <a:rPr lang="en-US" sz="2000" dirty="0" smtClean="0"/>
              <a:t>application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has been receiving a lot of attention</a:t>
            </a:r>
          </a:p>
          <a:p>
            <a:pPr>
              <a:buNone/>
            </a:pPr>
            <a:r>
              <a:rPr lang="en-US" sz="2000" dirty="0" smtClean="0"/>
              <a:t>Its main </a:t>
            </a:r>
            <a:r>
              <a:rPr lang="en-US" sz="2000" dirty="0" smtClean="0"/>
              <a:t>application is inside data </a:t>
            </a:r>
            <a:r>
              <a:rPr lang="en-US" sz="2000" dirty="0" smtClean="0"/>
              <a:t>centers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2000" dirty="0" smtClean="0"/>
              <a:t>but there are </a:t>
            </a:r>
            <a:r>
              <a:rPr lang="en-US" sz="2000" dirty="0" smtClean="0"/>
              <a:t>also applications in mobile networks</a:t>
            </a:r>
          </a:p>
          <a:p>
            <a:pPr>
              <a:buNone/>
            </a:pPr>
            <a:r>
              <a:rPr lang="en-US" sz="2000" dirty="0" smtClean="0"/>
              <a:t>A packet may need to be </a:t>
            </a:r>
            <a:r>
              <a:rPr lang="en-US" sz="2000" i="1" dirty="0" smtClean="0"/>
              <a:t>steered</a:t>
            </a:r>
            <a:r>
              <a:rPr lang="en-US" sz="2000" dirty="0" smtClean="0"/>
              <a:t> through a </a:t>
            </a:r>
            <a:r>
              <a:rPr lang="en-US" sz="2000" dirty="0" smtClean="0"/>
              <a:t>chain of functions (services)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Examples of services (functions)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firewall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DPI for analytics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NAT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CDN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billing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load balancing</a:t>
            </a:r>
          </a:p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i="1" dirty="0" smtClean="0"/>
              <a:t>chaining</a:t>
            </a:r>
            <a:r>
              <a:rPr lang="en-US" sz="2000" dirty="0" smtClean="0"/>
              <a:t> can be performed </a:t>
            </a:r>
            <a:r>
              <a:rPr lang="en-US" sz="2000" dirty="0" smtClean="0"/>
              <a:t>by SDN or  static routing, source routing</a:t>
            </a:r>
            <a:r>
              <a:rPr lang="en-US" sz="2000" dirty="0" smtClean="0"/>
              <a:t>, </a:t>
            </a:r>
            <a:r>
              <a:rPr lang="en-US" sz="2000" dirty="0" smtClean="0"/>
              <a:t>          segment routing, policy-based routing, new mechanisms </a:t>
            </a:r>
          </a:p>
          <a:p>
            <a:pPr>
              <a:buNone/>
            </a:pPr>
            <a:r>
              <a:rPr lang="en-US" dirty="0" smtClean="0"/>
              <a:t>It is useful to be able to pass metadata between functions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1668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ETSI NFV-ISG architecture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295" y="1113452"/>
            <a:ext cx="7743928" cy="55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MANO ? VIM ? VNFM?  NFVO?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4350" y="1238250"/>
            <a:ext cx="7877175" cy="554354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Traditional NEs have NMS (EMS) and perhaps are supported by an OSS</a:t>
            </a:r>
          </a:p>
          <a:p>
            <a:pPr marL="0" indent="0">
              <a:buNone/>
            </a:pPr>
            <a:r>
              <a:rPr lang="en-US" sz="2000" dirty="0" smtClean="0"/>
              <a:t>NFV has </a:t>
            </a:r>
            <a:r>
              <a:rPr lang="en-US" sz="2000" i="1" dirty="0" smtClean="0"/>
              <a:t>in addition </a:t>
            </a:r>
            <a:r>
              <a:rPr lang="en-US" sz="2000" dirty="0" smtClean="0"/>
              <a:t>the MANO </a:t>
            </a:r>
            <a:r>
              <a:rPr lang="en-US" sz="1800" dirty="0" smtClean="0"/>
              <a:t>(Management and Orchestration) </a:t>
            </a:r>
            <a:r>
              <a:rPr lang="en-US" sz="2000" dirty="0" smtClean="0"/>
              <a:t>containing 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an orchestrator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VNFM(s) (VNF Manager)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VIM(s) (Virtual Infrastructure Manager)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lots of reference points (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</a:rPr>
              <a:t>interfaces</a:t>
            </a:r>
            <a:r>
              <a:rPr lang="en-US" sz="1800" dirty="0" smtClean="0"/>
              <a:t>) !</a:t>
            </a:r>
          </a:p>
          <a:p>
            <a:pPr marL="0" indent="0">
              <a:buNone/>
            </a:pPr>
            <a:r>
              <a:rPr lang="en-US" sz="2000" dirty="0" smtClean="0"/>
              <a:t>The VIM </a:t>
            </a:r>
            <a:r>
              <a:rPr lang="en-US" sz="1800" dirty="0" smtClean="0"/>
              <a:t>(usually OpenStack)</a:t>
            </a:r>
            <a:r>
              <a:rPr lang="en-US" sz="2000" dirty="0" smtClean="0"/>
              <a:t> manages NFVI resources in one NFVI domain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life-cycle of virtual resources (e.g., set-up, maintenance, tear-down of VMs)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inventory of VMs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FM and PM of hardware and software resources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exposes APIs to other managers</a:t>
            </a:r>
          </a:p>
          <a:p>
            <a:pPr marL="0" indent="0">
              <a:buNone/>
            </a:pPr>
            <a:r>
              <a:rPr lang="en-US" sz="2000" dirty="0" smtClean="0"/>
              <a:t>The VNFM manages VNFs in one VNF domain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life-cycle of </a:t>
            </a:r>
            <a:r>
              <a:rPr lang="en-US" sz="1800" dirty="0" smtClean="0"/>
              <a:t>VNFs </a:t>
            </a:r>
            <a:r>
              <a:rPr lang="en-US" sz="1800" dirty="0"/>
              <a:t>(e.g., set-up, maintenance, tear-down of </a:t>
            </a:r>
            <a:r>
              <a:rPr lang="en-US" sz="1800" dirty="0" smtClean="0"/>
              <a:t>VNF instances</a:t>
            </a:r>
            <a:r>
              <a:rPr lang="en-US" sz="1800" dirty="0"/>
              <a:t>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inventory of </a:t>
            </a:r>
            <a:r>
              <a:rPr lang="en-US" sz="1800" dirty="0" smtClean="0"/>
              <a:t>VNFs</a:t>
            </a: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FM and PM of </a:t>
            </a:r>
            <a:r>
              <a:rPr lang="en-US" sz="1800" dirty="0" smtClean="0"/>
              <a:t>VNFs</a:t>
            </a:r>
            <a:endParaRPr lang="en-US" sz="1800" dirty="0"/>
          </a:p>
          <a:p>
            <a:pPr marL="0" indent="0">
              <a:buNone/>
            </a:pPr>
            <a:r>
              <a:rPr lang="en-US" sz="2000" dirty="0" smtClean="0"/>
              <a:t>The NFVO is responsible for resource and service orchestration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controls NFVI resources everywhere via VIMs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creates end-to-end services via VNFMs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64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Organizations working on </a:t>
            </a:r>
            <a:r>
              <a:rPr lang="en-US" dirty="0" smtClean="0"/>
              <a:t>NFV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7029" y="1451429"/>
            <a:ext cx="7663542" cy="512354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ETSI NFV Industry Specification Group (NFV-ISG)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architecture and MANO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Proofs of Concept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ETSI Mobile Edge Computing </a:t>
            </a:r>
            <a:r>
              <a:rPr lang="en-US" b="1" dirty="0"/>
              <a:t>Industry Specification Group </a:t>
            </a:r>
            <a:r>
              <a:rPr lang="en-US" b="1" dirty="0" smtClean="0"/>
              <a:t>(MEC ISG)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NFV for mobile backhaul networks</a:t>
            </a:r>
          </a:p>
          <a:p>
            <a:pPr marL="0" indent="0">
              <a:buNone/>
            </a:pPr>
            <a:r>
              <a:rPr lang="en-US" b="1" dirty="0" smtClean="0"/>
              <a:t>Broadband Forum (BBF)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vCPE</a:t>
            </a:r>
            <a:r>
              <a:rPr lang="en-US" dirty="0" smtClean="0"/>
              <a:t> for residence and business </a:t>
            </a:r>
            <a:r>
              <a:rPr lang="en-US" dirty="0" smtClean="0"/>
              <a:t>applications</a:t>
            </a:r>
          </a:p>
          <a:p>
            <a:pPr marL="0" indent="0">
              <a:buNone/>
            </a:pPr>
            <a:r>
              <a:rPr lang="en-US" b="1" dirty="0" smtClean="0"/>
              <a:t>IRTF NFVRG</a:t>
            </a:r>
            <a:endParaRPr lang="en-US" b="1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and many open source communities, including :</a:t>
            </a:r>
          </a:p>
          <a:p>
            <a:r>
              <a:rPr lang="en-US" dirty="0" smtClean="0"/>
              <a:t>Open Platform for NFV (OPNFV</a:t>
            </a:r>
            <a:r>
              <a:rPr lang="en-US" dirty="0" smtClean="0"/>
              <a:t>) – for accelerating NFV deployment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OpenStack </a:t>
            </a:r>
            <a:r>
              <a:rPr lang="en-US" dirty="0" smtClean="0"/>
              <a:t>– the most popular VIM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Open </a:t>
            </a:r>
            <a:r>
              <a:rPr lang="en-US" dirty="0" err="1" smtClean="0"/>
              <a:t>vSwitch</a:t>
            </a:r>
            <a:r>
              <a:rPr lang="en-US" dirty="0" smtClean="0"/>
              <a:t> – an open source switch supporting </a:t>
            </a:r>
            <a:r>
              <a:rPr lang="en-US" dirty="0" err="1" smtClean="0"/>
              <a:t>OpenFlow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DPDK, ODP – tools for making NFV more </a:t>
            </a:r>
            <a:r>
              <a:rPr lang="en-US" dirty="0" smtClean="0"/>
              <a:t>efficient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OpenMANO</a:t>
            </a:r>
            <a:r>
              <a:rPr lang="en-US" dirty="0" smtClean="0"/>
              <a:t>, </a:t>
            </a:r>
            <a:r>
              <a:rPr lang="en-US" dirty="0" err="1" smtClean="0"/>
              <a:t>OpenBaton</a:t>
            </a:r>
            <a:r>
              <a:rPr lang="en-US" dirty="0" smtClean="0"/>
              <a:t>, Open-O  orchestrators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039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 bwMode="auto">
          <a:xfrm>
            <a:off x="639763" y="2319338"/>
            <a:ext cx="5880100" cy="17843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err="1" smtClean="0"/>
              <a:t>OpenFlow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760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OpenFlow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4350" y="1300163"/>
            <a:ext cx="7886700" cy="4686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OpenFlow</a:t>
            </a:r>
            <a:r>
              <a:rPr lang="en-US" dirty="0" smtClean="0"/>
              <a:t> is an SDN southbound interface –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i.e., a protocol from an SDN controller to an SDN switch (</a:t>
            </a:r>
            <a:r>
              <a:rPr lang="en-US" i="1" dirty="0" err="1" smtClean="0"/>
              <a:t>whitebox</a:t>
            </a:r>
            <a:r>
              <a:rPr lang="en-US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that enables configuring forwarding behavior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What makes </a:t>
            </a:r>
            <a:r>
              <a:rPr lang="en-US" dirty="0" err="1" smtClean="0"/>
              <a:t>OpenFlow</a:t>
            </a:r>
            <a:r>
              <a:rPr lang="en-US" dirty="0" smtClean="0"/>
              <a:t> different from similar protocols is its </a:t>
            </a:r>
            <a:r>
              <a:rPr lang="en-US" i="1" dirty="0" smtClean="0"/>
              <a:t>switch model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it assumes that the SDN switch is based on TCAM matcher(s)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so flows are identified by exact match with wildcards on header field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supported header fields include:</a:t>
            </a:r>
          </a:p>
          <a:p>
            <a:pPr>
              <a:spcBef>
                <a:spcPts val="0"/>
              </a:spcBef>
            </a:pPr>
            <a:r>
              <a:rPr lang="en-US" dirty="0"/>
              <a:t>Ethernet </a:t>
            </a:r>
            <a:r>
              <a:rPr lang="en-US" dirty="0" smtClean="0"/>
              <a:t>- DA, SA, </a:t>
            </a:r>
            <a:r>
              <a:rPr lang="en-US" dirty="0" err="1" smtClean="0"/>
              <a:t>EtherType</a:t>
            </a:r>
            <a:r>
              <a:rPr lang="en-US" dirty="0" smtClean="0"/>
              <a:t>, VLAN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MPLS – top label and </a:t>
            </a:r>
            <a:r>
              <a:rPr lang="en-US" dirty="0" err="1" smtClean="0"/>
              <a:t>BoS</a:t>
            </a:r>
            <a:r>
              <a:rPr lang="en-US" dirty="0" smtClean="0"/>
              <a:t> bit</a:t>
            </a:r>
          </a:p>
          <a:p>
            <a:pPr>
              <a:spcBef>
                <a:spcPts val="0"/>
              </a:spcBef>
            </a:pPr>
            <a:r>
              <a:rPr lang="en-US" dirty="0"/>
              <a:t>IP </a:t>
            </a:r>
            <a:r>
              <a:rPr lang="en-US" dirty="0" smtClean="0"/>
              <a:t>(v4 or v6) – DA, SA, protocol, DSCP, ECN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TCP/UDP ports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err="1" smtClean="0"/>
              <a:t>OpenFlow</a:t>
            </a:r>
            <a:r>
              <a:rPr lang="en-US" dirty="0" smtClean="0"/>
              <a:t> grew out of </a:t>
            </a:r>
            <a:r>
              <a:rPr lang="en-US" i="1" dirty="0" smtClean="0"/>
              <a:t>Ethane</a:t>
            </a:r>
            <a:r>
              <a:rPr lang="en-US" dirty="0" smtClean="0"/>
              <a:t> and is now developed by the ONF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it has gone through several major versions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the latest is 1.5.0</a:t>
            </a:r>
          </a:p>
        </p:txBody>
      </p:sp>
    </p:spTree>
    <p:extLst>
      <p:ext uri="{BB962C8B-B14F-4D97-AF65-F5344CB8AC3E}">
        <p14:creationId xmlns:p14="http://schemas.microsoft.com/office/powerpoint/2010/main" val="13018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214651"/>
            <a:ext cx="8284191" cy="544545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describe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southbound protocol between OF controller and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operation of the OF switch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do not define 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northbound interface from OF  controller to applications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boot the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an E2E path is set up by touching multiple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configure or maintain an OF switch (which can be done by of-</a:t>
            </a:r>
            <a:r>
              <a:rPr lang="en-US" sz="2000" dirty="0" err="1" smtClean="0"/>
              <a:t>config</a:t>
            </a:r>
            <a:r>
              <a:rPr lang="en-US" sz="2000" dirty="0" smtClean="0"/>
              <a:t>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OF-CONFIG</a:t>
            </a:r>
            <a:r>
              <a:rPr lang="en-US" sz="2000" dirty="0" smtClean="0"/>
              <a:t> specification defines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 configuration and management protocol between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 </a:t>
            </a:r>
            <a:r>
              <a:rPr lang="en-US" sz="2000" i="1" dirty="0" smtClean="0"/>
              <a:t>OF configuration point </a:t>
            </a:r>
            <a:r>
              <a:rPr lang="en-US" sz="2000" dirty="0" smtClean="0"/>
              <a:t>and </a:t>
            </a:r>
            <a:r>
              <a:rPr lang="en-US" sz="2000" i="1" dirty="0" smtClean="0"/>
              <a:t>OF capable switch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which </a:t>
            </a:r>
            <a:r>
              <a:rPr lang="en-US" sz="1800" dirty="0" err="1" smtClean="0"/>
              <a:t>OpenFlow</a:t>
            </a:r>
            <a:r>
              <a:rPr lang="en-US" sz="1800" dirty="0" smtClean="0"/>
              <a:t> controller(s) to use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queues and ports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remotely changes port status (e.g., up/down)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certificates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switch capability discovery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configuration of tunnel types </a:t>
            </a:r>
            <a:r>
              <a:rPr lang="en-US" sz="1600" dirty="0" smtClean="0"/>
              <a:t>(IP-in-GRE, </a:t>
            </a:r>
            <a:r>
              <a:rPr lang="en-US" sz="1600" dirty="0" err="1" smtClean="0"/>
              <a:t>VxLAN</a:t>
            </a:r>
            <a:r>
              <a:rPr lang="en-US" sz="1600" dirty="0" smtClean="0"/>
              <a:t> ) </a:t>
            </a:r>
          </a:p>
        </p:txBody>
      </p:sp>
      <p:sp>
        <p:nvSpPr>
          <p:cNvPr id="4" name="Rectangle 3"/>
          <p:cNvSpPr/>
          <p:nvPr/>
        </p:nvSpPr>
        <p:spPr>
          <a:xfrm>
            <a:off x="6741994" y="4831307"/>
            <a:ext cx="2074460" cy="17878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10229" y="5854885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9365" y="5406773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72581" y="4942741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60108" y="6318916"/>
            <a:ext cx="2267218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rgbClr val="FF0000"/>
                </a:solidFill>
                <a:latin typeface="+mn-lt"/>
              </a:rPr>
              <a:t>OF capable switch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38782" y="4380932"/>
            <a:ext cx="0" cy="586854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83940" y="4107977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7726894" y="4383204"/>
            <a:ext cx="6841" cy="102356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72052" y="408295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5" name="Straight Arrow Connector 14"/>
          <p:cNvCxnSpPr>
            <a:stCxn id="16" idx="2"/>
            <a:endCxn id="6" idx="0"/>
          </p:cNvCxnSpPr>
          <p:nvPr/>
        </p:nvCxnSpPr>
        <p:spPr>
          <a:xfrm flipH="1">
            <a:off x="7144599" y="4455124"/>
            <a:ext cx="4527" cy="139976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7460" y="409887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67785" y="6141506"/>
            <a:ext cx="1078173" cy="277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OF-CONFIG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991367" y="6277984"/>
            <a:ext cx="696035" cy="136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186151" y="5622880"/>
            <a:ext cx="1583141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dirty="0" smtClean="0"/>
              <a:t>NB for Open </a:t>
            </a:r>
            <a:r>
              <a:rPr lang="en-US" sz="1200" dirty="0" err="1" smtClean="0"/>
              <a:t>vSwitch</a:t>
            </a:r>
            <a:r>
              <a:rPr lang="en-US" sz="1200" dirty="0" smtClean="0"/>
              <a:t> OVSDB (RFC 7047)     can also be used </a:t>
            </a:r>
            <a:endParaRPr lang="en-US" sz="12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591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matching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0985" y="1174764"/>
            <a:ext cx="8437230" cy="5362514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basic entity in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is the </a:t>
            </a:r>
            <a:r>
              <a:rPr lang="en-US" sz="2000" b="1" i="1" dirty="0" smtClean="0"/>
              <a:t>flow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A flow is a sequence of packets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are forwarded through the network in the same way</a:t>
            </a:r>
          </a:p>
          <a:p>
            <a:pPr>
              <a:buNone/>
            </a:pPr>
            <a:r>
              <a:rPr lang="en-US" sz="2000" dirty="0" smtClean="0"/>
              <a:t>Packets are classified as belonging to flows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based on </a:t>
            </a:r>
            <a:r>
              <a:rPr lang="en-US" sz="2000" b="1" dirty="0" smtClean="0"/>
              <a:t>match fields</a:t>
            </a:r>
            <a:r>
              <a:rPr lang="en-US" sz="2000" dirty="0" smtClean="0"/>
              <a:t> (switch ingress port, packet headers, metadata)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detailed in a </a:t>
            </a:r>
            <a:r>
              <a:rPr lang="en-US" sz="2000" b="1" dirty="0" smtClean="0"/>
              <a:t>flow table </a:t>
            </a:r>
            <a:r>
              <a:rPr lang="en-US" sz="2000" dirty="0" smtClean="0"/>
              <a:t>(list of match criteria)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Only a finite set of match fields is presently defined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an even smaller set that must be supported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matching operation is </a:t>
            </a:r>
            <a:r>
              <a:rPr lang="en-US" sz="2000" i="1" dirty="0" smtClean="0"/>
              <a:t>exact match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certain fields allowing </a:t>
            </a:r>
            <a:r>
              <a:rPr lang="en-US" sz="2000" i="1" dirty="0" smtClean="0"/>
              <a:t>bit-masking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Since OF 1.1 the matching proceeds in a </a:t>
            </a:r>
            <a:r>
              <a:rPr lang="en-US" sz="2000" b="1" dirty="0" smtClean="0"/>
              <a:t>pipeline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Note: this limited type of matching is too primitive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support a complete NFV solution</a:t>
            </a:r>
            <a:r>
              <a:rPr lang="en-US" sz="16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(it is even too primitive to support IP forwarding, let alone NAT, firewall ,or IDS!)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However, the assumption is that DPI is performed by the network application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all the relevant packets will be easy to match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7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1. </a:t>
            </a:r>
            <a:r>
              <a:rPr lang="en-US" dirty="0" smtClean="0"/>
              <a:t>Rich communications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1598" y="1089415"/>
            <a:ext cx="8115299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Traditional communications services are pure </a:t>
            </a:r>
            <a:r>
              <a:rPr lang="en-US" sz="2000" i="1" dirty="0" smtClean="0"/>
              <a:t>connectivity</a:t>
            </a:r>
            <a:r>
              <a:rPr lang="en-US" sz="2000" dirty="0" smtClean="0"/>
              <a:t> services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transport data from A to B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constraints (e.g., minimum bandwidth, maximal delay)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maximal efficiency (minimum cost, maximized revenue)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Modern communications services are richer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combining connectivity and network functionalities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e.g., firewall, NAT, load balancing, CDN, parental control, ...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Such services further blur the computation/communications distinction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and make service deployment optimization more challenging</a:t>
            </a:r>
          </a:p>
        </p:txBody>
      </p:sp>
      <p:grpSp>
        <p:nvGrpSpPr>
          <p:cNvPr id="304" name="Group 303"/>
          <p:cNvGrpSpPr/>
          <p:nvPr/>
        </p:nvGrpSpPr>
        <p:grpSpPr>
          <a:xfrm>
            <a:off x="2372594" y="4317260"/>
            <a:ext cx="4470857" cy="2254748"/>
            <a:chOff x="2372594" y="4349917"/>
            <a:chExt cx="4470857" cy="2254748"/>
          </a:xfrm>
        </p:grpSpPr>
        <p:grpSp>
          <p:nvGrpSpPr>
            <p:cNvPr id="5" name="Group 144"/>
            <p:cNvGrpSpPr>
              <a:grpSpLocks/>
            </p:cNvGrpSpPr>
            <p:nvPr/>
          </p:nvGrpSpPr>
          <p:grpSpPr bwMode="auto">
            <a:xfrm>
              <a:off x="3018257" y="4349917"/>
              <a:ext cx="2784142" cy="2254748"/>
              <a:chOff x="4132" y="1824"/>
              <a:chExt cx="908" cy="528"/>
            </a:xfrm>
            <a:solidFill>
              <a:srgbClr val="FFFF99"/>
            </a:solidFill>
          </p:grpSpPr>
          <p:grpSp>
            <p:nvGrpSpPr>
              <p:cNvPr id="6" name="Group 145"/>
              <p:cNvGrpSpPr>
                <a:grpSpLocks/>
              </p:cNvGrpSpPr>
              <p:nvPr/>
            </p:nvGrpSpPr>
            <p:grpSpPr bwMode="auto">
              <a:xfrm>
                <a:off x="4132" y="1827"/>
                <a:ext cx="906" cy="523"/>
                <a:chOff x="388" y="1637"/>
                <a:chExt cx="750" cy="422"/>
              </a:xfrm>
              <a:grpFill/>
            </p:grpSpPr>
            <p:sp>
              <p:nvSpPr>
                <p:cNvPr id="24" name="Oval 146"/>
                <p:cNvSpPr>
                  <a:spLocks noChangeArrowheads="1"/>
                </p:cNvSpPr>
                <p:nvPr/>
              </p:nvSpPr>
              <p:spPr bwMode="auto">
                <a:xfrm>
                  <a:off x="644" y="1637"/>
                  <a:ext cx="327" cy="17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5" name="Oval 147"/>
                <p:cNvSpPr>
                  <a:spLocks noChangeArrowheads="1"/>
                </p:cNvSpPr>
                <p:nvPr/>
              </p:nvSpPr>
              <p:spPr bwMode="auto">
                <a:xfrm>
                  <a:off x="464" y="1683"/>
                  <a:ext cx="250" cy="17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6" name="Oval 148"/>
                <p:cNvSpPr>
                  <a:spLocks noChangeArrowheads="1"/>
                </p:cNvSpPr>
                <p:nvPr/>
              </p:nvSpPr>
              <p:spPr bwMode="auto">
                <a:xfrm>
                  <a:off x="388" y="1788"/>
                  <a:ext cx="169" cy="142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7" name="Oval 149"/>
                <p:cNvSpPr>
                  <a:spLocks noChangeArrowheads="1"/>
                </p:cNvSpPr>
                <p:nvPr/>
              </p:nvSpPr>
              <p:spPr bwMode="auto">
                <a:xfrm>
                  <a:off x="438" y="1851"/>
                  <a:ext cx="255" cy="15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" name="Oval 150"/>
                <p:cNvSpPr>
                  <a:spLocks noChangeArrowheads="1"/>
                </p:cNvSpPr>
                <p:nvPr/>
              </p:nvSpPr>
              <p:spPr bwMode="auto">
                <a:xfrm>
                  <a:off x="618" y="1876"/>
                  <a:ext cx="380" cy="183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" name="Oval 151"/>
                <p:cNvSpPr>
                  <a:spLocks noChangeArrowheads="1"/>
                </p:cNvSpPr>
                <p:nvPr/>
              </p:nvSpPr>
              <p:spPr bwMode="auto">
                <a:xfrm>
                  <a:off x="860" y="1688"/>
                  <a:ext cx="243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" name="Oval 152"/>
                <p:cNvSpPr>
                  <a:spLocks noChangeArrowheads="1"/>
                </p:cNvSpPr>
                <p:nvPr/>
              </p:nvSpPr>
              <p:spPr bwMode="auto">
                <a:xfrm>
                  <a:off x="896" y="1776"/>
                  <a:ext cx="242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1" name="Oval 153"/>
                <p:cNvSpPr>
                  <a:spLocks noChangeArrowheads="1"/>
                </p:cNvSpPr>
                <p:nvPr/>
              </p:nvSpPr>
              <p:spPr bwMode="auto">
                <a:xfrm>
                  <a:off x="874" y="1805"/>
                  <a:ext cx="240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2" name="Oval 154"/>
                <p:cNvSpPr>
                  <a:spLocks noChangeArrowheads="1"/>
                </p:cNvSpPr>
                <p:nvPr/>
              </p:nvSpPr>
              <p:spPr bwMode="auto">
                <a:xfrm>
                  <a:off x="524" y="1737"/>
                  <a:ext cx="486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7" name="Group 155"/>
              <p:cNvGrpSpPr>
                <a:grpSpLocks/>
              </p:cNvGrpSpPr>
              <p:nvPr/>
            </p:nvGrpSpPr>
            <p:grpSpPr bwMode="auto">
              <a:xfrm>
                <a:off x="4132" y="1824"/>
                <a:ext cx="908" cy="528"/>
                <a:chOff x="388" y="1635"/>
                <a:chExt cx="752" cy="426"/>
              </a:xfrm>
              <a:grpFill/>
            </p:grpSpPr>
            <p:sp>
              <p:nvSpPr>
                <p:cNvPr id="8" name="Arc 156"/>
                <p:cNvSpPr>
                  <a:spLocks/>
                </p:cNvSpPr>
                <p:nvPr/>
              </p:nvSpPr>
              <p:spPr bwMode="auto">
                <a:xfrm>
                  <a:off x="653" y="1635"/>
                  <a:ext cx="309" cy="89"/>
                </a:xfrm>
                <a:custGeom>
                  <a:avLst/>
                  <a:gdLst>
                    <a:gd name="T0" fmla="*/ 0 w 40505"/>
                    <a:gd name="T1" fmla="*/ 0 h 21600"/>
                    <a:gd name="T2" fmla="*/ 0 w 40505"/>
                    <a:gd name="T3" fmla="*/ 0 h 21600"/>
                    <a:gd name="T4" fmla="*/ 0 w 40505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505"/>
                    <a:gd name="T10" fmla="*/ 0 h 21600"/>
                    <a:gd name="T11" fmla="*/ 40505 w 40505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505" h="21600" fill="none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</a:path>
                    <a:path w="40505" h="21600" stroke="0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  <a:lnTo>
                        <a:pt x="20463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" name="Arc 157"/>
                <p:cNvSpPr>
                  <a:spLocks/>
                </p:cNvSpPr>
                <p:nvPr/>
              </p:nvSpPr>
              <p:spPr bwMode="auto">
                <a:xfrm>
                  <a:off x="655" y="1637"/>
                  <a:ext cx="305" cy="87"/>
                </a:xfrm>
                <a:custGeom>
                  <a:avLst/>
                  <a:gdLst>
                    <a:gd name="T0" fmla="*/ 0 w 40452"/>
                    <a:gd name="T1" fmla="*/ 0 h 21600"/>
                    <a:gd name="T2" fmla="*/ 0 w 40452"/>
                    <a:gd name="T3" fmla="*/ 0 h 21600"/>
                    <a:gd name="T4" fmla="*/ 0 w 404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452"/>
                    <a:gd name="T10" fmla="*/ 0 h 21600"/>
                    <a:gd name="T11" fmla="*/ 40452 w 404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452" h="21600" fill="none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</a:path>
                    <a:path w="40452" h="21600" stroke="0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  <a:lnTo>
                        <a:pt x="2044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" name="Arc 158"/>
                <p:cNvSpPr>
                  <a:spLocks/>
                </p:cNvSpPr>
                <p:nvPr/>
              </p:nvSpPr>
              <p:spPr bwMode="auto">
                <a:xfrm>
                  <a:off x="464" y="1681"/>
                  <a:ext cx="193" cy="107"/>
                </a:xfrm>
                <a:custGeom>
                  <a:avLst/>
                  <a:gdLst>
                    <a:gd name="T0" fmla="*/ 0 w 33051"/>
                    <a:gd name="T1" fmla="*/ 0 h 26209"/>
                    <a:gd name="T2" fmla="*/ 0 w 33051"/>
                    <a:gd name="T3" fmla="*/ 0 h 26209"/>
                    <a:gd name="T4" fmla="*/ 0 w 33051"/>
                    <a:gd name="T5" fmla="*/ 0 h 26209"/>
                    <a:gd name="T6" fmla="*/ 0 60000 65536"/>
                    <a:gd name="T7" fmla="*/ 0 60000 65536"/>
                    <a:gd name="T8" fmla="*/ 0 60000 65536"/>
                    <a:gd name="T9" fmla="*/ 0 w 33051"/>
                    <a:gd name="T10" fmla="*/ 0 h 26209"/>
                    <a:gd name="T11" fmla="*/ 33051 w 33051"/>
                    <a:gd name="T12" fmla="*/ 26209 h 2620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3051" h="26209" fill="none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</a:path>
                    <a:path w="33051" h="26209" stroke="0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" name="Arc 159"/>
                <p:cNvSpPr>
                  <a:spLocks/>
                </p:cNvSpPr>
                <p:nvPr/>
              </p:nvSpPr>
              <p:spPr bwMode="auto">
                <a:xfrm>
                  <a:off x="466" y="1683"/>
                  <a:ext cx="189" cy="104"/>
                </a:xfrm>
                <a:custGeom>
                  <a:avLst/>
                  <a:gdLst>
                    <a:gd name="T0" fmla="*/ 0 w 32994"/>
                    <a:gd name="T1" fmla="*/ 0 h 26240"/>
                    <a:gd name="T2" fmla="*/ 0 w 32994"/>
                    <a:gd name="T3" fmla="*/ 0 h 26240"/>
                    <a:gd name="T4" fmla="*/ 0 w 32994"/>
                    <a:gd name="T5" fmla="*/ 0 h 26240"/>
                    <a:gd name="T6" fmla="*/ 0 60000 65536"/>
                    <a:gd name="T7" fmla="*/ 0 60000 65536"/>
                    <a:gd name="T8" fmla="*/ 0 60000 65536"/>
                    <a:gd name="T9" fmla="*/ 0 w 32994"/>
                    <a:gd name="T10" fmla="*/ 0 h 26240"/>
                    <a:gd name="T11" fmla="*/ 32994 w 32994"/>
                    <a:gd name="T12" fmla="*/ 26240 h 262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994" h="26240" fill="none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</a:path>
                    <a:path w="32994" h="26240" stroke="0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" name="Arc 160"/>
                <p:cNvSpPr>
                  <a:spLocks/>
                </p:cNvSpPr>
                <p:nvPr/>
              </p:nvSpPr>
              <p:spPr bwMode="auto">
                <a:xfrm>
                  <a:off x="437" y="1923"/>
                  <a:ext cx="194" cy="83"/>
                </a:xfrm>
                <a:custGeom>
                  <a:avLst/>
                  <a:gdLst>
                    <a:gd name="T0" fmla="*/ 0 w 32124"/>
                    <a:gd name="T1" fmla="*/ 0 h 22584"/>
                    <a:gd name="T2" fmla="*/ 0 w 32124"/>
                    <a:gd name="T3" fmla="*/ 0 h 22584"/>
                    <a:gd name="T4" fmla="*/ 0 w 32124"/>
                    <a:gd name="T5" fmla="*/ 0 h 22584"/>
                    <a:gd name="T6" fmla="*/ 0 60000 65536"/>
                    <a:gd name="T7" fmla="*/ 0 60000 65536"/>
                    <a:gd name="T8" fmla="*/ 0 60000 65536"/>
                    <a:gd name="T9" fmla="*/ 0 w 32124"/>
                    <a:gd name="T10" fmla="*/ 0 h 22584"/>
                    <a:gd name="T11" fmla="*/ 32124 w 32124"/>
                    <a:gd name="T12" fmla="*/ 22584 h 225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124" h="22584" fill="none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</a:path>
                    <a:path w="32124" h="22584" stroke="0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  <a:lnTo>
                        <a:pt x="21600" y="98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" name="Arc 161"/>
                <p:cNvSpPr>
                  <a:spLocks/>
                </p:cNvSpPr>
                <p:nvPr/>
              </p:nvSpPr>
              <p:spPr bwMode="auto">
                <a:xfrm>
                  <a:off x="439" y="1923"/>
                  <a:ext cx="191" cy="81"/>
                </a:xfrm>
                <a:custGeom>
                  <a:avLst/>
                  <a:gdLst>
                    <a:gd name="T0" fmla="*/ 0 w 32043"/>
                    <a:gd name="T1" fmla="*/ 0 h 22594"/>
                    <a:gd name="T2" fmla="*/ 0 w 32043"/>
                    <a:gd name="T3" fmla="*/ 0 h 22594"/>
                    <a:gd name="T4" fmla="*/ 0 w 32043"/>
                    <a:gd name="T5" fmla="*/ 0 h 22594"/>
                    <a:gd name="T6" fmla="*/ 0 60000 65536"/>
                    <a:gd name="T7" fmla="*/ 0 60000 65536"/>
                    <a:gd name="T8" fmla="*/ 0 60000 65536"/>
                    <a:gd name="T9" fmla="*/ 0 w 32043"/>
                    <a:gd name="T10" fmla="*/ 0 h 22594"/>
                    <a:gd name="T11" fmla="*/ 32043 w 32043"/>
                    <a:gd name="T12" fmla="*/ 22594 h 2259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043" h="22594" fill="none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</a:path>
                    <a:path w="32043" h="22594" stroke="0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  <a:lnTo>
                        <a:pt x="21600" y="994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" name="Arc 162"/>
                <p:cNvSpPr>
                  <a:spLocks/>
                </p:cNvSpPr>
                <p:nvPr/>
              </p:nvSpPr>
              <p:spPr bwMode="auto">
                <a:xfrm>
                  <a:off x="959" y="1686"/>
                  <a:ext cx="147" cy="103"/>
                </a:xfrm>
                <a:custGeom>
                  <a:avLst/>
                  <a:gdLst>
                    <a:gd name="T0" fmla="*/ 0 w 26054"/>
                    <a:gd name="T1" fmla="*/ 0 h 32379"/>
                    <a:gd name="T2" fmla="*/ 0 w 26054"/>
                    <a:gd name="T3" fmla="*/ 0 h 32379"/>
                    <a:gd name="T4" fmla="*/ 0 w 26054"/>
                    <a:gd name="T5" fmla="*/ 0 h 32379"/>
                    <a:gd name="T6" fmla="*/ 0 60000 65536"/>
                    <a:gd name="T7" fmla="*/ 0 60000 65536"/>
                    <a:gd name="T8" fmla="*/ 0 60000 65536"/>
                    <a:gd name="T9" fmla="*/ 0 w 26054"/>
                    <a:gd name="T10" fmla="*/ 0 h 32379"/>
                    <a:gd name="T11" fmla="*/ 26054 w 26054"/>
                    <a:gd name="T12" fmla="*/ 32379 h 3237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054" h="32379" fill="none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</a:path>
                    <a:path w="26054" h="32379" stroke="0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  <a:lnTo>
                        <a:pt x="4454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" name="Arc 163"/>
                <p:cNvSpPr>
                  <a:spLocks/>
                </p:cNvSpPr>
                <p:nvPr/>
              </p:nvSpPr>
              <p:spPr bwMode="auto">
                <a:xfrm>
                  <a:off x="960" y="1688"/>
                  <a:ext cx="144" cy="100"/>
                </a:xfrm>
                <a:custGeom>
                  <a:avLst/>
                  <a:gdLst>
                    <a:gd name="T0" fmla="*/ 0 w 25998"/>
                    <a:gd name="T1" fmla="*/ 0 h 32485"/>
                    <a:gd name="T2" fmla="*/ 0 w 25998"/>
                    <a:gd name="T3" fmla="*/ 0 h 32485"/>
                    <a:gd name="T4" fmla="*/ 0 w 25998"/>
                    <a:gd name="T5" fmla="*/ 0 h 32485"/>
                    <a:gd name="T6" fmla="*/ 0 60000 65536"/>
                    <a:gd name="T7" fmla="*/ 0 60000 65536"/>
                    <a:gd name="T8" fmla="*/ 0 60000 65536"/>
                    <a:gd name="T9" fmla="*/ 0 w 25998"/>
                    <a:gd name="T10" fmla="*/ 0 h 32485"/>
                    <a:gd name="T11" fmla="*/ 25998 w 25998"/>
                    <a:gd name="T12" fmla="*/ 32485 h 324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5998" h="32485" fill="none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</a:path>
                    <a:path w="25998" h="32485" stroke="0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  <a:lnTo>
                        <a:pt x="4398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6" name="Arc 164"/>
                <p:cNvSpPr>
                  <a:spLocks/>
                </p:cNvSpPr>
                <p:nvPr/>
              </p:nvSpPr>
              <p:spPr bwMode="auto">
                <a:xfrm>
                  <a:off x="1000" y="1788"/>
                  <a:ext cx="140" cy="101"/>
                </a:xfrm>
                <a:custGeom>
                  <a:avLst/>
                  <a:gdLst>
                    <a:gd name="T0" fmla="*/ 0 w 21600"/>
                    <a:gd name="T1" fmla="*/ 0 h 29395"/>
                    <a:gd name="T2" fmla="*/ 0 w 21600"/>
                    <a:gd name="T3" fmla="*/ 0 h 29395"/>
                    <a:gd name="T4" fmla="*/ 0 w 21600"/>
                    <a:gd name="T5" fmla="*/ 0 h 2939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395"/>
                    <a:gd name="T11" fmla="*/ 21600 w 21600"/>
                    <a:gd name="T12" fmla="*/ 29395 h 2939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395" fill="none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</a:path>
                    <a:path w="21600" h="29395" stroke="0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  <a:lnTo>
                        <a:pt x="0" y="1688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7" name="Arc 165"/>
                <p:cNvSpPr>
                  <a:spLocks/>
                </p:cNvSpPr>
                <p:nvPr/>
              </p:nvSpPr>
              <p:spPr bwMode="auto">
                <a:xfrm>
                  <a:off x="1000" y="1789"/>
                  <a:ext cx="138" cy="99"/>
                </a:xfrm>
                <a:custGeom>
                  <a:avLst/>
                  <a:gdLst>
                    <a:gd name="T0" fmla="*/ 0 w 21600"/>
                    <a:gd name="T1" fmla="*/ 0 h 29585"/>
                    <a:gd name="T2" fmla="*/ 0 w 21600"/>
                    <a:gd name="T3" fmla="*/ 0 h 29585"/>
                    <a:gd name="T4" fmla="*/ 0 w 21600"/>
                    <a:gd name="T5" fmla="*/ 0 h 2958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585"/>
                    <a:gd name="T11" fmla="*/ 21600 w 21600"/>
                    <a:gd name="T12" fmla="*/ 29585 h 295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585" fill="none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</a:path>
                    <a:path w="21600" h="29585" stroke="0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  <a:lnTo>
                        <a:pt x="0" y="16971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8" name="Arc 166"/>
                <p:cNvSpPr>
                  <a:spLocks/>
                </p:cNvSpPr>
                <p:nvPr/>
              </p:nvSpPr>
              <p:spPr bwMode="auto">
                <a:xfrm>
                  <a:off x="954" y="1888"/>
                  <a:ext cx="164" cy="146"/>
                </a:xfrm>
                <a:custGeom>
                  <a:avLst/>
                  <a:gdLst>
                    <a:gd name="T0" fmla="*/ 0 w 28719"/>
                    <a:gd name="T1" fmla="*/ 0 h 27731"/>
                    <a:gd name="T2" fmla="*/ 0 w 28719"/>
                    <a:gd name="T3" fmla="*/ 0 h 27731"/>
                    <a:gd name="T4" fmla="*/ 0 w 28719"/>
                    <a:gd name="T5" fmla="*/ 0 h 27731"/>
                    <a:gd name="T6" fmla="*/ 0 60000 65536"/>
                    <a:gd name="T7" fmla="*/ 0 60000 65536"/>
                    <a:gd name="T8" fmla="*/ 0 60000 65536"/>
                    <a:gd name="T9" fmla="*/ 0 w 28719"/>
                    <a:gd name="T10" fmla="*/ 0 h 27731"/>
                    <a:gd name="T11" fmla="*/ 28719 w 28719"/>
                    <a:gd name="T12" fmla="*/ 27731 h 277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9" h="27731" fill="none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</a:path>
                    <a:path w="28719" h="27731" stroke="0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  <a:lnTo>
                        <a:pt x="7119" y="61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9" name="Arc 167"/>
                <p:cNvSpPr>
                  <a:spLocks/>
                </p:cNvSpPr>
                <p:nvPr/>
              </p:nvSpPr>
              <p:spPr bwMode="auto">
                <a:xfrm>
                  <a:off x="955" y="1888"/>
                  <a:ext cx="161" cy="144"/>
                </a:xfrm>
                <a:custGeom>
                  <a:avLst/>
                  <a:gdLst>
                    <a:gd name="T0" fmla="*/ 0 w 28711"/>
                    <a:gd name="T1" fmla="*/ 0 h 27739"/>
                    <a:gd name="T2" fmla="*/ 0 w 28711"/>
                    <a:gd name="T3" fmla="*/ 0 h 27739"/>
                    <a:gd name="T4" fmla="*/ 0 w 28711"/>
                    <a:gd name="T5" fmla="*/ 0 h 27739"/>
                    <a:gd name="T6" fmla="*/ 0 60000 65536"/>
                    <a:gd name="T7" fmla="*/ 0 60000 65536"/>
                    <a:gd name="T8" fmla="*/ 0 60000 65536"/>
                    <a:gd name="T9" fmla="*/ 0 w 28711"/>
                    <a:gd name="T10" fmla="*/ 0 h 27739"/>
                    <a:gd name="T11" fmla="*/ 28711 w 28711"/>
                    <a:gd name="T12" fmla="*/ 27739 h 2773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1" h="27739" fill="none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</a:path>
                    <a:path w="28711" h="27739" stroke="0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  <a:lnTo>
                        <a:pt x="7111" y="613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0" name="Arc 168"/>
                <p:cNvSpPr>
                  <a:spLocks/>
                </p:cNvSpPr>
                <p:nvPr/>
              </p:nvSpPr>
              <p:spPr bwMode="auto">
                <a:xfrm>
                  <a:off x="388" y="1786"/>
                  <a:ext cx="89" cy="140"/>
                </a:xfrm>
                <a:custGeom>
                  <a:avLst/>
                  <a:gdLst>
                    <a:gd name="T0" fmla="*/ 0 w 21600"/>
                    <a:gd name="T1" fmla="*/ 0 h 41280"/>
                    <a:gd name="T2" fmla="*/ 0 w 21600"/>
                    <a:gd name="T3" fmla="*/ 0 h 41280"/>
                    <a:gd name="T4" fmla="*/ 0 w 21600"/>
                    <a:gd name="T5" fmla="*/ 0 h 4128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80"/>
                    <a:gd name="T11" fmla="*/ 21600 w 21600"/>
                    <a:gd name="T12" fmla="*/ 41280 h 412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80" fill="none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</a:path>
                    <a:path w="21600" h="41280" stroke="0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1" name="Arc 169"/>
                <p:cNvSpPr>
                  <a:spLocks/>
                </p:cNvSpPr>
                <p:nvPr/>
              </p:nvSpPr>
              <p:spPr bwMode="auto">
                <a:xfrm>
                  <a:off x="390" y="1788"/>
                  <a:ext cx="87" cy="136"/>
                </a:xfrm>
                <a:custGeom>
                  <a:avLst/>
                  <a:gdLst>
                    <a:gd name="T0" fmla="*/ 0 w 21600"/>
                    <a:gd name="T1" fmla="*/ 0 h 41296"/>
                    <a:gd name="T2" fmla="*/ 0 w 21600"/>
                    <a:gd name="T3" fmla="*/ 0 h 41296"/>
                    <a:gd name="T4" fmla="*/ 0 w 21600"/>
                    <a:gd name="T5" fmla="*/ 0 h 41296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96"/>
                    <a:gd name="T11" fmla="*/ 21600 w 21600"/>
                    <a:gd name="T12" fmla="*/ 41296 h 4129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96" fill="none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</a:path>
                    <a:path w="21600" h="41296" stroke="0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2" name="Arc 170"/>
                <p:cNvSpPr>
                  <a:spLocks/>
                </p:cNvSpPr>
                <p:nvPr/>
              </p:nvSpPr>
              <p:spPr bwMode="auto">
                <a:xfrm>
                  <a:off x="624" y="1976"/>
                  <a:ext cx="336" cy="85"/>
                </a:xfrm>
                <a:custGeom>
                  <a:avLst/>
                  <a:gdLst>
                    <a:gd name="T0" fmla="*/ 0 w 38968"/>
                    <a:gd name="T1" fmla="*/ 0 h 21600"/>
                    <a:gd name="T2" fmla="*/ 0 w 38968"/>
                    <a:gd name="T3" fmla="*/ 0 h 21600"/>
                    <a:gd name="T4" fmla="*/ 0 w 3896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968"/>
                    <a:gd name="T10" fmla="*/ 0 h 21600"/>
                    <a:gd name="T11" fmla="*/ 38968 w 3896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968" h="21600" fill="none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</a:path>
                    <a:path w="38968" h="21600" stroke="0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  <a:lnTo>
                        <a:pt x="21153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3" name="Arc 171"/>
                <p:cNvSpPr>
                  <a:spLocks/>
                </p:cNvSpPr>
                <p:nvPr/>
              </p:nvSpPr>
              <p:spPr bwMode="auto">
                <a:xfrm>
                  <a:off x="626" y="1976"/>
                  <a:ext cx="331" cy="83"/>
                </a:xfrm>
                <a:custGeom>
                  <a:avLst/>
                  <a:gdLst>
                    <a:gd name="T0" fmla="*/ 0 w 38882"/>
                    <a:gd name="T1" fmla="*/ 0 h 21600"/>
                    <a:gd name="T2" fmla="*/ 0 w 38882"/>
                    <a:gd name="T3" fmla="*/ 0 h 21600"/>
                    <a:gd name="T4" fmla="*/ 0 w 3888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882"/>
                    <a:gd name="T10" fmla="*/ 0 h 21600"/>
                    <a:gd name="T11" fmla="*/ 38882 w 3888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882" h="21600" fill="none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</a:path>
                    <a:path w="38882" h="21600" stroke="0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  <a:lnTo>
                        <a:pt x="21142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33" name="Group 329"/>
            <p:cNvGrpSpPr>
              <a:grpSpLocks/>
            </p:cNvGrpSpPr>
            <p:nvPr/>
          </p:nvGrpSpPr>
          <p:grpSpPr bwMode="auto">
            <a:xfrm>
              <a:off x="3818003" y="5147210"/>
              <a:ext cx="321645" cy="269496"/>
              <a:chOff x="3933" y="930"/>
              <a:chExt cx="251" cy="330"/>
            </a:xfrm>
          </p:grpSpPr>
          <p:sp>
            <p:nvSpPr>
              <p:cNvPr id="3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4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57" name="Group 329"/>
            <p:cNvGrpSpPr>
              <a:grpSpLocks/>
            </p:cNvGrpSpPr>
            <p:nvPr/>
          </p:nvGrpSpPr>
          <p:grpSpPr bwMode="auto">
            <a:xfrm>
              <a:off x="4923480" y="5884201"/>
              <a:ext cx="321645" cy="269496"/>
              <a:chOff x="3933" y="930"/>
              <a:chExt cx="251" cy="330"/>
            </a:xfrm>
          </p:grpSpPr>
          <p:sp>
            <p:nvSpPr>
              <p:cNvPr id="5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6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7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6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6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1" name="Group 329"/>
            <p:cNvGrpSpPr>
              <a:grpSpLocks/>
            </p:cNvGrpSpPr>
            <p:nvPr/>
          </p:nvGrpSpPr>
          <p:grpSpPr bwMode="auto">
            <a:xfrm>
              <a:off x="5455735" y="5597596"/>
              <a:ext cx="321645" cy="269496"/>
              <a:chOff x="3933" y="930"/>
              <a:chExt cx="251" cy="330"/>
            </a:xfrm>
          </p:grpSpPr>
          <p:sp>
            <p:nvSpPr>
              <p:cNvPr id="82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3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4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5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86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87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97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8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9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0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1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2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3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4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88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9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0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1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2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3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4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5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6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05" name="Group 329"/>
            <p:cNvGrpSpPr>
              <a:grpSpLocks/>
            </p:cNvGrpSpPr>
            <p:nvPr/>
          </p:nvGrpSpPr>
          <p:grpSpPr bwMode="auto">
            <a:xfrm>
              <a:off x="5319256" y="6252690"/>
              <a:ext cx="321645" cy="269496"/>
              <a:chOff x="3933" y="930"/>
              <a:chExt cx="251" cy="330"/>
            </a:xfrm>
          </p:grpSpPr>
          <p:sp>
            <p:nvSpPr>
              <p:cNvPr id="10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1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1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2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1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1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29" name="Group 329"/>
            <p:cNvGrpSpPr>
              <a:grpSpLocks/>
            </p:cNvGrpSpPr>
            <p:nvPr/>
          </p:nvGrpSpPr>
          <p:grpSpPr bwMode="auto">
            <a:xfrm>
              <a:off x="4432153" y="4642254"/>
              <a:ext cx="321645" cy="269496"/>
              <a:chOff x="3933" y="930"/>
              <a:chExt cx="251" cy="330"/>
            </a:xfrm>
          </p:grpSpPr>
          <p:sp>
            <p:nvSpPr>
              <p:cNvPr id="130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1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2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3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34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35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45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6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0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1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2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36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37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8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9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77" name="Group 329"/>
            <p:cNvGrpSpPr>
              <a:grpSpLocks/>
            </p:cNvGrpSpPr>
            <p:nvPr/>
          </p:nvGrpSpPr>
          <p:grpSpPr bwMode="auto">
            <a:xfrm>
              <a:off x="3572343" y="4724141"/>
              <a:ext cx="321645" cy="269496"/>
              <a:chOff x="3933" y="930"/>
              <a:chExt cx="251" cy="330"/>
            </a:xfrm>
          </p:grpSpPr>
          <p:sp>
            <p:nvSpPr>
              <p:cNvPr id="17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8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9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8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8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01" name="Group 329"/>
            <p:cNvGrpSpPr>
              <a:grpSpLocks/>
            </p:cNvGrpSpPr>
            <p:nvPr/>
          </p:nvGrpSpPr>
          <p:grpSpPr bwMode="auto">
            <a:xfrm>
              <a:off x="5100892" y="4546720"/>
              <a:ext cx="321645" cy="269496"/>
              <a:chOff x="3933" y="930"/>
              <a:chExt cx="251" cy="330"/>
            </a:xfrm>
          </p:grpSpPr>
          <p:sp>
            <p:nvSpPr>
              <p:cNvPr id="202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3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4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5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06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07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17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8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9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0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1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2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3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4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08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09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0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1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2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3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4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5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6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225" name="Straight Connector 224"/>
            <p:cNvCxnSpPr>
              <a:endCxn id="156" idx="2"/>
            </p:cNvCxnSpPr>
            <p:nvPr/>
          </p:nvCxnSpPr>
          <p:spPr>
            <a:xfrm>
              <a:off x="2658814" y="6305118"/>
              <a:ext cx="1469496" cy="381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329"/>
            <p:cNvGrpSpPr>
              <a:grpSpLocks/>
            </p:cNvGrpSpPr>
            <p:nvPr/>
          </p:nvGrpSpPr>
          <p:grpSpPr bwMode="auto">
            <a:xfrm>
              <a:off x="2930898" y="5338290"/>
              <a:ext cx="321645" cy="269496"/>
              <a:chOff x="3933" y="930"/>
              <a:chExt cx="251" cy="330"/>
            </a:xfrm>
          </p:grpSpPr>
          <p:sp>
            <p:nvSpPr>
              <p:cNvPr id="227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8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9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0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31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32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42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3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4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5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6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7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8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9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33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4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5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6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7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8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9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0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1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250" name="Straight Connector 249"/>
            <p:cNvCxnSpPr>
              <a:stCxn id="204" idx="3"/>
              <a:endCxn id="251" idx="1"/>
            </p:cNvCxnSpPr>
            <p:nvPr/>
          </p:nvCxnSpPr>
          <p:spPr>
            <a:xfrm>
              <a:off x="5421256" y="4682285"/>
              <a:ext cx="692442" cy="12093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51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06745024"/>
                </p:ext>
              </p:extLst>
            </p:nvPr>
          </p:nvGraphicFramePr>
          <p:xfrm>
            <a:off x="6113698" y="4417669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9" name="Clip" r:id="rId3" imgW="757080" imgH="744480" progId="MS_ClipArt_Gallery.2">
                    <p:embed/>
                  </p:oleObj>
                </mc:Choice>
                <mc:Fallback>
                  <p:oleObj name="Clip" r:id="rId3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3698" y="4417669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52" name="Straight Connector 251"/>
            <p:cNvCxnSpPr>
              <a:stCxn id="156" idx="3"/>
            </p:cNvCxnSpPr>
            <p:nvPr/>
          </p:nvCxnSpPr>
          <p:spPr>
            <a:xfrm flipV="1">
              <a:off x="4288492" y="5456139"/>
              <a:ext cx="331139" cy="7956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3" name="Group 329"/>
            <p:cNvGrpSpPr>
              <a:grpSpLocks/>
            </p:cNvGrpSpPr>
            <p:nvPr/>
          </p:nvGrpSpPr>
          <p:grpSpPr bwMode="auto">
            <a:xfrm>
              <a:off x="3488181" y="5731801"/>
              <a:ext cx="321645" cy="269496"/>
              <a:chOff x="3933" y="930"/>
              <a:chExt cx="251" cy="330"/>
            </a:xfrm>
          </p:grpSpPr>
          <p:sp>
            <p:nvSpPr>
              <p:cNvPr id="25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5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5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6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277" name="Picture 276" descr="Server.pn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36793" y="5701076"/>
              <a:ext cx="361666" cy="361666"/>
            </a:xfrm>
            <a:prstGeom prst="rect">
              <a:avLst/>
            </a:prstGeom>
          </p:spPr>
        </p:pic>
        <p:cxnSp>
          <p:nvCxnSpPr>
            <p:cNvPr id="278" name="Straight Connector 277"/>
            <p:cNvCxnSpPr>
              <a:endCxn id="202" idx="4"/>
            </p:cNvCxnSpPr>
            <p:nvPr/>
          </p:nvCxnSpPr>
          <p:spPr>
            <a:xfrm flipV="1">
              <a:off x="4783403" y="4816216"/>
              <a:ext cx="478952" cy="5443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9" name="Picture 278" descr="Server.pn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07807" y="4884485"/>
              <a:ext cx="361666" cy="361666"/>
            </a:xfrm>
            <a:prstGeom prst="rect">
              <a:avLst/>
            </a:prstGeom>
          </p:spPr>
        </p:pic>
        <p:grpSp>
          <p:nvGrpSpPr>
            <p:cNvPr id="280" name="Group 329"/>
            <p:cNvGrpSpPr>
              <a:grpSpLocks/>
            </p:cNvGrpSpPr>
            <p:nvPr/>
          </p:nvGrpSpPr>
          <p:grpSpPr bwMode="auto">
            <a:xfrm>
              <a:off x="4459448" y="5229108"/>
              <a:ext cx="321645" cy="269496"/>
              <a:chOff x="3933" y="930"/>
              <a:chExt cx="251" cy="330"/>
            </a:xfrm>
          </p:grpSpPr>
          <p:sp>
            <p:nvSpPr>
              <p:cNvPr id="281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2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3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4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85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86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96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7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8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9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0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1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2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3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87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88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9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0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1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2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3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4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5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4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72594" y="6127301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" name="Group 329"/>
            <p:cNvGrpSpPr>
              <a:grpSpLocks/>
            </p:cNvGrpSpPr>
            <p:nvPr/>
          </p:nvGrpSpPr>
          <p:grpSpPr bwMode="auto">
            <a:xfrm>
              <a:off x="3968128" y="6116213"/>
              <a:ext cx="321645" cy="269496"/>
              <a:chOff x="3933" y="930"/>
              <a:chExt cx="251" cy="330"/>
            </a:xfrm>
          </p:grpSpPr>
          <p:sp>
            <p:nvSpPr>
              <p:cNvPr id="15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5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5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6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6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6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350865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flow table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8529" y="4121624"/>
            <a:ext cx="7632014" cy="236106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flow table is populated by the controller</a:t>
            </a:r>
          </a:p>
          <a:p>
            <a:pPr>
              <a:buNone/>
            </a:pPr>
            <a:r>
              <a:rPr lang="en-US" sz="2000" dirty="0" smtClean="0"/>
              <a:t>The incoming packet is matched by comparing to match fields</a:t>
            </a:r>
          </a:p>
          <a:p>
            <a:pPr>
              <a:buNone/>
            </a:pPr>
            <a:r>
              <a:rPr lang="en-US" sz="2000" dirty="0" smtClean="0"/>
              <a:t>For simplicity, matching is exact match to a static set of fields</a:t>
            </a:r>
          </a:p>
          <a:p>
            <a:pPr>
              <a:buNone/>
            </a:pPr>
            <a:r>
              <a:rPr lang="en-US" sz="2000" dirty="0" smtClean="0"/>
              <a:t>If matched, actions are performed and counters are updated</a:t>
            </a:r>
          </a:p>
          <a:p>
            <a:pPr>
              <a:buNone/>
            </a:pPr>
            <a:r>
              <a:rPr lang="en-US" sz="2000" dirty="0" smtClean="0"/>
              <a:t>Entries have priorities and the highest priority match succeeds</a:t>
            </a:r>
          </a:p>
          <a:p>
            <a:pPr>
              <a:buNone/>
            </a:pPr>
            <a:r>
              <a:rPr lang="en-US" sz="2000" dirty="0" smtClean="0"/>
              <a:t>Actions include editing, metering,  and forwarding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511198" y="1310179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3104" y="14603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533327" y="129880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17421" y="1455747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5970936" y="130335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41503" y="1453473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13470" y="1885667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95376" y="2035794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535599" y="187429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19693" y="2031235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973208" y="1878838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43775" y="2028961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13470" y="2458883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5376" y="2609010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4535599" y="2447506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19693" y="2604451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973208" y="245205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43775" y="2602177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15742" y="3034371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4537871" y="302299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21965" y="3179939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975480" y="302754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46047" y="3177665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696" y="202214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6544" y="31299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miss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033517" y="2183642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035789" y="3305050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86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7" y="262623"/>
            <a:ext cx="6542721" cy="644740"/>
          </a:xfrm>
        </p:spPr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1.3 basic match fields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0123" y="1023579"/>
            <a:ext cx="2995560" cy="56638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000" b="1" dirty="0" smtClean="0"/>
              <a:t>Switch input port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Physical input port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Metadata 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Ethernet DA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Ethernet SA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err="1" smtClean="0"/>
              <a:t>EtherType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VLAN id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VLAN priority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IP DSCP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 ECN 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IP protocol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IPv4 SA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IPv4 DA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IPv6 SA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IPv6 DA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729519" y="1012208"/>
            <a:ext cx="2916402" cy="5211170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 source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 destination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UDP source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UDP destination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SCTP source port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SCTP destination port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 type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 code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opcode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source IPv4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target IPv4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source HW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target HW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lang="en-US" sz="2000" kern="0" dirty="0" smtClean="0">
              <a:solidFill>
                <a:srgbClr val="000000"/>
              </a:solidFill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761646" y="1014480"/>
            <a:ext cx="3191285" cy="5211170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IPv6 Flow Label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ICMPv6 type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ICMPv6 code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address for IPv6 ND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 link-layer for ND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link-layer for ND</a:t>
            </a:r>
          </a:p>
          <a:p>
            <a:pPr marL="225425" indent="-225425" fontAlgn="base">
              <a:spcAft>
                <a:spcPct val="0"/>
              </a:spcAft>
              <a:buClr>
                <a:srgbClr val="C00000"/>
              </a:buClr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</a:rPr>
              <a:t>IPv6 Extension Header pseudo-field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MPLS label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MPLS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PBB I-SID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Logical Port Metadata 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(GRE, MPLS,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VxLAN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9051" y="6318913"/>
            <a:ext cx="3794077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kern="0" dirty="0" smtClean="0">
                <a:solidFill>
                  <a:srgbClr val="000000"/>
                </a:solidFill>
              </a:rPr>
              <a:t>bold</a:t>
            </a:r>
            <a:r>
              <a:rPr lang="en-US" sz="1600" b="1" kern="0" dirty="0" smtClean="0">
                <a:solidFill>
                  <a:srgbClr val="000000"/>
                </a:solidFill>
              </a:rPr>
              <a:t> match fields MUST be supported</a:t>
            </a:r>
            <a:endParaRPr lang="en-US" sz="16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221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Switch Operation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6482" y="1150883"/>
            <a:ext cx="8702802" cy="5413690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There are two different kinds of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compliant switches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OF-only  	all forwarding is based on </a:t>
            </a:r>
            <a:r>
              <a:rPr lang="en-US" sz="2000" dirty="0" err="1" smtClean="0"/>
              <a:t>OpenFlow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OF-hybrid	supports conventional and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forwarding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Hybrid switches will use some mechanism (e.g., VLAN ID ) to differentiate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between packets to be forwarded by conventional processing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and those that are handled by OF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switch first has to classify an incoming packet as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conventional forwarding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OF protocol packet from controller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packet to be sent to flow table(s)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OF forwarding is accomplished by a flow table </a:t>
            </a:r>
            <a:r>
              <a:rPr lang="en-US" sz="1800" dirty="0" smtClean="0"/>
              <a:t>or since 1.1 by flow table</a:t>
            </a:r>
            <a:r>
              <a:rPr lang="en-US" sz="1800" b="1" dirty="0" smtClean="0"/>
              <a:t>s</a:t>
            </a:r>
          </a:p>
          <a:p>
            <a:pPr>
              <a:spcBef>
                <a:spcPts val="0"/>
              </a:spcBef>
              <a:buNone/>
            </a:pPr>
            <a:r>
              <a:rPr lang="en-US" sz="1800" i="1" dirty="0" smtClean="0"/>
              <a:t>An </a:t>
            </a:r>
            <a:r>
              <a:rPr lang="en-US" sz="1800" i="1" dirty="0" err="1" smtClean="0"/>
              <a:t>OpenFlow</a:t>
            </a:r>
            <a:r>
              <a:rPr lang="en-US" sz="1800" i="1" dirty="0" smtClean="0"/>
              <a:t> compliant switch must contain at least one flow table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also collects PM statistics (counters)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has basic rate-limiting (metering) capabilities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An OF switch can not usually react by itself to network events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there is a group mechanism that can be used for limited reactions</a:t>
            </a:r>
          </a:p>
        </p:txBody>
      </p:sp>
    </p:spTree>
    <p:extLst>
      <p:ext uri="{BB962C8B-B14F-4D97-AF65-F5344CB8AC3E}">
        <p14:creationId xmlns:p14="http://schemas.microsoft.com/office/powerpoint/2010/main" val="25952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Matching fields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4967" y="1228297"/>
            <a:ext cx="8270544" cy="536357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flow table can match multiple fields </a:t>
            </a:r>
          </a:p>
          <a:p>
            <a:pPr>
              <a:buNone/>
            </a:pPr>
            <a:r>
              <a:rPr lang="en-US" sz="2000" dirty="0" smtClean="0"/>
              <a:t>So a single table may require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ingress port = P                      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MAC address = SM   </a:t>
            </a:r>
            <a:r>
              <a:rPr lang="en-US" sz="2000" i="1" dirty="0" smtClean="0"/>
              <a:t>and</a:t>
            </a:r>
            <a:r>
              <a:rPr lang="en-US" sz="2000" dirty="0" smtClean="0"/>
              <a:t>	 destination MAC address = DM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VLAN ID = VID		      </a:t>
            </a:r>
            <a:r>
              <a:rPr lang="en-US" sz="2000" i="1" dirty="0" smtClean="0"/>
              <a:t>and</a:t>
            </a:r>
            <a:r>
              <a:rPr lang="en-US" sz="2000" dirty="0" smtClean="0"/>
              <a:t>     </a:t>
            </a:r>
            <a:r>
              <a:rPr lang="en-US" sz="2000" dirty="0" err="1" smtClean="0"/>
              <a:t>EtherType</a:t>
            </a:r>
            <a:r>
              <a:rPr lang="en-US" sz="2000" dirty="0" smtClean="0"/>
              <a:t> = ET		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IP address = SI	      </a:t>
            </a:r>
            <a:r>
              <a:rPr lang="en-US" sz="2000" i="1" dirty="0" smtClean="0"/>
              <a:t>and</a:t>
            </a:r>
            <a:r>
              <a:rPr lang="en-US" sz="2000" dirty="0" smtClean="0"/>
              <a:t>	 destination IP address = DI 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IP protocol number = P        </a:t>
            </a:r>
            <a:r>
              <a:rPr lang="en-US" sz="2000" i="1" dirty="0" smtClean="0"/>
              <a:t>and           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TCP port  = ST            </a:t>
            </a:r>
            <a:r>
              <a:rPr lang="en-US" sz="2000" i="1" dirty="0" smtClean="0"/>
              <a:t>and</a:t>
            </a:r>
            <a:r>
              <a:rPr lang="en-US" sz="2000" dirty="0" smtClean="0"/>
              <a:t>	destination TCP port = DT</a:t>
            </a:r>
          </a:p>
          <a:p>
            <a:pPr>
              <a:buNone/>
            </a:pPr>
            <a:r>
              <a:rPr lang="en-US" sz="2000" dirty="0" smtClean="0"/>
              <a:t>This kind of exact match of many fields is expensive in software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can readily implemented via TCAMs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OF 1.0 had only a single flow table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which led to overly limited hardware implementations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since practical TCAMs are limited to several thousand entries</a:t>
            </a:r>
          </a:p>
          <a:p>
            <a:pPr>
              <a:buNone/>
            </a:pPr>
            <a:r>
              <a:rPr lang="en-US" sz="2000" dirty="0" smtClean="0"/>
              <a:t>OF 1.1 introduced </a:t>
            </a:r>
            <a:r>
              <a:rPr lang="en-US" sz="2000" b="1" dirty="0" smtClean="0"/>
              <a:t>multiple tables </a:t>
            </a:r>
            <a:r>
              <a:rPr lang="en-US" sz="2000" dirty="0" smtClean="0"/>
              <a:t>for scalability</a:t>
            </a:r>
          </a:p>
          <a:p>
            <a:pPr>
              <a:buNone/>
            </a:pPr>
            <a:endParaRPr lang="en-US" sz="2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023590" y="4546979"/>
            <a:ext cx="5725284" cy="638315"/>
            <a:chOff x="887105" y="5857162"/>
            <a:chExt cx="5725284" cy="638315"/>
          </a:xfrm>
        </p:grpSpPr>
        <p:sp>
          <p:nvSpPr>
            <p:cNvPr id="4" name="Rectangle 3"/>
            <p:cNvSpPr/>
            <p:nvPr/>
          </p:nvSpPr>
          <p:spPr>
            <a:xfrm>
              <a:off x="928049" y="5882185"/>
              <a:ext cx="5663820" cy="57320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869720" y="5868537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87105" y="5868538"/>
              <a:ext cx="1037232" cy="61555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ingress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port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345948" y="5870808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828798" y="5857162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Eth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392885" y="5873084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322398" y="5859434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Eth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870549" y="5873081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036838" y="5873084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811435" y="5984538"/>
              <a:ext cx="600500" cy="353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VID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4062" y="5986810"/>
              <a:ext cx="855250" cy="353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82762" y="5875359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958733" y="586170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pro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50048" y="5875344"/>
              <a:ext cx="664149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TCP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SP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506884" y="5861695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987454" y="5859434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551541" y="5875356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81054" y="586170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029205" y="5875353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011888" y="587761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TCP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DP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273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1.1+ flow tables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2745" y="2176814"/>
            <a:ext cx="8328049" cy="4640242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Table matching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flow table is ordered by priority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highest priority match is used </a:t>
            </a:r>
            <a:r>
              <a:rPr lang="en-US" sz="1800" dirty="0" smtClean="0"/>
              <a:t>(match can be made “negative” using drop action)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matching is exact match with certain fields allowing bit masking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table may specify ANY to wildcard the field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fields matched may have been modified in a previous step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Although the pipeline was introduced mainly for scalability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it gives the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matching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syntax more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</a:rPr>
              <a:t>expressibility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to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(although no additional semantics)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In addition to the verbose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(field1=value1) AND (field2=value2)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(field1=value3) AND (field2=value4)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it is now possible to accommodate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(field1=value1) then if (field2=value2) 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   else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(field2=value4)  then …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88011" y="1161638"/>
            <a:ext cx="8787749" cy="893260"/>
            <a:chOff x="288011" y="1502838"/>
            <a:chExt cx="8787749" cy="893260"/>
          </a:xfrm>
        </p:grpSpPr>
        <p:sp>
          <p:nvSpPr>
            <p:cNvPr id="4" name="TextBox 3"/>
            <p:cNvSpPr txBox="1"/>
            <p:nvPr/>
          </p:nvSpPr>
          <p:spPr>
            <a:xfrm>
              <a:off x="1534917" y="1508704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</a:t>
              </a:r>
              <a:r>
                <a:rPr lang="en-US" sz="2000" b="1" dirty="0" smtClean="0">
                  <a:latin typeface="+mn-lt"/>
                </a:rPr>
                <a:t>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0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881776" y="1941615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88011" y="1694154"/>
              <a:ext cx="710568" cy="460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p</a:t>
              </a:r>
              <a:r>
                <a:rPr lang="en-US" sz="1400" b="1" dirty="0" smtClean="0">
                  <a:latin typeface="+mn-lt"/>
                </a:rPr>
                <a:t>acket</a:t>
              </a:r>
            </a:p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in</a:t>
              </a:r>
              <a:endParaRPr lang="en-US" sz="1400" b="1" dirty="0" smtClean="0">
                <a:latin typeface="+mn-lt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376026" y="1939640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017291" y="1502838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1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882213" y="1949536"/>
              <a:ext cx="467160" cy="1582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921874" y="1573481"/>
              <a:ext cx="1353787" cy="620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4000" b="1" dirty="0" smtClean="0">
                  <a:latin typeface="+mn-lt"/>
                </a:rPr>
                <a:t>…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4860019" y="1977250"/>
              <a:ext cx="476139" cy="388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354760" y="1516626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n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6243394" y="1959433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884659" y="1653261"/>
              <a:ext cx="979827" cy="61786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action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set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65192" y="1727801"/>
              <a:ext cx="710568" cy="460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p</a:t>
              </a:r>
              <a:r>
                <a:rPr lang="en-US" sz="1400" b="1" dirty="0" smtClean="0">
                  <a:latin typeface="+mn-lt"/>
                </a:rPr>
                <a:t>acket</a:t>
              </a:r>
            </a:p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out</a:t>
              </a:r>
              <a:endParaRPr lang="en-US" sz="1400" b="1" dirty="0" smtClean="0">
                <a:latin typeface="+mn-lt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7880209" y="1981204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156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Unmatched packets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1" y="1296537"/>
            <a:ext cx="8461612" cy="5254388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What happens when no match is found in the flow table ?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A flow table </a:t>
            </a:r>
            <a:r>
              <a:rPr lang="en-US" sz="2000" i="1" dirty="0" smtClean="0"/>
              <a:t>may</a:t>
            </a:r>
            <a:r>
              <a:rPr lang="en-US" sz="2000" dirty="0" smtClean="0"/>
              <a:t> contain a flow miss entry</a:t>
            </a:r>
            <a:endParaRPr lang="en-US" sz="18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 to catch unmatched packets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 flow miss entry must be inserted by the controller just like any other entry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is defined as wildcard on all fields, and lowest priority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flow miss entry may be configured to 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discard packet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forward to a subsequent table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forward (OF-encapsulated) packet to controller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use “normal” (conventional) forwarding (for OF-hybrid switches)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If there is no flow miss entry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packet is by default discarded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but this behavior may be changed via of-</a:t>
            </a:r>
            <a:r>
              <a:rPr lang="en-US" sz="2000" dirty="0" err="1" smtClean="0"/>
              <a:t>config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switch ports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160060"/>
            <a:ext cx="8488908" cy="547275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ports of an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switch can be physical or logical </a:t>
            </a:r>
          </a:p>
          <a:p>
            <a:pPr>
              <a:buNone/>
            </a:pPr>
            <a:r>
              <a:rPr lang="en-US" sz="2000" dirty="0" smtClean="0"/>
              <a:t>The following ports are defined :</a:t>
            </a:r>
          </a:p>
          <a:p>
            <a:r>
              <a:rPr lang="en-US" sz="2000" dirty="0" smtClean="0"/>
              <a:t>physical  ports (connected to switch hardware interface)</a:t>
            </a:r>
          </a:p>
          <a:p>
            <a:r>
              <a:rPr lang="en-US" sz="2000" dirty="0" smtClean="0"/>
              <a:t>logical ports connected to tunnels </a:t>
            </a:r>
            <a:r>
              <a:rPr lang="en-US" sz="1400" dirty="0" smtClean="0"/>
              <a:t>(tunnel ID and physical port are reported to controller)</a:t>
            </a:r>
          </a:p>
          <a:p>
            <a:r>
              <a:rPr lang="en-US" sz="2000" dirty="0" smtClean="0"/>
              <a:t>ALL output port </a:t>
            </a:r>
            <a:r>
              <a:rPr lang="en-US" sz="1600" dirty="0" smtClean="0"/>
              <a:t>(packet sent to all ports except input and blocked ports)</a:t>
            </a:r>
          </a:p>
          <a:p>
            <a:r>
              <a:rPr lang="en-US" sz="2000" dirty="0" smtClean="0"/>
              <a:t>CONTROLLER  packet from or to controller</a:t>
            </a:r>
          </a:p>
          <a:p>
            <a:r>
              <a:rPr lang="en-US" sz="2000" dirty="0" smtClean="0"/>
              <a:t>TABLE  represents start of pipeline</a:t>
            </a:r>
          </a:p>
          <a:p>
            <a:r>
              <a:rPr lang="en-US" sz="2000" dirty="0" smtClean="0"/>
              <a:t>IN_PORT output port which represents the packet’s input port</a:t>
            </a:r>
          </a:p>
          <a:p>
            <a:r>
              <a:rPr lang="en-US" sz="2000" dirty="0" smtClean="0"/>
              <a:t>ANY  wildcard port</a:t>
            </a:r>
          </a:p>
          <a:p>
            <a:r>
              <a:rPr lang="en-US" sz="2000" dirty="0" smtClean="0"/>
              <a:t>LOCAL optional – switch local stack for connection over network</a:t>
            </a:r>
          </a:p>
          <a:p>
            <a:r>
              <a:rPr lang="en-US" sz="2000" dirty="0" smtClean="0"/>
              <a:t>NORMAL optional port sends packet for conventional processing </a:t>
            </a:r>
            <a:r>
              <a:rPr lang="en-US" sz="1100" dirty="0" smtClean="0"/>
              <a:t>(hybrid switches only)</a:t>
            </a:r>
          </a:p>
          <a:p>
            <a:r>
              <a:rPr lang="en-US" sz="2000" dirty="0" smtClean="0"/>
              <a:t>FLOOD output port sends packet for conventional flooding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617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0251" y="1310185"/>
            <a:ext cx="8488908" cy="506332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Each flow entry contains an </a:t>
            </a:r>
            <a:r>
              <a:rPr lang="en-US" sz="2000" b="1" dirty="0" smtClean="0"/>
              <a:t>instruction set </a:t>
            </a:r>
            <a:r>
              <a:rPr lang="en-US" sz="2000" dirty="0" smtClean="0"/>
              <a:t>to be executed upon match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Instructions include:</a:t>
            </a:r>
          </a:p>
          <a:p>
            <a:r>
              <a:rPr lang="en-US" sz="2000" dirty="0" smtClean="0"/>
              <a:t>Metering : rate limit the flow  (may result in packet being dropped)</a:t>
            </a:r>
          </a:p>
          <a:p>
            <a:r>
              <a:rPr lang="en-US" sz="2000" dirty="0" smtClean="0"/>
              <a:t>Apply-Actions  : causes actions in </a:t>
            </a:r>
            <a:r>
              <a:rPr lang="en-US" sz="2000" i="1" dirty="0" smtClean="0"/>
              <a:t>action list </a:t>
            </a:r>
            <a:r>
              <a:rPr lang="en-US" sz="2000" dirty="0" smtClean="0"/>
              <a:t>to be executed immediately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      (may result in packet modification)</a:t>
            </a:r>
          </a:p>
          <a:p>
            <a:r>
              <a:rPr lang="en-US" sz="2000" dirty="0" smtClean="0"/>
              <a:t>Write-Actions / Clear-Actions : changes </a:t>
            </a:r>
            <a:r>
              <a:rPr lang="en-US" sz="2000" i="1" dirty="0" smtClean="0"/>
              <a:t>action set </a:t>
            </a:r>
            <a:r>
              <a:rPr lang="en-US" sz="2000" dirty="0" smtClean="0"/>
              <a:t>associated with packet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      which are performed  when pipeline processing is over</a:t>
            </a:r>
          </a:p>
          <a:p>
            <a:r>
              <a:rPr lang="en-US" sz="2000" dirty="0" smtClean="0"/>
              <a:t>Write-Metadata : writes metadata into metadata field associated with packet</a:t>
            </a:r>
          </a:p>
          <a:p>
            <a:r>
              <a:rPr lang="en-US" sz="2000" dirty="0" err="1" smtClean="0"/>
              <a:t>Goto</a:t>
            </a:r>
            <a:r>
              <a:rPr lang="en-US" sz="2000" dirty="0" smtClean="0"/>
              <a:t>-Table : indicates the next flow table in the pipeline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if the match was found in flow table 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	then </a:t>
            </a:r>
            <a:r>
              <a:rPr lang="en-US" sz="2000" dirty="0" err="1" smtClean="0"/>
              <a:t>goto</a:t>
            </a:r>
            <a:r>
              <a:rPr lang="en-US" sz="2000" dirty="0" smtClean="0"/>
              <a:t>-table m must obey m &gt; k </a:t>
            </a:r>
          </a:p>
        </p:txBody>
      </p:sp>
    </p:spTree>
    <p:extLst>
      <p:ext uri="{BB962C8B-B14F-4D97-AF65-F5344CB8AC3E}">
        <p14:creationId xmlns:p14="http://schemas.microsoft.com/office/powerpoint/2010/main" val="307830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1" y="1146413"/>
            <a:ext cx="8188656" cy="5404512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OF enables performing actions on packets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output</a:t>
            </a:r>
            <a:r>
              <a:rPr lang="en-US" sz="2000" dirty="0" smtClean="0"/>
              <a:t> packet to a specified port 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drop</a:t>
            </a:r>
            <a:r>
              <a:rPr lang="en-US" sz="2000" dirty="0" smtClean="0"/>
              <a:t> packet (if no actions are specified)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apply </a:t>
            </a:r>
            <a:r>
              <a:rPr lang="en-US" sz="2000" b="1" dirty="0" smtClean="0"/>
              <a:t>group</a:t>
            </a:r>
            <a:r>
              <a:rPr lang="en-US" sz="2000" dirty="0" smtClean="0"/>
              <a:t> bucket actions (to be explained later)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overwrite packet header fields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copy or decrement TTL value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push or pop push MPLS label or VLAN tag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set </a:t>
            </a:r>
            <a:r>
              <a:rPr lang="en-US" sz="2000" dirty="0" err="1" smtClean="0"/>
              <a:t>QoS</a:t>
            </a:r>
            <a:r>
              <a:rPr lang="en-US" sz="2000" dirty="0" smtClean="0"/>
              <a:t> queue </a:t>
            </a:r>
            <a:r>
              <a:rPr lang="en-US" sz="1200" dirty="0" smtClean="0"/>
              <a:t>(into which the packet will be placed before forwarding)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Action lists </a:t>
            </a:r>
            <a:r>
              <a:rPr lang="en-US" sz="2000" dirty="0" smtClean="0"/>
              <a:t>are performed immediately upon match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are accumulatively performed in the order specified in the list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particular action types may be performed multiple times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further pipeline processing is on the modified packet</a:t>
            </a:r>
          </a:p>
          <a:p>
            <a:pPr>
              <a:spcBef>
                <a:spcPts val="1800"/>
              </a:spcBef>
              <a:buNone/>
            </a:pPr>
            <a:r>
              <a:rPr lang="en-US" sz="2000" b="1" dirty="0" smtClean="0"/>
              <a:t>Action sets </a:t>
            </a:r>
            <a:r>
              <a:rPr lang="en-US" sz="2000" dirty="0" smtClean="0"/>
              <a:t>are performed at the end of pipeline processing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are performed in the order specified in OF specification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can only be performed once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882185" y="1596788"/>
            <a:ext cx="382137" cy="873457"/>
          </a:xfrm>
          <a:prstGeom prst="rightBrac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2434" y="1924337"/>
            <a:ext cx="2347415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mandatory to support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7540" y="2922907"/>
            <a:ext cx="1992573" cy="303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optional to support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870809" y="2554420"/>
            <a:ext cx="382137" cy="1021293"/>
          </a:xfrm>
          <a:prstGeom prst="rightBrac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8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0" y="1201003"/>
            <a:ext cx="8256895" cy="518614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is not very strong in </a:t>
            </a:r>
            <a:r>
              <a:rPr lang="en-US" sz="2000" dirty="0" err="1" smtClean="0"/>
              <a:t>QoS</a:t>
            </a:r>
            <a:r>
              <a:rPr lang="en-US" sz="2000" dirty="0" smtClean="0"/>
              <a:t> features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dirty="0" smtClean="0"/>
              <a:t>but does have a metering mechanism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flow entry can specify a </a:t>
            </a:r>
            <a:r>
              <a:rPr lang="en-US" sz="2000" b="1" dirty="0" smtClean="0"/>
              <a:t>meter</a:t>
            </a:r>
            <a:r>
              <a:rPr lang="en-US" sz="2000" dirty="0" smtClean="0"/>
              <a:t>, and the meter measures and limits the aggregate rate of all flows to which it is attached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meter can be used directly for simple rate-limiting (by discarding)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or can be combined with DSCSP remarking for </a:t>
            </a:r>
            <a:r>
              <a:rPr lang="en-US" sz="2000" dirty="0" err="1" smtClean="0"/>
              <a:t>DiffServ</a:t>
            </a:r>
            <a:r>
              <a:rPr lang="en-US" sz="2000" dirty="0" smtClean="0"/>
              <a:t> mapping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Each meter can have several </a:t>
            </a:r>
            <a:r>
              <a:rPr lang="en-US" sz="2000" b="1" dirty="0" smtClean="0"/>
              <a:t>meter bands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if the meter rate surpasses a meter band, the configured action takes place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where possible actions are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drop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increase DSCP drop precedence</a:t>
            </a:r>
          </a:p>
        </p:txBody>
      </p:sp>
    </p:spTree>
    <p:extLst>
      <p:ext uri="{BB962C8B-B14F-4D97-AF65-F5344CB8AC3E}">
        <p14:creationId xmlns:p14="http://schemas.microsoft.com/office/powerpoint/2010/main" val="205747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1. </a:t>
            </a:r>
            <a:r>
              <a:rPr lang="en-US" i="1" dirty="0" smtClean="0"/>
              <a:t>Software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 smtClean="0"/>
              <a:t>networking speed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81263" y="1219200"/>
            <a:ext cx="7555832" cy="5518483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dirty="0" smtClean="0"/>
              <a:t>Today, developing a new </a:t>
            </a:r>
            <a:r>
              <a:rPr lang="en-US" i="1" dirty="0" smtClean="0"/>
              <a:t>iOS/Android</a:t>
            </a:r>
            <a:r>
              <a:rPr lang="en-US" dirty="0" smtClean="0"/>
              <a:t> app takes hours to days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developing a new communications service takes months to years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Even adding </a:t>
            </a:r>
            <a:r>
              <a:rPr lang="en-US" dirty="0"/>
              <a:t>new </a:t>
            </a:r>
            <a:r>
              <a:rPr lang="en-US" dirty="0" smtClean="0"/>
              <a:t>instances </a:t>
            </a:r>
            <a:r>
              <a:rPr lang="en-US" dirty="0"/>
              <a:t>of well-known </a:t>
            </a:r>
            <a:r>
              <a:rPr lang="en-US" dirty="0" smtClean="0"/>
              <a:t>services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a time consuming process for conventional </a:t>
            </a:r>
            <a:r>
              <a:rPr lang="en-US" dirty="0"/>
              <a:t>networks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When a new </a:t>
            </a:r>
            <a:r>
              <a:rPr lang="en-US" dirty="0"/>
              <a:t>service types </a:t>
            </a:r>
            <a:r>
              <a:rPr lang="en-US" dirty="0" smtClean="0"/>
              <a:t>requires </a:t>
            </a:r>
            <a:r>
              <a:rPr lang="en-US" dirty="0"/>
              <a:t>new </a:t>
            </a:r>
            <a:r>
              <a:rPr lang="en-US" dirty="0" smtClean="0"/>
              <a:t>protocols, the timeline is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protocol standardization (often in more than one SDO)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hardware development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interop testing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vendor marketing campaigns and operator acquisition cycles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staff training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deployment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b="1" dirty="0" smtClean="0">
                <a:solidFill>
                  <a:schemeClr val="tx1"/>
                </a:solidFill>
              </a:rPr>
              <a:t>This leads to a </a:t>
            </a:r>
            <a:r>
              <a:rPr lang="en-US" b="1" i="1" dirty="0">
                <a:solidFill>
                  <a:schemeClr val="tx1"/>
                </a:solidFill>
              </a:rPr>
              <a:t>fundamental disconnect </a:t>
            </a:r>
          </a:p>
          <a:p>
            <a:pPr>
              <a:spcBef>
                <a:spcPts val="0"/>
              </a:spcBef>
              <a:buNone/>
            </a:pPr>
            <a:r>
              <a:rPr lang="en-US" b="1" i="1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between software and </a:t>
            </a:r>
            <a:r>
              <a:rPr lang="en-US" b="1" dirty="0" smtClean="0">
                <a:solidFill>
                  <a:schemeClr val="tx1"/>
                </a:solidFill>
              </a:rPr>
              <a:t>networking development timescales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None/>
            </a:pPr>
            <a:r>
              <a:rPr lang="en-US" dirty="0"/>
              <a:t>An important goal </a:t>
            </a:r>
            <a:r>
              <a:rPr lang="en-US" dirty="0" smtClean="0"/>
              <a:t>of SDN and NFV is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to </a:t>
            </a:r>
            <a:r>
              <a:rPr lang="en-US" dirty="0"/>
              <a:t>create new network </a:t>
            </a:r>
            <a:r>
              <a:rPr lang="en-US" dirty="0" smtClean="0"/>
              <a:t>functionalities at </a:t>
            </a:r>
            <a:r>
              <a:rPr lang="en-US" dirty="0"/>
              <a:t>the </a:t>
            </a:r>
            <a:r>
              <a:rPr lang="en-US" i="1" dirty="0"/>
              <a:t>speed of software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600" b="1" i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2357" y="4572000"/>
            <a:ext cx="4296229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/>
                </a:solidFill>
                <a:latin typeface="+mn-lt"/>
              </a:rPr>
              <a:t>how long has it been since the first IPv6 RFC ?</a:t>
            </a:r>
          </a:p>
        </p:txBody>
      </p:sp>
    </p:spTree>
    <p:extLst>
      <p:ext uri="{BB962C8B-B14F-4D97-AF65-F5344CB8AC3E}">
        <p14:creationId xmlns:p14="http://schemas.microsoft.com/office/powerpoint/2010/main" val="8286724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statistics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2606" y="1310185"/>
            <a:ext cx="8781394" cy="518614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switches maintain </a:t>
            </a:r>
            <a:r>
              <a:rPr lang="en-US" sz="2000" b="1" dirty="0" smtClean="0"/>
              <a:t>counters</a:t>
            </a:r>
            <a:r>
              <a:rPr lang="en-US" sz="2000" dirty="0" smtClean="0"/>
              <a:t> for every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flow table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flow entry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port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queue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group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group bucket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meter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meter band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Counters are unsigned integers and wrap around without overflow indication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Counters may count received/transmitted packets, bytes, or durations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See table 5 of the OF specification for the list of mandatory and optional counters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31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removal and expiry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09432" y="1146412"/>
            <a:ext cx="8516204" cy="524074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Flows may be explicitly deleted by the controller at any time</a:t>
            </a:r>
          </a:p>
          <a:p>
            <a:pPr>
              <a:buNone/>
            </a:pPr>
            <a:r>
              <a:rPr lang="en-US" sz="2000" dirty="0" smtClean="0"/>
              <a:t>However, flows may be preconfigured with finite lifetimes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are automatically removed upon expiry</a:t>
            </a:r>
          </a:p>
          <a:p>
            <a:pPr>
              <a:buNone/>
            </a:pPr>
            <a:r>
              <a:rPr lang="en-US" sz="2000" dirty="0" smtClean="0"/>
              <a:t>Each flow entry has two timeouts</a:t>
            </a:r>
          </a:p>
          <a:p>
            <a:r>
              <a:rPr lang="en-US" sz="2000" dirty="0" err="1" smtClean="0"/>
              <a:t>hard_timeout</a:t>
            </a:r>
            <a:r>
              <a:rPr lang="en-US" sz="2000" dirty="0" smtClean="0"/>
              <a:t> : if non-zero, the flow times out after X seconds</a:t>
            </a:r>
          </a:p>
          <a:p>
            <a:r>
              <a:rPr lang="en-US" sz="2000" dirty="0" err="1" smtClean="0"/>
              <a:t>idle_timeout</a:t>
            </a:r>
            <a:r>
              <a:rPr lang="en-US" sz="2000" dirty="0" smtClean="0"/>
              <a:t> :   if non-zero, the flow times out </a:t>
            </a:r>
          </a:p>
          <a:p>
            <a:pPr lvl="5">
              <a:spcBef>
                <a:spcPts val="0"/>
              </a:spcBef>
              <a:buNone/>
            </a:pPr>
            <a:r>
              <a:rPr lang="en-US" dirty="0" smtClean="0"/>
              <a:t>after not receiving a packet for X seconds </a:t>
            </a:r>
          </a:p>
          <a:p>
            <a:pPr lvl="5"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When a flow is removed for any reason,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there is flag which requires the switch to inform the controller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that the flow has been removed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reason for its removal (expiry/delete)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lifetime of the flow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statistics of the flow</a:t>
            </a:r>
          </a:p>
        </p:txBody>
      </p:sp>
    </p:spTree>
    <p:extLst>
      <p:ext uri="{BB962C8B-B14F-4D97-AF65-F5344CB8AC3E}">
        <p14:creationId xmlns:p14="http://schemas.microsoft.com/office/powerpoint/2010/main" val="147366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8168" y="1027933"/>
            <a:ext cx="8327342" cy="581641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Groups enable performing some set of actions on multiple flows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thus common actions can be modified once, instead of per flow</a:t>
            </a:r>
          </a:p>
          <a:p>
            <a:pPr>
              <a:buNone/>
            </a:pPr>
            <a:r>
              <a:rPr lang="en-US" sz="2000" dirty="0" smtClean="0"/>
              <a:t>Groups also enable additional functionalities, such as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replicating packets for multicast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load balancing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protection switch</a:t>
            </a:r>
          </a:p>
          <a:p>
            <a:pPr>
              <a:buNone/>
            </a:pPr>
            <a:r>
              <a:rPr lang="en-US" sz="2000" dirty="0" smtClean="0"/>
              <a:t>Group operations are defined in group table</a:t>
            </a:r>
          </a:p>
          <a:p>
            <a:pPr>
              <a:buNone/>
            </a:pPr>
            <a:r>
              <a:rPr lang="en-US" sz="2000" dirty="0" smtClean="0"/>
              <a:t>Group tables provide functionality not available in flow table</a:t>
            </a:r>
          </a:p>
          <a:p>
            <a:pPr>
              <a:buNone/>
            </a:pPr>
            <a:r>
              <a:rPr lang="en-US" sz="2000" dirty="0" smtClean="0"/>
              <a:t>While flow tables enable dropping or forwarding to one port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group tables enable (via group </a:t>
            </a:r>
            <a:r>
              <a:rPr lang="en-US" sz="2000" i="1" dirty="0" smtClean="0"/>
              <a:t>type</a:t>
            </a:r>
            <a:r>
              <a:rPr lang="en-US" sz="2000" dirty="0" smtClean="0"/>
              <a:t>) forwarding to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random port from a group of ports (load-balancing)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first live port in a group of ports (for failover)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 ports in a group of ports (packet replicated for multicasting)</a:t>
            </a:r>
          </a:p>
          <a:p>
            <a:pPr>
              <a:buNone/>
            </a:pPr>
            <a:r>
              <a:rPr lang="en-US" sz="1800" dirty="0" smtClean="0"/>
              <a:t>Action buckets are triggered by type: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All</a:t>
            </a:r>
            <a:r>
              <a:rPr lang="en-US" sz="1800" dirty="0" smtClean="0"/>
              <a:t>   execute all buckets in group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Indirect</a:t>
            </a:r>
            <a:r>
              <a:rPr lang="en-US" sz="1800" dirty="0" smtClean="0"/>
              <a:t>   execute one defined bucket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Select</a:t>
            </a:r>
            <a:r>
              <a:rPr lang="en-US" sz="1800" dirty="0" smtClean="0"/>
              <a:t> (optional)  execute a bucket (via round-robin, or hash algorithm)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Fast failover </a:t>
            </a:r>
            <a:r>
              <a:rPr lang="en-US" sz="1800" dirty="0" smtClean="0"/>
              <a:t>(optional)  execute the first live bucket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1050" dirty="0" smtClean="0"/>
              <a:t/>
            </a:r>
            <a:br>
              <a:rPr lang="en-US" sz="1050" dirty="0" smtClean="0"/>
            </a:br>
            <a:endParaRPr lang="en-US" sz="1050" dirty="0"/>
          </a:p>
        </p:txBody>
      </p:sp>
      <p:grpSp>
        <p:nvGrpSpPr>
          <p:cNvPr id="13" name="Group 12"/>
          <p:cNvGrpSpPr/>
          <p:nvPr/>
        </p:nvGrpSpPr>
        <p:grpSpPr>
          <a:xfrm>
            <a:off x="5240745" y="2634021"/>
            <a:ext cx="3671248" cy="643717"/>
            <a:chOff x="5022377" y="2429301"/>
            <a:chExt cx="3671248" cy="643717"/>
          </a:xfrm>
        </p:grpSpPr>
        <p:sp>
          <p:nvSpPr>
            <p:cNvPr id="4" name="Rectangle 3"/>
            <p:cNvSpPr/>
            <p:nvPr/>
          </p:nvSpPr>
          <p:spPr>
            <a:xfrm>
              <a:off x="5036024" y="2429301"/>
              <a:ext cx="3657600" cy="64144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22377" y="2593076"/>
              <a:ext cx="491320" cy="300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ID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88693" y="2581701"/>
              <a:ext cx="818865" cy="3034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type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266602" y="2581701"/>
              <a:ext cx="966716" cy="301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counters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219666" y="2581702"/>
              <a:ext cx="1473959" cy="301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</a:rPr>
                <a:t>a</a:t>
              </a: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ction 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buckets</a:t>
              </a:r>
              <a:endParaRPr lang="en-US" sz="1600" b="1" dirty="0" smtClean="0">
                <a:solidFill>
                  <a:srgbClr val="0070C0"/>
                </a:solidFill>
                <a:latin typeface="+mn-lt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540991" y="2429301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39311" y="2431573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5615" y="2431573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1489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Slicings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7" y="1105469"/>
            <a:ext cx="8584442" cy="539086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Network slicing</a:t>
            </a:r>
          </a:p>
          <a:p>
            <a:pPr>
              <a:buNone/>
            </a:pPr>
            <a:r>
              <a:rPr lang="en-US" sz="2000" dirty="0" smtClean="0"/>
              <a:t>A network can be divided into isolated </a:t>
            </a:r>
            <a:r>
              <a:rPr lang="en-US" sz="2000" i="1" dirty="0" smtClean="0"/>
              <a:t>slices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each with different behavior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each controlled by different controller</a:t>
            </a:r>
          </a:p>
          <a:p>
            <a:pPr>
              <a:buNone/>
            </a:pPr>
            <a:r>
              <a:rPr lang="en-US" sz="2000" dirty="0" smtClean="0"/>
              <a:t>Thus the same switches can treat different packets in completely different ways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(for example, L2 switch some packets, L3 route others)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Bandwidth slicing</a:t>
            </a:r>
          </a:p>
          <a:p>
            <a:pPr>
              <a:buNone/>
            </a:pPr>
            <a:r>
              <a:rPr lang="en-US" sz="2000" dirty="0" err="1" smtClean="0"/>
              <a:t>OpenFlow</a:t>
            </a:r>
            <a:r>
              <a:rPr lang="en-US" sz="2000" dirty="0" smtClean="0"/>
              <a:t> supports multiple queues per output port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in order to provide some minimum data bandwidth per flow</a:t>
            </a:r>
          </a:p>
          <a:p>
            <a:pPr>
              <a:buNone/>
            </a:pPr>
            <a:r>
              <a:rPr lang="en-US" sz="2000" dirty="0" smtClean="0"/>
              <a:t>This is also called </a:t>
            </a:r>
            <a:r>
              <a:rPr lang="en-US" sz="2000" i="1" dirty="0" smtClean="0"/>
              <a:t>slicing</a:t>
            </a:r>
            <a:r>
              <a:rPr lang="en-US" sz="2000" dirty="0" smtClean="0"/>
              <a:t> since it provides a </a:t>
            </a:r>
            <a:r>
              <a:rPr lang="en-US" sz="2000" i="1" dirty="0" smtClean="0"/>
              <a:t>slice</a:t>
            </a:r>
            <a:r>
              <a:rPr lang="en-US" sz="2000" dirty="0" smtClean="0"/>
              <a:t> of the bandwidth to each queue</a:t>
            </a:r>
          </a:p>
          <a:p>
            <a:pPr>
              <a:buNone/>
            </a:pPr>
            <a:r>
              <a:rPr lang="en-US" sz="2000" dirty="0" smtClean="0"/>
              <a:t>Queues may be configured to have 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given length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minimal/maximal bandwidth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other properties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3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protocol packet format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177704" y="2483904"/>
            <a:ext cx="8752872" cy="4191000"/>
            <a:chOff x="123112" y="1828800"/>
            <a:chExt cx="8752872" cy="4191000"/>
          </a:xfrm>
        </p:grpSpPr>
        <p:sp>
          <p:nvSpPr>
            <p:cNvPr id="9" name="TextBox 8"/>
            <p:cNvSpPr txBox="1"/>
            <p:nvPr/>
          </p:nvSpPr>
          <p:spPr>
            <a:xfrm rot="16200000">
              <a:off x="-271644" y="4736068"/>
              <a:ext cx="11588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OpenFlow</a:t>
              </a:r>
              <a:endParaRPr lang="en-US" b="1" dirty="0" smtClean="0"/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522852" y="3886200"/>
              <a:ext cx="533400" cy="2133600"/>
            </a:xfrm>
            <a:prstGeom prst="leftBrace">
              <a:avLst>
                <a:gd name="adj1" fmla="val 8333"/>
                <a:gd name="adj2" fmla="val 5084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56037" y="18288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Ethernet header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056037" y="25146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IP header  (20B)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056037" y="32004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TCP header with destination port 6633 or 6653 (20B)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56037" y="3886200"/>
              <a:ext cx="7819947" cy="2133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805236" y="3886200"/>
              <a:ext cx="0" cy="685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087820" y="3930868"/>
              <a:ext cx="1671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Version (1B)</a:t>
              </a:r>
            </a:p>
            <a:p>
              <a:pPr algn="ctr"/>
              <a:r>
                <a:rPr lang="en-US" dirty="0" smtClean="0"/>
                <a:t> 0x01/2/3/4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790094" y="3886200"/>
              <a:ext cx="0" cy="685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306903" y="4050268"/>
              <a:ext cx="1063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Type (1B)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23183" y="4038600"/>
              <a:ext cx="12600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Length (2B)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20601" y="4716518"/>
              <a:ext cx="19513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Transaction ID (4B)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056037" y="4572000"/>
              <a:ext cx="78199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686433" y="5454870"/>
              <a:ext cx="26104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Type-specific  information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019251" y="5228897"/>
              <a:ext cx="78199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187356"/>
            <a:ext cx="7847463" cy="124194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runs over TCP (optionally SSL for secure operation) using port 6633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is specified by C </a:t>
            </a:r>
            <a:r>
              <a:rPr lang="en-US" sz="2000" b="1" dirty="0" err="1" smtClean="0"/>
              <a:t>struct</a:t>
            </a:r>
            <a:r>
              <a:rPr lang="en-US" sz="2000" dirty="0" err="1" smtClean="0"/>
              <a:t>s</a:t>
            </a: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is a very low-level specification (assembly-language-like)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746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messages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0167" y="1215708"/>
            <a:ext cx="8464526" cy="532157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OF protocol was built to be </a:t>
            </a:r>
            <a:r>
              <a:rPr lang="en-US" sz="2000" i="1" dirty="0" smtClean="0"/>
              <a:t>minimal</a:t>
            </a:r>
            <a:r>
              <a:rPr lang="en-US" sz="2000" dirty="0" smtClean="0"/>
              <a:t> and </a:t>
            </a:r>
            <a:r>
              <a:rPr lang="en-US" sz="2000" i="1" dirty="0" smtClean="0"/>
              <a:t>powerful</a:t>
            </a:r>
            <a:r>
              <a:rPr lang="en-US" sz="2000" dirty="0" smtClean="0"/>
              <a:t>  </a:t>
            </a:r>
            <a:endParaRPr lang="en-US" sz="1800" dirty="0" smtClean="0"/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There are 3 types of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messages :</a:t>
            </a:r>
          </a:p>
          <a:p>
            <a:pPr>
              <a:buNone/>
            </a:pPr>
            <a:r>
              <a:rPr lang="en-US" sz="2400" dirty="0" smtClean="0"/>
              <a:t>OF controller to switch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populates flow tables which SDN switch uses to forward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request statistics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OF switch to controller  (asynchronous messages)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packet/byte counters for defined flows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sends packets not matching a defined flow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Symmetric messages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hellos (startup)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echoes (heartbeats, measure control path latency)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experimental messages for extensions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03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message types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7660" y="1041577"/>
            <a:ext cx="2727430" cy="546957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Symmetric messages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0 </a:t>
            </a:r>
            <a:r>
              <a:rPr lang="en-US" sz="1600" dirty="0" smtClean="0"/>
              <a:t>HELLO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1 </a:t>
            </a:r>
            <a:r>
              <a:rPr lang="en-US" sz="1600" dirty="0" smtClean="0"/>
              <a:t>ERROR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2 </a:t>
            </a:r>
            <a:r>
              <a:rPr lang="en-US" sz="1600" dirty="0" smtClean="0"/>
              <a:t>ECHO_REQUEST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3</a:t>
            </a:r>
            <a:r>
              <a:rPr lang="en-US" sz="1600" dirty="0" smtClean="0"/>
              <a:t> ECHO_REPLY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4</a:t>
            </a:r>
            <a:r>
              <a:rPr lang="en-US" sz="1600" dirty="0" smtClean="0"/>
              <a:t> EXPERIMENTER</a:t>
            </a:r>
          </a:p>
          <a:p>
            <a:pPr>
              <a:spcBef>
                <a:spcPts val="0"/>
              </a:spcBef>
            </a:pPr>
            <a:endParaRPr lang="en-US" sz="1600" dirty="0" smtClean="0"/>
          </a:p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Switch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5</a:t>
            </a:r>
            <a:r>
              <a:rPr lang="en-US" sz="1600" dirty="0" smtClean="0"/>
              <a:t> FEATURES_REQUEST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6</a:t>
            </a:r>
            <a:r>
              <a:rPr lang="en-US" sz="1600" dirty="0" smtClean="0"/>
              <a:t> FEATURES_REPLY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7</a:t>
            </a:r>
            <a:r>
              <a:rPr lang="en-US" sz="1600" dirty="0" smtClean="0"/>
              <a:t> GET_CONFIG_REQUEST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8</a:t>
            </a:r>
            <a:r>
              <a:rPr lang="en-US" sz="1600" dirty="0" smtClean="0"/>
              <a:t> GET_CONFIG_REPLY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9</a:t>
            </a:r>
            <a:r>
              <a:rPr lang="en-US" sz="1600" dirty="0" smtClean="0"/>
              <a:t> SET_CONFIG</a:t>
            </a:r>
          </a:p>
          <a:p>
            <a:pPr>
              <a:spcBef>
                <a:spcPts val="0"/>
              </a:spcBef>
            </a:pPr>
            <a:endParaRPr lang="en-US" sz="1600" b="1" kern="12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Asynchronous messages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10 </a:t>
            </a:r>
            <a:r>
              <a:rPr lang="en-US" sz="1600" dirty="0" smtClean="0"/>
              <a:t>PACKET_IN = 10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11</a:t>
            </a:r>
            <a:r>
              <a:rPr lang="en-US" sz="1600" dirty="0" smtClean="0"/>
              <a:t> FLOW_REMOVED = 11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12</a:t>
            </a:r>
            <a:r>
              <a:rPr lang="en-US" sz="1600" dirty="0" smtClean="0"/>
              <a:t> PORT_STATUS = 12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586993" y="1036326"/>
            <a:ext cx="3666632" cy="5469577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Controller command messages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13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PACKET_OUT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14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FLOW_MOD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15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GROUP_MOD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16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PORT_MOD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17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TABLE_MOD </a:t>
            </a:r>
          </a:p>
          <a:p>
            <a:endParaRPr lang="en-US" sz="1600" kern="0" dirty="0" smtClean="0">
              <a:solidFill>
                <a:srgbClr val="FF0000"/>
              </a:solidFill>
            </a:endParaRPr>
          </a:p>
          <a:p>
            <a:r>
              <a:rPr lang="en-US" sz="1600" kern="0" dirty="0" smtClean="0">
                <a:solidFill>
                  <a:srgbClr val="FF0000"/>
                </a:solidFill>
              </a:rPr>
              <a:t>Multipart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18</a:t>
            </a:r>
            <a:r>
              <a:rPr lang="en-US" sz="1600" kern="0" dirty="0" smtClean="0">
                <a:solidFill>
                  <a:srgbClr val="000000"/>
                </a:solidFill>
              </a:rPr>
              <a:t> MULTIPART_REQUEST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19</a:t>
            </a:r>
            <a:r>
              <a:rPr lang="en-US" sz="1600" kern="0" dirty="0" smtClean="0">
                <a:solidFill>
                  <a:srgbClr val="000000"/>
                </a:solidFill>
              </a:rPr>
              <a:t> MULTIPART_REPLY </a:t>
            </a:r>
          </a:p>
          <a:p>
            <a:endParaRPr lang="en-US" sz="1600" kern="0" dirty="0" smtClean="0">
              <a:solidFill>
                <a:srgbClr val="000000"/>
              </a:solidFill>
            </a:endParaRPr>
          </a:p>
          <a:p>
            <a:r>
              <a:rPr lang="en-US" sz="1600" kern="0" dirty="0" smtClean="0">
                <a:solidFill>
                  <a:srgbClr val="FF0000"/>
                </a:solidFill>
              </a:rPr>
              <a:t>Barrier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20</a:t>
            </a:r>
            <a:r>
              <a:rPr lang="en-US" sz="1600" kern="0" dirty="0" smtClean="0">
                <a:solidFill>
                  <a:srgbClr val="000000"/>
                </a:solidFill>
              </a:rPr>
              <a:t> BARRIER_REQUEST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21 </a:t>
            </a:r>
            <a:r>
              <a:rPr lang="en-US" sz="1600" kern="0" dirty="0" smtClean="0">
                <a:solidFill>
                  <a:srgbClr val="000000"/>
                </a:solidFill>
              </a:rPr>
              <a:t>BARRIER_REPLY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450343" y="1078367"/>
            <a:ext cx="3535997" cy="5085950"/>
          </a:xfrm>
          <a:prstGeom prst="rect">
            <a:avLst/>
          </a:prstGeom>
        </p:spPr>
        <p:txBody>
          <a:bodyPr/>
          <a:lstStyle/>
          <a:p>
            <a:r>
              <a:rPr lang="en-US" sz="1600" dirty="0" smtClean="0">
                <a:solidFill>
                  <a:srgbClr val="FF0000"/>
                </a:solidFill>
              </a:rPr>
              <a:t>Queue Configuration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22 </a:t>
            </a:r>
            <a:r>
              <a:rPr lang="en-US" sz="1600" dirty="0" smtClean="0"/>
              <a:t>QUEUE_GET_CONFIG_REQUEST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23</a:t>
            </a:r>
            <a:r>
              <a:rPr lang="en-US" sz="1600" dirty="0" smtClean="0"/>
              <a:t> QUEUE_GET_CONFIG_REPLY </a:t>
            </a:r>
          </a:p>
          <a:p>
            <a:endParaRPr lang="fr-FR" sz="1600" dirty="0" smtClean="0"/>
          </a:p>
          <a:p>
            <a:r>
              <a:rPr lang="fr-FR" sz="1600" dirty="0" smtClean="0">
                <a:solidFill>
                  <a:srgbClr val="FF0000"/>
                </a:solidFill>
              </a:rPr>
              <a:t>Controller </a:t>
            </a:r>
            <a:r>
              <a:rPr lang="fr-FR" sz="1600" dirty="0" err="1" smtClean="0">
                <a:solidFill>
                  <a:srgbClr val="FF0000"/>
                </a:solidFill>
              </a:rPr>
              <a:t>role</a:t>
            </a:r>
            <a:r>
              <a:rPr lang="fr-FR" sz="1600" dirty="0" smtClean="0">
                <a:solidFill>
                  <a:srgbClr val="FF0000"/>
                </a:solidFill>
              </a:rPr>
              <a:t> change </a:t>
            </a:r>
            <a:r>
              <a:rPr lang="fr-FR" sz="1600" dirty="0" err="1" smtClean="0">
                <a:solidFill>
                  <a:srgbClr val="FF0000"/>
                </a:solidFill>
              </a:rPr>
              <a:t>request</a:t>
            </a:r>
            <a:r>
              <a:rPr lang="fr-FR" sz="1600" dirty="0" smtClean="0">
                <a:solidFill>
                  <a:srgbClr val="FF0000"/>
                </a:solidFill>
              </a:rPr>
              <a:t>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24</a:t>
            </a:r>
            <a:r>
              <a:rPr lang="en-US" sz="1600" dirty="0" smtClean="0"/>
              <a:t> ROLE_REQUEST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25</a:t>
            </a:r>
            <a:r>
              <a:rPr lang="en-US" sz="1600" dirty="0" smtClean="0"/>
              <a:t> ROLE_REPLY 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Asynchronous message configuration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26</a:t>
            </a:r>
            <a:r>
              <a:rPr lang="en-US" sz="1600" dirty="0" smtClean="0"/>
              <a:t> GET_ASYNC_REQUEST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27</a:t>
            </a:r>
            <a:r>
              <a:rPr lang="en-US" sz="1600" dirty="0" smtClean="0"/>
              <a:t> GET_ASYNC_REPLY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28</a:t>
            </a:r>
            <a:r>
              <a:rPr lang="en-US" sz="1600" dirty="0" smtClean="0"/>
              <a:t> SET_ASYNC 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Meters and rate limiters configuration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29</a:t>
            </a:r>
            <a:r>
              <a:rPr lang="en-US" sz="1600" dirty="0" smtClean="0"/>
              <a:t> METER_MOD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5337" y="5527343"/>
            <a:ext cx="5036024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  <a:latin typeface="+mn-lt"/>
              </a:rPr>
              <a:t>Interestingly, OF uses a protocol version and TLVs for extensibility</a:t>
            </a:r>
          </a:p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</a:rPr>
              <a:t>These are 2 generic control plane mechanisms, </a:t>
            </a:r>
          </a:p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</a:rPr>
              <a:t>	of the type that SDN claims don’t exist …</a:t>
            </a:r>
            <a:endParaRPr lang="en-US" sz="1400" b="1" dirty="0" smtClean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85000"/>
              </a:lnSpc>
            </a:pPr>
            <a:r>
              <a:rPr lang="en-US" sz="1400" b="1" dirty="0" smtClean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869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setup and maintenance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0247" y="1146412"/>
            <a:ext cx="8843753" cy="552734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switch may contain default flow entries to use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before connecting with a controller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switch will boot into a special failure mode</a:t>
            </a:r>
          </a:p>
          <a:p>
            <a:pPr>
              <a:buNone/>
            </a:pPr>
            <a:r>
              <a:rPr lang="en-US" sz="2000" dirty="0" smtClean="0"/>
              <a:t>An OF switch is usually pre-configured with the IP address of a controller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An OF switch may establish communication with multiple controllers in order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to improve reliability or scalability; the hand-over is managed by the controllers.</a:t>
            </a:r>
          </a:p>
          <a:p>
            <a:pPr>
              <a:buNone/>
            </a:pPr>
            <a:r>
              <a:rPr lang="en-US" sz="2000" dirty="0" smtClean="0"/>
              <a:t>OF is best run over a secure connection (TLS/SSL),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</a:t>
            </a:r>
            <a:r>
              <a:rPr lang="en-US" sz="2000" i="1" dirty="0" smtClean="0"/>
              <a:t>can</a:t>
            </a:r>
            <a:r>
              <a:rPr lang="en-US" sz="2000" dirty="0" smtClean="0"/>
              <a:t> be run over unprotected TCP</a:t>
            </a:r>
          </a:p>
          <a:p>
            <a:pPr>
              <a:buNone/>
            </a:pPr>
            <a:r>
              <a:rPr lang="en-US" sz="2000" b="1" dirty="0" smtClean="0"/>
              <a:t>Hello</a:t>
            </a:r>
            <a:r>
              <a:rPr lang="en-US" sz="2000" dirty="0" smtClean="0"/>
              <a:t> messages are exchanged between switch and controller upon startup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hellos contain version number and optionally other data </a:t>
            </a:r>
          </a:p>
          <a:p>
            <a:pPr>
              <a:buNone/>
            </a:pPr>
            <a:r>
              <a:rPr lang="en-US" sz="2000" b="1" dirty="0" err="1" smtClean="0"/>
              <a:t>Echo_Request</a:t>
            </a:r>
            <a:r>
              <a:rPr lang="en-US" sz="2000" b="1" dirty="0" smtClean="0"/>
              <a:t> </a:t>
            </a:r>
            <a:r>
              <a:rPr lang="en-US" sz="2000" dirty="0" smtClean="0"/>
              <a:t>and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Echo_reply</a:t>
            </a:r>
            <a:r>
              <a:rPr lang="en-US" sz="2000" b="1" dirty="0" smtClean="0"/>
              <a:t> </a:t>
            </a:r>
            <a:r>
              <a:rPr lang="en-US" sz="2000" dirty="0" smtClean="0"/>
              <a:t>are used to verify connection liveliness</a:t>
            </a:r>
            <a:r>
              <a:rPr lang="en-US" sz="2000" b="1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optionally to measure its latency or bandwidth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Experimenter</a:t>
            </a:r>
            <a:r>
              <a:rPr lang="en-US" sz="2000" dirty="0" smtClean="0"/>
              <a:t> messages are for experimentation with new OF features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If a session is interrupted by connection failure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OF switch continues operation with the current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Upon re-establishing connection the controller may delete all flow entries</a:t>
            </a:r>
          </a:p>
        </p:txBody>
      </p:sp>
    </p:spTree>
    <p:extLst>
      <p:ext uri="{BB962C8B-B14F-4D97-AF65-F5344CB8AC3E}">
        <p14:creationId xmlns:p14="http://schemas.microsoft.com/office/powerpoint/2010/main" val="110393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Bootstrapping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5669" y="1198179"/>
            <a:ext cx="8527262" cy="524356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How does the OF controller communicate with OF switches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before OF has set up the network ?</a:t>
            </a:r>
          </a:p>
          <a:p>
            <a:pPr>
              <a:buNone/>
            </a:pPr>
            <a:r>
              <a:rPr lang="en-US" sz="2000" dirty="0" smtClean="0"/>
              <a:t>The OF specification explicitly avoids this question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may assume conventional IP forwarding to pre-exist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can use </a:t>
            </a:r>
            <a:r>
              <a:rPr lang="en-US" dirty="0" smtClean="0"/>
              <a:t>spanning tree algorithm with controller as root,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once switch discovers controller it sends topology information</a:t>
            </a:r>
          </a:p>
          <a:p>
            <a:pPr>
              <a:spcBef>
                <a:spcPts val="2400"/>
              </a:spcBef>
              <a:buNone/>
            </a:pPr>
            <a:r>
              <a:rPr lang="en-US" sz="2400" dirty="0" smtClean="0"/>
              <a:t>How are flows initially configured ?</a:t>
            </a:r>
          </a:p>
          <a:p>
            <a:pPr>
              <a:buNone/>
            </a:pPr>
            <a:r>
              <a:rPr lang="en-US" sz="2000" dirty="0" smtClean="0"/>
              <a:t>The specification allows two methods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proactive (push)	flows are set up without first receiving packets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reactively (pull)		flows are only set up after a packet has been received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i="1" dirty="0" smtClean="0"/>
              <a:t>A network may mix the two methods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Service Providers may prefer proactive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enterprises may prefer reactive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0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message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7462" y="1202060"/>
            <a:ext cx="8136980" cy="507591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switch does not explicitly acknowledge message receipt or execution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switches may arbitrarily reorder message execution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in order </a:t>
            </a:r>
            <a:r>
              <a:rPr lang="en-US" sz="2000" dirty="0" smtClean="0"/>
              <a:t>to maximize performance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When the order in which the switch executes messages is important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or an explicit acknowledgement is required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 controller can send a </a:t>
            </a:r>
            <a:r>
              <a:rPr lang="en-US" sz="2000" b="1" dirty="0" err="1" smtClean="0"/>
              <a:t>Barrier_Request</a:t>
            </a:r>
            <a:r>
              <a:rPr lang="en-US" sz="2000" b="1" dirty="0" smtClean="0"/>
              <a:t> </a:t>
            </a:r>
            <a:r>
              <a:rPr lang="en-US" sz="2000" dirty="0" smtClean="0"/>
              <a:t>message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Upon receiving a barrier request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switch must finish processing all previously received messages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before executing any new messages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Once all old messages have been executed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switch sends a </a:t>
            </a:r>
            <a:r>
              <a:rPr lang="en-US" sz="2000" b="1" dirty="0" err="1" smtClean="0"/>
              <a:t>Barrier_Reply</a:t>
            </a:r>
            <a:r>
              <a:rPr lang="en-US" sz="2000" dirty="0" smtClean="0"/>
              <a:t> message back to the controller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451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2. </a:t>
            </a:r>
            <a:r>
              <a:rPr lang="en-US" dirty="0" smtClean="0"/>
              <a:t>Today’s communications world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6882" y="1017816"/>
            <a:ext cx="8642165" cy="580865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Today’s infrastructures are composed of many different Network Elements (NEs)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sensors, smartphones, notebooks, laptops, desk computers, servers,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DSL modems, Fiber transceivers,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SONET/SDH ADMs, OTN switches, ROADMs,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Ethernet switches, IP routers, MPLS LSRs, BRAS, SGSN/GGSN,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NATs, Firewalls, IDS, CDN, WAN </a:t>
            </a:r>
            <a:r>
              <a:rPr lang="en-US" sz="1600" dirty="0" err="1" smtClean="0"/>
              <a:t>aceleration</a:t>
            </a:r>
            <a:r>
              <a:rPr lang="en-US" sz="1600" dirty="0" smtClean="0"/>
              <a:t>, DPI,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VoIP gateways, IP-</a:t>
            </a:r>
            <a:r>
              <a:rPr lang="en-US" sz="1600" dirty="0" err="1" smtClean="0"/>
              <a:t>PBXes</a:t>
            </a:r>
            <a:r>
              <a:rPr lang="en-US" sz="1600" dirty="0" smtClean="0"/>
              <a:t>, video streamers,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performance monitoring probes , performance enhancement </a:t>
            </a:r>
            <a:r>
              <a:rPr lang="en-US" sz="1600" dirty="0" err="1" smtClean="0"/>
              <a:t>middleboxes</a:t>
            </a:r>
            <a:r>
              <a:rPr lang="en-US" sz="1600" dirty="0" smtClean="0"/>
              <a:t>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etc., etc., etc.</a:t>
            </a:r>
          </a:p>
          <a:p>
            <a:pPr>
              <a:buNone/>
            </a:pPr>
            <a:r>
              <a:rPr lang="en-US" sz="2000" dirty="0" smtClean="0"/>
              <a:t>New and ever more complex NEs are being invented all the time,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while equipment vendors like it that way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Service Providers find it hard to shelve and power them all !</a:t>
            </a:r>
          </a:p>
          <a:p>
            <a:pPr>
              <a:buNone/>
            </a:pPr>
            <a:r>
              <a:rPr lang="en-US" sz="2000" dirty="0" smtClean="0"/>
              <a:t>In addition, while service innovation is accelerating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increasing sophistication of new services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requirement for backward compatibility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the increasing number of different SDOs, consortia, and industry groups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which means that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it has become very hard to experiment with new networking ideas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taking longer to standardize, design, acquire, and learn how to operate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becoming more complex and expensive to maintain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 bwMode="auto">
          <a:xfrm>
            <a:off x="639763" y="2319338"/>
            <a:ext cx="5880100" cy="17843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/>
              <a:t>OpenStack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58573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9222" y="1174765"/>
            <a:ext cx="8368994" cy="534886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err="1" smtClean="0"/>
              <a:t>OpenStack</a:t>
            </a:r>
            <a:r>
              <a:rPr lang="en-US" sz="2000" dirty="0" smtClean="0"/>
              <a:t> is an </a:t>
            </a:r>
            <a:r>
              <a:rPr lang="en-US" sz="2000" b="1" dirty="0" smtClean="0"/>
              <a:t>I</a:t>
            </a:r>
            <a:r>
              <a:rPr lang="en-US" sz="2000" dirty="0" smtClean="0"/>
              <a:t>nfrastructure </a:t>
            </a:r>
            <a:r>
              <a:rPr lang="en-US" sz="2000" b="1" dirty="0" smtClean="0"/>
              <a:t>a</a:t>
            </a:r>
            <a:r>
              <a:rPr lang="en-US" sz="2000" dirty="0" smtClean="0"/>
              <a:t>s </a:t>
            </a:r>
            <a:r>
              <a:rPr lang="en-US" sz="2000" b="1" dirty="0" smtClean="0"/>
              <a:t>a</a:t>
            </a:r>
            <a:r>
              <a:rPr lang="en-US" sz="2000" dirty="0" smtClean="0"/>
              <a:t> </a:t>
            </a:r>
            <a:r>
              <a:rPr lang="en-US" sz="2000" b="1" dirty="0" smtClean="0"/>
              <a:t>S</a:t>
            </a:r>
            <a:r>
              <a:rPr lang="en-US" sz="2000" dirty="0" smtClean="0"/>
              <a:t>ervice (</a:t>
            </a:r>
            <a:r>
              <a:rPr lang="en-US" sz="2000" dirty="0" err="1" smtClean="0"/>
              <a:t>IaaS</a:t>
            </a:r>
            <a:r>
              <a:rPr lang="en-US" sz="2000" dirty="0" smtClean="0"/>
              <a:t>) cloud computing platform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(Cloud Operating System)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Managed </a:t>
            </a:r>
            <a:r>
              <a:rPr lang="en-US" sz="2000" dirty="0" smtClean="0"/>
              <a:t>by the OpenStack foundation, and all Open Source (Apache License</a:t>
            </a:r>
            <a:r>
              <a:rPr lang="en-US" sz="2000" dirty="0" smtClean="0"/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OpenStack has unofficially been adopted as the standard NFV VIM</a:t>
            </a: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r>
              <a:rPr lang="en-US" dirty="0" err="1" smtClean="0"/>
              <a:t>OpenStack</a:t>
            </a:r>
            <a:r>
              <a:rPr lang="en-US" dirty="0" smtClean="0"/>
              <a:t>  is actually a set of projects: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Compute (Nova)  </a:t>
            </a:r>
            <a:r>
              <a:rPr lang="en-US" sz="1800" dirty="0" smtClean="0"/>
              <a:t>similar to Amazon  Web Service  </a:t>
            </a:r>
            <a:r>
              <a:rPr lang="en-US" sz="1800" b="1" dirty="0" smtClean="0"/>
              <a:t>E</a:t>
            </a:r>
            <a:r>
              <a:rPr lang="en-US" sz="1800" dirty="0" smtClean="0"/>
              <a:t>lastic </a:t>
            </a:r>
            <a:r>
              <a:rPr lang="en-US" sz="1800" b="1" dirty="0" smtClean="0"/>
              <a:t>C</a:t>
            </a:r>
            <a:r>
              <a:rPr lang="en-US" sz="1800" dirty="0" smtClean="0"/>
              <a:t>ompute </a:t>
            </a:r>
            <a:r>
              <a:rPr lang="en-US" sz="1800" b="1" dirty="0" smtClean="0"/>
              <a:t>C</a:t>
            </a:r>
            <a:r>
              <a:rPr lang="en-US" sz="1800" dirty="0" smtClean="0"/>
              <a:t>loud EC2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Object Storage (Swift) 	</a:t>
            </a:r>
            <a:r>
              <a:rPr lang="en-US" sz="1800" dirty="0" smtClean="0"/>
              <a:t>similar to AWS  </a:t>
            </a:r>
            <a:r>
              <a:rPr lang="en-US" sz="1800" b="1" dirty="0" smtClean="0"/>
              <a:t>S</a:t>
            </a:r>
            <a:r>
              <a:rPr lang="en-US" sz="1800" dirty="0" smtClean="0"/>
              <a:t>imple </a:t>
            </a:r>
            <a:r>
              <a:rPr lang="en-US" sz="1800" b="1" dirty="0" smtClean="0"/>
              <a:t>S</a:t>
            </a:r>
            <a:r>
              <a:rPr lang="en-US" sz="1800" dirty="0" smtClean="0"/>
              <a:t>torage </a:t>
            </a:r>
            <a:r>
              <a:rPr lang="en-US" sz="1800" b="1" dirty="0" smtClean="0"/>
              <a:t>S</a:t>
            </a:r>
            <a:r>
              <a:rPr lang="en-US" sz="1800" dirty="0" smtClean="0"/>
              <a:t>ervice S3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Image Service (Glance)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Identity (Keystone)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Dashboard (Horizon)</a:t>
            </a:r>
          </a:p>
          <a:p>
            <a:pPr>
              <a:spcBef>
                <a:spcPts val="0"/>
              </a:spcBef>
            </a:pPr>
            <a:r>
              <a:rPr lang="en-US" sz="2000" b="1" dirty="0" smtClean="0">
                <a:solidFill>
                  <a:srgbClr val="0070C0"/>
                </a:solidFill>
              </a:rPr>
              <a:t>Networking (Neutron ex-Quantum)  </a:t>
            </a:r>
            <a:r>
              <a:rPr lang="en-US" sz="2000" dirty="0" smtClean="0">
                <a:solidFill>
                  <a:schemeClr val="tx1"/>
                </a:solidFill>
              </a:rPr>
              <a:t>manage virtual (overlay) networks</a:t>
            </a:r>
            <a:endParaRPr lang="en-US" sz="20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 smtClean="0"/>
              <a:t>Block Storage (Cinder)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Telemetry (</a:t>
            </a:r>
            <a:r>
              <a:rPr lang="en-US" sz="2000" dirty="0" err="1" smtClean="0"/>
              <a:t>Ceilometer</a:t>
            </a:r>
            <a:r>
              <a:rPr lang="en-US" sz="2000" dirty="0" smtClean="0"/>
              <a:t>)  monitoring, metering , collection of measurements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Orchestration (Heat</a:t>
            </a:r>
            <a:r>
              <a:rPr lang="en-US" sz="20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...</a:t>
            </a:r>
            <a:endParaRPr lang="en-US" sz="2000" b="1" dirty="0" smtClean="0"/>
          </a:p>
          <a:p>
            <a:pPr marL="0" indent="0">
              <a:buNone/>
            </a:pPr>
            <a:r>
              <a:rPr lang="en-US" dirty="0" smtClean="0"/>
              <a:t>Users </a:t>
            </a:r>
            <a:r>
              <a:rPr lang="en-US" dirty="0"/>
              <a:t>interface </a:t>
            </a:r>
            <a:r>
              <a:rPr lang="en-US" dirty="0" smtClean="0"/>
              <a:t>these through </a:t>
            </a:r>
            <a:r>
              <a:rPr lang="en-US" dirty="0"/>
              <a:t>dashboard (horizon), CLI, or RESTful APIs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54902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OpenStack architecture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0" y="1406106"/>
            <a:ext cx="7524750" cy="4924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0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2. </a:t>
            </a:r>
            <a:r>
              <a:rPr lang="en-US" dirty="0" smtClean="0"/>
              <a:t>The service provider crisis</a:t>
            </a:r>
            <a:endParaRPr lang="en-US" sz="3200" baseline="30000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66780" y="1091861"/>
            <a:ext cx="8128966" cy="4338917"/>
            <a:chOff x="769370" y="1541037"/>
            <a:chExt cx="8128966" cy="4338917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119116" y="1992573"/>
              <a:ext cx="0" cy="3684896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080447" y="5638800"/>
              <a:ext cx="6807959" cy="0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738276" y="5418161"/>
              <a:ext cx="1160060" cy="461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time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9370" y="1541037"/>
              <a:ext cx="728039" cy="461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/>
                <a:t>$</a:t>
              </a:r>
              <a:endParaRPr lang="en-US" sz="2800" b="1" dirty="0" smtClean="0">
                <a:latin typeface="+mn-l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132764" y="2729552"/>
              <a:ext cx="6400800" cy="559558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263598">
              <a:off x="5240726" y="2538485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1"/>
                  </a:solidFill>
                  <a:latin typeface="+mn-lt"/>
                </a:rPr>
                <a:t>revenue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1146412" y="1596788"/>
              <a:ext cx="4339988" cy="3207224"/>
            </a:xfrm>
            <a:custGeom>
              <a:avLst/>
              <a:gdLst>
                <a:gd name="connsiteX0" fmla="*/ 0 w 4339988"/>
                <a:gd name="connsiteY0" fmla="*/ 3220872 h 3220872"/>
                <a:gd name="connsiteX1" fmla="*/ 955343 w 4339988"/>
                <a:gd name="connsiteY1" fmla="*/ 3152633 h 3220872"/>
                <a:gd name="connsiteX2" fmla="*/ 1719618 w 4339988"/>
                <a:gd name="connsiteY2" fmla="*/ 2947916 h 3220872"/>
                <a:gd name="connsiteX3" fmla="*/ 2702257 w 4339988"/>
                <a:gd name="connsiteY3" fmla="*/ 2456597 h 3220872"/>
                <a:gd name="connsiteX4" fmla="*/ 3452884 w 4339988"/>
                <a:gd name="connsiteY4" fmla="*/ 1596788 h 3220872"/>
                <a:gd name="connsiteX5" fmla="*/ 4080681 w 4339988"/>
                <a:gd name="connsiteY5" fmla="*/ 586854 h 3220872"/>
                <a:gd name="connsiteX6" fmla="*/ 4339988 w 4339988"/>
                <a:gd name="connsiteY6" fmla="*/ 0 h 322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39988" h="3220872">
                  <a:moveTo>
                    <a:pt x="0" y="3220872"/>
                  </a:moveTo>
                  <a:cubicBezTo>
                    <a:pt x="334370" y="3209499"/>
                    <a:pt x="668740" y="3198126"/>
                    <a:pt x="955343" y="3152633"/>
                  </a:cubicBezTo>
                  <a:cubicBezTo>
                    <a:pt x="1241946" y="3107140"/>
                    <a:pt x="1428466" y="3063922"/>
                    <a:pt x="1719618" y="2947916"/>
                  </a:cubicBezTo>
                  <a:cubicBezTo>
                    <a:pt x="2010770" y="2831910"/>
                    <a:pt x="2413379" y="2681785"/>
                    <a:pt x="2702257" y="2456597"/>
                  </a:cubicBezTo>
                  <a:cubicBezTo>
                    <a:pt x="2991135" y="2231409"/>
                    <a:pt x="3223147" y="1908412"/>
                    <a:pt x="3452884" y="1596788"/>
                  </a:cubicBezTo>
                  <a:cubicBezTo>
                    <a:pt x="3682621" y="1285164"/>
                    <a:pt x="3932830" y="852985"/>
                    <a:pt x="4080681" y="586854"/>
                  </a:cubicBezTo>
                  <a:cubicBezTo>
                    <a:pt x="4228532" y="320723"/>
                    <a:pt x="4284260" y="160361"/>
                    <a:pt x="4339988" y="0"/>
                  </a:cubicBezTo>
                </a:path>
              </a:pathLst>
            </a:cu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20033073">
              <a:off x="2131326" y="4014714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70C0"/>
                  </a:solidFill>
                </a:rPr>
                <a:t>CAPEX + OPEX</a:t>
              </a:r>
              <a:endParaRPr lang="en-US" sz="2000" b="1" dirty="0" smtClean="0">
                <a:solidFill>
                  <a:srgbClr val="0070C0"/>
                </a:solidFill>
                <a:latin typeface="+mn-lt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1528549" y="3302758"/>
              <a:ext cx="0" cy="1446663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16200000">
              <a:off x="343468" y="3864592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B050"/>
                  </a:solidFill>
                  <a:latin typeface="+mn-lt"/>
                </a:rPr>
                <a:t>margin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4844955" y="3084395"/>
              <a:ext cx="982639" cy="50496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704764" y="3289110"/>
              <a:ext cx="2169994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FF0000"/>
                  </a:solidFill>
                  <a:latin typeface="+mn-lt"/>
                </a:rPr>
                <a:t>Service Provider bankruptcy point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524836" y="4233104"/>
              <a:ext cx="5161128" cy="448078"/>
            </a:xfrm>
            <a:prstGeom prst="line">
              <a:avLst/>
            </a:prstGeom>
            <a:ln w="57150">
              <a:solidFill>
                <a:srgbClr val="009E47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1269920">
              <a:off x="4008951" y="4099017"/>
              <a:ext cx="3267388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9E47"/>
                  </a:solidFill>
                </a:rPr>
                <a:t>desirable CAPEX + OPEX</a:t>
              </a:r>
              <a:endParaRPr lang="en-US" sz="2000" b="1" dirty="0" smtClean="0">
                <a:solidFill>
                  <a:srgbClr val="009E47"/>
                </a:solidFill>
                <a:latin typeface="+mn-lt"/>
              </a:endParaRPr>
            </a:p>
          </p:txBody>
        </p:sp>
      </p:grpSp>
      <p:sp>
        <p:nvSpPr>
          <p:cNvPr id="1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6780" y="5361608"/>
            <a:ext cx="7698652" cy="132122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This is a </a:t>
            </a:r>
            <a:r>
              <a:rPr lang="en-US" i="1" dirty="0" smtClean="0"/>
              <a:t>qualitative</a:t>
            </a:r>
            <a:r>
              <a:rPr lang="en-US" dirty="0" smtClean="0"/>
              <a:t> picture of the service provider’s world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Revenue is at best increasing with number of users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Expenses are proportional to bandwidth – doubling every 9 months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This situation obviously can not continue forever !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04" y="262623"/>
            <a:ext cx="6766560" cy="644740"/>
          </a:xfrm>
        </p:spPr>
        <p:txBody>
          <a:bodyPr/>
          <a:lstStyle/>
          <a:p>
            <a:r>
              <a:rPr lang="en-US" dirty="0" smtClean="0"/>
              <a:t>Two complementary 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1238" y="1135952"/>
            <a:ext cx="8486108" cy="5492536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Software Defined Networks (SDN)</a:t>
            </a:r>
          </a:p>
          <a:p>
            <a:pPr>
              <a:spcBef>
                <a:spcPts val="0"/>
              </a:spcBef>
              <a:buNone/>
            </a:pPr>
            <a:r>
              <a:rPr lang="en-US" sz="2000" i="1" dirty="0" smtClean="0"/>
              <a:t>SDN</a:t>
            </a:r>
            <a:r>
              <a:rPr lang="en-US" sz="2000" dirty="0" smtClean="0"/>
              <a:t> advocates replacing standardized networking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centralized software applications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configure all the NEs in the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easy to experiment with new ideas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control software development is much faster than protocol standardization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centralized control enables stronger optimization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upgraded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Network </a:t>
            </a:r>
            <a:r>
              <a:rPr lang="en-US" sz="2400" b="1" dirty="0"/>
              <a:t>Functions Virtualization (NFV)</a:t>
            </a:r>
          </a:p>
          <a:p>
            <a:pPr>
              <a:spcBef>
                <a:spcPts val="0"/>
              </a:spcBef>
              <a:buNone/>
            </a:pPr>
            <a:r>
              <a:rPr lang="en-US" i="1" dirty="0"/>
              <a:t>NFV</a:t>
            </a:r>
            <a:r>
              <a:rPr lang="en-US" dirty="0"/>
              <a:t> advocates replacing </a:t>
            </a:r>
            <a:r>
              <a:rPr lang="en-US" dirty="0" smtClean="0"/>
              <a:t>hardware network elements 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with software running on COTS computers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that may be housed in POPs and/or datacenters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COTS server price and availability scales with end-user equipment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functionality can be located where-ever most effective or inexpensive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functionalities may be speedily combined, deployed, relocated, and upgraded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21350</TotalTime>
  <Words>2985</Words>
  <Application>Microsoft Office PowerPoint</Application>
  <PresentationFormat>On-screen Show (4:3)</PresentationFormat>
  <Paragraphs>1015</Paragraphs>
  <Slides>62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Adobe Ming Std L</vt:lpstr>
      <vt:lpstr>Arial</vt:lpstr>
      <vt:lpstr>Calibri</vt:lpstr>
      <vt:lpstr>Times New Roman</vt:lpstr>
      <vt:lpstr>Times New Roman (Hebrew)</vt:lpstr>
      <vt:lpstr>RADtemplate-2013</vt:lpstr>
      <vt:lpstr>Clip</vt:lpstr>
      <vt:lpstr>SDN &amp; NFV  a short(?) overview</vt:lpstr>
      <vt:lpstr>Why SDN and NFV ?</vt:lpstr>
      <vt:lpstr>1. Computation and communications</vt:lpstr>
      <vt:lpstr>1. Rich communications services</vt:lpstr>
      <vt:lpstr>1. Software and networking speed</vt:lpstr>
      <vt:lpstr>2. Today’s communications world</vt:lpstr>
      <vt:lpstr>2. The service provider crisis</vt:lpstr>
      <vt:lpstr>Two complementary solutions</vt:lpstr>
      <vt:lpstr>SDN</vt:lpstr>
      <vt:lpstr>Abstractions</vt:lpstr>
      <vt:lpstr>Packet forwarding abstraction</vt:lpstr>
      <vt:lpstr>Network state and graph algorithms</vt:lpstr>
      <vt:lpstr>Configuring the whitebox switch</vt:lpstr>
      <vt:lpstr>Separation of data and control</vt:lpstr>
      <vt:lpstr>Control or management</vt:lpstr>
      <vt:lpstr>SDN vs. distributed routing</vt:lpstr>
      <vt:lpstr>Flows</vt:lpstr>
      <vt:lpstr>Control plane abstraction</vt:lpstr>
      <vt:lpstr>SDN overall architecture</vt:lpstr>
      <vt:lpstr>Network Operating System</vt:lpstr>
      <vt:lpstr>SDN overlay model</vt:lpstr>
      <vt:lpstr>SDN vs. conventional NMS</vt:lpstr>
      <vt:lpstr>Organizations working on SDN</vt:lpstr>
      <vt:lpstr>NFV</vt:lpstr>
      <vt:lpstr>Virtualization of computation</vt:lpstr>
      <vt:lpstr>Network Functions Virtualization</vt:lpstr>
      <vt:lpstr>Potential VNFs</vt:lpstr>
      <vt:lpstr>Function relocation</vt:lpstr>
      <vt:lpstr>Example of relocation with SDN</vt:lpstr>
      <vt:lpstr>Distributed NFV</vt:lpstr>
      <vt:lpstr>vCPE and uCPE</vt:lpstr>
      <vt:lpstr>Service function chaining</vt:lpstr>
      <vt:lpstr>ETSI NFV-ISG architecture</vt:lpstr>
      <vt:lpstr>MANO ? VIM ? VNFM?  NFVO?</vt:lpstr>
      <vt:lpstr>Organizations working on NFV</vt:lpstr>
      <vt:lpstr>OpenFlow</vt:lpstr>
      <vt:lpstr>What is OpenFlow ?</vt:lpstr>
      <vt:lpstr>OpenFlow</vt:lpstr>
      <vt:lpstr>OF matching</vt:lpstr>
      <vt:lpstr>OF flow table</vt:lpstr>
      <vt:lpstr>OpenFlow 1.3 basic match fields</vt:lpstr>
      <vt:lpstr>OpenFlow Switch Operation</vt:lpstr>
      <vt:lpstr>Matching fields</vt:lpstr>
      <vt:lpstr>OF 1.1+ flow tables</vt:lpstr>
      <vt:lpstr>Unmatched packets</vt:lpstr>
      <vt:lpstr>OF switch ports</vt:lpstr>
      <vt:lpstr>Instructions</vt:lpstr>
      <vt:lpstr>Actions</vt:lpstr>
      <vt:lpstr>Meters</vt:lpstr>
      <vt:lpstr>OpenFlow statistics</vt:lpstr>
      <vt:lpstr>Flow removal and expiry</vt:lpstr>
      <vt:lpstr>Groups</vt:lpstr>
      <vt:lpstr>Slicings</vt:lpstr>
      <vt:lpstr>OpenFlow protocol packet format</vt:lpstr>
      <vt:lpstr>OpenFlow messages</vt:lpstr>
      <vt:lpstr>OpenFlow message types</vt:lpstr>
      <vt:lpstr>Session setup and maintenance</vt:lpstr>
      <vt:lpstr>Bootstrapping</vt:lpstr>
      <vt:lpstr>Barrier message</vt:lpstr>
      <vt:lpstr>OpenStack</vt:lpstr>
      <vt:lpstr>OpenStack</vt:lpstr>
      <vt:lpstr>OpenStack architecture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SDNFV</dc:title>
  <dc:creator>Y(J)S</dc:creator>
  <cp:keywords>SDN, NFV, virtualization</cp:keywords>
  <cp:lastModifiedBy>Yaakov Stein</cp:lastModifiedBy>
  <cp:revision>805</cp:revision>
  <dcterms:created xsi:type="dcterms:W3CDTF">2013-01-21T06:31:02Z</dcterms:created>
  <dcterms:modified xsi:type="dcterms:W3CDTF">2016-11-15T16:10:30Z</dcterms:modified>
</cp:coreProperties>
</file>