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handoutMasterIdLst>
    <p:handoutMasterId r:id="rId44"/>
  </p:handoutMasterIdLst>
  <p:sldIdLst>
    <p:sldId id="334" r:id="rId2"/>
    <p:sldId id="441" r:id="rId3"/>
    <p:sldId id="418" r:id="rId4"/>
    <p:sldId id="419" r:id="rId5"/>
    <p:sldId id="480" r:id="rId6"/>
    <p:sldId id="421" r:id="rId7"/>
    <p:sldId id="481" r:id="rId8"/>
    <p:sldId id="420" r:id="rId9"/>
    <p:sldId id="422" r:id="rId10"/>
    <p:sldId id="485" r:id="rId11"/>
    <p:sldId id="428" r:id="rId12"/>
    <p:sldId id="484" r:id="rId13"/>
    <p:sldId id="482" r:id="rId14"/>
    <p:sldId id="483" r:id="rId15"/>
    <p:sldId id="426" r:id="rId16"/>
    <p:sldId id="402" r:id="rId17"/>
    <p:sldId id="431" r:id="rId18"/>
    <p:sldId id="427" r:id="rId19"/>
    <p:sldId id="460" r:id="rId20"/>
    <p:sldId id="429" r:id="rId21"/>
    <p:sldId id="493" r:id="rId22"/>
    <p:sldId id="442" r:id="rId23"/>
    <p:sldId id="433" r:id="rId24"/>
    <p:sldId id="492" r:id="rId25"/>
    <p:sldId id="430" r:id="rId26"/>
    <p:sldId id="432" r:id="rId27"/>
    <p:sldId id="440" r:id="rId28"/>
    <p:sldId id="423" r:id="rId29"/>
    <p:sldId id="435" r:id="rId30"/>
    <p:sldId id="434" r:id="rId31"/>
    <p:sldId id="424" r:id="rId32"/>
    <p:sldId id="436" r:id="rId33"/>
    <p:sldId id="486" r:id="rId34"/>
    <p:sldId id="439" r:id="rId35"/>
    <p:sldId id="438" r:id="rId36"/>
    <p:sldId id="437" r:id="rId37"/>
    <p:sldId id="489" r:id="rId38"/>
    <p:sldId id="487" r:id="rId39"/>
    <p:sldId id="488" r:id="rId40"/>
    <p:sldId id="491" r:id="rId41"/>
    <p:sldId id="408" r:id="rId4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62D0"/>
    <a:srgbClr val="00C8D2"/>
    <a:srgbClr val="009E47"/>
    <a:srgbClr val="D0DA00"/>
    <a:srgbClr val="FF9999"/>
    <a:srgbClr val="0098A1"/>
    <a:srgbClr val="00DE64"/>
    <a:srgbClr val="C9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5385" autoAdjust="0"/>
  </p:normalViewPr>
  <p:slideViewPr>
    <p:cSldViewPr snapToGrid="0">
      <p:cViewPr varScale="1">
        <p:scale>
          <a:sx n="70" d="100"/>
          <a:sy n="70" d="100"/>
        </p:scale>
        <p:origin x="1314" y="66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15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290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76" y="0"/>
            <a:ext cx="2972289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B6CBB4E-6695-41A6-A12D-188F75D54237}" type="datetimeFigureOut">
              <a:rPr lang="en-US"/>
              <a:pPr>
                <a:defRPr/>
              </a:pPr>
              <a:t>07/05/2020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573"/>
            <a:ext cx="2972290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76" y="8829573"/>
            <a:ext cx="2972289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68A3D4-ED7C-430F-9643-0C15E738A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13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290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76" y="0"/>
            <a:ext cx="2972289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41A2A3-6803-449F-81FD-994BF5844EF2}" type="datetimeFigureOut">
              <a:rPr lang="en-US"/>
              <a:pPr>
                <a:defRPr/>
              </a:pPr>
              <a:t>07/05/2020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290" y="4415530"/>
            <a:ext cx="5485420" cy="4183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573"/>
            <a:ext cx="2972290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76" y="8829573"/>
            <a:ext cx="2972289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2434059-C4C7-4113-8F3F-692D295B05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58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6258295" y="6737460"/>
            <a:ext cx="2699967" cy="10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77850" y="0"/>
            <a:ext cx="184150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3300" y="5170488"/>
            <a:ext cx="2303463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577850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841875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6" descr="RAD_only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4611688"/>
            <a:ext cx="1071563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6"/>
          <p:cNvSpPr txBox="1">
            <a:spLocks noChangeArrowheads="1"/>
          </p:cNvSpPr>
          <p:nvPr userDrawn="1"/>
        </p:nvSpPr>
        <p:spPr bwMode="auto">
          <a:xfrm>
            <a:off x="838200" y="1749425"/>
            <a:ext cx="628650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4000"/>
          </a:blip>
          <a:srcRect l="63930" t="94395"/>
          <a:stretch>
            <a:fillRect/>
          </a:stretch>
        </p:blipFill>
        <p:spPr bwMode="auto">
          <a:xfrm>
            <a:off x="5846763" y="6557963"/>
            <a:ext cx="3303587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ound Single Corner Rectangle 5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7" name="Picture 5" descr="rad-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2600" y="363538"/>
            <a:ext cx="7620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107358" cy="5127534"/>
          </a:xfrm>
          <a:prstGeom prst="rect">
            <a:avLst/>
          </a:prstGeom>
        </p:spPr>
        <p:txBody>
          <a:bodyPr/>
          <a:lstStyle>
            <a:lvl1pPr marL="0" indent="0" defTabSz="35877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endParaRPr lang="en-US" dirty="0" smtClean="0"/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596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lang="en-US" sz="3600" b="1" kern="0" baseline="0" dirty="0" smtClean="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47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 userDrawn="1"/>
        </p:nvSpPr>
        <p:spPr>
          <a:xfrm>
            <a:off x="0" y="0"/>
            <a:ext cx="9144000" cy="532765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339" y="2766218"/>
            <a:ext cx="5110413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7332412" y="0"/>
            <a:ext cx="242888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909054" y="0"/>
            <a:ext cx="47625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0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84300"/>
            <a:ext cx="8585199" cy="4978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2425" y="12700"/>
            <a:ext cx="6638925" cy="1000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5117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8157084" y="6650038"/>
            <a:ext cx="737679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smtClean="0">
                <a:latin typeface="+mn-lt"/>
                <a:cs typeface="+mn-cs"/>
              </a:rPr>
              <a:t>SD-WAN  </a:t>
            </a:r>
            <a:fld id="{F9623A8B-B7CD-4310-934B-56EDFF9E264B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9"/>
          <p:cNvSpPr>
            <a:spLocks noGrp="1"/>
          </p:cNvSpPr>
          <p:nvPr>
            <p:ph type="title"/>
          </p:nvPr>
        </p:nvSpPr>
        <p:spPr bwMode="auto">
          <a:xfrm>
            <a:off x="1252971" y="598054"/>
            <a:ext cx="7406120" cy="3784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8000" dirty="0" smtClean="0"/>
              <a:t>SD-WAN</a:t>
            </a:r>
            <a:endParaRPr lang="en-US" sz="8800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52971" y="4711845"/>
            <a:ext cx="4124325" cy="73983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Yaakov (J) Stein</a:t>
            </a:r>
          </a:p>
          <a:p>
            <a:pPr>
              <a:defRPr/>
            </a:pPr>
            <a:r>
              <a:rPr lang="en-US" dirty="0" smtClean="0"/>
              <a:t>CTO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cost of downtime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For whom isn’t BE service enough?</a:t>
            </a:r>
          </a:p>
          <a:p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dirty="0" smtClean="0"/>
              <a:t>Gartner in 2014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IT </a:t>
            </a:r>
            <a:r>
              <a:rPr lang="en-US" dirty="0"/>
              <a:t>downtime </a:t>
            </a:r>
            <a:r>
              <a:rPr lang="en-US" dirty="0" smtClean="0"/>
              <a:t>cost large corporation $</a:t>
            </a:r>
            <a:r>
              <a:rPr lang="en-US" dirty="0"/>
              <a:t>5,600 per </a:t>
            </a:r>
            <a:r>
              <a:rPr lang="en-US" dirty="0" smtClean="0"/>
              <a:t>minute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	and the cost has probably increased considerably since then</a:t>
            </a:r>
          </a:p>
          <a:p>
            <a:r>
              <a:rPr lang="en-US" dirty="0" smtClean="0"/>
              <a:t>In a 2016 survey of large organizations by ITIC</a:t>
            </a:r>
            <a:endParaRPr lang="en-US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98% </a:t>
            </a:r>
            <a:r>
              <a:rPr lang="en-US" dirty="0" smtClean="0"/>
              <a:t>reported that 1 hour </a:t>
            </a:r>
            <a:r>
              <a:rPr lang="en-US" dirty="0"/>
              <a:t>of downtime costs </a:t>
            </a:r>
            <a:r>
              <a:rPr lang="en-US" dirty="0" smtClean="0"/>
              <a:t>&gt; </a:t>
            </a:r>
            <a:r>
              <a:rPr lang="en-US" dirty="0"/>
              <a:t>$</a:t>
            </a:r>
            <a:r>
              <a:rPr lang="en-US" dirty="0" smtClean="0"/>
              <a:t>100,000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81</a:t>
            </a:r>
            <a:r>
              <a:rPr lang="en-US" dirty="0"/>
              <a:t>% </a:t>
            </a:r>
            <a:r>
              <a:rPr lang="en-US" dirty="0" smtClean="0"/>
              <a:t>reported that 1 hour of downtime costs &gt; $300,000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33</a:t>
            </a:r>
            <a:r>
              <a:rPr lang="en-US" dirty="0"/>
              <a:t>% reported that 1 hour of downtime costs </a:t>
            </a:r>
            <a:r>
              <a:rPr lang="en-US" dirty="0" smtClean="0"/>
              <a:t> $</a:t>
            </a:r>
            <a:r>
              <a:rPr lang="en-US" dirty="0"/>
              <a:t>1-5 </a:t>
            </a:r>
            <a:r>
              <a:rPr lang="en-US" dirty="0" smtClean="0"/>
              <a:t>million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 smtClean="0"/>
              <a:t>Amazon’s 13 minute partial downtime in Nov 2019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	is estimated as having cost it $2.6 million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 smtClean="0"/>
              <a:t>And these are only </a:t>
            </a:r>
            <a:r>
              <a:rPr lang="en-US" i="1" dirty="0" smtClean="0"/>
              <a:t>direct losses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1"/>
                </a:solidFill>
              </a:rPr>
              <a:t>Any end-user noticeable downtime </a:t>
            </a:r>
            <a:r>
              <a:rPr lang="en-US" dirty="0">
                <a:solidFill>
                  <a:schemeClr val="tx1"/>
                </a:solidFill>
              </a:rPr>
              <a:t>can lead to negative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that impacts reputation and customer loyalty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leading to additional long term harm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conventional approach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11835"/>
            <a:ext cx="8107358" cy="5127534"/>
          </a:xfrm>
        </p:spPr>
        <p:txBody>
          <a:bodyPr/>
          <a:lstStyle/>
          <a:p>
            <a:r>
              <a:rPr lang="en-US" sz="2400" dirty="0" smtClean="0"/>
              <a:t>To prevent harmful communications downtime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banks, brokers, financial services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critical infrastructure operators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web retail presence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require </a:t>
            </a:r>
            <a:r>
              <a:rPr lang="en-US" sz="2400" i="1" dirty="0" smtClean="0"/>
              <a:t>high-availability </a:t>
            </a:r>
            <a:r>
              <a:rPr lang="en-US" sz="2400" dirty="0" smtClean="0"/>
              <a:t>(e.g., 5 nines)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But connectivity isn’t always enough, for example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interactive applications are unsatisfactory without </a:t>
            </a:r>
            <a:r>
              <a:rPr lang="en-US" sz="2400" i="1" dirty="0" smtClean="0"/>
              <a:t>low delay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real-time operational traffic often requires low packet loss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enterprises require good </a:t>
            </a:r>
            <a:r>
              <a:rPr lang="en-US" sz="2400" i="1" dirty="0" smtClean="0"/>
              <a:t>security</a:t>
            </a:r>
            <a:r>
              <a:rPr lang="en-US" sz="2400" dirty="0" smtClean="0"/>
              <a:t>/</a:t>
            </a:r>
            <a:r>
              <a:rPr lang="en-US" sz="2400" i="1" dirty="0" smtClean="0"/>
              <a:t>traffic isolation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So service providers offer </a:t>
            </a:r>
            <a:r>
              <a:rPr lang="en-US" sz="2400" i="1" dirty="0" smtClean="0"/>
              <a:t>carrier grade services</a:t>
            </a:r>
            <a:r>
              <a:rPr lang="en-US" sz="24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guarantee various QoS parameters in an SLA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Similarly, services provided internally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have defined </a:t>
            </a:r>
            <a:r>
              <a:rPr lang="en-US" sz="2400" b="1" dirty="0" smtClean="0"/>
              <a:t>S</a:t>
            </a:r>
            <a:r>
              <a:rPr lang="en-US" sz="2400" dirty="0" smtClean="0"/>
              <a:t>ervice </a:t>
            </a:r>
            <a:r>
              <a:rPr lang="en-US" sz="2400" b="1" dirty="0" smtClean="0"/>
              <a:t>L</a:t>
            </a:r>
            <a:r>
              <a:rPr lang="en-US" sz="2400" dirty="0" smtClean="0"/>
              <a:t>evel </a:t>
            </a:r>
            <a:r>
              <a:rPr lang="en-US" sz="2400" b="1" dirty="0" smtClean="0"/>
              <a:t>O</a:t>
            </a:r>
            <a:r>
              <a:rPr lang="en-US" sz="2400" dirty="0" smtClean="0"/>
              <a:t>bjectives)</a:t>
            </a:r>
          </a:p>
        </p:txBody>
      </p:sp>
    </p:spTree>
    <p:extLst>
      <p:ext uri="{BB962C8B-B14F-4D97-AF65-F5344CB8AC3E}">
        <p14:creationId xmlns:p14="http://schemas.microsoft.com/office/powerpoint/2010/main" val="231972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Carrier Ethernet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MEF </a:t>
            </a:r>
            <a:r>
              <a:rPr lang="en-US" sz="2400" i="1" dirty="0" smtClean="0"/>
              <a:t>CE 2.0</a:t>
            </a:r>
            <a:r>
              <a:rPr lang="en-US" sz="2400" dirty="0" smtClean="0"/>
              <a:t> </a:t>
            </a:r>
            <a:r>
              <a:rPr lang="en-US" sz="2400" dirty="0"/>
              <a:t>defines </a:t>
            </a:r>
            <a:r>
              <a:rPr lang="en-US" sz="2400" dirty="0" smtClean="0"/>
              <a:t>several QoS KPIs</a:t>
            </a:r>
          </a:p>
          <a:p>
            <a:pPr defTabSz="457200">
              <a:spcBef>
                <a:spcPts val="1200"/>
              </a:spcBef>
            </a:pPr>
            <a:r>
              <a:rPr lang="en-US" sz="2400" b="1" dirty="0" smtClean="0"/>
              <a:t>availability</a:t>
            </a:r>
          </a:p>
          <a:p>
            <a:pPr marL="0" indent="0" defTabSz="228600">
              <a:spcBef>
                <a:spcPts val="0"/>
              </a:spcBef>
              <a:buNone/>
            </a:pPr>
            <a:r>
              <a:rPr lang="en-US" dirty="0" smtClean="0"/>
              <a:t>		specified in “nines” notation (e.g., five nines)</a:t>
            </a:r>
          </a:p>
          <a:p>
            <a:pPr defTabSz="457200"/>
            <a:r>
              <a:rPr lang="en-US" sz="2400" b="1" dirty="0" smtClean="0"/>
              <a:t>bandwidth </a:t>
            </a:r>
            <a:r>
              <a:rPr lang="en-US" sz="2400" b="1" dirty="0"/>
              <a:t>profile </a:t>
            </a:r>
            <a:r>
              <a:rPr lang="en-US" sz="2400" b="1" dirty="0" smtClean="0"/>
              <a:t>(committed data-rate)</a:t>
            </a:r>
            <a:endParaRPr lang="en-US" sz="2400" b="1" dirty="0"/>
          </a:p>
          <a:p>
            <a:pPr defTabSz="457200">
              <a:spcBef>
                <a:spcPts val="0"/>
              </a:spcBef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/>
              <a:t>specified </a:t>
            </a:r>
            <a:r>
              <a:rPr lang="en-US" dirty="0"/>
              <a:t>by CIR, CBS, EIR, EBS, …</a:t>
            </a:r>
          </a:p>
          <a:p>
            <a:pPr defTabSz="457200"/>
            <a:r>
              <a:rPr lang="en-US" sz="2400" b="1" dirty="0" smtClean="0"/>
              <a:t>packet loss</a:t>
            </a:r>
            <a:endParaRPr lang="en-US" sz="2400" b="1" dirty="0"/>
          </a:p>
          <a:p>
            <a:pPr defTabSz="457200"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dirty="0" smtClean="0"/>
              <a:t>fraction </a:t>
            </a:r>
            <a:r>
              <a:rPr lang="en-US" dirty="0"/>
              <a:t>of frames </a:t>
            </a:r>
            <a:r>
              <a:rPr lang="en-US" dirty="0" smtClean="0"/>
              <a:t>to be delivered that are actually delivered</a:t>
            </a:r>
            <a:endParaRPr lang="en-US" dirty="0"/>
          </a:p>
          <a:p>
            <a:pPr defTabSz="457200">
              <a:spcBef>
                <a:spcPts val="0"/>
              </a:spcBef>
              <a:buFont typeface="Wingdings" pitchFamily="2" charset="2"/>
              <a:buNone/>
            </a:pPr>
            <a:r>
              <a:rPr lang="en-US" dirty="0" smtClean="0"/>
              <a:t>	specified </a:t>
            </a:r>
            <a:r>
              <a:rPr lang="en-US" dirty="0"/>
              <a:t>by T (time interval) and L (loss objective)</a:t>
            </a:r>
            <a:endParaRPr lang="en-US" sz="2400" dirty="0"/>
          </a:p>
          <a:p>
            <a:pPr defTabSz="457200"/>
            <a:r>
              <a:rPr lang="en-US" sz="2400" b="1" dirty="0" smtClean="0"/>
              <a:t>packet delay</a:t>
            </a:r>
            <a:endParaRPr lang="en-US" sz="2400" b="1" dirty="0"/>
          </a:p>
          <a:p>
            <a:pPr defTabSz="457200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dirty="0" smtClean="0"/>
              <a:t>measured UNI-N to UNI-N on delivered frames</a:t>
            </a:r>
          </a:p>
          <a:p>
            <a:pPr defTabSz="457200">
              <a:spcBef>
                <a:spcPts val="0"/>
              </a:spcBef>
              <a:buFont typeface="Wingdings" pitchFamily="2" charset="2"/>
              <a:buNone/>
            </a:pPr>
            <a:r>
              <a:rPr lang="en-US" dirty="0" smtClean="0"/>
              <a:t>	specified </a:t>
            </a:r>
            <a:r>
              <a:rPr lang="en-US" dirty="0"/>
              <a:t>by T, P (percentage) and D (delay objective)</a:t>
            </a:r>
          </a:p>
          <a:p>
            <a:pPr defTabSz="457200"/>
            <a:r>
              <a:rPr lang="en-US" sz="2400" b="1" dirty="0" smtClean="0"/>
              <a:t>packet delay </a:t>
            </a:r>
            <a:r>
              <a:rPr lang="en-US" sz="2400" b="1" dirty="0"/>
              <a:t>variation</a:t>
            </a:r>
            <a:endParaRPr lang="en-US" sz="1400" b="1" dirty="0"/>
          </a:p>
          <a:p>
            <a:pPr defTabSz="457200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dirty="0" smtClean="0"/>
              <a:t>specified </a:t>
            </a:r>
            <a:r>
              <a:rPr lang="en-US" dirty="0"/>
              <a:t>by  T, P, </a:t>
            </a:r>
            <a:r>
              <a:rPr lang="en-US" dirty="0" smtClean="0"/>
              <a:t>D, </a:t>
            </a:r>
            <a:r>
              <a:rPr lang="en-US" dirty="0"/>
              <a:t>V </a:t>
            </a:r>
            <a:r>
              <a:rPr lang="en-US" dirty="0" smtClean="0"/>
              <a:t>(PDV </a:t>
            </a:r>
            <a:r>
              <a:rPr lang="en-US" dirty="0"/>
              <a:t>objective)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447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Enterprises got used to ordering SLA-based services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and for simplicity did so for all of their networking needs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	even those not requiring special treatment</a:t>
            </a:r>
          </a:p>
          <a:p>
            <a:r>
              <a:rPr lang="en-US" sz="2400" dirty="0" smtClean="0"/>
              <a:t>This led to a situation wherein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Internet browsing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email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backups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other non-critical communications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were priced outrageously high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Enterprise IT personnel noticed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they were paying more for 50 Mbps at work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than they were paying for 1G Internet at home</a:t>
            </a:r>
          </a:p>
          <a:p>
            <a:r>
              <a:rPr lang="en-US" sz="2400" dirty="0" smtClean="0"/>
              <a:t>And the BE Internet service usually worked very well!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2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560" y="2434281"/>
            <a:ext cx="5148345" cy="2643045"/>
          </a:xfrm>
        </p:spPr>
        <p:txBody>
          <a:bodyPr/>
          <a:lstStyle/>
          <a:p>
            <a:r>
              <a:rPr lang="en-US" sz="6000" dirty="0" smtClean="0"/>
              <a:t>The solution:</a:t>
            </a:r>
            <a:br>
              <a:rPr lang="en-US" sz="6000" dirty="0" smtClean="0"/>
            </a:br>
            <a:r>
              <a:rPr lang="en-US" sz="6000" dirty="0" smtClean="0"/>
              <a:t>SD-WAN</a:t>
            </a:r>
            <a:br>
              <a:rPr lang="en-US" sz="6000" dirty="0" smtClean="0"/>
            </a:b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2538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 -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SD-WAN </a:t>
            </a:r>
            <a:r>
              <a:rPr lang="en-US" sz="2400" dirty="0" smtClean="0"/>
              <a:t>is mostly about optimizing expenditures</a:t>
            </a:r>
            <a:endParaRPr lang="en-US" sz="2400" dirty="0"/>
          </a:p>
          <a:p>
            <a:r>
              <a:rPr lang="en-US" sz="2400" dirty="0" smtClean="0"/>
              <a:t>Traffic flows are separated according to application</a:t>
            </a:r>
          </a:p>
          <a:p>
            <a:r>
              <a:rPr lang="en-US" sz="2400" dirty="0" smtClean="0"/>
              <a:t>Flows are run </a:t>
            </a:r>
            <a:r>
              <a:rPr lang="en-US" sz="2400" dirty="0"/>
              <a:t>over </a:t>
            </a:r>
            <a:r>
              <a:rPr lang="en-US" sz="2400" dirty="0" smtClean="0"/>
              <a:t>paths with </a:t>
            </a:r>
            <a:r>
              <a:rPr lang="en-US" sz="2400" dirty="0"/>
              <a:t>the </a:t>
            </a:r>
            <a:r>
              <a:rPr lang="en-US" sz="2400" i="1" dirty="0" smtClean="0"/>
              <a:t>minimum required QoS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thus minimizing operational cost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144317" y="3169880"/>
            <a:ext cx="8881563" cy="3362114"/>
            <a:chOff x="144317" y="3169880"/>
            <a:chExt cx="8881563" cy="3362114"/>
          </a:xfrm>
        </p:grpSpPr>
        <p:sp>
          <p:nvSpPr>
            <p:cNvPr id="20" name="Freeform 1029"/>
            <p:cNvSpPr>
              <a:spLocks/>
            </p:cNvSpPr>
            <p:nvPr/>
          </p:nvSpPr>
          <p:spPr bwMode="auto">
            <a:xfrm rot="64793">
              <a:off x="2436827" y="5416973"/>
              <a:ext cx="3738806" cy="1115021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  <a:contourClr>
                <a:srgbClr val="669900"/>
              </a:contourClr>
            </a:sp3d>
            <a:extLst>
              <a:ext uri="{91240B29-F687-4F45-9708-019B960494DF}">
                <a14:hiddenLine xmlns:a14="http://schemas.microsoft.com/office/drawing/2010/main" w="12700" cap="rnd" cmpd="sng">
                  <a:noFill/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pic>
          <p:nvPicPr>
            <p:cNvPr id="28" name="Picture 27" descr="RAD 2U_Module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8471" y="4645901"/>
              <a:ext cx="1328112" cy="546315"/>
            </a:xfrm>
            <a:prstGeom prst="rect">
              <a:avLst/>
            </a:prstGeom>
          </p:spPr>
        </p:pic>
        <p:sp>
          <p:nvSpPr>
            <p:cNvPr id="7" name="Freeform 1029"/>
            <p:cNvSpPr>
              <a:spLocks/>
            </p:cNvSpPr>
            <p:nvPr/>
          </p:nvSpPr>
          <p:spPr bwMode="auto">
            <a:xfrm rot="64793">
              <a:off x="2458684" y="3773366"/>
              <a:ext cx="3738806" cy="1115021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  <a:contourClr>
                <a:srgbClr val="669900"/>
              </a:contourClr>
            </a:sp3d>
            <a:extLst>
              <a:ext uri="{91240B29-F687-4F45-9708-019B960494DF}">
                <a14:hiddenLine xmlns:a14="http://schemas.microsoft.com/office/drawing/2010/main" w="12700" cap="rnd" cmpd="sng">
                  <a:noFill/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cxnSp>
          <p:nvCxnSpPr>
            <p:cNvPr id="10" name="Straight Arrow Connector 9"/>
            <p:cNvCxnSpPr>
              <a:stCxn id="28" idx="3"/>
              <a:endCxn id="7" idx="5"/>
            </p:cNvCxnSpPr>
            <p:nvPr/>
          </p:nvCxnSpPr>
          <p:spPr>
            <a:xfrm flipV="1">
              <a:off x="1656583" y="4202031"/>
              <a:ext cx="1013955" cy="717028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7" idx="5"/>
              <a:endCxn id="7" idx="28"/>
            </p:cNvCxnSpPr>
            <p:nvPr/>
          </p:nvCxnSpPr>
          <p:spPr>
            <a:xfrm>
              <a:off x="2670538" y="4202031"/>
              <a:ext cx="3515817" cy="161603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7" idx="28"/>
              <a:endCxn id="43" idx="1"/>
            </p:cNvCxnSpPr>
            <p:nvPr/>
          </p:nvCxnSpPr>
          <p:spPr>
            <a:xfrm>
              <a:off x="6186355" y="4363634"/>
              <a:ext cx="1227893" cy="566507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28" idx="3"/>
            </p:cNvCxnSpPr>
            <p:nvPr/>
          </p:nvCxnSpPr>
          <p:spPr>
            <a:xfrm>
              <a:off x="1656583" y="4919059"/>
              <a:ext cx="790603" cy="941013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43" idx="1"/>
            </p:cNvCxnSpPr>
            <p:nvPr/>
          </p:nvCxnSpPr>
          <p:spPr>
            <a:xfrm flipV="1">
              <a:off x="6341112" y="4930141"/>
              <a:ext cx="1073136" cy="956650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447186" y="5860072"/>
              <a:ext cx="3893926" cy="26719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12086" y="3429283"/>
              <a:ext cx="864159" cy="1116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3" name="Picture 42" descr="RAD 2U_Module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14248" y="4656983"/>
              <a:ext cx="1328112" cy="546315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3072637" y="4346720"/>
              <a:ext cx="2694807" cy="338554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b="1" kern="0" dirty="0" smtClean="0">
                  <a:solidFill>
                    <a:schemeClr val="bg1"/>
                  </a:solidFill>
                </a:rPr>
                <a:t>Carrier Grade network 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 rot="19570384">
              <a:off x="1183237" y="4374605"/>
              <a:ext cx="1702114" cy="261610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b="1" kern="0" dirty="0" smtClean="0">
                  <a:solidFill>
                    <a:srgbClr val="C00000"/>
                  </a:solidFill>
                </a:rPr>
                <a:t>high priority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 rot="3010847">
              <a:off x="1330665" y="5201458"/>
              <a:ext cx="1702114" cy="261610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b="1" kern="0" dirty="0" smtClean="0">
                  <a:solidFill>
                    <a:srgbClr val="0FAEE8"/>
                  </a:solidFill>
                </a:rPr>
                <a:t>low priority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46745" y="5851156"/>
              <a:ext cx="2694807" cy="338554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b="1" kern="0" dirty="0" smtClean="0">
                  <a:solidFill>
                    <a:schemeClr val="bg1"/>
                  </a:solidFill>
                </a:rPr>
                <a:t>Carrier Grade network 2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224089" y="4836624"/>
              <a:ext cx="4391901" cy="460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i="1" dirty="0" smtClean="0">
                  <a:latin typeface="+mn-lt"/>
                </a:rPr>
                <a:t>these may be two different TE paths in a single network</a:t>
              </a:r>
            </a:p>
            <a:p>
              <a:pPr algn="ctr">
                <a:lnSpc>
                  <a:spcPct val="85000"/>
                </a:lnSpc>
              </a:pPr>
              <a:r>
                <a:rPr lang="en-US" sz="1400" i="1" dirty="0" smtClean="0">
                  <a:latin typeface="+mn-lt"/>
                </a:rPr>
                <a:t>but in that case conventional mechanisms are available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52530" y="4435994"/>
              <a:ext cx="1364776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SD-WAN controller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44317" y="5175043"/>
              <a:ext cx="1694128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HQ SD-WAN end-point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24184" y="5240237"/>
              <a:ext cx="1901696" cy="236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branch SD-WAN end-point</a:t>
              </a:r>
            </a:p>
          </p:txBody>
        </p:sp>
        <p:sp>
          <p:nvSpPr>
            <p:cNvPr id="6" name="Arc 5"/>
            <p:cNvSpPr/>
            <p:nvPr/>
          </p:nvSpPr>
          <p:spPr>
            <a:xfrm>
              <a:off x="1106130" y="3169880"/>
              <a:ext cx="6784258" cy="2899817"/>
            </a:xfrm>
            <a:prstGeom prst="arc">
              <a:avLst/>
            </a:prstGeom>
            <a:ln w="57150">
              <a:solidFill>
                <a:srgbClr val="A162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Arc 23"/>
            <p:cNvSpPr/>
            <p:nvPr/>
          </p:nvSpPr>
          <p:spPr>
            <a:xfrm flipH="1">
              <a:off x="1457934" y="3169880"/>
              <a:ext cx="6084591" cy="1329023"/>
            </a:xfrm>
            <a:prstGeom prst="arc">
              <a:avLst/>
            </a:prstGeom>
            <a:ln w="57150">
              <a:solidFill>
                <a:srgbClr val="A162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Arc 7"/>
            <p:cNvSpPr/>
            <p:nvPr/>
          </p:nvSpPr>
          <p:spPr>
            <a:xfrm flipH="1">
              <a:off x="200753" y="3828998"/>
              <a:ext cx="925453" cy="907668"/>
            </a:xfrm>
            <a:prstGeom prst="arc">
              <a:avLst/>
            </a:prstGeom>
            <a:ln w="57150">
              <a:solidFill>
                <a:srgbClr val="A162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Arc 25"/>
            <p:cNvSpPr/>
            <p:nvPr/>
          </p:nvSpPr>
          <p:spPr>
            <a:xfrm flipH="1" flipV="1">
              <a:off x="205522" y="3788571"/>
              <a:ext cx="258358" cy="948094"/>
            </a:xfrm>
            <a:prstGeom prst="arc">
              <a:avLst/>
            </a:prstGeom>
            <a:ln w="57150">
              <a:solidFill>
                <a:srgbClr val="A162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1532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 smtClean="0"/>
              <a:t>Application flows not requiring any special QoS treatment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may be run over low-cost BE Internet connections</a:t>
            </a:r>
          </a:p>
          <a:p>
            <a:pPr marL="0" indent="0">
              <a:buNone/>
            </a:pPr>
            <a:r>
              <a:rPr lang="en-US" sz="2400" dirty="0" smtClean="0"/>
              <a:t>This is often called </a:t>
            </a:r>
            <a:r>
              <a:rPr lang="en-US" sz="2400" b="1" i="1" dirty="0" smtClean="0"/>
              <a:t>hybrid</a:t>
            </a:r>
            <a:r>
              <a:rPr lang="en-US" sz="2400" dirty="0" smtClean="0"/>
              <a:t> SD-WAN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Of course the Internet flows must be monitored and encrypted</a:t>
            </a:r>
            <a:endParaRPr lang="en-US" sz="2400" dirty="0"/>
          </a:p>
        </p:txBody>
      </p:sp>
      <p:pic>
        <p:nvPicPr>
          <p:cNvPr id="5" name="Picture 4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476" y="4221875"/>
            <a:ext cx="1328112" cy="546315"/>
          </a:xfrm>
          <a:prstGeom prst="rect">
            <a:avLst/>
          </a:prstGeom>
        </p:spPr>
      </p:pic>
      <p:sp>
        <p:nvSpPr>
          <p:cNvPr id="6" name="Freeform 1029"/>
          <p:cNvSpPr>
            <a:spLocks/>
          </p:cNvSpPr>
          <p:nvPr/>
        </p:nvSpPr>
        <p:spPr bwMode="auto">
          <a:xfrm rot="64793">
            <a:off x="2720834" y="2690135"/>
            <a:ext cx="3738806" cy="2137024"/>
          </a:xfrm>
          <a:custGeom>
            <a:avLst/>
            <a:gdLst>
              <a:gd name="T0" fmla="*/ 294 w 1034"/>
              <a:gd name="T1" fmla="*/ 88 h 737"/>
              <a:gd name="T2" fmla="*/ 223 w 1034"/>
              <a:gd name="T3" fmla="*/ 89 h 737"/>
              <a:gd name="T4" fmla="*/ 150 w 1034"/>
              <a:gd name="T5" fmla="*/ 123 h 737"/>
              <a:gd name="T6" fmla="*/ 94 w 1034"/>
              <a:gd name="T7" fmla="*/ 177 h 737"/>
              <a:gd name="T8" fmla="*/ 67 w 1034"/>
              <a:gd name="T9" fmla="*/ 246 h 737"/>
              <a:gd name="T10" fmla="*/ 58 w 1034"/>
              <a:gd name="T11" fmla="*/ 304 h 737"/>
              <a:gd name="T12" fmla="*/ 17 w 1034"/>
              <a:gd name="T13" fmla="*/ 343 h 737"/>
              <a:gd name="T14" fmla="*/ 0 w 1034"/>
              <a:gd name="T15" fmla="*/ 395 h 737"/>
              <a:gd name="T16" fmla="*/ 9 w 1034"/>
              <a:gd name="T17" fmla="*/ 449 h 737"/>
              <a:gd name="T18" fmla="*/ 51 w 1034"/>
              <a:gd name="T19" fmla="*/ 503 h 737"/>
              <a:gd name="T20" fmla="*/ 127 w 1034"/>
              <a:gd name="T21" fmla="*/ 546 h 737"/>
              <a:gd name="T22" fmla="*/ 125 w 1034"/>
              <a:gd name="T23" fmla="*/ 604 h 737"/>
              <a:gd name="T24" fmla="*/ 163 w 1034"/>
              <a:gd name="T25" fmla="*/ 648 h 737"/>
              <a:gd name="T26" fmla="*/ 219 w 1034"/>
              <a:gd name="T27" fmla="*/ 675 h 737"/>
              <a:gd name="T28" fmla="*/ 284 w 1034"/>
              <a:gd name="T29" fmla="*/ 682 h 737"/>
              <a:gd name="T30" fmla="*/ 337 w 1034"/>
              <a:gd name="T31" fmla="*/ 665 h 737"/>
              <a:gd name="T32" fmla="*/ 395 w 1034"/>
              <a:gd name="T33" fmla="*/ 693 h 737"/>
              <a:gd name="T34" fmla="*/ 472 w 1034"/>
              <a:gd name="T35" fmla="*/ 729 h 737"/>
              <a:gd name="T36" fmla="*/ 550 w 1034"/>
              <a:gd name="T37" fmla="*/ 736 h 737"/>
              <a:gd name="T38" fmla="*/ 629 w 1034"/>
              <a:gd name="T39" fmla="*/ 721 h 737"/>
              <a:gd name="T40" fmla="*/ 702 w 1034"/>
              <a:gd name="T41" fmla="*/ 688 h 737"/>
              <a:gd name="T42" fmla="*/ 765 w 1034"/>
              <a:gd name="T43" fmla="*/ 665 h 737"/>
              <a:gd name="T44" fmla="*/ 825 w 1034"/>
              <a:gd name="T45" fmla="*/ 676 h 737"/>
              <a:gd name="T46" fmla="*/ 889 w 1034"/>
              <a:gd name="T47" fmla="*/ 656 h 737"/>
              <a:gd name="T48" fmla="*/ 939 w 1034"/>
              <a:gd name="T49" fmla="*/ 613 h 737"/>
              <a:gd name="T50" fmla="*/ 971 w 1034"/>
              <a:gd name="T51" fmla="*/ 555 h 737"/>
              <a:gd name="T52" fmla="*/ 966 w 1034"/>
              <a:gd name="T53" fmla="*/ 492 h 737"/>
              <a:gd name="T54" fmla="*/ 1011 w 1034"/>
              <a:gd name="T55" fmla="*/ 430 h 737"/>
              <a:gd name="T56" fmla="*/ 1031 w 1034"/>
              <a:gd name="T57" fmla="*/ 367 h 737"/>
              <a:gd name="T58" fmla="*/ 1027 w 1034"/>
              <a:gd name="T59" fmla="*/ 306 h 737"/>
              <a:gd name="T60" fmla="*/ 999 w 1034"/>
              <a:gd name="T61" fmla="*/ 253 h 737"/>
              <a:gd name="T62" fmla="*/ 951 w 1034"/>
              <a:gd name="T63" fmla="*/ 212 h 737"/>
              <a:gd name="T64" fmla="*/ 936 w 1034"/>
              <a:gd name="T65" fmla="*/ 158 h 737"/>
              <a:gd name="T66" fmla="*/ 904 w 1034"/>
              <a:gd name="T67" fmla="*/ 99 h 737"/>
              <a:gd name="T68" fmla="*/ 846 w 1034"/>
              <a:gd name="T69" fmla="*/ 58 h 737"/>
              <a:gd name="T70" fmla="*/ 773 w 1034"/>
              <a:gd name="T71" fmla="*/ 41 h 737"/>
              <a:gd name="T72" fmla="*/ 702 w 1034"/>
              <a:gd name="T73" fmla="*/ 54 h 737"/>
              <a:gd name="T74" fmla="*/ 642 w 1034"/>
              <a:gd name="T75" fmla="*/ 61 h 737"/>
              <a:gd name="T76" fmla="*/ 575 w 1034"/>
              <a:gd name="T77" fmla="*/ 17 h 737"/>
              <a:gd name="T78" fmla="*/ 513 w 1034"/>
              <a:gd name="T79" fmla="*/ 0 h 737"/>
              <a:gd name="T80" fmla="*/ 451 w 1034"/>
              <a:gd name="T81" fmla="*/ 11 h 737"/>
              <a:gd name="T82" fmla="*/ 389 w 1034"/>
              <a:gd name="T83" fmla="*/ 48 h 737"/>
              <a:gd name="T84" fmla="*/ 331 w 1034"/>
              <a:gd name="T85" fmla="*/ 108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rotWithShape="0">
            <a:gsLst>
              <a:gs pos="0">
                <a:srgbClr val="669900"/>
              </a:gs>
              <a:gs pos="50000">
                <a:srgbClr val="669900">
                  <a:gamma/>
                  <a:tint val="40000"/>
                  <a:invGamma/>
                </a:srgbClr>
              </a:gs>
              <a:gs pos="100000">
                <a:srgbClr val="669900"/>
              </a:gs>
            </a:gsLst>
            <a:lin ang="2700000" scaled="1"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00"/>
            </a:extrusionClr>
            <a:contourClr>
              <a:srgbClr val="669900"/>
            </a:contourClr>
          </a:sp3d>
          <a:extLst>
            <a:ext uri="{91240B29-F687-4F45-9708-019B960494DF}">
              <a14:hiddenLine xmlns:a14="http://schemas.microsoft.com/office/drawing/2010/main" w="12700" cap="rnd" cmpd="sng">
                <a:noFill/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 dirty="0"/>
          </a:p>
        </p:txBody>
      </p:sp>
      <p:sp>
        <p:nvSpPr>
          <p:cNvPr id="7" name="Freeform 2"/>
          <p:cNvSpPr>
            <a:spLocks/>
          </p:cNvSpPr>
          <p:nvPr/>
        </p:nvSpPr>
        <p:spPr bwMode="auto">
          <a:xfrm rot="64793">
            <a:off x="2563148" y="5009294"/>
            <a:ext cx="3905068" cy="1228455"/>
          </a:xfrm>
          <a:custGeom>
            <a:avLst/>
            <a:gdLst>
              <a:gd name="T0" fmla="*/ 294 w 1034"/>
              <a:gd name="T1" fmla="*/ 88 h 737"/>
              <a:gd name="T2" fmla="*/ 223 w 1034"/>
              <a:gd name="T3" fmla="*/ 89 h 737"/>
              <a:gd name="T4" fmla="*/ 150 w 1034"/>
              <a:gd name="T5" fmla="*/ 123 h 737"/>
              <a:gd name="T6" fmla="*/ 94 w 1034"/>
              <a:gd name="T7" fmla="*/ 177 h 737"/>
              <a:gd name="T8" fmla="*/ 67 w 1034"/>
              <a:gd name="T9" fmla="*/ 246 h 737"/>
              <a:gd name="T10" fmla="*/ 58 w 1034"/>
              <a:gd name="T11" fmla="*/ 304 h 737"/>
              <a:gd name="T12" fmla="*/ 17 w 1034"/>
              <a:gd name="T13" fmla="*/ 343 h 737"/>
              <a:gd name="T14" fmla="*/ 0 w 1034"/>
              <a:gd name="T15" fmla="*/ 395 h 737"/>
              <a:gd name="T16" fmla="*/ 9 w 1034"/>
              <a:gd name="T17" fmla="*/ 449 h 737"/>
              <a:gd name="T18" fmla="*/ 51 w 1034"/>
              <a:gd name="T19" fmla="*/ 503 h 737"/>
              <a:gd name="T20" fmla="*/ 127 w 1034"/>
              <a:gd name="T21" fmla="*/ 546 h 737"/>
              <a:gd name="T22" fmla="*/ 125 w 1034"/>
              <a:gd name="T23" fmla="*/ 604 h 737"/>
              <a:gd name="T24" fmla="*/ 163 w 1034"/>
              <a:gd name="T25" fmla="*/ 648 h 737"/>
              <a:gd name="T26" fmla="*/ 219 w 1034"/>
              <a:gd name="T27" fmla="*/ 675 h 737"/>
              <a:gd name="T28" fmla="*/ 284 w 1034"/>
              <a:gd name="T29" fmla="*/ 682 h 737"/>
              <a:gd name="T30" fmla="*/ 337 w 1034"/>
              <a:gd name="T31" fmla="*/ 665 h 737"/>
              <a:gd name="T32" fmla="*/ 395 w 1034"/>
              <a:gd name="T33" fmla="*/ 693 h 737"/>
              <a:gd name="T34" fmla="*/ 472 w 1034"/>
              <a:gd name="T35" fmla="*/ 729 h 737"/>
              <a:gd name="T36" fmla="*/ 550 w 1034"/>
              <a:gd name="T37" fmla="*/ 736 h 737"/>
              <a:gd name="T38" fmla="*/ 629 w 1034"/>
              <a:gd name="T39" fmla="*/ 721 h 737"/>
              <a:gd name="T40" fmla="*/ 702 w 1034"/>
              <a:gd name="T41" fmla="*/ 688 h 737"/>
              <a:gd name="T42" fmla="*/ 765 w 1034"/>
              <a:gd name="T43" fmla="*/ 665 h 737"/>
              <a:gd name="T44" fmla="*/ 825 w 1034"/>
              <a:gd name="T45" fmla="*/ 676 h 737"/>
              <a:gd name="T46" fmla="*/ 889 w 1034"/>
              <a:gd name="T47" fmla="*/ 656 h 737"/>
              <a:gd name="T48" fmla="*/ 939 w 1034"/>
              <a:gd name="T49" fmla="*/ 613 h 737"/>
              <a:gd name="T50" fmla="*/ 971 w 1034"/>
              <a:gd name="T51" fmla="*/ 555 h 737"/>
              <a:gd name="T52" fmla="*/ 966 w 1034"/>
              <a:gd name="T53" fmla="*/ 492 h 737"/>
              <a:gd name="T54" fmla="*/ 1011 w 1034"/>
              <a:gd name="T55" fmla="*/ 430 h 737"/>
              <a:gd name="T56" fmla="*/ 1031 w 1034"/>
              <a:gd name="T57" fmla="*/ 367 h 737"/>
              <a:gd name="T58" fmla="*/ 1027 w 1034"/>
              <a:gd name="T59" fmla="*/ 306 h 737"/>
              <a:gd name="T60" fmla="*/ 999 w 1034"/>
              <a:gd name="T61" fmla="*/ 253 h 737"/>
              <a:gd name="T62" fmla="*/ 951 w 1034"/>
              <a:gd name="T63" fmla="*/ 212 h 737"/>
              <a:gd name="T64" fmla="*/ 936 w 1034"/>
              <a:gd name="T65" fmla="*/ 158 h 737"/>
              <a:gd name="T66" fmla="*/ 904 w 1034"/>
              <a:gd name="T67" fmla="*/ 99 h 737"/>
              <a:gd name="T68" fmla="*/ 846 w 1034"/>
              <a:gd name="T69" fmla="*/ 58 h 737"/>
              <a:gd name="T70" fmla="*/ 773 w 1034"/>
              <a:gd name="T71" fmla="*/ 41 h 737"/>
              <a:gd name="T72" fmla="*/ 702 w 1034"/>
              <a:gd name="T73" fmla="*/ 54 h 737"/>
              <a:gd name="T74" fmla="*/ 642 w 1034"/>
              <a:gd name="T75" fmla="*/ 61 h 737"/>
              <a:gd name="T76" fmla="*/ 575 w 1034"/>
              <a:gd name="T77" fmla="*/ 17 h 737"/>
              <a:gd name="T78" fmla="*/ 513 w 1034"/>
              <a:gd name="T79" fmla="*/ 0 h 737"/>
              <a:gd name="T80" fmla="*/ 451 w 1034"/>
              <a:gd name="T81" fmla="*/ 11 h 737"/>
              <a:gd name="T82" fmla="*/ 389 w 1034"/>
              <a:gd name="T83" fmla="*/ 48 h 737"/>
              <a:gd name="T84" fmla="*/ 331 w 1034"/>
              <a:gd name="T85" fmla="*/ 108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flip="none"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</p:spPr>
        <p:txBody>
          <a:bodyPr>
            <a:flatTx/>
          </a:bodyPr>
          <a:lstStyle/>
          <a:p>
            <a:endParaRPr lang="en-US" dirty="0"/>
          </a:p>
        </p:txBody>
      </p:sp>
      <p:cxnSp>
        <p:nvCxnSpPr>
          <p:cNvPr id="8" name="Straight Arrow Connector 7"/>
          <p:cNvCxnSpPr>
            <a:stCxn id="5" idx="3"/>
            <a:endCxn id="6" idx="3"/>
          </p:cNvCxnSpPr>
          <p:nvPr/>
        </p:nvCxnSpPr>
        <p:spPr>
          <a:xfrm flipV="1">
            <a:off x="1781588" y="3174642"/>
            <a:ext cx="1289874" cy="1320391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3"/>
            <a:endCxn id="6" idx="30"/>
          </p:cNvCxnSpPr>
          <p:nvPr/>
        </p:nvCxnSpPr>
        <p:spPr>
          <a:xfrm>
            <a:off x="3071462" y="3174642"/>
            <a:ext cx="3267625" cy="282004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0"/>
            <a:endCxn id="15" idx="1"/>
          </p:cNvCxnSpPr>
          <p:nvPr/>
        </p:nvCxnSpPr>
        <p:spPr>
          <a:xfrm>
            <a:off x="6339087" y="3456646"/>
            <a:ext cx="1200166" cy="1049469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7" idx="7"/>
          </p:cNvCxnSpPr>
          <p:nvPr/>
        </p:nvCxnSpPr>
        <p:spPr>
          <a:xfrm>
            <a:off x="1781588" y="4495033"/>
            <a:ext cx="781074" cy="1135854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8"/>
            <a:endCxn id="15" idx="1"/>
          </p:cNvCxnSpPr>
          <p:nvPr/>
        </p:nvCxnSpPr>
        <p:spPr>
          <a:xfrm flipV="1">
            <a:off x="6456588" y="4506115"/>
            <a:ext cx="1082665" cy="1151491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7"/>
            <a:endCxn id="7" idx="28"/>
          </p:cNvCxnSpPr>
          <p:nvPr/>
        </p:nvCxnSpPr>
        <p:spPr>
          <a:xfrm>
            <a:off x="2562662" y="5630887"/>
            <a:ext cx="3893926" cy="26719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7091" y="3005257"/>
            <a:ext cx="864159" cy="111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4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39253" y="4232957"/>
            <a:ext cx="1328112" cy="5463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369848" y="3553234"/>
            <a:ext cx="241935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chemeClr val="bg1"/>
                </a:solidFill>
              </a:rPr>
              <a:t>Carrier Grade network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65828" y="5230882"/>
            <a:ext cx="241935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chemeClr val="bg1"/>
                </a:solidFill>
              </a:rPr>
              <a:t>public Internet</a:t>
            </a:r>
          </a:p>
        </p:txBody>
      </p:sp>
      <p:sp>
        <p:nvSpPr>
          <p:cNvPr id="18" name="TextBox 17"/>
          <p:cNvSpPr txBox="1"/>
          <p:nvPr/>
        </p:nvSpPr>
        <p:spPr>
          <a:xfrm rot="18824999">
            <a:off x="1502548" y="3627921"/>
            <a:ext cx="1702114" cy="26161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kern="0" dirty="0" smtClean="0">
                <a:solidFill>
                  <a:srgbClr val="C00000"/>
                </a:solidFill>
              </a:rPr>
              <a:t>highest priority</a:t>
            </a:r>
          </a:p>
        </p:txBody>
      </p:sp>
      <p:sp>
        <p:nvSpPr>
          <p:cNvPr id="19" name="TextBox 18"/>
          <p:cNvSpPr txBox="1"/>
          <p:nvPr/>
        </p:nvSpPr>
        <p:spPr>
          <a:xfrm rot="3316706">
            <a:off x="1405756" y="4828026"/>
            <a:ext cx="1702114" cy="26161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kern="0" dirty="0" smtClean="0">
                <a:solidFill>
                  <a:srgbClr val="0FAEE8"/>
                </a:solidFill>
              </a:rPr>
              <a:t>lowest priority</a:t>
            </a:r>
          </a:p>
        </p:txBody>
      </p:sp>
      <p:cxnSp>
        <p:nvCxnSpPr>
          <p:cNvPr id="31" name="Straight Arrow Connector 30"/>
          <p:cNvCxnSpPr>
            <a:stCxn id="5" idx="3"/>
            <a:endCxn id="6" idx="9"/>
          </p:cNvCxnSpPr>
          <p:nvPr/>
        </p:nvCxnSpPr>
        <p:spPr>
          <a:xfrm flipV="1">
            <a:off x="1781588" y="4116822"/>
            <a:ext cx="1116604" cy="378211"/>
          </a:xfrm>
          <a:prstGeom prst="straightConnector1">
            <a:avLst/>
          </a:prstGeom>
          <a:ln w="19050">
            <a:solidFill>
              <a:srgbClr val="A162D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6" idx="25"/>
          </p:cNvCxnSpPr>
          <p:nvPr/>
        </p:nvCxnSpPr>
        <p:spPr>
          <a:xfrm>
            <a:off x="2898192" y="4116822"/>
            <a:ext cx="3323165" cy="213447"/>
          </a:xfrm>
          <a:prstGeom prst="straightConnector1">
            <a:avLst/>
          </a:prstGeom>
          <a:ln w="19050">
            <a:solidFill>
              <a:srgbClr val="A162D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" idx="25"/>
          </p:cNvCxnSpPr>
          <p:nvPr/>
        </p:nvCxnSpPr>
        <p:spPr>
          <a:xfrm>
            <a:off x="6221357" y="4330269"/>
            <a:ext cx="1317896" cy="221520"/>
          </a:xfrm>
          <a:prstGeom prst="straightConnector1">
            <a:avLst/>
          </a:prstGeom>
          <a:ln w="19050">
            <a:solidFill>
              <a:srgbClr val="A162D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rot="20503997">
            <a:off x="1878920" y="4197932"/>
            <a:ext cx="1155438" cy="26161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kern="0" dirty="0" smtClean="0">
                <a:solidFill>
                  <a:srgbClr val="A162D0"/>
                </a:solidFill>
              </a:rPr>
              <a:t>lower priority</a:t>
            </a:r>
          </a:p>
        </p:txBody>
      </p:sp>
    </p:spTree>
    <p:extLst>
      <p:ext uri="{BB962C8B-B14F-4D97-AF65-F5344CB8AC3E}">
        <p14:creationId xmlns:p14="http://schemas.microsoft.com/office/powerpoint/2010/main" val="23439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Internet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It may even be possible to provide SD-WAN services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entirely over Internet connections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by employing two disjoint ISPs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</a:t>
            </a:r>
            <a:r>
              <a:rPr lang="en-US" sz="2400" i="1" dirty="0" smtClean="0"/>
              <a:t>duplicating</a:t>
            </a:r>
            <a:r>
              <a:rPr lang="en-US" sz="2400" dirty="0" smtClean="0"/>
              <a:t> traffic for high availability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	remember – </a:t>
            </a:r>
            <a:r>
              <a:rPr lang="en-US" sz="2400" i="1" dirty="0" smtClean="0"/>
              <a:t>nine</a:t>
            </a:r>
            <a:r>
              <a:rPr lang="en-US" sz="2400" dirty="0" smtClean="0"/>
              <a:t>s add, so 2 </a:t>
            </a:r>
            <a:r>
              <a:rPr lang="en-US" sz="2400" i="1" dirty="0" smtClean="0"/>
              <a:t>three-nines</a:t>
            </a:r>
            <a:r>
              <a:rPr lang="en-US" sz="2400" dirty="0" smtClean="0"/>
              <a:t> links = </a:t>
            </a:r>
            <a:r>
              <a:rPr lang="en-US" sz="2400" i="1" dirty="0" smtClean="0"/>
              <a:t>six-nines</a:t>
            </a:r>
            <a:r>
              <a:rPr lang="en-US" sz="2400" dirty="0" smtClean="0"/>
              <a:t>!</a:t>
            </a: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438236" y="3526120"/>
            <a:ext cx="8413889" cy="2956626"/>
            <a:chOff x="438236" y="3526120"/>
            <a:chExt cx="8413889" cy="2956626"/>
          </a:xfrm>
        </p:grpSpPr>
        <p:pic>
          <p:nvPicPr>
            <p:cNvPr id="5" name="Picture 4" descr="RAD 2U_Module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8236" y="4742738"/>
              <a:ext cx="1328112" cy="546315"/>
            </a:xfrm>
            <a:prstGeom prst="rect">
              <a:avLst/>
            </a:prstGeom>
          </p:spPr>
        </p:pic>
        <p:sp>
          <p:nvSpPr>
            <p:cNvPr id="6" name="Freeform 2"/>
            <p:cNvSpPr>
              <a:spLocks/>
            </p:cNvSpPr>
            <p:nvPr/>
          </p:nvSpPr>
          <p:spPr bwMode="auto">
            <a:xfrm rot="64793">
              <a:off x="2557437" y="5254291"/>
              <a:ext cx="3905068" cy="1228455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flip="none"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780303" y="4414618"/>
              <a:ext cx="3515817" cy="161603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5" idx="3"/>
              <a:endCxn id="6" idx="7"/>
            </p:cNvCxnSpPr>
            <p:nvPr/>
          </p:nvCxnSpPr>
          <p:spPr>
            <a:xfrm>
              <a:off x="1766348" y="5015896"/>
              <a:ext cx="790603" cy="859988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14" idx="1"/>
            </p:cNvCxnSpPr>
            <p:nvPr/>
          </p:nvCxnSpPr>
          <p:spPr>
            <a:xfrm flipV="1">
              <a:off x="6371283" y="5026978"/>
              <a:ext cx="1152730" cy="847031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6" idx="7"/>
              <a:endCxn id="6" idx="28"/>
            </p:cNvCxnSpPr>
            <p:nvPr/>
          </p:nvCxnSpPr>
          <p:spPr>
            <a:xfrm>
              <a:off x="2556951" y="5875884"/>
              <a:ext cx="3893926" cy="26719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1851" y="3526120"/>
              <a:ext cx="864159" cy="1116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13" descr="RAD 2U_Module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24013" y="4753820"/>
              <a:ext cx="1328112" cy="546315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3374951" y="4122618"/>
              <a:ext cx="2419350" cy="338554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b="1" kern="0" dirty="0" smtClean="0">
                  <a:solidFill>
                    <a:schemeClr val="bg1"/>
                  </a:solidFill>
                </a:rPr>
                <a:t>Carrier Grade network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29892" y="5426908"/>
              <a:ext cx="2419350" cy="338554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b="1" kern="0" dirty="0" smtClean="0">
                  <a:solidFill>
                    <a:schemeClr val="bg1"/>
                  </a:solidFill>
                </a:rPr>
                <a:t>ISP 2</a:t>
              </a:r>
            </a:p>
          </p:txBody>
        </p:sp>
        <p:sp>
          <p:nvSpPr>
            <p:cNvPr id="17" name="Freeform 2"/>
            <p:cNvSpPr>
              <a:spLocks/>
            </p:cNvSpPr>
            <p:nvPr/>
          </p:nvSpPr>
          <p:spPr bwMode="auto">
            <a:xfrm rot="64793">
              <a:off x="2635516" y="3842035"/>
              <a:ext cx="3905068" cy="1228455"/>
            </a:xfrm>
            <a:custGeom>
              <a:avLst/>
              <a:gdLst>
                <a:gd name="T0" fmla="*/ 294 w 1034"/>
                <a:gd name="T1" fmla="*/ 88 h 737"/>
                <a:gd name="T2" fmla="*/ 223 w 1034"/>
                <a:gd name="T3" fmla="*/ 89 h 737"/>
                <a:gd name="T4" fmla="*/ 150 w 1034"/>
                <a:gd name="T5" fmla="*/ 123 h 737"/>
                <a:gd name="T6" fmla="*/ 94 w 1034"/>
                <a:gd name="T7" fmla="*/ 177 h 737"/>
                <a:gd name="T8" fmla="*/ 67 w 1034"/>
                <a:gd name="T9" fmla="*/ 246 h 737"/>
                <a:gd name="T10" fmla="*/ 58 w 1034"/>
                <a:gd name="T11" fmla="*/ 304 h 737"/>
                <a:gd name="T12" fmla="*/ 17 w 1034"/>
                <a:gd name="T13" fmla="*/ 343 h 737"/>
                <a:gd name="T14" fmla="*/ 0 w 1034"/>
                <a:gd name="T15" fmla="*/ 395 h 737"/>
                <a:gd name="T16" fmla="*/ 9 w 1034"/>
                <a:gd name="T17" fmla="*/ 449 h 737"/>
                <a:gd name="T18" fmla="*/ 51 w 1034"/>
                <a:gd name="T19" fmla="*/ 503 h 737"/>
                <a:gd name="T20" fmla="*/ 127 w 1034"/>
                <a:gd name="T21" fmla="*/ 546 h 737"/>
                <a:gd name="T22" fmla="*/ 125 w 1034"/>
                <a:gd name="T23" fmla="*/ 604 h 737"/>
                <a:gd name="T24" fmla="*/ 163 w 1034"/>
                <a:gd name="T25" fmla="*/ 648 h 737"/>
                <a:gd name="T26" fmla="*/ 219 w 1034"/>
                <a:gd name="T27" fmla="*/ 675 h 737"/>
                <a:gd name="T28" fmla="*/ 284 w 1034"/>
                <a:gd name="T29" fmla="*/ 682 h 737"/>
                <a:gd name="T30" fmla="*/ 337 w 1034"/>
                <a:gd name="T31" fmla="*/ 665 h 737"/>
                <a:gd name="T32" fmla="*/ 395 w 1034"/>
                <a:gd name="T33" fmla="*/ 693 h 737"/>
                <a:gd name="T34" fmla="*/ 472 w 1034"/>
                <a:gd name="T35" fmla="*/ 729 h 737"/>
                <a:gd name="T36" fmla="*/ 550 w 1034"/>
                <a:gd name="T37" fmla="*/ 736 h 737"/>
                <a:gd name="T38" fmla="*/ 629 w 1034"/>
                <a:gd name="T39" fmla="*/ 721 h 737"/>
                <a:gd name="T40" fmla="*/ 702 w 1034"/>
                <a:gd name="T41" fmla="*/ 688 h 737"/>
                <a:gd name="T42" fmla="*/ 765 w 1034"/>
                <a:gd name="T43" fmla="*/ 665 h 737"/>
                <a:gd name="T44" fmla="*/ 825 w 1034"/>
                <a:gd name="T45" fmla="*/ 676 h 737"/>
                <a:gd name="T46" fmla="*/ 889 w 1034"/>
                <a:gd name="T47" fmla="*/ 656 h 737"/>
                <a:gd name="T48" fmla="*/ 939 w 1034"/>
                <a:gd name="T49" fmla="*/ 613 h 737"/>
                <a:gd name="T50" fmla="*/ 971 w 1034"/>
                <a:gd name="T51" fmla="*/ 555 h 737"/>
                <a:gd name="T52" fmla="*/ 966 w 1034"/>
                <a:gd name="T53" fmla="*/ 492 h 737"/>
                <a:gd name="T54" fmla="*/ 1011 w 1034"/>
                <a:gd name="T55" fmla="*/ 430 h 737"/>
                <a:gd name="T56" fmla="*/ 1031 w 1034"/>
                <a:gd name="T57" fmla="*/ 367 h 737"/>
                <a:gd name="T58" fmla="*/ 1027 w 1034"/>
                <a:gd name="T59" fmla="*/ 306 h 737"/>
                <a:gd name="T60" fmla="*/ 999 w 1034"/>
                <a:gd name="T61" fmla="*/ 253 h 737"/>
                <a:gd name="T62" fmla="*/ 951 w 1034"/>
                <a:gd name="T63" fmla="*/ 212 h 737"/>
                <a:gd name="T64" fmla="*/ 936 w 1034"/>
                <a:gd name="T65" fmla="*/ 158 h 737"/>
                <a:gd name="T66" fmla="*/ 904 w 1034"/>
                <a:gd name="T67" fmla="*/ 99 h 737"/>
                <a:gd name="T68" fmla="*/ 846 w 1034"/>
                <a:gd name="T69" fmla="*/ 58 h 737"/>
                <a:gd name="T70" fmla="*/ 773 w 1034"/>
                <a:gd name="T71" fmla="*/ 41 h 737"/>
                <a:gd name="T72" fmla="*/ 702 w 1034"/>
                <a:gd name="T73" fmla="*/ 54 h 737"/>
                <a:gd name="T74" fmla="*/ 642 w 1034"/>
                <a:gd name="T75" fmla="*/ 61 h 737"/>
                <a:gd name="T76" fmla="*/ 575 w 1034"/>
                <a:gd name="T77" fmla="*/ 17 h 737"/>
                <a:gd name="T78" fmla="*/ 513 w 1034"/>
                <a:gd name="T79" fmla="*/ 0 h 737"/>
                <a:gd name="T80" fmla="*/ 451 w 1034"/>
                <a:gd name="T81" fmla="*/ 11 h 737"/>
                <a:gd name="T82" fmla="*/ 389 w 1034"/>
                <a:gd name="T83" fmla="*/ 48 h 737"/>
                <a:gd name="T84" fmla="*/ 331 w 1034"/>
                <a:gd name="T85" fmla="*/ 108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flip="none"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cxnSp>
          <p:nvCxnSpPr>
            <p:cNvPr id="18" name="Straight Arrow Connector 17"/>
            <p:cNvCxnSpPr>
              <a:stCxn id="17" idx="7"/>
              <a:endCxn id="17" idx="28"/>
            </p:cNvCxnSpPr>
            <p:nvPr/>
          </p:nvCxnSpPr>
          <p:spPr>
            <a:xfrm>
              <a:off x="2635030" y="4463628"/>
              <a:ext cx="3893926" cy="26719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307971" y="4014652"/>
              <a:ext cx="2419350" cy="338554"/>
            </a:xfrm>
            <a:prstGeom prst="rect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600" b="1" kern="0" dirty="0" smtClean="0">
                  <a:solidFill>
                    <a:schemeClr val="bg1"/>
                  </a:solidFill>
                </a:rPr>
                <a:t>ISP 1</a:t>
              </a:r>
            </a:p>
          </p:txBody>
        </p:sp>
      </p:grpSp>
      <p:cxnSp>
        <p:nvCxnSpPr>
          <p:cNvPr id="20" name="Straight Arrow Connector 19"/>
          <p:cNvCxnSpPr>
            <a:stCxn id="5" idx="3"/>
          </p:cNvCxnSpPr>
          <p:nvPr/>
        </p:nvCxnSpPr>
        <p:spPr>
          <a:xfrm flipV="1">
            <a:off x="1766348" y="4461172"/>
            <a:ext cx="857938" cy="554724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4" idx="1"/>
          </p:cNvCxnSpPr>
          <p:nvPr/>
        </p:nvCxnSpPr>
        <p:spPr>
          <a:xfrm>
            <a:off x="6551814" y="4490347"/>
            <a:ext cx="972199" cy="536631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1714" y="4545178"/>
            <a:ext cx="1364776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latin typeface="+mn-lt"/>
              </a:rPr>
              <a:t>SD-WAN controller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3501" y="5284227"/>
            <a:ext cx="169412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latin typeface="+mn-lt"/>
              </a:rPr>
              <a:t>HQ SD-WAN end-point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53594" y="5284226"/>
            <a:ext cx="1901696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latin typeface="+mn-lt"/>
              </a:rPr>
              <a:t>branch SD-WAN end-point</a:t>
            </a:r>
          </a:p>
        </p:txBody>
      </p:sp>
    </p:spTree>
    <p:extLst>
      <p:ext uri="{BB962C8B-B14F-4D97-AF65-F5344CB8AC3E}">
        <p14:creationId xmlns:p14="http://schemas.microsoft.com/office/powerpoint/2010/main" val="352707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SD-WAN use cases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The simplest use case is </a:t>
            </a:r>
            <a:r>
              <a:rPr lang="en-US" sz="2200" i="1" dirty="0" smtClean="0"/>
              <a:t>application-based QoS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/>
              <a:t>	this is similar to standard </a:t>
            </a:r>
            <a:r>
              <a:rPr lang="en-US" sz="2200" dirty="0" err="1" smtClean="0"/>
              <a:t>CoS</a:t>
            </a:r>
            <a:r>
              <a:rPr lang="en-US" sz="2200" dirty="0" smtClean="0"/>
              <a:t>-based services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but enables </a:t>
            </a:r>
            <a:r>
              <a:rPr lang="en-US" sz="2200" dirty="0" err="1" smtClean="0"/>
              <a:t>CoS</a:t>
            </a:r>
            <a:r>
              <a:rPr lang="en-US" sz="2200" dirty="0" smtClean="0"/>
              <a:t> mapping based on </a:t>
            </a:r>
            <a:r>
              <a:rPr lang="en-US" sz="2200" b="1" dirty="0" smtClean="0"/>
              <a:t>D</a:t>
            </a:r>
            <a:r>
              <a:rPr lang="en-US" sz="2200" dirty="0" smtClean="0"/>
              <a:t>eep </a:t>
            </a:r>
            <a:r>
              <a:rPr lang="en-US" sz="2200" b="1" dirty="0" smtClean="0"/>
              <a:t>P</a:t>
            </a:r>
            <a:r>
              <a:rPr lang="en-US" sz="2200" dirty="0" smtClean="0"/>
              <a:t>acket </a:t>
            </a:r>
            <a:r>
              <a:rPr lang="en-US" sz="2200" b="1" dirty="0" smtClean="0"/>
              <a:t>I</a:t>
            </a:r>
            <a:r>
              <a:rPr lang="en-US" sz="2200" dirty="0" smtClean="0"/>
              <a:t>nspection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and explicitly takes operational expense into account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/>
              <a:t>Another common use case is </a:t>
            </a:r>
            <a:r>
              <a:rPr lang="en-US" sz="2200" i="1" dirty="0" smtClean="0"/>
              <a:t>bandwidth augmentation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that is, adding bandwidth to an assured service 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without major increase in expense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by separating/offloading </a:t>
            </a:r>
            <a:r>
              <a:rPr lang="en-US" sz="2200" i="1" dirty="0" smtClean="0"/>
              <a:t>low priority </a:t>
            </a:r>
            <a:r>
              <a:rPr lang="en-US" sz="2200" dirty="0" smtClean="0"/>
              <a:t>traffic 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</a:t>
            </a:r>
            <a:r>
              <a:rPr lang="en-US" sz="2200" dirty="0" smtClean="0"/>
              <a:t>	(e.g., hybrid SD-WAN)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/>
              <a:t>Another use case is </a:t>
            </a:r>
            <a:r>
              <a:rPr lang="en-US" sz="2200" i="1" dirty="0" smtClean="0"/>
              <a:t>rapid site commissioning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where a new site can be rapidly added to an existing VPN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by initially connecting over Internet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until the SLA-guaranteed connectivity is available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	(e.g., pure Internet SD-WAN)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289" y="1352779"/>
            <a:ext cx="1975977" cy="7965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4994" y="3556513"/>
            <a:ext cx="2787291" cy="11807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304" y="5579497"/>
            <a:ext cx="2189981" cy="81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14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site commissioning</a:t>
            </a:r>
            <a:endParaRPr lang="en-US" dirty="0"/>
          </a:p>
        </p:txBody>
      </p:sp>
      <p:pic>
        <p:nvPicPr>
          <p:cNvPr id="4" name="Picture 3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476" y="4221875"/>
            <a:ext cx="1328112" cy="546315"/>
          </a:xfrm>
          <a:prstGeom prst="rect">
            <a:avLst/>
          </a:prstGeom>
        </p:spPr>
      </p:pic>
      <p:sp>
        <p:nvSpPr>
          <p:cNvPr id="5" name="Freeform 1029"/>
          <p:cNvSpPr>
            <a:spLocks/>
          </p:cNvSpPr>
          <p:nvPr/>
        </p:nvSpPr>
        <p:spPr bwMode="auto">
          <a:xfrm rot="64793">
            <a:off x="2726431" y="2690187"/>
            <a:ext cx="3738806" cy="1543081"/>
          </a:xfrm>
          <a:custGeom>
            <a:avLst/>
            <a:gdLst>
              <a:gd name="T0" fmla="*/ 294 w 1034"/>
              <a:gd name="T1" fmla="*/ 88 h 737"/>
              <a:gd name="T2" fmla="*/ 223 w 1034"/>
              <a:gd name="T3" fmla="*/ 89 h 737"/>
              <a:gd name="T4" fmla="*/ 150 w 1034"/>
              <a:gd name="T5" fmla="*/ 123 h 737"/>
              <a:gd name="T6" fmla="*/ 94 w 1034"/>
              <a:gd name="T7" fmla="*/ 177 h 737"/>
              <a:gd name="T8" fmla="*/ 67 w 1034"/>
              <a:gd name="T9" fmla="*/ 246 h 737"/>
              <a:gd name="T10" fmla="*/ 58 w 1034"/>
              <a:gd name="T11" fmla="*/ 304 h 737"/>
              <a:gd name="T12" fmla="*/ 17 w 1034"/>
              <a:gd name="T13" fmla="*/ 343 h 737"/>
              <a:gd name="T14" fmla="*/ 0 w 1034"/>
              <a:gd name="T15" fmla="*/ 395 h 737"/>
              <a:gd name="T16" fmla="*/ 9 w 1034"/>
              <a:gd name="T17" fmla="*/ 449 h 737"/>
              <a:gd name="T18" fmla="*/ 51 w 1034"/>
              <a:gd name="T19" fmla="*/ 503 h 737"/>
              <a:gd name="T20" fmla="*/ 127 w 1034"/>
              <a:gd name="T21" fmla="*/ 546 h 737"/>
              <a:gd name="T22" fmla="*/ 125 w 1034"/>
              <a:gd name="T23" fmla="*/ 604 h 737"/>
              <a:gd name="T24" fmla="*/ 163 w 1034"/>
              <a:gd name="T25" fmla="*/ 648 h 737"/>
              <a:gd name="T26" fmla="*/ 219 w 1034"/>
              <a:gd name="T27" fmla="*/ 675 h 737"/>
              <a:gd name="T28" fmla="*/ 284 w 1034"/>
              <a:gd name="T29" fmla="*/ 682 h 737"/>
              <a:gd name="T30" fmla="*/ 337 w 1034"/>
              <a:gd name="T31" fmla="*/ 665 h 737"/>
              <a:gd name="T32" fmla="*/ 395 w 1034"/>
              <a:gd name="T33" fmla="*/ 693 h 737"/>
              <a:gd name="T34" fmla="*/ 472 w 1034"/>
              <a:gd name="T35" fmla="*/ 729 h 737"/>
              <a:gd name="T36" fmla="*/ 550 w 1034"/>
              <a:gd name="T37" fmla="*/ 736 h 737"/>
              <a:gd name="T38" fmla="*/ 629 w 1034"/>
              <a:gd name="T39" fmla="*/ 721 h 737"/>
              <a:gd name="T40" fmla="*/ 702 w 1034"/>
              <a:gd name="T41" fmla="*/ 688 h 737"/>
              <a:gd name="T42" fmla="*/ 765 w 1034"/>
              <a:gd name="T43" fmla="*/ 665 h 737"/>
              <a:gd name="T44" fmla="*/ 825 w 1034"/>
              <a:gd name="T45" fmla="*/ 676 h 737"/>
              <a:gd name="T46" fmla="*/ 889 w 1034"/>
              <a:gd name="T47" fmla="*/ 656 h 737"/>
              <a:gd name="T48" fmla="*/ 939 w 1034"/>
              <a:gd name="T49" fmla="*/ 613 h 737"/>
              <a:gd name="T50" fmla="*/ 971 w 1034"/>
              <a:gd name="T51" fmla="*/ 555 h 737"/>
              <a:gd name="T52" fmla="*/ 966 w 1034"/>
              <a:gd name="T53" fmla="*/ 492 h 737"/>
              <a:gd name="T54" fmla="*/ 1011 w 1034"/>
              <a:gd name="T55" fmla="*/ 430 h 737"/>
              <a:gd name="T56" fmla="*/ 1031 w 1034"/>
              <a:gd name="T57" fmla="*/ 367 h 737"/>
              <a:gd name="T58" fmla="*/ 1027 w 1034"/>
              <a:gd name="T59" fmla="*/ 306 h 737"/>
              <a:gd name="T60" fmla="*/ 999 w 1034"/>
              <a:gd name="T61" fmla="*/ 253 h 737"/>
              <a:gd name="T62" fmla="*/ 951 w 1034"/>
              <a:gd name="T63" fmla="*/ 212 h 737"/>
              <a:gd name="T64" fmla="*/ 936 w 1034"/>
              <a:gd name="T65" fmla="*/ 158 h 737"/>
              <a:gd name="T66" fmla="*/ 904 w 1034"/>
              <a:gd name="T67" fmla="*/ 99 h 737"/>
              <a:gd name="T68" fmla="*/ 846 w 1034"/>
              <a:gd name="T69" fmla="*/ 58 h 737"/>
              <a:gd name="T70" fmla="*/ 773 w 1034"/>
              <a:gd name="T71" fmla="*/ 41 h 737"/>
              <a:gd name="T72" fmla="*/ 702 w 1034"/>
              <a:gd name="T73" fmla="*/ 54 h 737"/>
              <a:gd name="T74" fmla="*/ 642 w 1034"/>
              <a:gd name="T75" fmla="*/ 61 h 737"/>
              <a:gd name="T76" fmla="*/ 575 w 1034"/>
              <a:gd name="T77" fmla="*/ 17 h 737"/>
              <a:gd name="T78" fmla="*/ 513 w 1034"/>
              <a:gd name="T79" fmla="*/ 0 h 737"/>
              <a:gd name="T80" fmla="*/ 451 w 1034"/>
              <a:gd name="T81" fmla="*/ 11 h 737"/>
              <a:gd name="T82" fmla="*/ 389 w 1034"/>
              <a:gd name="T83" fmla="*/ 48 h 737"/>
              <a:gd name="T84" fmla="*/ 331 w 1034"/>
              <a:gd name="T85" fmla="*/ 108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rotWithShape="0">
            <a:gsLst>
              <a:gs pos="0">
                <a:srgbClr val="669900"/>
              </a:gs>
              <a:gs pos="50000">
                <a:srgbClr val="669900">
                  <a:gamma/>
                  <a:tint val="40000"/>
                  <a:invGamma/>
                </a:srgbClr>
              </a:gs>
              <a:gs pos="100000">
                <a:srgbClr val="669900"/>
              </a:gs>
            </a:gsLst>
            <a:lin ang="2700000" scaled="1"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9900"/>
            </a:extrusionClr>
            <a:contourClr>
              <a:srgbClr val="669900"/>
            </a:contourClr>
          </a:sp3d>
          <a:extLst>
            <a:ext uri="{91240B29-F687-4F45-9708-019B960494DF}">
              <a14:hiddenLine xmlns:a14="http://schemas.microsoft.com/office/drawing/2010/main" w="12700" cap="rnd" cmpd="sng">
                <a:noFill/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6" name="Freeform 2"/>
          <p:cNvSpPr>
            <a:spLocks/>
          </p:cNvSpPr>
          <p:nvPr/>
        </p:nvSpPr>
        <p:spPr bwMode="auto">
          <a:xfrm rot="64793">
            <a:off x="2563148" y="5009294"/>
            <a:ext cx="3905068" cy="1228455"/>
          </a:xfrm>
          <a:custGeom>
            <a:avLst/>
            <a:gdLst>
              <a:gd name="T0" fmla="*/ 294 w 1034"/>
              <a:gd name="T1" fmla="*/ 88 h 737"/>
              <a:gd name="T2" fmla="*/ 223 w 1034"/>
              <a:gd name="T3" fmla="*/ 89 h 737"/>
              <a:gd name="T4" fmla="*/ 150 w 1034"/>
              <a:gd name="T5" fmla="*/ 123 h 737"/>
              <a:gd name="T6" fmla="*/ 94 w 1034"/>
              <a:gd name="T7" fmla="*/ 177 h 737"/>
              <a:gd name="T8" fmla="*/ 67 w 1034"/>
              <a:gd name="T9" fmla="*/ 246 h 737"/>
              <a:gd name="T10" fmla="*/ 58 w 1034"/>
              <a:gd name="T11" fmla="*/ 304 h 737"/>
              <a:gd name="T12" fmla="*/ 17 w 1034"/>
              <a:gd name="T13" fmla="*/ 343 h 737"/>
              <a:gd name="T14" fmla="*/ 0 w 1034"/>
              <a:gd name="T15" fmla="*/ 395 h 737"/>
              <a:gd name="T16" fmla="*/ 9 w 1034"/>
              <a:gd name="T17" fmla="*/ 449 h 737"/>
              <a:gd name="T18" fmla="*/ 51 w 1034"/>
              <a:gd name="T19" fmla="*/ 503 h 737"/>
              <a:gd name="T20" fmla="*/ 127 w 1034"/>
              <a:gd name="T21" fmla="*/ 546 h 737"/>
              <a:gd name="T22" fmla="*/ 125 w 1034"/>
              <a:gd name="T23" fmla="*/ 604 h 737"/>
              <a:gd name="T24" fmla="*/ 163 w 1034"/>
              <a:gd name="T25" fmla="*/ 648 h 737"/>
              <a:gd name="T26" fmla="*/ 219 w 1034"/>
              <a:gd name="T27" fmla="*/ 675 h 737"/>
              <a:gd name="T28" fmla="*/ 284 w 1034"/>
              <a:gd name="T29" fmla="*/ 682 h 737"/>
              <a:gd name="T30" fmla="*/ 337 w 1034"/>
              <a:gd name="T31" fmla="*/ 665 h 737"/>
              <a:gd name="T32" fmla="*/ 395 w 1034"/>
              <a:gd name="T33" fmla="*/ 693 h 737"/>
              <a:gd name="T34" fmla="*/ 472 w 1034"/>
              <a:gd name="T35" fmla="*/ 729 h 737"/>
              <a:gd name="T36" fmla="*/ 550 w 1034"/>
              <a:gd name="T37" fmla="*/ 736 h 737"/>
              <a:gd name="T38" fmla="*/ 629 w 1034"/>
              <a:gd name="T39" fmla="*/ 721 h 737"/>
              <a:gd name="T40" fmla="*/ 702 w 1034"/>
              <a:gd name="T41" fmla="*/ 688 h 737"/>
              <a:gd name="T42" fmla="*/ 765 w 1034"/>
              <a:gd name="T43" fmla="*/ 665 h 737"/>
              <a:gd name="T44" fmla="*/ 825 w 1034"/>
              <a:gd name="T45" fmla="*/ 676 h 737"/>
              <a:gd name="T46" fmla="*/ 889 w 1034"/>
              <a:gd name="T47" fmla="*/ 656 h 737"/>
              <a:gd name="T48" fmla="*/ 939 w 1034"/>
              <a:gd name="T49" fmla="*/ 613 h 737"/>
              <a:gd name="T50" fmla="*/ 971 w 1034"/>
              <a:gd name="T51" fmla="*/ 555 h 737"/>
              <a:gd name="T52" fmla="*/ 966 w 1034"/>
              <a:gd name="T53" fmla="*/ 492 h 737"/>
              <a:gd name="T54" fmla="*/ 1011 w 1034"/>
              <a:gd name="T55" fmla="*/ 430 h 737"/>
              <a:gd name="T56" fmla="*/ 1031 w 1034"/>
              <a:gd name="T57" fmla="*/ 367 h 737"/>
              <a:gd name="T58" fmla="*/ 1027 w 1034"/>
              <a:gd name="T59" fmla="*/ 306 h 737"/>
              <a:gd name="T60" fmla="*/ 999 w 1034"/>
              <a:gd name="T61" fmla="*/ 253 h 737"/>
              <a:gd name="T62" fmla="*/ 951 w 1034"/>
              <a:gd name="T63" fmla="*/ 212 h 737"/>
              <a:gd name="T64" fmla="*/ 936 w 1034"/>
              <a:gd name="T65" fmla="*/ 158 h 737"/>
              <a:gd name="T66" fmla="*/ 904 w 1034"/>
              <a:gd name="T67" fmla="*/ 99 h 737"/>
              <a:gd name="T68" fmla="*/ 846 w 1034"/>
              <a:gd name="T69" fmla="*/ 58 h 737"/>
              <a:gd name="T70" fmla="*/ 773 w 1034"/>
              <a:gd name="T71" fmla="*/ 41 h 737"/>
              <a:gd name="T72" fmla="*/ 702 w 1034"/>
              <a:gd name="T73" fmla="*/ 54 h 737"/>
              <a:gd name="T74" fmla="*/ 642 w 1034"/>
              <a:gd name="T75" fmla="*/ 61 h 737"/>
              <a:gd name="T76" fmla="*/ 575 w 1034"/>
              <a:gd name="T77" fmla="*/ 17 h 737"/>
              <a:gd name="T78" fmla="*/ 513 w 1034"/>
              <a:gd name="T79" fmla="*/ 0 h 737"/>
              <a:gd name="T80" fmla="*/ 451 w 1034"/>
              <a:gd name="T81" fmla="*/ 11 h 737"/>
              <a:gd name="T82" fmla="*/ 389 w 1034"/>
              <a:gd name="T83" fmla="*/ 48 h 737"/>
              <a:gd name="T84" fmla="*/ 331 w 1034"/>
              <a:gd name="T85" fmla="*/ 108 h 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034" h="737">
                <a:moveTo>
                  <a:pt x="331" y="108"/>
                </a:moveTo>
                <a:lnTo>
                  <a:pt x="314" y="95"/>
                </a:lnTo>
                <a:lnTo>
                  <a:pt x="294" y="88"/>
                </a:lnTo>
                <a:lnTo>
                  <a:pt x="271" y="84"/>
                </a:lnTo>
                <a:lnTo>
                  <a:pt x="247" y="86"/>
                </a:lnTo>
                <a:lnTo>
                  <a:pt x="223" y="89"/>
                </a:lnTo>
                <a:lnTo>
                  <a:pt x="196" y="97"/>
                </a:lnTo>
                <a:lnTo>
                  <a:pt x="172" y="110"/>
                </a:lnTo>
                <a:lnTo>
                  <a:pt x="150" y="123"/>
                </a:lnTo>
                <a:lnTo>
                  <a:pt x="129" y="140"/>
                </a:lnTo>
                <a:lnTo>
                  <a:pt x="109" y="158"/>
                </a:lnTo>
                <a:lnTo>
                  <a:pt x="94" y="177"/>
                </a:lnTo>
                <a:lnTo>
                  <a:pt x="80" y="199"/>
                </a:lnTo>
                <a:lnTo>
                  <a:pt x="71" y="222"/>
                </a:lnTo>
                <a:lnTo>
                  <a:pt x="67" y="246"/>
                </a:lnTo>
                <a:lnTo>
                  <a:pt x="67" y="268"/>
                </a:lnTo>
                <a:lnTo>
                  <a:pt x="75" y="293"/>
                </a:lnTo>
                <a:lnTo>
                  <a:pt x="58" y="304"/>
                </a:lnTo>
                <a:lnTo>
                  <a:pt x="43" y="315"/>
                </a:lnTo>
                <a:lnTo>
                  <a:pt x="30" y="328"/>
                </a:lnTo>
                <a:lnTo>
                  <a:pt x="17" y="343"/>
                </a:lnTo>
                <a:lnTo>
                  <a:pt x="9" y="360"/>
                </a:lnTo>
                <a:lnTo>
                  <a:pt x="2" y="376"/>
                </a:lnTo>
                <a:lnTo>
                  <a:pt x="0" y="395"/>
                </a:lnTo>
                <a:lnTo>
                  <a:pt x="0" y="412"/>
                </a:lnTo>
                <a:lnTo>
                  <a:pt x="2" y="432"/>
                </a:lnTo>
                <a:lnTo>
                  <a:pt x="9" y="449"/>
                </a:lnTo>
                <a:lnTo>
                  <a:pt x="19" y="468"/>
                </a:lnTo>
                <a:lnTo>
                  <a:pt x="32" y="486"/>
                </a:lnTo>
                <a:lnTo>
                  <a:pt x="51" y="503"/>
                </a:lnTo>
                <a:lnTo>
                  <a:pt x="71" y="518"/>
                </a:lnTo>
                <a:lnTo>
                  <a:pt x="97" y="533"/>
                </a:lnTo>
                <a:lnTo>
                  <a:pt x="127" y="546"/>
                </a:lnTo>
                <a:lnTo>
                  <a:pt x="122" y="566"/>
                </a:lnTo>
                <a:lnTo>
                  <a:pt x="122" y="585"/>
                </a:lnTo>
                <a:lnTo>
                  <a:pt x="125" y="604"/>
                </a:lnTo>
                <a:lnTo>
                  <a:pt x="135" y="620"/>
                </a:lnTo>
                <a:lnTo>
                  <a:pt x="146" y="635"/>
                </a:lnTo>
                <a:lnTo>
                  <a:pt x="163" y="648"/>
                </a:lnTo>
                <a:lnTo>
                  <a:pt x="180" y="660"/>
                </a:lnTo>
                <a:lnTo>
                  <a:pt x="198" y="669"/>
                </a:lnTo>
                <a:lnTo>
                  <a:pt x="219" y="675"/>
                </a:lnTo>
                <a:lnTo>
                  <a:pt x="241" y="680"/>
                </a:lnTo>
                <a:lnTo>
                  <a:pt x="262" y="682"/>
                </a:lnTo>
                <a:lnTo>
                  <a:pt x="284" y="682"/>
                </a:lnTo>
                <a:lnTo>
                  <a:pt x="303" y="678"/>
                </a:lnTo>
                <a:lnTo>
                  <a:pt x="322" y="673"/>
                </a:lnTo>
                <a:lnTo>
                  <a:pt x="337" y="665"/>
                </a:lnTo>
                <a:lnTo>
                  <a:pt x="350" y="654"/>
                </a:lnTo>
                <a:lnTo>
                  <a:pt x="372" y="676"/>
                </a:lnTo>
                <a:lnTo>
                  <a:pt x="395" y="693"/>
                </a:lnTo>
                <a:lnTo>
                  <a:pt x="421" y="708"/>
                </a:lnTo>
                <a:lnTo>
                  <a:pt x="445" y="721"/>
                </a:lnTo>
                <a:lnTo>
                  <a:pt x="472" y="729"/>
                </a:lnTo>
                <a:lnTo>
                  <a:pt x="498" y="734"/>
                </a:lnTo>
                <a:lnTo>
                  <a:pt x="524" y="736"/>
                </a:lnTo>
                <a:lnTo>
                  <a:pt x="550" y="736"/>
                </a:lnTo>
                <a:lnTo>
                  <a:pt x="576" y="734"/>
                </a:lnTo>
                <a:lnTo>
                  <a:pt x="603" y="729"/>
                </a:lnTo>
                <a:lnTo>
                  <a:pt x="629" y="721"/>
                </a:lnTo>
                <a:lnTo>
                  <a:pt x="653" y="712"/>
                </a:lnTo>
                <a:lnTo>
                  <a:pt x="677" y="701"/>
                </a:lnTo>
                <a:lnTo>
                  <a:pt x="702" y="688"/>
                </a:lnTo>
                <a:lnTo>
                  <a:pt x="724" y="671"/>
                </a:lnTo>
                <a:lnTo>
                  <a:pt x="747" y="654"/>
                </a:lnTo>
                <a:lnTo>
                  <a:pt x="765" y="665"/>
                </a:lnTo>
                <a:lnTo>
                  <a:pt x="784" y="673"/>
                </a:lnTo>
                <a:lnTo>
                  <a:pt x="805" y="678"/>
                </a:lnTo>
                <a:lnTo>
                  <a:pt x="825" y="676"/>
                </a:lnTo>
                <a:lnTo>
                  <a:pt x="846" y="673"/>
                </a:lnTo>
                <a:lnTo>
                  <a:pt x="868" y="665"/>
                </a:lnTo>
                <a:lnTo>
                  <a:pt x="889" y="656"/>
                </a:lnTo>
                <a:lnTo>
                  <a:pt x="908" y="643"/>
                </a:lnTo>
                <a:lnTo>
                  <a:pt x="924" y="628"/>
                </a:lnTo>
                <a:lnTo>
                  <a:pt x="939" y="613"/>
                </a:lnTo>
                <a:lnTo>
                  <a:pt x="953" y="594"/>
                </a:lnTo>
                <a:lnTo>
                  <a:pt x="964" y="576"/>
                </a:lnTo>
                <a:lnTo>
                  <a:pt x="971" y="555"/>
                </a:lnTo>
                <a:lnTo>
                  <a:pt x="973" y="533"/>
                </a:lnTo>
                <a:lnTo>
                  <a:pt x="971" y="512"/>
                </a:lnTo>
                <a:lnTo>
                  <a:pt x="966" y="492"/>
                </a:lnTo>
                <a:lnTo>
                  <a:pt x="982" y="471"/>
                </a:lnTo>
                <a:lnTo>
                  <a:pt x="999" y="451"/>
                </a:lnTo>
                <a:lnTo>
                  <a:pt x="1011" y="430"/>
                </a:lnTo>
                <a:lnTo>
                  <a:pt x="1022" y="410"/>
                </a:lnTo>
                <a:lnTo>
                  <a:pt x="1027" y="388"/>
                </a:lnTo>
                <a:lnTo>
                  <a:pt x="1031" y="367"/>
                </a:lnTo>
                <a:lnTo>
                  <a:pt x="1033" y="347"/>
                </a:lnTo>
                <a:lnTo>
                  <a:pt x="1031" y="326"/>
                </a:lnTo>
                <a:lnTo>
                  <a:pt x="1027" y="306"/>
                </a:lnTo>
                <a:lnTo>
                  <a:pt x="1022" y="289"/>
                </a:lnTo>
                <a:lnTo>
                  <a:pt x="1011" y="270"/>
                </a:lnTo>
                <a:lnTo>
                  <a:pt x="999" y="253"/>
                </a:lnTo>
                <a:lnTo>
                  <a:pt x="986" y="239"/>
                </a:lnTo>
                <a:lnTo>
                  <a:pt x="969" y="225"/>
                </a:lnTo>
                <a:lnTo>
                  <a:pt x="951" y="212"/>
                </a:lnTo>
                <a:lnTo>
                  <a:pt x="930" y="203"/>
                </a:lnTo>
                <a:lnTo>
                  <a:pt x="936" y="181"/>
                </a:lnTo>
                <a:lnTo>
                  <a:pt x="936" y="158"/>
                </a:lnTo>
                <a:lnTo>
                  <a:pt x="930" y="138"/>
                </a:lnTo>
                <a:lnTo>
                  <a:pt x="919" y="117"/>
                </a:lnTo>
                <a:lnTo>
                  <a:pt x="904" y="99"/>
                </a:lnTo>
                <a:lnTo>
                  <a:pt x="887" y="84"/>
                </a:lnTo>
                <a:lnTo>
                  <a:pt x="868" y="69"/>
                </a:lnTo>
                <a:lnTo>
                  <a:pt x="846" y="58"/>
                </a:lnTo>
                <a:lnTo>
                  <a:pt x="822" y="48"/>
                </a:lnTo>
                <a:lnTo>
                  <a:pt x="799" y="45"/>
                </a:lnTo>
                <a:lnTo>
                  <a:pt x="773" y="41"/>
                </a:lnTo>
                <a:lnTo>
                  <a:pt x="747" y="43"/>
                </a:lnTo>
                <a:lnTo>
                  <a:pt x="724" y="47"/>
                </a:lnTo>
                <a:lnTo>
                  <a:pt x="702" y="54"/>
                </a:lnTo>
                <a:lnTo>
                  <a:pt x="681" y="67"/>
                </a:lnTo>
                <a:lnTo>
                  <a:pt x="662" y="84"/>
                </a:lnTo>
                <a:lnTo>
                  <a:pt x="642" y="61"/>
                </a:lnTo>
                <a:lnTo>
                  <a:pt x="618" y="43"/>
                </a:lnTo>
                <a:lnTo>
                  <a:pt x="597" y="28"/>
                </a:lnTo>
                <a:lnTo>
                  <a:pt x="575" y="17"/>
                </a:lnTo>
                <a:lnTo>
                  <a:pt x="554" y="7"/>
                </a:lnTo>
                <a:lnTo>
                  <a:pt x="533" y="2"/>
                </a:lnTo>
                <a:lnTo>
                  <a:pt x="513" y="0"/>
                </a:lnTo>
                <a:lnTo>
                  <a:pt x="492" y="2"/>
                </a:lnTo>
                <a:lnTo>
                  <a:pt x="472" y="6"/>
                </a:lnTo>
                <a:lnTo>
                  <a:pt x="451" y="11"/>
                </a:lnTo>
                <a:lnTo>
                  <a:pt x="430" y="22"/>
                </a:lnTo>
                <a:lnTo>
                  <a:pt x="410" y="34"/>
                </a:lnTo>
                <a:lnTo>
                  <a:pt x="389" y="48"/>
                </a:lnTo>
                <a:lnTo>
                  <a:pt x="371" y="65"/>
                </a:lnTo>
                <a:lnTo>
                  <a:pt x="352" y="86"/>
                </a:lnTo>
                <a:lnTo>
                  <a:pt x="331" y="108"/>
                </a:lnTo>
              </a:path>
            </a:pathLst>
          </a:custGeom>
          <a:gradFill flip="none"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</p:spPr>
        <p:txBody>
          <a:bodyPr>
            <a:flatTx/>
          </a:bodyPr>
          <a:lstStyle/>
          <a:p>
            <a:endParaRPr lang="en-US"/>
          </a:p>
        </p:txBody>
      </p:sp>
      <p:cxnSp>
        <p:nvCxnSpPr>
          <p:cNvPr id="7" name="Straight Arrow Connector 6"/>
          <p:cNvCxnSpPr>
            <a:stCxn id="4" idx="3"/>
            <a:endCxn id="5" idx="8"/>
          </p:cNvCxnSpPr>
          <p:nvPr/>
        </p:nvCxnSpPr>
        <p:spPr>
          <a:xfrm flipV="1">
            <a:off x="1781588" y="3595625"/>
            <a:ext cx="974536" cy="899408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30"/>
            <a:endCxn id="14" idx="1"/>
          </p:cNvCxnSpPr>
          <p:nvPr/>
        </p:nvCxnSpPr>
        <p:spPr>
          <a:xfrm flipV="1">
            <a:off x="6342930" y="2784093"/>
            <a:ext cx="473284" cy="468697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6" idx="7"/>
          </p:cNvCxnSpPr>
          <p:nvPr/>
        </p:nvCxnSpPr>
        <p:spPr>
          <a:xfrm>
            <a:off x="1781588" y="4495033"/>
            <a:ext cx="781074" cy="1135854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28"/>
            <a:endCxn id="71" idx="1"/>
          </p:cNvCxnSpPr>
          <p:nvPr/>
        </p:nvCxnSpPr>
        <p:spPr>
          <a:xfrm flipV="1">
            <a:off x="6456588" y="5569436"/>
            <a:ext cx="1076519" cy="88170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7"/>
            <a:endCxn id="6" idx="28"/>
          </p:cNvCxnSpPr>
          <p:nvPr/>
        </p:nvCxnSpPr>
        <p:spPr>
          <a:xfrm>
            <a:off x="2562662" y="5630887"/>
            <a:ext cx="3893926" cy="26719"/>
          </a:xfrm>
          <a:prstGeom prst="straightConnector1">
            <a:avLst/>
          </a:prstGeom>
          <a:ln w="19050">
            <a:solidFill>
              <a:srgbClr val="0FAEE8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7091" y="3005257"/>
            <a:ext cx="864159" cy="111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3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16214" y="2655092"/>
            <a:ext cx="627212" cy="25800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354314" y="3323986"/>
            <a:ext cx="241935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chemeClr val="bg1"/>
                </a:solidFill>
              </a:rPr>
              <a:t>Carrier Grade network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5828" y="5230882"/>
            <a:ext cx="2419350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chemeClr val="bg1"/>
                </a:solidFill>
              </a:rPr>
              <a:t>public Internet</a:t>
            </a:r>
          </a:p>
        </p:txBody>
      </p:sp>
      <p:sp>
        <p:nvSpPr>
          <p:cNvPr id="17" name="TextBox 16"/>
          <p:cNvSpPr txBox="1"/>
          <p:nvPr/>
        </p:nvSpPr>
        <p:spPr>
          <a:xfrm rot="19036990">
            <a:off x="1368214" y="3715828"/>
            <a:ext cx="1702114" cy="307777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kern="0" dirty="0" smtClean="0">
                <a:solidFill>
                  <a:srgbClr val="C00000"/>
                </a:solidFill>
              </a:rPr>
              <a:t>on-net traffic</a:t>
            </a:r>
          </a:p>
        </p:txBody>
      </p:sp>
      <p:sp>
        <p:nvSpPr>
          <p:cNvPr id="18" name="TextBox 17"/>
          <p:cNvSpPr txBox="1"/>
          <p:nvPr/>
        </p:nvSpPr>
        <p:spPr>
          <a:xfrm rot="3316706">
            <a:off x="1405756" y="4828026"/>
            <a:ext cx="1702114" cy="26161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b="1" kern="0" dirty="0" smtClean="0">
                <a:solidFill>
                  <a:srgbClr val="0FAEE8"/>
                </a:solidFill>
              </a:rPr>
              <a:t>off-net traffic</a:t>
            </a:r>
          </a:p>
        </p:txBody>
      </p:sp>
      <p:pic>
        <p:nvPicPr>
          <p:cNvPr id="39" name="Picture 38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68614" y="2807492"/>
            <a:ext cx="627212" cy="258002"/>
          </a:xfrm>
          <a:prstGeom prst="rect">
            <a:avLst/>
          </a:prstGeom>
        </p:spPr>
      </p:pic>
      <p:pic>
        <p:nvPicPr>
          <p:cNvPr id="40" name="Picture 39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1014" y="2959892"/>
            <a:ext cx="627212" cy="258002"/>
          </a:xfrm>
          <a:prstGeom prst="rect">
            <a:avLst/>
          </a:prstGeom>
        </p:spPr>
      </p:pic>
      <p:pic>
        <p:nvPicPr>
          <p:cNvPr id="41" name="Picture 40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73414" y="3112292"/>
            <a:ext cx="627212" cy="258002"/>
          </a:xfrm>
          <a:prstGeom prst="rect">
            <a:avLst/>
          </a:prstGeom>
        </p:spPr>
      </p:pic>
      <p:pic>
        <p:nvPicPr>
          <p:cNvPr id="42" name="Picture 41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5814" y="3264692"/>
            <a:ext cx="627212" cy="258002"/>
          </a:xfrm>
          <a:prstGeom prst="rect">
            <a:avLst/>
          </a:prstGeom>
        </p:spPr>
      </p:pic>
      <p:pic>
        <p:nvPicPr>
          <p:cNvPr id="43" name="Picture 42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78214" y="3417092"/>
            <a:ext cx="627212" cy="258002"/>
          </a:xfrm>
          <a:prstGeom prst="rect">
            <a:avLst/>
          </a:prstGeom>
        </p:spPr>
      </p:pic>
      <p:pic>
        <p:nvPicPr>
          <p:cNvPr id="44" name="Picture 43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30614" y="3569492"/>
            <a:ext cx="627212" cy="258002"/>
          </a:xfrm>
          <a:prstGeom prst="rect">
            <a:avLst/>
          </a:prstGeom>
        </p:spPr>
      </p:pic>
      <p:pic>
        <p:nvPicPr>
          <p:cNvPr id="45" name="Picture 44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3014" y="3721892"/>
            <a:ext cx="627212" cy="258002"/>
          </a:xfrm>
          <a:prstGeom prst="rect">
            <a:avLst/>
          </a:prstGeom>
        </p:spPr>
      </p:pic>
      <p:cxnSp>
        <p:nvCxnSpPr>
          <p:cNvPr id="46" name="Straight Arrow Connector 45"/>
          <p:cNvCxnSpPr>
            <a:stCxn id="5" idx="29"/>
            <a:endCxn id="39" idx="1"/>
          </p:cNvCxnSpPr>
          <p:nvPr/>
        </p:nvCxnSpPr>
        <p:spPr>
          <a:xfrm flipV="1">
            <a:off x="6442065" y="2936493"/>
            <a:ext cx="526549" cy="429154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5" idx="28"/>
            <a:endCxn id="40" idx="1"/>
          </p:cNvCxnSpPr>
          <p:nvPr/>
        </p:nvCxnSpPr>
        <p:spPr>
          <a:xfrm flipV="1">
            <a:off x="6454118" y="3088893"/>
            <a:ext cx="666896" cy="404722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5" idx="27"/>
            <a:endCxn id="41" idx="1"/>
          </p:cNvCxnSpPr>
          <p:nvPr/>
        </p:nvCxnSpPr>
        <p:spPr>
          <a:xfrm flipV="1">
            <a:off x="6379328" y="3241293"/>
            <a:ext cx="894086" cy="382840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5" idx="26"/>
            <a:endCxn id="42" idx="1"/>
          </p:cNvCxnSpPr>
          <p:nvPr/>
        </p:nvCxnSpPr>
        <p:spPr>
          <a:xfrm flipV="1">
            <a:off x="6214196" y="3393693"/>
            <a:ext cx="1211618" cy="357162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25"/>
            <a:endCxn id="43" idx="1"/>
          </p:cNvCxnSpPr>
          <p:nvPr/>
        </p:nvCxnSpPr>
        <p:spPr>
          <a:xfrm flipV="1">
            <a:off x="6229786" y="3546093"/>
            <a:ext cx="1348428" cy="336985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" idx="24"/>
            <a:endCxn id="44" idx="1"/>
          </p:cNvCxnSpPr>
          <p:nvPr/>
        </p:nvCxnSpPr>
        <p:spPr>
          <a:xfrm flipV="1">
            <a:off x="6111811" y="3698493"/>
            <a:ext cx="1618803" cy="303819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" idx="23"/>
            <a:endCxn id="45" idx="1"/>
          </p:cNvCxnSpPr>
          <p:nvPr/>
        </p:nvCxnSpPr>
        <p:spPr>
          <a:xfrm flipV="1">
            <a:off x="5929353" y="3850893"/>
            <a:ext cx="1953661" cy="238026"/>
          </a:xfrm>
          <a:prstGeom prst="straightConnector1">
            <a:avLst/>
          </a:prstGeom>
          <a:ln w="1905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 rot="2658204">
            <a:off x="6928142" y="2896218"/>
            <a:ext cx="2486007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rgbClr val="C00000"/>
                </a:solidFill>
              </a:rPr>
              <a:t>on-net branch sites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15627" y="2594714"/>
            <a:ext cx="1003809" cy="338554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rgbClr val="C00000"/>
                </a:solidFill>
              </a:rPr>
              <a:t>HQ</a:t>
            </a:r>
          </a:p>
        </p:txBody>
      </p:sp>
      <p:pic>
        <p:nvPicPr>
          <p:cNvPr id="71" name="Picture 70" descr="RAD 2U_Modu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33107" y="5440435"/>
            <a:ext cx="627212" cy="258002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6968614" y="5045713"/>
            <a:ext cx="1776812" cy="338554"/>
          </a:xfrm>
          <a:prstGeom prst="rect">
            <a:avLst/>
          </a:prstGeom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kern="0" dirty="0" smtClean="0">
                <a:solidFill>
                  <a:srgbClr val="0070C0"/>
                </a:solidFill>
              </a:rPr>
              <a:t>off-net branch</a:t>
            </a:r>
          </a:p>
        </p:txBody>
      </p:sp>
    </p:spTree>
    <p:extLst>
      <p:ext uri="{BB962C8B-B14F-4D97-AF65-F5344CB8AC3E}">
        <p14:creationId xmlns:p14="http://schemas.microsoft.com/office/powerpoint/2010/main" val="166653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560" y="2152607"/>
            <a:ext cx="5405666" cy="2979832"/>
          </a:xfrm>
        </p:spPr>
        <p:txBody>
          <a:bodyPr/>
          <a:lstStyle/>
          <a:p>
            <a:r>
              <a:rPr lang="en-US" sz="6000" dirty="0" smtClean="0"/>
              <a:t>The need</a:t>
            </a:r>
            <a:br>
              <a:rPr lang="en-US" sz="6000" dirty="0" smtClean="0"/>
            </a:br>
            <a:r>
              <a:rPr lang="en-US" sz="6000" dirty="0" smtClean="0"/>
              <a:t>for</a:t>
            </a:r>
            <a:br>
              <a:rPr lang="en-US" sz="6000" dirty="0" smtClean="0"/>
            </a:br>
            <a:r>
              <a:rPr lang="en-US" sz="6000" dirty="0" smtClean="0"/>
              <a:t>SD-WAN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0564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SD(-WA)N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357439" cy="539215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What is the connection between SD-</a:t>
            </a:r>
            <a:r>
              <a:rPr lang="en-US" sz="2400" i="1" dirty="0" smtClean="0"/>
              <a:t>WAN</a:t>
            </a:r>
            <a:r>
              <a:rPr lang="en-US" sz="2400" dirty="0" smtClean="0"/>
              <a:t> and SD</a:t>
            </a:r>
            <a:r>
              <a:rPr lang="en-US" sz="2400" i="1" dirty="0" smtClean="0"/>
              <a:t>N</a:t>
            </a:r>
            <a:r>
              <a:rPr lang="en-US" sz="2400" dirty="0" smtClean="0"/>
              <a:t> ?</a:t>
            </a:r>
          </a:p>
          <a:p>
            <a:r>
              <a:rPr lang="en-US" sz="2400" dirty="0" smtClean="0"/>
              <a:t>Software Defined Networking </a:t>
            </a:r>
            <a:r>
              <a:rPr lang="en-US" sz="2400" dirty="0"/>
              <a:t>applies IT technologies to </a:t>
            </a:r>
            <a:r>
              <a:rPr lang="en-US" sz="2400" dirty="0" smtClean="0"/>
              <a:t>routing 	and is mostly used </a:t>
            </a:r>
            <a:r>
              <a:rPr lang="en-US" sz="2400" dirty="0"/>
              <a:t>inside </a:t>
            </a:r>
            <a:r>
              <a:rPr lang="en-US" sz="2400" b="1" dirty="0" smtClean="0"/>
              <a:t>D</a:t>
            </a:r>
            <a:r>
              <a:rPr lang="en-US" sz="2400" dirty="0" smtClean="0"/>
              <a:t>ata </a:t>
            </a:r>
            <a:r>
              <a:rPr lang="en-US" sz="2400" b="1" dirty="0" smtClean="0"/>
              <a:t>C</a:t>
            </a:r>
            <a:r>
              <a:rPr lang="en-US" sz="2400" dirty="0" smtClean="0"/>
              <a:t>enters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SD-WAN advocates extending SDN technologies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to the enterprise WAN</a:t>
            </a:r>
          </a:p>
          <a:p>
            <a:pPr marL="0" indent="0">
              <a:buNone/>
            </a:pPr>
            <a:r>
              <a:rPr lang="en-US" sz="2400" dirty="0" smtClean="0"/>
              <a:t>Also, SD-WAN can be considered SDN at the </a:t>
            </a:r>
            <a:r>
              <a:rPr lang="en-US" sz="2400" i="1" dirty="0" smtClean="0"/>
              <a:t>application layer</a:t>
            </a:r>
          </a:p>
          <a:p>
            <a:r>
              <a:rPr lang="en-US" sz="2400" dirty="0" smtClean="0"/>
              <a:t>Even SDN-based enterprise datacenters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are </a:t>
            </a:r>
            <a:r>
              <a:rPr lang="en-US" sz="2400" i="1" dirty="0"/>
              <a:t>inter</a:t>
            </a:r>
            <a:r>
              <a:rPr lang="en-US" sz="2400" dirty="0"/>
              <a:t>connected </a:t>
            </a:r>
            <a:r>
              <a:rPr lang="en-US" sz="2400" dirty="0" smtClean="0"/>
              <a:t>today via </a:t>
            </a:r>
            <a:r>
              <a:rPr lang="en-US" sz="2400" dirty="0"/>
              <a:t>static MPLS VPNs</a:t>
            </a:r>
          </a:p>
          <a:p>
            <a:r>
              <a:rPr lang="en-US" sz="1800" dirty="0"/>
              <a:t>Why 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because that is what service providers are offering (until now)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because enterprises are used to assured services, rather than build-to-fail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because wide area interconnections are not dynamic (except during failures)</a:t>
            </a:r>
          </a:p>
          <a:p>
            <a:pPr marL="0" indent="0">
              <a:buNone/>
            </a:pPr>
            <a:r>
              <a:rPr lang="en-US" sz="2400" dirty="0" smtClean="0"/>
              <a:t>SD-WAN can be considered as extending the internal SDN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to the outside world</a:t>
            </a:r>
          </a:p>
        </p:txBody>
      </p:sp>
    </p:spTree>
    <p:extLst>
      <p:ext uri="{BB962C8B-B14F-4D97-AF65-F5344CB8AC3E}">
        <p14:creationId xmlns:p14="http://schemas.microsoft.com/office/powerpoint/2010/main" val="89013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SD-WAN needs a bit more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SDN principles derive from </a:t>
            </a:r>
            <a:r>
              <a:rPr lang="en-US" sz="2400" dirty="0"/>
              <a:t>user/control plane separation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centralized intelligence for resource optimization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enhanced automation </a:t>
            </a:r>
            <a:r>
              <a:rPr lang="en-US" sz="2400" dirty="0" smtClean="0"/>
              <a:t>(</a:t>
            </a:r>
            <a:r>
              <a:rPr lang="en-US" sz="2400" i="1" dirty="0" smtClean="0"/>
              <a:t>zero-touch</a:t>
            </a:r>
            <a:r>
              <a:rPr lang="en-US" sz="2400" dirty="0" smtClean="0"/>
              <a:t>) for </a:t>
            </a:r>
            <a:r>
              <a:rPr lang="en-US" sz="2400" dirty="0"/>
              <a:t>rapid service delivery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virtualization of network elements for flexibility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These concepts are applicable to any network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not just Data Center LANs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But in the WAN they need to be augmented by: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overlay networking (tunneling)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monitoring usage and performance (“analytics”)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strong security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99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560" y="2458065"/>
            <a:ext cx="5148345" cy="2619261"/>
          </a:xfrm>
        </p:spPr>
        <p:txBody>
          <a:bodyPr/>
          <a:lstStyle/>
          <a:p>
            <a:r>
              <a:rPr lang="en-US" sz="6000" dirty="0" smtClean="0"/>
              <a:t>SD-WAN</a:t>
            </a:r>
            <a:br>
              <a:rPr lang="en-US" sz="6000" dirty="0" smtClean="0"/>
            </a:br>
            <a:r>
              <a:rPr lang="en-US" sz="6000" dirty="0" smtClean="0"/>
              <a:t>technology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2173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SD-WAN</a:t>
            </a:r>
            <a:r>
              <a:rPr lang="en-US" dirty="0"/>
              <a:t> </a:t>
            </a:r>
            <a:r>
              <a:rPr lang="en-US" dirty="0" smtClean="0"/>
              <a:t>architectural elements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190291" cy="5313492"/>
          </a:xfrm>
        </p:spPr>
        <p:txBody>
          <a:bodyPr/>
          <a:lstStyle/>
          <a:p>
            <a:r>
              <a:rPr lang="en-US" sz="2400" dirty="0" smtClean="0"/>
              <a:t>What is required to implement SD-WAN?</a:t>
            </a:r>
          </a:p>
          <a:p>
            <a:pPr>
              <a:spcBef>
                <a:spcPts val="1200"/>
              </a:spcBef>
            </a:pPr>
            <a:r>
              <a:rPr lang="en-US" dirty="0"/>
              <a:t>A central </a:t>
            </a:r>
            <a:r>
              <a:rPr lang="en-US" b="1" dirty="0"/>
              <a:t>SD-WAN </a:t>
            </a:r>
            <a:r>
              <a:rPr lang="en-US" b="1" dirty="0" smtClean="0"/>
              <a:t>controller </a:t>
            </a:r>
            <a:r>
              <a:rPr lang="en-US" dirty="0" smtClean="0"/>
              <a:t>is software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responsible for:</a:t>
            </a:r>
            <a:endParaRPr lang="en-US" dirty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defining policy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finding </a:t>
            </a:r>
            <a:r>
              <a:rPr lang="en-US" dirty="0"/>
              <a:t>paths or networks with desired QoS levels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instructing SD-WAN end-points of the required mappings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fault event handling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SD-WAN end-points (HQ and branch)</a:t>
            </a:r>
            <a:r>
              <a:rPr lang="en-US" dirty="0"/>
              <a:t> </a:t>
            </a:r>
            <a:r>
              <a:rPr lang="en-US" dirty="0" smtClean="0"/>
              <a:t>are appliances or software 	responsible for:</a:t>
            </a:r>
            <a:endParaRPr lang="en-US" dirty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tunneling traffic to other end-point(s)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HQ: high scalability (traffic volume, number of tunnels)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identifying </a:t>
            </a:r>
            <a:r>
              <a:rPr lang="en-US" dirty="0"/>
              <a:t>applications and mapping them to flows (DPI) </a:t>
            </a:r>
            <a:endParaRPr lang="en-US" dirty="0" smtClean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reconstructing traffic onto the LAN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monitoring </a:t>
            </a:r>
            <a:r>
              <a:rPr lang="en-US" dirty="0"/>
              <a:t>QoS level (at least of non-SLA-guaranteed paths)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encrypting/decrypting packets (at least for Internet paths)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HQ: gateway </a:t>
            </a:r>
            <a:r>
              <a:rPr lang="en-US" dirty="0"/>
              <a:t>functionality to external networks (e.g., Internet) </a:t>
            </a:r>
          </a:p>
          <a:p>
            <a:pPr>
              <a:spcBef>
                <a:spcPts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750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Digression: Why tunnels?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Why does SD-WAN insist on tunneling traffic, with the added complexity?</a:t>
            </a:r>
          </a:p>
          <a:p>
            <a:r>
              <a:rPr lang="en-US" dirty="0" smtClean="0"/>
              <a:t>Why can’t we distribute traffic on 2 or more paths without tunneling?</a:t>
            </a:r>
          </a:p>
          <a:p>
            <a:r>
              <a:rPr lang="en-US" dirty="0" smtClean="0"/>
              <a:t>After all, Carrier Ethernet handles several Classes of Service via the PCP field 	without tunneling!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But problems arise when using </a:t>
            </a:r>
            <a:r>
              <a:rPr lang="en-US" i="1" dirty="0" smtClean="0"/>
              <a:t>foreign</a:t>
            </a:r>
            <a:r>
              <a:rPr lang="en-US" dirty="0" smtClean="0"/>
              <a:t> or </a:t>
            </a:r>
            <a:r>
              <a:rPr lang="en-US" i="1" dirty="0" smtClean="0"/>
              <a:t>multiple </a:t>
            </a:r>
            <a:r>
              <a:rPr lang="en-US" dirty="0" smtClean="0"/>
              <a:t>networks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Different networks use different </a:t>
            </a:r>
            <a:r>
              <a:rPr lang="en-US" i="1" dirty="0" smtClean="0"/>
              <a:t>addressing spaces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which mask the true end-user identity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Consider the case of two or more Internet paths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where we distribute different packet flows over different networks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but switchover upon network failure</a:t>
            </a:r>
          </a:p>
          <a:p>
            <a:r>
              <a:rPr lang="en-US" dirty="0" smtClean="0"/>
              <a:t>Were we to simply </a:t>
            </a:r>
            <a:r>
              <a:rPr lang="en-US" i="1" dirty="0" smtClean="0"/>
              <a:t>load balance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then upon failover the traffic will arrive at the destination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with a different source address and be unrecognized!</a:t>
            </a:r>
          </a:p>
          <a:p>
            <a:r>
              <a:rPr lang="en-US" dirty="0" smtClean="0"/>
              <a:t>With tunneling, the far-end end-point removes the tunnel headers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restoring the same source address no matter which path was taken</a:t>
            </a:r>
          </a:p>
        </p:txBody>
      </p:sp>
    </p:spTree>
    <p:extLst>
      <p:ext uri="{BB962C8B-B14F-4D97-AF65-F5344CB8AC3E}">
        <p14:creationId xmlns:p14="http://schemas.microsoft.com/office/powerpoint/2010/main" val="4466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227131" cy="5127534"/>
          </a:xfrm>
        </p:spPr>
        <p:txBody>
          <a:bodyPr/>
          <a:lstStyle/>
          <a:p>
            <a:r>
              <a:rPr lang="en-US" sz="2400" dirty="0" smtClean="0"/>
              <a:t>Who builds the SD-WAN?</a:t>
            </a:r>
          </a:p>
          <a:p>
            <a:r>
              <a:rPr lang="en-US" sz="2400" dirty="0" smtClean="0"/>
              <a:t>There are two cases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Enterprise SD-WAN (called </a:t>
            </a:r>
            <a:r>
              <a:rPr lang="en-US" sz="2400" i="1" dirty="0" smtClean="0"/>
              <a:t>DIY</a:t>
            </a:r>
            <a:r>
              <a:rPr lang="en-US" sz="2400" dirty="0" smtClean="0"/>
              <a:t> SD-WAN by SPs)</a:t>
            </a:r>
          </a:p>
          <a:p>
            <a:pPr marL="919163" lvl="1" indent="-342900">
              <a:spcBef>
                <a:spcPts val="0"/>
              </a:spcBef>
            </a:pPr>
            <a:r>
              <a:rPr lang="en-US" sz="2400" dirty="0" smtClean="0"/>
              <a:t>end-user deploys/manages equipment and controls</a:t>
            </a:r>
          </a:p>
          <a:p>
            <a:pPr marL="919163" lvl="1" indent="-342900">
              <a:spcBef>
                <a:spcPts val="0"/>
              </a:spcBef>
            </a:pPr>
            <a:r>
              <a:rPr lang="en-US" sz="2400" dirty="0" smtClean="0"/>
              <a:t>end-user contracts/pays for standard (SD-WAN-agnostic)</a:t>
            </a:r>
          </a:p>
          <a:p>
            <a:pPr lvl="1" indent="0">
              <a:spcBef>
                <a:spcPts val="0"/>
              </a:spcBef>
              <a:buNone/>
              <a:tabLst>
                <a:tab pos="1343025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point-to-point, VPN, or Internet service</a:t>
            </a:r>
          </a:p>
          <a:p>
            <a:pPr lvl="1" indent="0">
              <a:spcBef>
                <a:spcPts val="0"/>
              </a:spcBef>
              <a:buNone/>
              <a:tabLst>
                <a:tab pos="90011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for underlay connectivity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Service Provider SD-WAN (also called </a:t>
            </a:r>
            <a:r>
              <a:rPr lang="en-US" sz="2400" i="1" dirty="0" smtClean="0"/>
              <a:t>managed</a:t>
            </a:r>
            <a:r>
              <a:rPr lang="en-US" sz="2400" dirty="0" smtClean="0"/>
              <a:t> SD-WAN)</a:t>
            </a:r>
          </a:p>
          <a:p>
            <a:pPr marL="919163" lvl="1" indent="-342900">
              <a:spcBef>
                <a:spcPts val="0"/>
              </a:spcBef>
            </a:pPr>
            <a:r>
              <a:rPr lang="en-US" sz="2400" dirty="0" smtClean="0"/>
              <a:t>service provider markets new SD-WAN service offering</a:t>
            </a:r>
          </a:p>
          <a:p>
            <a:pPr marL="919163" lvl="1" indent="-342900">
              <a:spcBef>
                <a:spcPts val="0"/>
              </a:spcBef>
            </a:pPr>
            <a:r>
              <a:rPr lang="en-US" sz="2400" dirty="0" smtClean="0"/>
              <a:t>offering cannibalizes traditional MPLS/CE VPN service</a:t>
            </a:r>
          </a:p>
          <a:p>
            <a:pPr lvl="2" indent="0" defTabSz="671513">
              <a:spcBef>
                <a:spcPts val="0"/>
              </a:spcBef>
              <a:buNone/>
            </a:pPr>
            <a:r>
              <a:rPr lang="en-US" sz="2200" dirty="0" smtClean="0"/>
              <a:t>	but avoids losing customer altogether</a:t>
            </a:r>
          </a:p>
          <a:p>
            <a:pPr marL="919163" lvl="1" indent="-342900">
              <a:spcBef>
                <a:spcPts val="0"/>
              </a:spcBef>
            </a:pPr>
            <a:r>
              <a:rPr lang="en-US" sz="2400" dirty="0" smtClean="0"/>
              <a:t>SP deploys/manages SD-WAN end-points and controller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The original impetus for SD-WAN came from </a:t>
            </a:r>
            <a:r>
              <a:rPr lang="en-US" sz="2400" i="1" dirty="0" smtClean="0"/>
              <a:t>IT professionals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They observed that corporate WANs, consisting of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200" dirty="0" smtClean="0"/>
              <a:t>branch-to-branch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branch to HQ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	</a:t>
            </a:r>
            <a:r>
              <a:rPr lang="en-US" sz="2200" dirty="0" smtClean="0"/>
              <a:t>branch-to-DC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connectivity, suffered from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high pricing and complexity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slow provisioning cycles (not </a:t>
            </a:r>
            <a:r>
              <a:rPr lang="en-US" sz="2200" i="1" dirty="0" smtClean="0"/>
              <a:t>dynamic</a:t>
            </a:r>
            <a:r>
              <a:rPr lang="en-US" sz="2200" dirty="0" smtClean="0"/>
              <a:t>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poor IT visibility </a:t>
            </a:r>
            <a:r>
              <a:rPr lang="en-US" dirty="0" smtClean="0"/>
              <a:t>(no </a:t>
            </a:r>
            <a:r>
              <a:rPr lang="en-US" i="1" dirty="0" smtClean="0"/>
              <a:t>dashboard</a:t>
            </a:r>
            <a:r>
              <a:rPr lang="en-US" dirty="0" smtClean="0"/>
              <a:t>)</a:t>
            </a:r>
            <a:endParaRPr lang="en-US" sz="2200" dirty="0" smtClean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limited security features</a:t>
            </a:r>
            <a:r>
              <a:rPr lang="en-US" dirty="0" smtClean="0"/>
              <a:t> (FIPS certification, event logging, etc.)</a:t>
            </a:r>
            <a:endParaRPr lang="en-US" sz="2200" dirty="0" smtClean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inefficient bandwidth management </a:t>
            </a:r>
            <a:r>
              <a:rPr lang="en-US" dirty="0" smtClean="0"/>
              <a:t>(including asymmetry)</a:t>
            </a:r>
            <a:endParaRPr lang="en-US" sz="2200" dirty="0" smtClean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impossibility of bandwidth pooling from different SPs</a:t>
            </a:r>
            <a:endParaRPr lang="en-US" sz="2200" dirty="0"/>
          </a:p>
          <a:p>
            <a:r>
              <a:rPr lang="en-US" sz="2400" dirty="0" smtClean="0"/>
              <a:t>In 2014 ONUG proposed </a:t>
            </a:r>
            <a:r>
              <a:rPr lang="en-US" sz="2400" dirty="0"/>
              <a:t>building </a:t>
            </a:r>
            <a:r>
              <a:rPr lang="en-US" sz="2400" dirty="0" smtClean="0"/>
              <a:t>over the Internet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 alternative to traditional SP VPN services</a:t>
            </a:r>
          </a:p>
          <a:p>
            <a:pPr>
              <a:spcBef>
                <a:spcPts val="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479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an enterprise do?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Instead, or in addition to, today’s static </a:t>
            </a:r>
            <a:r>
              <a:rPr lang="en-US" sz="2400" dirty="0" smtClean="0"/>
              <a:t>and expensive</a:t>
            </a:r>
            <a:endParaRPr lang="en-US" sz="2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L3VPN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L2VPN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IPsec-VPN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based services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enterprise </a:t>
            </a:r>
            <a:r>
              <a:rPr lang="en-US" sz="2400" dirty="0" smtClean="0"/>
              <a:t>can rent pure </a:t>
            </a:r>
            <a:r>
              <a:rPr lang="en-US" sz="2400" dirty="0"/>
              <a:t>connectivity between its sites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   based on inexpensive large bandwidth non-assured </a:t>
            </a:r>
            <a:r>
              <a:rPr lang="en-US" sz="2400" i="1" dirty="0"/>
              <a:t>links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and </a:t>
            </a:r>
            <a:r>
              <a:rPr lang="en-US" sz="2400" i="1" dirty="0" smtClean="0"/>
              <a:t>build by itself </a:t>
            </a:r>
            <a:r>
              <a:rPr lang="en-US" sz="2400" dirty="0" smtClean="0"/>
              <a:t>an assured service by combining these links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Since the enterprise only sees end-to-end link attributes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it must </a:t>
            </a:r>
            <a:r>
              <a:rPr lang="en-US" sz="2400" i="1" dirty="0" smtClean="0"/>
              <a:t>continuously monitor </a:t>
            </a:r>
            <a:r>
              <a:rPr lang="en-US" sz="2400" dirty="0" smtClean="0"/>
              <a:t>the </a:t>
            </a:r>
            <a:r>
              <a:rPr lang="en-US" sz="2400" dirty="0" err="1" smtClean="0"/>
              <a:t>QoS</a:t>
            </a:r>
            <a:r>
              <a:rPr lang="en-US" sz="2400" dirty="0" smtClean="0"/>
              <a:t> status of these links</a:t>
            </a:r>
            <a:endParaRPr lang="en-US" sz="2400" dirty="0"/>
          </a:p>
          <a:p>
            <a:r>
              <a:rPr lang="en-US" sz="2400" dirty="0" smtClean="0"/>
              <a:t>Since these links are not under its own control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the enterprise must provide its own </a:t>
            </a:r>
            <a:r>
              <a:rPr lang="en-US" sz="2400" i="1" dirty="0" smtClean="0"/>
              <a:t>end-to-end encryption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1024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ONUG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dirty="0"/>
              <a:t>Open Network User </a:t>
            </a:r>
            <a:r>
              <a:rPr lang="en-US" sz="2400" dirty="0" smtClean="0"/>
              <a:t>Group (ONUG) was created </a:t>
            </a:r>
            <a:r>
              <a:rPr lang="en-US" sz="2400" dirty="0"/>
              <a:t>in </a:t>
            </a:r>
            <a:r>
              <a:rPr lang="en-US" sz="2400" dirty="0" smtClean="0"/>
              <a:t>2012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by Nick </a:t>
            </a:r>
            <a:r>
              <a:rPr lang="en-US" sz="2400" dirty="0" err="1" smtClean="0"/>
              <a:t>Lippis</a:t>
            </a:r>
            <a:r>
              <a:rPr lang="en-US" sz="2400" dirty="0" smtClean="0"/>
              <a:t> (IT analyst and advisor)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and IT professionals, mostly from the financial sector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in </a:t>
            </a:r>
            <a:r>
              <a:rPr lang="en-US" sz="2400" dirty="0"/>
              <a:t>order to organize conferences to share IT best practices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first </a:t>
            </a:r>
            <a:r>
              <a:rPr lang="en-US" sz="2400" dirty="0" smtClean="0"/>
              <a:t>ONUG event </a:t>
            </a:r>
            <a:r>
              <a:rPr lang="en-US" sz="2400" dirty="0"/>
              <a:t>was held in February </a:t>
            </a:r>
            <a:r>
              <a:rPr lang="en-US" sz="2400" dirty="0" smtClean="0"/>
              <a:t>2013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conferences are semiannual, and have expanded to Europe</a:t>
            </a:r>
            <a:endParaRPr lang="en-US" sz="2400" dirty="0"/>
          </a:p>
          <a:p>
            <a:r>
              <a:rPr lang="en-US" sz="2400" dirty="0" smtClean="0"/>
              <a:t>ONUG’s </a:t>
            </a:r>
            <a:r>
              <a:rPr lang="en-US" sz="2400" dirty="0"/>
              <a:t>board </a:t>
            </a:r>
            <a:r>
              <a:rPr lang="en-US" sz="2400" dirty="0" smtClean="0"/>
              <a:t>consists of IT executives, mostly from banks </a:t>
            </a:r>
          </a:p>
          <a:p>
            <a:r>
              <a:rPr lang="en-US" sz="2400" dirty="0" smtClean="0"/>
              <a:t>ONUG forms working groups to define use case requirements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SD-WAN 2.0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Orchestration and Automation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Hybrid Multi-Cloud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Hybrid </a:t>
            </a:r>
            <a:r>
              <a:rPr lang="en-US" sz="2400" dirty="0" smtClean="0"/>
              <a:t>Multi-Cloud Security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err="1" smtClean="0"/>
              <a:t>AIOps</a:t>
            </a:r>
            <a:r>
              <a:rPr lang="en-US" sz="2400" dirty="0" smtClean="0"/>
              <a:t> for Hybrid multi-Cloud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154804" y="4582048"/>
            <a:ext cx="391885" cy="1818752"/>
          </a:xfrm>
          <a:prstGeom prst="rightBrac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75384" y="5182493"/>
            <a:ext cx="1997438" cy="61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i="1" dirty="0" smtClean="0">
                <a:latin typeface="+mn-lt"/>
              </a:rPr>
              <a:t>new groups</a:t>
            </a:r>
          </a:p>
          <a:p>
            <a:pPr algn="ctr">
              <a:lnSpc>
                <a:spcPct val="85000"/>
              </a:lnSpc>
            </a:pPr>
            <a:r>
              <a:rPr lang="en-US" sz="2000" i="1" dirty="0" smtClean="0">
                <a:latin typeface="+mn-lt"/>
              </a:rPr>
              <a:t>as of 2019</a:t>
            </a:r>
          </a:p>
        </p:txBody>
      </p:sp>
    </p:spTree>
    <p:extLst>
      <p:ext uri="{BB962C8B-B14F-4D97-AF65-F5344CB8AC3E}">
        <p14:creationId xmlns:p14="http://schemas.microsoft.com/office/powerpoint/2010/main" val="53208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ONUG’s Open Networking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ONUG defines </a:t>
            </a:r>
            <a:r>
              <a:rPr lang="en-US" sz="2400" i="1" dirty="0" smtClean="0"/>
              <a:t>Open </a:t>
            </a:r>
            <a:r>
              <a:rPr lang="en-US" sz="2400" i="1" dirty="0"/>
              <a:t>networking 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en-US" sz="2400" i="1" dirty="0"/>
              <a:t>	</a:t>
            </a:r>
            <a:r>
              <a:rPr lang="en-US" sz="2400" dirty="0" smtClean="0"/>
              <a:t>as interoperable software </a:t>
            </a:r>
            <a:r>
              <a:rPr lang="en-US" sz="2400" dirty="0"/>
              <a:t>and/or hardware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	that provides </a:t>
            </a:r>
            <a:r>
              <a:rPr lang="en-US" sz="2400" i="1" dirty="0" smtClean="0"/>
              <a:t>choice</a:t>
            </a:r>
            <a:r>
              <a:rPr lang="en-US" sz="2400" dirty="0" smtClean="0"/>
              <a:t> and </a:t>
            </a:r>
            <a:r>
              <a:rPr lang="en-US" sz="2400" i="1" dirty="0"/>
              <a:t>design options </a:t>
            </a:r>
            <a:r>
              <a:rPr lang="en-US" sz="2400" dirty="0"/>
              <a:t>to </a:t>
            </a:r>
            <a:r>
              <a:rPr lang="en-US" sz="2400" dirty="0" smtClean="0"/>
              <a:t>enterprise IT 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This is achieved by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decoupling of specialized </a:t>
            </a:r>
            <a:r>
              <a:rPr lang="en-US" sz="2400" dirty="0"/>
              <a:t>network hardware and software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open industry standards (consortium, community or SDO)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goals are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mitigating </a:t>
            </a:r>
            <a:r>
              <a:rPr lang="en-US" sz="2400" dirty="0"/>
              <a:t>vendor </a:t>
            </a:r>
            <a:r>
              <a:rPr lang="en-US" sz="2400" dirty="0" smtClean="0"/>
              <a:t>lock-in</a:t>
            </a:r>
            <a:endParaRPr lang="en-US" sz="2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significant </a:t>
            </a:r>
            <a:r>
              <a:rPr lang="en-US" sz="2400" dirty="0"/>
              <a:t>reduction of the total cost </a:t>
            </a:r>
            <a:r>
              <a:rPr lang="en-US" sz="2400" dirty="0" smtClean="0"/>
              <a:t>of ownership (especially OPEX)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620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pay for services ?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22559" y="1455738"/>
            <a:ext cx="8785225" cy="50085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Generally good (and frequently much better than toll quality)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voice service is available free of charge (e.g., Skype)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 why does anyone pay for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voice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services 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Similarly, one can get free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(WiFi) Internet access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 boxes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search services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file storage and sharing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hosting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services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 why pay for </a:t>
            </a:r>
            <a:r>
              <a:rPr kumimoji="0" lang="en-US" sz="24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any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service ?</a:t>
            </a:r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7848183" y="1814553"/>
            <a:ext cx="942975" cy="1884363"/>
            <a:chOff x="4844955" y="3671263"/>
            <a:chExt cx="943979" cy="1883375"/>
          </a:xfrm>
        </p:grpSpPr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4844955" y="4531057"/>
              <a:ext cx="286603" cy="341194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5502331" y="4533329"/>
              <a:ext cx="286603" cy="341194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Arc 8"/>
            <p:cNvSpPr/>
            <p:nvPr/>
          </p:nvSpPr>
          <p:spPr bwMode="auto">
            <a:xfrm>
              <a:off x="4981625" y="3671263"/>
              <a:ext cx="669049" cy="1692975"/>
            </a:xfrm>
            <a:prstGeom prst="arc">
              <a:avLst/>
            </a:prstGeom>
            <a:noFill/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Arc 9"/>
            <p:cNvSpPr/>
            <p:nvPr/>
          </p:nvSpPr>
          <p:spPr bwMode="auto">
            <a:xfrm flipH="1">
              <a:off x="4997517" y="3672850"/>
              <a:ext cx="669049" cy="1692974"/>
            </a:xfrm>
            <a:prstGeom prst="arc">
              <a:avLst/>
            </a:prstGeom>
            <a:noFill/>
            <a:ln w="571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Arc 10"/>
            <p:cNvSpPr/>
            <p:nvPr/>
          </p:nvSpPr>
          <p:spPr bwMode="auto">
            <a:xfrm flipH="1" flipV="1">
              <a:off x="4994339" y="4312277"/>
              <a:ext cx="560984" cy="1147161"/>
            </a:xfrm>
            <a:prstGeom prst="arc">
              <a:avLst/>
            </a:prstGeom>
            <a:noFill/>
            <a:ln w="3810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240740" y="5377217"/>
              <a:ext cx="109182" cy="177421"/>
            </a:xfrm>
            <a:prstGeom prst="ellipse">
              <a:avLst/>
            </a:prstGeom>
            <a:solidFill>
              <a:srgbClr val="0033CC"/>
            </a:solidFill>
            <a:ln w="57150" algn="ctr">
              <a:solidFill>
                <a:srgbClr val="00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178" y="2858188"/>
            <a:ext cx="1542281" cy="13959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01" y="3251344"/>
            <a:ext cx="1101296" cy="110129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268" y="3960019"/>
            <a:ext cx="745089" cy="7525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9378" y="4352640"/>
            <a:ext cx="1229514" cy="9982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7598" y="4802496"/>
            <a:ext cx="942975" cy="3429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9883" y="4457153"/>
            <a:ext cx="660185" cy="31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63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ONUG SD-WAN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In 2014 ONUG published its </a:t>
            </a:r>
            <a:r>
              <a:rPr lang="en-US" sz="2400" i="1" dirty="0" smtClean="0"/>
              <a:t>SD-WAN </a:t>
            </a:r>
            <a:r>
              <a:rPr lang="en-US" sz="2400" i="1" dirty="0"/>
              <a:t>Use Case</a:t>
            </a:r>
            <a:r>
              <a:rPr lang="en-US" sz="2400" i="1" dirty="0" smtClean="0"/>
              <a:t> </a:t>
            </a:r>
            <a:r>
              <a:rPr lang="en-US" sz="2400" dirty="0" smtClean="0"/>
              <a:t>whitepaper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kicking off the SD-WAN revolution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This whitepaper provides </a:t>
            </a:r>
            <a:r>
              <a:rPr lang="en-US" sz="2400" dirty="0"/>
              <a:t>requirements </a:t>
            </a:r>
            <a:r>
              <a:rPr lang="en-US" sz="2400" dirty="0" smtClean="0"/>
              <a:t>to guide enterprises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in implementing SD-WAN </a:t>
            </a:r>
            <a:r>
              <a:rPr lang="en-US" sz="2400" dirty="0"/>
              <a:t>by in-house teams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although it acknowledges SD-WAN services by managed SPs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whitepaper surveys WAN architecture models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	and details requirements for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scalability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efficiency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reliability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seamless integration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security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manageability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331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Provider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Service providers recognized Enterprise (DIY) SD-WAN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as an </a:t>
            </a:r>
            <a:r>
              <a:rPr lang="en-US" sz="2400" i="1" dirty="0" smtClean="0"/>
              <a:t>existential threat </a:t>
            </a:r>
            <a:r>
              <a:rPr lang="en-US" sz="2400" dirty="0" smtClean="0"/>
              <a:t>to be countered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even at the risk of </a:t>
            </a:r>
            <a:r>
              <a:rPr lang="en-US" sz="2400" i="1" dirty="0" smtClean="0"/>
              <a:t>cannibalizing</a:t>
            </a:r>
            <a:r>
              <a:rPr lang="en-US" sz="2400" dirty="0" smtClean="0"/>
              <a:t> their most profitable business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SPs realized that DIY SD-WAN suffers from disadvantages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end-users do not have network-wide visibility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and thus can not efficiently choose paths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enterprise IT are not knowledgeable or capable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of handling complex networking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enterprise management desires certain key services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to be guaranteed by a recognized SP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connectivity to public DCs can’t be handled in-house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and decided to offer </a:t>
            </a:r>
            <a:r>
              <a:rPr lang="en-US" sz="2400" i="1" dirty="0" smtClean="0"/>
              <a:t>managed SD-WAN services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84207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MEF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The MEF forum has detailed its view of SD-WAN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Understanding </a:t>
            </a:r>
            <a:r>
              <a:rPr lang="en-US" sz="2400" b="1" dirty="0"/>
              <a:t>SD-WAN Managed </a:t>
            </a:r>
            <a:r>
              <a:rPr lang="en-US" sz="2400" b="1" dirty="0" smtClean="0"/>
              <a:t>Services</a:t>
            </a:r>
            <a:endParaRPr lang="en-US" sz="2400" dirty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introduces terminology for SD-WAN managed service components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illustrates how they fit into the LSO Reference Architecture (RA) 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specifies the required LSO reference architecture interfaces</a:t>
            </a:r>
            <a:endParaRPr lang="en-US" i="1" dirty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explains how SD-WAN facilitates multi-vendor interoperability 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provides example SD-WAN managed service use cases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MEF-70 SD-WAN </a:t>
            </a:r>
            <a:r>
              <a:rPr lang="en-US" sz="2400" b="1" dirty="0"/>
              <a:t>Service Attributes </a:t>
            </a:r>
            <a:r>
              <a:rPr lang="en-US" sz="2400" b="1" dirty="0" smtClean="0"/>
              <a:t>and Definition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industry-neutral </a:t>
            </a:r>
            <a:r>
              <a:rPr lang="en-US" dirty="0"/>
              <a:t>SD-WAN service definition </a:t>
            </a:r>
            <a:endParaRPr lang="en-US" dirty="0" smtClean="0"/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accelerates adoption/certification </a:t>
            </a:r>
            <a:r>
              <a:rPr lang="en-US" dirty="0"/>
              <a:t>of MEF 3.0 </a:t>
            </a:r>
            <a:r>
              <a:rPr lang="en-US" dirty="0" smtClean="0"/>
              <a:t>compliant SD-WAN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orchestration </a:t>
            </a:r>
            <a:r>
              <a:rPr lang="en-US" dirty="0"/>
              <a:t>across </a:t>
            </a:r>
            <a:r>
              <a:rPr lang="en-US" dirty="0" smtClean="0"/>
              <a:t>global </a:t>
            </a:r>
            <a:r>
              <a:rPr lang="en-US" dirty="0"/>
              <a:t>ecosystem of automated </a:t>
            </a:r>
            <a:r>
              <a:rPr lang="en-US" dirty="0" smtClean="0"/>
              <a:t>networks</a:t>
            </a:r>
            <a:endParaRPr lang="en-US" dirty="0"/>
          </a:p>
          <a:p>
            <a:r>
              <a:rPr lang="en-US" sz="2400" dirty="0" smtClean="0"/>
              <a:t>and has carried out many </a:t>
            </a:r>
            <a:r>
              <a:rPr lang="en-US" sz="2400" dirty="0" err="1" smtClean="0"/>
              <a:t>PoC</a:t>
            </a:r>
            <a:r>
              <a:rPr lang="en-US" sz="2400" dirty="0" smtClean="0"/>
              <a:t> demonstrations, including:</a:t>
            </a:r>
            <a:endParaRPr lang="en-US" sz="2400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Zero Touch Services with Secure SD-WAN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Multi-Vendor LSO Orchestrated </a:t>
            </a:r>
            <a:r>
              <a:rPr lang="en-US" dirty="0"/>
              <a:t>SD-WAN </a:t>
            </a:r>
            <a:r>
              <a:rPr lang="en-US" dirty="0" smtClean="0"/>
              <a:t>with container-based </a:t>
            </a:r>
            <a:r>
              <a:rPr lang="en-US" dirty="0" err="1"/>
              <a:t>uCPEs</a:t>
            </a:r>
            <a:endParaRPr lang="en-US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SD-WAN </a:t>
            </a:r>
            <a:r>
              <a:rPr lang="en-US" dirty="0"/>
              <a:t>over </a:t>
            </a:r>
            <a:r>
              <a:rPr lang="en-US" dirty="0" smtClean="0"/>
              <a:t>virtualized/orchestrated wholesale CE </a:t>
            </a:r>
            <a:r>
              <a:rPr lang="en-US" dirty="0"/>
              <a:t>Access </a:t>
            </a:r>
            <a:r>
              <a:rPr lang="en-US" dirty="0" smtClean="0"/>
              <a:t>Service</a:t>
            </a:r>
            <a:endParaRPr lang="en-US" dirty="0"/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856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SD-WAN end-points and CPEs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Enterprise (DIY) SD-WAN end-points are </a:t>
            </a:r>
            <a:r>
              <a:rPr lang="en-US" sz="2400" i="1" dirty="0" smtClean="0"/>
              <a:t>customer equipment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that is, owned and operated by the end-user</a:t>
            </a:r>
          </a:p>
          <a:p>
            <a:r>
              <a:rPr lang="en-US" sz="2400" dirty="0" smtClean="0"/>
              <a:t>SP managed SD-WAN end-points must be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located at customer premises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under complete control of service provider, since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SP must be able to monitor QoS between end-points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SP must be able to define forwarding policy</a:t>
            </a:r>
          </a:p>
          <a:p>
            <a:pPr marL="919163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SP is responsible for encryption between end-points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Branch end-point can thus be: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dedicated SD-WAN appliances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software installed in existing CPE demarcation devices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(e.g., as a VM or container in a </a:t>
            </a:r>
            <a:r>
              <a:rPr lang="en-US" sz="2400" i="1" dirty="0" smtClean="0"/>
              <a:t>disaggregated</a:t>
            </a:r>
            <a:r>
              <a:rPr lang="en-US" sz="2400" dirty="0" smtClean="0"/>
              <a:t> CPE)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997140" y="4808775"/>
            <a:ext cx="1606522" cy="569428"/>
            <a:chOff x="4368800" y="6034572"/>
            <a:chExt cx="1606522" cy="569428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4368800" y="6068291"/>
              <a:ext cx="762741" cy="249363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V="1">
              <a:off x="4405745" y="6317654"/>
              <a:ext cx="725796" cy="286346"/>
            </a:xfrm>
            <a:prstGeom prst="straightConnector1">
              <a:avLst/>
            </a:prstGeom>
            <a:ln w="19050">
              <a:solidFill>
                <a:srgbClr val="0FAEE8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4378036" y="6308437"/>
              <a:ext cx="738909" cy="9236"/>
            </a:xfrm>
            <a:prstGeom prst="straightConnector1">
              <a:avLst/>
            </a:prstGeom>
            <a:ln w="19050">
              <a:solidFill>
                <a:srgbClr val="A162D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6945" y="6034572"/>
              <a:ext cx="858377" cy="3722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891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Reminder: MEF LSO architecture</a:t>
            </a: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Image result for mef lso interfa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61" y="1365107"/>
            <a:ext cx="8504248" cy="507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39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to MEF-3.0 and LSO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MEF’s view, SD-WAN is a good match for LSO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884" y="1944546"/>
            <a:ext cx="5767753" cy="462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0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SD-WAN characteristics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MEF views the following characteristics as mandatory for SD-WAN:</a:t>
            </a:r>
          </a:p>
          <a:p>
            <a:pPr marL="342900" indent="-342900" defTabSz="681038">
              <a:buFont typeface="Arial" panose="020B0604020202020204" pitchFamily="34" charset="0"/>
              <a:buChar char="•"/>
            </a:pPr>
            <a:r>
              <a:rPr lang="en-US" sz="2000" dirty="0" smtClean="0"/>
              <a:t>Secure</a:t>
            </a:r>
            <a:r>
              <a:rPr lang="en-US" sz="2000" dirty="0"/>
              <a:t>, IP-based Virtual Overlay </a:t>
            </a:r>
            <a:r>
              <a:rPr lang="en-US" sz="2000" dirty="0" smtClean="0"/>
              <a:t>Network 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typically IPsec-based, usually NAT and firewall</a:t>
            </a:r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Transport-independence of Underlay </a:t>
            </a:r>
            <a:r>
              <a:rPr lang="en-US" sz="2000" dirty="0" smtClean="0"/>
              <a:t>Network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including MPLS (or CE) over fiber, broadband Internet, TDM, LTE</a:t>
            </a:r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Service Assurance of each SD-WAN </a:t>
            </a:r>
            <a:r>
              <a:rPr lang="en-US" sz="2000" dirty="0" smtClean="0"/>
              <a:t>Tunnel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QoS</a:t>
            </a:r>
            <a:r>
              <a:rPr lang="en-US" sz="2000" dirty="0" smtClean="0"/>
              <a:t> KPIs are measured </a:t>
            </a:r>
            <a:r>
              <a:rPr lang="en-US" sz="2000" dirty="0"/>
              <a:t>in </a:t>
            </a:r>
            <a:r>
              <a:rPr lang="en-US" sz="2000" dirty="0" smtClean="0"/>
              <a:t>real-time for each tunnel</a:t>
            </a:r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Application-Driven Packet </a:t>
            </a:r>
            <a:r>
              <a:rPr lang="en-US" sz="2000" dirty="0" smtClean="0"/>
              <a:t>Forwarding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typically based on DPI</a:t>
            </a:r>
            <a:endParaRPr lang="en-US" sz="1800" dirty="0" smtClean="0"/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High Availability through Multiple </a:t>
            </a:r>
            <a:r>
              <a:rPr lang="en-US" sz="2000" dirty="0" smtClean="0"/>
              <a:t>WANs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but not necessarily </a:t>
            </a:r>
            <a:r>
              <a:rPr lang="en-US" sz="2000" i="1" dirty="0" smtClean="0"/>
              <a:t>hybrid </a:t>
            </a:r>
            <a:r>
              <a:rPr lang="en-US" sz="2000" dirty="0" smtClean="0"/>
              <a:t>(multiple WAN technologies)</a:t>
            </a:r>
            <a:r>
              <a:rPr lang="en-US" sz="2000" i="1" dirty="0" smtClean="0"/>
              <a:t> WAN</a:t>
            </a:r>
            <a:endParaRPr lang="en-US" sz="2000" dirty="0" smtClean="0"/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Policy-based Packet </a:t>
            </a:r>
            <a:r>
              <a:rPr lang="en-US" sz="2000" dirty="0" smtClean="0"/>
              <a:t>Forwarding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packets are placed in tunnels based on </a:t>
            </a:r>
            <a:r>
              <a:rPr lang="en-US" sz="2000" dirty="0" err="1" smtClean="0"/>
              <a:t>QoS</a:t>
            </a:r>
            <a:r>
              <a:rPr lang="en-US" sz="2000" dirty="0" smtClean="0"/>
              <a:t> policy and security policy</a:t>
            </a:r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Service Automation via Centralized </a:t>
            </a:r>
            <a:r>
              <a:rPr lang="en-US" sz="2000" dirty="0" smtClean="0"/>
              <a:t>Management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ZTP of CPE, visibility, user access via web portal and/or APIs</a:t>
            </a:r>
            <a:endParaRPr lang="en-US" sz="2000" dirty="0"/>
          </a:p>
          <a:p>
            <a:pPr marL="342900" indent="-342900" defTabSz="681038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(optionally) WAN Optimization</a:t>
            </a:r>
          </a:p>
          <a:p>
            <a:pPr marL="0" indent="0" defTabSz="681038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data </a:t>
            </a:r>
            <a:r>
              <a:rPr lang="en-US" sz="2000" dirty="0" err="1" smtClean="0"/>
              <a:t>dedup</a:t>
            </a:r>
            <a:r>
              <a:rPr lang="en-US" sz="2000" dirty="0" smtClean="0"/>
              <a:t>/compression/caching, 1+1 to eliminate packet loss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432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973" y="2766218"/>
            <a:ext cx="5411962" cy="1325563"/>
          </a:xfrm>
        </p:spPr>
        <p:txBody>
          <a:bodyPr/>
          <a:lstStyle/>
          <a:p>
            <a:r>
              <a:rPr lang="en-US" dirty="0" smtClean="0"/>
              <a:t>Who’s doing SD-WAN?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8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7" y="262623"/>
            <a:ext cx="6962726" cy="644740"/>
          </a:xfrm>
        </p:spPr>
        <p:txBody>
          <a:bodyPr/>
          <a:lstStyle/>
          <a:p>
            <a:r>
              <a:rPr lang="en-US" dirty="0" smtClean="0"/>
              <a:t>Some SD-WAN equipment vendors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In 2019 </a:t>
            </a:r>
            <a:r>
              <a:rPr lang="en-US" sz="2400" dirty="0"/>
              <a:t>the global SD-WAN market </a:t>
            </a:r>
            <a:r>
              <a:rPr lang="en-US" sz="2400" dirty="0" smtClean="0"/>
              <a:t>is estimated at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between 1 and 1.5 Billion $</a:t>
            </a:r>
            <a:r>
              <a:rPr lang="en-US" sz="2400" dirty="0"/>
              <a:t>	</a:t>
            </a:r>
            <a:r>
              <a:rPr lang="en-US" sz="2400" dirty="0" smtClean="0"/>
              <a:t>(YoY growth was about 65%)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The top vendors are presently: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Cisco (</a:t>
            </a:r>
            <a:r>
              <a:rPr lang="en-US" sz="2400" dirty="0" err="1" smtClean="0"/>
              <a:t>Viptela</a:t>
            </a:r>
            <a:r>
              <a:rPr lang="en-US" sz="2400" dirty="0" smtClean="0"/>
              <a:t>, Meraki, and ISR/ASR routers)</a:t>
            </a: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Silver </a:t>
            </a:r>
            <a:r>
              <a:rPr lang="en-US" sz="2400" dirty="0" smtClean="0"/>
              <a:t>Peak (</a:t>
            </a:r>
            <a:r>
              <a:rPr lang="en-US" sz="2400" dirty="0"/>
              <a:t>Unity </a:t>
            </a:r>
            <a:r>
              <a:rPr lang="en-US" sz="2400" dirty="0" err="1"/>
              <a:t>EdgeConnect</a:t>
            </a:r>
            <a:r>
              <a:rPr lang="en-US" sz="2400" dirty="0" smtClean="0"/>
              <a:t>)</a:t>
            </a: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Versa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VMware (</a:t>
            </a:r>
            <a:r>
              <a:rPr lang="en-US" sz="2400" dirty="0" err="1" smtClean="0"/>
              <a:t>VeloCloud</a:t>
            </a:r>
            <a:r>
              <a:rPr lang="en-US" sz="2400" dirty="0" smtClean="0"/>
              <a:t>)</a:t>
            </a: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Fortinet (integrated into industry-leading firewall)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Nuage</a:t>
            </a:r>
            <a:r>
              <a:rPr lang="en-US" sz="2400" dirty="0" smtClean="0"/>
              <a:t> (Nokia)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Citrix (NetScaler, Citrix Application Control Engine)</a:t>
            </a:r>
            <a:endParaRPr lang="en-US" sz="2400" dirty="0"/>
          </a:p>
          <a:p>
            <a:r>
              <a:rPr lang="en-US" sz="2400" dirty="0"/>
              <a:t>and there are many </a:t>
            </a:r>
            <a:r>
              <a:rPr lang="en-US" sz="2400" dirty="0" err="1"/>
              <a:t>many</a:t>
            </a:r>
            <a:r>
              <a:rPr lang="en-US" sz="2400" dirty="0"/>
              <a:t> more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81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managed SD-WAN providers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A short list of notable SD-WAN service providers: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AT&amp;T (</a:t>
            </a:r>
            <a:r>
              <a:rPr lang="en-US" sz="2400" dirty="0" err="1"/>
              <a:t>Flexware</a:t>
            </a:r>
            <a:r>
              <a:rPr lang="en-US" sz="2400" dirty="0"/>
              <a:t> </a:t>
            </a:r>
            <a:r>
              <a:rPr lang="en-US" sz="2400" dirty="0" err="1" smtClean="0"/>
              <a:t>uCPE</a:t>
            </a:r>
            <a:r>
              <a:rPr lang="en-US" sz="2400" dirty="0" smtClean="0"/>
              <a:t>, </a:t>
            </a:r>
            <a:r>
              <a:rPr lang="en-US" sz="2400" dirty="0" err="1" smtClean="0"/>
              <a:t>VeloCloud</a:t>
            </a:r>
            <a:r>
              <a:rPr lang="en-US" sz="2400" dirty="0" smtClean="0"/>
              <a:t> CPE)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Comcast Business’ </a:t>
            </a:r>
            <a:r>
              <a:rPr lang="en-US" sz="2400" dirty="0" err="1"/>
              <a:t>ActiveCore</a:t>
            </a:r>
            <a:r>
              <a:rPr lang="en-US" sz="2400" dirty="0"/>
              <a:t> </a:t>
            </a:r>
            <a:r>
              <a:rPr lang="en-US" sz="2400" dirty="0" smtClean="0"/>
              <a:t>platform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Orange Business Services (Flexible SD-WAN)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Deutsche </a:t>
            </a:r>
            <a:r>
              <a:rPr lang="en-US" sz="2400" dirty="0" smtClean="0"/>
              <a:t>Telekom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CenturyLink (with Versa or Cisco)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Verizon (Fully- Partially- and </a:t>
            </a:r>
            <a:r>
              <a:rPr lang="en-US" sz="2400" dirty="0"/>
              <a:t>Self-Managed </a:t>
            </a:r>
            <a:r>
              <a:rPr lang="en-US" sz="2400" dirty="0" smtClean="0"/>
              <a:t>SD-WAN)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Colt </a:t>
            </a:r>
            <a:r>
              <a:rPr lang="en-US" sz="2400" dirty="0" smtClean="0"/>
              <a:t>(global SD-WAN as a service)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Masergy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Aryaka</a:t>
            </a:r>
            <a:r>
              <a:rPr lang="en-US" sz="2400" dirty="0"/>
              <a:t> </a:t>
            </a:r>
            <a:r>
              <a:rPr lang="en-US" sz="2400" dirty="0" smtClean="0"/>
              <a:t>(cloud-based Global SD-WAN provider)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Cato </a:t>
            </a:r>
            <a:r>
              <a:rPr lang="en-US" sz="2400" dirty="0"/>
              <a:t>(cloud-based Global SD-WAN provider)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30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851" y="246752"/>
            <a:ext cx="4980673" cy="64474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Paying for QoS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654851" y="1166299"/>
            <a:ext cx="8334588" cy="539390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The simple answer is that one rarely pays for Best Effort service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	one pays for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Q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uality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f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ervice guarantees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For example, for voice communications services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+mn-lt"/>
                <a:cs typeface="+mn-cs"/>
              </a:rPr>
              <a:t>Of </a:t>
            </a:r>
            <a:r>
              <a:rPr lang="en-US" sz="2400" kern="0" dirty="0">
                <a:solidFill>
                  <a:srgbClr val="000000"/>
                </a:solidFill>
                <a:latin typeface="+mn-lt"/>
                <a:cs typeface="+mn-cs"/>
              </a:rPr>
              <a:t>course, one really would like to pay for Quality of Experience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srgbClr val="000000"/>
                </a:solidFill>
                <a:latin typeface="+mn-lt"/>
                <a:cs typeface="+mn-cs"/>
              </a:rPr>
              <a:t>	but that may be hard to measure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srgbClr val="000000"/>
                </a:solidFill>
                <a:latin typeface="+mn-lt"/>
                <a:cs typeface="+mn-cs"/>
              </a:rPr>
              <a:t>QoS parameters </a:t>
            </a:r>
            <a:r>
              <a:rPr lang="en-US" sz="2400" i="1" kern="0" dirty="0">
                <a:solidFill>
                  <a:srgbClr val="000000"/>
                </a:solidFill>
                <a:latin typeface="+mn-lt"/>
                <a:cs typeface="+mn-cs"/>
              </a:rPr>
              <a:t>proxy</a:t>
            </a:r>
            <a:r>
              <a:rPr lang="en-US" sz="2400" kern="0" dirty="0">
                <a:solidFill>
                  <a:srgbClr val="000000"/>
                </a:solidFill>
                <a:latin typeface="+mn-lt"/>
                <a:cs typeface="+mn-cs"/>
              </a:rPr>
              <a:t> for </a:t>
            </a:r>
            <a:r>
              <a:rPr lang="en-US" sz="2400" kern="0" dirty="0" err="1">
                <a:solidFill>
                  <a:srgbClr val="000000"/>
                </a:solidFill>
                <a:latin typeface="+mn-lt"/>
                <a:cs typeface="+mn-cs"/>
              </a:rPr>
              <a:t>QoE</a:t>
            </a:r>
            <a:r>
              <a:rPr lang="en-US" sz="2400" kern="0" dirty="0">
                <a:solidFill>
                  <a:srgbClr val="000000"/>
                </a:solidFill>
                <a:latin typeface="+mn-lt"/>
                <a:cs typeface="+mn-cs"/>
              </a:rPr>
              <a:t>	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383163" y="2617855"/>
            <a:ext cx="5213350" cy="2490787"/>
            <a:chOff x="1821737" y="3647632"/>
            <a:chExt cx="5213350" cy="2490787"/>
          </a:xfrm>
        </p:grpSpPr>
        <p:cxnSp>
          <p:nvCxnSpPr>
            <p:cNvPr id="5" name="Straight Arrow Connector 4"/>
            <p:cNvCxnSpPr>
              <a:cxnSpLocks noChangeShapeType="1"/>
            </p:cNvCxnSpPr>
            <p:nvPr/>
          </p:nvCxnSpPr>
          <p:spPr bwMode="auto">
            <a:xfrm>
              <a:off x="2246216" y="5727063"/>
              <a:ext cx="4005243" cy="1588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" name="Straight Arrow Connector 5"/>
            <p:cNvCxnSpPr>
              <a:cxnSpLocks noChangeShapeType="1"/>
            </p:cNvCxnSpPr>
            <p:nvPr/>
          </p:nvCxnSpPr>
          <p:spPr bwMode="auto">
            <a:xfrm rot="5400000" flipH="1" flipV="1">
              <a:off x="1391582" y="4872428"/>
              <a:ext cx="1698386" cy="10884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7" name="TextBox 9"/>
            <p:cNvSpPr txBox="1">
              <a:spLocks noChangeArrowheads="1"/>
            </p:cNvSpPr>
            <p:nvPr/>
          </p:nvSpPr>
          <p:spPr bwMode="auto">
            <a:xfrm>
              <a:off x="6251453" y="5487548"/>
              <a:ext cx="783634" cy="46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QoS</a:t>
              </a:r>
            </a:p>
          </p:txBody>
        </p:sp>
        <p:sp>
          <p:nvSpPr>
            <p:cNvPr id="8" name="TextBox 10"/>
            <p:cNvSpPr txBox="1">
              <a:spLocks noChangeArrowheads="1"/>
            </p:cNvSpPr>
            <p:nvPr/>
          </p:nvSpPr>
          <p:spPr bwMode="auto">
            <a:xfrm>
              <a:off x="1821737" y="3647632"/>
              <a:ext cx="957783" cy="46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price</a:t>
              </a: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3606692" y="5672628"/>
              <a:ext cx="130606" cy="13064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3433050" y="5738369"/>
              <a:ext cx="565150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cs typeface="+mj-cs"/>
                </a:rPr>
                <a:t>BE</a:t>
              </a: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4542712" y="3963544"/>
              <a:ext cx="1589088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cs typeface="+mj-cs"/>
                </a:rPr>
                <a:t>toll quality</a:t>
              </a:r>
            </a:p>
          </p:txBody>
        </p:sp>
        <p:sp>
          <p:nvSpPr>
            <p:cNvPr id="12" name="Oval 14"/>
            <p:cNvSpPr>
              <a:spLocks noChangeArrowheads="1"/>
            </p:cNvSpPr>
            <p:nvPr/>
          </p:nvSpPr>
          <p:spPr bwMode="auto">
            <a:xfrm>
              <a:off x="5195730" y="4420613"/>
              <a:ext cx="130606" cy="13064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" name="Straight Connector 18"/>
            <p:cNvCxnSpPr>
              <a:cxnSpLocks noChangeShapeType="1"/>
            </p:cNvCxnSpPr>
            <p:nvPr/>
          </p:nvCxnSpPr>
          <p:spPr bwMode="auto">
            <a:xfrm>
              <a:off x="2159145" y="4485959"/>
              <a:ext cx="163257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3954817" y="4475404"/>
              <a:ext cx="87269" cy="97625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2528175" y="4322319"/>
              <a:ext cx="1589087" cy="3698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800" dirty="0">
                  <a:solidFill>
                    <a:srgbClr val="FF0000"/>
                  </a:solidFill>
                  <a:cs typeface="+mj-cs"/>
                </a:rPr>
                <a:t>with mobility</a:t>
              </a:r>
            </a:p>
          </p:txBody>
        </p:sp>
        <p:sp>
          <p:nvSpPr>
            <p:cNvPr id="16" name="Freeform 17"/>
            <p:cNvSpPr>
              <a:spLocks noChangeArrowheads="1"/>
            </p:cNvSpPr>
            <p:nvPr/>
          </p:nvSpPr>
          <p:spPr bwMode="auto">
            <a:xfrm>
              <a:off x="3666699" y="4490113"/>
              <a:ext cx="1601337" cy="1241947"/>
            </a:xfrm>
            <a:custGeom>
              <a:avLst/>
              <a:gdLst>
                <a:gd name="T0" fmla="*/ 18197 w 1601337"/>
                <a:gd name="T1" fmla="*/ 13915617 h 830239"/>
                <a:gd name="T2" fmla="*/ 59140 w 1601337"/>
                <a:gd name="T3" fmla="*/ 8654364 h 830239"/>
                <a:gd name="T4" fmla="*/ 373038 w 1601337"/>
                <a:gd name="T5" fmla="*/ 2935620 h 830239"/>
                <a:gd name="T6" fmla="*/ 1164608 w 1601337"/>
                <a:gd name="T7" fmla="*/ 419381 h 830239"/>
                <a:gd name="T8" fmla="*/ 1601337 w 1601337"/>
                <a:gd name="T9" fmla="*/ 419381 h 830239"/>
                <a:gd name="T10" fmla="*/ 1601337 w 1601337"/>
                <a:gd name="T11" fmla="*/ 419381 h 8302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01337"/>
                <a:gd name="T19" fmla="*/ 0 h 830239"/>
                <a:gd name="T20" fmla="*/ 1601337 w 1601337"/>
                <a:gd name="T21" fmla="*/ 830239 h 8302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01337" h="830239">
                  <a:moveTo>
                    <a:pt x="18197" y="830239"/>
                  </a:moveTo>
                  <a:cubicBezTo>
                    <a:pt x="9098" y="727880"/>
                    <a:pt x="0" y="625522"/>
                    <a:pt x="59140" y="516340"/>
                  </a:cubicBezTo>
                  <a:cubicBezTo>
                    <a:pt x="118280" y="407158"/>
                    <a:pt x="188793" y="257033"/>
                    <a:pt x="373038" y="175146"/>
                  </a:cubicBezTo>
                  <a:cubicBezTo>
                    <a:pt x="557283" y="93259"/>
                    <a:pt x="959892" y="50042"/>
                    <a:pt x="1164608" y="25021"/>
                  </a:cubicBezTo>
                  <a:cubicBezTo>
                    <a:pt x="1369325" y="0"/>
                    <a:pt x="1601337" y="25021"/>
                    <a:pt x="1601337" y="25021"/>
                  </a:cubicBezTo>
                </a:path>
              </a:pathLst>
            </a:custGeom>
            <a:noFill/>
            <a:ln w="38100" algn="ctr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990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SD-WAN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smtClean="0"/>
              <a:t>Recent reports show a resurgence of interest in SD-WAN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</a:t>
            </a:r>
            <a:r>
              <a:rPr lang="en-US" sz="2400" dirty="0" smtClean="0"/>
              <a:t>a trend expected to continue with enhanced telecommuting</a:t>
            </a:r>
          </a:p>
          <a:p>
            <a:r>
              <a:rPr lang="en-US" sz="2400" dirty="0" smtClean="0"/>
              <a:t>The </a:t>
            </a:r>
            <a:r>
              <a:rPr lang="en-US" sz="2400" i="1" dirty="0" smtClean="0"/>
              <a:t>home-office</a:t>
            </a:r>
            <a:r>
              <a:rPr lang="en-US" sz="2400" dirty="0" smtClean="0"/>
              <a:t> use case may become a new market segment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But some </a:t>
            </a:r>
            <a:r>
              <a:rPr lang="en-US" sz="2400" dirty="0"/>
              <a:t>analysts have suggested that SD-WAN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is an interim technology and will soon disappear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Two reasons are given: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more and more services are moving to the public cloud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	and accessed over standard Internet connections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5G will provide sufficient data rate and QoS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		over a single access technology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Only time will tell …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56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18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1659" y="284369"/>
            <a:ext cx="6638925" cy="628745"/>
          </a:xfrm>
        </p:spPr>
        <p:txBody>
          <a:bodyPr/>
          <a:lstStyle/>
          <a:p>
            <a:r>
              <a:rPr lang="en-US" dirty="0"/>
              <a:t>Service Level Agreements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631659" y="1289529"/>
            <a:ext cx="8302276" cy="503236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In order to justify recurring payments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	service providers agrees to a minimum level of service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srgbClr val="000000"/>
                </a:solidFill>
                <a:latin typeface="+mn-lt"/>
              </a:rPr>
              <a:t>	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	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in a Service Level Agreement (SLA)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>
                <a:latin typeface="+mn-lt"/>
              </a:rPr>
              <a:t>An SLA is a </a:t>
            </a:r>
            <a:r>
              <a:rPr lang="en-US" sz="2400" i="1" dirty="0" smtClean="0">
                <a:latin typeface="+mn-lt"/>
              </a:rPr>
              <a:t>legal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i="1" dirty="0" smtClean="0">
                <a:latin typeface="+mn-lt"/>
              </a:rPr>
              <a:t>commitment</a:t>
            </a:r>
            <a:r>
              <a:rPr lang="en-US" sz="2400" dirty="0" smtClean="0">
                <a:latin typeface="+mn-lt"/>
              </a:rPr>
              <a:t> between a service provider (SP) </a:t>
            </a:r>
          </a:p>
          <a:p>
            <a:pPr defTabSz="465138">
              <a:buNone/>
            </a:pPr>
            <a:r>
              <a:rPr lang="en-US" sz="2400" dirty="0" smtClean="0">
                <a:latin typeface="+mn-lt"/>
              </a:rPr>
              <a:t>	and a customer, for example: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 Telco and subscriber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 ISP and Internet user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 VPN operator and enterprise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 cloud application provider and cloud user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>
                <a:latin typeface="+mn-lt"/>
              </a:rPr>
              <a:t>SLAs typically  include (financial) penalties for </a:t>
            </a:r>
            <a:r>
              <a:rPr lang="en-US" sz="2400" i="1" dirty="0" smtClean="0">
                <a:latin typeface="+mn-lt"/>
              </a:rPr>
              <a:t>breaches</a:t>
            </a:r>
          </a:p>
          <a:p>
            <a:pPr>
              <a:spcBef>
                <a:spcPts val="1800"/>
              </a:spcBef>
              <a:buNone/>
            </a:pPr>
            <a:r>
              <a:rPr lang="en-US" sz="2200" dirty="0" smtClean="0">
                <a:latin typeface="+mn-lt"/>
              </a:rPr>
              <a:t>If objectives or penalties are too low, SLA is useless</a:t>
            </a: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+mn-lt"/>
              </a:rPr>
              <a:t>If objectives or penalties are too high, cost will be prohibitive</a:t>
            </a: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+mn-lt"/>
              </a:rPr>
              <a:t>Badly defined SLAs may damage operations by setting incorrect goals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6526" y="1289529"/>
            <a:ext cx="8858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244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SLAs  and QoS parameters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03351"/>
            <a:ext cx="8107358" cy="5127534"/>
          </a:xfrm>
        </p:spPr>
        <p:txBody>
          <a:bodyPr/>
          <a:lstStyle/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SLAs detail </a:t>
            </a:r>
            <a:r>
              <a:rPr lang="en-U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measurable</a:t>
            </a:r>
            <a:r>
              <a:rPr lang="en-US" dirty="0" smtClean="0">
                <a:solidFill>
                  <a:schemeClr val="tx1"/>
                </a:solidFill>
              </a:rPr>
              <a:t> network parameters 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that </a:t>
            </a:r>
            <a:r>
              <a:rPr lang="en-US" i="1" dirty="0" smtClean="0">
                <a:solidFill>
                  <a:schemeClr val="tx1"/>
                </a:solidFill>
              </a:rPr>
              <a:t>influence</a:t>
            </a:r>
            <a:r>
              <a:rPr lang="en-US" dirty="0" smtClean="0">
                <a:solidFill>
                  <a:schemeClr val="tx1"/>
                </a:solidFill>
              </a:rPr>
              <a:t> (correlate with) </a:t>
            </a:r>
            <a:r>
              <a:rPr lang="en-US" dirty="0" err="1" smtClean="0">
                <a:solidFill>
                  <a:schemeClr val="tx1"/>
                </a:solidFill>
              </a:rPr>
              <a:t>QoE</a:t>
            </a:r>
            <a:r>
              <a:rPr lang="en-US" dirty="0" smtClean="0">
                <a:solidFill>
                  <a:schemeClr val="tx1"/>
                </a:solidFill>
              </a:rPr>
              <a:t>, such as :</a:t>
            </a:r>
          </a:p>
          <a:p>
            <a:pPr marL="342900" lvl="0" indent="-342900">
              <a:buClrTx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Customer parameters</a:t>
            </a:r>
          </a:p>
          <a:p>
            <a:pPr marL="34290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customer service response time</a:t>
            </a:r>
          </a:p>
          <a:p>
            <a:pPr marL="34290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numerous legalities</a:t>
            </a:r>
            <a:endParaRPr lang="en-US" dirty="0">
              <a:solidFill>
                <a:schemeClr val="tx1"/>
              </a:solidFill>
            </a:endParaRPr>
          </a:p>
          <a:p>
            <a:pPr marL="342900" lvl="0" indent="-342900">
              <a:buClrTx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Connectivity parameters</a:t>
            </a:r>
          </a:p>
          <a:p>
            <a:pPr marL="342900" lvl="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availability (e.g., the famous five nines)</a:t>
            </a:r>
          </a:p>
          <a:p>
            <a:pPr marL="342900" lvl="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time to repair (e.g., the famous 50 ms)</a:t>
            </a:r>
          </a:p>
          <a:p>
            <a:pPr marL="342900" indent="-342900">
              <a:buClrTx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Noise (error) level parameters</a:t>
            </a:r>
          </a:p>
          <a:p>
            <a:pPr marL="34290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SNR, BER, etc.</a:t>
            </a:r>
          </a:p>
          <a:p>
            <a:pPr marL="34290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Packet Loss Ratio</a:t>
            </a:r>
          </a:p>
          <a:p>
            <a:pPr marL="34290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defect densities</a:t>
            </a:r>
          </a:p>
          <a:p>
            <a:pPr marL="342900" indent="-342900">
              <a:spcBef>
                <a:spcPct val="0"/>
              </a:spcBef>
              <a:buClrTx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Information rate parameters</a:t>
            </a:r>
          </a:p>
          <a:p>
            <a:pPr marL="342900" lvl="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bandwidth, throughput, </a:t>
            </a:r>
            <a:r>
              <a:rPr lang="en-US" dirty="0" err="1" smtClean="0">
                <a:solidFill>
                  <a:schemeClr val="tx1"/>
                </a:solidFill>
              </a:rPr>
              <a:t>goodput</a:t>
            </a:r>
            <a:endParaRPr lang="en-US" dirty="0" smtClean="0">
              <a:solidFill>
                <a:schemeClr val="tx1"/>
              </a:solidFill>
            </a:endParaRPr>
          </a:p>
          <a:p>
            <a:pPr lvl="0">
              <a:spcBef>
                <a:spcPct val="0"/>
              </a:spcBef>
              <a:buClrTx/>
              <a:defRPr/>
            </a:pPr>
            <a:r>
              <a:rPr lang="en-US" b="1" dirty="0" smtClean="0">
                <a:solidFill>
                  <a:schemeClr val="tx1"/>
                </a:solidFill>
              </a:rPr>
              <a:t>Latency parameters</a:t>
            </a:r>
          </a:p>
          <a:p>
            <a:pPr marL="342900" lvl="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1-way delay</a:t>
            </a:r>
          </a:p>
          <a:p>
            <a:pPr marL="342900" lvl="0" indent="-342900">
              <a:spcBef>
                <a:spcPct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round trip delay</a:t>
            </a:r>
          </a:p>
          <a:p>
            <a:pPr marL="342900" lvl="0" indent="-342900">
              <a:spcBef>
                <a:spcPct val="0"/>
              </a:spcBef>
              <a:buClrTx/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endParaRPr lang="en-US" sz="24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223564" y="4141390"/>
            <a:ext cx="723331" cy="2583176"/>
          </a:xfrm>
          <a:prstGeom prst="rightBrac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6895" y="5139087"/>
            <a:ext cx="2374711" cy="7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performance parameters</a:t>
            </a:r>
          </a:p>
        </p:txBody>
      </p:sp>
      <p:sp>
        <p:nvSpPr>
          <p:cNvPr id="6" name="Right Brace 5"/>
          <p:cNvSpPr/>
          <p:nvPr/>
        </p:nvSpPr>
        <p:spPr>
          <a:xfrm>
            <a:off x="5261284" y="2213416"/>
            <a:ext cx="723331" cy="722955"/>
          </a:xfrm>
          <a:prstGeom prst="rightBrac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5224213" y="3235899"/>
            <a:ext cx="723331" cy="722955"/>
          </a:xfrm>
          <a:prstGeom prst="rightBrac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6893" y="2210027"/>
            <a:ext cx="2374711" cy="7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customer service</a:t>
            </a:r>
          </a:p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parameters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6893" y="3268336"/>
            <a:ext cx="2374711" cy="7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fault</a:t>
            </a:r>
          </a:p>
          <a:p>
            <a:pPr algn="ctr">
              <a:lnSpc>
                <a:spcPct val="85000"/>
              </a:lnSpc>
            </a:pPr>
            <a:r>
              <a:rPr lang="en-US" sz="2400" b="1" dirty="0" smtClean="0">
                <a:latin typeface="+mn-lt"/>
              </a:rPr>
              <a:t>parameters</a:t>
            </a:r>
          </a:p>
        </p:txBody>
      </p:sp>
    </p:spTree>
    <p:extLst>
      <p:ext uri="{BB962C8B-B14F-4D97-AF65-F5344CB8AC3E}">
        <p14:creationId xmlns:p14="http://schemas.microsoft.com/office/powerpoint/2010/main" val="28194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83" y="243977"/>
            <a:ext cx="6766560" cy="644740"/>
          </a:xfrm>
        </p:spPr>
        <p:txBody>
          <a:bodyPr/>
          <a:lstStyle/>
          <a:p>
            <a:r>
              <a:rPr lang="en-US" dirty="0" smtClean="0"/>
              <a:t>Connectivity vs. </a:t>
            </a:r>
            <a:r>
              <a:rPr lang="en-US" i="1" dirty="0" smtClean="0"/>
              <a:t>the rest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161116"/>
            <a:ext cx="8355344" cy="5458047"/>
          </a:xfrm>
        </p:spPr>
        <p:txBody>
          <a:bodyPr/>
          <a:lstStyle/>
          <a:p>
            <a:pPr marL="342900" lvl="0" indent="-342900">
              <a:spcBef>
                <a:spcPts val="120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Basic connectivity (availability) </a:t>
            </a:r>
            <a:r>
              <a:rPr lang="en-US" sz="2400" b="1" dirty="0" smtClean="0">
                <a:solidFill>
                  <a:schemeClr val="tx1"/>
                </a:solidFill>
              </a:rPr>
              <a:t>always</a:t>
            </a:r>
            <a:r>
              <a:rPr lang="en-US" sz="2400" dirty="0" smtClean="0">
                <a:solidFill>
                  <a:schemeClr val="tx1"/>
                </a:solidFill>
              </a:rPr>
              <a:t> influences </a:t>
            </a:r>
            <a:r>
              <a:rPr lang="en-US" sz="2400" dirty="0" err="1" smtClean="0">
                <a:solidFill>
                  <a:schemeClr val="tx1"/>
                </a:solidFill>
              </a:rPr>
              <a:t>QoE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lvl="0" indent="-342900">
              <a:spcBef>
                <a:spcPts val="0"/>
              </a:spcBef>
              <a:buClrTx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and thus its monitoring is considered </a:t>
            </a:r>
            <a:r>
              <a:rPr lang="en-US" sz="2400" b="1" dirty="0" smtClean="0">
                <a:solidFill>
                  <a:schemeClr val="tx1"/>
                </a:solidFill>
              </a:rPr>
              <a:t>fault management </a:t>
            </a:r>
            <a:r>
              <a:rPr lang="en-US" sz="2400" dirty="0" smtClean="0">
                <a:solidFill>
                  <a:schemeClr val="tx1"/>
                </a:solidFill>
              </a:rPr>
              <a:t>(FM)</a:t>
            </a:r>
          </a:p>
          <a:p>
            <a:pPr marL="342900" lvl="0" indent="-342900">
              <a:spcBef>
                <a:spcPts val="0"/>
              </a:spcBef>
              <a:buClrTx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		which triggers automatic corrective actions (APS)</a:t>
            </a:r>
          </a:p>
          <a:p>
            <a:pPr marL="342900" lvl="0" indent="-342900">
              <a:spcBef>
                <a:spcPts val="180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All other parameters  </a:t>
            </a:r>
            <a:r>
              <a:rPr lang="en-US" sz="2400" b="1" dirty="0" smtClean="0">
                <a:solidFill>
                  <a:schemeClr val="tx1"/>
                </a:solidFill>
              </a:rPr>
              <a:t>may</a:t>
            </a:r>
            <a:r>
              <a:rPr lang="en-US" sz="2400" dirty="0" smtClean="0">
                <a:solidFill>
                  <a:schemeClr val="tx1"/>
                </a:solidFill>
              </a:rPr>
              <a:t> influence QoE</a:t>
            </a:r>
          </a:p>
          <a:p>
            <a:pPr marL="342900" lvl="0" indent="-342900">
              <a:spcBef>
                <a:spcPts val="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	depending on service/ application (voice, video, browsing, …)</a:t>
            </a:r>
          </a:p>
          <a:p>
            <a:pPr marL="342900" lvl="0" indent="-342900">
              <a:spcBef>
                <a:spcPts val="0"/>
              </a:spcBef>
              <a:buClrTx/>
              <a:buNone/>
              <a:defRPr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		and are considered </a:t>
            </a:r>
            <a:r>
              <a:rPr lang="en-US" sz="2400" b="1" dirty="0" smtClean="0">
                <a:solidFill>
                  <a:schemeClr val="tx1"/>
                </a:solidFill>
              </a:rPr>
              <a:t>performance monitoring </a:t>
            </a:r>
            <a:r>
              <a:rPr lang="en-US" sz="2400" dirty="0" smtClean="0">
                <a:solidFill>
                  <a:schemeClr val="tx1"/>
                </a:solidFill>
              </a:rPr>
              <a:t>(PM)</a:t>
            </a:r>
          </a:p>
          <a:p>
            <a:pPr marL="342900" lvl="0" indent="-342900">
              <a:spcBef>
                <a:spcPts val="2400"/>
              </a:spcBef>
              <a:buClrTx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For example</a:t>
            </a:r>
          </a:p>
          <a:p>
            <a:pPr marL="342900" lvl="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tx1"/>
                </a:solidFill>
              </a:rPr>
              <a:t>Some</a:t>
            </a:r>
            <a:r>
              <a:rPr lang="en-US" sz="2400" dirty="0" smtClean="0">
                <a:solidFill>
                  <a:schemeClr val="tx1"/>
                </a:solidFill>
              </a:rPr>
              <a:t> services only require basic connectivity</a:t>
            </a:r>
          </a:p>
          <a:p>
            <a:pPr marL="342900" lvl="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tx1"/>
                </a:solidFill>
              </a:rPr>
              <a:t>Some</a:t>
            </a:r>
            <a:r>
              <a:rPr lang="en-US" sz="2400" dirty="0" smtClean="0">
                <a:solidFill>
                  <a:schemeClr val="tx1"/>
                </a:solidFill>
              </a:rPr>
              <a:t> also require minimum available throughput</a:t>
            </a:r>
          </a:p>
          <a:p>
            <a:pPr marL="342900" lvl="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tx1"/>
                </a:solidFill>
              </a:rPr>
              <a:t>Some</a:t>
            </a:r>
            <a:r>
              <a:rPr lang="en-US" sz="2400" dirty="0" smtClean="0">
                <a:solidFill>
                  <a:schemeClr val="tx1"/>
                </a:solidFill>
              </a:rPr>
              <a:t> require delay less then some end-end (or RT) delay</a:t>
            </a:r>
          </a:p>
          <a:p>
            <a:pPr marL="342900" lvl="0" indent="-342900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tx1"/>
                </a:solidFill>
              </a:rPr>
              <a:t>Some</a:t>
            </a:r>
            <a:r>
              <a:rPr lang="en-US" sz="2400" dirty="0" smtClean="0">
                <a:solidFill>
                  <a:schemeClr val="tx1"/>
                </a:solidFill>
              </a:rPr>
              <a:t> require packet loss ratio (PLR) less than some percentage</a:t>
            </a:r>
          </a:p>
          <a:p>
            <a:pPr marL="342900" lvl="0" indent="-342900">
              <a:spcBef>
                <a:spcPts val="2400"/>
              </a:spcBef>
              <a:buClrTx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Note: these parameters	are not necessarily independent</a:t>
            </a:r>
          </a:p>
          <a:p>
            <a:pPr marL="342900" lvl="0" indent="-342900">
              <a:spcBef>
                <a:spcPts val="0"/>
              </a:spcBef>
              <a:buClrTx/>
              <a:buNone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For example, TCP 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throughput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drops with 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PLR </a:t>
            </a:r>
          </a:p>
          <a:p>
            <a:pPr marL="342900" lvl="0" indent="-342900">
              <a:spcBef>
                <a:spcPts val="600"/>
              </a:spcBef>
              <a:buClrTx/>
              <a:buNone/>
              <a:defRPr/>
            </a:pPr>
            <a:endParaRPr lang="en-US" sz="2400" dirty="0" smtClean="0">
              <a:solidFill>
                <a:srgbClr val="0033CC"/>
              </a:solidFill>
            </a:endParaRPr>
          </a:p>
          <a:p>
            <a:pPr marL="342900" lvl="0" indent="-342900">
              <a:spcBef>
                <a:spcPts val="1800"/>
              </a:spcBef>
              <a:buClrTx/>
              <a:buNone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8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Carrier-grade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352779"/>
            <a:ext cx="8285004" cy="512753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From what we have said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it follows that there are two kinds of services: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Best Effort (BE) services </a:t>
            </a:r>
            <a:r>
              <a:rPr lang="en-US" dirty="0" smtClean="0"/>
              <a:t>(e.g., Internet)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Carrier Grade (CG) services </a:t>
            </a:r>
            <a:r>
              <a:rPr lang="en-US" dirty="0" smtClean="0"/>
              <a:t>(e.g., Carrier Ethernet or MPLS TE)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Best Effort services may be very inexpensive or free</a:t>
            </a:r>
          </a:p>
          <a:p>
            <a:pPr marL="0" indent="0" defTabSz="358775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but come with very loose </a:t>
            </a:r>
            <a:r>
              <a:rPr lang="en-US" sz="2400" i="1" dirty="0" smtClean="0"/>
              <a:t>consumer-grade</a:t>
            </a:r>
            <a:r>
              <a:rPr lang="en-US" sz="2400" dirty="0" smtClean="0"/>
              <a:t> SLAs, e.g., </a:t>
            </a:r>
          </a:p>
          <a:p>
            <a:pPr lvl="1" defTabSz="358775">
              <a:spcBef>
                <a:spcPts val="0"/>
              </a:spcBef>
            </a:pPr>
            <a:r>
              <a:rPr lang="en-US" dirty="0" smtClean="0"/>
              <a:t>repair within 5 business days</a:t>
            </a:r>
          </a:p>
          <a:p>
            <a:pPr lvl="1" defTabSz="358775">
              <a:spcBef>
                <a:spcPts val="0"/>
              </a:spcBef>
            </a:pPr>
            <a:r>
              <a:rPr lang="en-US" dirty="0" smtClean="0"/>
              <a:t>no latency expectations</a:t>
            </a:r>
          </a:p>
          <a:p>
            <a:pPr lvl="1" defTabSz="358775">
              <a:spcBef>
                <a:spcPts val="0"/>
              </a:spcBef>
            </a:pPr>
            <a:r>
              <a:rPr lang="en-US" dirty="0" smtClean="0"/>
              <a:t>no PLR guarantees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Carrier-grade services may be very expensive and SLA-dependent</a:t>
            </a:r>
          </a:p>
          <a:p>
            <a:pPr marL="0" indent="0">
              <a:buNone/>
            </a:pPr>
            <a:r>
              <a:rPr lang="en-US" sz="2400" dirty="0"/>
              <a:t>SLAs are often </a:t>
            </a:r>
            <a:r>
              <a:rPr lang="en-US" sz="2400" dirty="0" smtClean="0"/>
              <a:t>complex and may take weeks to negotiate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This leads end-users to wonder whether they really need them</a:t>
            </a:r>
          </a:p>
        </p:txBody>
      </p:sp>
    </p:spTree>
    <p:extLst>
      <p:ext uri="{BB962C8B-B14F-4D97-AF65-F5344CB8AC3E}">
        <p14:creationId xmlns:p14="http://schemas.microsoft.com/office/powerpoint/2010/main" val="124898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 ...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6" y="1352779"/>
            <a:ext cx="8282501" cy="5127534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High availability services usually have 5-nines (99.999%) availability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while BE services are often </a:t>
            </a:r>
            <a:r>
              <a:rPr lang="en-US" dirty="0" smtClean="0"/>
              <a:t>3-nines </a:t>
            </a:r>
            <a:r>
              <a:rPr lang="en-US" dirty="0"/>
              <a:t>(99.9%) or less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High availability services usually have sub-50 millisecond repair times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while BE services do not specify this time at all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CE services provide </a:t>
            </a:r>
            <a:r>
              <a:rPr lang="en-US" dirty="0" smtClean="0"/>
              <a:t>dual-token-bucket </a:t>
            </a:r>
            <a:r>
              <a:rPr lang="en-US" dirty="0"/>
              <a:t>bandwidth profiles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while Internet connectivity services only specify </a:t>
            </a:r>
            <a:r>
              <a:rPr lang="en-US" dirty="0"/>
              <a:t>physical layer bit-rate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Low delay services may </a:t>
            </a:r>
            <a:r>
              <a:rPr lang="en-US" i="1" dirty="0"/>
              <a:t>guarantee</a:t>
            </a:r>
            <a:r>
              <a:rPr lang="en-US" dirty="0"/>
              <a:t> delay</a:t>
            </a:r>
          </a:p>
          <a:p>
            <a:pPr>
              <a:spcBef>
                <a:spcPts val="0"/>
              </a:spcBef>
            </a:pPr>
            <a:r>
              <a:rPr lang="en-US" dirty="0"/>
              <a:t>		only 15% higher than physically possible </a:t>
            </a:r>
            <a:r>
              <a:rPr lang="en-US" dirty="0" smtClean="0"/>
              <a:t>(light propagation </a:t>
            </a:r>
            <a:r>
              <a:rPr lang="en-US" dirty="0"/>
              <a:t>time)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while </a:t>
            </a:r>
            <a:r>
              <a:rPr lang="en-US" dirty="0" smtClean="0"/>
              <a:t>latency of BE </a:t>
            </a:r>
            <a:r>
              <a:rPr lang="en-US" dirty="0"/>
              <a:t>services </a:t>
            </a:r>
            <a:r>
              <a:rPr lang="en-US" dirty="0" smtClean="0"/>
              <a:t>is typically double that </a:t>
            </a:r>
            <a:r>
              <a:rPr lang="en-US" dirty="0"/>
              <a:t>physically possible</a:t>
            </a:r>
          </a:p>
          <a:p>
            <a:pPr>
              <a:spcBef>
                <a:spcPts val="1200"/>
              </a:spcBef>
            </a:pPr>
            <a:r>
              <a:rPr lang="en-US" dirty="0"/>
              <a:t>Low PLR services may guarantee PLR under 0.01%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while BE services may have PLR of 1%</a:t>
            </a:r>
          </a:p>
          <a:p>
            <a:pPr>
              <a:spcBef>
                <a:spcPts val="1200"/>
              </a:spcBef>
            </a:pPr>
            <a:r>
              <a:rPr lang="en-US" dirty="0"/>
              <a:t>Tight SLAs can cost the end-user </a:t>
            </a:r>
            <a:r>
              <a:rPr lang="en-US" dirty="0" smtClean="0"/>
              <a:t>5-10 </a:t>
            </a:r>
            <a:r>
              <a:rPr lang="en-US" dirty="0"/>
              <a:t>times more than loose ones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49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25378</TotalTime>
  <Words>852</Words>
  <Application>Microsoft Office PowerPoint</Application>
  <PresentationFormat>On-screen Show (4:3)</PresentationFormat>
  <Paragraphs>486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Adobe Ming Std L</vt:lpstr>
      <vt:lpstr>Arial</vt:lpstr>
      <vt:lpstr>Calibri</vt:lpstr>
      <vt:lpstr>Times New Roman</vt:lpstr>
      <vt:lpstr>Times New Roman (Hebrew)</vt:lpstr>
      <vt:lpstr>Wingdings</vt:lpstr>
      <vt:lpstr>RADtemplate-2013</vt:lpstr>
      <vt:lpstr>SD-WAN</vt:lpstr>
      <vt:lpstr>The need for SD-WAN</vt:lpstr>
      <vt:lpstr>Why do we pay for services ?</vt:lpstr>
      <vt:lpstr>Paying for QoS</vt:lpstr>
      <vt:lpstr>Service Level Agreements</vt:lpstr>
      <vt:lpstr>SLAs  and QoS parameters</vt:lpstr>
      <vt:lpstr>Connectivity vs. the rest</vt:lpstr>
      <vt:lpstr>Carrier-grade services</vt:lpstr>
      <vt:lpstr>For example ...</vt:lpstr>
      <vt:lpstr>The cost of downtime</vt:lpstr>
      <vt:lpstr>The conventional approach</vt:lpstr>
      <vt:lpstr>Example: Carrier Ethernet services</vt:lpstr>
      <vt:lpstr>The problem</vt:lpstr>
      <vt:lpstr>The solution: SD-WAN </vt:lpstr>
      <vt:lpstr>The solution - SD-WAN</vt:lpstr>
      <vt:lpstr>Hybrid SD-WAN</vt:lpstr>
      <vt:lpstr>Pure Internet SD-WAN</vt:lpstr>
      <vt:lpstr>Three SD-WAN use cases</vt:lpstr>
      <vt:lpstr>Rapid site commissioning</vt:lpstr>
      <vt:lpstr>SD(-WA)N</vt:lpstr>
      <vt:lpstr>But SD-WAN needs a bit more …</vt:lpstr>
      <vt:lpstr>SD-WAN technology</vt:lpstr>
      <vt:lpstr>SD-WAN architectural elements</vt:lpstr>
      <vt:lpstr>Digression: Why tunnels?</vt:lpstr>
      <vt:lpstr>Two types of SD-WAN</vt:lpstr>
      <vt:lpstr>Enterprise SD-WAN</vt:lpstr>
      <vt:lpstr>What can an enterprise do?</vt:lpstr>
      <vt:lpstr>ONUG</vt:lpstr>
      <vt:lpstr>ONUG’s Open Networking</vt:lpstr>
      <vt:lpstr>ONUG SD-WAN </vt:lpstr>
      <vt:lpstr>Service Provider SD-WAN</vt:lpstr>
      <vt:lpstr>MEF SD-WAN</vt:lpstr>
      <vt:lpstr>SP SD-WAN end-points and CPEs</vt:lpstr>
      <vt:lpstr>Reminder: MEF LSO architecture</vt:lpstr>
      <vt:lpstr>Relationship to MEF-3.0 and LSO</vt:lpstr>
      <vt:lpstr>Required SD-WAN characteristics</vt:lpstr>
      <vt:lpstr>Who’s doing SD-WAN?</vt:lpstr>
      <vt:lpstr>Some SD-WAN equipment vendors</vt:lpstr>
      <vt:lpstr>Some managed SD-WAN providers</vt:lpstr>
      <vt:lpstr>The future of SD-WAN</vt:lpstr>
      <vt:lpstr>PowerPoint Presentation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 for rich services</dc:title>
  <dc:creator>Y(J)S</dc:creator>
  <cp:keywords>QoS, MEF, NFV</cp:keywords>
  <cp:lastModifiedBy>Yaakov Stein</cp:lastModifiedBy>
  <cp:revision>1061</cp:revision>
  <cp:lastPrinted>2020-01-27T06:55:14Z</cp:lastPrinted>
  <dcterms:created xsi:type="dcterms:W3CDTF">2013-01-21T06:31:02Z</dcterms:created>
  <dcterms:modified xsi:type="dcterms:W3CDTF">2020-05-07T16:10:35Z</dcterms:modified>
</cp:coreProperties>
</file>