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42"/>
  </p:notesMasterIdLst>
  <p:handoutMasterIdLst>
    <p:handoutMasterId r:id="rId43"/>
  </p:handoutMasterIdLst>
  <p:sldIdLst>
    <p:sldId id="653" r:id="rId2"/>
    <p:sldId id="703" r:id="rId3"/>
    <p:sldId id="669" r:id="rId4"/>
    <p:sldId id="682" r:id="rId5"/>
    <p:sldId id="670" r:id="rId6"/>
    <p:sldId id="671" r:id="rId7"/>
    <p:sldId id="673" r:id="rId8"/>
    <p:sldId id="683" r:id="rId9"/>
    <p:sldId id="676" r:id="rId10"/>
    <p:sldId id="684" r:id="rId11"/>
    <p:sldId id="677" r:id="rId12"/>
    <p:sldId id="690" r:id="rId13"/>
    <p:sldId id="679" r:id="rId14"/>
    <p:sldId id="685" r:id="rId15"/>
    <p:sldId id="691" r:id="rId16"/>
    <p:sldId id="692" r:id="rId17"/>
    <p:sldId id="680" r:id="rId18"/>
    <p:sldId id="689" r:id="rId19"/>
    <p:sldId id="695" r:id="rId20"/>
    <p:sldId id="688" r:id="rId21"/>
    <p:sldId id="693" r:id="rId22"/>
    <p:sldId id="694" r:id="rId23"/>
    <p:sldId id="702" r:id="rId24"/>
    <p:sldId id="686" r:id="rId25"/>
    <p:sldId id="696" r:id="rId26"/>
    <p:sldId id="697" r:id="rId27"/>
    <p:sldId id="700" r:id="rId28"/>
    <p:sldId id="698" r:id="rId29"/>
    <p:sldId id="687" r:id="rId30"/>
    <p:sldId id="701" r:id="rId31"/>
    <p:sldId id="681" r:id="rId32"/>
    <p:sldId id="704" r:id="rId33"/>
    <p:sldId id="705" r:id="rId34"/>
    <p:sldId id="706" r:id="rId35"/>
    <p:sldId id="707" r:id="rId36"/>
    <p:sldId id="708" r:id="rId37"/>
    <p:sldId id="709" r:id="rId38"/>
    <p:sldId id="710" r:id="rId39"/>
    <p:sldId id="711" r:id="rId40"/>
    <p:sldId id="712" r:id="rId41"/>
  </p:sldIdLst>
  <p:sldSz cx="9144000" cy="6858000" type="screen4x3"/>
  <p:notesSz cx="7010400" cy="9296400"/>
  <p:defaultTextStyle>
    <a:defPPr>
      <a:defRPr lang="en-US"/>
    </a:defPPr>
    <a:lvl1pPr marL="0" algn="l" defTabSz="914036" rtl="0" eaLnBrk="1" latinLnBrk="0" hangingPunct="1">
      <a:defRPr sz="1800" kern="1200">
        <a:solidFill>
          <a:schemeClr val="tx1"/>
        </a:solidFill>
        <a:latin typeface="+mn-lt"/>
        <a:ea typeface="+mn-ea"/>
        <a:cs typeface="+mn-cs"/>
      </a:defRPr>
    </a:lvl1pPr>
    <a:lvl2pPr marL="457016" algn="l" defTabSz="914036" rtl="0" eaLnBrk="1" latinLnBrk="0" hangingPunct="1">
      <a:defRPr sz="1800" kern="1200">
        <a:solidFill>
          <a:schemeClr val="tx1"/>
        </a:solidFill>
        <a:latin typeface="+mn-lt"/>
        <a:ea typeface="+mn-ea"/>
        <a:cs typeface="+mn-cs"/>
      </a:defRPr>
    </a:lvl2pPr>
    <a:lvl3pPr marL="914036" algn="l" defTabSz="914036" rtl="0" eaLnBrk="1" latinLnBrk="0" hangingPunct="1">
      <a:defRPr sz="1800" kern="1200">
        <a:solidFill>
          <a:schemeClr val="tx1"/>
        </a:solidFill>
        <a:latin typeface="+mn-lt"/>
        <a:ea typeface="+mn-ea"/>
        <a:cs typeface="+mn-cs"/>
      </a:defRPr>
    </a:lvl3pPr>
    <a:lvl4pPr marL="1371052" algn="l" defTabSz="914036" rtl="0" eaLnBrk="1" latinLnBrk="0" hangingPunct="1">
      <a:defRPr sz="1800" kern="1200">
        <a:solidFill>
          <a:schemeClr val="tx1"/>
        </a:solidFill>
        <a:latin typeface="+mn-lt"/>
        <a:ea typeface="+mn-ea"/>
        <a:cs typeface="+mn-cs"/>
      </a:defRPr>
    </a:lvl4pPr>
    <a:lvl5pPr marL="1828068" algn="l" defTabSz="914036" rtl="0" eaLnBrk="1" latinLnBrk="0" hangingPunct="1">
      <a:defRPr sz="1800" kern="1200">
        <a:solidFill>
          <a:schemeClr val="tx1"/>
        </a:solidFill>
        <a:latin typeface="+mn-lt"/>
        <a:ea typeface="+mn-ea"/>
        <a:cs typeface="+mn-cs"/>
      </a:defRPr>
    </a:lvl5pPr>
    <a:lvl6pPr marL="2285084" algn="l" defTabSz="914036" rtl="0" eaLnBrk="1" latinLnBrk="0" hangingPunct="1">
      <a:defRPr sz="1800" kern="1200">
        <a:solidFill>
          <a:schemeClr val="tx1"/>
        </a:solidFill>
        <a:latin typeface="+mn-lt"/>
        <a:ea typeface="+mn-ea"/>
        <a:cs typeface="+mn-cs"/>
      </a:defRPr>
    </a:lvl6pPr>
    <a:lvl7pPr marL="2742104" algn="l" defTabSz="914036" rtl="0" eaLnBrk="1" latinLnBrk="0" hangingPunct="1">
      <a:defRPr sz="1800" kern="1200">
        <a:solidFill>
          <a:schemeClr val="tx1"/>
        </a:solidFill>
        <a:latin typeface="+mn-lt"/>
        <a:ea typeface="+mn-ea"/>
        <a:cs typeface="+mn-cs"/>
      </a:defRPr>
    </a:lvl7pPr>
    <a:lvl8pPr marL="3199120" algn="l" defTabSz="914036" rtl="0" eaLnBrk="1" latinLnBrk="0" hangingPunct="1">
      <a:defRPr sz="1800" kern="1200">
        <a:solidFill>
          <a:schemeClr val="tx1"/>
        </a:solidFill>
        <a:latin typeface="+mn-lt"/>
        <a:ea typeface="+mn-ea"/>
        <a:cs typeface="+mn-cs"/>
      </a:defRPr>
    </a:lvl8pPr>
    <a:lvl9pPr marL="3656136" algn="l" defTabSz="9140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7">
          <p15:clr>
            <a:srgbClr val="A4A3A4"/>
          </p15:clr>
        </p15:guide>
        <p15:guide id="2" orient="horz" pos="3178">
          <p15:clr>
            <a:srgbClr val="A4A3A4"/>
          </p15:clr>
        </p15:guide>
        <p15:guide id="3" orient="horz" pos="4224">
          <p15:clr>
            <a:srgbClr val="A4A3A4"/>
          </p15:clr>
        </p15:guide>
        <p15:guide id="4" orient="horz" pos="2688">
          <p15:clr>
            <a:srgbClr val="A4A3A4"/>
          </p15:clr>
        </p15:guide>
        <p15:guide id="5" pos="487">
          <p15:clr>
            <a:srgbClr val="A4A3A4"/>
          </p15:clr>
        </p15:guide>
        <p15:guide id="6" pos="2757">
          <p15:clr>
            <a:srgbClr val="A4A3A4"/>
          </p15:clr>
        </p15:guide>
        <p15:guide id="7" pos="4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uven (bob) Eliaz" initials="RE"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009E47"/>
    <a:srgbClr val="000000"/>
    <a:srgbClr val="0098A1"/>
    <a:srgbClr val="00C8D2"/>
    <a:srgbClr val="00DE64"/>
    <a:srgbClr val="A162D0"/>
    <a:srgbClr val="D0DA00"/>
    <a:srgbClr val="C9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186" autoAdjust="0"/>
    <p:restoredTop sz="93386" autoAdjust="0"/>
  </p:normalViewPr>
  <p:slideViewPr>
    <p:cSldViewPr snapToGrid="0">
      <p:cViewPr varScale="1">
        <p:scale>
          <a:sx n="71" d="100"/>
          <a:sy n="71" d="100"/>
        </p:scale>
        <p:origin x="1794" y="54"/>
      </p:cViewPr>
      <p:guideLst>
        <p:guide orient="horz" pos="2147"/>
        <p:guide orient="horz" pos="3178"/>
        <p:guide orient="horz" pos="4224"/>
        <p:guide orient="horz" pos="2688"/>
        <p:guide pos="487"/>
        <p:guide pos="2757"/>
        <p:guide pos="4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7" d="100"/>
          <a:sy n="47" d="100"/>
        </p:scale>
        <p:origin x="-273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C049F6FB-C1AE-4F7C-9894-D0E479E8CDEA}" type="datetimeFigureOut">
              <a:rPr lang="en-US" smtClean="0"/>
              <a:pPr/>
              <a:t>22/12/2016</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1440" tIns="45720" rIns="91440" bIns="45720" rtlCol="0" anchor="b"/>
          <a:lstStyle>
            <a:lvl1pPr algn="r">
              <a:defRPr sz="1200"/>
            </a:lvl1pPr>
          </a:lstStyle>
          <a:p>
            <a:fld id="{8981F6E6-D61E-48D4-8F53-C581DC6C6F0A}" type="slidenum">
              <a:rPr lang="en-US" smtClean="0"/>
              <a:pPr/>
              <a:t>‹#›</a:t>
            </a:fld>
            <a:endParaRPr lang="en-US" dirty="0"/>
          </a:p>
        </p:txBody>
      </p:sp>
    </p:spTree>
    <p:extLst>
      <p:ext uri="{BB962C8B-B14F-4D97-AF65-F5344CB8AC3E}">
        <p14:creationId xmlns:p14="http://schemas.microsoft.com/office/powerpoint/2010/main" val="3191527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9F0906E6-73B2-498B-A373-7CF3B6EEB8E6}" type="datetimeFigureOut">
              <a:rPr lang="en-US" smtClean="0"/>
              <a:pPr/>
              <a:t>22/12/2016</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1440" tIns="45720" rIns="91440" bIns="45720" rtlCol="0" anchor="b"/>
          <a:lstStyle>
            <a:lvl1pPr algn="r">
              <a:defRPr sz="1200"/>
            </a:lvl1pPr>
          </a:lstStyle>
          <a:p>
            <a:fld id="{660D4517-96C9-4380-A28E-A9EE7E734D7A}" type="slidenum">
              <a:rPr lang="en-US" smtClean="0"/>
              <a:pPr/>
              <a:t>‹#›</a:t>
            </a:fld>
            <a:endParaRPr lang="en-US" dirty="0"/>
          </a:p>
        </p:txBody>
      </p:sp>
    </p:spTree>
    <p:extLst>
      <p:ext uri="{BB962C8B-B14F-4D97-AF65-F5344CB8AC3E}">
        <p14:creationId xmlns:p14="http://schemas.microsoft.com/office/powerpoint/2010/main" val="2253103084"/>
      </p:ext>
    </p:extLst>
  </p:cSld>
  <p:clrMap bg1="lt1" tx1="dk1" bg2="lt2" tx2="dk2" accent1="accent1" accent2="accent2" accent3="accent3" accent4="accent4" accent5="accent5" accent6="accent6" hlink="hlink" folHlink="folHlink"/>
  <p:notesStyle>
    <a:lvl1pPr marL="0" algn="l" defTabSz="914036" rtl="0" eaLnBrk="1" latinLnBrk="0" hangingPunct="1">
      <a:defRPr sz="1200" kern="1200">
        <a:solidFill>
          <a:schemeClr val="tx1"/>
        </a:solidFill>
        <a:latin typeface="+mn-lt"/>
        <a:ea typeface="+mn-ea"/>
        <a:cs typeface="+mn-cs"/>
      </a:defRPr>
    </a:lvl1pPr>
    <a:lvl2pPr marL="457016" algn="l" defTabSz="914036" rtl="0" eaLnBrk="1" latinLnBrk="0" hangingPunct="1">
      <a:defRPr sz="1200" kern="1200">
        <a:solidFill>
          <a:schemeClr val="tx1"/>
        </a:solidFill>
        <a:latin typeface="+mn-lt"/>
        <a:ea typeface="+mn-ea"/>
        <a:cs typeface="+mn-cs"/>
      </a:defRPr>
    </a:lvl2pPr>
    <a:lvl3pPr marL="914036" algn="l" defTabSz="914036" rtl="0" eaLnBrk="1" latinLnBrk="0" hangingPunct="1">
      <a:defRPr sz="1200" kern="1200">
        <a:solidFill>
          <a:schemeClr val="tx1"/>
        </a:solidFill>
        <a:latin typeface="+mn-lt"/>
        <a:ea typeface="+mn-ea"/>
        <a:cs typeface="+mn-cs"/>
      </a:defRPr>
    </a:lvl3pPr>
    <a:lvl4pPr marL="1371052" algn="l" defTabSz="914036" rtl="0" eaLnBrk="1" latinLnBrk="0" hangingPunct="1">
      <a:defRPr sz="1200" kern="1200">
        <a:solidFill>
          <a:schemeClr val="tx1"/>
        </a:solidFill>
        <a:latin typeface="+mn-lt"/>
        <a:ea typeface="+mn-ea"/>
        <a:cs typeface="+mn-cs"/>
      </a:defRPr>
    </a:lvl4pPr>
    <a:lvl5pPr marL="1828068" algn="l" defTabSz="914036" rtl="0" eaLnBrk="1" latinLnBrk="0" hangingPunct="1">
      <a:defRPr sz="1200" kern="1200">
        <a:solidFill>
          <a:schemeClr val="tx1"/>
        </a:solidFill>
        <a:latin typeface="+mn-lt"/>
        <a:ea typeface="+mn-ea"/>
        <a:cs typeface="+mn-cs"/>
      </a:defRPr>
    </a:lvl5pPr>
    <a:lvl6pPr marL="2285084" algn="l" defTabSz="914036" rtl="0" eaLnBrk="1" latinLnBrk="0" hangingPunct="1">
      <a:defRPr sz="1200" kern="1200">
        <a:solidFill>
          <a:schemeClr val="tx1"/>
        </a:solidFill>
        <a:latin typeface="+mn-lt"/>
        <a:ea typeface="+mn-ea"/>
        <a:cs typeface="+mn-cs"/>
      </a:defRPr>
    </a:lvl6pPr>
    <a:lvl7pPr marL="2742104" algn="l" defTabSz="914036" rtl="0" eaLnBrk="1" latinLnBrk="0" hangingPunct="1">
      <a:defRPr sz="1200" kern="1200">
        <a:solidFill>
          <a:schemeClr val="tx1"/>
        </a:solidFill>
        <a:latin typeface="+mn-lt"/>
        <a:ea typeface="+mn-ea"/>
        <a:cs typeface="+mn-cs"/>
      </a:defRPr>
    </a:lvl7pPr>
    <a:lvl8pPr marL="3199120" algn="l" defTabSz="914036" rtl="0" eaLnBrk="1" latinLnBrk="0" hangingPunct="1">
      <a:defRPr sz="1200" kern="1200">
        <a:solidFill>
          <a:schemeClr val="tx1"/>
        </a:solidFill>
        <a:latin typeface="+mn-lt"/>
        <a:ea typeface="+mn-ea"/>
        <a:cs typeface="+mn-cs"/>
      </a:defRPr>
    </a:lvl8pPr>
    <a:lvl9pPr marL="3656136" algn="l" defTabSz="91403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0D4517-96C9-4380-A28E-A9EE7E734D7A}" type="slidenum">
              <a:rPr lang="en-US" smtClean="0"/>
              <a:pPr/>
              <a:t>1</a:t>
            </a:fld>
            <a:endParaRPr lang="en-US" dirty="0"/>
          </a:p>
        </p:txBody>
      </p:sp>
    </p:spTree>
    <p:extLst>
      <p:ext uri="{BB962C8B-B14F-4D97-AF65-F5344CB8AC3E}">
        <p14:creationId xmlns:p14="http://schemas.microsoft.com/office/powerpoint/2010/main" val="16870685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Head of Presentations ">
    <p:spTree>
      <p:nvGrpSpPr>
        <p:cNvPr id="1" name=""/>
        <p:cNvGrpSpPr/>
        <p:nvPr/>
      </p:nvGrpSpPr>
      <p:grpSpPr>
        <a:xfrm>
          <a:off x="0" y="0"/>
          <a:ext cx="0" cy="0"/>
          <a:chOff x="0" y="0"/>
          <a:chExt cx="0" cy="0"/>
        </a:xfrm>
      </p:grpSpPr>
      <p:sp>
        <p:nvSpPr>
          <p:cNvPr id="26" name="Round Same Side Corner Rectangle 25"/>
          <p:cNvSpPr/>
          <p:nvPr/>
        </p:nvSpPr>
        <p:spPr>
          <a:xfrm>
            <a:off x="0" y="0"/>
            <a:ext cx="9144000" cy="5327780"/>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7" name="Title 13"/>
          <p:cNvSpPr>
            <a:spLocks noGrp="1"/>
          </p:cNvSpPr>
          <p:nvPr>
            <p:ph type="title"/>
          </p:nvPr>
        </p:nvSpPr>
        <p:spPr>
          <a:xfrm>
            <a:off x="4016188" y="1764209"/>
            <a:ext cx="4141693" cy="1294181"/>
          </a:xfrm>
          <a:prstGeom prst="rect">
            <a:avLst/>
          </a:prstGeom>
        </p:spPr>
        <p:txBody>
          <a:bodyPr lIns="91404" tIns="45702" rIns="91404" bIns="45702" anchor="ctr" anchorCtr="0"/>
          <a:lstStyle>
            <a:lvl1pPr algn="l">
              <a:lnSpc>
                <a:spcPct val="85000"/>
              </a:lnSpc>
              <a:defRPr b="1">
                <a:solidFill>
                  <a:srgbClr val="C00000"/>
                </a:solidFill>
              </a:defRPr>
            </a:lvl1pPr>
          </a:lstStyle>
          <a:p>
            <a:r>
              <a:rPr lang="en-US" smtClean="0"/>
              <a:t>Click to edit Master title style</a:t>
            </a:r>
            <a:endParaRPr lang="en-US" dirty="0"/>
          </a:p>
        </p:txBody>
      </p:sp>
      <p:sp>
        <p:nvSpPr>
          <p:cNvPr id="8" name="Text Placeholder 21"/>
          <p:cNvSpPr>
            <a:spLocks noGrp="1"/>
          </p:cNvSpPr>
          <p:nvPr>
            <p:ph type="body" sz="quarter" idx="13"/>
          </p:nvPr>
        </p:nvSpPr>
        <p:spPr>
          <a:xfrm>
            <a:off x="4033648" y="4131984"/>
            <a:ext cx="4124234" cy="1120775"/>
          </a:xfrm>
          <a:prstGeom prst="rect">
            <a:avLst/>
          </a:prstGeom>
        </p:spPr>
        <p:txBody>
          <a:bodyPr lIns="91404" tIns="45702" rIns="91404" bIns="45702"/>
          <a:lstStyle>
            <a:lvl1pPr>
              <a:buNone/>
              <a:defRPr sz="1800" b="1">
                <a:solidFill>
                  <a:schemeClr val="tx1">
                    <a:lumMod val="50000"/>
                  </a:schemeClr>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smtClean="0"/>
              <a:t>Click to edit Master text styles</a:t>
            </a:r>
          </a:p>
        </p:txBody>
      </p:sp>
      <p:sp>
        <p:nvSpPr>
          <p:cNvPr id="9" name="Rectangle 8"/>
          <p:cNvSpPr/>
          <p:nvPr/>
        </p:nvSpPr>
        <p:spPr>
          <a:xfrm>
            <a:off x="6141720" y="6651175"/>
            <a:ext cx="2817224" cy="2068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pic>
        <p:nvPicPr>
          <p:cNvPr id="13" name="Picture 12" descr="4_darkblue.jpg"/>
          <p:cNvPicPr>
            <a:picLocks noChangeAspect="1"/>
          </p:cNvPicPr>
          <p:nvPr/>
        </p:nvPicPr>
        <p:blipFill>
          <a:blip r:embed="rId2" cstate="screen"/>
          <a:srcRect/>
          <a:stretch>
            <a:fillRect/>
          </a:stretch>
        </p:blipFill>
        <p:spPr>
          <a:xfrm>
            <a:off x="762000" y="0"/>
            <a:ext cx="3082212" cy="6858000"/>
          </a:xfrm>
          <a:prstGeom prst="rect">
            <a:avLst/>
          </a:prstGeom>
        </p:spPr>
      </p:pic>
      <p:sp>
        <p:nvSpPr>
          <p:cNvPr id="27" name="Rectangle 26"/>
          <p:cNvSpPr/>
          <p:nvPr/>
        </p:nvSpPr>
        <p:spPr>
          <a:xfrm>
            <a:off x="578498" y="0"/>
            <a:ext cx="183502"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8" name="Text Placeholder 21"/>
          <p:cNvSpPr>
            <a:spLocks noGrp="1"/>
          </p:cNvSpPr>
          <p:nvPr>
            <p:ph type="body" sz="quarter" idx="14" hasCustomPrompt="1"/>
          </p:nvPr>
        </p:nvSpPr>
        <p:spPr>
          <a:xfrm>
            <a:off x="4033648" y="3185499"/>
            <a:ext cx="4124234" cy="764412"/>
          </a:xfrm>
          <a:prstGeom prst="rect">
            <a:avLst/>
          </a:prstGeom>
        </p:spPr>
        <p:txBody>
          <a:bodyPr lIns="91404" tIns="45702" rIns="91404" bIns="45702"/>
          <a:lstStyle>
            <a:lvl1pPr>
              <a:buNone/>
              <a:defRPr sz="2400" b="1" baseline="0">
                <a:solidFill>
                  <a:srgbClr val="0098A1"/>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dirty="0" smtClean="0"/>
              <a:t>Click to edit sub title</a:t>
            </a:r>
          </a:p>
        </p:txBody>
      </p:sp>
      <p:pic>
        <p:nvPicPr>
          <p:cNvPr id="30" name="Picture 29" descr="RAD_only.png"/>
          <p:cNvPicPr>
            <a:picLocks noChangeAspect="1"/>
          </p:cNvPicPr>
          <p:nvPr/>
        </p:nvPicPr>
        <p:blipFill>
          <a:blip r:embed="rId3" cstate="screen"/>
          <a:stretch>
            <a:fillRect/>
          </a:stretch>
        </p:blipFill>
        <p:spPr>
          <a:xfrm>
            <a:off x="7587916" y="5934779"/>
            <a:ext cx="1072696" cy="6150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wipe(left)">
                                      <p:cBhvr>
                                        <p:cTn id="10" dur="500"/>
                                        <p:tgtEl>
                                          <p:spTgt spid="8">
                                            <p:txEl>
                                              <p:pRg st="0" end="0"/>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8">
                                            <p:txEl>
                                              <p:pRg st="0" end="0"/>
                                            </p:txEl>
                                          </p:spTgt>
                                        </p:tgtEl>
                                        <p:attrNameLst>
                                          <p:attrName>style.visibility</p:attrName>
                                        </p:attrNameLst>
                                      </p:cBhvr>
                                      <p:to>
                                        <p:strVal val="visible"/>
                                      </p:to>
                                    </p:set>
                                    <p:animEffect transition="in" filter="wipe(left)">
                                      <p:cBhvr>
                                        <p:cTn id="13" dur="5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tmplLst>
          <p:tmpl lvl="1">
            <p:tnLst>
              <p:par>
                <p:cTn presetID="22" presetClass="entr" presetSubtype="8"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28" grpId="0" build="p">
        <p:tmplLst>
          <p:tmpl lvl="1">
            <p:tnLst>
              <p:par>
                <p:cTn presetID="22" presetClass="entr" presetSubtype="8"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left)">
                      <p:cBhvr>
                        <p:cTn dur="500"/>
                        <p:tgtEl>
                          <p:spTgt spid="28"/>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ast Slide">
    <p:spTree>
      <p:nvGrpSpPr>
        <p:cNvPr id="1" name=""/>
        <p:cNvGrpSpPr/>
        <p:nvPr/>
      </p:nvGrpSpPr>
      <p:grpSpPr>
        <a:xfrm>
          <a:off x="0" y="0"/>
          <a:ext cx="0" cy="0"/>
          <a:chOff x="0" y="0"/>
          <a:chExt cx="0" cy="0"/>
        </a:xfrm>
      </p:grpSpPr>
      <p:sp>
        <p:nvSpPr>
          <p:cNvPr id="12" name="Round Same Side Corner Rectangle 11"/>
          <p:cNvSpPr/>
          <p:nvPr/>
        </p:nvSpPr>
        <p:spPr>
          <a:xfrm>
            <a:off x="0" y="0"/>
            <a:ext cx="9144000" cy="5327780"/>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11" name="TextBox 10"/>
          <p:cNvSpPr txBox="1"/>
          <p:nvPr/>
        </p:nvSpPr>
        <p:spPr>
          <a:xfrm>
            <a:off x="938155" y="5462650"/>
            <a:ext cx="3111335" cy="344150"/>
          </a:xfrm>
          <a:prstGeom prst="rect">
            <a:avLst/>
          </a:prstGeom>
        </p:spPr>
        <p:txBody>
          <a:bodyPr wrap="square" lIns="91404" tIns="45702" rIns="91404" bIns="45702" rtlCol="0">
            <a:spAutoFit/>
          </a:bodyPr>
          <a:lstStyle/>
          <a:p>
            <a:pPr marL="0" marR="0" indent="0" algn="ctr" defTabSz="914036" rtl="0" eaLnBrk="1" fontAlgn="auto" latinLnBrk="0" hangingPunct="1">
              <a:lnSpc>
                <a:spcPct val="100000"/>
              </a:lnSpc>
              <a:spcBef>
                <a:spcPct val="0"/>
              </a:spcBef>
              <a:spcAft>
                <a:spcPts val="0"/>
              </a:spcAft>
              <a:buClrTx/>
              <a:buSzTx/>
              <a:buFontTx/>
              <a:buNone/>
              <a:tabLst/>
            </a:pPr>
            <a:r>
              <a:rPr kumimoji="0" lang="en-US" sz="1600" b="1" i="0" u="none" strike="noStrike" kern="1200" cap="none" spc="0" normalizeH="0" baseline="0" noProof="0" dirty="0" smtClean="0">
                <a:ln>
                  <a:noFill/>
                </a:ln>
                <a:solidFill>
                  <a:schemeClr val="tx1">
                    <a:lumMod val="75000"/>
                  </a:schemeClr>
                </a:solidFill>
                <a:effectLst/>
                <a:uLnTx/>
                <a:uFillTx/>
                <a:latin typeface="+mj-lt"/>
                <a:ea typeface="+mj-ea"/>
                <a:cs typeface="+mj-cs"/>
              </a:rPr>
              <a:t>www.rad.com</a:t>
            </a:r>
          </a:p>
        </p:txBody>
      </p:sp>
      <p:sp>
        <p:nvSpPr>
          <p:cNvPr id="26" name="Rectangle 25"/>
          <p:cNvSpPr/>
          <p:nvPr/>
        </p:nvSpPr>
        <p:spPr>
          <a:xfrm>
            <a:off x="578502" y="0"/>
            <a:ext cx="46653"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7" name="Rectangle 26"/>
          <p:cNvSpPr/>
          <p:nvPr/>
        </p:nvSpPr>
        <p:spPr>
          <a:xfrm>
            <a:off x="4842591" y="0"/>
            <a:ext cx="242597"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8" name="Rectangle 16"/>
          <p:cNvSpPr txBox="1">
            <a:spLocks noChangeArrowheads="1"/>
          </p:cNvSpPr>
          <p:nvPr/>
        </p:nvSpPr>
        <p:spPr bwMode="auto">
          <a:xfrm>
            <a:off x="838200" y="1750102"/>
            <a:ext cx="6286500" cy="2072640"/>
          </a:xfrm>
          <a:prstGeom prst="rect">
            <a:avLst/>
          </a:prstGeom>
          <a:noFill/>
          <a:ln w="9525">
            <a:noFill/>
            <a:miter lim="800000"/>
            <a:headEnd/>
            <a:tailEnd/>
          </a:ln>
        </p:spPr>
        <p:txBody>
          <a:bodyPr lIns="101842" tIns="50921" rIns="101842" bIns="50921"/>
          <a:lstStyle/>
          <a:p>
            <a:pPr fontAlgn="auto">
              <a:lnSpc>
                <a:spcPct val="85000"/>
              </a:lnSpc>
              <a:spcBef>
                <a:spcPts val="0"/>
              </a:spcBef>
              <a:spcAft>
                <a:spcPts val="0"/>
              </a:spcAft>
              <a:defRPr/>
            </a:pPr>
            <a:endParaRPr lang="en-US" sz="6000" b="1" dirty="0">
              <a:solidFill>
                <a:srgbClr val="C00000"/>
              </a:solidFill>
              <a:latin typeface="Calibri" pitchFamily="34" charset="0"/>
              <a:ea typeface="Adobe Ming Std L" pitchFamily="18" charset="-128"/>
              <a:cs typeface="Times New Roman (Hebrew)"/>
            </a:endParaRPr>
          </a:p>
        </p:txBody>
      </p:sp>
      <p:pic>
        <p:nvPicPr>
          <p:cNvPr id="9" name="Picture 2"/>
          <p:cNvPicPr>
            <a:picLocks noChangeAspect="1" noChangeArrowheads="1"/>
          </p:cNvPicPr>
          <p:nvPr/>
        </p:nvPicPr>
        <p:blipFill>
          <a:blip r:embed="rId2" cstate="screen">
            <a:lum bright="15000"/>
          </a:blip>
          <a:srcRect/>
          <a:stretch>
            <a:fillRect/>
          </a:stretch>
        </p:blipFill>
        <p:spPr bwMode="auto">
          <a:xfrm>
            <a:off x="5847550" y="6558682"/>
            <a:ext cx="3302800" cy="299318"/>
          </a:xfrm>
          <a:prstGeom prst="rect">
            <a:avLst/>
          </a:prstGeom>
          <a:noFill/>
          <a:ln w="9525">
            <a:noFill/>
            <a:miter lim="800000"/>
            <a:headEnd/>
            <a:tailEnd/>
          </a:ln>
          <a:effectLst/>
        </p:spPr>
      </p:pic>
      <p:sp>
        <p:nvSpPr>
          <p:cNvPr id="10" name="Round Same Side Corner Rectangle 9"/>
          <p:cNvSpPr/>
          <p:nvPr userDrawn="1"/>
        </p:nvSpPr>
        <p:spPr>
          <a:xfrm>
            <a:off x="0" y="2500312"/>
            <a:ext cx="4543425" cy="551645"/>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fontAlgn="auto">
              <a:lnSpc>
                <a:spcPct val="85000"/>
              </a:lnSpc>
              <a:spcBef>
                <a:spcPts val="0"/>
              </a:spcBef>
              <a:spcAft>
                <a:spcPts val="0"/>
              </a:spcAft>
              <a:defRPr/>
            </a:pPr>
            <a:r>
              <a:rPr lang="en-US" sz="6000" b="1" dirty="0" smtClean="0">
                <a:solidFill>
                  <a:srgbClr val="C00000"/>
                </a:solidFill>
                <a:latin typeface="Calibri" pitchFamily="34" charset="0"/>
                <a:ea typeface="Adobe Ming Std L" pitchFamily="18" charset="-128"/>
                <a:cs typeface="Times New Roman (Hebrew)"/>
              </a:rPr>
              <a:t>  Thank you</a:t>
            </a:r>
          </a:p>
          <a:p>
            <a:pPr marL="171450" indent="-171450" algn="ctr" fontAlgn="auto">
              <a:lnSpc>
                <a:spcPct val="85000"/>
              </a:lnSpc>
              <a:spcBef>
                <a:spcPts val="0"/>
              </a:spcBef>
              <a:spcAft>
                <a:spcPts val="0"/>
              </a:spcAft>
              <a:defRPr/>
            </a:pPr>
            <a:r>
              <a:rPr lang="en-US" sz="6000" b="1" dirty="0" smtClean="0">
                <a:solidFill>
                  <a:srgbClr val="C00000"/>
                </a:solidFill>
                <a:latin typeface="Calibri" pitchFamily="34" charset="0"/>
                <a:ea typeface="Adobe Ming Std L" pitchFamily="18" charset="-128"/>
                <a:cs typeface="Times New Roman (Hebrew)"/>
              </a:rPr>
              <a:t>for your   attention!</a:t>
            </a:r>
            <a:endParaRPr lang="en-US" sz="6000" b="1" dirty="0">
              <a:solidFill>
                <a:srgbClr val="C00000"/>
              </a:solidFill>
              <a:latin typeface="Calibri" pitchFamily="34" charset="0"/>
              <a:ea typeface="Adobe Ming Std L" pitchFamily="18" charset="-128"/>
              <a:cs typeface="Times New Roman (Hebrew)"/>
            </a:endParaRPr>
          </a:p>
        </p:txBody>
      </p:sp>
      <p:sp>
        <p:nvSpPr>
          <p:cNvPr id="13" name="Rectangle 12"/>
          <p:cNvSpPr/>
          <p:nvPr userDrawn="1"/>
        </p:nvSpPr>
        <p:spPr>
          <a:xfrm>
            <a:off x="578502" y="0"/>
            <a:ext cx="46653"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14" name="Rectangle 13"/>
          <p:cNvSpPr/>
          <p:nvPr userDrawn="1"/>
        </p:nvSpPr>
        <p:spPr>
          <a:xfrm>
            <a:off x="4842591" y="0"/>
            <a:ext cx="242597"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pic>
        <p:nvPicPr>
          <p:cNvPr id="15" name="Picture 14" descr="logo-s"/>
          <p:cNvPicPr/>
          <p:nvPr userDrawn="1"/>
        </p:nvPicPr>
        <p:blipFill>
          <a:blip r:embed="rId3" cstate="screen"/>
          <a:stretch>
            <a:fillRect/>
          </a:stretch>
        </p:blipFill>
        <p:spPr bwMode="auto">
          <a:xfrm>
            <a:off x="1895884" y="4669912"/>
            <a:ext cx="1205113" cy="720788"/>
          </a:xfrm>
          <a:prstGeom prst="rect">
            <a:avLst/>
          </a:prstGeom>
          <a:noFill/>
        </p:spPr>
      </p:pic>
      <p:sp>
        <p:nvSpPr>
          <p:cNvPr id="16" name="TextBox 15"/>
          <p:cNvSpPr txBox="1"/>
          <p:nvPr userDrawn="1"/>
        </p:nvSpPr>
        <p:spPr>
          <a:xfrm>
            <a:off x="5458695" y="1884221"/>
            <a:ext cx="2618509" cy="563195"/>
          </a:xfrm>
          <a:prstGeom prst="rect">
            <a:avLst/>
          </a:prstGeom>
          <a:noFill/>
        </p:spPr>
        <p:txBody>
          <a:bodyPr wrap="square" lIns="91404" tIns="45702" rIns="91404" bIns="45702" rtlCol="0">
            <a:spAutoFit/>
          </a:bodyPr>
          <a:lstStyle/>
          <a:p>
            <a:pPr algn="l">
              <a:lnSpc>
                <a:spcPct val="85000"/>
              </a:lnSpc>
            </a:pPr>
            <a:endParaRPr lang="en-US" sz="1800" b="0" dirty="0" smtClean="0">
              <a:latin typeface="Arial" pitchFamily="34" charset="0"/>
              <a:cs typeface="Arial" pitchFamily="34" charset="0"/>
            </a:endParaRPr>
          </a:p>
          <a:p>
            <a:pPr algn="l">
              <a:lnSpc>
                <a:spcPct val="85000"/>
              </a:lnSpc>
            </a:pPr>
            <a:endParaRPr lang="en-US" sz="1800" b="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egular Slide with text">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sp>
        <p:nvSpPr>
          <p:cNvPr id="42" name="Round Single Corner Rectangle 41"/>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3" name="Round Single Corner Rectangle 42"/>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4"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45" name="Text Placeholder 17"/>
          <p:cNvSpPr>
            <a:spLocks noGrp="1"/>
          </p:cNvSpPr>
          <p:nvPr>
            <p:ph type="body" sz="quarter" idx="10"/>
          </p:nvPr>
        </p:nvSpPr>
        <p:spPr>
          <a:xfrm>
            <a:off x="747713" y="1829861"/>
            <a:ext cx="7124700" cy="2665943"/>
          </a:xfrm>
          <a:prstGeom prst="rect">
            <a:avLst/>
          </a:prstGeom>
        </p:spPr>
        <p:txBody>
          <a:bodyPr lIns="91404" tIns="45702" rIns="91404" bIns="45702"/>
          <a:lstStyle>
            <a:lvl1pPr marL="225335" indent="-225335">
              <a:lnSpc>
                <a:spcPct val="100000"/>
              </a:lnSpc>
              <a:spcBef>
                <a:spcPts val="600"/>
              </a:spcBef>
              <a:buClr>
                <a:srgbClr val="C00000"/>
              </a:buClr>
              <a:defRPr sz="2200">
                <a:solidFill>
                  <a:srgbClr val="000000"/>
                </a:solidFill>
              </a:defRPr>
            </a:lvl1pPr>
            <a:lvl2pPr marL="576033" indent="-238030">
              <a:lnSpc>
                <a:spcPct val="100000"/>
              </a:lnSpc>
              <a:spcBef>
                <a:spcPts val="600"/>
              </a:spcBef>
              <a:defRPr sz="2000">
                <a:solidFill>
                  <a:srgbClr val="000000"/>
                </a:solidFill>
              </a:defRPr>
            </a:lvl2pPr>
            <a:lvl3pPr marL="856906" indent="-168209">
              <a:lnSpc>
                <a:spcPct val="100000"/>
              </a:lnSpc>
              <a:spcBef>
                <a:spcPts val="600"/>
              </a:spcBef>
              <a:defRPr sz="1800">
                <a:solidFill>
                  <a:srgbClr val="000000"/>
                </a:solidFill>
              </a:defRPr>
            </a:lvl3pPr>
            <a:lvl4pPr marL="1196499" indent="-225335">
              <a:lnSpc>
                <a:spcPct val="100000"/>
              </a:lnSpc>
              <a:spcBef>
                <a:spcPts val="600"/>
              </a:spcBef>
              <a:defRPr sz="1600">
                <a:solidFill>
                  <a:srgbClr val="000000"/>
                </a:solidFill>
              </a:defRPr>
            </a:lvl4pPr>
            <a:lvl5pPr marL="1432939" indent="-180903">
              <a:lnSpc>
                <a:spcPct val="100000"/>
              </a:lnSpc>
              <a:spcBef>
                <a:spcPts val="600"/>
              </a:spcBef>
              <a:defRPr sz="1600">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descr="rad-logo.jpg"/>
          <p:cNvPicPr>
            <a:picLocks noChangeAspect="1"/>
          </p:cNvPicPr>
          <p:nvPr/>
        </p:nvPicPr>
        <p:blipFill>
          <a:blip r:embed="rId3" cstate="screen"/>
          <a:stretch>
            <a:fillRect/>
          </a:stretch>
        </p:blipFill>
        <p:spPr>
          <a:xfrm>
            <a:off x="8178898" y="363370"/>
            <a:ext cx="762831" cy="410476"/>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egular Slide without text">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pic>
        <p:nvPicPr>
          <p:cNvPr id="9" name="Picture 8" descr="rad-logo.jpg"/>
          <p:cNvPicPr>
            <a:picLocks noChangeAspect="1"/>
          </p:cNvPicPr>
          <p:nvPr/>
        </p:nvPicPr>
        <p:blipFill>
          <a:blip r:embed="rId3" cstate="screen"/>
          <a:stretch>
            <a:fillRect/>
          </a:stretch>
        </p:blipFill>
        <p:spPr>
          <a:xfrm>
            <a:off x="8178898" y="363370"/>
            <a:ext cx="762831" cy="410476"/>
          </a:xfrm>
          <a:prstGeom prst="rect">
            <a:avLst/>
          </a:prstGeom>
        </p:spPr>
      </p:pic>
      <p:sp>
        <p:nvSpPr>
          <p:cNvPr id="5" name="Round Single Corner Rectangle 4"/>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Slide">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screen"/>
          <a:srcRect/>
          <a:stretch>
            <a:fillRect/>
          </a:stretch>
        </p:blipFill>
        <p:spPr bwMode="auto">
          <a:xfrm>
            <a:off x="4" y="1960870"/>
            <a:ext cx="7599509" cy="2628900"/>
          </a:xfrm>
          <a:prstGeom prst="rect">
            <a:avLst/>
          </a:prstGeom>
          <a:noFill/>
          <a:ln w="9525">
            <a:noFill/>
            <a:miter lim="800000"/>
            <a:headEnd/>
            <a:tailEnd/>
          </a:ln>
          <a:effectLst/>
        </p:spPr>
      </p:pic>
      <p:sp>
        <p:nvSpPr>
          <p:cNvPr id="5" name="Round Single Corner Rectangle 4"/>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82" y="2318994"/>
            <a:ext cx="5880055" cy="1785453"/>
          </a:xfrm>
          <a:prstGeom prst="rect">
            <a:avLst/>
          </a:prstGeom>
        </p:spPr>
        <p:txBody>
          <a:bodyPr lIns="91404" tIns="45702" rIns="91404" bIns="45702" anchor="ctr" anchorCtr="0"/>
          <a:lstStyle>
            <a:lvl1pPr algn="l">
              <a:lnSpc>
                <a:spcPct val="85000"/>
              </a:lnSpc>
              <a:defRPr sz="44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V="1">
            <a:off x="4" y="4"/>
            <a:ext cx="227013" cy="5395913"/>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pic>
        <p:nvPicPr>
          <p:cNvPr id="10" name="Picture 9" descr="rad-logo.jpg"/>
          <p:cNvPicPr>
            <a:picLocks noChangeAspect="1"/>
          </p:cNvPicPr>
          <p:nvPr/>
        </p:nvPicPr>
        <p:blipFill>
          <a:blip r:embed="rId3" cstate="screen"/>
          <a:stretch>
            <a:fillRect/>
          </a:stretch>
        </p:blipFill>
        <p:spPr>
          <a:xfrm>
            <a:off x="8178898" y="363370"/>
            <a:ext cx="762831" cy="410476"/>
          </a:xfrm>
          <a:prstGeom prst="rect">
            <a:avLst/>
          </a:prstGeom>
        </p:spPr>
      </p:pic>
    </p:spTree>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egular Slide with text_RAD Confidential Information">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pic>
        <p:nvPicPr>
          <p:cNvPr id="11" name="Picture 10" descr="rad-logo.jpg"/>
          <p:cNvPicPr>
            <a:picLocks noChangeAspect="1"/>
          </p:cNvPicPr>
          <p:nvPr/>
        </p:nvPicPr>
        <p:blipFill>
          <a:blip r:embed="rId3" cstate="screen"/>
          <a:stretch>
            <a:fillRect/>
          </a:stretch>
        </p:blipFill>
        <p:spPr>
          <a:xfrm>
            <a:off x="8178898" y="363370"/>
            <a:ext cx="762831" cy="410476"/>
          </a:xfrm>
          <a:prstGeom prst="rect">
            <a:avLst/>
          </a:prstGeom>
        </p:spPr>
      </p:pic>
      <p:sp>
        <p:nvSpPr>
          <p:cNvPr id="42" name="Round Single Corner Rectangle 41"/>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3" name="Round Single Corner Rectangle 42"/>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44"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45" name="Text Placeholder 17"/>
          <p:cNvSpPr>
            <a:spLocks noGrp="1"/>
          </p:cNvSpPr>
          <p:nvPr>
            <p:ph type="body" sz="quarter" idx="10"/>
          </p:nvPr>
        </p:nvSpPr>
        <p:spPr>
          <a:xfrm>
            <a:off x="747713" y="1829861"/>
            <a:ext cx="7124700" cy="2665943"/>
          </a:xfrm>
          <a:prstGeom prst="rect">
            <a:avLst/>
          </a:prstGeom>
        </p:spPr>
        <p:txBody>
          <a:bodyPr lIns="91404" tIns="45702" rIns="91404" bIns="45702"/>
          <a:lstStyle>
            <a:lvl1pPr marL="225335" indent="-225335">
              <a:lnSpc>
                <a:spcPct val="100000"/>
              </a:lnSpc>
              <a:spcBef>
                <a:spcPts val="600"/>
              </a:spcBef>
              <a:buClr>
                <a:srgbClr val="C00000"/>
              </a:buClr>
              <a:defRPr sz="2200">
                <a:solidFill>
                  <a:srgbClr val="000000"/>
                </a:solidFill>
              </a:defRPr>
            </a:lvl1pPr>
            <a:lvl2pPr marL="576033" indent="-238030">
              <a:lnSpc>
                <a:spcPct val="100000"/>
              </a:lnSpc>
              <a:spcBef>
                <a:spcPts val="600"/>
              </a:spcBef>
              <a:defRPr sz="2000">
                <a:solidFill>
                  <a:srgbClr val="000000"/>
                </a:solidFill>
              </a:defRPr>
            </a:lvl2pPr>
            <a:lvl3pPr marL="856906" indent="-168209">
              <a:lnSpc>
                <a:spcPct val="100000"/>
              </a:lnSpc>
              <a:spcBef>
                <a:spcPts val="600"/>
              </a:spcBef>
              <a:defRPr sz="1800">
                <a:solidFill>
                  <a:srgbClr val="000000"/>
                </a:solidFill>
              </a:defRPr>
            </a:lvl3pPr>
            <a:lvl4pPr marL="1196499" indent="-225335">
              <a:lnSpc>
                <a:spcPct val="100000"/>
              </a:lnSpc>
              <a:spcBef>
                <a:spcPts val="600"/>
              </a:spcBef>
              <a:defRPr sz="1600">
                <a:solidFill>
                  <a:srgbClr val="000000"/>
                </a:solidFill>
              </a:defRPr>
            </a:lvl4pPr>
            <a:lvl5pPr marL="1432939" indent="-180903">
              <a:lnSpc>
                <a:spcPct val="100000"/>
              </a:lnSpc>
              <a:spcBef>
                <a:spcPts val="600"/>
              </a:spcBef>
              <a:defRPr sz="1600">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Box 7"/>
          <p:cNvSpPr txBox="1"/>
          <p:nvPr/>
        </p:nvSpPr>
        <p:spPr>
          <a:xfrm>
            <a:off x="-7493" y="6663692"/>
            <a:ext cx="1614545" cy="211083"/>
          </a:xfrm>
          <a:prstGeom prst="rect">
            <a:avLst/>
          </a:prstGeom>
          <a:noFill/>
        </p:spPr>
        <p:txBody>
          <a:bodyPr wrap="none" lIns="91404" tIns="45702" rIns="91404" bIns="45702" rtlCol="0">
            <a:spAutoFit/>
          </a:bodyPr>
          <a:lstStyle/>
          <a:p>
            <a:pPr algn="l">
              <a:lnSpc>
                <a:spcPct val="85000"/>
              </a:lnSpc>
            </a:pPr>
            <a:r>
              <a:rPr lang="en-US" sz="900" b="1" kern="1200" dirty="0" smtClean="0">
                <a:solidFill>
                  <a:schemeClr val="tx1"/>
                </a:solidFill>
                <a:latin typeface="+mn-lt"/>
                <a:ea typeface="+mn-ea"/>
                <a:cs typeface="+mn-cs"/>
              </a:rPr>
              <a:t>RAD Confidential Information</a:t>
            </a:r>
            <a:endParaRPr lang="en-US" sz="500" b="1" dirty="0" smtClean="0">
              <a:latin typeface="+mn-lt"/>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egular Slide without text_RAD Confidential Information">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screen"/>
          <a:srcRect/>
          <a:stretch>
            <a:fillRect/>
          </a:stretch>
        </p:blipFill>
        <p:spPr bwMode="auto">
          <a:xfrm>
            <a:off x="0" y="0"/>
            <a:ext cx="8321040" cy="1316798"/>
          </a:xfrm>
          <a:prstGeom prst="rect">
            <a:avLst/>
          </a:prstGeom>
          <a:noFill/>
          <a:ln w="9525">
            <a:noFill/>
            <a:miter lim="800000"/>
            <a:headEnd/>
            <a:tailEnd/>
          </a:ln>
          <a:effectLst/>
        </p:spPr>
      </p:pic>
      <p:pic>
        <p:nvPicPr>
          <p:cNvPr id="11" name="Picture 10" descr="rad-logo.jpg"/>
          <p:cNvPicPr>
            <a:picLocks noChangeAspect="1"/>
          </p:cNvPicPr>
          <p:nvPr/>
        </p:nvPicPr>
        <p:blipFill>
          <a:blip r:embed="rId3" cstate="screen"/>
          <a:stretch>
            <a:fillRect/>
          </a:stretch>
        </p:blipFill>
        <p:spPr>
          <a:xfrm>
            <a:off x="8178898" y="363370"/>
            <a:ext cx="762831" cy="410476"/>
          </a:xfrm>
          <a:prstGeom prst="rect">
            <a:avLst/>
          </a:prstGeom>
        </p:spPr>
      </p:pic>
      <p:sp>
        <p:nvSpPr>
          <p:cNvPr id="5" name="Round Single Corner Rectangle 4"/>
          <p:cNvSpPr/>
          <p:nvPr/>
        </p:nvSpPr>
        <p:spPr bwMode="auto">
          <a:xfrm flipV="1">
            <a:off x="0" y="0"/>
            <a:ext cx="228600" cy="1981200"/>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77" y="308727"/>
            <a:ext cx="6766560" cy="644740"/>
          </a:xfrm>
          <a:prstGeom prst="rect">
            <a:avLst/>
          </a:prstGeom>
        </p:spPr>
        <p:txBody>
          <a:bodyPr lIns="91404" tIns="45702" rIns="91404" bIns="45702" anchor="ctr" anchorCtr="0"/>
          <a:lstStyle>
            <a:lvl1pPr algn="l">
              <a:lnSpc>
                <a:spcPct val="85000"/>
              </a:lnSpc>
              <a:defRPr sz="36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8" name="TextBox 7"/>
          <p:cNvSpPr txBox="1"/>
          <p:nvPr/>
        </p:nvSpPr>
        <p:spPr>
          <a:xfrm>
            <a:off x="-7493" y="6663692"/>
            <a:ext cx="1614545" cy="211083"/>
          </a:xfrm>
          <a:prstGeom prst="rect">
            <a:avLst/>
          </a:prstGeom>
          <a:noFill/>
        </p:spPr>
        <p:txBody>
          <a:bodyPr wrap="none" lIns="91404" tIns="45702" rIns="91404" bIns="45702" rtlCol="0">
            <a:spAutoFit/>
          </a:bodyPr>
          <a:lstStyle/>
          <a:p>
            <a:pPr algn="l">
              <a:lnSpc>
                <a:spcPct val="85000"/>
              </a:lnSpc>
            </a:pPr>
            <a:r>
              <a:rPr lang="en-US" sz="900" b="1" kern="1200" dirty="0" smtClean="0">
                <a:solidFill>
                  <a:schemeClr val="tx1"/>
                </a:solidFill>
                <a:latin typeface="+mn-lt"/>
                <a:ea typeface="+mn-ea"/>
                <a:cs typeface="+mn-cs"/>
              </a:rPr>
              <a:t>RAD Confidential Information</a:t>
            </a:r>
            <a:endParaRPr lang="en-US" sz="500" b="1" dirty="0" smtClean="0">
              <a:latin typeface="+mn-lt"/>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pter Slide__RAD Confidential Information">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screen"/>
          <a:srcRect/>
          <a:stretch>
            <a:fillRect/>
          </a:stretch>
        </p:blipFill>
        <p:spPr bwMode="auto">
          <a:xfrm>
            <a:off x="4" y="1960870"/>
            <a:ext cx="7599509" cy="2628900"/>
          </a:xfrm>
          <a:prstGeom prst="rect">
            <a:avLst/>
          </a:prstGeom>
          <a:noFill/>
          <a:ln w="9525">
            <a:noFill/>
            <a:miter lim="800000"/>
            <a:headEnd/>
            <a:tailEnd/>
          </a:ln>
          <a:effectLst/>
        </p:spPr>
      </p:pic>
      <p:pic>
        <p:nvPicPr>
          <p:cNvPr id="11" name="Picture 10" descr="rad-logo.jpg"/>
          <p:cNvPicPr>
            <a:picLocks noChangeAspect="1"/>
          </p:cNvPicPr>
          <p:nvPr/>
        </p:nvPicPr>
        <p:blipFill>
          <a:blip r:embed="rId3" cstate="screen"/>
          <a:stretch>
            <a:fillRect/>
          </a:stretch>
        </p:blipFill>
        <p:spPr>
          <a:xfrm>
            <a:off x="8178898" y="363370"/>
            <a:ext cx="762831" cy="410476"/>
          </a:xfrm>
          <a:prstGeom prst="rect">
            <a:avLst/>
          </a:prstGeom>
        </p:spPr>
      </p:pic>
      <p:sp>
        <p:nvSpPr>
          <p:cNvPr id="5" name="Round Single Corner Rectangle 4"/>
          <p:cNvSpPr/>
          <p:nvPr/>
        </p:nvSpPr>
        <p:spPr bwMode="auto">
          <a:xfrm flipH="1">
            <a:off x="8839200" y="6380167"/>
            <a:ext cx="304800" cy="477837"/>
          </a:xfrm>
          <a:prstGeom prst="round1Rect">
            <a:avLst>
              <a:gd name="adj" fmla="val 50000"/>
            </a:avLst>
          </a:prstGeom>
          <a:solidFill>
            <a:srgbClr val="C00000"/>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6" name="Rectangle 2"/>
          <p:cNvSpPr>
            <a:spLocks noGrp="1" noChangeArrowheads="1"/>
          </p:cNvSpPr>
          <p:nvPr>
            <p:ph type="title"/>
          </p:nvPr>
        </p:nvSpPr>
        <p:spPr>
          <a:xfrm>
            <a:off x="639082" y="2318994"/>
            <a:ext cx="5880055" cy="1785453"/>
          </a:xfrm>
          <a:prstGeom prst="rect">
            <a:avLst/>
          </a:prstGeom>
        </p:spPr>
        <p:txBody>
          <a:bodyPr lIns="91404" tIns="45702" rIns="91404" bIns="45702" anchor="ctr" anchorCtr="0"/>
          <a:lstStyle>
            <a:lvl1pPr algn="l">
              <a:lnSpc>
                <a:spcPct val="85000"/>
              </a:lnSpc>
              <a:defRPr sz="4400" b="1">
                <a:solidFill>
                  <a:srgbClr val="C00000"/>
                </a:solidFill>
              </a:defRPr>
            </a:lvl1pPr>
          </a:lstStyle>
          <a:p>
            <a:r>
              <a:rPr lang="en-US" smtClean="0"/>
              <a:t>Click to edit Master title style</a:t>
            </a:r>
            <a:endParaRPr lang="en-US" dirty="0" smtClean="0"/>
          </a:p>
        </p:txBody>
      </p:sp>
      <p:sp>
        <p:nvSpPr>
          <p:cNvPr id="7" name="Round Single Corner Rectangle 6"/>
          <p:cNvSpPr/>
          <p:nvPr/>
        </p:nvSpPr>
        <p:spPr bwMode="auto">
          <a:xfrm flipV="1">
            <a:off x="4" y="4"/>
            <a:ext cx="227013" cy="5395913"/>
          </a:xfrm>
          <a:prstGeom prst="round1Rect">
            <a:avLst>
              <a:gd name="adj" fmla="val 50000"/>
            </a:avLst>
          </a:prstGeom>
          <a:solidFill>
            <a:srgbClr val="0098A1"/>
          </a:solid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lIns="91404" tIns="45702" rIns="91404" bIns="45702" anchor="ctr"/>
          <a:lstStyle/>
          <a:p>
            <a:pPr fontAlgn="auto">
              <a:spcBef>
                <a:spcPts val="0"/>
              </a:spcBef>
              <a:spcAft>
                <a:spcPts val="0"/>
              </a:spcAft>
              <a:defRPr/>
            </a:pPr>
            <a:endParaRPr lang="en-US" dirty="0">
              <a:solidFill>
                <a:schemeClr val="tx1"/>
              </a:solidFill>
              <a:latin typeface="Times New Roman" pitchFamily="18" charset="0"/>
            </a:endParaRPr>
          </a:p>
        </p:txBody>
      </p:sp>
      <p:sp>
        <p:nvSpPr>
          <p:cNvPr id="8" name="TextBox 7"/>
          <p:cNvSpPr txBox="1"/>
          <p:nvPr/>
        </p:nvSpPr>
        <p:spPr>
          <a:xfrm>
            <a:off x="-7493" y="6663692"/>
            <a:ext cx="1614545" cy="211083"/>
          </a:xfrm>
          <a:prstGeom prst="rect">
            <a:avLst/>
          </a:prstGeom>
          <a:noFill/>
        </p:spPr>
        <p:txBody>
          <a:bodyPr wrap="none" lIns="91404" tIns="45702" rIns="91404" bIns="45702" rtlCol="0">
            <a:spAutoFit/>
          </a:bodyPr>
          <a:lstStyle/>
          <a:p>
            <a:pPr algn="l">
              <a:lnSpc>
                <a:spcPct val="85000"/>
              </a:lnSpc>
            </a:pPr>
            <a:r>
              <a:rPr lang="en-US" sz="900" b="1" kern="1200" dirty="0" smtClean="0">
                <a:solidFill>
                  <a:schemeClr val="tx1"/>
                </a:solidFill>
                <a:latin typeface="+mn-lt"/>
                <a:ea typeface="+mn-ea"/>
                <a:cs typeface="+mn-cs"/>
              </a:rPr>
              <a:t>RAD Confidential Information</a:t>
            </a:r>
            <a:endParaRPr lang="en-US" sz="500" b="1" dirty="0" smtClean="0">
              <a:latin typeface="+mn-lt"/>
            </a:endParaRP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cSld name="2_Head of Presentations ">
    <p:spTree>
      <p:nvGrpSpPr>
        <p:cNvPr id="1" name=""/>
        <p:cNvGrpSpPr/>
        <p:nvPr/>
      </p:nvGrpSpPr>
      <p:grpSpPr>
        <a:xfrm>
          <a:off x="0" y="0"/>
          <a:ext cx="0" cy="0"/>
          <a:chOff x="0" y="0"/>
          <a:chExt cx="0" cy="0"/>
        </a:xfrm>
      </p:grpSpPr>
      <p:sp>
        <p:nvSpPr>
          <p:cNvPr id="26" name="Round Same Side Corner Rectangle 25"/>
          <p:cNvSpPr/>
          <p:nvPr userDrawn="1"/>
        </p:nvSpPr>
        <p:spPr>
          <a:xfrm>
            <a:off x="0" y="0"/>
            <a:ext cx="9144000" cy="5327780"/>
          </a:xfrm>
          <a:prstGeom prst="round2SameRect">
            <a:avLst>
              <a:gd name="adj1" fmla="val 2561"/>
              <a:gd name="adj2" fmla="val 0"/>
            </a:avLst>
          </a:prstGeom>
          <a:gradFill>
            <a:gsLst>
              <a:gs pos="9000">
                <a:schemeClr val="bg1">
                  <a:lumMod val="75000"/>
                </a:schemeClr>
              </a:gs>
              <a:gs pos="100000">
                <a:schemeClr val="bg1">
                  <a:alpha val="97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7" name="Title 13"/>
          <p:cNvSpPr>
            <a:spLocks noGrp="1"/>
          </p:cNvSpPr>
          <p:nvPr>
            <p:ph type="title"/>
          </p:nvPr>
        </p:nvSpPr>
        <p:spPr>
          <a:xfrm>
            <a:off x="4016188" y="1764209"/>
            <a:ext cx="4141693" cy="1294181"/>
          </a:xfrm>
          <a:prstGeom prst="rect">
            <a:avLst/>
          </a:prstGeom>
        </p:spPr>
        <p:txBody>
          <a:bodyPr lIns="91404" tIns="45702" rIns="91404" bIns="45702" anchor="ctr" anchorCtr="0"/>
          <a:lstStyle>
            <a:lvl1pPr algn="l">
              <a:lnSpc>
                <a:spcPct val="85000"/>
              </a:lnSpc>
              <a:defRPr b="1">
                <a:solidFill>
                  <a:srgbClr val="C00000"/>
                </a:solidFill>
              </a:defRPr>
            </a:lvl1pPr>
          </a:lstStyle>
          <a:p>
            <a:r>
              <a:rPr lang="en-US" smtClean="0"/>
              <a:t>Click to edit Master title style</a:t>
            </a:r>
            <a:endParaRPr lang="en-US" dirty="0"/>
          </a:p>
        </p:txBody>
      </p:sp>
      <p:sp>
        <p:nvSpPr>
          <p:cNvPr id="8" name="Text Placeholder 21"/>
          <p:cNvSpPr>
            <a:spLocks noGrp="1"/>
          </p:cNvSpPr>
          <p:nvPr>
            <p:ph type="body" sz="quarter" idx="13"/>
          </p:nvPr>
        </p:nvSpPr>
        <p:spPr>
          <a:xfrm>
            <a:off x="4033648" y="4131984"/>
            <a:ext cx="4124234" cy="1120775"/>
          </a:xfrm>
          <a:prstGeom prst="rect">
            <a:avLst/>
          </a:prstGeom>
        </p:spPr>
        <p:txBody>
          <a:bodyPr lIns="91404" tIns="45702" rIns="91404" bIns="45702"/>
          <a:lstStyle>
            <a:lvl1pPr>
              <a:buNone/>
              <a:defRPr sz="1800" b="1">
                <a:solidFill>
                  <a:schemeClr val="tx1">
                    <a:lumMod val="50000"/>
                  </a:schemeClr>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smtClean="0"/>
              <a:t>Click to edit Master text styles</a:t>
            </a:r>
          </a:p>
        </p:txBody>
      </p:sp>
      <p:pic>
        <p:nvPicPr>
          <p:cNvPr id="13" name="Picture 12" descr="4_darkblue.jpg"/>
          <p:cNvPicPr>
            <a:picLocks noChangeAspect="1"/>
          </p:cNvPicPr>
          <p:nvPr userDrawn="1"/>
        </p:nvPicPr>
        <p:blipFill>
          <a:blip r:embed="rId2" cstate="screen"/>
          <a:srcRect/>
          <a:stretch>
            <a:fillRect/>
          </a:stretch>
        </p:blipFill>
        <p:spPr>
          <a:xfrm>
            <a:off x="762000" y="0"/>
            <a:ext cx="3082212" cy="6858000"/>
          </a:xfrm>
          <a:prstGeom prst="rect">
            <a:avLst/>
          </a:prstGeom>
        </p:spPr>
      </p:pic>
      <p:sp>
        <p:nvSpPr>
          <p:cNvPr id="27" name="Rectangle 26"/>
          <p:cNvSpPr/>
          <p:nvPr userDrawn="1"/>
        </p:nvSpPr>
        <p:spPr>
          <a:xfrm>
            <a:off x="578498" y="0"/>
            <a:ext cx="183502" cy="6858000"/>
          </a:xfrm>
          <a:prstGeom prst="rect">
            <a:avLst/>
          </a:prstGeom>
          <a:solidFill>
            <a:srgbClr val="0098A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2" rIns="91404" bIns="45702" rtlCol="0" anchor="ctr"/>
          <a:lstStyle/>
          <a:p>
            <a:pPr algn="ctr"/>
            <a:endParaRPr lang="en-US" dirty="0"/>
          </a:p>
        </p:txBody>
      </p:sp>
      <p:sp>
        <p:nvSpPr>
          <p:cNvPr id="28" name="Text Placeholder 21"/>
          <p:cNvSpPr>
            <a:spLocks noGrp="1"/>
          </p:cNvSpPr>
          <p:nvPr>
            <p:ph type="body" sz="quarter" idx="14" hasCustomPrompt="1"/>
          </p:nvPr>
        </p:nvSpPr>
        <p:spPr>
          <a:xfrm>
            <a:off x="4033648" y="3185499"/>
            <a:ext cx="4124234" cy="764412"/>
          </a:xfrm>
          <a:prstGeom prst="rect">
            <a:avLst/>
          </a:prstGeom>
        </p:spPr>
        <p:txBody>
          <a:bodyPr lIns="91404" tIns="45702" rIns="91404" bIns="45702"/>
          <a:lstStyle>
            <a:lvl1pPr>
              <a:buNone/>
              <a:defRPr sz="2400" b="1" baseline="0">
                <a:solidFill>
                  <a:srgbClr val="0098A1"/>
                </a:solidFill>
              </a:defRPr>
            </a:lvl1pPr>
            <a:lvl2pPr>
              <a:buNone/>
              <a:defRPr sz="1600">
                <a:solidFill>
                  <a:schemeClr val="tx1">
                    <a:lumMod val="65000"/>
                    <a:lumOff val="35000"/>
                  </a:schemeClr>
                </a:solidFill>
              </a:defRPr>
            </a:lvl2pPr>
            <a:lvl3pPr>
              <a:buNone/>
              <a:defRPr sz="1400">
                <a:solidFill>
                  <a:schemeClr val="tx1">
                    <a:lumMod val="65000"/>
                    <a:lumOff val="35000"/>
                  </a:schemeClr>
                </a:solidFill>
              </a:defRPr>
            </a:lvl3pPr>
            <a:lvl4pPr>
              <a:buNone/>
              <a:defRPr sz="1200">
                <a:solidFill>
                  <a:schemeClr val="tx1">
                    <a:lumMod val="65000"/>
                    <a:lumOff val="35000"/>
                  </a:schemeClr>
                </a:solidFill>
              </a:defRPr>
            </a:lvl4pPr>
            <a:lvl5pPr>
              <a:buNone/>
              <a:defRPr sz="1200">
                <a:solidFill>
                  <a:schemeClr val="tx1">
                    <a:lumMod val="65000"/>
                    <a:lumOff val="35000"/>
                  </a:schemeClr>
                </a:solidFill>
              </a:defRPr>
            </a:lvl5pPr>
          </a:lstStyle>
          <a:p>
            <a:pPr lvl="0"/>
            <a:r>
              <a:rPr lang="en-US" dirty="0" smtClean="0"/>
              <a:t>Click to edit sub title</a:t>
            </a:r>
          </a:p>
        </p:txBody>
      </p:sp>
      <p:pic>
        <p:nvPicPr>
          <p:cNvPr id="30" name="Picture 29" descr="RAD_only.png"/>
          <p:cNvPicPr>
            <a:picLocks noChangeAspect="1"/>
          </p:cNvPicPr>
          <p:nvPr userDrawn="1"/>
        </p:nvPicPr>
        <p:blipFill>
          <a:blip r:embed="rId3" cstate="screen"/>
          <a:stretch>
            <a:fillRect/>
          </a:stretch>
        </p:blipFill>
        <p:spPr>
          <a:xfrm>
            <a:off x="4098758" y="5994939"/>
            <a:ext cx="1072696" cy="6150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wipe(left)">
                                      <p:cBhvr>
                                        <p:cTn id="10" dur="500"/>
                                        <p:tgtEl>
                                          <p:spTgt spid="8">
                                            <p:txEl>
                                              <p:pRg st="0" end="0"/>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8">
                                            <p:txEl>
                                              <p:pRg st="0" end="0"/>
                                            </p:txEl>
                                          </p:spTgt>
                                        </p:tgtEl>
                                        <p:attrNameLst>
                                          <p:attrName>style.visibility</p:attrName>
                                        </p:attrNameLst>
                                      </p:cBhvr>
                                      <p:to>
                                        <p:strVal val="visible"/>
                                      </p:to>
                                    </p:set>
                                    <p:animEffect transition="in" filter="wipe(left)">
                                      <p:cBhvr>
                                        <p:cTn id="13" dur="5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tmplLst>
          <p:tmpl lvl="1">
            <p:tnLst>
              <p:par>
                <p:cTn presetID="22" presetClass="entr" presetSubtype="8"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28" grpId="0" build="p">
        <p:tmplLst>
          <p:tmpl lvl="1">
            <p:tnLst>
              <p:par>
                <p:cTn presetID="22" presetClass="entr" presetSubtype="8"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left)">
                      <p:cBhvr>
                        <p:cTn dur="500"/>
                        <p:tgtEl>
                          <p:spTgt spid="28"/>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Box 40"/>
          <p:cNvSpPr txBox="1">
            <a:spLocks noChangeArrowheads="1"/>
          </p:cNvSpPr>
          <p:nvPr/>
        </p:nvSpPr>
        <p:spPr bwMode="auto">
          <a:xfrm>
            <a:off x="7149794" y="6650042"/>
            <a:ext cx="1744293" cy="246173"/>
          </a:xfrm>
          <a:prstGeom prst="rect">
            <a:avLst/>
          </a:prstGeom>
          <a:noFill/>
          <a:ln w="9525">
            <a:noFill/>
            <a:miter lim="800000"/>
            <a:headEnd/>
            <a:tailEnd/>
          </a:ln>
          <a:effectLst/>
        </p:spPr>
        <p:txBody>
          <a:bodyPr wrap="none" lIns="91393" tIns="45696" rIns="91393" bIns="45696">
            <a:spAutoFit/>
          </a:bodyPr>
          <a:lstStyle/>
          <a:p>
            <a:pPr algn="r">
              <a:defRPr/>
            </a:pPr>
            <a:r>
              <a:rPr lang="en-US" sz="800" dirty="0" smtClean="0"/>
              <a:t>Open Source Code in RAD    Slide  </a:t>
            </a:r>
            <a:fld id="{1FEB4FD2-243B-450F-B334-AD0C10AF24B3}" type="slidenum">
              <a:rPr lang="en-US" sz="1000" smtClean="0">
                <a:solidFill>
                  <a:srgbClr val="4D4D4D"/>
                </a:solidFill>
                <a:latin typeface="+mn-lt"/>
                <a:cs typeface="Arial" charset="0"/>
              </a:rPr>
              <a:pPr algn="r">
                <a:defRPr/>
              </a:pPr>
              <a:t>‹#›</a:t>
            </a:fld>
            <a:endParaRPr lang="en-US" sz="1000" dirty="0">
              <a:solidFill>
                <a:srgbClr val="4D4D4D"/>
              </a:solidFill>
              <a:latin typeface="+mn-lt"/>
              <a:cs typeface="Arial" charset="0"/>
            </a:endParaRP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cs typeface="Times New Roman" charset="0"/>
        </a:defRPr>
      </a:lvl2pPr>
      <a:lvl3pPr algn="ctr" rtl="0" eaLnBrk="1" fontAlgn="base" hangingPunct="1">
        <a:spcBef>
          <a:spcPct val="0"/>
        </a:spcBef>
        <a:spcAft>
          <a:spcPct val="0"/>
        </a:spcAft>
        <a:defRPr sz="4400">
          <a:solidFill>
            <a:schemeClr val="tx2"/>
          </a:solidFill>
          <a:latin typeface="Times New Roman" charset="0"/>
          <a:cs typeface="Times New Roman" charset="0"/>
        </a:defRPr>
      </a:lvl3pPr>
      <a:lvl4pPr algn="ctr" rtl="0" eaLnBrk="1" fontAlgn="base" hangingPunct="1">
        <a:spcBef>
          <a:spcPct val="0"/>
        </a:spcBef>
        <a:spcAft>
          <a:spcPct val="0"/>
        </a:spcAft>
        <a:defRPr sz="4400">
          <a:solidFill>
            <a:schemeClr val="tx2"/>
          </a:solidFill>
          <a:latin typeface="Times New Roman" charset="0"/>
          <a:cs typeface="Times New Roman" charset="0"/>
        </a:defRPr>
      </a:lvl4pPr>
      <a:lvl5pPr algn="ctr" rtl="0" eaLnBrk="1" fontAlgn="base" hangingPunct="1">
        <a:spcBef>
          <a:spcPct val="0"/>
        </a:spcBef>
        <a:spcAft>
          <a:spcPct val="0"/>
        </a:spcAft>
        <a:defRPr sz="4400">
          <a:solidFill>
            <a:schemeClr val="tx2"/>
          </a:solidFill>
          <a:latin typeface="Times New Roman" charset="0"/>
          <a:cs typeface="Times New Roman" charset="0"/>
        </a:defRPr>
      </a:lvl5pPr>
      <a:lvl6pPr marL="457016" algn="ctr" rtl="0" eaLnBrk="1" fontAlgn="base" hangingPunct="1">
        <a:spcBef>
          <a:spcPct val="0"/>
        </a:spcBef>
        <a:spcAft>
          <a:spcPct val="0"/>
        </a:spcAft>
        <a:defRPr sz="4400">
          <a:solidFill>
            <a:schemeClr val="tx2"/>
          </a:solidFill>
          <a:latin typeface="Times New Roman" charset="0"/>
          <a:cs typeface="Times New Roman" charset="0"/>
        </a:defRPr>
      </a:lvl6pPr>
      <a:lvl7pPr marL="914036" algn="ctr" rtl="0" eaLnBrk="1" fontAlgn="base" hangingPunct="1">
        <a:spcBef>
          <a:spcPct val="0"/>
        </a:spcBef>
        <a:spcAft>
          <a:spcPct val="0"/>
        </a:spcAft>
        <a:defRPr sz="4400">
          <a:solidFill>
            <a:schemeClr val="tx2"/>
          </a:solidFill>
          <a:latin typeface="Times New Roman" charset="0"/>
          <a:cs typeface="Times New Roman" charset="0"/>
        </a:defRPr>
      </a:lvl7pPr>
      <a:lvl8pPr marL="1371052" algn="ctr" rtl="0" eaLnBrk="1" fontAlgn="base" hangingPunct="1">
        <a:spcBef>
          <a:spcPct val="0"/>
        </a:spcBef>
        <a:spcAft>
          <a:spcPct val="0"/>
        </a:spcAft>
        <a:defRPr sz="4400">
          <a:solidFill>
            <a:schemeClr val="tx2"/>
          </a:solidFill>
          <a:latin typeface="Times New Roman" charset="0"/>
          <a:cs typeface="Times New Roman" charset="0"/>
        </a:defRPr>
      </a:lvl8pPr>
      <a:lvl9pPr marL="1828068" algn="ctr" rtl="0" eaLnBrk="1" fontAlgn="base" hangingPunct="1">
        <a:spcBef>
          <a:spcPct val="0"/>
        </a:spcBef>
        <a:spcAft>
          <a:spcPct val="0"/>
        </a:spcAft>
        <a:defRPr sz="4400">
          <a:solidFill>
            <a:schemeClr val="tx2"/>
          </a:solidFill>
          <a:latin typeface="Times New Roman" charset="0"/>
          <a:cs typeface="Times New Roman" charset="0"/>
        </a:defRPr>
      </a:lvl9pPr>
    </p:titleStyle>
    <p:bodyStyle>
      <a:lvl1pPr marL="342764" indent="-342764" algn="l" rtl="0" eaLnBrk="1" fontAlgn="base" hangingPunct="1">
        <a:spcBef>
          <a:spcPct val="20000"/>
        </a:spcBef>
        <a:spcAft>
          <a:spcPct val="0"/>
        </a:spcAft>
        <a:buChar char="•"/>
        <a:defRPr sz="3200">
          <a:solidFill>
            <a:schemeClr val="tx1"/>
          </a:solidFill>
          <a:latin typeface="+mn-lt"/>
          <a:ea typeface="+mn-ea"/>
          <a:cs typeface="+mn-cs"/>
        </a:defRPr>
      </a:lvl1pPr>
      <a:lvl2pPr marL="742654" indent="-285634" algn="l" rtl="0" eaLnBrk="1" fontAlgn="base" hangingPunct="1">
        <a:spcBef>
          <a:spcPct val="20000"/>
        </a:spcBef>
        <a:spcAft>
          <a:spcPct val="0"/>
        </a:spcAft>
        <a:buChar char="–"/>
        <a:defRPr sz="2800">
          <a:solidFill>
            <a:schemeClr val="tx1"/>
          </a:solidFill>
          <a:latin typeface="+mn-lt"/>
          <a:cs typeface="+mn-cs"/>
        </a:defRPr>
      </a:lvl2pPr>
      <a:lvl3pPr marL="1142544" indent="-228508" algn="l" rtl="0" eaLnBrk="1" fontAlgn="base" hangingPunct="1">
        <a:spcBef>
          <a:spcPct val="20000"/>
        </a:spcBef>
        <a:spcAft>
          <a:spcPct val="0"/>
        </a:spcAft>
        <a:buChar char="•"/>
        <a:defRPr sz="2400">
          <a:solidFill>
            <a:schemeClr val="tx1"/>
          </a:solidFill>
          <a:latin typeface="+mn-lt"/>
          <a:cs typeface="+mn-cs"/>
        </a:defRPr>
      </a:lvl3pPr>
      <a:lvl4pPr marL="1599560" indent="-228508" algn="l" rtl="0" eaLnBrk="1" fontAlgn="base" hangingPunct="1">
        <a:spcBef>
          <a:spcPct val="20000"/>
        </a:spcBef>
        <a:spcAft>
          <a:spcPct val="0"/>
        </a:spcAft>
        <a:buChar char="–"/>
        <a:defRPr sz="2000">
          <a:solidFill>
            <a:schemeClr val="tx1"/>
          </a:solidFill>
          <a:latin typeface="+mn-lt"/>
          <a:cs typeface="+mn-cs"/>
        </a:defRPr>
      </a:lvl4pPr>
      <a:lvl5pPr marL="2056576" indent="-228508" algn="l" rtl="0" eaLnBrk="1" fontAlgn="base" hangingPunct="1">
        <a:spcBef>
          <a:spcPct val="20000"/>
        </a:spcBef>
        <a:spcAft>
          <a:spcPct val="0"/>
        </a:spcAft>
        <a:buChar char="»"/>
        <a:defRPr sz="2000">
          <a:solidFill>
            <a:schemeClr val="tx1"/>
          </a:solidFill>
          <a:latin typeface="+mn-lt"/>
          <a:cs typeface="+mn-cs"/>
        </a:defRPr>
      </a:lvl5pPr>
      <a:lvl6pPr marL="2513596" indent="-228508" algn="l" rtl="0" eaLnBrk="1" fontAlgn="base" hangingPunct="1">
        <a:spcBef>
          <a:spcPct val="20000"/>
        </a:spcBef>
        <a:spcAft>
          <a:spcPct val="0"/>
        </a:spcAft>
        <a:buChar char="»"/>
        <a:defRPr sz="2000">
          <a:solidFill>
            <a:schemeClr val="tx1"/>
          </a:solidFill>
          <a:latin typeface="+mn-lt"/>
          <a:cs typeface="+mn-cs"/>
        </a:defRPr>
      </a:lvl6pPr>
      <a:lvl7pPr marL="2970612" indent="-228508" algn="l" rtl="0" eaLnBrk="1" fontAlgn="base" hangingPunct="1">
        <a:spcBef>
          <a:spcPct val="20000"/>
        </a:spcBef>
        <a:spcAft>
          <a:spcPct val="0"/>
        </a:spcAft>
        <a:buChar char="»"/>
        <a:defRPr sz="2000">
          <a:solidFill>
            <a:schemeClr val="tx1"/>
          </a:solidFill>
          <a:latin typeface="+mn-lt"/>
          <a:cs typeface="+mn-cs"/>
        </a:defRPr>
      </a:lvl7pPr>
      <a:lvl8pPr marL="3427628" indent="-228508" algn="l" rtl="0" eaLnBrk="1" fontAlgn="base" hangingPunct="1">
        <a:spcBef>
          <a:spcPct val="20000"/>
        </a:spcBef>
        <a:spcAft>
          <a:spcPct val="0"/>
        </a:spcAft>
        <a:buChar char="»"/>
        <a:defRPr sz="2000">
          <a:solidFill>
            <a:schemeClr val="tx1"/>
          </a:solidFill>
          <a:latin typeface="+mn-lt"/>
          <a:cs typeface="+mn-cs"/>
        </a:defRPr>
      </a:lvl8pPr>
      <a:lvl9pPr marL="3884644" indent="-228508"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036" rtl="0" eaLnBrk="1" latinLnBrk="0" hangingPunct="1">
        <a:defRPr sz="1800" kern="1200">
          <a:solidFill>
            <a:schemeClr val="tx1"/>
          </a:solidFill>
          <a:latin typeface="+mn-lt"/>
          <a:ea typeface="+mn-ea"/>
          <a:cs typeface="+mn-cs"/>
        </a:defRPr>
      </a:lvl1pPr>
      <a:lvl2pPr marL="457016" algn="l" defTabSz="914036" rtl="0" eaLnBrk="1" latinLnBrk="0" hangingPunct="1">
        <a:defRPr sz="1800" kern="1200">
          <a:solidFill>
            <a:schemeClr val="tx1"/>
          </a:solidFill>
          <a:latin typeface="+mn-lt"/>
          <a:ea typeface="+mn-ea"/>
          <a:cs typeface="+mn-cs"/>
        </a:defRPr>
      </a:lvl2pPr>
      <a:lvl3pPr marL="914036" algn="l" defTabSz="914036" rtl="0" eaLnBrk="1" latinLnBrk="0" hangingPunct="1">
        <a:defRPr sz="1800" kern="1200">
          <a:solidFill>
            <a:schemeClr val="tx1"/>
          </a:solidFill>
          <a:latin typeface="+mn-lt"/>
          <a:ea typeface="+mn-ea"/>
          <a:cs typeface="+mn-cs"/>
        </a:defRPr>
      </a:lvl3pPr>
      <a:lvl4pPr marL="1371052" algn="l" defTabSz="914036" rtl="0" eaLnBrk="1" latinLnBrk="0" hangingPunct="1">
        <a:defRPr sz="1800" kern="1200">
          <a:solidFill>
            <a:schemeClr val="tx1"/>
          </a:solidFill>
          <a:latin typeface="+mn-lt"/>
          <a:ea typeface="+mn-ea"/>
          <a:cs typeface="+mn-cs"/>
        </a:defRPr>
      </a:lvl4pPr>
      <a:lvl5pPr marL="1828068" algn="l" defTabSz="914036" rtl="0" eaLnBrk="1" latinLnBrk="0" hangingPunct="1">
        <a:defRPr sz="1800" kern="1200">
          <a:solidFill>
            <a:schemeClr val="tx1"/>
          </a:solidFill>
          <a:latin typeface="+mn-lt"/>
          <a:ea typeface="+mn-ea"/>
          <a:cs typeface="+mn-cs"/>
        </a:defRPr>
      </a:lvl5pPr>
      <a:lvl6pPr marL="2285084" algn="l" defTabSz="914036" rtl="0" eaLnBrk="1" latinLnBrk="0" hangingPunct="1">
        <a:defRPr sz="1800" kern="1200">
          <a:solidFill>
            <a:schemeClr val="tx1"/>
          </a:solidFill>
          <a:latin typeface="+mn-lt"/>
          <a:ea typeface="+mn-ea"/>
          <a:cs typeface="+mn-cs"/>
        </a:defRPr>
      </a:lvl6pPr>
      <a:lvl7pPr marL="2742104" algn="l" defTabSz="914036" rtl="0" eaLnBrk="1" latinLnBrk="0" hangingPunct="1">
        <a:defRPr sz="1800" kern="1200">
          <a:solidFill>
            <a:schemeClr val="tx1"/>
          </a:solidFill>
          <a:latin typeface="+mn-lt"/>
          <a:ea typeface="+mn-ea"/>
          <a:cs typeface="+mn-cs"/>
        </a:defRPr>
      </a:lvl7pPr>
      <a:lvl8pPr marL="3199120" algn="l" defTabSz="914036" rtl="0" eaLnBrk="1" latinLnBrk="0" hangingPunct="1">
        <a:defRPr sz="1800" kern="1200">
          <a:solidFill>
            <a:schemeClr val="tx1"/>
          </a:solidFill>
          <a:latin typeface="+mn-lt"/>
          <a:ea typeface="+mn-ea"/>
          <a:cs typeface="+mn-cs"/>
        </a:defRPr>
      </a:lvl8pPr>
      <a:lvl9pPr marL="3656136" algn="l" defTabSz="9140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en.wikipedia.org/wiki/File:Copyleft.svg"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en.wikipedia.org/wiki/File:Copyright.svg"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907004" y="818867"/>
            <a:ext cx="5127812" cy="2906972"/>
          </a:xfrm>
        </p:spPr>
        <p:txBody>
          <a:bodyPr/>
          <a:lstStyle/>
          <a:p>
            <a:pPr algn="ctr">
              <a:lnSpc>
                <a:spcPct val="100000"/>
              </a:lnSpc>
            </a:pPr>
            <a:r>
              <a:rPr lang="en-US" sz="4000" dirty="0" smtClean="0">
                <a:solidFill>
                  <a:schemeClr val="tx1"/>
                </a:solidFill>
              </a:rPr>
              <a:t>Open Source Software</a:t>
            </a:r>
            <a:br>
              <a:rPr lang="en-US" sz="4000" dirty="0" smtClean="0">
                <a:solidFill>
                  <a:schemeClr val="tx1"/>
                </a:solidFill>
              </a:rPr>
            </a:br>
            <a:r>
              <a:rPr lang="en-US" sz="4000" dirty="0" smtClean="0">
                <a:solidFill>
                  <a:schemeClr val="tx1"/>
                </a:solidFill>
              </a:rPr>
              <a:t>in</a:t>
            </a:r>
            <a:br>
              <a:rPr lang="en-US" sz="4000" dirty="0" smtClean="0">
                <a:solidFill>
                  <a:schemeClr val="tx1"/>
                </a:solidFill>
              </a:rPr>
            </a:br>
            <a:r>
              <a:rPr lang="en-US" sz="4000" dirty="0" smtClean="0">
                <a:solidFill>
                  <a:schemeClr val="tx1"/>
                </a:solidFill>
              </a:rPr>
              <a:t>RAD</a:t>
            </a:r>
            <a:endParaRPr lang="en-US" sz="4000" dirty="0">
              <a:solidFill>
                <a:schemeClr val="tx1"/>
              </a:solidFill>
            </a:endParaRPr>
          </a:p>
        </p:txBody>
      </p:sp>
      <p:sp>
        <p:nvSpPr>
          <p:cNvPr id="6" name="Text Placeholder 5"/>
          <p:cNvSpPr>
            <a:spLocks noGrp="1"/>
          </p:cNvSpPr>
          <p:nvPr>
            <p:ph type="body" sz="quarter" idx="14"/>
          </p:nvPr>
        </p:nvSpPr>
        <p:spPr>
          <a:xfrm>
            <a:off x="4067033" y="4760311"/>
            <a:ext cx="2456597" cy="889861"/>
          </a:xfrm>
        </p:spPr>
        <p:txBody>
          <a:bodyPr/>
          <a:lstStyle/>
          <a:p>
            <a:pPr marL="341313" indent="-55563"/>
            <a:r>
              <a:rPr lang="en-US" dirty="0" smtClean="0">
                <a:solidFill>
                  <a:srgbClr val="C00000"/>
                </a:solidFill>
              </a:rPr>
              <a:t>Yaakov (J) Stein</a:t>
            </a:r>
          </a:p>
          <a:p>
            <a:pPr marL="341313" indent="-55563" algn="ctr"/>
            <a:r>
              <a:rPr lang="en-US" dirty="0" smtClean="0">
                <a:solidFill>
                  <a:srgbClr val="C00000"/>
                </a:solidFill>
              </a:rPr>
              <a:t>CTO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Software – the 4 freedoms</a:t>
            </a:r>
            <a:endParaRPr lang="en-US" dirty="0"/>
          </a:p>
        </p:txBody>
      </p:sp>
      <p:sp>
        <p:nvSpPr>
          <p:cNvPr id="3" name="Text Placeholder 2"/>
          <p:cNvSpPr>
            <a:spLocks noGrp="1"/>
          </p:cNvSpPr>
          <p:nvPr>
            <p:ph type="body" sz="quarter" idx="10"/>
          </p:nvPr>
        </p:nvSpPr>
        <p:spPr>
          <a:xfrm>
            <a:off x="450377" y="1535374"/>
            <a:ext cx="8434316" cy="4906369"/>
          </a:xfrm>
        </p:spPr>
        <p:txBody>
          <a:bodyPr/>
          <a:lstStyle/>
          <a:p>
            <a:pPr>
              <a:buNone/>
            </a:pPr>
            <a:r>
              <a:rPr lang="en-US" dirty="0" smtClean="0"/>
              <a:t>The FSF defines free software as providing the user 4 freedoms</a:t>
            </a:r>
          </a:p>
          <a:p>
            <a:pPr>
              <a:spcBef>
                <a:spcPts val="1800"/>
              </a:spcBef>
              <a:buNone/>
            </a:pPr>
            <a:r>
              <a:rPr lang="en-US" b="1" dirty="0" smtClean="0"/>
              <a:t>0</a:t>
            </a:r>
            <a:r>
              <a:rPr lang="en-US" dirty="0" smtClean="0"/>
              <a:t> The freedom to run the program as you wish for any purpose</a:t>
            </a:r>
          </a:p>
          <a:p>
            <a:pPr>
              <a:spcBef>
                <a:spcPts val="1200"/>
              </a:spcBef>
              <a:buNone/>
            </a:pPr>
            <a:r>
              <a:rPr lang="en-US" b="1" dirty="0" smtClean="0"/>
              <a:t>1</a:t>
            </a:r>
            <a:r>
              <a:rPr lang="en-US" dirty="0" smtClean="0"/>
              <a:t> The freedom to study how the program works,                                           and change it so it does your computing as you wish</a:t>
            </a:r>
          </a:p>
          <a:p>
            <a:pPr>
              <a:spcBef>
                <a:spcPts val="0"/>
              </a:spcBef>
              <a:buNone/>
            </a:pPr>
            <a:r>
              <a:rPr lang="en-US" i="1" dirty="0" smtClean="0"/>
              <a:t>	Requires</a:t>
            </a:r>
            <a:r>
              <a:rPr lang="en-US" dirty="0" smtClean="0"/>
              <a:t> </a:t>
            </a:r>
            <a:r>
              <a:rPr lang="en-US" i="1" dirty="0" smtClean="0"/>
              <a:t>source-code access (Open Source)</a:t>
            </a:r>
          </a:p>
          <a:p>
            <a:pPr>
              <a:spcBef>
                <a:spcPts val="1200"/>
              </a:spcBef>
              <a:buNone/>
            </a:pPr>
            <a:r>
              <a:rPr lang="en-US" b="1" dirty="0" smtClean="0"/>
              <a:t>2</a:t>
            </a:r>
            <a:r>
              <a:rPr lang="en-US" dirty="0" smtClean="0"/>
              <a:t> The freedom to redistribute copies so you can help your neighbor</a:t>
            </a:r>
          </a:p>
          <a:p>
            <a:pPr>
              <a:spcBef>
                <a:spcPts val="1200"/>
              </a:spcBef>
              <a:buNone/>
            </a:pPr>
            <a:r>
              <a:rPr lang="en-US" b="1" dirty="0" smtClean="0"/>
              <a:t>3</a:t>
            </a:r>
            <a:r>
              <a:rPr lang="en-US" dirty="0" smtClean="0"/>
              <a:t> The freedom to distribute copies of your modified versions to others, giving the whole community a chance to benefit from your changes </a:t>
            </a:r>
            <a:r>
              <a:rPr lang="en-US" i="1" dirty="0" smtClean="0"/>
              <a:t>Requires</a:t>
            </a:r>
            <a:r>
              <a:rPr lang="en-US" dirty="0" smtClean="0"/>
              <a:t> </a:t>
            </a:r>
            <a:r>
              <a:rPr lang="en-US" i="1" dirty="0" smtClean="0"/>
              <a:t>source-code access (Open Source)</a:t>
            </a:r>
          </a:p>
          <a:p>
            <a:pPr>
              <a:spcBef>
                <a:spcPts val="1800"/>
              </a:spcBef>
              <a:buNone/>
            </a:pPr>
            <a:r>
              <a:rPr lang="en-US" dirty="0" smtClean="0"/>
              <a:t>The freedoms come at a cost – free software has no single owner</a:t>
            </a:r>
          </a:p>
          <a:p>
            <a:pPr>
              <a:spcBef>
                <a:spcPts val="0"/>
              </a:spcBef>
              <a:buNone/>
            </a:pPr>
            <a:r>
              <a:rPr lang="en-US" dirty="0" smtClean="0"/>
              <a:t>	and so it can endlessly fork (e.g., Linux </a:t>
            </a:r>
            <a:r>
              <a:rPr lang="en-US" dirty="0" err="1" smtClean="0"/>
              <a:t>distros</a:t>
            </a:r>
            <a:r>
              <a:rPr lang="en-US"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Software</a:t>
            </a:r>
            <a:endParaRPr lang="en-US" dirty="0"/>
          </a:p>
        </p:txBody>
      </p:sp>
      <p:sp>
        <p:nvSpPr>
          <p:cNvPr id="3" name="Text Placeholder 2"/>
          <p:cNvSpPr>
            <a:spLocks noGrp="1"/>
          </p:cNvSpPr>
          <p:nvPr>
            <p:ph type="body" sz="quarter" idx="10"/>
          </p:nvPr>
        </p:nvSpPr>
        <p:spPr>
          <a:xfrm>
            <a:off x="491320" y="1228299"/>
            <a:ext cx="8393373" cy="5404513"/>
          </a:xfrm>
        </p:spPr>
        <p:txBody>
          <a:bodyPr/>
          <a:lstStyle/>
          <a:p>
            <a:pPr>
              <a:buNone/>
            </a:pPr>
            <a:r>
              <a:rPr lang="en-US" b="1" dirty="0" smtClean="0"/>
              <a:t>Open-source software</a:t>
            </a:r>
            <a:r>
              <a:rPr lang="en-US" dirty="0" smtClean="0"/>
              <a:t> (</a:t>
            </a:r>
            <a:r>
              <a:rPr lang="en-US" b="1" dirty="0" smtClean="0"/>
              <a:t>OSS</a:t>
            </a:r>
            <a:r>
              <a:rPr lang="en-US" dirty="0" smtClean="0"/>
              <a:t>) is software </a:t>
            </a:r>
          </a:p>
          <a:p>
            <a:pPr>
              <a:spcBef>
                <a:spcPts val="0"/>
              </a:spcBef>
            </a:pPr>
            <a:r>
              <a:rPr lang="en-US" dirty="0" smtClean="0"/>
              <a:t>made available with its source code </a:t>
            </a:r>
          </a:p>
          <a:p>
            <a:pPr>
              <a:spcBef>
                <a:spcPts val="0"/>
              </a:spcBef>
            </a:pPr>
            <a:r>
              <a:rPr lang="en-US" dirty="0" smtClean="0"/>
              <a:t>licensed with rights to study, modify, and distribute </a:t>
            </a:r>
          </a:p>
          <a:p>
            <a:pPr>
              <a:buNone/>
            </a:pPr>
            <a:r>
              <a:rPr lang="en-US" dirty="0" smtClean="0"/>
              <a:t>Examples:</a:t>
            </a:r>
          </a:p>
          <a:p>
            <a:pPr>
              <a:spcBef>
                <a:spcPts val="0"/>
              </a:spcBef>
            </a:pPr>
            <a:r>
              <a:rPr lang="en-US" sz="1800" dirty="0" smtClean="0"/>
              <a:t>GNU (</a:t>
            </a:r>
            <a:r>
              <a:rPr lang="en-US" sz="1800" b="1" dirty="0" smtClean="0"/>
              <a:t>G</a:t>
            </a:r>
            <a:r>
              <a:rPr lang="en-US" sz="1800" dirty="0" smtClean="0"/>
              <a:t>NU is </a:t>
            </a:r>
            <a:r>
              <a:rPr lang="en-US" sz="1800" b="1" dirty="0" smtClean="0"/>
              <a:t>N</a:t>
            </a:r>
            <a:r>
              <a:rPr lang="en-US" sz="1800" dirty="0" smtClean="0"/>
              <a:t>ot </a:t>
            </a:r>
            <a:r>
              <a:rPr lang="en-US" sz="1800" b="1" dirty="0" smtClean="0"/>
              <a:t>U</a:t>
            </a:r>
            <a:r>
              <a:rPr lang="en-US" sz="1800" dirty="0" smtClean="0"/>
              <a:t>nix)</a:t>
            </a:r>
          </a:p>
          <a:p>
            <a:pPr>
              <a:spcBef>
                <a:spcPts val="0"/>
              </a:spcBef>
            </a:pPr>
            <a:r>
              <a:rPr lang="en-US" sz="1800" dirty="0" smtClean="0"/>
              <a:t>Linux</a:t>
            </a:r>
          </a:p>
          <a:p>
            <a:pPr>
              <a:spcBef>
                <a:spcPts val="0"/>
              </a:spcBef>
            </a:pPr>
            <a:r>
              <a:rPr lang="en-US" sz="1800" dirty="0" smtClean="0"/>
              <a:t>Android (but </a:t>
            </a:r>
            <a:r>
              <a:rPr lang="en-US" sz="1800" b="1" i="1" dirty="0" smtClean="0"/>
              <a:t>not</a:t>
            </a:r>
            <a:r>
              <a:rPr lang="en-US" sz="1800" dirty="0" smtClean="0"/>
              <a:t> Apple’s </a:t>
            </a:r>
            <a:r>
              <a:rPr lang="en-US" sz="1800" dirty="0" err="1" smtClean="0"/>
              <a:t>iOS</a:t>
            </a:r>
            <a:r>
              <a:rPr lang="en-US" sz="1800" dirty="0" smtClean="0"/>
              <a:t>)</a:t>
            </a:r>
          </a:p>
          <a:p>
            <a:pPr>
              <a:spcBef>
                <a:spcPts val="0"/>
              </a:spcBef>
            </a:pPr>
            <a:r>
              <a:rPr lang="en-US" sz="1800" dirty="0" err="1" smtClean="0"/>
              <a:t>SourceForge</a:t>
            </a:r>
            <a:r>
              <a:rPr lang="en-US" sz="1800" dirty="0" smtClean="0"/>
              <a:t> projects</a:t>
            </a:r>
          </a:p>
          <a:p>
            <a:pPr>
              <a:spcBef>
                <a:spcPts val="0"/>
              </a:spcBef>
            </a:pPr>
            <a:r>
              <a:rPr lang="en-US" sz="1800" dirty="0" err="1" smtClean="0"/>
              <a:t>GitHub</a:t>
            </a:r>
            <a:r>
              <a:rPr lang="en-US" sz="1800" dirty="0" smtClean="0"/>
              <a:t> </a:t>
            </a:r>
          </a:p>
          <a:p>
            <a:pPr>
              <a:spcBef>
                <a:spcPts val="0"/>
              </a:spcBef>
            </a:pPr>
            <a:r>
              <a:rPr lang="en-US" sz="1800" dirty="0" smtClean="0"/>
              <a:t>Google Code</a:t>
            </a:r>
          </a:p>
          <a:p>
            <a:pPr>
              <a:buNone/>
            </a:pPr>
            <a:r>
              <a:rPr lang="en-US" dirty="0" smtClean="0"/>
              <a:t>Open Source need not be free of charge (but often is)</a:t>
            </a:r>
          </a:p>
          <a:p>
            <a:pPr>
              <a:buNone/>
            </a:pPr>
            <a:r>
              <a:rPr lang="en-US" dirty="0" smtClean="0"/>
              <a:t>Open-source software is often collaboratively developed</a:t>
            </a:r>
          </a:p>
          <a:p>
            <a:pPr>
              <a:spcBef>
                <a:spcPts val="0"/>
              </a:spcBef>
              <a:buNone/>
            </a:pPr>
            <a:r>
              <a:rPr lang="en-US" dirty="0" smtClean="0"/>
              <a:t>	and its use certainly can accelerate R&amp;D times ! </a:t>
            </a:r>
          </a:p>
          <a:p>
            <a:pPr>
              <a:buNone/>
            </a:pPr>
            <a:r>
              <a:rPr lang="en-US" dirty="0" smtClean="0"/>
              <a:t>OSS licenses may be </a:t>
            </a:r>
            <a:r>
              <a:rPr lang="en-US" i="1" dirty="0" smtClean="0"/>
              <a:t>permissive</a:t>
            </a:r>
            <a:r>
              <a:rPr lang="en-US" dirty="0" smtClean="0"/>
              <a:t> or </a:t>
            </a:r>
            <a:r>
              <a:rPr lang="en-US" i="1" dirty="0" err="1" smtClean="0"/>
              <a:t>copyleft</a:t>
            </a:r>
            <a:r>
              <a:rPr lang="en-US" i="1" dirty="0" smtClean="0"/>
              <a:t> </a:t>
            </a:r>
          </a:p>
          <a:p>
            <a:pPr>
              <a:buNone/>
            </a:pPr>
            <a:r>
              <a:rPr lang="en-US" b="1" dirty="0" smtClean="0"/>
              <a:t>Open content </a:t>
            </a:r>
            <a:r>
              <a:rPr lang="en-US" dirty="0" smtClean="0"/>
              <a:t>is an extension to other creative works</a:t>
            </a:r>
          </a:p>
          <a:p>
            <a:pPr>
              <a:buNone/>
            </a:pPr>
            <a:r>
              <a:rPr lang="en-US" dirty="0" smtClean="0"/>
              <a:t>There is </a:t>
            </a:r>
            <a:r>
              <a:rPr lang="en-US" b="1" dirty="0" smtClean="0"/>
              <a:t>Open Hardware </a:t>
            </a:r>
            <a:r>
              <a:rPr lang="en-US" dirty="0" smtClean="0"/>
              <a:t>too! </a:t>
            </a:r>
            <a:r>
              <a:rPr lang="en-US" sz="1600" dirty="0" smtClean="0"/>
              <a:t>(</a:t>
            </a:r>
            <a:r>
              <a:rPr lang="en-US" sz="1600" dirty="0" err="1" smtClean="0"/>
              <a:t>OpenCores</a:t>
            </a:r>
            <a:r>
              <a:rPr lang="en-US" sz="1600" dirty="0" smtClean="0"/>
              <a:t>, OHWR, </a:t>
            </a:r>
            <a:r>
              <a:rPr lang="en-US" sz="1600" dirty="0" err="1" smtClean="0"/>
              <a:t>Facebook’s</a:t>
            </a:r>
            <a:r>
              <a:rPr lang="en-US" sz="1600" dirty="0" smtClean="0"/>
              <a:t> Open Compute server)</a:t>
            </a:r>
          </a:p>
          <a:p>
            <a:pPr>
              <a:buNone/>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Derivative works</a:t>
            </a:r>
            <a:endParaRPr lang="en-US" dirty="0"/>
          </a:p>
        </p:txBody>
      </p:sp>
      <p:sp>
        <p:nvSpPr>
          <p:cNvPr id="3" name="Text Placeholder 2"/>
          <p:cNvSpPr>
            <a:spLocks noGrp="1"/>
          </p:cNvSpPr>
          <p:nvPr>
            <p:ph type="body" sz="quarter" idx="10"/>
          </p:nvPr>
        </p:nvSpPr>
        <p:spPr>
          <a:xfrm>
            <a:off x="313899" y="1173708"/>
            <a:ext cx="8475259" cy="5472752"/>
          </a:xfrm>
        </p:spPr>
        <p:txBody>
          <a:bodyPr/>
          <a:lstStyle/>
          <a:p>
            <a:pPr>
              <a:buNone/>
            </a:pPr>
            <a:r>
              <a:rPr lang="en-US" dirty="0" smtClean="0">
                <a:solidFill>
                  <a:schemeClr val="tx1"/>
                </a:solidFill>
              </a:rPr>
              <a:t>US Copyright act says :</a:t>
            </a:r>
          </a:p>
          <a:p>
            <a:pPr>
              <a:spcBef>
                <a:spcPts val="0"/>
              </a:spcBef>
              <a:buNone/>
            </a:pPr>
            <a:r>
              <a:rPr lang="en-US" dirty="0" smtClean="0"/>
              <a:t>	</a:t>
            </a:r>
            <a:r>
              <a:rPr lang="en-US" sz="1800" dirty="0" smtClean="0"/>
              <a:t>A “derivative work” is a work based upon one or more preexisting works, such as a translation, musical arrangement, dramatization, fictionalization, motion picture version, sound recording, art reproduction, abridgment, condensation, or any other form in which a work may be recast, transformed, or adapted. A work consisting of editorial revisions, annotations, elaborations, or other modifications which, as a whole, represent an original work of authorship, is a ''derivative work''.</a:t>
            </a:r>
          </a:p>
          <a:p>
            <a:pPr>
              <a:buNone/>
            </a:pPr>
            <a:r>
              <a:rPr lang="en-US" dirty="0" smtClean="0"/>
              <a:t>Courts generally consider a work a derivative </a:t>
            </a:r>
          </a:p>
          <a:p>
            <a:pPr>
              <a:spcBef>
                <a:spcPts val="0"/>
              </a:spcBef>
              <a:buNone/>
            </a:pPr>
            <a:r>
              <a:rPr lang="en-US" dirty="0" smtClean="0"/>
              <a:t>	only if it contains a substantial amount of the original work</a:t>
            </a:r>
          </a:p>
          <a:p>
            <a:pPr>
              <a:buNone/>
            </a:pPr>
            <a:r>
              <a:rPr lang="en-US" dirty="0" smtClean="0">
                <a:solidFill>
                  <a:schemeClr val="tx1"/>
                </a:solidFill>
              </a:rPr>
              <a:t>What is the meaning of a derivative work for software ?</a:t>
            </a:r>
          </a:p>
          <a:p>
            <a:pPr>
              <a:spcBef>
                <a:spcPts val="0"/>
              </a:spcBef>
            </a:pPr>
            <a:r>
              <a:rPr lang="en-US" dirty="0" smtClean="0">
                <a:solidFill>
                  <a:schemeClr val="tx1"/>
                </a:solidFill>
              </a:rPr>
              <a:t>modifying source code in-place</a:t>
            </a:r>
          </a:p>
          <a:p>
            <a:pPr>
              <a:spcBef>
                <a:spcPts val="0"/>
              </a:spcBef>
            </a:pPr>
            <a:r>
              <a:rPr lang="en-US" dirty="0" smtClean="0">
                <a:solidFill>
                  <a:schemeClr val="tx1"/>
                </a:solidFill>
              </a:rPr>
              <a:t>translating source code into another programming language</a:t>
            </a:r>
          </a:p>
          <a:p>
            <a:pPr>
              <a:spcBef>
                <a:spcPts val="0"/>
              </a:spcBef>
              <a:buNone/>
            </a:pPr>
            <a:r>
              <a:rPr lang="en-US" dirty="0" smtClean="0">
                <a:solidFill>
                  <a:schemeClr val="tx1"/>
                </a:solidFill>
              </a:rPr>
              <a:t>certainly creates a derivative work</a:t>
            </a:r>
          </a:p>
          <a:p>
            <a:pPr>
              <a:buNone/>
            </a:pPr>
            <a:r>
              <a:rPr lang="en-US" dirty="0" smtClean="0">
                <a:solidFill>
                  <a:schemeClr val="tx1"/>
                </a:solidFill>
              </a:rPr>
              <a:t>But different OSS licenses may add other types of derivative works, e.g.</a:t>
            </a:r>
          </a:p>
          <a:p>
            <a:pPr>
              <a:buNone/>
            </a:pPr>
            <a:r>
              <a:rPr lang="en-US" b="1" dirty="0" smtClean="0">
                <a:solidFill>
                  <a:schemeClr val="tx1"/>
                </a:solidFill>
              </a:rPr>
              <a:t>EPL </a:t>
            </a:r>
            <a:r>
              <a:rPr lang="en-US" dirty="0" smtClean="0">
                <a:solidFill>
                  <a:schemeClr val="tx1"/>
                </a:solidFill>
              </a:rPr>
              <a:t>Any code in a separate file </a:t>
            </a:r>
            <a:r>
              <a:rPr lang="en-US" b="1" i="1" dirty="0" smtClean="0">
                <a:solidFill>
                  <a:schemeClr val="tx1"/>
                </a:solidFill>
              </a:rPr>
              <a:t>is not </a:t>
            </a:r>
            <a:r>
              <a:rPr lang="en-US" dirty="0" smtClean="0">
                <a:solidFill>
                  <a:schemeClr val="tx1"/>
                </a:solidFill>
              </a:rPr>
              <a:t>a derivative work</a:t>
            </a:r>
          </a:p>
          <a:p>
            <a:pPr>
              <a:buNone/>
            </a:pPr>
            <a:r>
              <a:rPr lang="en-US" b="1" dirty="0" smtClean="0">
                <a:solidFill>
                  <a:schemeClr val="tx1"/>
                </a:solidFill>
              </a:rPr>
              <a:t>FSF </a:t>
            </a:r>
            <a:r>
              <a:rPr lang="en-US" dirty="0" smtClean="0">
                <a:solidFill>
                  <a:schemeClr val="tx1"/>
                </a:solidFill>
              </a:rPr>
              <a:t>Any program </a:t>
            </a:r>
            <a:r>
              <a:rPr lang="en-US" i="1" dirty="0" smtClean="0">
                <a:solidFill>
                  <a:schemeClr val="tx1"/>
                </a:solidFill>
              </a:rPr>
              <a:t>linking</a:t>
            </a:r>
            <a:r>
              <a:rPr lang="en-US" dirty="0" smtClean="0">
                <a:solidFill>
                  <a:schemeClr val="tx1"/>
                </a:solidFill>
              </a:rPr>
              <a:t> </a:t>
            </a:r>
            <a:r>
              <a:rPr lang="en-US" sz="1800" dirty="0" smtClean="0">
                <a:solidFill>
                  <a:schemeClr val="tx1"/>
                </a:solidFill>
              </a:rPr>
              <a:t>(statically or dynamically) </a:t>
            </a:r>
            <a:r>
              <a:rPr lang="en-US" b="1" i="1" dirty="0" smtClean="0">
                <a:solidFill>
                  <a:schemeClr val="tx1"/>
                </a:solidFill>
              </a:rPr>
              <a:t>is</a:t>
            </a:r>
            <a:r>
              <a:rPr lang="en-US" dirty="0" smtClean="0">
                <a:solidFill>
                  <a:schemeClr val="tx1"/>
                </a:solidFill>
              </a:rPr>
              <a:t> a derivative work</a:t>
            </a:r>
          </a:p>
          <a:p>
            <a:pPr>
              <a:buNone/>
            </a:pPr>
            <a:endParaRPr lang="en-US" dirty="0" smtClean="0">
              <a:solidFill>
                <a:srgbClr val="FF0000"/>
              </a:solidFill>
            </a:endParaRPr>
          </a:p>
          <a:p>
            <a:pPr>
              <a:buNone/>
            </a:pPr>
            <a:endParaRPr lang="en-US"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Copyleft</a:t>
            </a:r>
            <a:r>
              <a:rPr lang="en-US" dirty="0" smtClean="0"/>
              <a:t> </a:t>
            </a:r>
            <a:endParaRPr lang="en-US" dirty="0"/>
          </a:p>
        </p:txBody>
      </p:sp>
      <p:sp>
        <p:nvSpPr>
          <p:cNvPr id="3" name="Text Placeholder 2"/>
          <p:cNvSpPr>
            <a:spLocks noGrp="1"/>
          </p:cNvSpPr>
          <p:nvPr>
            <p:ph type="body" sz="quarter" idx="10"/>
          </p:nvPr>
        </p:nvSpPr>
        <p:spPr>
          <a:xfrm>
            <a:off x="420166" y="1229360"/>
            <a:ext cx="8464527" cy="5089553"/>
          </a:xfrm>
        </p:spPr>
        <p:txBody>
          <a:bodyPr/>
          <a:lstStyle/>
          <a:p>
            <a:pPr>
              <a:buNone/>
            </a:pPr>
            <a:r>
              <a:rPr lang="en-US" dirty="0" smtClean="0"/>
              <a:t>For software in the public domain, anyone can</a:t>
            </a:r>
          </a:p>
          <a:p>
            <a:pPr>
              <a:spcBef>
                <a:spcPts val="0"/>
              </a:spcBef>
            </a:pPr>
            <a:r>
              <a:rPr lang="en-US" dirty="0" smtClean="0"/>
              <a:t>sell  the software for a profit</a:t>
            </a:r>
          </a:p>
          <a:p>
            <a:pPr>
              <a:spcBef>
                <a:spcPts val="0"/>
              </a:spcBef>
            </a:pPr>
            <a:r>
              <a:rPr lang="en-US" dirty="0" smtClean="0"/>
              <a:t>modify and use without attribution</a:t>
            </a:r>
          </a:p>
          <a:p>
            <a:pPr>
              <a:spcBef>
                <a:spcPts val="0"/>
              </a:spcBef>
            </a:pPr>
            <a:r>
              <a:rPr lang="en-US" dirty="0" smtClean="0"/>
              <a:t>make derivative works (extensions, programs calling routines, etc.)</a:t>
            </a:r>
          </a:p>
          <a:p>
            <a:pPr>
              <a:spcBef>
                <a:spcPts val="1200"/>
              </a:spcBef>
              <a:buNone/>
            </a:pPr>
            <a:r>
              <a:rPr lang="en-US" b="1" dirty="0" err="1" smtClean="0"/>
              <a:t>Copyleft</a:t>
            </a:r>
            <a:r>
              <a:rPr lang="en-US" dirty="0" smtClean="0"/>
              <a:t> exploits copyright law to maintain freeness</a:t>
            </a:r>
          </a:p>
          <a:p>
            <a:pPr>
              <a:buNone/>
            </a:pPr>
            <a:r>
              <a:rPr lang="en-US" dirty="0" err="1" smtClean="0"/>
              <a:t>Copyleft</a:t>
            </a:r>
            <a:r>
              <a:rPr lang="en-US" dirty="0" smtClean="0"/>
              <a:t>  provides rights to use/modify/distribute works</a:t>
            </a:r>
          </a:p>
          <a:p>
            <a:pPr>
              <a:spcBef>
                <a:spcPts val="0"/>
              </a:spcBef>
              <a:buNone/>
            </a:pPr>
            <a:r>
              <a:rPr lang="en-US" dirty="0" smtClean="0"/>
              <a:t>	</a:t>
            </a:r>
            <a:r>
              <a:rPr lang="en-US" b="1" i="1" dirty="0" smtClean="0"/>
              <a:t>but requires the same rights (same license terms) be preserved  </a:t>
            </a:r>
          </a:p>
          <a:p>
            <a:pPr>
              <a:spcBef>
                <a:spcPts val="1200"/>
              </a:spcBef>
              <a:buNone/>
            </a:pPr>
            <a:r>
              <a:rPr lang="en-US" dirty="0" err="1" smtClean="0"/>
              <a:t>Copyleft</a:t>
            </a:r>
            <a:r>
              <a:rPr lang="en-US" dirty="0" smtClean="0"/>
              <a:t> generally applies to </a:t>
            </a:r>
          </a:p>
          <a:p>
            <a:pPr>
              <a:spcBef>
                <a:spcPts val="0"/>
              </a:spcBef>
            </a:pPr>
            <a:r>
              <a:rPr lang="en-US" dirty="0" smtClean="0"/>
              <a:t>modified versions </a:t>
            </a:r>
          </a:p>
          <a:p>
            <a:pPr lvl="1">
              <a:spcBef>
                <a:spcPts val="0"/>
              </a:spcBef>
            </a:pPr>
            <a:r>
              <a:rPr lang="en-US" dirty="0" smtClean="0"/>
              <a:t>if you find a bug or add a feature, you must give it back to the community</a:t>
            </a:r>
          </a:p>
          <a:p>
            <a:pPr>
              <a:spcBef>
                <a:spcPts val="0"/>
              </a:spcBef>
            </a:pPr>
            <a:r>
              <a:rPr lang="en-US" dirty="0" smtClean="0"/>
              <a:t>derivative works</a:t>
            </a:r>
          </a:p>
          <a:p>
            <a:pPr lvl="1">
              <a:spcBef>
                <a:spcPts val="0"/>
              </a:spcBef>
            </a:pPr>
            <a:r>
              <a:rPr lang="en-US" dirty="0" smtClean="0"/>
              <a:t>if you </a:t>
            </a:r>
            <a:r>
              <a:rPr lang="en-US" i="1" dirty="0" smtClean="0"/>
              <a:t>extend</a:t>
            </a:r>
            <a:r>
              <a:rPr lang="en-US" dirty="0" smtClean="0"/>
              <a:t> a </a:t>
            </a:r>
            <a:r>
              <a:rPr lang="en-US" dirty="0" err="1" smtClean="0"/>
              <a:t>copyleft</a:t>
            </a:r>
            <a:r>
              <a:rPr lang="en-US" dirty="0" smtClean="0"/>
              <a:t> routine/library /package </a:t>
            </a:r>
            <a:r>
              <a:rPr lang="en-US" sz="1800" dirty="0" smtClean="0"/>
              <a:t>(derivative work)</a:t>
            </a:r>
          </a:p>
          <a:p>
            <a:pPr lvl="1">
              <a:spcBef>
                <a:spcPts val="0"/>
              </a:spcBef>
              <a:buNone/>
            </a:pPr>
            <a:r>
              <a:rPr lang="en-US" dirty="0" smtClean="0"/>
              <a:t>	your work becomes </a:t>
            </a:r>
            <a:r>
              <a:rPr lang="en-US" dirty="0" err="1" smtClean="0"/>
              <a:t>copyleft</a:t>
            </a:r>
            <a:r>
              <a:rPr lang="en-US" dirty="0" smtClean="0"/>
              <a:t> too</a:t>
            </a:r>
          </a:p>
          <a:p>
            <a:pPr>
              <a:spcBef>
                <a:spcPts val="0"/>
              </a:spcBef>
              <a:buNone/>
            </a:pPr>
            <a:endParaRPr lang="en-US" dirty="0" smtClean="0"/>
          </a:p>
          <a:p>
            <a:endParaRPr lang="en-US" dirty="0"/>
          </a:p>
        </p:txBody>
      </p:sp>
      <p:pic>
        <p:nvPicPr>
          <p:cNvPr id="4" name="Picture 2" descr="Small letter c turned 180 degrees, surrounded by a single line forming a circle.">
            <a:hlinkClick r:id="rId2"/>
          </p:cNvPr>
          <p:cNvPicPr>
            <a:picLocks noChangeAspect="1" noChangeArrowheads="1"/>
          </p:cNvPicPr>
          <p:nvPr/>
        </p:nvPicPr>
        <p:blipFill>
          <a:blip r:embed="rId3" cstate="print"/>
          <a:srcRect/>
          <a:stretch>
            <a:fillRect/>
          </a:stretch>
        </p:blipFill>
        <p:spPr bwMode="auto">
          <a:xfrm>
            <a:off x="3017292" y="230875"/>
            <a:ext cx="723900" cy="72390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Copyleft</a:t>
            </a:r>
            <a:r>
              <a:rPr lang="en-US" dirty="0" smtClean="0"/>
              <a:t> history</a:t>
            </a:r>
            <a:endParaRPr lang="en-US" dirty="0"/>
          </a:p>
        </p:txBody>
      </p:sp>
      <p:sp>
        <p:nvSpPr>
          <p:cNvPr id="3" name="Text Placeholder 2"/>
          <p:cNvSpPr>
            <a:spLocks noGrp="1"/>
          </p:cNvSpPr>
          <p:nvPr>
            <p:ph type="body" sz="quarter" idx="10"/>
          </p:nvPr>
        </p:nvSpPr>
        <p:spPr>
          <a:xfrm>
            <a:off x="627796" y="1241947"/>
            <a:ext cx="7724633" cy="5336274"/>
          </a:xfrm>
        </p:spPr>
        <p:txBody>
          <a:bodyPr/>
          <a:lstStyle/>
          <a:p>
            <a:pPr>
              <a:buNone/>
            </a:pPr>
            <a:r>
              <a:rPr lang="en-US" dirty="0" smtClean="0"/>
              <a:t>1976 Palo Alto Basic’s distribution notice contained a joke</a:t>
            </a:r>
          </a:p>
          <a:p>
            <a:pPr>
              <a:spcBef>
                <a:spcPts val="0"/>
              </a:spcBef>
              <a:buNone/>
            </a:pPr>
            <a:r>
              <a:rPr lang="en-US" dirty="0" smtClean="0"/>
              <a:t>	</a:t>
            </a:r>
            <a:r>
              <a:rPr lang="en-US" b="1" dirty="0" smtClean="0"/>
              <a:t>COPYLEFT - ALL WRONGS RESERVED</a:t>
            </a:r>
            <a:r>
              <a:rPr lang="en-US" dirty="0" smtClean="0"/>
              <a:t>  </a:t>
            </a:r>
            <a:r>
              <a:rPr lang="en-US" sz="1800" dirty="0" smtClean="0"/>
              <a:t>(later versions said </a:t>
            </a:r>
            <a:r>
              <a:rPr lang="en-US" sz="1800" b="1" dirty="0" smtClean="0"/>
              <a:t>REVERSED</a:t>
            </a:r>
            <a:r>
              <a:rPr lang="en-US" sz="1800" dirty="0" smtClean="0"/>
              <a:t>)</a:t>
            </a:r>
          </a:p>
          <a:p>
            <a:pPr>
              <a:spcBef>
                <a:spcPts val="1200"/>
              </a:spcBef>
              <a:buNone/>
            </a:pPr>
            <a:r>
              <a:rPr lang="en-US" dirty="0" smtClean="0"/>
              <a:t>1982 Richard Stallman (EMACS) supplied his public domain LISP interpreter to a company named </a:t>
            </a:r>
            <a:r>
              <a:rPr lang="en-US" dirty="0" err="1" smtClean="0"/>
              <a:t>Symbolics</a:t>
            </a:r>
            <a:r>
              <a:rPr lang="en-US" dirty="0" smtClean="0"/>
              <a:t> </a:t>
            </a:r>
          </a:p>
          <a:p>
            <a:pPr>
              <a:spcBef>
                <a:spcPts val="0"/>
              </a:spcBef>
              <a:buNone/>
            </a:pPr>
            <a:r>
              <a:rPr lang="en-US" dirty="0" smtClean="0"/>
              <a:t>	which refused to give him their improved version in return</a:t>
            </a:r>
          </a:p>
          <a:p>
            <a:pPr>
              <a:spcBef>
                <a:spcPts val="1200"/>
              </a:spcBef>
              <a:buNone/>
            </a:pPr>
            <a:r>
              <a:rPr lang="en-US" dirty="0" smtClean="0"/>
              <a:t>1983 Stallman founded the GNU OSS project</a:t>
            </a:r>
          </a:p>
          <a:p>
            <a:pPr>
              <a:spcBef>
                <a:spcPts val="1200"/>
              </a:spcBef>
              <a:buNone/>
            </a:pPr>
            <a:r>
              <a:rPr lang="en-US" dirty="0" smtClean="0"/>
              <a:t>1985 Stallman wrote in the GNU Manifesto:</a:t>
            </a:r>
          </a:p>
          <a:p>
            <a:pPr>
              <a:spcBef>
                <a:spcPts val="0"/>
              </a:spcBef>
              <a:buNone/>
            </a:pPr>
            <a:r>
              <a:rPr lang="en-US" dirty="0" smtClean="0"/>
              <a:t>	</a:t>
            </a:r>
            <a:r>
              <a:rPr lang="en-US" i="1" dirty="0" smtClean="0"/>
              <a:t>GNU is not in the public domain. Everyone will be permitted to modify and redistribute GNU, but no distributor will be allowed to restrict its further redistribution. That is to say, proprietary modifications will not be allowed. I want to make sure that all versions of GNU remain free.</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contamination</a:t>
            </a:r>
            <a:endParaRPr lang="en-US" dirty="0"/>
          </a:p>
        </p:txBody>
      </p:sp>
      <p:sp>
        <p:nvSpPr>
          <p:cNvPr id="3" name="Text Placeholder 2"/>
          <p:cNvSpPr>
            <a:spLocks noGrp="1"/>
          </p:cNvSpPr>
          <p:nvPr>
            <p:ph type="body" sz="quarter" idx="10"/>
          </p:nvPr>
        </p:nvSpPr>
        <p:spPr>
          <a:xfrm>
            <a:off x="368490" y="1187356"/>
            <a:ext cx="8516202" cy="5336274"/>
          </a:xfrm>
        </p:spPr>
        <p:txBody>
          <a:bodyPr/>
          <a:lstStyle/>
          <a:p>
            <a:pPr>
              <a:buNone/>
            </a:pPr>
            <a:r>
              <a:rPr lang="en-US" dirty="0" smtClean="0">
                <a:solidFill>
                  <a:schemeClr val="tx1"/>
                </a:solidFill>
              </a:rPr>
              <a:t>Up to now we have taken the side of the OSS developer</a:t>
            </a:r>
          </a:p>
          <a:p>
            <a:pPr>
              <a:buNone/>
            </a:pPr>
            <a:r>
              <a:rPr lang="en-US" dirty="0" smtClean="0">
                <a:solidFill>
                  <a:schemeClr val="tx1"/>
                </a:solidFill>
              </a:rPr>
              <a:t>From a commercial software developer’s point of view</a:t>
            </a:r>
          </a:p>
          <a:p>
            <a:pPr>
              <a:spcBef>
                <a:spcPts val="0"/>
              </a:spcBef>
              <a:buNone/>
            </a:pPr>
            <a:r>
              <a:rPr lang="en-US" dirty="0" smtClean="0">
                <a:solidFill>
                  <a:schemeClr val="tx1"/>
                </a:solidFill>
              </a:rPr>
              <a:t>	using any </a:t>
            </a:r>
            <a:r>
              <a:rPr lang="en-US" dirty="0" err="1" smtClean="0">
                <a:solidFill>
                  <a:schemeClr val="tx1"/>
                </a:solidFill>
              </a:rPr>
              <a:t>copylefted</a:t>
            </a:r>
            <a:r>
              <a:rPr lang="en-US" dirty="0" smtClean="0">
                <a:solidFill>
                  <a:schemeClr val="tx1"/>
                </a:solidFill>
              </a:rPr>
              <a:t> OSS may contaminate the codebase</a:t>
            </a:r>
          </a:p>
          <a:p>
            <a:pPr>
              <a:buNone/>
            </a:pPr>
            <a:r>
              <a:rPr lang="en-US" dirty="0" smtClean="0">
                <a:solidFill>
                  <a:schemeClr val="tx1"/>
                </a:solidFill>
              </a:rPr>
              <a:t>By contamination we mean that in-house developed proprietary code</a:t>
            </a:r>
          </a:p>
          <a:p>
            <a:pPr>
              <a:spcBef>
                <a:spcPts val="0"/>
              </a:spcBef>
              <a:buNone/>
            </a:pPr>
            <a:r>
              <a:rPr lang="en-US" dirty="0" smtClean="0">
                <a:solidFill>
                  <a:schemeClr val="tx1"/>
                </a:solidFill>
              </a:rPr>
              <a:t>	must be turned into OSS code under the OSS license  terms</a:t>
            </a:r>
          </a:p>
          <a:p>
            <a:pPr>
              <a:spcBef>
                <a:spcPts val="0"/>
              </a:spcBef>
              <a:buNone/>
            </a:pPr>
            <a:r>
              <a:rPr lang="en-US" dirty="0" smtClean="0">
                <a:solidFill>
                  <a:schemeClr val="tx1"/>
                </a:solidFill>
              </a:rPr>
              <a:t>	even if the OSS component is a tiny fraction of the codebase !</a:t>
            </a:r>
          </a:p>
          <a:p>
            <a:pPr>
              <a:buNone/>
            </a:pPr>
            <a:r>
              <a:rPr lang="en-US" dirty="0" smtClean="0">
                <a:solidFill>
                  <a:schemeClr val="tx1"/>
                </a:solidFill>
              </a:rPr>
              <a:t>Consider the following hypothetical  scenario</a:t>
            </a:r>
          </a:p>
          <a:p>
            <a:pPr>
              <a:spcBef>
                <a:spcPts val="0"/>
              </a:spcBef>
            </a:pPr>
            <a:r>
              <a:rPr lang="en-US" sz="1800" dirty="0" smtClean="0">
                <a:solidFill>
                  <a:schemeClr val="tx1"/>
                </a:solidFill>
              </a:rPr>
              <a:t>RAD puts 100 man years into developing code for product X</a:t>
            </a:r>
          </a:p>
          <a:p>
            <a:pPr>
              <a:spcBef>
                <a:spcPts val="0"/>
              </a:spcBef>
            </a:pPr>
            <a:r>
              <a:rPr lang="en-US" sz="1800" dirty="0" smtClean="0">
                <a:solidFill>
                  <a:schemeClr val="tx1"/>
                </a:solidFill>
              </a:rPr>
              <a:t>To save R&amp;D time, 1 RAD programmer links to 1 </a:t>
            </a:r>
            <a:r>
              <a:rPr lang="en-US" sz="1800" dirty="0" err="1" smtClean="0">
                <a:solidFill>
                  <a:schemeClr val="tx1"/>
                </a:solidFill>
              </a:rPr>
              <a:t>copylefted</a:t>
            </a:r>
            <a:r>
              <a:rPr lang="en-US" sz="1800" dirty="0" smtClean="0">
                <a:solidFill>
                  <a:schemeClr val="tx1"/>
                </a:solidFill>
              </a:rPr>
              <a:t> library</a:t>
            </a:r>
          </a:p>
          <a:p>
            <a:pPr>
              <a:spcBef>
                <a:spcPts val="0"/>
              </a:spcBef>
            </a:pPr>
            <a:r>
              <a:rPr lang="en-US" sz="1800" dirty="0" smtClean="0">
                <a:solidFill>
                  <a:schemeClr val="tx1"/>
                </a:solidFill>
              </a:rPr>
              <a:t>RAD releases the product containing the </a:t>
            </a:r>
            <a:r>
              <a:rPr lang="en-US" sz="1800" dirty="0" err="1" smtClean="0">
                <a:solidFill>
                  <a:schemeClr val="tx1"/>
                </a:solidFill>
              </a:rPr>
              <a:t>copylefted</a:t>
            </a:r>
            <a:r>
              <a:rPr lang="en-US" sz="1800" dirty="0" smtClean="0">
                <a:solidFill>
                  <a:schemeClr val="tx1"/>
                </a:solidFill>
              </a:rPr>
              <a:t> code</a:t>
            </a:r>
          </a:p>
          <a:p>
            <a:pPr>
              <a:spcBef>
                <a:spcPts val="0"/>
              </a:spcBef>
              <a:buNone/>
            </a:pPr>
            <a:r>
              <a:rPr lang="en-US" dirty="0" smtClean="0">
                <a:solidFill>
                  <a:schemeClr val="tx1"/>
                </a:solidFill>
              </a:rPr>
              <a:t>Legally, RAD must now</a:t>
            </a:r>
          </a:p>
          <a:p>
            <a:pPr>
              <a:spcBef>
                <a:spcPts val="0"/>
              </a:spcBef>
            </a:pPr>
            <a:r>
              <a:rPr lang="en-US" sz="1800" dirty="0" smtClean="0">
                <a:solidFill>
                  <a:schemeClr val="tx1"/>
                </a:solidFill>
              </a:rPr>
              <a:t>publish </a:t>
            </a:r>
            <a:r>
              <a:rPr lang="en-US" sz="1800" i="1" dirty="0" smtClean="0">
                <a:solidFill>
                  <a:schemeClr val="tx1"/>
                </a:solidFill>
              </a:rPr>
              <a:t>all</a:t>
            </a:r>
            <a:r>
              <a:rPr lang="en-US" sz="1800" dirty="0" smtClean="0">
                <a:solidFill>
                  <a:schemeClr val="tx1"/>
                </a:solidFill>
              </a:rPr>
              <a:t> of its source code (which will fall into the hands of competitors and hackers)</a:t>
            </a:r>
          </a:p>
          <a:p>
            <a:pPr>
              <a:spcBef>
                <a:spcPts val="0"/>
              </a:spcBef>
            </a:pPr>
            <a:r>
              <a:rPr lang="en-US" sz="1800" dirty="0" smtClean="0">
                <a:solidFill>
                  <a:schemeClr val="tx1"/>
                </a:solidFill>
              </a:rPr>
              <a:t>allow anyone to modify the source code</a:t>
            </a:r>
          </a:p>
          <a:p>
            <a:pPr>
              <a:spcBef>
                <a:spcPts val="1200"/>
              </a:spcBef>
              <a:buNone/>
            </a:pPr>
            <a:r>
              <a:rPr lang="en-US" dirty="0" smtClean="0">
                <a:solidFill>
                  <a:schemeClr val="tx1"/>
                </a:solidFill>
              </a:rPr>
              <a:t>Don’t think this can be covered up !</a:t>
            </a:r>
          </a:p>
          <a:p>
            <a:pPr>
              <a:spcBef>
                <a:spcPts val="0"/>
              </a:spcBef>
              <a:buNone/>
            </a:pPr>
            <a:r>
              <a:rPr lang="en-US" dirty="0" smtClean="0">
                <a:solidFill>
                  <a:schemeClr val="tx1"/>
                </a:solidFill>
              </a:rPr>
              <a:t>	OSS organizations proactively look for companies that infringe</a:t>
            </a:r>
          </a:p>
          <a:p>
            <a:pPr>
              <a:spcBef>
                <a:spcPts val="0"/>
              </a:spcBef>
              <a:buNone/>
            </a:pPr>
            <a:r>
              <a:rPr lang="en-US" dirty="0" smtClean="0">
                <a:solidFill>
                  <a:schemeClr val="tx1"/>
                </a:solidFill>
              </a:rPr>
              <a:t>	OSS scanning software exists that can detect OSS in object code!</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Linksys case study</a:t>
            </a:r>
            <a:endParaRPr lang="en-US" dirty="0"/>
          </a:p>
        </p:txBody>
      </p:sp>
      <p:sp>
        <p:nvSpPr>
          <p:cNvPr id="3" name="Text Placeholder 2"/>
          <p:cNvSpPr>
            <a:spLocks noGrp="1"/>
          </p:cNvSpPr>
          <p:nvPr>
            <p:ph type="body" sz="quarter" idx="10"/>
          </p:nvPr>
        </p:nvSpPr>
        <p:spPr>
          <a:xfrm>
            <a:off x="368490" y="1146412"/>
            <a:ext cx="8475260" cy="5486400"/>
          </a:xfrm>
        </p:spPr>
        <p:txBody>
          <a:bodyPr/>
          <a:lstStyle/>
          <a:p>
            <a:pPr>
              <a:spcBef>
                <a:spcPts val="0"/>
              </a:spcBef>
              <a:buNone/>
            </a:pPr>
            <a:r>
              <a:rPr lang="en-US" dirty="0" smtClean="0"/>
              <a:t>1988: Linksys founded, makes printer sharers, etc.</a:t>
            </a:r>
          </a:p>
          <a:p>
            <a:pPr>
              <a:spcBef>
                <a:spcPts val="300"/>
              </a:spcBef>
              <a:buNone/>
            </a:pPr>
            <a:r>
              <a:rPr lang="en-US" dirty="0" smtClean="0"/>
              <a:t>Early 1990s: Linksys develops home routers (WRT54G, …) for PC market</a:t>
            </a:r>
          </a:p>
          <a:p>
            <a:pPr>
              <a:spcBef>
                <a:spcPts val="0"/>
              </a:spcBef>
              <a:buNone/>
            </a:pPr>
            <a:r>
              <a:rPr lang="en-US" dirty="0" smtClean="0"/>
              <a:t>Linksys code is based on GPL and LGPL code</a:t>
            </a:r>
          </a:p>
          <a:p>
            <a:pPr>
              <a:spcBef>
                <a:spcPts val="0"/>
              </a:spcBef>
            </a:pPr>
            <a:r>
              <a:rPr lang="en-US" sz="1800" dirty="0" smtClean="0"/>
              <a:t>modified Linux</a:t>
            </a:r>
          </a:p>
          <a:p>
            <a:pPr>
              <a:spcBef>
                <a:spcPts val="0"/>
              </a:spcBef>
            </a:pPr>
            <a:r>
              <a:rPr lang="en-US" sz="1800" dirty="0" smtClean="0"/>
              <a:t>GNU libraries (</a:t>
            </a:r>
            <a:r>
              <a:rPr lang="en-US" sz="1800" dirty="0" err="1" smtClean="0"/>
              <a:t>binutils</a:t>
            </a:r>
            <a:r>
              <a:rPr lang="en-US" sz="1800" dirty="0" smtClean="0"/>
              <a:t>, </a:t>
            </a:r>
            <a:r>
              <a:rPr lang="en-US" sz="1800" dirty="0" err="1" smtClean="0"/>
              <a:t>GLibC</a:t>
            </a:r>
            <a:r>
              <a:rPr lang="en-US" sz="1800" dirty="0" smtClean="0"/>
              <a:t>, GNU </a:t>
            </a:r>
            <a:r>
              <a:rPr lang="en-US" sz="1800" dirty="0" err="1" smtClean="0"/>
              <a:t>coreutils</a:t>
            </a:r>
            <a:r>
              <a:rPr lang="en-US" sz="1800" dirty="0" smtClean="0"/>
              <a:t>, GNU </a:t>
            </a:r>
            <a:r>
              <a:rPr lang="en-US" sz="1800" dirty="0" err="1" smtClean="0"/>
              <a:t>Readline</a:t>
            </a:r>
            <a:r>
              <a:rPr lang="en-US" sz="1800" dirty="0" smtClean="0"/>
              <a:t>, …)</a:t>
            </a:r>
          </a:p>
          <a:p>
            <a:pPr>
              <a:spcBef>
                <a:spcPts val="0"/>
              </a:spcBef>
              <a:buNone/>
            </a:pPr>
            <a:r>
              <a:rPr lang="en-US" dirty="0" smtClean="0"/>
              <a:t>Linksys did not obey GPL terms </a:t>
            </a:r>
          </a:p>
          <a:p>
            <a:pPr>
              <a:spcBef>
                <a:spcPts val="0"/>
              </a:spcBef>
              <a:buNone/>
            </a:pPr>
            <a:r>
              <a:rPr lang="en-US" dirty="0" smtClean="0"/>
              <a:t>	</a:t>
            </a:r>
            <a:r>
              <a:rPr lang="en-US" sz="1800" dirty="0" smtClean="0"/>
              <a:t>did not provide source code, did not GPL code</a:t>
            </a:r>
          </a:p>
          <a:p>
            <a:pPr>
              <a:spcBef>
                <a:spcPts val="300"/>
              </a:spcBef>
              <a:buNone/>
            </a:pPr>
            <a:r>
              <a:rPr lang="en-US" dirty="0" smtClean="0"/>
              <a:t>2003: Cisco acquired Linksys for $500M</a:t>
            </a:r>
          </a:p>
          <a:p>
            <a:pPr>
              <a:spcBef>
                <a:spcPts val="0"/>
              </a:spcBef>
              <a:buNone/>
            </a:pPr>
            <a:r>
              <a:rPr lang="en-US" dirty="0" smtClean="0"/>
              <a:t>2006: FSF contacted Cisco and entered negotiations on GPL compliance</a:t>
            </a:r>
          </a:p>
          <a:p>
            <a:pPr>
              <a:spcBef>
                <a:spcPts val="0"/>
              </a:spcBef>
              <a:buNone/>
            </a:pPr>
            <a:r>
              <a:rPr lang="en-US" dirty="0" smtClean="0"/>
              <a:t>2008: FSF sued Cisco for copyright infringement </a:t>
            </a:r>
          </a:p>
          <a:p>
            <a:pPr>
              <a:spcBef>
                <a:spcPts val="0"/>
              </a:spcBef>
              <a:buNone/>
            </a:pPr>
            <a:r>
              <a:rPr lang="en-US" dirty="0" smtClean="0"/>
              <a:t>	</a:t>
            </a:r>
            <a:r>
              <a:rPr lang="en-US" sz="1800" dirty="0" smtClean="0"/>
              <a:t>(represented by the Software Freedom Law Center)</a:t>
            </a:r>
          </a:p>
          <a:p>
            <a:pPr>
              <a:spcBef>
                <a:spcPts val="300"/>
              </a:spcBef>
              <a:buNone/>
            </a:pPr>
            <a:r>
              <a:rPr lang="en-US" dirty="0" smtClean="0"/>
              <a:t>2009: settlement reached, Cisco appoints OSS director,</a:t>
            </a:r>
          </a:p>
          <a:p>
            <a:pPr>
              <a:spcBef>
                <a:spcPts val="0"/>
              </a:spcBef>
              <a:buNone/>
            </a:pPr>
            <a:r>
              <a:rPr lang="en-US" dirty="0" smtClean="0"/>
              <a:t>	makes financial contribution to FSF, releases source code</a:t>
            </a:r>
          </a:p>
          <a:p>
            <a:pPr>
              <a:spcBef>
                <a:spcPts val="0"/>
              </a:spcBef>
              <a:buNone/>
            </a:pPr>
            <a:r>
              <a:rPr lang="en-US" dirty="0" smtClean="0"/>
              <a:t>2009: WRT54G becomes hacker favorite, dozens of competitors appear</a:t>
            </a:r>
          </a:p>
          <a:p>
            <a:pPr>
              <a:spcBef>
                <a:spcPts val="300"/>
              </a:spcBef>
              <a:buNone/>
            </a:pPr>
            <a:r>
              <a:rPr lang="en-US" dirty="0" smtClean="0"/>
              <a:t>2009: Linksys moves to </a:t>
            </a:r>
            <a:r>
              <a:rPr lang="en-US" dirty="0" err="1" smtClean="0"/>
              <a:t>VxWorks</a:t>
            </a:r>
            <a:endParaRPr lang="en-US" dirty="0" smtClean="0"/>
          </a:p>
          <a:p>
            <a:pPr>
              <a:spcBef>
                <a:spcPts val="0"/>
              </a:spcBef>
              <a:buNone/>
            </a:pPr>
            <a:r>
              <a:rPr lang="en-US" dirty="0" smtClean="0">
                <a:solidFill>
                  <a:schemeClr val="tx1">
                    <a:lumMod val="75000"/>
                    <a:lumOff val="25000"/>
                  </a:schemeClr>
                </a:solidFill>
              </a:rPr>
              <a:t>2013: Cisco sells Linksys to </a:t>
            </a:r>
            <a:r>
              <a:rPr lang="en-US" dirty="0" err="1" smtClean="0">
                <a:solidFill>
                  <a:schemeClr val="tx1">
                    <a:lumMod val="75000"/>
                    <a:lumOff val="25000"/>
                  </a:schemeClr>
                </a:solidFill>
              </a:rPr>
              <a:t>Belkin</a:t>
            </a:r>
            <a:endParaRPr lang="en-US" dirty="0" smtClean="0">
              <a:solidFill>
                <a:schemeClr val="tx1">
                  <a:lumMod val="75000"/>
                  <a:lumOff val="25000"/>
                </a:schemeClr>
              </a:solidFill>
            </a:endParaRPr>
          </a:p>
          <a:p>
            <a:pPr>
              <a:spcBef>
                <a:spcPts val="0"/>
              </a:spcBef>
              <a:buNone/>
            </a:pPr>
            <a:endParaRPr lang="en-US" dirty="0"/>
          </a:p>
        </p:txBody>
      </p:sp>
      <p:pic>
        <p:nvPicPr>
          <p:cNvPr id="1026" name="Picture 2" descr="http://upload.wikimedia.org/wikipedia/commons/thumb/3/34/Linksys-Wireless-G-Router.jpg/800px-Linksys-Wireless-G-Router.jpg"/>
          <p:cNvPicPr>
            <a:picLocks noChangeAspect="1" noChangeArrowheads="1"/>
          </p:cNvPicPr>
          <p:nvPr/>
        </p:nvPicPr>
        <p:blipFill>
          <a:blip r:embed="rId2" cstate="print"/>
          <a:srcRect/>
          <a:stretch>
            <a:fillRect/>
          </a:stretch>
        </p:blipFill>
        <p:spPr bwMode="auto">
          <a:xfrm>
            <a:off x="7266059" y="1869744"/>
            <a:ext cx="1598041" cy="162408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Open Source Licenses</a:t>
            </a:r>
            <a:endParaRPr lang="en-US" dirty="0"/>
          </a:p>
        </p:txBody>
      </p:sp>
      <p:sp>
        <p:nvSpPr>
          <p:cNvPr id="3" name="Text Placeholder 2"/>
          <p:cNvSpPr>
            <a:spLocks noGrp="1"/>
          </p:cNvSpPr>
          <p:nvPr>
            <p:ph type="body" sz="quarter" idx="10"/>
          </p:nvPr>
        </p:nvSpPr>
        <p:spPr>
          <a:xfrm>
            <a:off x="464024" y="1214651"/>
            <a:ext cx="7942997" cy="5240740"/>
          </a:xfrm>
        </p:spPr>
        <p:txBody>
          <a:bodyPr/>
          <a:lstStyle/>
          <a:p>
            <a:pPr>
              <a:buNone/>
            </a:pPr>
            <a:r>
              <a:rPr lang="en-US" dirty="0" smtClean="0"/>
              <a:t>There are now hundreds of Open Source licenses</a:t>
            </a:r>
          </a:p>
          <a:p>
            <a:pPr>
              <a:buNone/>
            </a:pPr>
            <a:r>
              <a:rPr lang="en-US" dirty="0" smtClean="0"/>
              <a:t>Different OSS organizations </a:t>
            </a:r>
          </a:p>
          <a:p>
            <a:pPr>
              <a:spcBef>
                <a:spcPts val="0"/>
              </a:spcBef>
            </a:pPr>
            <a:r>
              <a:rPr lang="en-US" dirty="0" smtClean="0"/>
              <a:t>promote their own license</a:t>
            </a:r>
          </a:p>
          <a:p>
            <a:pPr>
              <a:spcBef>
                <a:spcPts val="0"/>
              </a:spcBef>
            </a:pPr>
            <a:r>
              <a:rPr lang="en-US" dirty="0" smtClean="0"/>
              <a:t>approve of other licenses</a:t>
            </a:r>
          </a:p>
          <a:p>
            <a:pPr>
              <a:buNone/>
            </a:pPr>
            <a:r>
              <a:rPr lang="en-US" dirty="0" smtClean="0"/>
              <a:t>Some of the important ones :</a:t>
            </a:r>
          </a:p>
          <a:p>
            <a:pPr>
              <a:spcBef>
                <a:spcPts val="0"/>
              </a:spcBef>
            </a:pPr>
            <a:r>
              <a:rPr lang="en-US" dirty="0" smtClean="0"/>
              <a:t>MIT </a:t>
            </a:r>
          </a:p>
          <a:p>
            <a:pPr>
              <a:spcBef>
                <a:spcPts val="0"/>
              </a:spcBef>
            </a:pPr>
            <a:r>
              <a:rPr lang="en-US" dirty="0" smtClean="0"/>
              <a:t>BSD (several versions)</a:t>
            </a:r>
          </a:p>
          <a:p>
            <a:pPr>
              <a:spcBef>
                <a:spcPts val="0"/>
              </a:spcBef>
            </a:pPr>
            <a:r>
              <a:rPr lang="en-US" dirty="0" smtClean="0"/>
              <a:t>Apache (several versions)</a:t>
            </a:r>
          </a:p>
          <a:p>
            <a:pPr>
              <a:spcBef>
                <a:spcPts val="0"/>
              </a:spcBef>
            </a:pPr>
            <a:r>
              <a:rPr lang="en-US" dirty="0" smtClean="0"/>
              <a:t>GPL (3 versions)</a:t>
            </a:r>
          </a:p>
          <a:p>
            <a:pPr>
              <a:spcBef>
                <a:spcPts val="0"/>
              </a:spcBef>
            </a:pPr>
            <a:r>
              <a:rPr lang="en-US" dirty="0" smtClean="0"/>
              <a:t>LGPL (3 versions)</a:t>
            </a:r>
          </a:p>
          <a:p>
            <a:pPr>
              <a:spcBef>
                <a:spcPts val="0"/>
              </a:spcBef>
            </a:pPr>
            <a:r>
              <a:rPr lang="en-US" dirty="0" smtClean="0"/>
              <a:t>Linux</a:t>
            </a:r>
          </a:p>
          <a:p>
            <a:pPr>
              <a:spcBef>
                <a:spcPts val="0"/>
              </a:spcBef>
            </a:pPr>
            <a:r>
              <a:rPr lang="en-US" dirty="0" smtClean="0"/>
              <a:t>EPL </a:t>
            </a:r>
          </a:p>
          <a:p>
            <a:pPr>
              <a:spcBef>
                <a:spcPts val="0"/>
              </a:spcBef>
            </a:pPr>
            <a:r>
              <a:rPr lang="en-US" dirty="0" smtClean="0"/>
              <a:t>Mozilla Public License</a:t>
            </a:r>
            <a:endParaRPr lang="en-US" dirty="0"/>
          </a:p>
        </p:txBody>
      </p:sp>
      <p:pic>
        <p:nvPicPr>
          <p:cNvPr id="10242" name="Picture 2" descr="http://www.dspcsp.com/tau/turnbook.gif"/>
          <p:cNvPicPr>
            <a:picLocks noChangeAspect="1" noChangeArrowheads="1" noCrop="1"/>
          </p:cNvPicPr>
          <p:nvPr/>
        </p:nvPicPr>
        <p:blipFill>
          <a:blip r:embed="rId2" cstate="print"/>
          <a:srcRect/>
          <a:stretch>
            <a:fillRect/>
          </a:stretch>
        </p:blipFill>
        <p:spPr bwMode="auto">
          <a:xfrm>
            <a:off x="6501783" y="1214604"/>
            <a:ext cx="622851" cy="505014"/>
          </a:xfrm>
          <a:prstGeom prst="rect">
            <a:avLst/>
          </a:prstGeom>
          <a:noFill/>
        </p:spPr>
      </p:pic>
      <p:sp>
        <p:nvSpPr>
          <p:cNvPr id="5" name="TextBox 4"/>
          <p:cNvSpPr txBox="1"/>
          <p:nvPr/>
        </p:nvSpPr>
        <p:spPr>
          <a:xfrm>
            <a:off x="4121624" y="3725837"/>
            <a:ext cx="4667534" cy="2603790"/>
          </a:xfrm>
          <a:prstGeom prst="rect">
            <a:avLst/>
          </a:prstGeom>
          <a:noFill/>
        </p:spPr>
        <p:txBody>
          <a:bodyPr wrap="square" rtlCol="0">
            <a:spAutoFit/>
          </a:bodyPr>
          <a:lstStyle/>
          <a:p>
            <a:pPr>
              <a:lnSpc>
                <a:spcPct val="85000"/>
              </a:lnSpc>
            </a:pPr>
            <a:r>
              <a:rPr lang="en-US" sz="1200" b="1" dirty="0" smtClean="0">
                <a:solidFill>
                  <a:schemeClr val="bg1">
                    <a:lumMod val="50000"/>
                  </a:schemeClr>
                </a:solidFill>
              </a:rPr>
              <a:t>Academic Free License  </a:t>
            </a:r>
            <a:r>
              <a:rPr lang="en-US" sz="1200" b="1" dirty="0" err="1" smtClean="0">
                <a:solidFill>
                  <a:schemeClr val="bg1">
                    <a:lumMod val="50000"/>
                  </a:schemeClr>
                </a:solidFill>
              </a:rPr>
              <a:t>Affero</a:t>
            </a:r>
            <a:r>
              <a:rPr lang="en-US" sz="1200" b="1" dirty="0" smtClean="0">
                <a:solidFill>
                  <a:schemeClr val="bg1">
                    <a:lumMod val="50000"/>
                  </a:schemeClr>
                </a:solidFill>
              </a:rPr>
              <a:t> General Public License  Apache  Artistic ATK License  </a:t>
            </a:r>
            <a:r>
              <a:rPr lang="en-US" sz="1200" b="1" dirty="0" err="1" smtClean="0">
                <a:solidFill>
                  <a:schemeClr val="bg1">
                    <a:lumMod val="50000"/>
                  </a:schemeClr>
                </a:solidFill>
              </a:rPr>
              <a:t>Bitstream</a:t>
            </a:r>
            <a:r>
              <a:rPr lang="en-US" sz="1200" b="1" dirty="0" smtClean="0">
                <a:solidFill>
                  <a:schemeClr val="bg1">
                    <a:lumMod val="50000"/>
                  </a:schemeClr>
                </a:solidFill>
              </a:rPr>
              <a:t> Font License  Boost  BSD  </a:t>
            </a:r>
            <a:r>
              <a:rPr lang="en-US" sz="1200" b="1" dirty="0" err="1" smtClean="0">
                <a:solidFill>
                  <a:schemeClr val="bg1">
                    <a:lumMod val="50000"/>
                  </a:schemeClr>
                </a:solidFill>
              </a:rPr>
              <a:t>AdClause</a:t>
            </a:r>
            <a:r>
              <a:rPr lang="en-US" sz="1200" b="1" dirty="0" smtClean="0">
                <a:solidFill>
                  <a:schemeClr val="bg1">
                    <a:lumMod val="50000"/>
                  </a:schemeClr>
                </a:solidFill>
              </a:rPr>
              <a:t>  CeCILLv2 CINT  </a:t>
            </a:r>
            <a:r>
              <a:rPr lang="en-US" sz="1200" b="1" dirty="0" err="1" smtClean="0">
                <a:solidFill>
                  <a:schemeClr val="bg1">
                    <a:lumMod val="50000"/>
                  </a:schemeClr>
                </a:solidFill>
              </a:rPr>
              <a:t>ClarifiedArtistic</a:t>
            </a:r>
            <a:r>
              <a:rPr lang="en-US" sz="1200" b="1" dirty="0" smtClean="0">
                <a:solidFill>
                  <a:schemeClr val="bg1">
                    <a:lumMod val="50000"/>
                  </a:schemeClr>
                </a:solidFill>
              </a:rPr>
              <a:t>  </a:t>
            </a:r>
            <a:r>
              <a:rPr lang="en-US" sz="1200" b="1" dirty="0" err="1" smtClean="0">
                <a:solidFill>
                  <a:schemeClr val="bg1">
                    <a:lumMod val="50000"/>
                  </a:schemeClr>
                </a:solidFill>
              </a:rPr>
              <a:t>CMix</a:t>
            </a:r>
            <a:r>
              <a:rPr lang="en-US" sz="1200" b="1" dirty="0" smtClean="0">
                <a:solidFill>
                  <a:schemeClr val="bg1">
                    <a:lumMod val="50000"/>
                  </a:schemeClr>
                </a:solidFill>
              </a:rPr>
              <a:t>  Common Public License  Common Public License  </a:t>
            </a:r>
            <a:r>
              <a:rPr lang="en-US" sz="1200" b="1" dirty="0" err="1" smtClean="0">
                <a:solidFill>
                  <a:schemeClr val="bg1">
                    <a:lumMod val="50000"/>
                  </a:schemeClr>
                </a:solidFill>
              </a:rPr>
              <a:t>CorkforkPL</a:t>
            </a:r>
            <a:r>
              <a:rPr lang="en-US" sz="1200" b="1" dirty="0" smtClean="0">
                <a:solidFill>
                  <a:schemeClr val="bg1">
                    <a:lumMod val="50000"/>
                  </a:schemeClr>
                </a:solidFill>
              </a:rPr>
              <a:t> C </a:t>
            </a:r>
            <a:r>
              <a:rPr lang="en-US" sz="1200" b="1" dirty="0" err="1" smtClean="0">
                <a:solidFill>
                  <a:schemeClr val="bg1">
                    <a:lumMod val="50000"/>
                  </a:schemeClr>
                </a:solidFill>
              </a:rPr>
              <a:t>reative</a:t>
            </a:r>
            <a:r>
              <a:rPr lang="en-US" sz="1200" b="1" dirty="0" smtClean="0">
                <a:solidFill>
                  <a:schemeClr val="bg1">
                    <a:lumMod val="50000"/>
                  </a:schemeClr>
                </a:solidFill>
              </a:rPr>
              <a:t> Commons Attribution  DBG License </a:t>
            </a:r>
            <a:r>
              <a:rPr lang="en-US" sz="1200" b="1" dirty="0" err="1" smtClean="0">
                <a:solidFill>
                  <a:schemeClr val="bg1">
                    <a:lumMod val="50000"/>
                  </a:schemeClr>
                </a:solidFill>
              </a:rPr>
              <a:t>DejaVuLicense</a:t>
            </a:r>
            <a:r>
              <a:rPr lang="en-US" sz="1200" b="1" dirty="0" smtClean="0">
                <a:solidFill>
                  <a:schemeClr val="bg1">
                    <a:lumMod val="50000"/>
                  </a:schemeClr>
                </a:solidFill>
              </a:rPr>
              <a:t>  Eclipse Public License  </a:t>
            </a:r>
            <a:r>
              <a:rPr lang="en-US" sz="1200" b="1" dirty="0" err="1" smtClean="0">
                <a:solidFill>
                  <a:schemeClr val="bg1">
                    <a:lumMod val="50000"/>
                  </a:schemeClr>
                </a:solidFill>
              </a:rPr>
              <a:t>Erlang</a:t>
            </a:r>
            <a:r>
              <a:rPr lang="en-US" sz="1200" b="1" dirty="0" smtClean="0">
                <a:solidFill>
                  <a:schemeClr val="bg1">
                    <a:lumMod val="50000"/>
                  </a:schemeClr>
                </a:solidFill>
              </a:rPr>
              <a:t> Public License  Expat  </a:t>
            </a:r>
            <a:r>
              <a:rPr lang="en-US" sz="1200" b="1" dirty="0" err="1" smtClean="0">
                <a:solidFill>
                  <a:schemeClr val="bg1">
                    <a:lumMod val="50000"/>
                  </a:schemeClr>
                </a:solidFill>
              </a:rPr>
              <a:t>eZ</a:t>
            </a:r>
            <a:r>
              <a:rPr lang="en-US" sz="1200" b="1" dirty="0" smtClean="0">
                <a:solidFill>
                  <a:schemeClr val="bg1">
                    <a:lumMod val="50000"/>
                  </a:schemeClr>
                </a:solidFill>
              </a:rPr>
              <a:t> publish Professional </a:t>
            </a:r>
            <a:r>
              <a:rPr lang="en-US" sz="1200" b="1" dirty="0" err="1" smtClean="0">
                <a:solidFill>
                  <a:schemeClr val="bg1">
                    <a:lumMod val="50000"/>
                  </a:schemeClr>
                </a:solidFill>
              </a:rPr>
              <a:t>licence</a:t>
            </a:r>
            <a:r>
              <a:rPr lang="en-US" sz="1200" b="1" dirty="0" smtClean="0">
                <a:solidFill>
                  <a:schemeClr val="bg1">
                    <a:lumMod val="50000"/>
                  </a:schemeClr>
                </a:solidFill>
              </a:rPr>
              <a:t>  </a:t>
            </a:r>
            <a:r>
              <a:rPr lang="en-US" sz="1200" b="1" dirty="0" err="1" smtClean="0">
                <a:solidFill>
                  <a:schemeClr val="bg1">
                    <a:lumMod val="50000"/>
                  </a:schemeClr>
                </a:solidFill>
              </a:rPr>
              <a:t>FreelyRedistributable</a:t>
            </a:r>
            <a:r>
              <a:rPr lang="en-US" sz="1200" b="1" dirty="0" smtClean="0">
                <a:solidFill>
                  <a:schemeClr val="bg1">
                    <a:lumMod val="50000"/>
                  </a:schemeClr>
                </a:solidFill>
              </a:rPr>
              <a:t>  </a:t>
            </a:r>
            <a:r>
              <a:rPr lang="en-US" sz="1200" b="1" dirty="0" err="1" smtClean="0">
                <a:solidFill>
                  <a:schemeClr val="bg1">
                    <a:lumMod val="50000"/>
                  </a:schemeClr>
                </a:solidFill>
              </a:rPr>
              <a:t>FreeType</a:t>
            </a:r>
            <a:r>
              <a:rPr lang="en-US" sz="1200" b="1" dirty="0" smtClean="0">
                <a:solidFill>
                  <a:schemeClr val="bg1">
                    <a:lumMod val="50000"/>
                  </a:schemeClr>
                </a:solidFill>
              </a:rPr>
              <a:t> License GL2PS GPLv1 GPLv2 </a:t>
            </a:r>
            <a:r>
              <a:rPr lang="en-US" sz="1200" b="1" dirty="0" err="1" smtClean="0">
                <a:solidFill>
                  <a:schemeClr val="bg1">
                    <a:lumMod val="50000"/>
                  </a:schemeClr>
                </a:solidFill>
              </a:rPr>
              <a:t>GPLv2</a:t>
            </a:r>
            <a:r>
              <a:rPr lang="en-US" sz="1200" b="1" dirty="0" smtClean="0">
                <a:solidFill>
                  <a:schemeClr val="bg1">
                    <a:lumMod val="50000"/>
                  </a:schemeClr>
                </a:solidFill>
              </a:rPr>
              <a:t> GPLv3  </a:t>
            </a:r>
            <a:r>
              <a:rPr lang="en-US" sz="1200" b="1" dirty="0" err="1" smtClean="0">
                <a:solidFill>
                  <a:schemeClr val="bg1">
                    <a:lumMod val="50000"/>
                  </a:schemeClr>
                </a:solidFill>
              </a:rPr>
              <a:t>Hipergate</a:t>
            </a:r>
            <a:r>
              <a:rPr lang="en-US" sz="1200" b="1" dirty="0" smtClean="0">
                <a:solidFill>
                  <a:schemeClr val="bg1">
                    <a:lumMod val="50000"/>
                  </a:schemeClr>
                </a:solidFill>
              </a:rPr>
              <a:t> license  IBM Public License ISC  Jabber  </a:t>
            </a:r>
            <a:r>
              <a:rPr lang="en-US" sz="1200" b="1" dirty="0" err="1" smtClean="0">
                <a:solidFill>
                  <a:schemeClr val="bg1">
                    <a:lumMod val="50000"/>
                  </a:schemeClr>
                </a:solidFill>
              </a:rPr>
              <a:t>Kawa</a:t>
            </a:r>
            <a:r>
              <a:rPr lang="en-US" sz="1200" b="1" dirty="0" smtClean="0">
                <a:solidFill>
                  <a:schemeClr val="bg1">
                    <a:lumMod val="50000"/>
                  </a:schemeClr>
                </a:solidFill>
              </a:rPr>
              <a:t>  LGPL LGPLv2 LGPLv2.1 LGPLv3  </a:t>
            </a:r>
            <a:r>
              <a:rPr lang="en-US" sz="1200" b="1" dirty="0" err="1" smtClean="0">
                <a:solidFill>
                  <a:schemeClr val="bg1">
                    <a:lumMod val="50000"/>
                  </a:schemeClr>
                </a:solidFill>
              </a:rPr>
              <a:t>LinkGrammarLicense</a:t>
            </a:r>
            <a:r>
              <a:rPr lang="en-US" sz="1200" b="1" dirty="0" smtClean="0">
                <a:solidFill>
                  <a:schemeClr val="bg1">
                    <a:lumMod val="50000"/>
                  </a:schemeClr>
                </a:solidFill>
              </a:rPr>
              <a:t> LLGPL  LPPL  </a:t>
            </a:r>
            <a:r>
              <a:rPr lang="en-US" sz="1200" b="1" dirty="0" err="1" smtClean="0">
                <a:solidFill>
                  <a:schemeClr val="bg1">
                    <a:lumMod val="50000"/>
                  </a:schemeClr>
                </a:solidFill>
              </a:rPr>
              <a:t>MirOS</a:t>
            </a:r>
            <a:r>
              <a:rPr lang="en-US" sz="1200" b="1" dirty="0" smtClean="0">
                <a:solidFill>
                  <a:schemeClr val="bg1">
                    <a:lumMod val="50000"/>
                  </a:schemeClr>
                </a:solidFill>
              </a:rPr>
              <a:t>  Mozilla MPL MPLv2.0  </a:t>
            </a:r>
            <a:r>
              <a:rPr lang="en-US" sz="1200" b="1" dirty="0" err="1" smtClean="0">
                <a:solidFill>
                  <a:schemeClr val="bg1">
                    <a:lumMod val="50000"/>
                  </a:schemeClr>
                </a:solidFill>
              </a:rPr>
              <a:t>Nethack</a:t>
            </a:r>
            <a:r>
              <a:rPr lang="en-US" sz="1200" b="1" dirty="0" smtClean="0">
                <a:solidFill>
                  <a:schemeClr val="bg1">
                    <a:lumMod val="50000"/>
                  </a:schemeClr>
                </a:solidFill>
              </a:rPr>
              <a:t> license  </a:t>
            </a:r>
            <a:r>
              <a:rPr lang="en-US" sz="1200" b="1" dirty="0" err="1" smtClean="0">
                <a:solidFill>
                  <a:schemeClr val="bg1">
                    <a:lumMod val="50000"/>
                  </a:schemeClr>
                </a:solidFill>
              </a:rPr>
              <a:t>NikoSoft</a:t>
            </a:r>
            <a:r>
              <a:rPr lang="en-US" sz="1200" b="1" dirty="0" smtClean="0">
                <a:solidFill>
                  <a:schemeClr val="bg1">
                    <a:lumMod val="50000"/>
                  </a:schemeClr>
                </a:solidFill>
              </a:rPr>
              <a:t> Group Public License  None yet  OSI  </a:t>
            </a:r>
            <a:r>
              <a:rPr lang="en-US" sz="1200" b="1" dirty="0" err="1" smtClean="0">
                <a:solidFill>
                  <a:schemeClr val="bg1">
                    <a:lumMod val="50000"/>
                  </a:schemeClr>
                </a:solidFill>
              </a:rPr>
              <a:t>OpenSSL</a:t>
            </a:r>
            <a:r>
              <a:rPr lang="en-US" sz="1200" b="1" dirty="0" smtClean="0">
                <a:solidFill>
                  <a:schemeClr val="bg1">
                    <a:lumMod val="50000"/>
                  </a:schemeClr>
                </a:solidFill>
              </a:rPr>
              <a:t> License  PCRE  Perl  PHP </a:t>
            </a:r>
            <a:r>
              <a:rPr lang="en-US" sz="1200" b="1" dirty="0" err="1" smtClean="0">
                <a:solidFill>
                  <a:schemeClr val="bg1">
                    <a:lumMod val="50000"/>
                  </a:schemeClr>
                </a:solidFill>
              </a:rPr>
              <a:t>PublicDomain</a:t>
            </a:r>
            <a:r>
              <a:rPr lang="en-US" sz="1200" b="1" dirty="0" smtClean="0">
                <a:solidFill>
                  <a:schemeClr val="bg1">
                    <a:lumMod val="50000"/>
                  </a:schemeClr>
                </a:solidFill>
              </a:rPr>
              <a:t>  Python2.1.1 Python2.3 Python2.5  QPL  Ruby  </a:t>
            </a:r>
            <a:r>
              <a:rPr lang="en-US" sz="1200" b="1" dirty="0" err="1" smtClean="0">
                <a:solidFill>
                  <a:schemeClr val="bg1">
                    <a:lumMod val="50000"/>
                  </a:schemeClr>
                </a:solidFill>
              </a:rPr>
              <a:t>Sendmail</a:t>
            </a:r>
            <a:r>
              <a:rPr lang="en-US" sz="1200" b="1" dirty="0" smtClean="0">
                <a:solidFill>
                  <a:schemeClr val="bg1">
                    <a:lumMod val="50000"/>
                  </a:schemeClr>
                </a:solidFill>
              </a:rPr>
              <a:t> SIL  Open Font License  SIP  </a:t>
            </a:r>
            <a:r>
              <a:rPr lang="en-US" sz="1200" b="1" dirty="0" err="1" smtClean="0">
                <a:solidFill>
                  <a:schemeClr val="bg1">
                    <a:lumMod val="50000"/>
                  </a:schemeClr>
                </a:solidFill>
              </a:rPr>
              <a:t>Sleepycat</a:t>
            </a:r>
            <a:r>
              <a:rPr lang="en-US" sz="1200" b="1" dirty="0" smtClean="0">
                <a:solidFill>
                  <a:schemeClr val="bg1">
                    <a:lumMod val="50000"/>
                  </a:schemeClr>
                </a:solidFill>
              </a:rPr>
              <a:t>  Standard ML of New Jersey License  </a:t>
            </a:r>
            <a:r>
              <a:rPr lang="en-US" sz="1200" b="1" dirty="0" err="1" smtClean="0">
                <a:solidFill>
                  <a:schemeClr val="bg1">
                    <a:lumMod val="50000"/>
                  </a:schemeClr>
                </a:solidFill>
              </a:rPr>
              <a:t>TclLicense</a:t>
            </a:r>
            <a:r>
              <a:rPr lang="en-US" sz="1200" b="1" dirty="0" smtClean="0">
                <a:solidFill>
                  <a:schemeClr val="bg1">
                    <a:lumMod val="50000"/>
                  </a:schemeClr>
                </a:solidFill>
              </a:rPr>
              <a:t>  Transitive Grace Period Public </a:t>
            </a:r>
            <a:r>
              <a:rPr lang="en-US" sz="1200" b="1" dirty="0" err="1" smtClean="0">
                <a:solidFill>
                  <a:schemeClr val="bg1">
                    <a:lumMod val="50000"/>
                  </a:schemeClr>
                </a:solidFill>
              </a:rPr>
              <a:t>Licence</a:t>
            </a:r>
            <a:r>
              <a:rPr lang="en-US" sz="1200" b="1" dirty="0" smtClean="0">
                <a:solidFill>
                  <a:schemeClr val="bg1">
                    <a:lumMod val="50000"/>
                  </a:schemeClr>
                </a:solidFill>
              </a:rPr>
              <a:t>  Utopia Typeface  Vim1.4  Vita </a:t>
            </a:r>
            <a:r>
              <a:rPr lang="en-US" sz="1200" b="1" dirty="0" err="1" smtClean="0">
                <a:solidFill>
                  <a:schemeClr val="bg1">
                    <a:lumMod val="50000"/>
                  </a:schemeClr>
                </a:solidFill>
              </a:rPr>
              <a:t>Nuova</a:t>
            </a:r>
            <a:r>
              <a:rPr lang="en-US" sz="1200" b="1" dirty="0" smtClean="0">
                <a:solidFill>
                  <a:schemeClr val="bg1">
                    <a:lumMod val="50000"/>
                  </a:schemeClr>
                </a:solidFill>
              </a:rPr>
              <a:t> Inferno 4th Edition  Vita </a:t>
            </a:r>
            <a:r>
              <a:rPr lang="en-US" sz="1200" b="1" dirty="0" err="1" smtClean="0">
                <a:solidFill>
                  <a:schemeClr val="bg1">
                    <a:lumMod val="50000"/>
                  </a:schemeClr>
                </a:solidFill>
              </a:rPr>
              <a:t>Nuova</a:t>
            </a:r>
            <a:r>
              <a:rPr lang="en-US" sz="1200" b="1" dirty="0" smtClean="0">
                <a:solidFill>
                  <a:schemeClr val="bg1">
                    <a:lumMod val="50000"/>
                  </a:schemeClr>
                </a:solidFill>
              </a:rPr>
              <a:t> Liberal Source </a:t>
            </a:r>
            <a:r>
              <a:rPr lang="en-US" sz="1200" b="1" dirty="0" err="1" smtClean="0">
                <a:solidFill>
                  <a:schemeClr val="bg1">
                    <a:lumMod val="50000"/>
                  </a:schemeClr>
                </a:solidFill>
              </a:rPr>
              <a:t>Licence</a:t>
            </a:r>
            <a:r>
              <a:rPr lang="en-US" sz="1200" b="1" dirty="0" smtClean="0">
                <a:solidFill>
                  <a:schemeClr val="bg1">
                    <a:lumMod val="50000"/>
                  </a:schemeClr>
                </a:solidFill>
              </a:rPr>
              <a:t>   </a:t>
            </a:r>
            <a:r>
              <a:rPr lang="en-US" sz="1200" b="1" dirty="0" err="1" smtClean="0">
                <a:solidFill>
                  <a:schemeClr val="bg1">
                    <a:lumMod val="50000"/>
                  </a:schemeClr>
                </a:solidFill>
              </a:rPr>
              <a:t>vtiger</a:t>
            </a:r>
            <a:r>
              <a:rPr lang="en-US" sz="1200" b="1" dirty="0" smtClean="0">
                <a:solidFill>
                  <a:schemeClr val="bg1">
                    <a:lumMod val="50000"/>
                  </a:schemeClr>
                </a:solidFill>
              </a:rPr>
              <a:t> CRM license  W3C  WTFPLv2  </a:t>
            </a:r>
            <a:r>
              <a:rPr lang="en-US" sz="1200" b="1" dirty="0" err="1" smtClean="0">
                <a:solidFill>
                  <a:schemeClr val="bg1">
                    <a:lumMod val="50000"/>
                  </a:schemeClr>
                </a:solidFill>
              </a:rPr>
              <a:t>wxWindows</a:t>
            </a:r>
            <a:r>
              <a:rPr lang="en-US" sz="1200" b="1" dirty="0" smtClean="0">
                <a:solidFill>
                  <a:schemeClr val="bg1">
                    <a:lumMod val="50000"/>
                  </a:schemeClr>
                </a:solidFill>
              </a:rPr>
              <a:t> Library  X11  </a:t>
            </a:r>
            <a:r>
              <a:rPr lang="en-US" sz="1200" b="1" dirty="0" err="1" smtClean="0">
                <a:solidFill>
                  <a:schemeClr val="bg1">
                    <a:lumMod val="50000"/>
                  </a:schemeClr>
                </a:solidFill>
              </a:rPr>
              <a:t>Xiph</a:t>
            </a:r>
            <a:r>
              <a:rPr lang="en-US" sz="1200" b="1" dirty="0" smtClean="0">
                <a:solidFill>
                  <a:schemeClr val="bg1">
                    <a:lumMod val="50000"/>
                  </a:schemeClr>
                </a:solidFill>
              </a:rPr>
              <a:t>  </a:t>
            </a:r>
            <a:r>
              <a:rPr lang="en-US" sz="1200" b="1" dirty="0" err="1" smtClean="0">
                <a:solidFill>
                  <a:schemeClr val="bg1">
                    <a:lumMod val="50000"/>
                  </a:schemeClr>
                </a:solidFill>
              </a:rPr>
              <a:t>Youpee</a:t>
            </a:r>
            <a:r>
              <a:rPr lang="en-US" sz="1200" b="1" dirty="0" smtClean="0">
                <a:solidFill>
                  <a:schemeClr val="bg1">
                    <a:lumMod val="50000"/>
                  </a:schemeClr>
                </a:solidFill>
              </a:rPr>
              <a:t>  </a:t>
            </a:r>
            <a:r>
              <a:rPr lang="en-US" sz="1200" b="1" dirty="0" err="1" smtClean="0">
                <a:solidFill>
                  <a:schemeClr val="bg1">
                    <a:lumMod val="50000"/>
                  </a:schemeClr>
                </a:solidFill>
              </a:rPr>
              <a:t>Zope</a:t>
            </a:r>
            <a:r>
              <a:rPr lang="en-US" sz="1200" b="1" dirty="0" smtClean="0">
                <a:solidFill>
                  <a:schemeClr val="bg1">
                    <a:lumMod val="50000"/>
                  </a:schemeClr>
                </a:solidFill>
              </a:rPr>
              <a:t>  </a:t>
            </a:r>
            <a:r>
              <a:rPr lang="en-US" sz="1200" b="1" dirty="0" err="1" smtClean="0">
                <a:solidFill>
                  <a:schemeClr val="bg1">
                    <a:lumMod val="50000"/>
                  </a:schemeClr>
                </a:solidFill>
              </a:rPr>
              <a:t>Zlib</a:t>
            </a:r>
            <a:endParaRPr lang="en-US" sz="1200" b="1" dirty="0" smtClean="0">
              <a:solidFill>
                <a:schemeClr val="bg1">
                  <a:lumMod val="50000"/>
                </a:schemeClr>
              </a:solidFill>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Open Source licenses</a:t>
            </a:r>
            <a:endParaRPr lang="en-US" dirty="0"/>
          </a:p>
        </p:txBody>
      </p:sp>
      <p:sp>
        <p:nvSpPr>
          <p:cNvPr id="3" name="Text Placeholder 2"/>
          <p:cNvSpPr>
            <a:spLocks noGrp="1"/>
          </p:cNvSpPr>
          <p:nvPr>
            <p:ph type="body" sz="quarter" idx="10"/>
          </p:nvPr>
        </p:nvSpPr>
        <p:spPr>
          <a:xfrm>
            <a:off x="382137" y="1187355"/>
            <a:ext cx="8297839" cy="5404514"/>
          </a:xfrm>
        </p:spPr>
        <p:txBody>
          <a:bodyPr/>
          <a:lstStyle/>
          <a:p>
            <a:r>
              <a:rPr lang="en-US" dirty="0" smtClean="0"/>
              <a:t>Copyright notice</a:t>
            </a:r>
          </a:p>
          <a:p>
            <a:pPr>
              <a:spcBef>
                <a:spcPts val="0"/>
              </a:spcBef>
              <a:buNone/>
            </a:pPr>
            <a:r>
              <a:rPr lang="en-US" dirty="0" smtClean="0"/>
              <a:t>	</a:t>
            </a:r>
            <a:r>
              <a:rPr lang="en-US" dirty="0" smtClean="0">
                <a:solidFill>
                  <a:schemeClr val="tx2"/>
                </a:solidFill>
              </a:rPr>
              <a:t>Copyright (c) &lt;year&gt; &lt;copyright holder&gt;. All rights reserved.</a:t>
            </a:r>
            <a:r>
              <a:rPr lang="en-US" dirty="0" smtClean="0"/>
              <a:t> </a:t>
            </a:r>
          </a:p>
          <a:p>
            <a:r>
              <a:rPr lang="en-US" dirty="0" smtClean="0"/>
              <a:t>retaining the above copyright notice (universal)</a:t>
            </a:r>
          </a:p>
          <a:p>
            <a:pPr>
              <a:spcBef>
                <a:spcPts val="0"/>
              </a:spcBef>
              <a:buNone/>
            </a:pPr>
            <a:r>
              <a:rPr lang="en-US" dirty="0" smtClean="0"/>
              <a:t>	</a:t>
            </a:r>
            <a:r>
              <a:rPr lang="en-US" dirty="0" smtClean="0">
                <a:solidFill>
                  <a:schemeClr val="tx2"/>
                </a:solidFill>
              </a:rPr>
              <a:t>Redistributions must retain the above copyright notice.</a:t>
            </a:r>
          </a:p>
          <a:p>
            <a:pPr>
              <a:spcBef>
                <a:spcPts val="0"/>
              </a:spcBef>
            </a:pPr>
            <a:r>
              <a:rPr lang="en-US" dirty="0" smtClean="0"/>
              <a:t>requirement to distribute source code (otherwise not OSS)</a:t>
            </a:r>
            <a:endParaRPr lang="en-US" dirty="0" smtClean="0">
              <a:solidFill>
                <a:schemeClr val="tx2"/>
              </a:solidFill>
            </a:endParaRPr>
          </a:p>
          <a:p>
            <a:pPr>
              <a:spcBef>
                <a:spcPts val="0"/>
              </a:spcBef>
              <a:buNone/>
            </a:pPr>
            <a:r>
              <a:rPr lang="en-US" dirty="0" smtClean="0">
                <a:solidFill>
                  <a:schemeClr val="tx2"/>
                </a:solidFill>
              </a:rPr>
              <a:t>	Covered work may be distributed in object code form provided that the corresponding source code be provided by …</a:t>
            </a:r>
          </a:p>
          <a:p>
            <a:r>
              <a:rPr lang="en-US" dirty="0" smtClean="0"/>
              <a:t>non-endorsement, non-promotion (common)</a:t>
            </a:r>
          </a:p>
          <a:p>
            <a:pPr>
              <a:spcBef>
                <a:spcPts val="0"/>
              </a:spcBef>
              <a:buNone/>
            </a:pPr>
            <a:r>
              <a:rPr lang="en-US" dirty="0" smtClean="0"/>
              <a:t>	</a:t>
            </a:r>
            <a:r>
              <a:rPr lang="en-US" dirty="0" smtClean="0">
                <a:solidFill>
                  <a:schemeClr val="tx2"/>
                </a:solidFill>
              </a:rPr>
              <a:t> &lt;copyright holder&gt; does not endorse or promote products derived from this software.</a:t>
            </a:r>
          </a:p>
          <a:p>
            <a:r>
              <a:rPr lang="en-US" dirty="0" smtClean="0"/>
              <a:t>acknowledgement in advertising (unpopular)</a:t>
            </a:r>
          </a:p>
          <a:p>
            <a:pPr>
              <a:spcBef>
                <a:spcPts val="0"/>
              </a:spcBef>
              <a:buNone/>
            </a:pPr>
            <a:r>
              <a:rPr lang="en-US" dirty="0" smtClean="0"/>
              <a:t>	</a:t>
            </a:r>
            <a:r>
              <a:rPr lang="en-US" dirty="0" smtClean="0">
                <a:solidFill>
                  <a:schemeClr val="tx2"/>
                </a:solidFill>
              </a:rPr>
              <a:t>All advertising materials mentioning use of this software must display the following acknowledgement: This product includes software developed by the &lt;copyright holder&gt;.</a:t>
            </a:r>
          </a:p>
          <a:p>
            <a:r>
              <a:rPr lang="en-US" dirty="0" err="1" smtClean="0"/>
              <a:t>Copyleft</a:t>
            </a:r>
            <a:r>
              <a:rPr lang="en-US" dirty="0" smtClean="0"/>
              <a:t> provisions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 license</a:t>
            </a:r>
            <a:endParaRPr lang="en-US" dirty="0"/>
          </a:p>
        </p:txBody>
      </p:sp>
      <p:sp>
        <p:nvSpPr>
          <p:cNvPr id="3" name="Text Placeholder 2"/>
          <p:cNvSpPr>
            <a:spLocks noGrp="1"/>
          </p:cNvSpPr>
          <p:nvPr>
            <p:ph type="body" sz="quarter" idx="10"/>
          </p:nvPr>
        </p:nvSpPr>
        <p:spPr>
          <a:xfrm>
            <a:off x="272956" y="1310185"/>
            <a:ext cx="8652680" cy="5117911"/>
          </a:xfrm>
        </p:spPr>
        <p:txBody>
          <a:bodyPr/>
          <a:lstStyle/>
          <a:p>
            <a:pPr>
              <a:buNone/>
            </a:pPr>
            <a:r>
              <a:rPr lang="en-US" dirty="0" smtClean="0"/>
              <a:t>Perhaps the simplest and most permissive OSS license is the MIT license</a:t>
            </a:r>
          </a:p>
          <a:p>
            <a:pPr>
              <a:spcBef>
                <a:spcPts val="0"/>
              </a:spcBef>
              <a:buNone/>
            </a:pPr>
            <a:r>
              <a:rPr lang="en-US" dirty="0" smtClean="0"/>
              <a:t>It is used for many popular packages </a:t>
            </a:r>
            <a:r>
              <a:rPr lang="en-US" sz="1800" dirty="0" smtClean="0"/>
              <a:t>(</a:t>
            </a:r>
            <a:r>
              <a:rPr lang="en-US" sz="1800" dirty="0" err="1" smtClean="0"/>
              <a:t>Xwindows</a:t>
            </a:r>
            <a:r>
              <a:rPr lang="en-US" sz="1800" dirty="0" smtClean="0"/>
              <a:t>, Ruby on Rails, </a:t>
            </a:r>
            <a:r>
              <a:rPr lang="en-US" sz="1800" dirty="0" err="1" smtClean="0"/>
              <a:t>Lua</a:t>
            </a:r>
            <a:r>
              <a:rPr lang="en-US" sz="1800" dirty="0" smtClean="0"/>
              <a:t>, …)</a:t>
            </a:r>
          </a:p>
          <a:p>
            <a:pPr marL="0" indent="0">
              <a:spcBef>
                <a:spcPts val="1200"/>
              </a:spcBef>
              <a:buNone/>
            </a:pPr>
            <a:r>
              <a:rPr lang="en-US" sz="1800" dirty="0" smtClean="0">
                <a:solidFill>
                  <a:schemeClr val="tx2"/>
                </a:solidFill>
              </a:rPr>
              <a:t>Copyright (c) &lt;year&gt; &lt;copyright holders&gt;</a:t>
            </a:r>
          </a:p>
          <a:p>
            <a:pPr marL="0" indent="0">
              <a:buNone/>
            </a:pPr>
            <a:r>
              <a:rPr lang="en-US" sz="1800" dirty="0" smtClean="0">
                <a:solidFill>
                  <a:schemeClr val="tx2"/>
                </a:solidFill>
              </a:rPr>
              <a:t>Permission is hereby granted, free of charge, to any person obtaining a copy</a:t>
            </a:r>
            <a:br>
              <a:rPr lang="en-US" sz="1800" dirty="0" smtClean="0">
                <a:solidFill>
                  <a:schemeClr val="tx2"/>
                </a:solidFill>
              </a:rPr>
            </a:br>
            <a:r>
              <a:rPr lang="en-US" sz="1800" dirty="0" smtClean="0">
                <a:solidFill>
                  <a:schemeClr val="tx2"/>
                </a:solidFill>
              </a:rPr>
              <a:t>of this software and associated documentation files (the "Software"), to deal in the Software without restriction, including without limitation the rights to use, copy, modify, merge, publish, distribute, sublicense, and/or sell copies of the Software, and to permit persons to whom the Software is furnished to do so, subject to the following conditions:</a:t>
            </a:r>
          </a:p>
          <a:p>
            <a:pPr marL="0" indent="0">
              <a:buNone/>
            </a:pPr>
            <a:r>
              <a:rPr lang="en-US" sz="1800" dirty="0" smtClean="0">
                <a:solidFill>
                  <a:schemeClr val="tx2"/>
                </a:solidFill>
              </a:rPr>
              <a:t>The above copyright notice and this permission notice shall be included in</a:t>
            </a:r>
            <a:br>
              <a:rPr lang="en-US" sz="1800" dirty="0" smtClean="0">
                <a:solidFill>
                  <a:schemeClr val="tx2"/>
                </a:solidFill>
              </a:rPr>
            </a:br>
            <a:r>
              <a:rPr lang="en-US" sz="1800" dirty="0" smtClean="0">
                <a:solidFill>
                  <a:schemeClr val="tx2"/>
                </a:solidFill>
              </a:rPr>
              <a:t>all copies or substantial portions of the Software.</a:t>
            </a:r>
          </a:p>
          <a:p>
            <a:pPr marL="0" indent="0">
              <a:buNone/>
            </a:pPr>
            <a:r>
              <a:rPr lang="en-US" sz="1600" dirty="0" smtClean="0">
                <a:solidFill>
                  <a:schemeClr val="tx2"/>
                </a:solidFill>
              </a:rPr>
              <a:t>THE SOFTWARE IS PROVIDED "AS IS", WITHOUT WARRANTY OF ANY KIND, EXPRESS OR</a:t>
            </a:r>
            <a:br>
              <a:rPr lang="en-US" sz="1600" dirty="0" smtClean="0">
                <a:solidFill>
                  <a:schemeClr val="tx2"/>
                </a:solidFill>
              </a:rPr>
            </a:br>
            <a:r>
              <a:rPr lang="en-US" sz="1600" dirty="0" smtClean="0">
                <a:solidFill>
                  <a:schemeClr val="tx2"/>
                </a:solidFill>
              </a:rPr>
              <a:t>IMPLIED, INCLUDING BUT NOT LIMITED TO THE WARRANTIES OF MERCHANTABILITY,</a:t>
            </a:r>
            <a:br>
              <a:rPr lang="en-US" sz="1600" dirty="0" smtClean="0">
                <a:solidFill>
                  <a:schemeClr val="tx2"/>
                </a:solidFill>
              </a:rPr>
            </a:br>
            <a:r>
              <a:rPr lang="en-US" sz="1600" dirty="0" smtClean="0">
                <a:solidFill>
                  <a:schemeClr val="tx2"/>
                </a:solidFill>
              </a:rPr>
              <a:t>FITNESS FOR A PARTICULAR PURPOSE AND NONINFRINGEMENT. IN NO EVENT SHALL THE AUTHORS OR COPYRIGHT HOLDERS BE LIABLE FOR ANY CLAIM, DAMAGES OR OTHER LIABILITY, WHETHER IN AN ACTION OF CONTRACT, TORT OR OTHERWISE, ARISING FROM, OUT OF OR IN CONNECTION WITH THE SOFTWARE OR THE USE OR OTHER DEALINGS IN THE SOFTWARE</a:t>
            </a:r>
            <a:r>
              <a:rPr lang="en-US" sz="1800" dirty="0" smtClean="0">
                <a:solidFill>
                  <a:schemeClr val="tx2"/>
                </a:solidFill>
              </a:rPr>
              <a:t>.</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Software</a:t>
            </a:r>
            <a:endParaRPr lang="en-US" dirty="0"/>
          </a:p>
        </p:txBody>
      </p:sp>
      <p:sp>
        <p:nvSpPr>
          <p:cNvPr id="3" name="Text Placeholder 2"/>
          <p:cNvSpPr>
            <a:spLocks noGrp="1"/>
          </p:cNvSpPr>
          <p:nvPr>
            <p:ph type="body" sz="quarter" idx="10"/>
          </p:nvPr>
        </p:nvSpPr>
        <p:spPr>
          <a:xfrm>
            <a:off x="477672" y="1282890"/>
            <a:ext cx="8243247" cy="5322625"/>
          </a:xfrm>
        </p:spPr>
        <p:txBody>
          <a:bodyPr/>
          <a:lstStyle/>
          <a:p>
            <a:pPr>
              <a:buNone/>
            </a:pPr>
            <a:r>
              <a:rPr lang="en-US" b="1" dirty="0" smtClean="0"/>
              <a:t>O</a:t>
            </a:r>
            <a:r>
              <a:rPr lang="en-US" dirty="0" smtClean="0"/>
              <a:t>pen </a:t>
            </a:r>
            <a:r>
              <a:rPr lang="en-US" b="1" dirty="0" smtClean="0"/>
              <a:t>S</a:t>
            </a:r>
            <a:r>
              <a:rPr lang="en-US" dirty="0" smtClean="0"/>
              <a:t>ource </a:t>
            </a:r>
            <a:r>
              <a:rPr lang="en-US" b="1" dirty="0" smtClean="0"/>
              <a:t>S</a:t>
            </a:r>
            <a:r>
              <a:rPr lang="en-US" dirty="0" smtClean="0"/>
              <a:t>oftware is software provided with source code</a:t>
            </a:r>
          </a:p>
          <a:p>
            <a:pPr>
              <a:spcBef>
                <a:spcPts val="0"/>
              </a:spcBef>
              <a:buNone/>
            </a:pPr>
            <a:r>
              <a:rPr lang="en-US" dirty="0" smtClean="0"/>
              <a:t>OSS is often developed by communities, or more accurately by </a:t>
            </a:r>
          </a:p>
          <a:p>
            <a:pPr>
              <a:spcBef>
                <a:spcPts val="0"/>
              </a:spcBef>
            </a:pPr>
            <a:r>
              <a:rPr lang="en-US" dirty="0" smtClean="0"/>
              <a:t>a small team of developers</a:t>
            </a:r>
          </a:p>
          <a:p>
            <a:pPr>
              <a:spcBef>
                <a:spcPts val="0"/>
              </a:spcBef>
            </a:pPr>
            <a:r>
              <a:rPr lang="en-US" dirty="0" smtClean="0"/>
              <a:t>a large team of debuggers (“eyeballs”)</a:t>
            </a:r>
          </a:p>
          <a:p>
            <a:pPr>
              <a:spcBef>
                <a:spcPts val="1800"/>
              </a:spcBef>
              <a:buNone/>
            </a:pPr>
            <a:r>
              <a:rPr lang="en-US" dirty="0" smtClean="0"/>
              <a:t>Studies have shown that use of OSS </a:t>
            </a:r>
          </a:p>
          <a:p>
            <a:r>
              <a:rPr lang="en-US" dirty="0" smtClean="0"/>
              <a:t>in commercial environments</a:t>
            </a:r>
          </a:p>
          <a:p>
            <a:pPr>
              <a:spcBef>
                <a:spcPts val="0"/>
              </a:spcBef>
              <a:buNone/>
            </a:pPr>
            <a:r>
              <a:rPr lang="en-US" dirty="0" smtClean="0"/>
              <a:t>		can reduce IT expenses by </a:t>
            </a:r>
            <a:r>
              <a:rPr lang="en-US" i="1" dirty="0" smtClean="0"/>
              <a:t>large factors</a:t>
            </a:r>
          </a:p>
          <a:p>
            <a:r>
              <a:rPr lang="en-US" dirty="0" smtClean="0"/>
              <a:t>during the software development (hybrid software)</a:t>
            </a:r>
          </a:p>
          <a:p>
            <a:pPr>
              <a:spcBef>
                <a:spcPts val="0"/>
              </a:spcBef>
              <a:buNone/>
            </a:pPr>
            <a:r>
              <a:rPr lang="en-US" dirty="0" smtClean="0"/>
              <a:t>		can reduce development cycles by </a:t>
            </a:r>
            <a:r>
              <a:rPr lang="en-US" i="1" dirty="0" smtClean="0"/>
              <a:t>orders of magnitude</a:t>
            </a:r>
          </a:p>
          <a:p>
            <a:pPr>
              <a:spcBef>
                <a:spcPts val="1800"/>
              </a:spcBef>
              <a:buNone/>
            </a:pPr>
            <a:r>
              <a:rPr lang="en-US" dirty="0" smtClean="0"/>
              <a:t>So, why doesn’t </a:t>
            </a:r>
            <a:r>
              <a:rPr lang="en-US" i="1" dirty="0" smtClean="0"/>
              <a:t>everyone</a:t>
            </a:r>
            <a:r>
              <a:rPr lang="en-US" dirty="0" smtClean="0"/>
              <a:t> use OSS </a:t>
            </a:r>
            <a:r>
              <a:rPr lang="en-US" i="1" dirty="0" smtClean="0"/>
              <a:t>all the time </a:t>
            </a:r>
            <a:r>
              <a:rPr lang="en-US" dirty="0" smtClean="0"/>
              <a:t>?</a:t>
            </a:r>
          </a:p>
          <a:p>
            <a:pPr>
              <a:spcBef>
                <a:spcPts val="1800"/>
              </a:spcBef>
              <a:buNone/>
            </a:pPr>
            <a:r>
              <a:rPr lang="en-US" dirty="0" smtClean="0"/>
              <a:t>To answer that question</a:t>
            </a:r>
          </a:p>
          <a:p>
            <a:pPr>
              <a:spcBef>
                <a:spcPts val="0"/>
              </a:spcBef>
              <a:buNone/>
            </a:pPr>
            <a:r>
              <a:rPr lang="en-US" dirty="0" smtClean="0"/>
              <a:t>	we need to understand some IPR law</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(1)</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BSD is a permissive OSS license developed for Berkeley Unix</a:t>
            </a:r>
          </a:p>
          <a:p>
            <a:pPr>
              <a:buNone/>
            </a:pPr>
            <a:r>
              <a:rPr lang="en-US" dirty="0" smtClean="0"/>
              <a:t>It is used widely for academic and OS-related packages, </a:t>
            </a:r>
            <a:r>
              <a:rPr lang="en-US" dirty="0" err="1" smtClean="0"/>
              <a:t>Django</a:t>
            </a:r>
            <a:r>
              <a:rPr lang="en-US" dirty="0" smtClean="0"/>
              <a:t>, …</a:t>
            </a:r>
          </a:p>
          <a:p>
            <a:pPr>
              <a:buNone/>
            </a:pPr>
            <a:r>
              <a:rPr lang="en-US" dirty="0" smtClean="0"/>
              <a:t>The original Berkeley Software Distribution license was simply</a:t>
            </a:r>
          </a:p>
          <a:p>
            <a:pPr marL="0" indent="0">
              <a:spcBef>
                <a:spcPts val="1800"/>
              </a:spcBef>
              <a:buNone/>
            </a:pPr>
            <a:r>
              <a:rPr lang="en-US" sz="1800" dirty="0" smtClean="0">
                <a:solidFill>
                  <a:schemeClr val="tx2"/>
                </a:solidFill>
              </a:rPr>
              <a:t>Copyright (c) &lt;year&gt; &lt;copyright holder&gt;.  All rights reserved.</a:t>
            </a:r>
          </a:p>
          <a:p>
            <a:pPr marL="0" indent="0">
              <a:buNone/>
            </a:pPr>
            <a:r>
              <a:rPr lang="en-US" sz="1800" dirty="0" smtClean="0">
                <a:solidFill>
                  <a:schemeClr val="tx2"/>
                </a:solidFill>
              </a:rPr>
              <a:t>Redistribution and use in source and binary forms are permitted provided that the above copyright notice and this paragraph are duplicated in all such forms and that any documentation, advertising materials, and other materials related to such distribution and use acknowledge that the software was developed by the &lt;organization&gt;. </a:t>
            </a:r>
          </a:p>
          <a:p>
            <a:pPr marL="0" indent="0">
              <a:buNone/>
            </a:pPr>
            <a:r>
              <a:rPr lang="en-US" sz="1800" dirty="0" smtClean="0">
                <a:solidFill>
                  <a:schemeClr val="tx2"/>
                </a:solidFill>
              </a:rPr>
              <a:t>The name of the &lt;organization&gt; may not be used to endorse or promote products derived from this software without specific prior written permission. </a:t>
            </a:r>
          </a:p>
          <a:p>
            <a:pPr marL="0" indent="0">
              <a:buNone/>
            </a:pPr>
            <a:r>
              <a:rPr lang="en-US" sz="1800" dirty="0" smtClean="0">
                <a:solidFill>
                  <a:schemeClr val="tx2"/>
                </a:solidFill>
              </a:rPr>
              <a:t>THIS SOFTWARE IS PROVIDED ``AS IS'' AND WITHOUT ANY EXPRESS OR IMPLIED WARRANTIES, INCLUDING, WITHOUT LIMITATION, THE IMPLIED WARRANTIES OF MERCHANTABILITY AND FITNESS FOR A PARTICULAR PURPOSE.</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(2)</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The two middle clauses were changed to a 4-clause version in 1990</a:t>
            </a:r>
          </a:p>
          <a:p>
            <a:pPr>
              <a:buNone/>
            </a:pPr>
            <a:endParaRPr lang="en-US" dirty="0" smtClean="0"/>
          </a:p>
          <a:p>
            <a:pPr marL="0" indent="0">
              <a:buNone/>
            </a:pPr>
            <a:r>
              <a:rPr lang="en-US" sz="1800" dirty="0" smtClean="0">
                <a:solidFill>
                  <a:schemeClr val="tx2"/>
                </a:solidFill>
              </a:rPr>
              <a:t>Redistribution and use in source and binary forms, with or without modification, are permitted provided that the following conditions are met: </a:t>
            </a:r>
          </a:p>
          <a:p>
            <a:pPr marL="342900" indent="-342900">
              <a:buClr>
                <a:schemeClr val="tx2"/>
              </a:buClr>
              <a:buAutoNum type="arabicPeriod"/>
            </a:pPr>
            <a:r>
              <a:rPr lang="en-US" sz="1800" dirty="0" smtClean="0">
                <a:solidFill>
                  <a:schemeClr val="tx2"/>
                </a:solidFill>
              </a:rPr>
              <a:t>Redistributions of source code must retain the above copyright notice, this list of conditions and the following disclaimer. </a:t>
            </a:r>
          </a:p>
          <a:p>
            <a:pPr marL="342900" indent="-342900">
              <a:buClr>
                <a:schemeClr val="tx2"/>
              </a:buClr>
              <a:buAutoNum type="arabicPeriod"/>
            </a:pPr>
            <a:r>
              <a:rPr lang="en-US" sz="1800" dirty="0" smtClean="0">
                <a:solidFill>
                  <a:schemeClr val="tx2"/>
                </a:solidFill>
              </a:rPr>
              <a:t>Redistributions in binary form must reproduce the above copyright notice, this list of conditions and the following disclaimer in the documentation and/or other materials provided with the distribution. </a:t>
            </a:r>
          </a:p>
          <a:p>
            <a:pPr marL="342900" indent="-342900">
              <a:buClr>
                <a:schemeClr val="tx2"/>
              </a:buClr>
              <a:buAutoNum type="arabicPeriod"/>
            </a:pPr>
            <a:r>
              <a:rPr lang="en-US" sz="1800" dirty="0" smtClean="0">
                <a:solidFill>
                  <a:schemeClr val="tx2"/>
                </a:solidFill>
              </a:rPr>
              <a:t>All advertising materials mentioning features or use of this software must display the following acknowledgement: This product includes software developed by the &lt;organization&gt;. </a:t>
            </a:r>
          </a:p>
          <a:p>
            <a:pPr marL="342900" indent="-342900">
              <a:buClr>
                <a:schemeClr val="tx2"/>
              </a:buClr>
              <a:buAutoNum type="arabicPeriod"/>
            </a:pPr>
            <a:r>
              <a:rPr lang="en-US" sz="1800" dirty="0" smtClean="0">
                <a:solidFill>
                  <a:schemeClr val="tx2"/>
                </a:solidFill>
              </a:rPr>
              <a:t>Neither the name of the &lt;organization&gt; nor the names of its contributors may be used to endorse or promote products derived from this software without specific prior written permission. </a:t>
            </a:r>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BSD license (3)</a:t>
            </a:r>
            <a:endParaRPr lang="en-US" dirty="0"/>
          </a:p>
        </p:txBody>
      </p:sp>
      <p:sp>
        <p:nvSpPr>
          <p:cNvPr id="3" name="Text Placeholder 2"/>
          <p:cNvSpPr>
            <a:spLocks noGrp="1"/>
          </p:cNvSpPr>
          <p:nvPr>
            <p:ph type="body" sz="quarter" idx="10"/>
          </p:nvPr>
        </p:nvSpPr>
        <p:spPr>
          <a:xfrm>
            <a:off x="504966" y="1310185"/>
            <a:ext cx="8120419" cy="5349922"/>
          </a:xfrm>
        </p:spPr>
        <p:txBody>
          <a:bodyPr/>
          <a:lstStyle/>
          <a:p>
            <a:pPr>
              <a:buNone/>
            </a:pPr>
            <a:r>
              <a:rPr lang="en-US" dirty="0" smtClean="0"/>
              <a:t>The advertising (3</a:t>
            </a:r>
            <a:r>
              <a:rPr lang="en-US" baseline="30000" dirty="0" smtClean="0"/>
              <a:t>rd</a:t>
            </a:r>
            <a:r>
              <a:rPr lang="en-US" dirty="0" smtClean="0"/>
              <a:t>) clause was considered too unpopular</a:t>
            </a:r>
          </a:p>
          <a:p>
            <a:pPr>
              <a:spcBef>
                <a:spcPts val="0"/>
              </a:spcBef>
              <a:buNone/>
            </a:pPr>
            <a:r>
              <a:rPr lang="en-US" dirty="0" smtClean="0"/>
              <a:t>	which led to a </a:t>
            </a:r>
            <a:r>
              <a:rPr lang="en-US" i="1" dirty="0" smtClean="0"/>
              <a:t>revised</a:t>
            </a:r>
            <a:r>
              <a:rPr lang="en-US" dirty="0" smtClean="0"/>
              <a:t> or </a:t>
            </a:r>
            <a:r>
              <a:rPr lang="en-US" i="1" dirty="0" smtClean="0"/>
              <a:t>modified</a:t>
            </a:r>
            <a:r>
              <a:rPr lang="en-US" dirty="0" smtClean="0"/>
              <a:t> BSD license (AKA </a:t>
            </a:r>
            <a:r>
              <a:rPr lang="en-US" i="1" dirty="0" smtClean="0"/>
              <a:t>new</a:t>
            </a:r>
            <a:r>
              <a:rPr lang="en-US" dirty="0" smtClean="0"/>
              <a:t> BSD)</a:t>
            </a:r>
          </a:p>
          <a:p>
            <a:pPr>
              <a:spcBef>
                <a:spcPts val="0"/>
              </a:spcBef>
              <a:buNone/>
            </a:pPr>
            <a:r>
              <a:rPr lang="en-US" dirty="0" smtClean="0"/>
              <a:t>	having only 3 clauses</a:t>
            </a:r>
          </a:p>
          <a:p>
            <a:pPr>
              <a:buNone/>
            </a:pPr>
            <a:r>
              <a:rPr lang="en-US" sz="1800" dirty="0" smtClean="0">
                <a:solidFill>
                  <a:schemeClr val="tx2"/>
                </a:solidFill>
              </a:rPr>
              <a:t>Redistribution and use in source and binary forms, with or without modification, are permitted provided that the following conditions are met: </a:t>
            </a:r>
          </a:p>
          <a:p>
            <a:pPr>
              <a:buNone/>
            </a:pPr>
            <a:r>
              <a:rPr lang="en-US" sz="1800" dirty="0" smtClean="0">
                <a:solidFill>
                  <a:schemeClr val="tx2"/>
                </a:solidFill>
              </a:rPr>
              <a:t>* Redistributions of source code must retain the above copyright notice, this list of conditions and the following disclaimer. </a:t>
            </a:r>
          </a:p>
          <a:p>
            <a:pPr>
              <a:buNone/>
            </a:pPr>
            <a:r>
              <a:rPr lang="en-US" sz="1800" dirty="0" smtClean="0">
                <a:solidFill>
                  <a:schemeClr val="tx2"/>
                </a:solidFill>
              </a:rPr>
              <a:t>* Redistributions in binary form must reproduce the above copyright notice, this list of conditions and the following disclaimer in the documentation and/or other materials provided with the distribution. </a:t>
            </a:r>
          </a:p>
          <a:p>
            <a:pPr>
              <a:buNone/>
            </a:pPr>
            <a:r>
              <a:rPr lang="en-US" sz="1800" dirty="0" smtClean="0">
                <a:solidFill>
                  <a:schemeClr val="tx2"/>
                </a:solidFill>
              </a:rPr>
              <a:t>* Neither the name of the &lt;organization&gt; nor the names of its contributors may be used to endorse or promote products derived from this software without specific prior written permission.</a:t>
            </a:r>
          </a:p>
          <a:p>
            <a:pPr>
              <a:spcBef>
                <a:spcPts val="1200"/>
              </a:spcBef>
              <a:buNone/>
            </a:pPr>
            <a:r>
              <a:rPr lang="en-US" dirty="0" smtClean="0"/>
              <a:t>Finally FreeBSD eliminated the non-endorsement clause too</a:t>
            </a:r>
          </a:p>
          <a:p>
            <a:pPr>
              <a:spcBef>
                <a:spcPts val="0"/>
              </a:spcBef>
              <a:buNone/>
            </a:pPr>
            <a:r>
              <a:rPr lang="en-US" dirty="0" smtClean="0"/>
              <a:t>	leaving 2 clauses, and thus similar to the MIT license</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license</a:t>
            </a:r>
            <a:endParaRPr lang="en-US" dirty="0"/>
          </a:p>
        </p:txBody>
      </p:sp>
      <p:sp>
        <p:nvSpPr>
          <p:cNvPr id="3" name="Text Placeholder 2"/>
          <p:cNvSpPr>
            <a:spLocks noGrp="1"/>
          </p:cNvSpPr>
          <p:nvPr>
            <p:ph type="body" sz="quarter" idx="10"/>
          </p:nvPr>
        </p:nvSpPr>
        <p:spPr>
          <a:xfrm>
            <a:off x="368490" y="1214651"/>
            <a:ext cx="8557146" cy="5199797"/>
          </a:xfrm>
        </p:spPr>
        <p:txBody>
          <a:bodyPr/>
          <a:lstStyle/>
          <a:p>
            <a:pPr>
              <a:buNone/>
            </a:pPr>
            <a:r>
              <a:rPr lang="en-US" dirty="0" smtClean="0"/>
              <a:t>The Apache license is a very popular permissive license, </a:t>
            </a:r>
          </a:p>
          <a:p>
            <a:pPr>
              <a:spcBef>
                <a:spcPts val="0"/>
              </a:spcBef>
              <a:buNone/>
            </a:pPr>
            <a:r>
              <a:rPr lang="en-US" dirty="0" smtClean="0"/>
              <a:t>	used by Apache web server, Android OS, </a:t>
            </a:r>
            <a:r>
              <a:rPr lang="en-US" dirty="0" err="1" smtClean="0"/>
              <a:t>OpenOffice</a:t>
            </a:r>
            <a:r>
              <a:rPr lang="en-US" dirty="0" smtClean="0"/>
              <a:t>, </a:t>
            </a:r>
            <a:r>
              <a:rPr lang="en-US" dirty="0" err="1" smtClean="0"/>
              <a:t>Moodle</a:t>
            </a:r>
            <a:r>
              <a:rPr lang="en-US" dirty="0" smtClean="0"/>
              <a:t>, …</a:t>
            </a:r>
          </a:p>
          <a:p>
            <a:pPr>
              <a:buNone/>
            </a:pPr>
            <a:r>
              <a:rPr lang="en-US" dirty="0" smtClean="0"/>
              <a:t>It is a long license, so won’t be displayed here</a:t>
            </a:r>
          </a:p>
          <a:p>
            <a:pPr>
              <a:buNone/>
            </a:pPr>
            <a:r>
              <a:rPr lang="en-US" dirty="0" smtClean="0"/>
              <a:t>It requires preserving all original </a:t>
            </a:r>
          </a:p>
          <a:p>
            <a:pPr>
              <a:spcBef>
                <a:spcPts val="0"/>
              </a:spcBef>
              <a:buNone/>
            </a:pPr>
            <a:r>
              <a:rPr lang="en-US" dirty="0" smtClean="0"/>
              <a:t>	copyright/patent/trademark/attribution notices </a:t>
            </a:r>
          </a:p>
          <a:p>
            <a:pPr>
              <a:buNone/>
            </a:pPr>
            <a:r>
              <a:rPr lang="en-US" dirty="0" smtClean="0"/>
              <a:t>It does </a:t>
            </a:r>
            <a:r>
              <a:rPr lang="en-US" i="1" dirty="0" smtClean="0"/>
              <a:t>not</a:t>
            </a:r>
            <a:r>
              <a:rPr lang="en-US" dirty="0" smtClean="0"/>
              <a:t> require derivative works (including modifications)  </a:t>
            </a:r>
          </a:p>
          <a:p>
            <a:pPr>
              <a:spcBef>
                <a:spcPts val="0"/>
              </a:spcBef>
              <a:buNone/>
            </a:pPr>
            <a:r>
              <a:rPr lang="en-US" dirty="0" smtClean="0"/>
              <a:t>	to use the same license </a:t>
            </a:r>
          </a:p>
          <a:p>
            <a:pPr>
              <a:buNone/>
            </a:pPr>
            <a:r>
              <a:rPr lang="en-US" dirty="0" smtClean="0"/>
              <a:t>However</a:t>
            </a:r>
          </a:p>
          <a:p>
            <a:pPr>
              <a:spcBef>
                <a:spcPts val="0"/>
              </a:spcBef>
            </a:pPr>
            <a:r>
              <a:rPr lang="en-US" dirty="0" smtClean="0"/>
              <a:t>all </a:t>
            </a:r>
            <a:r>
              <a:rPr lang="en-US" i="1" dirty="0" smtClean="0"/>
              <a:t>unmodified</a:t>
            </a:r>
            <a:r>
              <a:rPr lang="en-US" dirty="0" smtClean="0"/>
              <a:t> parts to maintain the license</a:t>
            </a:r>
          </a:p>
          <a:p>
            <a:pPr>
              <a:spcBef>
                <a:spcPts val="0"/>
              </a:spcBef>
            </a:pPr>
            <a:r>
              <a:rPr lang="en-US" i="1" dirty="0" smtClean="0"/>
              <a:t>modified</a:t>
            </a:r>
            <a:r>
              <a:rPr lang="en-US" dirty="0" smtClean="0"/>
              <a:t> files must contain a notice </a:t>
            </a:r>
          </a:p>
          <a:p>
            <a:pPr>
              <a:spcBef>
                <a:spcPts val="0"/>
              </a:spcBef>
              <a:buNone/>
            </a:pPr>
            <a:r>
              <a:rPr lang="en-US" dirty="0" smtClean="0"/>
              <a:t>	stating that changes have been made to that file</a:t>
            </a:r>
          </a:p>
          <a:p>
            <a:pPr>
              <a:buNone/>
            </a:pPr>
            <a:r>
              <a:rPr lang="en-US" dirty="0" smtClean="0">
                <a:solidFill>
                  <a:srgbClr val="FF0000"/>
                </a:solidFill>
              </a:rPr>
              <a:t>WARNING: The v2 license also includes a royalty-free </a:t>
            </a:r>
            <a:r>
              <a:rPr lang="en-US" b="1" dirty="0" smtClean="0">
                <a:solidFill>
                  <a:srgbClr val="FF0000"/>
                </a:solidFill>
              </a:rPr>
              <a:t>patent </a:t>
            </a:r>
            <a:r>
              <a:rPr lang="en-US" dirty="0" smtClean="0">
                <a:solidFill>
                  <a:srgbClr val="FF0000"/>
                </a:solidFill>
              </a:rPr>
              <a:t>license</a:t>
            </a:r>
          </a:p>
          <a:p>
            <a:pPr>
              <a:buNone/>
            </a:pPr>
            <a:r>
              <a:rPr lang="en-US" dirty="0" smtClean="0"/>
              <a:t>The FSF considers Apache to be incompatible with the GPL</a:t>
            </a:r>
          </a:p>
          <a:p>
            <a:pPr>
              <a:spcBef>
                <a:spcPts val="0"/>
              </a:spcBef>
              <a:buNone/>
            </a:pPr>
            <a:r>
              <a:rPr lang="en-US" dirty="0" smtClean="0"/>
              <a:t>	(except the latest Apache with GPLv3)</a:t>
            </a:r>
          </a:p>
          <a:p>
            <a:pPr>
              <a:buNone/>
            </a:pPr>
            <a:endParaRPr lang="en-US" dirty="0"/>
          </a:p>
        </p:txBody>
      </p:sp>
      <p:pic>
        <p:nvPicPr>
          <p:cNvPr id="11266" name="Picture 2" descr="The Apache Software Foundation"/>
          <p:cNvPicPr>
            <a:picLocks noChangeAspect="1" noChangeArrowheads="1"/>
          </p:cNvPicPr>
          <p:nvPr/>
        </p:nvPicPr>
        <p:blipFill>
          <a:blip r:embed="rId2" cstate="print"/>
          <a:srcRect/>
          <a:stretch>
            <a:fillRect/>
          </a:stretch>
        </p:blipFill>
        <p:spPr bwMode="auto">
          <a:xfrm>
            <a:off x="5382667" y="366807"/>
            <a:ext cx="1933575" cy="581026"/>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(1)</a:t>
            </a:r>
            <a:endParaRPr lang="en-US" dirty="0"/>
          </a:p>
        </p:txBody>
      </p:sp>
      <p:sp>
        <p:nvSpPr>
          <p:cNvPr id="3" name="Text Placeholder 2"/>
          <p:cNvSpPr>
            <a:spLocks noGrp="1"/>
          </p:cNvSpPr>
          <p:nvPr>
            <p:ph type="body" sz="quarter" idx="10"/>
          </p:nvPr>
        </p:nvSpPr>
        <p:spPr>
          <a:xfrm>
            <a:off x="409432" y="1160060"/>
            <a:ext cx="8543499" cy="5527343"/>
          </a:xfrm>
        </p:spPr>
        <p:txBody>
          <a:bodyPr/>
          <a:lstStyle/>
          <a:p>
            <a:pPr>
              <a:buNone/>
            </a:pPr>
            <a:r>
              <a:rPr lang="en-US" dirty="0" smtClean="0"/>
              <a:t>The GNU Public License (GPL) is </a:t>
            </a:r>
          </a:p>
          <a:p>
            <a:pPr>
              <a:spcBef>
                <a:spcPts val="0"/>
              </a:spcBef>
            </a:pPr>
            <a:r>
              <a:rPr lang="en-US" dirty="0" smtClean="0"/>
              <a:t>the most popular</a:t>
            </a:r>
          </a:p>
          <a:p>
            <a:pPr>
              <a:spcBef>
                <a:spcPts val="0"/>
              </a:spcBef>
            </a:pPr>
            <a:r>
              <a:rPr lang="en-US" dirty="0" smtClean="0"/>
              <a:t>the most complex </a:t>
            </a:r>
          </a:p>
          <a:p>
            <a:pPr>
              <a:spcBef>
                <a:spcPts val="0"/>
              </a:spcBef>
            </a:pPr>
            <a:r>
              <a:rPr lang="en-US" dirty="0" smtClean="0"/>
              <a:t>the most restrictive </a:t>
            </a:r>
          </a:p>
          <a:p>
            <a:pPr>
              <a:spcBef>
                <a:spcPts val="0"/>
              </a:spcBef>
            </a:pPr>
            <a:r>
              <a:rPr lang="en-US" dirty="0" smtClean="0"/>
              <a:t>the most fiercely enforced </a:t>
            </a:r>
          </a:p>
          <a:p>
            <a:pPr>
              <a:spcBef>
                <a:spcPts val="0"/>
              </a:spcBef>
              <a:buNone/>
            </a:pPr>
            <a:r>
              <a:rPr lang="en-US" dirty="0" smtClean="0"/>
              <a:t>OSS license</a:t>
            </a:r>
          </a:p>
          <a:p>
            <a:pPr>
              <a:buNone/>
            </a:pPr>
            <a:r>
              <a:rPr lang="en-US" dirty="0" smtClean="0"/>
              <a:t>It was originally drafted by Stallman and the FSF for the GNU project</a:t>
            </a:r>
          </a:p>
          <a:p>
            <a:pPr>
              <a:spcBef>
                <a:spcPts val="0"/>
              </a:spcBef>
              <a:buNone/>
            </a:pPr>
            <a:r>
              <a:rPr lang="en-US" dirty="0" smtClean="0"/>
              <a:t>	and is currently used for 2/3 of all OSS (tens of thousands of packages)</a:t>
            </a:r>
          </a:p>
          <a:p>
            <a:pPr>
              <a:buNone/>
            </a:pPr>
            <a:r>
              <a:rPr lang="en-US" dirty="0" smtClean="0"/>
              <a:t>It is </a:t>
            </a:r>
            <a:r>
              <a:rPr lang="en-US" i="1" dirty="0" smtClean="0"/>
              <a:t>so</a:t>
            </a:r>
            <a:r>
              <a:rPr lang="en-US" dirty="0" smtClean="0"/>
              <a:t> popular, that other licenses are rated as </a:t>
            </a:r>
            <a:r>
              <a:rPr lang="en-US" i="1" dirty="0" smtClean="0"/>
              <a:t>GPL compatible</a:t>
            </a:r>
            <a:r>
              <a:rPr lang="en-US" dirty="0" smtClean="0"/>
              <a:t> or not</a:t>
            </a:r>
          </a:p>
          <a:p>
            <a:pPr>
              <a:spcBef>
                <a:spcPts val="0"/>
              </a:spcBef>
              <a:buNone/>
            </a:pPr>
            <a:r>
              <a:rPr lang="en-US" dirty="0" smtClean="0"/>
              <a:t>	meaning that OSS under another license can be combined with GPL SW </a:t>
            </a:r>
          </a:p>
          <a:p>
            <a:pPr>
              <a:spcBef>
                <a:spcPts val="0"/>
              </a:spcBef>
              <a:buNone/>
            </a:pPr>
            <a:r>
              <a:rPr lang="en-US" dirty="0" smtClean="0"/>
              <a:t>	into a single program</a:t>
            </a:r>
          </a:p>
          <a:p>
            <a:pPr>
              <a:buNone/>
            </a:pPr>
            <a:r>
              <a:rPr lang="en-US" dirty="0" smtClean="0"/>
              <a:t>There are 3 versions of GPL</a:t>
            </a:r>
          </a:p>
          <a:p>
            <a:pPr>
              <a:spcBef>
                <a:spcPts val="0"/>
              </a:spcBef>
              <a:buNone/>
            </a:pPr>
            <a:r>
              <a:rPr lang="en-US" dirty="0" smtClean="0"/>
              <a:t>	called GPLv1 (1989),  GPLv2 (1991), GPLv3 (2006)</a:t>
            </a:r>
          </a:p>
          <a:p>
            <a:pPr>
              <a:buNone/>
            </a:pPr>
            <a:r>
              <a:rPr lang="en-US" dirty="0" smtClean="0"/>
              <a:t>The GPL license is much too long and complex to be included here</a:t>
            </a:r>
          </a:p>
          <a:p>
            <a:pPr>
              <a:spcBef>
                <a:spcPts val="0"/>
              </a:spcBef>
              <a:buNone/>
            </a:pPr>
            <a:r>
              <a:rPr lang="en-US" dirty="0" smtClean="0"/>
              <a:t>	</a:t>
            </a:r>
            <a:r>
              <a:rPr lang="en-US" sz="1800" dirty="0" smtClean="0"/>
              <a:t>and the GPL license text is itself copyrighted</a:t>
            </a:r>
          </a:p>
          <a:p>
            <a:pPr>
              <a:spcBef>
                <a:spcPts val="0"/>
              </a:spcBef>
              <a:buNone/>
            </a:pPr>
            <a:r>
              <a:rPr lang="en-US" sz="1800" dirty="0" smtClean="0"/>
              <a:t>	and no changes to it are allowed !</a:t>
            </a:r>
            <a:endParaRPr lang="en-US" sz="1800" dirty="0"/>
          </a:p>
        </p:txBody>
      </p:sp>
      <p:pic>
        <p:nvPicPr>
          <p:cNvPr id="7170" name="Picture 2" descr=" [A GNU head] "/>
          <p:cNvPicPr>
            <a:picLocks noChangeAspect="1" noChangeArrowheads="1"/>
          </p:cNvPicPr>
          <p:nvPr/>
        </p:nvPicPr>
        <p:blipFill>
          <a:blip r:embed="rId2" cstate="print"/>
          <a:srcRect/>
          <a:stretch>
            <a:fillRect/>
          </a:stretch>
        </p:blipFill>
        <p:spPr bwMode="auto">
          <a:xfrm>
            <a:off x="7279706" y="1516583"/>
            <a:ext cx="1381125" cy="1333501"/>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(2)</a:t>
            </a:r>
            <a:endParaRPr lang="en-US" dirty="0"/>
          </a:p>
        </p:txBody>
      </p:sp>
      <p:sp>
        <p:nvSpPr>
          <p:cNvPr id="3" name="Text Placeholder 2"/>
          <p:cNvSpPr>
            <a:spLocks noGrp="1"/>
          </p:cNvSpPr>
          <p:nvPr>
            <p:ph type="body" sz="quarter" idx="10"/>
          </p:nvPr>
        </p:nvSpPr>
        <p:spPr>
          <a:xfrm>
            <a:off x="327546" y="1160060"/>
            <a:ext cx="8598089" cy="5459103"/>
          </a:xfrm>
        </p:spPr>
        <p:txBody>
          <a:bodyPr/>
          <a:lstStyle/>
          <a:p>
            <a:pPr>
              <a:buNone/>
            </a:pPr>
            <a:r>
              <a:rPr lang="en-US" dirty="0" smtClean="0"/>
              <a:t>GPL’s terms must be made available to anyone receiving </a:t>
            </a:r>
            <a:r>
              <a:rPr lang="en-US" dirty="0" err="1" smtClean="0"/>
              <a:t>GPL’ed</a:t>
            </a:r>
            <a:r>
              <a:rPr lang="en-US" dirty="0" smtClean="0"/>
              <a:t> software</a:t>
            </a:r>
          </a:p>
          <a:p>
            <a:pPr>
              <a:buNone/>
            </a:pPr>
            <a:r>
              <a:rPr lang="en-US" dirty="0" smtClean="0"/>
              <a:t>This is done by displaying the following copyright notice</a:t>
            </a:r>
          </a:p>
          <a:p>
            <a:pPr>
              <a:buNone/>
            </a:pPr>
            <a:endParaRPr lang="en-US" dirty="0" smtClean="0"/>
          </a:p>
          <a:p>
            <a:pPr marL="0" indent="0">
              <a:buNone/>
            </a:pPr>
            <a:r>
              <a:rPr lang="en-US" sz="1800" dirty="0" smtClean="0">
                <a:solidFill>
                  <a:schemeClr val="tx2"/>
                </a:solidFill>
              </a:rPr>
              <a:t>Copyright (C) &lt;year&gt; &lt;author&gt; </a:t>
            </a:r>
          </a:p>
          <a:p>
            <a:pPr marL="0" indent="0">
              <a:buNone/>
            </a:pPr>
            <a:r>
              <a:rPr lang="en-US" sz="1800" dirty="0" smtClean="0">
                <a:solidFill>
                  <a:schemeClr val="tx2"/>
                </a:solidFill>
              </a:rPr>
              <a:t>This program is free software: you can redistribute it and/or modify it under the terms of the GNU General Public License as published by the Free Software Foundation, either version 3 of the License, or (at your option) any later version. </a:t>
            </a:r>
          </a:p>
          <a:p>
            <a:pPr marL="0" indent="0">
              <a:buNone/>
            </a:pPr>
            <a:r>
              <a:rPr lang="en-US" sz="1800" dirty="0" smtClean="0">
                <a:solidFill>
                  <a:schemeClr val="tx2"/>
                </a:solidFill>
              </a:rPr>
              <a:t>This program is distributed in the hope that it will be useful, but WITHOUT ANY WARRANTY; without even the implied warranty of MERCHANTABILITY or FITNESS FOR A PARTICULAR PURPOSE. See the GNU General Public License for more details. </a:t>
            </a:r>
          </a:p>
          <a:p>
            <a:pPr marL="0" indent="0">
              <a:buNone/>
            </a:pPr>
            <a:r>
              <a:rPr lang="en-US" sz="1800" dirty="0" smtClean="0">
                <a:solidFill>
                  <a:schemeClr val="tx2"/>
                </a:solidFill>
              </a:rPr>
              <a:t>You should have received a copy of the GNU General Public License along with this program. If not, see &lt;http://www.gnu.org/licenses/&gt;.</a:t>
            </a:r>
            <a:endParaRPr lang="en-US" sz="1800" dirty="0">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(3)</a:t>
            </a:r>
            <a:endParaRPr lang="en-US" dirty="0"/>
          </a:p>
        </p:txBody>
      </p:sp>
      <p:sp>
        <p:nvSpPr>
          <p:cNvPr id="3" name="Text Placeholder 2"/>
          <p:cNvSpPr>
            <a:spLocks noGrp="1"/>
          </p:cNvSpPr>
          <p:nvPr>
            <p:ph type="body" sz="quarter" idx="10"/>
          </p:nvPr>
        </p:nvSpPr>
        <p:spPr>
          <a:xfrm>
            <a:off x="409432" y="1160060"/>
            <a:ext cx="8516203" cy="5459103"/>
          </a:xfrm>
        </p:spPr>
        <p:txBody>
          <a:bodyPr/>
          <a:lstStyle/>
          <a:p>
            <a:pPr>
              <a:buNone/>
            </a:pPr>
            <a:r>
              <a:rPr lang="en-US" dirty="0" smtClean="0"/>
              <a:t>The GPL text is lengthy and as philosophical as it is legal</a:t>
            </a:r>
          </a:p>
          <a:p>
            <a:pPr>
              <a:buNone/>
            </a:pPr>
            <a:r>
              <a:rPr lang="en-US" dirty="0" smtClean="0"/>
              <a:t>The GPL was designed as a license, not a contract</a:t>
            </a:r>
          </a:p>
          <a:p>
            <a:pPr>
              <a:spcBef>
                <a:spcPts val="0"/>
              </a:spcBef>
              <a:buNone/>
            </a:pPr>
            <a:r>
              <a:rPr lang="en-US" dirty="0" smtClean="0"/>
              <a:t>	so that it is enforceable under </a:t>
            </a:r>
            <a:r>
              <a:rPr lang="en-US" i="1" dirty="0" smtClean="0"/>
              <a:t>copyright law </a:t>
            </a:r>
            <a:r>
              <a:rPr lang="en-US" dirty="0" smtClean="0"/>
              <a:t>not  </a:t>
            </a:r>
            <a:r>
              <a:rPr lang="en-US" i="1" dirty="0" smtClean="0"/>
              <a:t>contract law</a:t>
            </a:r>
          </a:p>
          <a:p>
            <a:pPr>
              <a:buNone/>
            </a:pPr>
            <a:r>
              <a:rPr lang="en-US" dirty="0" smtClean="0"/>
              <a:t>The GPL contains an extremely philosophical preamble, including </a:t>
            </a:r>
          </a:p>
          <a:p>
            <a:pPr marL="0" indent="0">
              <a:buNone/>
            </a:pPr>
            <a:r>
              <a:rPr lang="en-US" sz="1800" dirty="0" smtClean="0">
                <a:solidFill>
                  <a:schemeClr val="tx2"/>
                </a:solidFill>
              </a:rPr>
              <a:t>To protect your rights, we need to prevent others from denying you these rights or asking you to surrender the rights. Therefore, you have certain responsibilities if you distribute copies of the software, or if you modify it: responsibilities to respect the freedom of others.</a:t>
            </a:r>
          </a:p>
          <a:p>
            <a:pPr>
              <a:spcBef>
                <a:spcPts val="1800"/>
              </a:spcBef>
              <a:buNone/>
            </a:pPr>
            <a:r>
              <a:rPr lang="en-US" i="1" dirty="0" smtClean="0"/>
              <a:t>The preamble includes a statement against software patents </a:t>
            </a:r>
          </a:p>
          <a:p>
            <a:pPr>
              <a:buNone/>
            </a:pPr>
            <a:r>
              <a:rPr lang="en-US" dirty="0" smtClean="0">
                <a:solidFill>
                  <a:srgbClr val="FF0000"/>
                </a:solidFill>
              </a:rPr>
              <a:t>WARNING: GPLv3 includes a royalty-free patent license !</a:t>
            </a:r>
          </a:p>
          <a:p>
            <a:pPr>
              <a:buNone/>
            </a:pPr>
            <a:endParaRPr lang="en-US" i="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(4)</a:t>
            </a:r>
            <a:endParaRPr lang="en-US" dirty="0"/>
          </a:p>
        </p:txBody>
      </p:sp>
      <p:sp>
        <p:nvSpPr>
          <p:cNvPr id="3" name="Text Placeholder 2"/>
          <p:cNvSpPr>
            <a:spLocks noGrp="1"/>
          </p:cNvSpPr>
          <p:nvPr>
            <p:ph type="body" sz="quarter" idx="10"/>
          </p:nvPr>
        </p:nvSpPr>
        <p:spPr>
          <a:xfrm>
            <a:off x="409432" y="1160060"/>
            <a:ext cx="8516203" cy="5459103"/>
          </a:xfrm>
        </p:spPr>
        <p:txBody>
          <a:bodyPr/>
          <a:lstStyle/>
          <a:p>
            <a:pPr>
              <a:spcBef>
                <a:spcPts val="1200"/>
              </a:spcBef>
              <a:buNone/>
            </a:pPr>
            <a:r>
              <a:rPr lang="en-US" dirty="0" smtClean="0"/>
              <a:t>Some of the GPL terms and conditions:</a:t>
            </a:r>
          </a:p>
          <a:p>
            <a:r>
              <a:rPr lang="en-US" dirty="0" smtClean="0"/>
              <a:t>anyone </a:t>
            </a:r>
            <a:r>
              <a:rPr lang="en-US" i="1" dirty="0" smtClean="0"/>
              <a:t>not</a:t>
            </a:r>
            <a:r>
              <a:rPr lang="en-US" dirty="0" smtClean="0"/>
              <a:t> accepting the GPL's terms and conditions does not have permission, under copyright law, to copy or distribute GPL licensed software or derivative works (however, you may still </a:t>
            </a:r>
            <a:r>
              <a:rPr lang="en-US" i="1" dirty="0" smtClean="0"/>
              <a:t>use/modify</a:t>
            </a:r>
            <a:r>
              <a:rPr lang="en-US" dirty="0" smtClean="0"/>
              <a:t> the software, including </a:t>
            </a:r>
            <a:r>
              <a:rPr lang="en-US" dirty="0" err="1" smtClean="0"/>
              <a:t>GPL’ed</a:t>
            </a:r>
            <a:r>
              <a:rPr lang="en-US" dirty="0" smtClean="0"/>
              <a:t> compilers)</a:t>
            </a:r>
          </a:p>
          <a:p>
            <a:r>
              <a:rPr lang="en-US" dirty="0" err="1" smtClean="0"/>
              <a:t>copyleft</a:t>
            </a:r>
            <a:r>
              <a:rPr lang="en-US" dirty="0" smtClean="0"/>
              <a:t> applies to the software and not to its output (e.g., compilers)</a:t>
            </a:r>
          </a:p>
          <a:p>
            <a:r>
              <a:rPr lang="en-US" dirty="0" smtClean="0"/>
              <a:t>any licensee is given permission to copy/redistribute/modify the work</a:t>
            </a:r>
          </a:p>
          <a:p>
            <a:pPr>
              <a:spcBef>
                <a:spcPts val="0"/>
              </a:spcBef>
              <a:buNone/>
            </a:pPr>
            <a:r>
              <a:rPr lang="en-US" dirty="0" smtClean="0"/>
              <a:t>	but must adhere to the license terms</a:t>
            </a:r>
          </a:p>
          <a:p>
            <a:r>
              <a:rPr lang="en-US" dirty="0" smtClean="0"/>
              <a:t>a licensee is allowed to charge a fee </a:t>
            </a:r>
          </a:p>
          <a:p>
            <a:pPr>
              <a:spcBef>
                <a:spcPts val="0"/>
              </a:spcBef>
              <a:buNone/>
            </a:pPr>
            <a:r>
              <a:rPr lang="en-US" dirty="0" smtClean="0"/>
              <a:t>	</a:t>
            </a:r>
            <a:r>
              <a:rPr lang="en-US" sz="1800" dirty="0" smtClean="0"/>
              <a:t>GPL does not enforce shareware and does not prohibit commercial redistribution</a:t>
            </a:r>
          </a:p>
          <a:p>
            <a:r>
              <a:rPr lang="en-US" dirty="0" smtClean="0"/>
              <a:t>a distributor may not impose any restrictions not in the GPL</a:t>
            </a:r>
          </a:p>
          <a:p>
            <a:pPr>
              <a:spcBef>
                <a:spcPts val="0"/>
              </a:spcBef>
              <a:buNone/>
            </a:pPr>
            <a:r>
              <a:rPr lang="en-US" sz="1800" dirty="0" smtClean="0"/>
              <a:t>	this forbids distributing under NDA or contract</a:t>
            </a:r>
          </a:p>
          <a:p>
            <a:pPr>
              <a:buNone/>
            </a:pPr>
            <a:r>
              <a:rPr lang="en-US" dirty="0" smtClean="0"/>
              <a:t>									cont./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GPL (5)</a:t>
            </a:r>
            <a:endParaRPr lang="en-US" dirty="0"/>
          </a:p>
        </p:txBody>
      </p:sp>
      <p:sp>
        <p:nvSpPr>
          <p:cNvPr id="3" name="Text Placeholder 2"/>
          <p:cNvSpPr>
            <a:spLocks noGrp="1"/>
          </p:cNvSpPr>
          <p:nvPr>
            <p:ph type="body" sz="quarter" idx="10"/>
          </p:nvPr>
        </p:nvSpPr>
        <p:spPr>
          <a:xfrm>
            <a:off x="341194" y="1160060"/>
            <a:ext cx="8584441" cy="5459103"/>
          </a:xfrm>
        </p:spPr>
        <p:txBody>
          <a:bodyPr/>
          <a:lstStyle/>
          <a:p>
            <a:r>
              <a:rPr lang="en-US" dirty="0" smtClean="0"/>
              <a:t>if the program is distributed in object form then source code must be provided together with the binary, or clear directions given as to how to obtain the source code (e.g., downloading)</a:t>
            </a:r>
          </a:p>
          <a:p>
            <a:r>
              <a:rPr lang="en-US" dirty="0" smtClean="0"/>
              <a:t>must also provide all </a:t>
            </a:r>
            <a:r>
              <a:rPr lang="en-US" dirty="0" err="1" smtClean="0"/>
              <a:t>makefiles</a:t>
            </a:r>
            <a:r>
              <a:rPr lang="en-US" dirty="0" smtClean="0"/>
              <a:t>, scripts, etc.</a:t>
            </a:r>
          </a:p>
          <a:p>
            <a:r>
              <a:rPr lang="en-US" dirty="0" smtClean="0"/>
              <a:t>when distributing a modified </a:t>
            </a:r>
            <a:r>
              <a:rPr lang="en-US" dirty="0" err="1" smtClean="0"/>
              <a:t>GPL‘ed</a:t>
            </a:r>
            <a:r>
              <a:rPr lang="en-US" dirty="0" smtClean="0"/>
              <a:t> work, the terms of the entire work cannot be greater than the GPL terms</a:t>
            </a:r>
          </a:p>
          <a:p>
            <a:r>
              <a:rPr lang="en-US" dirty="0" smtClean="0"/>
              <a:t>all derivative works must be under the GPL, however the GPL text does not define what constitutes a derivative work, relying on copyright law</a:t>
            </a:r>
          </a:p>
          <a:p>
            <a:r>
              <a:rPr lang="en-US" dirty="0" smtClean="0"/>
              <a:t>FSF considers</a:t>
            </a:r>
          </a:p>
          <a:p>
            <a:pPr lvl="1">
              <a:spcBef>
                <a:spcPts val="0"/>
              </a:spcBef>
            </a:pPr>
            <a:r>
              <a:rPr lang="en-US" sz="2200" dirty="0" smtClean="0"/>
              <a:t>any package containing </a:t>
            </a:r>
            <a:r>
              <a:rPr lang="en-US" sz="2200" dirty="0" err="1" smtClean="0"/>
              <a:t>GPL’ed</a:t>
            </a:r>
            <a:r>
              <a:rPr lang="en-US" sz="2200" dirty="0" smtClean="0"/>
              <a:t> code</a:t>
            </a:r>
          </a:p>
          <a:p>
            <a:pPr lvl="1">
              <a:spcBef>
                <a:spcPts val="0"/>
              </a:spcBef>
            </a:pPr>
            <a:r>
              <a:rPr lang="en-US" sz="2200" dirty="0" smtClean="0"/>
              <a:t>any program statically linked to </a:t>
            </a:r>
            <a:r>
              <a:rPr lang="en-US" sz="2200" dirty="0" err="1" smtClean="0"/>
              <a:t>GPL’ed</a:t>
            </a:r>
            <a:r>
              <a:rPr lang="en-US" sz="2200" dirty="0" smtClean="0"/>
              <a:t> code </a:t>
            </a:r>
          </a:p>
          <a:p>
            <a:pPr lvl="1">
              <a:spcBef>
                <a:spcPts val="0"/>
              </a:spcBef>
            </a:pPr>
            <a:r>
              <a:rPr lang="en-US" sz="2200" dirty="0" smtClean="0"/>
              <a:t>any program dynamically linking to a DLL</a:t>
            </a:r>
          </a:p>
          <a:p>
            <a:pPr lvl="1">
              <a:buNone/>
            </a:pPr>
            <a:r>
              <a:rPr lang="en-US" dirty="0" smtClean="0"/>
              <a:t>to be a derivative work</a:t>
            </a:r>
          </a:p>
          <a:p>
            <a:r>
              <a:rPr lang="en-US" dirty="0" smtClean="0"/>
              <a:t>FSF admits that a separate communicating program is not a derivative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LGPL</a:t>
            </a:r>
            <a:endParaRPr lang="en-US" dirty="0"/>
          </a:p>
        </p:txBody>
      </p:sp>
      <p:sp>
        <p:nvSpPr>
          <p:cNvPr id="3" name="Text Placeholder 2"/>
          <p:cNvSpPr>
            <a:spLocks noGrp="1"/>
          </p:cNvSpPr>
          <p:nvPr>
            <p:ph type="body" sz="quarter" idx="10"/>
          </p:nvPr>
        </p:nvSpPr>
        <p:spPr>
          <a:xfrm>
            <a:off x="423080" y="1241947"/>
            <a:ext cx="8352429" cy="5240740"/>
          </a:xfrm>
        </p:spPr>
        <p:txBody>
          <a:bodyPr/>
          <a:lstStyle/>
          <a:p>
            <a:pPr>
              <a:buNone/>
            </a:pPr>
            <a:r>
              <a:rPr lang="en-US" dirty="0" smtClean="0"/>
              <a:t>In addition the GPL, the FSF has a license called LGPL</a:t>
            </a:r>
          </a:p>
          <a:p>
            <a:pPr>
              <a:spcBef>
                <a:spcPts val="0"/>
              </a:spcBef>
            </a:pPr>
            <a:r>
              <a:rPr lang="en-US" dirty="0" smtClean="0"/>
              <a:t>originally </a:t>
            </a:r>
            <a:r>
              <a:rPr lang="en-US" b="1" dirty="0" smtClean="0"/>
              <a:t>L</a:t>
            </a:r>
            <a:r>
              <a:rPr lang="en-US" dirty="0" smtClean="0"/>
              <a:t>ibrary </a:t>
            </a:r>
            <a:r>
              <a:rPr lang="en-US" b="1" dirty="0" smtClean="0"/>
              <a:t>GPL</a:t>
            </a:r>
            <a:r>
              <a:rPr lang="en-US" dirty="0" smtClean="0"/>
              <a:t> (primarily for software </a:t>
            </a:r>
            <a:r>
              <a:rPr lang="en-US" i="1" dirty="0" smtClean="0"/>
              <a:t>libraries</a:t>
            </a:r>
            <a:r>
              <a:rPr lang="en-US" dirty="0" smtClean="0"/>
              <a:t>)</a:t>
            </a:r>
          </a:p>
          <a:p>
            <a:pPr>
              <a:spcBef>
                <a:spcPts val="0"/>
              </a:spcBef>
            </a:pPr>
            <a:r>
              <a:rPr lang="en-US" dirty="0" smtClean="0"/>
              <a:t>now </a:t>
            </a:r>
            <a:r>
              <a:rPr lang="en-US" b="1" dirty="0" smtClean="0"/>
              <a:t>L</a:t>
            </a:r>
            <a:r>
              <a:rPr lang="en-US" dirty="0" smtClean="0"/>
              <a:t>esser </a:t>
            </a:r>
            <a:r>
              <a:rPr lang="en-US" b="1" dirty="0" smtClean="0"/>
              <a:t>GPL</a:t>
            </a:r>
            <a:r>
              <a:rPr lang="en-US" dirty="0" smtClean="0"/>
              <a:t> (</a:t>
            </a:r>
            <a:r>
              <a:rPr lang="en-US" i="1" dirty="0" smtClean="0"/>
              <a:t>less</a:t>
            </a:r>
            <a:r>
              <a:rPr lang="en-US" dirty="0" smtClean="0"/>
              <a:t> freedom for the end-user)</a:t>
            </a:r>
          </a:p>
          <a:p>
            <a:pPr>
              <a:buNone/>
            </a:pPr>
            <a:r>
              <a:rPr lang="en-US" dirty="0" smtClean="0"/>
              <a:t>The FSF encourages library-writers to license under the GPL </a:t>
            </a:r>
          </a:p>
          <a:p>
            <a:pPr>
              <a:spcBef>
                <a:spcPts val="0"/>
              </a:spcBef>
              <a:buNone/>
            </a:pPr>
            <a:r>
              <a:rPr lang="en-US" dirty="0" smtClean="0"/>
              <a:t>	so that proprietary programs cannot legally use the library</a:t>
            </a:r>
          </a:p>
          <a:p>
            <a:pPr>
              <a:spcBef>
                <a:spcPts val="0"/>
              </a:spcBef>
              <a:buNone/>
            </a:pPr>
            <a:r>
              <a:rPr lang="en-US" dirty="0" smtClean="0"/>
              <a:t>	thus creating more open programs than proprietary ones</a:t>
            </a:r>
          </a:p>
          <a:p>
            <a:pPr>
              <a:buNone/>
            </a:pPr>
            <a:r>
              <a:rPr lang="en-US" dirty="0" smtClean="0"/>
              <a:t>However, it realizes that this philosophy is not always implementable </a:t>
            </a:r>
          </a:p>
          <a:p>
            <a:pPr>
              <a:buNone/>
            </a:pPr>
            <a:r>
              <a:rPr lang="en-US" dirty="0" smtClean="0"/>
              <a:t>The LGPL is a compromise between </a:t>
            </a:r>
            <a:r>
              <a:rPr lang="en-US" dirty="0" err="1" smtClean="0"/>
              <a:t>copyleft</a:t>
            </a:r>
            <a:r>
              <a:rPr lang="en-US" dirty="0" smtClean="0"/>
              <a:t> and permissive OSS</a:t>
            </a:r>
          </a:p>
          <a:p>
            <a:pPr>
              <a:buNone/>
            </a:pPr>
            <a:r>
              <a:rPr lang="en-US" dirty="0" smtClean="0"/>
              <a:t>The LGPL allows proprietary software to call the unmodified library</a:t>
            </a:r>
          </a:p>
          <a:p>
            <a:pPr>
              <a:spcBef>
                <a:spcPts val="0"/>
              </a:spcBef>
              <a:buNone/>
            </a:pPr>
            <a:r>
              <a:rPr lang="en-US" dirty="0" smtClean="0"/>
              <a:t>	without becoming contaminated</a:t>
            </a:r>
          </a:p>
          <a:p>
            <a:pPr>
              <a:buNone/>
            </a:pPr>
            <a:r>
              <a:rPr lang="en-US" dirty="0" smtClean="0"/>
              <a:t>In other words, as long as you do not modify the library</a:t>
            </a:r>
          </a:p>
          <a:p>
            <a:pPr>
              <a:spcBef>
                <a:spcPts val="0"/>
              </a:spcBef>
              <a:buNone/>
            </a:pPr>
            <a:r>
              <a:rPr lang="en-US" dirty="0" smtClean="0"/>
              <a:t>	linking to it does not create a derivative work</a:t>
            </a:r>
          </a:p>
          <a:p>
            <a:pPr>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a:t>
            </a:r>
            <a:endParaRPr lang="en-US" dirty="0"/>
          </a:p>
        </p:txBody>
      </p:sp>
      <p:sp>
        <p:nvSpPr>
          <p:cNvPr id="3" name="Text Placeholder 2"/>
          <p:cNvSpPr>
            <a:spLocks noGrp="1"/>
          </p:cNvSpPr>
          <p:nvPr>
            <p:ph type="body" sz="quarter" idx="10"/>
          </p:nvPr>
        </p:nvSpPr>
        <p:spPr>
          <a:xfrm>
            <a:off x="474758" y="1229360"/>
            <a:ext cx="8136979" cy="5403452"/>
          </a:xfrm>
        </p:spPr>
        <p:txBody>
          <a:bodyPr/>
          <a:lstStyle/>
          <a:p>
            <a:pPr>
              <a:spcBef>
                <a:spcPts val="0"/>
              </a:spcBef>
              <a:buNone/>
            </a:pPr>
            <a:r>
              <a:rPr lang="en-US" dirty="0" smtClean="0"/>
              <a:t>Intellectual property is a set of property-like rights </a:t>
            </a:r>
          </a:p>
          <a:p>
            <a:pPr>
              <a:spcBef>
                <a:spcPts val="0"/>
              </a:spcBef>
              <a:buNone/>
            </a:pPr>
            <a:r>
              <a:rPr lang="en-US" dirty="0" smtClean="0"/>
              <a:t>	in intangible “creations of the mind”</a:t>
            </a:r>
          </a:p>
          <a:p>
            <a:pPr>
              <a:spcBef>
                <a:spcPts val="0"/>
              </a:spcBef>
              <a:buNone/>
            </a:pPr>
            <a:r>
              <a:rPr lang="en-US" dirty="0" smtClean="0"/>
              <a:t>	such as musical, literary, technological, and artistic works</a:t>
            </a:r>
          </a:p>
          <a:p>
            <a:pPr>
              <a:buNone/>
            </a:pPr>
            <a:r>
              <a:rPr lang="en-US" dirty="0" smtClean="0"/>
              <a:t>IPR jurisprudence justifies exclusive rights, in order to</a:t>
            </a:r>
          </a:p>
          <a:p>
            <a:pPr>
              <a:spcBef>
                <a:spcPts val="0"/>
              </a:spcBef>
            </a:pPr>
            <a:r>
              <a:rPr lang="en-US" dirty="0" smtClean="0"/>
              <a:t>motivate its creation (sweat of the brow)</a:t>
            </a:r>
          </a:p>
          <a:p>
            <a:pPr>
              <a:spcBef>
                <a:spcPts val="0"/>
              </a:spcBef>
            </a:pPr>
            <a:r>
              <a:rPr lang="en-US" dirty="0" smtClean="0"/>
              <a:t>stimulate economic growth</a:t>
            </a:r>
          </a:p>
          <a:p>
            <a:pPr>
              <a:spcBef>
                <a:spcPts val="0"/>
              </a:spcBef>
            </a:pPr>
            <a:r>
              <a:rPr lang="en-US" dirty="0" smtClean="0"/>
              <a:t>protect individual identity (moral  rights)</a:t>
            </a:r>
          </a:p>
          <a:p>
            <a:pPr>
              <a:buNone/>
            </a:pPr>
            <a:r>
              <a:rPr lang="en-US" dirty="0" smtClean="0"/>
              <a:t>Some forms of IPR</a:t>
            </a:r>
          </a:p>
          <a:p>
            <a:pPr>
              <a:spcBef>
                <a:spcPts val="0"/>
              </a:spcBef>
            </a:pPr>
            <a:r>
              <a:rPr lang="en-US" sz="1800" dirty="0" smtClean="0"/>
              <a:t>utility patents (</a:t>
            </a:r>
            <a:r>
              <a:rPr lang="en-US" sz="1800" i="1" dirty="0" smtClean="0"/>
              <a:t>inventions</a:t>
            </a:r>
            <a:r>
              <a:rPr lang="en-US" sz="1800" dirty="0" smtClean="0"/>
              <a:t>)</a:t>
            </a:r>
          </a:p>
          <a:p>
            <a:pPr>
              <a:spcBef>
                <a:spcPts val="0"/>
              </a:spcBef>
            </a:pPr>
            <a:r>
              <a:rPr lang="en-US" sz="1800" dirty="0" smtClean="0"/>
              <a:t>copyrights</a:t>
            </a:r>
          </a:p>
          <a:p>
            <a:pPr>
              <a:spcBef>
                <a:spcPts val="0"/>
              </a:spcBef>
            </a:pPr>
            <a:r>
              <a:rPr lang="en-US" sz="1800" dirty="0" smtClean="0"/>
              <a:t>trademarks</a:t>
            </a:r>
          </a:p>
          <a:p>
            <a:pPr>
              <a:spcBef>
                <a:spcPts val="0"/>
              </a:spcBef>
            </a:pPr>
            <a:r>
              <a:rPr lang="en-US" sz="1800" dirty="0" smtClean="0"/>
              <a:t>trade secrets</a:t>
            </a:r>
          </a:p>
          <a:p>
            <a:pPr>
              <a:spcBef>
                <a:spcPts val="0"/>
              </a:spcBef>
            </a:pPr>
            <a:r>
              <a:rPr lang="en-US" sz="1800" dirty="0" smtClean="0"/>
              <a:t>trade dress (distinctive packaging)</a:t>
            </a:r>
          </a:p>
          <a:p>
            <a:pPr>
              <a:spcBef>
                <a:spcPts val="0"/>
              </a:spcBef>
            </a:pPr>
            <a:r>
              <a:rPr lang="en-US" sz="1800" dirty="0" smtClean="0"/>
              <a:t>Industrial designs (design patents)</a:t>
            </a:r>
          </a:p>
          <a:p>
            <a:pPr>
              <a:spcBef>
                <a:spcPts val="0"/>
              </a:spcBef>
            </a:pPr>
            <a:r>
              <a:rPr lang="en-US" sz="1800" dirty="0" smtClean="0"/>
              <a:t>publicity rights (of celebrities)</a:t>
            </a:r>
          </a:p>
          <a:p>
            <a:pPr>
              <a:spcBef>
                <a:spcPts val="0"/>
              </a:spcBef>
            </a:pPr>
            <a:r>
              <a:rPr lang="en-US" sz="1800" dirty="0" smtClean="0"/>
              <a:t>geographical indications (</a:t>
            </a:r>
            <a:r>
              <a:rPr lang="en-US" sz="1800" dirty="0" err="1" smtClean="0"/>
              <a:t>terroir</a:t>
            </a:r>
            <a:r>
              <a:rPr lang="en-US" sz="1800" dirty="0" smtClean="0"/>
              <a:t>, e.g., of wine)</a:t>
            </a:r>
          </a:p>
          <a:p>
            <a:pPr>
              <a:spcBef>
                <a:spcPts val="0"/>
              </a:spcBef>
            </a:pPr>
            <a:r>
              <a:rPr lang="en-US" sz="1800" dirty="0" smtClean="0"/>
              <a:t>database rights (EU)</a:t>
            </a:r>
            <a:endParaRPr lang="en-US" dirty="0"/>
          </a:p>
        </p:txBody>
      </p:sp>
      <p:sp>
        <p:nvSpPr>
          <p:cNvPr id="4" name="TextBox 3"/>
          <p:cNvSpPr txBox="1"/>
          <p:nvPr/>
        </p:nvSpPr>
        <p:spPr>
          <a:xfrm>
            <a:off x="4408224" y="4449170"/>
            <a:ext cx="4626591" cy="877163"/>
          </a:xfrm>
          <a:prstGeom prst="rect">
            <a:avLst/>
          </a:prstGeom>
          <a:noFill/>
        </p:spPr>
        <p:txBody>
          <a:bodyPr wrap="square" rtlCol="0">
            <a:spAutoFit/>
          </a:bodyPr>
          <a:lstStyle/>
          <a:p>
            <a:pPr>
              <a:lnSpc>
                <a:spcPct val="85000"/>
              </a:lnSpc>
            </a:pPr>
            <a:r>
              <a:rPr lang="en-US" sz="2000" dirty="0" smtClean="0"/>
              <a:t>Works without IPR </a:t>
            </a:r>
          </a:p>
          <a:p>
            <a:pPr>
              <a:lnSpc>
                <a:spcPct val="85000"/>
              </a:lnSpc>
            </a:pPr>
            <a:r>
              <a:rPr lang="en-US" sz="2000" dirty="0" smtClean="0"/>
              <a:t>	</a:t>
            </a:r>
            <a:r>
              <a:rPr lang="en-US" dirty="0" smtClean="0"/>
              <a:t>(IPR expired, forfeited, inapplicable)</a:t>
            </a:r>
          </a:p>
          <a:p>
            <a:pPr>
              <a:lnSpc>
                <a:spcPct val="85000"/>
              </a:lnSpc>
            </a:pPr>
            <a:r>
              <a:rPr lang="en-US" sz="2000" dirty="0" smtClean="0">
                <a:latin typeface="+mn-lt"/>
              </a:rPr>
              <a:t>are said to be </a:t>
            </a:r>
            <a:r>
              <a:rPr lang="en-US" sz="2000" b="1" dirty="0" smtClean="0">
                <a:latin typeface="+mn-lt"/>
              </a:rPr>
              <a:t>in the public domain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Linux</a:t>
            </a:r>
            <a:endParaRPr lang="en-US" dirty="0"/>
          </a:p>
        </p:txBody>
      </p:sp>
      <p:sp>
        <p:nvSpPr>
          <p:cNvPr id="3" name="Text Placeholder 2"/>
          <p:cNvSpPr>
            <a:spLocks noGrp="1"/>
          </p:cNvSpPr>
          <p:nvPr>
            <p:ph type="body" sz="quarter" idx="10"/>
          </p:nvPr>
        </p:nvSpPr>
        <p:spPr>
          <a:xfrm>
            <a:off x="491319" y="1433015"/>
            <a:ext cx="8134066" cy="5022376"/>
          </a:xfrm>
        </p:spPr>
        <p:txBody>
          <a:bodyPr/>
          <a:lstStyle/>
          <a:p>
            <a:pPr>
              <a:buNone/>
            </a:pPr>
            <a:r>
              <a:rPr lang="en-US" dirty="0" smtClean="0"/>
              <a:t>The Linux Operating system kernel is licensed under the GPL</a:t>
            </a:r>
          </a:p>
          <a:p>
            <a:pPr>
              <a:spcBef>
                <a:spcPts val="0"/>
              </a:spcBef>
              <a:buNone/>
            </a:pPr>
            <a:r>
              <a:rPr lang="en-US" dirty="0" smtClean="0"/>
              <a:t>	but with a notable exception</a:t>
            </a:r>
          </a:p>
          <a:p>
            <a:pPr>
              <a:buNone/>
            </a:pPr>
            <a:endParaRPr lang="en-US" dirty="0" smtClean="0"/>
          </a:p>
          <a:p>
            <a:pPr marL="0" indent="0">
              <a:buNone/>
            </a:pPr>
            <a:r>
              <a:rPr lang="en-US" sz="2000" dirty="0" smtClean="0">
                <a:solidFill>
                  <a:schemeClr val="tx2"/>
                </a:solidFill>
              </a:rPr>
              <a:t>NOTE! </a:t>
            </a:r>
          </a:p>
          <a:p>
            <a:pPr marL="0" indent="0">
              <a:buNone/>
            </a:pPr>
            <a:r>
              <a:rPr lang="en-US" sz="2000" dirty="0" smtClean="0">
                <a:solidFill>
                  <a:schemeClr val="tx2"/>
                </a:solidFill>
              </a:rPr>
              <a:t>This copyright does *not* cover user programs that use kernel services by normal system calls - this is merely considered normal use of the kernel, and does *not* fall under the heading of "derived work". </a:t>
            </a:r>
          </a:p>
          <a:p>
            <a:pPr marL="0" indent="0">
              <a:buNone/>
            </a:pPr>
            <a:r>
              <a:rPr lang="en-US" sz="2000" dirty="0" smtClean="0">
                <a:solidFill>
                  <a:schemeClr val="tx2"/>
                </a:solidFill>
              </a:rPr>
              <a:t>Also note that the GPL below is copyrighted by the Free Software Foundation, but the instance of code that it refers to (the </a:t>
            </a:r>
            <a:r>
              <a:rPr lang="en-US" sz="2000" dirty="0" err="1" smtClean="0">
                <a:solidFill>
                  <a:schemeClr val="tx2"/>
                </a:solidFill>
              </a:rPr>
              <a:t>linux</a:t>
            </a:r>
            <a:r>
              <a:rPr lang="en-US" sz="2000" dirty="0" smtClean="0">
                <a:solidFill>
                  <a:schemeClr val="tx2"/>
                </a:solidFill>
              </a:rPr>
              <a:t> kernel) is copyrighted by me and others who actually wrote it. </a:t>
            </a:r>
          </a:p>
          <a:p>
            <a:pPr marL="0" indent="0">
              <a:buNone/>
            </a:pPr>
            <a:r>
              <a:rPr lang="en-US" sz="2000" dirty="0" err="1" smtClean="0">
                <a:solidFill>
                  <a:schemeClr val="tx2"/>
                </a:solidFill>
              </a:rPr>
              <a:t>Linus</a:t>
            </a:r>
            <a:r>
              <a:rPr lang="en-US" sz="2000" dirty="0" smtClean="0">
                <a:solidFill>
                  <a:schemeClr val="tx2"/>
                </a:solidFill>
              </a:rPr>
              <a:t> </a:t>
            </a:r>
            <a:r>
              <a:rPr lang="en-US" sz="2000" dirty="0" err="1" smtClean="0">
                <a:solidFill>
                  <a:schemeClr val="tx2"/>
                </a:solidFill>
              </a:rPr>
              <a:t>Torvalds</a:t>
            </a:r>
            <a:r>
              <a:rPr lang="en-US" sz="2000" dirty="0" smtClean="0">
                <a:solidFill>
                  <a:schemeClr val="tx2"/>
                </a:solidFill>
              </a:rPr>
              <a:t> </a:t>
            </a:r>
          </a:p>
          <a:p>
            <a:pPr>
              <a:buNone/>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 Open Source committee</a:t>
            </a:r>
            <a:endParaRPr lang="en-US" dirty="0"/>
          </a:p>
        </p:txBody>
      </p:sp>
      <p:sp>
        <p:nvSpPr>
          <p:cNvPr id="3" name="Text Placeholder 2"/>
          <p:cNvSpPr>
            <a:spLocks noGrp="1"/>
          </p:cNvSpPr>
          <p:nvPr>
            <p:ph type="body" sz="quarter" idx="10"/>
          </p:nvPr>
        </p:nvSpPr>
        <p:spPr>
          <a:xfrm>
            <a:off x="286603" y="1187354"/>
            <a:ext cx="8639033" cy="5418162"/>
          </a:xfrm>
        </p:spPr>
        <p:txBody>
          <a:bodyPr/>
          <a:lstStyle/>
          <a:p>
            <a:pPr>
              <a:spcBef>
                <a:spcPts val="0"/>
              </a:spcBef>
              <a:buNone/>
            </a:pPr>
            <a:r>
              <a:rPr lang="en-US" dirty="0" smtClean="0"/>
              <a:t>Before using any </a:t>
            </a:r>
            <a:r>
              <a:rPr lang="en-US" b="1" dirty="0" smtClean="0"/>
              <a:t>O</a:t>
            </a:r>
            <a:r>
              <a:rPr lang="en-US" dirty="0" smtClean="0"/>
              <a:t>pen </a:t>
            </a:r>
            <a:r>
              <a:rPr lang="en-US" b="1" dirty="0" smtClean="0"/>
              <a:t>S</a:t>
            </a:r>
            <a:r>
              <a:rPr lang="en-US" dirty="0" smtClean="0"/>
              <a:t>ource </a:t>
            </a:r>
            <a:r>
              <a:rPr lang="en-US" b="1" dirty="0" smtClean="0"/>
              <a:t>S</a:t>
            </a:r>
            <a:r>
              <a:rPr lang="en-US" dirty="0" smtClean="0"/>
              <a:t>oftware in RAD …</a:t>
            </a:r>
          </a:p>
          <a:p>
            <a:pPr marL="457200" indent="-457200">
              <a:spcBef>
                <a:spcPts val="1200"/>
              </a:spcBef>
              <a:buFont typeface="+mj-lt"/>
              <a:buAutoNum type="arabicPeriod"/>
            </a:pPr>
            <a:r>
              <a:rPr lang="en-US" dirty="0" smtClean="0"/>
              <a:t>Is the OSS to be used purely as a </a:t>
            </a:r>
            <a:r>
              <a:rPr lang="en-US" i="1" dirty="0" smtClean="0"/>
              <a:t>development tool  </a:t>
            </a:r>
          </a:p>
          <a:p>
            <a:pPr marL="457200" indent="-457200">
              <a:spcBef>
                <a:spcPts val="0"/>
              </a:spcBef>
              <a:buNone/>
            </a:pPr>
            <a:r>
              <a:rPr lang="en-US" dirty="0" smtClean="0"/>
              <a:t>	i.e., no part of the OSS will be inserted into a RAD product ?</a:t>
            </a:r>
          </a:p>
          <a:p>
            <a:pPr marL="457200" indent="-457200">
              <a:spcBef>
                <a:spcPts val="0"/>
              </a:spcBef>
              <a:buNone/>
            </a:pPr>
            <a:r>
              <a:rPr lang="en-US" dirty="0" smtClean="0"/>
              <a:t>	Examples : compilers </a:t>
            </a:r>
            <a:r>
              <a:rPr lang="en-US" sz="1800" dirty="0" smtClean="0"/>
              <a:t>(but not RT libraries)</a:t>
            </a:r>
            <a:r>
              <a:rPr lang="en-US" dirty="0" smtClean="0"/>
              <a:t>, desk-top utilities</a:t>
            </a:r>
          </a:p>
          <a:p>
            <a:pPr marL="807898" lvl="1" indent="-457200">
              <a:spcBef>
                <a:spcPts val="0"/>
              </a:spcBef>
            </a:pPr>
            <a:r>
              <a:rPr lang="en-US" sz="2200" dirty="0" smtClean="0"/>
              <a:t>Is the OSS free to use ?  If not – purchase a license !</a:t>
            </a:r>
          </a:p>
          <a:p>
            <a:pPr marL="807898" lvl="1" indent="-457200">
              <a:spcBef>
                <a:spcPts val="0"/>
              </a:spcBef>
            </a:pPr>
            <a:r>
              <a:rPr lang="en-US" sz="2200" dirty="0" smtClean="0"/>
              <a:t>Are there any special license terms ?</a:t>
            </a:r>
          </a:p>
          <a:p>
            <a:pPr marL="514350" indent="-514350">
              <a:spcBef>
                <a:spcPts val="1200"/>
              </a:spcBef>
              <a:buFont typeface="+mj-lt"/>
              <a:buAutoNum type="arabicPeriod" startAt="2"/>
            </a:pPr>
            <a:r>
              <a:rPr lang="en-US" dirty="0" smtClean="0"/>
              <a:t>Is the OSS a routine or library to be embedded in a product ?</a:t>
            </a:r>
          </a:p>
          <a:p>
            <a:pPr marL="514350" indent="-514350">
              <a:spcBef>
                <a:spcPts val="0"/>
              </a:spcBef>
              <a:buNone/>
            </a:pPr>
            <a:r>
              <a:rPr lang="en-US" sz="2000" dirty="0" smtClean="0"/>
              <a:t>	Yes ? Even if a permissive license! (because of copyright notices)</a:t>
            </a:r>
          </a:p>
          <a:p>
            <a:pPr marL="1145921" lvl="2" indent="-514350">
              <a:spcBef>
                <a:spcPts val="0"/>
              </a:spcBef>
              <a:buNone/>
            </a:pPr>
            <a:r>
              <a:rPr lang="en-US" sz="2000" dirty="0" smtClean="0"/>
              <a:t>Then email the </a:t>
            </a:r>
            <a:r>
              <a:rPr lang="en-US" sz="2000" b="1" dirty="0" smtClean="0"/>
              <a:t>RAD OSS committee </a:t>
            </a:r>
            <a:r>
              <a:rPr lang="en-US" sz="2000" dirty="0" smtClean="0"/>
              <a:t>– Y(J)S and Yael Langer</a:t>
            </a:r>
          </a:p>
          <a:p>
            <a:pPr marL="1145921" lvl="2" indent="-514350">
              <a:spcBef>
                <a:spcPts val="0"/>
              </a:spcBef>
              <a:buNone/>
            </a:pPr>
            <a:r>
              <a:rPr lang="en-US" sz="2000" dirty="0" smtClean="0"/>
              <a:t>include the following information for each item</a:t>
            </a:r>
          </a:p>
          <a:p>
            <a:pPr marL="1145921" lvl="2" indent="-514350">
              <a:buFont typeface="+mj-lt"/>
              <a:buAutoNum type="arabicPeriod"/>
            </a:pPr>
            <a:r>
              <a:rPr lang="en-US" dirty="0" smtClean="0"/>
              <a:t>name of routine/library/package</a:t>
            </a:r>
          </a:p>
          <a:p>
            <a:pPr marL="1145921" lvl="2" indent="-514350">
              <a:buFont typeface="+mj-lt"/>
              <a:buAutoNum type="arabicPeriod"/>
            </a:pPr>
            <a:r>
              <a:rPr lang="en-US" dirty="0" smtClean="0"/>
              <a:t>which product is involved, and how it will be used </a:t>
            </a:r>
            <a:r>
              <a:rPr lang="en-US" sz="1200" dirty="0" smtClean="0"/>
              <a:t>(embedded, static link, dynamic link)</a:t>
            </a:r>
          </a:p>
          <a:p>
            <a:pPr marL="1145921" lvl="2" indent="-514350">
              <a:buFont typeface="+mj-lt"/>
              <a:buAutoNum type="arabicPeriod"/>
            </a:pPr>
            <a:r>
              <a:rPr lang="en-US" dirty="0" smtClean="0"/>
              <a:t>pointer to web site from which downloaded</a:t>
            </a:r>
          </a:p>
          <a:p>
            <a:pPr marL="1145921" lvl="2" indent="-514350">
              <a:buFont typeface="+mj-lt"/>
              <a:buAutoNum type="arabicPeriod"/>
            </a:pPr>
            <a:r>
              <a:rPr lang="en-US" dirty="0" smtClean="0"/>
              <a:t>pointer to, or copy of, license file</a:t>
            </a:r>
          </a:p>
          <a:p>
            <a:pPr marL="1145921" lvl="2" indent="-514350">
              <a:buFont typeface="+mj-lt"/>
              <a:buAutoNum type="arabicPeriod"/>
            </a:pPr>
            <a:r>
              <a:rPr lang="en-US" dirty="0" smtClean="0"/>
              <a:t>will modifications be made to the code?</a:t>
            </a:r>
            <a:endParaRPr lang="en-US" dirty="0"/>
          </a:p>
        </p:txBody>
      </p:sp>
      <p:pic>
        <p:nvPicPr>
          <p:cNvPr id="3074" name="Picture 2" descr="Employee"/>
          <p:cNvPicPr>
            <a:picLocks noChangeAspect="1" noChangeArrowheads="1"/>
          </p:cNvPicPr>
          <p:nvPr/>
        </p:nvPicPr>
        <p:blipFill>
          <a:blip r:embed="rId2" cstate="print"/>
          <a:srcRect/>
          <a:stretch>
            <a:fillRect/>
          </a:stretch>
        </p:blipFill>
        <p:spPr bwMode="auto">
          <a:xfrm>
            <a:off x="7238759" y="4217107"/>
            <a:ext cx="285750" cy="285750"/>
          </a:xfrm>
          <a:prstGeom prst="rect">
            <a:avLst/>
          </a:prstGeom>
          <a:noFill/>
        </p:spPr>
      </p:pic>
      <p:pic>
        <p:nvPicPr>
          <p:cNvPr id="3076" name="Picture 4" descr="Employee"/>
          <p:cNvPicPr>
            <a:picLocks noChangeAspect="1" noChangeArrowheads="1"/>
          </p:cNvPicPr>
          <p:nvPr/>
        </p:nvPicPr>
        <p:blipFill>
          <a:blip r:embed="rId3" cstate="print"/>
          <a:srcRect/>
          <a:stretch>
            <a:fillRect/>
          </a:stretch>
        </p:blipFill>
        <p:spPr bwMode="auto">
          <a:xfrm>
            <a:off x="7511714" y="4217107"/>
            <a:ext cx="285750" cy="28575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60080" cy="5028140"/>
          </a:xfrm>
        </p:spPr>
        <p:txBody>
          <a:bodyPr/>
          <a:lstStyle/>
          <a:p>
            <a:pPr marL="0" indent="0">
              <a:buNone/>
            </a:pPr>
            <a:r>
              <a:rPr lang="en-US" b="1" dirty="0" smtClean="0"/>
              <a:t>STEP </a:t>
            </a:r>
            <a:r>
              <a:rPr lang="en-US" b="1" dirty="0"/>
              <a:t>1 </a:t>
            </a:r>
          </a:p>
          <a:p>
            <a:pPr marL="350698" lvl="1" indent="0">
              <a:buNone/>
            </a:pPr>
            <a:r>
              <a:rPr lang="en-US" dirty="0"/>
              <a:t>Is the OS for </a:t>
            </a:r>
            <a:r>
              <a:rPr lang="en-US" i="1" dirty="0"/>
              <a:t>development </a:t>
            </a:r>
            <a:r>
              <a:rPr lang="en-US" dirty="0"/>
              <a:t>or for </a:t>
            </a:r>
            <a:r>
              <a:rPr lang="en-US" i="1" dirty="0"/>
              <a:t>incorporation into a RAD product</a:t>
            </a:r>
            <a:r>
              <a:rPr lang="en-US" dirty="0"/>
              <a:t>? </a:t>
            </a:r>
          </a:p>
          <a:p>
            <a:pPr marL="350698" lvl="1" indent="0">
              <a:buNone/>
            </a:pPr>
            <a:endParaRPr lang="en-US" dirty="0" smtClean="0"/>
          </a:p>
          <a:p>
            <a:pPr marL="350698" lvl="1" indent="0">
              <a:buNone/>
            </a:pPr>
            <a:r>
              <a:rPr lang="en-US" dirty="0" smtClean="0"/>
              <a:t>If </a:t>
            </a:r>
            <a:r>
              <a:rPr lang="en-US" dirty="0"/>
              <a:t>the OS is a tool for </a:t>
            </a:r>
            <a:r>
              <a:rPr lang="en-US" i="1" dirty="0"/>
              <a:t>development </a:t>
            </a:r>
            <a:r>
              <a:rPr lang="en-US" dirty="0"/>
              <a:t>(editor, IDE, compiler</a:t>
            </a:r>
            <a:r>
              <a:rPr lang="en-US" dirty="0" smtClean="0"/>
              <a:t>)</a:t>
            </a:r>
          </a:p>
          <a:p>
            <a:pPr marL="350698" lvl="1" indent="0">
              <a:buNone/>
            </a:pPr>
            <a:r>
              <a:rPr lang="en-US" dirty="0"/>
              <a:t>	</a:t>
            </a:r>
            <a:r>
              <a:rPr lang="en-US" dirty="0" smtClean="0"/>
              <a:t>then </a:t>
            </a:r>
            <a:r>
              <a:rPr lang="en-US" dirty="0"/>
              <a:t>its use is permitted from the IPR </a:t>
            </a:r>
            <a:r>
              <a:rPr lang="en-US" dirty="0" smtClean="0"/>
              <a:t>standpoint</a:t>
            </a:r>
            <a:endParaRPr lang="en-US" dirty="0"/>
          </a:p>
          <a:p>
            <a:pPr marL="350698" lvl="1" indent="0">
              <a:buNone/>
            </a:pPr>
            <a:r>
              <a:rPr lang="en-US" dirty="0"/>
              <a:t>Request explicit approval from RAD’s IT department to install this tool. </a:t>
            </a:r>
          </a:p>
          <a:p>
            <a:pPr marL="350698" lvl="1" indent="0">
              <a:buNone/>
            </a:pPr>
            <a:r>
              <a:rPr lang="en-US" dirty="0"/>
              <a:t>Use the </a:t>
            </a:r>
            <a:r>
              <a:rPr lang="en-US" dirty="0" smtClean="0"/>
              <a:t>tool</a:t>
            </a:r>
            <a:endParaRPr lang="en-US" dirty="0"/>
          </a:p>
          <a:p>
            <a:pPr marL="350698" lvl="1" indent="0">
              <a:buNone/>
            </a:pPr>
            <a:r>
              <a:rPr lang="en-US" dirty="0" smtClean="0"/>
              <a:t>END </a:t>
            </a:r>
          </a:p>
          <a:p>
            <a:pPr marL="350698" lvl="1" indent="0">
              <a:buNone/>
            </a:pPr>
            <a:endParaRPr lang="en-US" dirty="0"/>
          </a:p>
          <a:p>
            <a:pPr marL="350698" lvl="1" indent="0">
              <a:buNone/>
            </a:pPr>
            <a:r>
              <a:rPr lang="en-US" dirty="0"/>
              <a:t>If the OS is for </a:t>
            </a:r>
            <a:r>
              <a:rPr lang="en-US" i="1" dirty="0"/>
              <a:t>incorporation into a RAD product </a:t>
            </a:r>
            <a:endParaRPr lang="en-US" i="1" dirty="0" smtClean="0"/>
          </a:p>
          <a:p>
            <a:pPr marL="350698" lvl="1" indent="0">
              <a:buNone/>
            </a:pPr>
            <a:r>
              <a:rPr lang="en-US" dirty="0" smtClean="0"/>
              <a:t>(</a:t>
            </a:r>
            <a:r>
              <a:rPr lang="en-US" dirty="0"/>
              <a:t>e.g., a code snippet to be inserted into RAD code; </a:t>
            </a:r>
            <a:endParaRPr lang="en-US" dirty="0" smtClean="0"/>
          </a:p>
          <a:p>
            <a:pPr marL="350698" lvl="1" indent="0">
              <a:buNone/>
            </a:pPr>
            <a:r>
              <a:rPr lang="en-US" dirty="0"/>
              <a:t> </a:t>
            </a:r>
            <a:r>
              <a:rPr lang="en-US" dirty="0" smtClean="0"/>
              <a:t>         a </a:t>
            </a:r>
            <a:r>
              <a:rPr lang="en-US" dirty="0"/>
              <a:t>subroutine or library to be called from RAD software</a:t>
            </a:r>
            <a:r>
              <a:rPr lang="en-US" dirty="0" smtClean="0"/>
              <a:t>)</a:t>
            </a:r>
          </a:p>
          <a:p>
            <a:pPr marL="350698" lvl="1" indent="0">
              <a:buNone/>
            </a:pPr>
            <a:r>
              <a:rPr lang="en-US" dirty="0" smtClean="0"/>
              <a:t>continue </a:t>
            </a:r>
            <a:r>
              <a:rPr lang="en-US" dirty="0"/>
              <a:t>to STEP </a:t>
            </a:r>
            <a:r>
              <a:rPr lang="en-US" dirty="0" smtClean="0"/>
              <a:t>2</a:t>
            </a:r>
            <a:endParaRPr lang="en-US" dirty="0"/>
          </a:p>
        </p:txBody>
      </p:sp>
    </p:spTree>
    <p:extLst>
      <p:ext uri="{BB962C8B-B14F-4D97-AF65-F5344CB8AC3E}">
        <p14:creationId xmlns:p14="http://schemas.microsoft.com/office/powerpoint/2010/main" val="3393252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a:t>STEP 2 </a:t>
            </a:r>
          </a:p>
          <a:p>
            <a:pPr marL="350698" lvl="1" indent="0">
              <a:buNone/>
            </a:pPr>
            <a:r>
              <a:rPr lang="en-US" dirty="0"/>
              <a:t>Request approval from the RAD Open Source committee (</a:t>
            </a:r>
            <a:r>
              <a:rPr lang="en-US" dirty="0" smtClean="0"/>
              <a:t>YJS </a:t>
            </a:r>
            <a:r>
              <a:rPr lang="en-US" dirty="0"/>
              <a:t>and Yael) by sending an email with the OS name and web site </a:t>
            </a:r>
            <a:r>
              <a:rPr lang="en-US" dirty="0" smtClean="0"/>
              <a:t>(with link) </a:t>
            </a:r>
          </a:p>
          <a:p>
            <a:pPr marL="350698" lvl="1" indent="0">
              <a:spcBef>
                <a:spcPts val="1800"/>
              </a:spcBef>
              <a:buNone/>
            </a:pPr>
            <a:r>
              <a:rPr lang="en-US" dirty="0" smtClean="0"/>
              <a:t>If </a:t>
            </a:r>
            <a:r>
              <a:rPr lang="en-US" dirty="0"/>
              <a:t>the committee responds that the OS </a:t>
            </a:r>
            <a:r>
              <a:rPr lang="en-US" dirty="0" smtClean="0"/>
              <a:t>has a permissive license</a:t>
            </a:r>
          </a:p>
          <a:p>
            <a:pPr marL="350698" lvl="1" indent="0">
              <a:spcBef>
                <a:spcPts val="0"/>
              </a:spcBef>
              <a:buNone/>
            </a:pPr>
            <a:r>
              <a:rPr lang="en-US" dirty="0" smtClean="0"/>
              <a:t>continue </a:t>
            </a:r>
            <a:r>
              <a:rPr lang="en-US" dirty="0"/>
              <a:t>to STEP </a:t>
            </a:r>
            <a:r>
              <a:rPr lang="en-US" dirty="0" smtClean="0"/>
              <a:t>3</a:t>
            </a:r>
            <a:endParaRPr lang="en-US" dirty="0"/>
          </a:p>
          <a:p>
            <a:pPr marL="350698" lvl="1" indent="0">
              <a:spcBef>
                <a:spcPts val="1800"/>
              </a:spcBef>
              <a:buNone/>
            </a:pPr>
            <a:r>
              <a:rPr lang="en-US" dirty="0" smtClean="0"/>
              <a:t>If </a:t>
            </a:r>
            <a:r>
              <a:rPr lang="en-US" dirty="0"/>
              <a:t>the committee responds that the OS is subject to a potentially copyleft license (e.g., GPL), continue to STEP </a:t>
            </a:r>
            <a:r>
              <a:rPr lang="en-US" dirty="0" smtClean="0"/>
              <a:t>4</a:t>
            </a:r>
            <a:endParaRPr lang="en-US" dirty="0"/>
          </a:p>
        </p:txBody>
      </p:sp>
    </p:spTree>
    <p:extLst>
      <p:ext uri="{BB962C8B-B14F-4D97-AF65-F5344CB8AC3E}">
        <p14:creationId xmlns:p14="http://schemas.microsoft.com/office/powerpoint/2010/main" val="38143489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smtClean="0"/>
              <a:t>STEP </a:t>
            </a:r>
            <a:r>
              <a:rPr lang="en-US" b="1" dirty="0"/>
              <a:t>3 </a:t>
            </a:r>
          </a:p>
          <a:p>
            <a:pPr marL="350698" lvl="1" indent="0">
              <a:buNone/>
            </a:pPr>
            <a:r>
              <a:rPr lang="en-US" dirty="0"/>
              <a:t>Since the OS is licensed under a permissive license (e.g., BSD or Apache) or licensed under LGPL and no modification is </a:t>
            </a:r>
            <a:r>
              <a:rPr lang="en-US" dirty="0" smtClean="0"/>
              <a:t>required</a:t>
            </a:r>
          </a:p>
          <a:p>
            <a:pPr marL="350698" lvl="1" indent="0">
              <a:spcBef>
                <a:spcPts val="0"/>
              </a:spcBef>
              <a:buNone/>
            </a:pPr>
            <a:r>
              <a:rPr lang="en-US" dirty="0" smtClean="0"/>
              <a:t>it </a:t>
            </a:r>
            <a:r>
              <a:rPr lang="en-US" dirty="0"/>
              <a:t>is </a:t>
            </a:r>
            <a:r>
              <a:rPr lang="en-US" dirty="0" smtClean="0"/>
              <a:t>generally permitted </a:t>
            </a:r>
            <a:r>
              <a:rPr lang="en-US" dirty="0"/>
              <a:t>to include such OS in RAD </a:t>
            </a:r>
            <a:r>
              <a:rPr lang="en-US" dirty="0" smtClean="0"/>
              <a:t>products</a:t>
            </a:r>
          </a:p>
          <a:p>
            <a:pPr marL="350698" lvl="1" indent="0">
              <a:spcBef>
                <a:spcPts val="1800"/>
              </a:spcBef>
              <a:buNone/>
            </a:pPr>
            <a:r>
              <a:rPr lang="en-US" dirty="0" smtClean="0"/>
              <a:t>The </a:t>
            </a:r>
            <a:r>
              <a:rPr lang="en-US" dirty="0"/>
              <a:t>committee’s response will contain further instructions regarding maintaining copyright </a:t>
            </a:r>
            <a:r>
              <a:rPr lang="en-US" dirty="0" smtClean="0"/>
              <a:t>notices</a:t>
            </a:r>
          </a:p>
          <a:p>
            <a:pPr marL="350698" lvl="1" indent="0">
              <a:spcBef>
                <a:spcPts val="1800"/>
              </a:spcBef>
              <a:buNone/>
            </a:pPr>
            <a:r>
              <a:rPr lang="en-US" dirty="0" smtClean="0"/>
              <a:t>It </a:t>
            </a:r>
            <a:r>
              <a:rPr lang="en-US" dirty="0"/>
              <a:t>is your responsibility to have the copyright notice inserted into the program documentation, the program’s copyright HELP screen and RAD’s Open Source license web </a:t>
            </a:r>
            <a:r>
              <a:rPr lang="en-US" dirty="0" smtClean="0"/>
              <a:t>page</a:t>
            </a:r>
            <a:endParaRPr lang="en-US" dirty="0"/>
          </a:p>
          <a:p>
            <a:pPr marL="350698" lvl="1" indent="0">
              <a:spcBef>
                <a:spcPts val="1800"/>
              </a:spcBef>
              <a:buNone/>
            </a:pPr>
            <a:r>
              <a:rPr lang="en-US" dirty="0" smtClean="0"/>
              <a:t>Use </a:t>
            </a:r>
            <a:r>
              <a:rPr lang="en-US" dirty="0"/>
              <a:t>the OS </a:t>
            </a:r>
            <a:r>
              <a:rPr lang="en-US" dirty="0" smtClean="0"/>
              <a:t>software</a:t>
            </a:r>
            <a:endParaRPr lang="en-US" dirty="0"/>
          </a:p>
          <a:p>
            <a:pPr marL="350698" lvl="1" indent="0">
              <a:spcBef>
                <a:spcPts val="1800"/>
              </a:spcBef>
              <a:buNone/>
            </a:pPr>
            <a:r>
              <a:rPr lang="en-US" dirty="0" smtClean="0"/>
              <a:t>END </a:t>
            </a:r>
            <a:endParaRPr lang="en-US" dirty="0"/>
          </a:p>
        </p:txBody>
      </p:sp>
    </p:spTree>
    <p:extLst>
      <p:ext uri="{BB962C8B-B14F-4D97-AF65-F5344CB8AC3E}">
        <p14:creationId xmlns:p14="http://schemas.microsoft.com/office/powerpoint/2010/main" val="5217342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smtClean="0"/>
              <a:t>STEP 4 </a:t>
            </a:r>
            <a:endParaRPr lang="en-US" sz="2400" dirty="0"/>
          </a:p>
          <a:p>
            <a:pPr marL="350698" lvl="1" indent="0">
              <a:buNone/>
            </a:pPr>
            <a:r>
              <a:rPr lang="en-US" dirty="0" smtClean="0"/>
              <a:t>The </a:t>
            </a:r>
            <a:r>
              <a:rPr lang="en-US" dirty="0"/>
              <a:t>OS is subject to a potentially copyleft </a:t>
            </a:r>
            <a:r>
              <a:rPr lang="en-US" dirty="0" smtClean="0"/>
              <a:t>license</a:t>
            </a:r>
            <a:endParaRPr lang="en-US" dirty="0"/>
          </a:p>
          <a:p>
            <a:pPr marL="350698" lvl="1" indent="0">
              <a:spcBef>
                <a:spcPts val="1800"/>
              </a:spcBef>
              <a:buNone/>
            </a:pPr>
            <a:r>
              <a:rPr lang="en-US" dirty="0"/>
              <a:t>If the license is </a:t>
            </a:r>
            <a:r>
              <a:rPr lang="en-US" dirty="0" smtClean="0"/>
              <a:t>LGPL</a:t>
            </a:r>
          </a:p>
          <a:p>
            <a:pPr marL="350698" lvl="1" indent="0">
              <a:spcBef>
                <a:spcPts val="0"/>
              </a:spcBef>
              <a:buNone/>
            </a:pPr>
            <a:r>
              <a:rPr lang="en-US" dirty="0"/>
              <a:t>	</a:t>
            </a:r>
            <a:r>
              <a:rPr lang="en-US" dirty="0" smtClean="0"/>
              <a:t>continue </a:t>
            </a:r>
            <a:r>
              <a:rPr lang="en-US" dirty="0"/>
              <a:t>to STEP </a:t>
            </a:r>
            <a:r>
              <a:rPr lang="en-US" dirty="0" smtClean="0"/>
              <a:t>5</a:t>
            </a:r>
            <a:endParaRPr lang="en-US" dirty="0"/>
          </a:p>
          <a:p>
            <a:pPr marL="350698" lvl="1" indent="0">
              <a:spcBef>
                <a:spcPts val="1800"/>
              </a:spcBef>
              <a:buNone/>
            </a:pPr>
            <a:r>
              <a:rPr lang="en-US" dirty="0"/>
              <a:t>If the license is </a:t>
            </a:r>
            <a:r>
              <a:rPr lang="en-US" dirty="0" smtClean="0"/>
              <a:t>GPL</a:t>
            </a:r>
          </a:p>
          <a:p>
            <a:pPr marL="350698" lvl="1" indent="0">
              <a:spcBef>
                <a:spcPts val="0"/>
              </a:spcBef>
              <a:buNone/>
            </a:pPr>
            <a:r>
              <a:rPr lang="en-US" dirty="0"/>
              <a:t>	</a:t>
            </a:r>
            <a:r>
              <a:rPr lang="en-US" dirty="0" smtClean="0"/>
              <a:t>continue </a:t>
            </a:r>
            <a:r>
              <a:rPr lang="en-US" dirty="0"/>
              <a:t>to STEP </a:t>
            </a:r>
            <a:r>
              <a:rPr lang="en-US" dirty="0" smtClean="0"/>
              <a:t>8</a:t>
            </a:r>
            <a:endParaRPr lang="en-US" dirty="0"/>
          </a:p>
          <a:p>
            <a:pPr marL="350698" lvl="1" indent="0">
              <a:spcBef>
                <a:spcPts val="1800"/>
              </a:spcBef>
              <a:buNone/>
            </a:pPr>
            <a:r>
              <a:rPr lang="en-US" dirty="0"/>
              <a:t>If the license is some other license or </a:t>
            </a:r>
            <a:r>
              <a:rPr lang="en-US" dirty="0" smtClean="0"/>
              <a:t>dual-licensed</a:t>
            </a:r>
          </a:p>
          <a:p>
            <a:pPr marL="350698" lvl="1" indent="0">
              <a:spcBef>
                <a:spcPts val="0"/>
              </a:spcBef>
              <a:buNone/>
            </a:pPr>
            <a:r>
              <a:rPr lang="en-US" dirty="0"/>
              <a:t>	</a:t>
            </a:r>
            <a:r>
              <a:rPr lang="en-US" dirty="0" smtClean="0"/>
              <a:t>continue </a:t>
            </a:r>
            <a:r>
              <a:rPr lang="en-US" dirty="0"/>
              <a:t>to STEP </a:t>
            </a:r>
            <a:r>
              <a:rPr lang="en-US" dirty="0" smtClean="0"/>
              <a:t>9</a:t>
            </a:r>
            <a:endParaRPr lang="en-US" dirty="0"/>
          </a:p>
        </p:txBody>
      </p:sp>
    </p:spTree>
    <p:extLst>
      <p:ext uri="{BB962C8B-B14F-4D97-AF65-F5344CB8AC3E}">
        <p14:creationId xmlns:p14="http://schemas.microsoft.com/office/powerpoint/2010/main" val="31925717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smtClean="0"/>
              <a:t>STEP 5</a:t>
            </a:r>
            <a:endParaRPr lang="en-US" sz="2400" dirty="0"/>
          </a:p>
          <a:p>
            <a:pPr marL="350698" lvl="1" indent="0">
              <a:buNone/>
            </a:pPr>
            <a:r>
              <a:rPr lang="en-US" dirty="0" smtClean="0"/>
              <a:t>The </a:t>
            </a:r>
            <a:r>
              <a:rPr lang="en-US" dirty="0"/>
              <a:t>OS is subject to </a:t>
            </a:r>
            <a:r>
              <a:rPr lang="en-US" dirty="0" smtClean="0"/>
              <a:t>LGPL</a:t>
            </a:r>
          </a:p>
          <a:p>
            <a:pPr marL="350698" lvl="1" indent="0">
              <a:spcBef>
                <a:spcPts val="1800"/>
              </a:spcBef>
              <a:buNone/>
            </a:pPr>
            <a:r>
              <a:rPr lang="en-US" dirty="0" smtClean="0"/>
              <a:t>Are </a:t>
            </a:r>
            <a:r>
              <a:rPr lang="en-US" i="1" dirty="0"/>
              <a:t>any </a:t>
            </a:r>
            <a:r>
              <a:rPr lang="en-US" dirty="0"/>
              <a:t>modifications of the software required? </a:t>
            </a:r>
          </a:p>
          <a:p>
            <a:pPr marL="350698" lvl="1" indent="0">
              <a:spcBef>
                <a:spcPts val="1800"/>
              </a:spcBef>
              <a:buNone/>
            </a:pPr>
            <a:r>
              <a:rPr lang="en-US" dirty="0"/>
              <a:t>If no (i.e., the software is fine </a:t>
            </a:r>
            <a:r>
              <a:rPr lang="en-US" dirty="0" smtClean="0"/>
              <a:t>as-is)</a:t>
            </a:r>
          </a:p>
          <a:p>
            <a:pPr marL="350698" lvl="1" indent="0">
              <a:spcBef>
                <a:spcPts val="0"/>
              </a:spcBef>
              <a:buNone/>
            </a:pPr>
            <a:r>
              <a:rPr lang="en-US" dirty="0" smtClean="0"/>
              <a:t>	ensure separation between </a:t>
            </a:r>
            <a:r>
              <a:rPr lang="en-US" dirty="0"/>
              <a:t>your code and the </a:t>
            </a:r>
            <a:r>
              <a:rPr lang="en-US" dirty="0" smtClean="0"/>
              <a:t>LGPL </a:t>
            </a:r>
            <a:r>
              <a:rPr lang="en-US" dirty="0"/>
              <a:t>code!</a:t>
            </a:r>
          </a:p>
          <a:p>
            <a:pPr marL="350698" lvl="1" indent="0">
              <a:spcBef>
                <a:spcPts val="0"/>
              </a:spcBef>
              <a:buNone/>
            </a:pPr>
            <a:r>
              <a:rPr lang="en-US" dirty="0" smtClean="0"/>
              <a:t>	(</a:t>
            </a:r>
            <a:r>
              <a:rPr lang="en-US" dirty="0"/>
              <a:t>e.g., by calling library </a:t>
            </a:r>
            <a:r>
              <a:rPr lang="en-US" dirty="0" smtClean="0"/>
              <a:t>functions, never by in-lining code)</a:t>
            </a:r>
            <a:endParaRPr lang="en-US" dirty="0"/>
          </a:p>
          <a:p>
            <a:pPr marL="350698" lvl="1" indent="0">
              <a:spcBef>
                <a:spcPts val="1200"/>
              </a:spcBef>
              <a:buNone/>
            </a:pPr>
            <a:r>
              <a:rPr lang="en-US" dirty="0"/>
              <a:t>	</a:t>
            </a:r>
            <a:r>
              <a:rPr lang="en-US" dirty="0" smtClean="0"/>
              <a:t>continue </a:t>
            </a:r>
            <a:r>
              <a:rPr lang="en-US" dirty="0"/>
              <a:t>to STEP </a:t>
            </a:r>
            <a:r>
              <a:rPr lang="en-US" dirty="0" smtClean="0"/>
              <a:t>3</a:t>
            </a:r>
          </a:p>
          <a:p>
            <a:pPr marL="350698" lvl="1" indent="0">
              <a:spcBef>
                <a:spcPts val="2400"/>
              </a:spcBef>
              <a:buNone/>
            </a:pPr>
            <a:r>
              <a:rPr lang="en-US" dirty="0" smtClean="0"/>
              <a:t>If </a:t>
            </a:r>
            <a:r>
              <a:rPr lang="en-US" dirty="0"/>
              <a:t>any modification is required (even small bug </a:t>
            </a:r>
            <a:r>
              <a:rPr lang="en-US" dirty="0" smtClean="0"/>
              <a:t>changes)</a:t>
            </a:r>
          </a:p>
          <a:p>
            <a:pPr marL="350698" lvl="1" indent="0">
              <a:spcBef>
                <a:spcPts val="0"/>
              </a:spcBef>
              <a:buNone/>
            </a:pPr>
            <a:r>
              <a:rPr lang="en-US" dirty="0"/>
              <a:t>	</a:t>
            </a:r>
            <a:r>
              <a:rPr lang="en-US" dirty="0" smtClean="0"/>
              <a:t>continue </a:t>
            </a:r>
            <a:r>
              <a:rPr lang="en-US" dirty="0"/>
              <a:t>to STEP </a:t>
            </a:r>
            <a:r>
              <a:rPr lang="en-US" dirty="0" smtClean="0"/>
              <a:t>6</a:t>
            </a:r>
            <a:endParaRPr lang="en-US" dirty="0"/>
          </a:p>
        </p:txBody>
      </p:sp>
    </p:spTree>
    <p:extLst>
      <p:ext uri="{BB962C8B-B14F-4D97-AF65-F5344CB8AC3E}">
        <p14:creationId xmlns:p14="http://schemas.microsoft.com/office/powerpoint/2010/main" val="3918817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smtClean="0"/>
              <a:t>STEP 6</a:t>
            </a:r>
            <a:endParaRPr lang="en-US" sz="2400" dirty="0" smtClean="0"/>
          </a:p>
          <a:p>
            <a:pPr marL="350698" lvl="1" indent="0">
              <a:buNone/>
            </a:pPr>
            <a:r>
              <a:rPr lang="en-US" dirty="0"/>
              <a:t>The LGPL OS requires </a:t>
            </a:r>
            <a:r>
              <a:rPr lang="en-US" dirty="0" smtClean="0"/>
              <a:t>modification</a:t>
            </a:r>
            <a:endParaRPr lang="en-US" dirty="0"/>
          </a:p>
          <a:p>
            <a:pPr marL="350698" lvl="1" indent="0">
              <a:buNone/>
            </a:pPr>
            <a:r>
              <a:rPr lang="en-US" dirty="0"/>
              <a:t>Modified LGPL OS is </a:t>
            </a:r>
            <a:r>
              <a:rPr lang="en-US" dirty="0" smtClean="0"/>
              <a:t>copyleft</a:t>
            </a:r>
          </a:p>
          <a:p>
            <a:pPr marL="350698" lvl="1" indent="0">
              <a:spcBef>
                <a:spcPts val="0"/>
              </a:spcBef>
              <a:buNone/>
            </a:pPr>
            <a:r>
              <a:rPr lang="en-US" dirty="0"/>
              <a:t>	</a:t>
            </a:r>
            <a:r>
              <a:rPr lang="en-US" dirty="0" smtClean="0"/>
              <a:t>and </a:t>
            </a:r>
            <a:r>
              <a:rPr lang="en-US" dirty="0"/>
              <a:t>thus can’t be used </a:t>
            </a:r>
            <a:r>
              <a:rPr lang="en-US" i="1" dirty="0"/>
              <a:t>as-is </a:t>
            </a:r>
            <a:r>
              <a:rPr lang="en-US" dirty="0"/>
              <a:t>in RAD </a:t>
            </a:r>
            <a:r>
              <a:rPr lang="en-US" dirty="0" smtClean="0"/>
              <a:t>products </a:t>
            </a:r>
            <a:endParaRPr lang="en-US" dirty="0"/>
          </a:p>
          <a:p>
            <a:pPr marL="350698" lvl="1" indent="0">
              <a:buNone/>
            </a:pPr>
            <a:r>
              <a:rPr lang="en-US" dirty="0"/>
              <a:t>However, there is still hope! </a:t>
            </a:r>
          </a:p>
          <a:p>
            <a:pPr marL="350698" lvl="1" indent="0">
              <a:spcBef>
                <a:spcPts val="1800"/>
              </a:spcBef>
              <a:buNone/>
            </a:pPr>
            <a:r>
              <a:rPr lang="en-US" dirty="0"/>
              <a:t>Find out if the required modifications </a:t>
            </a:r>
            <a:r>
              <a:rPr lang="en-US" i="1" dirty="0"/>
              <a:t>can</a:t>
            </a:r>
            <a:r>
              <a:rPr lang="en-US" dirty="0"/>
              <a:t> be contributed </a:t>
            </a:r>
            <a:r>
              <a:rPr lang="en-US" dirty="0" smtClean="0"/>
              <a:t>back </a:t>
            </a:r>
            <a:endParaRPr lang="en-US" dirty="0"/>
          </a:p>
          <a:p>
            <a:pPr marL="350698" lvl="1" indent="0">
              <a:spcBef>
                <a:spcPts val="0"/>
              </a:spcBef>
              <a:buNone/>
            </a:pPr>
            <a:r>
              <a:rPr lang="en-US" dirty="0"/>
              <a:t>(this may require contacting the maintainer of the OS</a:t>
            </a:r>
            <a:r>
              <a:rPr lang="en-US" dirty="0" smtClean="0"/>
              <a:t>)</a:t>
            </a:r>
            <a:endParaRPr lang="en-US" dirty="0"/>
          </a:p>
          <a:p>
            <a:pPr marL="350698" lvl="1" indent="0">
              <a:spcBef>
                <a:spcPts val="1800"/>
              </a:spcBef>
              <a:buNone/>
            </a:pPr>
            <a:r>
              <a:rPr lang="en-US" dirty="0"/>
              <a:t>If they </a:t>
            </a:r>
            <a:r>
              <a:rPr lang="en-US" dirty="0" smtClean="0"/>
              <a:t>can</a:t>
            </a:r>
          </a:p>
          <a:p>
            <a:pPr marL="350698" lvl="1" indent="0">
              <a:spcBef>
                <a:spcPts val="0"/>
              </a:spcBef>
              <a:buNone/>
            </a:pPr>
            <a:r>
              <a:rPr lang="en-US" dirty="0"/>
              <a:t>	</a:t>
            </a:r>
            <a:r>
              <a:rPr lang="en-US" dirty="0" smtClean="0"/>
              <a:t>continue </a:t>
            </a:r>
            <a:r>
              <a:rPr lang="en-US" dirty="0"/>
              <a:t>to step </a:t>
            </a:r>
            <a:r>
              <a:rPr lang="en-US" dirty="0" smtClean="0"/>
              <a:t>7</a:t>
            </a:r>
            <a:endParaRPr lang="en-US" dirty="0"/>
          </a:p>
          <a:p>
            <a:pPr marL="350698" lvl="1" indent="0">
              <a:spcBef>
                <a:spcPts val="1800"/>
              </a:spcBef>
              <a:buNone/>
            </a:pPr>
            <a:r>
              <a:rPr lang="en-US" dirty="0"/>
              <a:t>If they </a:t>
            </a:r>
            <a:r>
              <a:rPr lang="en-US" dirty="0" smtClean="0"/>
              <a:t>can’t</a:t>
            </a:r>
          </a:p>
          <a:p>
            <a:pPr marL="350698" lvl="1" indent="0">
              <a:spcBef>
                <a:spcPts val="0"/>
              </a:spcBef>
              <a:buNone/>
            </a:pPr>
            <a:r>
              <a:rPr lang="en-US" dirty="0"/>
              <a:t>	</a:t>
            </a:r>
            <a:r>
              <a:rPr lang="en-US" dirty="0" smtClean="0"/>
              <a:t>continue </a:t>
            </a:r>
            <a:r>
              <a:rPr lang="en-US" dirty="0"/>
              <a:t>to STEP </a:t>
            </a:r>
            <a:r>
              <a:rPr lang="en-US" dirty="0" smtClean="0"/>
              <a:t>8</a:t>
            </a:r>
            <a:endParaRPr lang="en-US" dirty="0"/>
          </a:p>
        </p:txBody>
      </p:sp>
    </p:spTree>
    <p:extLst>
      <p:ext uri="{BB962C8B-B14F-4D97-AF65-F5344CB8AC3E}">
        <p14:creationId xmlns:p14="http://schemas.microsoft.com/office/powerpoint/2010/main" val="5316755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0">
              <a:buNone/>
            </a:pPr>
            <a:r>
              <a:rPr lang="en-US" b="1" dirty="0" smtClean="0"/>
              <a:t>STEP 7</a:t>
            </a:r>
            <a:endParaRPr lang="en-US" sz="2400" dirty="0" smtClean="0"/>
          </a:p>
          <a:p>
            <a:pPr marL="350698" lvl="1" indent="0">
              <a:buNone/>
            </a:pPr>
            <a:r>
              <a:rPr lang="en-US" dirty="0"/>
              <a:t>You wish to make modifications to LGPL </a:t>
            </a:r>
            <a:r>
              <a:rPr lang="en-US" dirty="0" smtClean="0"/>
              <a:t>code</a:t>
            </a:r>
          </a:p>
          <a:p>
            <a:pPr marL="350698" lvl="1" indent="0">
              <a:spcBef>
                <a:spcPts val="0"/>
              </a:spcBef>
              <a:buNone/>
            </a:pPr>
            <a:r>
              <a:rPr lang="en-US" dirty="0" smtClean="0"/>
              <a:t>that </a:t>
            </a:r>
            <a:r>
              <a:rPr lang="en-US" dirty="0"/>
              <a:t>would need to be contributed </a:t>
            </a:r>
            <a:r>
              <a:rPr lang="en-US" dirty="0" smtClean="0"/>
              <a:t>back</a:t>
            </a:r>
          </a:p>
          <a:p>
            <a:pPr marL="350698" lvl="1" indent="0">
              <a:spcBef>
                <a:spcPts val="1800"/>
              </a:spcBef>
              <a:buNone/>
            </a:pPr>
            <a:r>
              <a:rPr lang="en-US" dirty="0" smtClean="0"/>
              <a:t>Request </a:t>
            </a:r>
            <a:r>
              <a:rPr lang="en-US" dirty="0"/>
              <a:t>permission from VP R&amp;D </a:t>
            </a:r>
            <a:r>
              <a:rPr lang="en-US" dirty="0" smtClean="0"/>
              <a:t>to contribute your code</a:t>
            </a:r>
            <a:endParaRPr lang="en-US" dirty="0"/>
          </a:p>
          <a:p>
            <a:pPr marL="350698" lvl="1" indent="0">
              <a:spcBef>
                <a:spcPts val="1800"/>
              </a:spcBef>
              <a:buNone/>
            </a:pPr>
            <a:r>
              <a:rPr lang="en-US" dirty="0"/>
              <a:t>Make the required </a:t>
            </a:r>
            <a:r>
              <a:rPr lang="en-US" dirty="0" smtClean="0"/>
              <a:t>modifications</a:t>
            </a:r>
          </a:p>
          <a:p>
            <a:pPr marL="350698" lvl="1" indent="0">
              <a:spcBef>
                <a:spcPts val="0"/>
              </a:spcBef>
              <a:buNone/>
            </a:pPr>
            <a:r>
              <a:rPr lang="en-US" dirty="0"/>
              <a:t>U</a:t>
            </a:r>
            <a:r>
              <a:rPr lang="en-US" dirty="0" smtClean="0"/>
              <a:t>pload </a:t>
            </a:r>
            <a:r>
              <a:rPr lang="en-US" dirty="0"/>
              <a:t>them to the Open Source </a:t>
            </a:r>
            <a:r>
              <a:rPr lang="en-US" dirty="0" smtClean="0"/>
              <a:t>project</a:t>
            </a:r>
          </a:p>
          <a:p>
            <a:pPr marL="350698" lvl="1" indent="0">
              <a:spcBef>
                <a:spcPts val="0"/>
              </a:spcBef>
              <a:buNone/>
            </a:pPr>
            <a:r>
              <a:rPr lang="en-US" dirty="0"/>
              <a:t>R</a:t>
            </a:r>
            <a:r>
              <a:rPr lang="en-US" dirty="0" smtClean="0"/>
              <a:t>eload the OS with the modifications </a:t>
            </a:r>
            <a:endParaRPr lang="en-US" dirty="0"/>
          </a:p>
          <a:p>
            <a:pPr marL="350698" lvl="1" indent="0">
              <a:spcBef>
                <a:spcPts val="1800"/>
              </a:spcBef>
              <a:buNone/>
            </a:pPr>
            <a:r>
              <a:rPr lang="en-US" dirty="0"/>
              <a:t>Continue to STEP </a:t>
            </a:r>
            <a:r>
              <a:rPr lang="en-US" dirty="0" smtClean="0"/>
              <a:t>3</a:t>
            </a:r>
            <a:endParaRPr lang="en-US" dirty="0"/>
          </a:p>
        </p:txBody>
      </p:sp>
    </p:spTree>
    <p:extLst>
      <p:ext uri="{BB962C8B-B14F-4D97-AF65-F5344CB8AC3E}">
        <p14:creationId xmlns:p14="http://schemas.microsoft.com/office/powerpoint/2010/main" val="11815166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12695">
              <a:buNone/>
            </a:pPr>
            <a:r>
              <a:rPr lang="en-US" b="1" dirty="0" smtClean="0"/>
              <a:t>STEP 8</a:t>
            </a:r>
            <a:endParaRPr lang="en-US" dirty="0" smtClean="0"/>
          </a:p>
          <a:p>
            <a:pPr marL="338003" lvl="1" indent="0">
              <a:buNone/>
            </a:pPr>
            <a:r>
              <a:rPr lang="en-US" dirty="0"/>
              <a:t>The OS is copyleft subject to the </a:t>
            </a:r>
            <a:r>
              <a:rPr lang="en-US" dirty="0" smtClean="0"/>
              <a:t>GPL</a:t>
            </a:r>
          </a:p>
          <a:p>
            <a:pPr marL="338003" lvl="1" indent="0">
              <a:spcBef>
                <a:spcPts val="0"/>
              </a:spcBef>
              <a:buNone/>
            </a:pPr>
            <a:r>
              <a:rPr lang="en-US" dirty="0" smtClean="0"/>
              <a:t>and using </a:t>
            </a:r>
            <a:r>
              <a:rPr lang="en-US" dirty="0"/>
              <a:t>this software would require releasing the entire </a:t>
            </a:r>
            <a:r>
              <a:rPr lang="en-US" dirty="0" smtClean="0"/>
              <a:t>codebase </a:t>
            </a:r>
          </a:p>
          <a:p>
            <a:pPr marL="338003" lvl="1" indent="0">
              <a:buNone/>
            </a:pPr>
            <a:r>
              <a:rPr lang="en-US" dirty="0" smtClean="0"/>
              <a:t>However</a:t>
            </a:r>
            <a:r>
              <a:rPr lang="en-US" dirty="0"/>
              <a:t>, there is still hope! </a:t>
            </a:r>
          </a:p>
          <a:p>
            <a:pPr marL="338003" lvl="1" indent="0">
              <a:spcBef>
                <a:spcPts val="1800"/>
              </a:spcBef>
              <a:buNone/>
            </a:pPr>
            <a:r>
              <a:rPr lang="en-US" dirty="0"/>
              <a:t>If the GPL OS </a:t>
            </a:r>
            <a:endParaRPr lang="en-US" dirty="0" smtClean="0"/>
          </a:p>
          <a:p>
            <a:pPr marL="338003" lvl="1" indent="0">
              <a:spcBef>
                <a:spcPts val="0"/>
              </a:spcBef>
              <a:buNone/>
            </a:pPr>
            <a:r>
              <a:rPr lang="en-US" dirty="0" smtClean="0"/>
              <a:t>can </a:t>
            </a:r>
            <a:r>
              <a:rPr lang="en-US" dirty="0"/>
              <a:t>be run </a:t>
            </a:r>
            <a:r>
              <a:rPr lang="en-US" dirty="0" smtClean="0"/>
              <a:t>separately (separate CPU/core/VM process?)</a:t>
            </a:r>
          </a:p>
          <a:p>
            <a:pPr marL="338003" lvl="1" indent="0">
              <a:spcBef>
                <a:spcPts val="0"/>
              </a:spcBef>
              <a:buNone/>
            </a:pPr>
            <a:r>
              <a:rPr lang="en-US" dirty="0" smtClean="0"/>
              <a:t>communicating </a:t>
            </a:r>
            <a:r>
              <a:rPr lang="en-US" dirty="0"/>
              <a:t>by exchanging packets or by </a:t>
            </a:r>
            <a:r>
              <a:rPr lang="en-US" dirty="0" smtClean="0"/>
              <a:t>text-based </a:t>
            </a:r>
            <a:r>
              <a:rPr lang="en-US" dirty="0"/>
              <a:t>CLI commands</a:t>
            </a:r>
            <a:endParaRPr lang="en-US" dirty="0" smtClean="0"/>
          </a:p>
          <a:p>
            <a:pPr marL="338003" lvl="1" indent="0">
              <a:spcBef>
                <a:spcPts val="0"/>
              </a:spcBef>
              <a:buNone/>
            </a:pPr>
            <a:r>
              <a:rPr lang="en-US" dirty="0" smtClean="0"/>
              <a:t>then </a:t>
            </a:r>
            <a:r>
              <a:rPr lang="en-US" dirty="0"/>
              <a:t>this </a:t>
            </a:r>
            <a:r>
              <a:rPr lang="en-US" dirty="0" smtClean="0"/>
              <a:t>can break </a:t>
            </a:r>
            <a:r>
              <a:rPr lang="en-US" dirty="0"/>
              <a:t>the linkage between </a:t>
            </a:r>
            <a:r>
              <a:rPr lang="en-US" dirty="0" smtClean="0"/>
              <a:t>RAD </a:t>
            </a:r>
            <a:r>
              <a:rPr lang="en-US" dirty="0"/>
              <a:t>software and the GPL </a:t>
            </a:r>
            <a:r>
              <a:rPr lang="en-US" dirty="0" smtClean="0"/>
              <a:t>OS</a:t>
            </a:r>
          </a:p>
          <a:p>
            <a:pPr marL="338003" lvl="1" indent="0">
              <a:spcBef>
                <a:spcPts val="0"/>
              </a:spcBef>
              <a:buNone/>
            </a:pPr>
            <a:r>
              <a:rPr lang="en-US" sz="1800" dirty="0" smtClean="0"/>
              <a:t>Note</a:t>
            </a:r>
            <a:r>
              <a:rPr lang="en-US" sz="1800" dirty="0"/>
              <a:t>: if a thin adaptation layer must be </a:t>
            </a:r>
            <a:r>
              <a:rPr lang="en-US" sz="1800" dirty="0" smtClean="0"/>
              <a:t>used for this</a:t>
            </a:r>
          </a:p>
          <a:p>
            <a:pPr marL="338003" lvl="1" indent="0">
              <a:spcBef>
                <a:spcPts val="0"/>
              </a:spcBef>
              <a:buNone/>
            </a:pPr>
            <a:r>
              <a:rPr lang="en-US" sz="1800" dirty="0" smtClean="0"/>
              <a:t>then </a:t>
            </a:r>
            <a:r>
              <a:rPr lang="en-US" sz="1800" dirty="0"/>
              <a:t>that thin layer must be released under the </a:t>
            </a:r>
            <a:r>
              <a:rPr lang="en-US" sz="1800" dirty="0" smtClean="0"/>
              <a:t>GPL </a:t>
            </a:r>
            <a:endParaRPr lang="en-US" sz="1800" dirty="0"/>
          </a:p>
          <a:p>
            <a:pPr marL="338003" lvl="1" indent="0">
              <a:spcBef>
                <a:spcPts val="1200"/>
              </a:spcBef>
              <a:buNone/>
            </a:pPr>
            <a:r>
              <a:rPr lang="en-US" dirty="0"/>
              <a:t>Discuss this option further with the Open Source committee. </a:t>
            </a:r>
          </a:p>
          <a:p>
            <a:pPr marL="338003" lvl="1" indent="0">
              <a:spcBef>
                <a:spcPts val="1200"/>
              </a:spcBef>
              <a:buNone/>
            </a:pPr>
            <a:r>
              <a:rPr lang="en-US" dirty="0"/>
              <a:t>END </a:t>
            </a:r>
          </a:p>
          <a:p>
            <a:pPr marL="338003" lvl="1" indent="0">
              <a:spcBef>
                <a:spcPts val="1800"/>
              </a:spcBef>
              <a:buNone/>
            </a:pPr>
            <a:r>
              <a:rPr lang="en-US" dirty="0"/>
              <a:t>If the GPL OS can’t be run as a separate </a:t>
            </a:r>
            <a:r>
              <a:rPr lang="en-US" dirty="0" smtClean="0"/>
              <a:t>process</a:t>
            </a:r>
          </a:p>
          <a:p>
            <a:pPr marL="338003" lvl="1" indent="0">
              <a:spcBef>
                <a:spcPts val="0"/>
              </a:spcBef>
              <a:buNone/>
            </a:pPr>
            <a:r>
              <a:rPr lang="en-US" dirty="0" smtClean="0"/>
              <a:t>	continue </a:t>
            </a:r>
            <a:r>
              <a:rPr lang="en-US" dirty="0"/>
              <a:t>to STEP </a:t>
            </a:r>
            <a:r>
              <a:rPr lang="en-US" dirty="0" smtClean="0"/>
              <a:t>9 </a:t>
            </a:r>
            <a:endParaRPr lang="en-US" dirty="0"/>
          </a:p>
        </p:txBody>
      </p:sp>
    </p:spTree>
    <p:extLst>
      <p:ext uri="{BB962C8B-B14F-4D97-AF65-F5344CB8AC3E}">
        <p14:creationId xmlns:p14="http://schemas.microsoft.com/office/powerpoint/2010/main" val="353009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 law</a:t>
            </a:r>
            <a:endParaRPr lang="en-US" dirty="0"/>
          </a:p>
        </p:txBody>
      </p:sp>
      <p:sp>
        <p:nvSpPr>
          <p:cNvPr id="3" name="Text Placeholder 2"/>
          <p:cNvSpPr>
            <a:spLocks noGrp="1"/>
          </p:cNvSpPr>
          <p:nvPr>
            <p:ph type="body" sz="quarter" idx="10"/>
          </p:nvPr>
        </p:nvSpPr>
        <p:spPr>
          <a:xfrm>
            <a:off x="382136" y="1228299"/>
            <a:ext cx="8161363" cy="5459104"/>
          </a:xfrm>
        </p:spPr>
        <p:txBody>
          <a:bodyPr/>
          <a:lstStyle/>
          <a:p>
            <a:pPr>
              <a:buNone/>
            </a:pPr>
            <a:r>
              <a:rPr lang="en-US" dirty="0" smtClean="0"/>
              <a:t>Unauthorized use of someone else’s IPR is called </a:t>
            </a:r>
            <a:r>
              <a:rPr lang="en-US" i="1" dirty="0" smtClean="0"/>
              <a:t>infringement</a:t>
            </a:r>
          </a:p>
          <a:p>
            <a:pPr>
              <a:spcBef>
                <a:spcPts val="0"/>
              </a:spcBef>
            </a:pPr>
            <a:r>
              <a:rPr lang="en-US" dirty="0" smtClean="0"/>
              <a:t>Infringement may be the subject of civil law or criminal law</a:t>
            </a:r>
          </a:p>
          <a:p>
            <a:pPr>
              <a:spcBef>
                <a:spcPts val="0"/>
              </a:spcBef>
            </a:pPr>
            <a:r>
              <a:rPr lang="en-US" dirty="0" smtClean="0"/>
              <a:t>Infringement does not necessarily require knowledge</a:t>
            </a:r>
          </a:p>
          <a:p>
            <a:pPr>
              <a:spcBef>
                <a:spcPts val="0"/>
              </a:spcBef>
              <a:buNone/>
            </a:pPr>
            <a:r>
              <a:rPr lang="en-US" dirty="0" smtClean="0"/>
              <a:t>	but willful infringement may be more serious </a:t>
            </a:r>
            <a:r>
              <a:rPr lang="en-US" sz="1800" dirty="0" smtClean="0"/>
              <a:t>(e.g., triple damages)</a:t>
            </a:r>
          </a:p>
          <a:p>
            <a:pPr>
              <a:spcBef>
                <a:spcPts val="1200"/>
              </a:spcBef>
              <a:buNone/>
            </a:pPr>
            <a:r>
              <a:rPr lang="en-US" dirty="0" smtClean="0"/>
              <a:t>IPR rights</a:t>
            </a:r>
          </a:p>
          <a:p>
            <a:pPr>
              <a:spcBef>
                <a:spcPts val="0"/>
              </a:spcBef>
            </a:pPr>
            <a:r>
              <a:rPr lang="en-US" dirty="0" smtClean="0"/>
              <a:t>are always limited in time duration</a:t>
            </a:r>
          </a:p>
          <a:p>
            <a:pPr>
              <a:spcBef>
                <a:spcPts val="0"/>
              </a:spcBef>
            </a:pPr>
            <a:r>
              <a:rPr lang="en-US" dirty="0" smtClean="0"/>
              <a:t>are usually limited to a given jurisdiction</a:t>
            </a:r>
          </a:p>
          <a:p>
            <a:pPr>
              <a:spcBef>
                <a:spcPts val="0"/>
              </a:spcBef>
            </a:pPr>
            <a:r>
              <a:rPr lang="en-US" dirty="0" smtClean="0"/>
              <a:t>sometimes require registration and/or examination in a jurisdiction</a:t>
            </a:r>
          </a:p>
          <a:p>
            <a:pPr>
              <a:spcBef>
                <a:spcPts val="1200"/>
              </a:spcBef>
              <a:buNone/>
            </a:pPr>
            <a:r>
              <a:rPr lang="en-US" dirty="0" smtClean="0"/>
              <a:t>There </a:t>
            </a:r>
            <a:r>
              <a:rPr lang="en-US" i="1" dirty="0" smtClean="0"/>
              <a:t>are</a:t>
            </a:r>
            <a:r>
              <a:rPr lang="en-US" dirty="0" smtClean="0"/>
              <a:t> ways to legally use someone else’s IPR </a:t>
            </a:r>
          </a:p>
          <a:p>
            <a:pPr lvl="0">
              <a:spcBef>
                <a:spcPts val="0"/>
              </a:spcBef>
            </a:pPr>
            <a:r>
              <a:rPr lang="en-US" dirty="0" smtClean="0"/>
              <a:t>assignment </a:t>
            </a:r>
          </a:p>
          <a:p>
            <a:pPr lvl="0">
              <a:spcBef>
                <a:spcPts val="0"/>
              </a:spcBef>
            </a:pPr>
            <a:r>
              <a:rPr lang="en-US" dirty="0" smtClean="0"/>
              <a:t>exclusive license </a:t>
            </a:r>
          </a:p>
          <a:p>
            <a:pPr lvl="0">
              <a:spcBef>
                <a:spcPts val="0"/>
              </a:spcBef>
            </a:pPr>
            <a:r>
              <a:rPr lang="en-US" dirty="0" smtClean="0"/>
              <a:t>non-exclusive license</a:t>
            </a:r>
            <a:endParaRPr lang="en-US" i="1" dirty="0" smtClean="0"/>
          </a:p>
          <a:p>
            <a:pPr>
              <a:spcBef>
                <a:spcPts val="1200"/>
              </a:spcBef>
              <a:buNone/>
            </a:pPr>
            <a:r>
              <a:rPr lang="en-US" dirty="0" smtClean="0"/>
              <a:t>A </a:t>
            </a:r>
            <a:r>
              <a:rPr lang="en-US" i="1" dirty="0" smtClean="0"/>
              <a:t>license</a:t>
            </a:r>
            <a:r>
              <a:rPr lang="en-US" dirty="0" smtClean="0"/>
              <a:t> is an authorization/permission by the IPR owner </a:t>
            </a:r>
          </a:p>
          <a:p>
            <a:pPr>
              <a:spcBef>
                <a:spcPts val="0"/>
              </a:spcBef>
              <a:buNone/>
            </a:pPr>
            <a:r>
              <a:rPr lang="en-US" dirty="0" smtClean="0"/>
              <a:t>	to exercise a privilege that otherwise would constitute infringement</a:t>
            </a:r>
          </a:p>
          <a:p>
            <a:pPr>
              <a:spcBef>
                <a:spcPts val="0"/>
              </a:spcBef>
              <a:buNone/>
            </a:pPr>
            <a:r>
              <a:rPr lang="en-US" dirty="0" smtClean="0"/>
              <a:t>License </a:t>
            </a:r>
            <a:r>
              <a:rPr lang="en-US" i="1" dirty="0" smtClean="0"/>
              <a:t>terms</a:t>
            </a:r>
            <a:r>
              <a:rPr lang="en-US" dirty="0" smtClean="0"/>
              <a:t> often involve payments </a:t>
            </a:r>
            <a:r>
              <a:rPr lang="en-US" dirty="0" smtClean="0">
                <a:sym typeface="Wingdings" pitchFamily="2" charset="2"/>
              </a:rPr>
              <a:t></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flow chart</a:t>
            </a:r>
            <a:endParaRPr lang="en-US" dirty="0"/>
          </a:p>
        </p:txBody>
      </p:sp>
      <p:sp>
        <p:nvSpPr>
          <p:cNvPr id="3" name="Text Placeholder 2"/>
          <p:cNvSpPr>
            <a:spLocks noGrp="1"/>
          </p:cNvSpPr>
          <p:nvPr>
            <p:ph type="body" sz="quarter" idx="10"/>
          </p:nvPr>
        </p:nvSpPr>
        <p:spPr>
          <a:xfrm>
            <a:off x="639077" y="1335590"/>
            <a:ext cx="8002647" cy="5387182"/>
          </a:xfrm>
        </p:spPr>
        <p:txBody>
          <a:bodyPr/>
          <a:lstStyle/>
          <a:p>
            <a:pPr marL="0" indent="-12695">
              <a:buNone/>
            </a:pPr>
            <a:r>
              <a:rPr lang="en-US" b="1" dirty="0" smtClean="0"/>
              <a:t>STEP 9</a:t>
            </a:r>
            <a:endParaRPr lang="en-US" dirty="0" smtClean="0"/>
          </a:p>
          <a:p>
            <a:pPr marL="350698" lvl="1" indent="0">
              <a:buNone/>
            </a:pPr>
            <a:r>
              <a:rPr lang="en-US" dirty="0"/>
              <a:t>The OS can’t be used without contaminating RAD </a:t>
            </a:r>
            <a:r>
              <a:rPr lang="en-US" dirty="0" smtClean="0"/>
              <a:t>code</a:t>
            </a:r>
            <a:endParaRPr lang="en-US" dirty="0"/>
          </a:p>
          <a:p>
            <a:pPr marL="350698" lvl="1" indent="0">
              <a:spcBef>
                <a:spcPts val="1800"/>
              </a:spcBef>
              <a:buNone/>
            </a:pPr>
            <a:r>
              <a:rPr lang="en-US" dirty="0"/>
              <a:t>Search for an alternative </a:t>
            </a:r>
            <a:r>
              <a:rPr lang="en-US" dirty="0" smtClean="0"/>
              <a:t>solution </a:t>
            </a:r>
            <a:endParaRPr lang="en-US" dirty="0"/>
          </a:p>
          <a:p>
            <a:pPr marL="350698" lvl="1" indent="0">
              <a:spcBef>
                <a:spcPts val="1800"/>
              </a:spcBef>
              <a:buNone/>
            </a:pPr>
            <a:r>
              <a:rPr lang="en-US" dirty="0"/>
              <a:t>Return to STEP </a:t>
            </a:r>
            <a:r>
              <a:rPr lang="en-US" dirty="0" smtClean="0"/>
              <a:t>2</a:t>
            </a:r>
          </a:p>
          <a:p>
            <a:pPr marL="0" indent="0">
              <a:buNone/>
            </a:pPr>
            <a:endParaRPr lang="en-US" sz="2400" dirty="0"/>
          </a:p>
          <a:p>
            <a:pPr marL="0" indent="0">
              <a:buNone/>
            </a:pPr>
            <a:r>
              <a:rPr lang="en-US" b="1" dirty="0"/>
              <a:t>STEP </a:t>
            </a:r>
            <a:r>
              <a:rPr lang="en-US" b="1" dirty="0" smtClean="0"/>
              <a:t>10 </a:t>
            </a:r>
            <a:endParaRPr lang="en-US" b="1" dirty="0"/>
          </a:p>
          <a:p>
            <a:pPr marL="350698" lvl="1" indent="0">
              <a:buNone/>
            </a:pPr>
            <a:r>
              <a:rPr lang="en-US" dirty="0" smtClean="0"/>
              <a:t>If the </a:t>
            </a:r>
            <a:r>
              <a:rPr lang="en-US" dirty="0"/>
              <a:t>OS is licensed under some other OS </a:t>
            </a:r>
            <a:r>
              <a:rPr lang="en-US" dirty="0" smtClean="0"/>
              <a:t>license</a:t>
            </a:r>
          </a:p>
          <a:p>
            <a:pPr marL="350698" lvl="1" indent="0">
              <a:spcBef>
                <a:spcPts val="0"/>
              </a:spcBef>
              <a:buNone/>
            </a:pPr>
            <a:r>
              <a:rPr lang="en-US" dirty="0" smtClean="0"/>
              <a:t>the license conditions </a:t>
            </a:r>
            <a:r>
              <a:rPr lang="en-US" dirty="0"/>
              <a:t>of that license </a:t>
            </a:r>
            <a:r>
              <a:rPr lang="en-US" dirty="0" smtClean="0"/>
              <a:t>must </a:t>
            </a:r>
            <a:r>
              <a:rPr lang="en-US" dirty="0"/>
              <a:t>be </a:t>
            </a:r>
            <a:r>
              <a:rPr lang="en-US" dirty="0" smtClean="0"/>
              <a:t>obeyed</a:t>
            </a:r>
          </a:p>
          <a:p>
            <a:pPr marL="350698" lvl="1" indent="0">
              <a:buNone/>
            </a:pPr>
            <a:r>
              <a:rPr lang="en-US" dirty="0" smtClean="0"/>
              <a:t>Consult the </a:t>
            </a:r>
            <a:r>
              <a:rPr lang="en-US" dirty="0"/>
              <a:t>Open Source </a:t>
            </a:r>
            <a:r>
              <a:rPr lang="en-US" dirty="0" smtClean="0"/>
              <a:t>committee</a:t>
            </a:r>
            <a:endParaRPr lang="en-US" dirty="0"/>
          </a:p>
          <a:p>
            <a:pPr marL="350698" lvl="1" indent="0">
              <a:spcBef>
                <a:spcPts val="1800"/>
              </a:spcBef>
              <a:buNone/>
            </a:pPr>
            <a:r>
              <a:rPr lang="en-US" dirty="0"/>
              <a:t>If the OS is </a:t>
            </a:r>
            <a:r>
              <a:rPr lang="en-US" dirty="0" smtClean="0"/>
              <a:t>dual-licensed</a:t>
            </a:r>
          </a:p>
          <a:p>
            <a:pPr marL="350698" lvl="1" indent="0">
              <a:spcBef>
                <a:spcPts val="0"/>
              </a:spcBef>
              <a:buNone/>
            </a:pPr>
            <a:r>
              <a:rPr lang="en-US" dirty="0" smtClean="0"/>
              <a:t>	consult the </a:t>
            </a:r>
            <a:r>
              <a:rPr lang="en-US" dirty="0"/>
              <a:t>Open Source </a:t>
            </a:r>
            <a:r>
              <a:rPr lang="en-US" dirty="0" smtClean="0"/>
              <a:t>committee</a:t>
            </a:r>
            <a:endParaRPr lang="en-US" dirty="0"/>
          </a:p>
          <a:p>
            <a:pPr marL="350698" lvl="1" indent="0">
              <a:spcBef>
                <a:spcPts val="0"/>
              </a:spcBef>
              <a:buNone/>
            </a:pPr>
            <a:r>
              <a:rPr lang="en-US" sz="1800" dirty="0"/>
              <a:t>Note that commercial licenses often require one-time payment or </a:t>
            </a:r>
            <a:r>
              <a:rPr lang="en-US" sz="1800" dirty="0" smtClean="0"/>
              <a:t>royalties</a:t>
            </a:r>
            <a:endParaRPr lang="en-US" dirty="0"/>
          </a:p>
          <a:p>
            <a:pPr marL="350698" lvl="1" indent="0">
              <a:spcBef>
                <a:spcPts val="1800"/>
              </a:spcBef>
              <a:buNone/>
            </a:pPr>
            <a:r>
              <a:rPr lang="en-US" dirty="0"/>
              <a:t>END </a:t>
            </a:r>
          </a:p>
        </p:txBody>
      </p:sp>
    </p:spTree>
    <p:extLst>
      <p:ext uri="{BB962C8B-B14F-4D97-AF65-F5344CB8AC3E}">
        <p14:creationId xmlns:p14="http://schemas.microsoft.com/office/powerpoint/2010/main" val="2246449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a:t>
            </a:r>
            <a:endParaRPr lang="en-US" dirty="0"/>
          </a:p>
        </p:txBody>
      </p:sp>
      <p:sp>
        <p:nvSpPr>
          <p:cNvPr id="3" name="Text Placeholder 2"/>
          <p:cNvSpPr>
            <a:spLocks noGrp="1"/>
          </p:cNvSpPr>
          <p:nvPr>
            <p:ph type="body" sz="quarter" idx="10"/>
          </p:nvPr>
        </p:nvSpPr>
        <p:spPr>
          <a:xfrm>
            <a:off x="450376" y="1269242"/>
            <a:ext cx="8038531" cy="5336273"/>
          </a:xfrm>
        </p:spPr>
        <p:txBody>
          <a:bodyPr/>
          <a:lstStyle/>
          <a:p>
            <a:pPr>
              <a:buNone/>
            </a:pPr>
            <a:r>
              <a:rPr lang="en-US" dirty="0" smtClean="0"/>
              <a:t>Copyrights are IPR rights in works of art, literature, music, etc.</a:t>
            </a:r>
          </a:p>
          <a:p>
            <a:pPr>
              <a:spcBef>
                <a:spcPts val="0"/>
              </a:spcBef>
            </a:pPr>
            <a:r>
              <a:rPr lang="en-US" dirty="0" smtClean="0"/>
              <a:t>literary</a:t>
            </a:r>
          </a:p>
          <a:p>
            <a:pPr>
              <a:spcBef>
                <a:spcPts val="0"/>
              </a:spcBef>
            </a:pPr>
            <a:r>
              <a:rPr lang="en-US" dirty="0" smtClean="0"/>
              <a:t>musical</a:t>
            </a:r>
          </a:p>
          <a:p>
            <a:pPr>
              <a:spcBef>
                <a:spcPts val="0"/>
              </a:spcBef>
            </a:pPr>
            <a:r>
              <a:rPr lang="en-US" dirty="0" smtClean="0"/>
              <a:t>dramatic</a:t>
            </a:r>
          </a:p>
          <a:p>
            <a:pPr>
              <a:spcBef>
                <a:spcPts val="0"/>
              </a:spcBef>
            </a:pPr>
            <a:r>
              <a:rPr lang="en-US" dirty="0" smtClean="0"/>
              <a:t>graphic</a:t>
            </a:r>
          </a:p>
          <a:p>
            <a:pPr>
              <a:spcBef>
                <a:spcPts val="0"/>
              </a:spcBef>
            </a:pPr>
            <a:r>
              <a:rPr lang="en-US" dirty="0" smtClean="0"/>
              <a:t>sound recordings</a:t>
            </a:r>
          </a:p>
          <a:p>
            <a:pPr>
              <a:spcBef>
                <a:spcPts val="0"/>
              </a:spcBef>
            </a:pPr>
            <a:r>
              <a:rPr lang="en-US" dirty="0" smtClean="0"/>
              <a:t>architecture</a:t>
            </a:r>
          </a:p>
          <a:p>
            <a:pPr>
              <a:spcBef>
                <a:spcPts val="0"/>
              </a:spcBef>
            </a:pPr>
            <a:r>
              <a:rPr lang="en-US" dirty="0" smtClean="0"/>
              <a:t>software</a:t>
            </a:r>
          </a:p>
          <a:p>
            <a:pPr>
              <a:buNone/>
            </a:pPr>
            <a:r>
              <a:rPr lang="en-US" dirty="0" smtClean="0"/>
              <a:t>In many jurisdictions, copyrights last for creator’s life + 70 years</a:t>
            </a:r>
          </a:p>
          <a:p>
            <a:pPr>
              <a:buNone/>
            </a:pPr>
            <a:r>
              <a:rPr lang="en-US" dirty="0" smtClean="0"/>
              <a:t>The bundle of 5 exclusive rights covered by copyright </a:t>
            </a:r>
          </a:p>
          <a:p>
            <a:pPr lvl="0">
              <a:spcBef>
                <a:spcPts val="0"/>
              </a:spcBef>
            </a:pPr>
            <a:r>
              <a:rPr lang="en-US" dirty="0" smtClean="0"/>
              <a:t>to </a:t>
            </a:r>
            <a:r>
              <a:rPr lang="en-US" i="1" dirty="0" smtClean="0"/>
              <a:t>reproduce</a:t>
            </a:r>
            <a:r>
              <a:rPr lang="en-US" dirty="0" smtClean="0"/>
              <a:t> (copy) the work </a:t>
            </a:r>
          </a:p>
          <a:p>
            <a:pPr lvl="0">
              <a:spcBef>
                <a:spcPts val="0"/>
              </a:spcBef>
            </a:pPr>
            <a:r>
              <a:rPr lang="en-US" dirty="0" smtClean="0"/>
              <a:t>to prepare </a:t>
            </a:r>
            <a:r>
              <a:rPr lang="en-US" i="1" dirty="0" smtClean="0"/>
              <a:t>derivative works</a:t>
            </a:r>
            <a:r>
              <a:rPr lang="en-US" dirty="0" smtClean="0"/>
              <a:t> based upon the work</a:t>
            </a:r>
          </a:p>
          <a:p>
            <a:pPr lvl="0">
              <a:spcBef>
                <a:spcPts val="0"/>
              </a:spcBef>
            </a:pPr>
            <a:r>
              <a:rPr lang="en-US" dirty="0" smtClean="0"/>
              <a:t>to </a:t>
            </a:r>
            <a:r>
              <a:rPr lang="en-US" i="1" dirty="0" smtClean="0"/>
              <a:t>distribute</a:t>
            </a:r>
            <a:r>
              <a:rPr lang="en-US" dirty="0" smtClean="0"/>
              <a:t> copies (sale, rental, lending) </a:t>
            </a:r>
          </a:p>
          <a:p>
            <a:pPr lvl="0">
              <a:spcBef>
                <a:spcPts val="0"/>
              </a:spcBef>
            </a:pPr>
            <a:r>
              <a:rPr lang="en-US" dirty="0" smtClean="0"/>
              <a:t>to </a:t>
            </a:r>
            <a:r>
              <a:rPr lang="en-US" i="1" dirty="0" smtClean="0"/>
              <a:t>publicly perform</a:t>
            </a:r>
            <a:r>
              <a:rPr lang="en-US" dirty="0" smtClean="0"/>
              <a:t> the work</a:t>
            </a:r>
          </a:p>
          <a:p>
            <a:pPr lvl="0">
              <a:spcBef>
                <a:spcPts val="0"/>
              </a:spcBef>
            </a:pPr>
            <a:r>
              <a:rPr lang="en-US" dirty="0" smtClean="0"/>
              <a:t>to </a:t>
            </a:r>
            <a:r>
              <a:rPr lang="en-US" i="1" dirty="0" smtClean="0"/>
              <a:t>publicly display</a:t>
            </a:r>
            <a:r>
              <a:rPr lang="en-US" dirty="0" smtClean="0"/>
              <a:t> the work</a:t>
            </a:r>
            <a:endParaRPr lang="en-US" dirty="0"/>
          </a:p>
        </p:txBody>
      </p:sp>
      <p:pic>
        <p:nvPicPr>
          <p:cNvPr id="4" name="Picture 2" descr="http://upload.wikimedia.org/wikipedia/commons/thumb/b/b0/Copyright.svg/170px-Copyright.svg.png">
            <a:hlinkClick r:id="rId2"/>
          </p:cNvPr>
          <p:cNvPicPr>
            <a:picLocks noChangeAspect="1" noChangeArrowheads="1"/>
          </p:cNvPicPr>
          <p:nvPr/>
        </p:nvPicPr>
        <p:blipFill>
          <a:blip r:embed="rId3" cstate="print"/>
          <a:srcRect/>
          <a:stretch>
            <a:fillRect/>
          </a:stretch>
        </p:blipFill>
        <p:spPr bwMode="auto">
          <a:xfrm>
            <a:off x="3035490" y="252483"/>
            <a:ext cx="781050" cy="78105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Coverage</a:t>
            </a:r>
            <a:endParaRPr lang="en-US" dirty="0"/>
          </a:p>
        </p:txBody>
      </p:sp>
      <p:sp>
        <p:nvSpPr>
          <p:cNvPr id="3" name="Text Placeholder 2"/>
          <p:cNvSpPr>
            <a:spLocks noGrp="1"/>
          </p:cNvSpPr>
          <p:nvPr>
            <p:ph type="body" sz="quarter" idx="10"/>
          </p:nvPr>
        </p:nvSpPr>
        <p:spPr>
          <a:xfrm>
            <a:off x="518614" y="1241946"/>
            <a:ext cx="8325135" cy="5254387"/>
          </a:xfrm>
        </p:spPr>
        <p:txBody>
          <a:bodyPr/>
          <a:lstStyle/>
          <a:p>
            <a:pPr>
              <a:buNone/>
            </a:pPr>
            <a:r>
              <a:rPr lang="en-US" dirty="0" smtClean="0"/>
              <a:t>Copyrights only cover the </a:t>
            </a:r>
            <a:r>
              <a:rPr lang="en-US" i="1" dirty="0" smtClean="0"/>
              <a:t>method of expression</a:t>
            </a:r>
          </a:p>
          <a:p>
            <a:pPr>
              <a:spcBef>
                <a:spcPts val="0"/>
              </a:spcBef>
              <a:buNone/>
            </a:pPr>
            <a:r>
              <a:rPr lang="en-US" dirty="0" smtClean="0"/>
              <a:t>	not </a:t>
            </a:r>
            <a:r>
              <a:rPr lang="en-US" i="1" dirty="0" smtClean="0"/>
              <a:t>ideas</a:t>
            </a:r>
            <a:r>
              <a:rPr lang="en-US" dirty="0" smtClean="0"/>
              <a:t> (as in patents) or raw </a:t>
            </a:r>
            <a:r>
              <a:rPr lang="en-US" i="1" dirty="0" smtClean="0"/>
              <a:t>data</a:t>
            </a:r>
            <a:r>
              <a:rPr lang="en-US" dirty="0" smtClean="0"/>
              <a:t>, thus</a:t>
            </a:r>
          </a:p>
          <a:p>
            <a:r>
              <a:rPr lang="en-US" dirty="0" smtClean="0"/>
              <a:t>data (e.g., a phone book) can not be copyrighted (</a:t>
            </a:r>
            <a:r>
              <a:rPr lang="en-US" dirty="0" err="1" smtClean="0"/>
              <a:t>Feist</a:t>
            </a:r>
            <a:r>
              <a:rPr lang="en-US" dirty="0" smtClean="0"/>
              <a:t> </a:t>
            </a:r>
            <a:r>
              <a:rPr lang="en-US" dirty="0" err="1" smtClean="0"/>
              <a:t>vs</a:t>
            </a:r>
            <a:r>
              <a:rPr lang="en-US" dirty="0" smtClean="0"/>
              <a:t> Rural)</a:t>
            </a:r>
          </a:p>
          <a:p>
            <a:pPr>
              <a:spcBef>
                <a:spcPts val="0"/>
              </a:spcBef>
            </a:pPr>
            <a:r>
              <a:rPr lang="en-US" dirty="0" smtClean="0"/>
              <a:t>scientific facts can not be copyrighted</a:t>
            </a:r>
          </a:p>
          <a:p>
            <a:pPr>
              <a:spcBef>
                <a:spcPts val="0"/>
              </a:spcBef>
            </a:pPr>
            <a:r>
              <a:rPr lang="en-US" dirty="0" smtClean="0"/>
              <a:t>news can not be copyrighted</a:t>
            </a:r>
          </a:p>
          <a:p>
            <a:pPr>
              <a:spcBef>
                <a:spcPts val="0"/>
              </a:spcBef>
            </a:pPr>
            <a:r>
              <a:rPr lang="en-US" dirty="0" smtClean="0"/>
              <a:t>a "useful article“ can only be copyrighted if </a:t>
            </a:r>
          </a:p>
          <a:p>
            <a:pPr>
              <a:spcBef>
                <a:spcPts val="0"/>
              </a:spcBef>
              <a:buNone/>
            </a:pPr>
            <a:r>
              <a:rPr lang="en-US" dirty="0" smtClean="0"/>
              <a:t>	its esthetic features are separable from its utilitarian features</a:t>
            </a:r>
          </a:p>
          <a:p>
            <a:pPr>
              <a:spcBef>
                <a:spcPts val="1200"/>
              </a:spcBef>
              <a:buNone/>
            </a:pPr>
            <a:r>
              <a:rPr lang="en-US" dirty="0" smtClean="0"/>
              <a:t>Copyright law recognizes 3 types of works</a:t>
            </a:r>
          </a:p>
          <a:p>
            <a:pPr>
              <a:spcBef>
                <a:spcPts val="0"/>
              </a:spcBef>
            </a:pPr>
            <a:r>
              <a:rPr lang="en-US" dirty="0" smtClean="0"/>
              <a:t>original works</a:t>
            </a:r>
            <a:endParaRPr lang="en-US" sz="2600" dirty="0" smtClean="0"/>
          </a:p>
          <a:p>
            <a:pPr>
              <a:spcBef>
                <a:spcPts val="0"/>
              </a:spcBef>
            </a:pPr>
            <a:r>
              <a:rPr lang="en-US" dirty="0" smtClean="0"/>
              <a:t>derivative works (e.g., translations)</a:t>
            </a:r>
            <a:endParaRPr lang="en-US" sz="2600" dirty="0" smtClean="0"/>
          </a:p>
          <a:p>
            <a:pPr>
              <a:spcBef>
                <a:spcPts val="0"/>
              </a:spcBef>
            </a:pPr>
            <a:r>
              <a:rPr lang="en-US" dirty="0" smtClean="0"/>
              <a:t>compilations  (e.g., anthologies)</a:t>
            </a:r>
            <a:endParaRPr lang="en-US" sz="2600" dirty="0" smtClean="0"/>
          </a:p>
          <a:p>
            <a:pPr>
              <a:spcBef>
                <a:spcPts val="1200"/>
              </a:spcBef>
              <a:buNone/>
            </a:pPr>
            <a:r>
              <a:rPr lang="en-US" dirty="0" smtClean="0"/>
              <a:t>Rights in derivative works and compilations are in addition to</a:t>
            </a:r>
          </a:p>
          <a:p>
            <a:pPr>
              <a:spcBef>
                <a:spcPts val="0"/>
              </a:spcBef>
              <a:buNone/>
            </a:pPr>
            <a:r>
              <a:rPr lang="en-US" dirty="0" smtClean="0"/>
              <a:t>	and do not negate copyrights in the original work</a:t>
            </a:r>
          </a:p>
          <a:p>
            <a:pPr>
              <a:spcBef>
                <a:spcPts val="0"/>
              </a:spcBef>
              <a:buNone/>
            </a:pPr>
            <a:endParaRPr lang="en-US" dirty="0" smtClean="0"/>
          </a:p>
          <a:p>
            <a:pPr>
              <a:spcBef>
                <a:spcPts val="0"/>
              </a:spcBef>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copyrights ???????</a:t>
            </a:r>
            <a:endParaRPr lang="en-US" dirty="0"/>
          </a:p>
        </p:txBody>
      </p:sp>
      <p:sp>
        <p:nvSpPr>
          <p:cNvPr id="3" name="Text Placeholder 2"/>
          <p:cNvSpPr>
            <a:spLocks noGrp="1"/>
          </p:cNvSpPr>
          <p:nvPr>
            <p:ph type="body" sz="quarter" idx="10"/>
          </p:nvPr>
        </p:nvSpPr>
        <p:spPr>
          <a:xfrm>
            <a:off x="354842" y="1282890"/>
            <a:ext cx="8011236" cy="5172501"/>
          </a:xfrm>
        </p:spPr>
        <p:txBody>
          <a:bodyPr/>
          <a:lstStyle/>
          <a:p>
            <a:pPr>
              <a:buNone/>
            </a:pPr>
            <a:endParaRPr lang="en-US" dirty="0" smtClean="0"/>
          </a:p>
          <a:p>
            <a:endParaRPr lang="en-US" dirty="0"/>
          </a:p>
        </p:txBody>
      </p:sp>
      <p:sp>
        <p:nvSpPr>
          <p:cNvPr id="4" name="Rectangle 3"/>
          <p:cNvSpPr/>
          <p:nvPr/>
        </p:nvSpPr>
        <p:spPr>
          <a:xfrm>
            <a:off x="327546" y="1419367"/>
            <a:ext cx="8611738" cy="5139869"/>
          </a:xfrm>
          <a:prstGeom prst="rect">
            <a:avLst/>
          </a:prstGeom>
        </p:spPr>
        <p:txBody>
          <a:bodyPr wrap="square">
            <a:spAutoFit/>
          </a:bodyPr>
          <a:lstStyle/>
          <a:p>
            <a:pPr>
              <a:buNone/>
            </a:pPr>
            <a:r>
              <a:rPr lang="en-US" sz="2200" dirty="0" smtClean="0"/>
              <a:t>Algorithms </a:t>
            </a:r>
            <a:r>
              <a:rPr lang="en-US" sz="2200" i="1" dirty="0" smtClean="0"/>
              <a:t>may</a:t>
            </a:r>
            <a:r>
              <a:rPr lang="en-US" sz="2200" dirty="0" smtClean="0"/>
              <a:t> be protected by patents</a:t>
            </a:r>
          </a:p>
          <a:p>
            <a:pPr>
              <a:buNone/>
            </a:pPr>
            <a:r>
              <a:rPr lang="en-US" sz="2200" dirty="0" smtClean="0"/>
              <a:t>Databases </a:t>
            </a:r>
            <a:r>
              <a:rPr lang="en-US" sz="2200" i="1" dirty="0" smtClean="0"/>
              <a:t>may</a:t>
            </a:r>
            <a:r>
              <a:rPr lang="en-US" sz="2200" dirty="0" smtClean="0"/>
              <a:t> be protected (in the EU) by the database directive</a:t>
            </a:r>
          </a:p>
          <a:p>
            <a:pPr>
              <a:buNone/>
            </a:pPr>
            <a:r>
              <a:rPr lang="en-US" sz="2200" dirty="0" smtClean="0"/>
              <a:t>Source code </a:t>
            </a:r>
            <a:r>
              <a:rPr lang="en-US" sz="2200" i="1" dirty="0" smtClean="0"/>
              <a:t>may</a:t>
            </a:r>
            <a:r>
              <a:rPr lang="en-US" sz="2200" dirty="0" smtClean="0"/>
              <a:t> be protected by copyrights</a:t>
            </a:r>
          </a:p>
          <a:p>
            <a:pPr>
              <a:spcBef>
                <a:spcPts val="1200"/>
              </a:spcBef>
            </a:pPr>
            <a:r>
              <a:rPr lang="en-US" sz="2200" dirty="0" smtClean="0"/>
              <a:t>Some history (in the US) will help explain …</a:t>
            </a:r>
          </a:p>
          <a:p>
            <a:pPr>
              <a:spcBef>
                <a:spcPts val="1200"/>
              </a:spcBef>
            </a:pPr>
            <a:r>
              <a:rPr lang="en-US" sz="2000" dirty="0" smtClean="0"/>
              <a:t>1974 </a:t>
            </a:r>
            <a:r>
              <a:rPr lang="en-US" sz="2000" b="1" dirty="0" smtClean="0"/>
              <a:t>C</a:t>
            </a:r>
            <a:r>
              <a:rPr lang="en-US" sz="2000" dirty="0" smtClean="0"/>
              <a:t>ommission </a:t>
            </a:r>
            <a:r>
              <a:rPr lang="en-US" sz="2000" b="1" dirty="0" smtClean="0"/>
              <a:t>o</a:t>
            </a:r>
            <a:r>
              <a:rPr lang="en-US" sz="2000" dirty="0" smtClean="0"/>
              <a:t>n </a:t>
            </a:r>
            <a:r>
              <a:rPr lang="en-US" sz="2000" b="1" dirty="0" smtClean="0"/>
              <a:t>N</a:t>
            </a:r>
            <a:r>
              <a:rPr lang="en-US" sz="2000" dirty="0" smtClean="0"/>
              <a:t>ew </a:t>
            </a:r>
            <a:r>
              <a:rPr lang="en-US" sz="2000" b="1" dirty="0" smtClean="0"/>
              <a:t>T</a:t>
            </a:r>
            <a:r>
              <a:rPr lang="en-US" sz="2000" dirty="0" smtClean="0"/>
              <a:t>echnological </a:t>
            </a:r>
            <a:r>
              <a:rPr lang="en-US" sz="2000" b="1" dirty="0" smtClean="0"/>
              <a:t>U</a:t>
            </a:r>
            <a:r>
              <a:rPr lang="en-US" sz="2000" dirty="0" smtClean="0"/>
              <a:t>ses of Copyrighted Works</a:t>
            </a:r>
          </a:p>
          <a:p>
            <a:pPr defTabSz="627063"/>
            <a:r>
              <a:rPr lang="en-US" sz="2000" dirty="0" smtClean="0"/>
              <a:t>	decided that </a:t>
            </a:r>
            <a:r>
              <a:rPr lang="en-US" sz="2000" i="1" dirty="0" smtClean="0"/>
              <a:t>computer programs, to the extent that they embody </a:t>
            </a:r>
          </a:p>
          <a:p>
            <a:pPr defTabSz="627063"/>
            <a:r>
              <a:rPr lang="en-US" sz="2000" i="1" dirty="0" smtClean="0"/>
              <a:t>	an author's original creation, are proper subject matter of copyright</a:t>
            </a:r>
            <a:endParaRPr lang="en-US" sz="2000" dirty="0" smtClean="0"/>
          </a:p>
          <a:p>
            <a:pPr>
              <a:spcBef>
                <a:spcPts val="600"/>
              </a:spcBef>
            </a:pPr>
            <a:r>
              <a:rPr lang="en-US" sz="2000" dirty="0" smtClean="0"/>
              <a:t>1980 US Congress added </a:t>
            </a:r>
            <a:r>
              <a:rPr lang="en-US" sz="2000" i="1" dirty="0" smtClean="0"/>
              <a:t>computer program</a:t>
            </a:r>
            <a:r>
              <a:rPr lang="en-US" sz="2000" dirty="0" smtClean="0"/>
              <a:t> to copyright law</a:t>
            </a:r>
          </a:p>
          <a:p>
            <a:pPr>
              <a:spcBef>
                <a:spcPts val="600"/>
              </a:spcBef>
            </a:pPr>
            <a:r>
              <a:rPr lang="en-US" sz="2000" dirty="0" smtClean="0"/>
              <a:t>1983 Apple vs. Franklin: Court of Appeals decides that even </a:t>
            </a:r>
            <a:r>
              <a:rPr lang="en-US" sz="2000" i="1" dirty="0" smtClean="0"/>
              <a:t>object code </a:t>
            </a:r>
          </a:p>
          <a:p>
            <a:pPr>
              <a:tabLst>
                <a:tab pos="573088" algn="l"/>
              </a:tabLst>
            </a:pPr>
            <a:r>
              <a:rPr lang="en-US" sz="2000" dirty="0" smtClean="0"/>
              <a:t>	is subject to copyright</a:t>
            </a:r>
          </a:p>
          <a:p>
            <a:pPr>
              <a:spcBef>
                <a:spcPts val="600"/>
              </a:spcBef>
              <a:tabLst>
                <a:tab pos="573088" algn="l"/>
              </a:tabLst>
            </a:pPr>
            <a:r>
              <a:rPr lang="en-US" sz="2000" dirty="0" smtClean="0"/>
              <a:t>1986 Whelan v. </a:t>
            </a:r>
            <a:r>
              <a:rPr lang="en-US" sz="2000" dirty="0" err="1" smtClean="0"/>
              <a:t>Jaslow</a:t>
            </a:r>
            <a:r>
              <a:rPr lang="en-US" sz="2000" dirty="0" smtClean="0"/>
              <a:t>, Broderbund v. Unison: extended software copyright  to</a:t>
            </a:r>
            <a:r>
              <a:rPr lang="en-US" sz="2000" i="1" dirty="0" smtClean="0"/>
              <a:t> </a:t>
            </a:r>
          </a:p>
          <a:p>
            <a:pPr>
              <a:tabLst>
                <a:tab pos="573088" algn="l"/>
              </a:tabLst>
            </a:pPr>
            <a:r>
              <a:rPr lang="en-US" sz="2000" i="1" dirty="0" smtClean="0"/>
              <a:t>           structure, organization, look-and-feel</a:t>
            </a:r>
          </a:p>
          <a:p>
            <a:pPr>
              <a:spcBef>
                <a:spcPts val="600"/>
              </a:spcBef>
              <a:tabLst>
                <a:tab pos="573088" algn="l"/>
              </a:tabLst>
            </a:pPr>
            <a:r>
              <a:rPr lang="en-US" sz="2000" dirty="0" smtClean="0"/>
              <a:t>1997 </a:t>
            </a:r>
            <a:r>
              <a:rPr lang="en-US" sz="2000" b="1" dirty="0" smtClean="0"/>
              <a:t>N</a:t>
            </a:r>
            <a:r>
              <a:rPr lang="en-US" sz="2000" dirty="0" smtClean="0"/>
              <a:t>o </a:t>
            </a:r>
            <a:r>
              <a:rPr lang="en-US" sz="2000" b="1" dirty="0" smtClean="0"/>
              <a:t>E</a:t>
            </a:r>
            <a:r>
              <a:rPr lang="en-US" sz="2000" dirty="0" smtClean="0"/>
              <a:t>lectronic </a:t>
            </a:r>
            <a:r>
              <a:rPr lang="en-US" sz="2000" b="1" dirty="0" smtClean="0"/>
              <a:t>T</a:t>
            </a:r>
            <a:r>
              <a:rPr lang="en-US" sz="2000" dirty="0" smtClean="0"/>
              <a:t>heft Act raises criminal penalties </a:t>
            </a:r>
            <a:r>
              <a:rPr lang="en-US" dirty="0" smtClean="0"/>
              <a:t>(even w/o monetary gain) </a:t>
            </a:r>
          </a:p>
          <a:p>
            <a:pPr>
              <a:tabLst>
                <a:tab pos="573088" algn="l"/>
              </a:tabLst>
            </a:pPr>
            <a:r>
              <a:rPr lang="en-US" sz="2000" dirty="0" smtClean="0"/>
              <a:t>	to 5 years + 250K$ + higher civil damages, closing the </a:t>
            </a:r>
            <a:r>
              <a:rPr lang="en-US" sz="2000" i="1" dirty="0" err="1" smtClean="0"/>
              <a:t>LaMacchia</a:t>
            </a:r>
            <a:r>
              <a:rPr lang="en-US" sz="2000" i="1" dirty="0" smtClean="0"/>
              <a:t> loophole</a:t>
            </a:r>
            <a:endParaRPr lang="en-US" sz="2200"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licenses</a:t>
            </a:r>
            <a:endParaRPr lang="en-US" dirty="0"/>
          </a:p>
        </p:txBody>
      </p:sp>
      <p:sp>
        <p:nvSpPr>
          <p:cNvPr id="3" name="Text Placeholder 2"/>
          <p:cNvSpPr>
            <a:spLocks noGrp="1"/>
          </p:cNvSpPr>
          <p:nvPr>
            <p:ph type="body" sz="quarter" idx="10"/>
          </p:nvPr>
        </p:nvSpPr>
        <p:spPr>
          <a:xfrm>
            <a:off x="395785" y="1214651"/>
            <a:ext cx="8407021" cy="5445455"/>
          </a:xfrm>
        </p:spPr>
        <p:txBody>
          <a:bodyPr/>
          <a:lstStyle/>
          <a:p>
            <a:pPr>
              <a:buNone/>
            </a:pPr>
            <a:r>
              <a:rPr lang="en-US" dirty="0" smtClean="0"/>
              <a:t>A </a:t>
            </a:r>
            <a:r>
              <a:rPr lang="en-US" b="1" dirty="0" smtClean="0"/>
              <a:t>software license</a:t>
            </a:r>
            <a:r>
              <a:rPr lang="en-US" dirty="0" smtClean="0"/>
              <a:t> is a legal instrument (sometimes a </a:t>
            </a:r>
            <a:r>
              <a:rPr lang="en-US" i="1" dirty="0" smtClean="0"/>
              <a:t>contract)</a:t>
            </a:r>
          </a:p>
          <a:p>
            <a:pPr>
              <a:spcBef>
                <a:spcPts val="0"/>
              </a:spcBef>
              <a:buNone/>
            </a:pPr>
            <a:r>
              <a:rPr lang="en-US" dirty="0" smtClean="0"/>
              <a:t>	concerning the use and redistribution of copyrighted software</a:t>
            </a:r>
          </a:p>
          <a:p>
            <a:pPr>
              <a:buNone/>
            </a:pPr>
            <a:r>
              <a:rPr lang="en-US" dirty="0" smtClean="0"/>
              <a:t>As such, the software license (and its terms)</a:t>
            </a:r>
          </a:p>
          <a:p>
            <a:pPr>
              <a:spcBef>
                <a:spcPts val="0"/>
              </a:spcBef>
              <a:buNone/>
            </a:pPr>
            <a:r>
              <a:rPr lang="en-US" dirty="0" smtClean="0"/>
              <a:t>	needs to be </a:t>
            </a:r>
            <a:r>
              <a:rPr lang="en-US" i="1" dirty="0" smtClean="0"/>
              <a:t>accepted</a:t>
            </a:r>
            <a:r>
              <a:rPr lang="en-US" dirty="0" smtClean="0"/>
              <a:t> by the user, e.g. by</a:t>
            </a:r>
          </a:p>
          <a:p>
            <a:pPr>
              <a:spcBef>
                <a:spcPts val="0"/>
              </a:spcBef>
            </a:pPr>
            <a:r>
              <a:rPr lang="en-US" sz="2000" dirty="0" smtClean="0"/>
              <a:t>physical signature</a:t>
            </a:r>
          </a:p>
          <a:p>
            <a:pPr>
              <a:spcBef>
                <a:spcPts val="0"/>
              </a:spcBef>
            </a:pPr>
            <a:r>
              <a:rPr lang="en-US" sz="2000" dirty="0" smtClean="0"/>
              <a:t>opening packaging (shrink wrap)</a:t>
            </a:r>
          </a:p>
          <a:p>
            <a:pPr>
              <a:spcBef>
                <a:spcPts val="0"/>
              </a:spcBef>
            </a:pPr>
            <a:r>
              <a:rPr lang="en-US" sz="2000" dirty="0" smtClean="0"/>
              <a:t>on-line clicking on agreement (click wrap)</a:t>
            </a:r>
          </a:p>
          <a:p>
            <a:pPr>
              <a:spcBef>
                <a:spcPts val="1200"/>
              </a:spcBef>
              <a:buNone/>
            </a:pPr>
            <a:r>
              <a:rPr lang="en-US" dirty="0" smtClean="0"/>
              <a:t>We should distinguish between</a:t>
            </a:r>
          </a:p>
          <a:p>
            <a:r>
              <a:rPr lang="en-US" dirty="0" smtClean="0"/>
              <a:t>proprietary license or 	</a:t>
            </a:r>
            <a:r>
              <a:rPr lang="en-US" b="1" dirty="0" smtClean="0"/>
              <a:t>E</a:t>
            </a:r>
            <a:r>
              <a:rPr lang="en-US" dirty="0" smtClean="0"/>
              <a:t>nd </a:t>
            </a:r>
            <a:r>
              <a:rPr lang="en-US" b="1" dirty="0" smtClean="0"/>
              <a:t>U</a:t>
            </a:r>
            <a:r>
              <a:rPr lang="en-US" dirty="0" smtClean="0"/>
              <a:t>ser </a:t>
            </a:r>
            <a:r>
              <a:rPr lang="en-US" b="1" dirty="0" smtClean="0"/>
              <a:t>L</a:t>
            </a:r>
            <a:r>
              <a:rPr lang="en-US" dirty="0" smtClean="0"/>
              <a:t>icense </a:t>
            </a:r>
            <a:r>
              <a:rPr lang="en-US" b="1" dirty="0" smtClean="0"/>
              <a:t>A</a:t>
            </a:r>
            <a:r>
              <a:rPr lang="en-US" dirty="0" smtClean="0"/>
              <a:t>greement</a:t>
            </a:r>
          </a:p>
          <a:p>
            <a:pPr>
              <a:spcBef>
                <a:spcPts val="0"/>
              </a:spcBef>
              <a:buNone/>
            </a:pPr>
            <a:r>
              <a:rPr lang="en-US" dirty="0" smtClean="0"/>
              <a:t>	grants use of a copy of the software </a:t>
            </a:r>
          </a:p>
          <a:p>
            <a:pPr>
              <a:spcBef>
                <a:spcPts val="0"/>
              </a:spcBef>
              <a:buNone/>
            </a:pPr>
            <a:r>
              <a:rPr lang="en-US" dirty="0" smtClean="0"/>
              <a:t>	but the publisher retains all ownership rights</a:t>
            </a:r>
          </a:p>
          <a:p>
            <a:r>
              <a:rPr lang="en-US" i="1" dirty="0" smtClean="0"/>
              <a:t>free software </a:t>
            </a:r>
            <a:r>
              <a:rPr lang="en-US" dirty="0" smtClean="0"/>
              <a:t>licenses</a:t>
            </a:r>
          </a:p>
          <a:p>
            <a:pPr>
              <a:spcBef>
                <a:spcPts val="1200"/>
              </a:spcBef>
              <a:buNone/>
            </a:pPr>
            <a:r>
              <a:rPr lang="en-US" dirty="0" smtClean="0"/>
              <a:t>Some software is dual-licensed (or N-licensed)</a:t>
            </a:r>
          </a:p>
          <a:p>
            <a:pPr>
              <a:spcBef>
                <a:spcPts val="0"/>
              </a:spcBef>
              <a:buNone/>
            </a:pPr>
            <a:r>
              <a:rPr lang="en-US" dirty="0" smtClean="0"/>
              <a:t>	meaning that it is available under more than one license</a:t>
            </a:r>
          </a:p>
          <a:p>
            <a:pPr>
              <a:spcBef>
                <a:spcPts val="0"/>
              </a:spcBef>
              <a:buNone/>
            </a:pPr>
            <a:r>
              <a:rPr lang="en-US" sz="1800" dirty="0" smtClean="0"/>
              <a:t>For example, proprietary if you pay a license fee, but </a:t>
            </a:r>
            <a:r>
              <a:rPr lang="en-US" sz="1800" i="1" dirty="0" smtClean="0"/>
              <a:t>free software </a:t>
            </a:r>
            <a:r>
              <a:rPr lang="en-US" sz="1800" dirty="0" smtClean="0"/>
              <a:t>if you don’t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Proprietary vs. free software</a:t>
            </a:r>
            <a:endParaRPr lang="en-US" dirty="0"/>
          </a:p>
        </p:txBody>
      </p:sp>
      <p:sp>
        <p:nvSpPr>
          <p:cNvPr id="3" name="Text Placeholder 2"/>
          <p:cNvSpPr>
            <a:spLocks noGrp="1"/>
          </p:cNvSpPr>
          <p:nvPr>
            <p:ph type="body" sz="quarter" idx="10"/>
          </p:nvPr>
        </p:nvSpPr>
        <p:spPr>
          <a:xfrm>
            <a:off x="532262" y="1241947"/>
            <a:ext cx="8379726" cy="5199796"/>
          </a:xfrm>
        </p:spPr>
        <p:txBody>
          <a:bodyPr/>
          <a:lstStyle/>
          <a:p>
            <a:pPr>
              <a:spcBef>
                <a:spcPts val="1200"/>
              </a:spcBef>
              <a:buNone/>
            </a:pPr>
            <a:r>
              <a:rPr lang="en-US" b="1" dirty="0" smtClean="0"/>
              <a:t>Proprietary licenses </a:t>
            </a:r>
          </a:p>
          <a:p>
            <a:pPr>
              <a:spcBef>
                <a:spcPts val="0"/>
              </a:spcBef>
            </a:pPr>
            <a:r>
              <a:rPr lang="en-US" dirty="0" smtClean="0"/>
              <a:t>usually have an </a:t>
            </a:r>
            <a:r>
              <a:rPr lang="en-US" i="1" dirty="0" smtClean="0"/>
              <a:t>as-is disclaimer</a:t>
            </a:r>
          </a:p>
          <a:p>
            <a:pPr>
              <a:spcBef>
                <a:spcPts val="0"/>
              </a:spcBef>
              <a:buNone/>
            </a:pPr>
            <a:r>
              <a:rPr lang="en-US" dirty="0" smtClean="0"/>
              <a:t>and often restrict</a:t>
            </a:r>
          </a:p>
          <a:p>
            <a:pPr>
              <a:spcBef>
                <a:spcPts val="0"/>
              </a:spcBef>
            </a:pPr>
            <a:r>
              <a:rPr lang="en-US" dirty="0" smtClean="0"/>
              <a:t>copying (except for backup)</a:t>
            </a:r>
          </a:p>
          <a:p>
            <a:pPr>
              <a:spcBef>
                <a:spcPts val="0"/>
              </a:spcBef>
            </a:pPr>
            <a:r>
              <a:rPr lang="en-US" dirty="0" smtClean="0"/>
              <a:t>simultaneous use by multiple </a:t>
            </a:r>
            <a:r>
              <a:rPr lang="en-US" sz="1800" dirty="0" smtClean="0"/>
              <a:t>users (single user/node, floating) </a:t>
            </a:r>
          </a:p>
          <a:p>
            <a:pPr>
              <a:spcBef>
                <a:spcPts val="0"/>
              </a:spcBef>
            </a:pPr>
            <a:r>
              <a:rPr lang="en-US" dirty="0" smtClean="0"/>
              <a:t>reverse engineering </a:t>
            </a:r>
          </a:p>
          <a:p>
            <a:pPr>
              <a:spcBef>
                <a:spcPts val="0"/>
              </a:spcBef>
            </a:pPr>
            <a:r>
              <a:rPr lang="en-US" dirty="0" smtClean="0"/>
              <a:t>performance tests</a:t>
            </a:r>
          </a:p>
          <a:p>
            <a:pPr>
              <a:spcBef>
                <a:spcPts val="1800"/>
              </a:spcBef>
              <a:buNone/>
            </a:pPr>
            <a:r>
              <a:rPr lang="en-US" b="1" dirty="0" smtClean="0"/>
              <a:t>Free Software </a:t>
            </a:r>
            <a:r>
              <a:rPr lang="en-US" sz="1800" dirty="0" smtClean="0"/>
              <a:t>(defined by Richard Stallman and the </a:t>
            </a:r>
            <a:r>
              <a:rPr lang="en-US" sz="1800" b="1" dirty="0" smtClean="0"/>
              <a:t>F</a:t>
            </a:r>
            <a:r>
              <a:rPr lang="en-US" sz="1800" dirty="0" smtClean="0"/>
              <a:t>ree </a:t>
            </a:r>
            <a:r>
              <a:rPr lang="en-US" sz="1800" b="1" dirty="0" smtClean="0"/>
              <a:t>S</a:t>
            </a:r>
            <a:r>
              <a:rPr lang="en-US" sz="1800" dirty="0" smtClean="0"/>
              <a:t>oftware </a:t>
            </a:r>
            <a:r>
              <a:rPr lang="en-US" sz="1800" b="1" dirty="0" smtClean="0"/>
              <a:t>F</a:t>
            </a:r>
            <a:r>
              <a:rPr lang="en-US" sz="1800" dirty="0" smtClean="0"/>
              <a:t>oundation )</a:t>
            </a:r>
          </a:p>
          <a:p>
            <a:pPr>
              <a:spcBef>
                <a:spcPts val="0"/>
              </a:spcBef>
              <a:buNone/>
            </a:pPr>
            <a:r>
              <a:rPr lang="en-US" dirty="0" smtClean="0"/>
              <a:t>	is software that allows users to use, study, share and modify </a:t>
            </a:r>
          </a:p>
          <a:p>
            <a:pPr>
              <a:buNone/>
            </a:pPr>
            <a:r>
              <a:rPr lang="en-US" b="1" i="1" dirty="0" smtClean="0"/>
              <a:t>free</a:t>
            </a:r>
            <a:r>
              <a:rPr lang="en-US" dirty="0" smtClean="0"/>
              <a:t> is used in the sense of </a:t>
            </a:r>
            <a:r>
              <a:rPr lang="en-US" i="1" dirty="0" smtClean="0"/>
              <a:t>free speech</a:t>
            </a:r>
            <a:r>
              <a:rPr lang="en-US" dirty="0" smtClean="0"/>
              <a:t>, not of </a:t>
            </a:r>
            <a:r>
              <a:rPr lang="en-US" i="1" dirty="0" smtClean="0"/>
              <a:t>free beer</a:t>
            </a:r>
          </a:p>
          <a:p>
            <a:pPr>
              <a:spcBef>
                <a:spcPts val="1200"/>
              </a:spcBef>
              <a:buNone/>
            </a:pPr>
            <a:r>
              <a:rPr lang="en-US" dirty="0" smtClean="0"/>
              <a:t>Notes:</a:t>
            </a:r>
          </a:p>
          <a:p>
            <a:pPr>
              <a:spcBef>
                <a:spcPts val="0"/>
              </a:spcBef>
            </a:pPr>
            <a:r>
              <a:rPr lang="en-US" sz="1800" dirty="0" smtClean="0"/>
              <a:t>free software </a:t>
            </a:r>
            <a:r>
              <a:rPr lang="en-US" sz="1800" b="1" dirty="0" smtClean="0"/>
              <a:t>≠</a:t>
            </a:r>
            <a:r>
              <a:rPr lang="en-US" sz="1800" dirty="0" smtClean="0"/>
              <a:t> public domain software</a:t>
            </a:r>
          </a:p>
          <a:p>
            <a:pPr>
              <a:spcBef>
                <a:spcPts val="0"/>
              </a:spcBef>
            </a:pPr>
            <a:r>
              <a:rPr lang="en-US" sz="1800" dirty="0" smtClean="0"/>
              <a:t>free-of-charge software can have a proprietary license</a:t>
            </a:r>
          </a:p>
          <a:p>
            <a:pPr>
              <a:spcBef>
                <a:spcPts val="0"/>
              </a:spcBef>
            </a:pPr>
            <a:r>
              <a:rPr lang="en-US" sz="1800" dirty="0" smtClean="0"/>
              <a:t>public domain software need not be free software (e.g., no source code provided)</a:t>
            </a:r>
          </a:p>
          <a:p>
            <a:pPr>
              <a:spcBef>
                <a:spcPts val="0"/>
              </a:spcBef>
            </a:pPr>
            <a:r>
              <a:rPr lang="en-US" sz="1800" dirty="0" smtClean="0"/>
              <a:t>proprietary software may include source code</a:t>
            </a:r>
            <a:endParaRPr lang="en-US" sz="1800" dirty="0"/>
          </a:p>
        </p:txBody>
      </p:sp>
      <p:sp>
        <p:nvSpPr>
          <p:cNvPr id="4" name="TextBox 3"/>
          <p:cNvSpPr txBox="1"/>
          <p:nvPr/>
        </p:nvSpPr>
        <p:spPr>
          <a:xfrm>
            <a:off x="4585648" y="1269240"/>
            <a:ext cx="4271749" cy="1034129"/>
          </a:xfrm>
          <a:prstGeom prst="rect">
            <a:avLst/>
          </a:prstGeom>
          <a:noFill/>
        </p:spPr>
        <p:txBody>
          <a:bodyPr wrap="square" rtlCol="0">
            <a:spAutoFit/>
          </a:bodyPr>
          <a:lstStyle/>
          <a:p>
            <a:pPr>
              <a:lnSpc>
                <a:spcPct val="85000"/>
              </a:lnSpc>
            </a:pPr>
            <a:r>
              <a:rPr lang="en-US" sz="1200" dirty="0" smtClean="0">
                <a:solidFill>
                  <a:schemeClr val="tx2"/>
                </a:solidFill>
              </a:rPr>
              <a:t>THE SOFTWARE IS PROVIDED "AS IS", WITHOUT WARRANTY OF ANY KIND, INCLUDING WARRANTIES OF MERCHANTABILITY, FITNESS FOR A PARTICULAR PURPOSE AND NONINFRINGEMENT. IN NO EVENT SHALL THE AUTHORS BE LIABLE FOR ANY CLAIM, DAMAGES OR OTHER LIABILITY, ARISING FROM USE OF THE SOFTWARE.</a:t>
            </a:r>
            <a:endParaRPr lang="en-US" sz="1200" b="1" dirty="0" smtClean="0">
              <a:solidFill>
                <a:schemeClr val="tx2"/>
              </a:solidFill>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rvice Assurance  Performance Monitoring Solu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294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4D494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ctr">
          <a:lnSpc>
            <a:spcPct val="85000"/>
          </a:lnSpc>
          <a:defRPr sz="1100" b="1" dirty="0" err="1" smtClean="0">
            <a:latin typeface="+mn-lt"/>
          </a:defRPr>
        </a:defPPr>
      </a:lstStyle>
    </a:txDef>
  </a:objectDefaults>
  <a:extraClrSchemeLst>
    <a:extraClrScheme>
      <a:clrScheme name="Default Design 1">
        <a:dk1>
          <a:srgbClr val="000000"/>
        </a:dk1>
        <a:lt1>
          <a:srgbClr val="FFFFFF"/>
        </a:lt1>
        <a:dk2>
          <a:srgbClr val="C00000"/>
        </a:dk2>
        <a:lt2>
          <a:srgbClr val="969696"/>
        </a:lt2>
        <a:accent1>
          <a:srgbClr val="C00000"/>
        </a:accent1>
        <a:accent2>
          <a:srgbClr val="0098A1"/>
        </a:accent2>
        <a:accent3>
          <a:srgbClr val="FFFFFF"/>
        </a:accent3>
        <a:accent4>
          <a:srgbClr val="000000"/>
        </a:accent4>
        <a:accent5>
          <a:srgbClr val="DCAAAA"/>
        </a:accent5>
        <a:accent6>
          <a:srgbClr val="008991"/>
        </a:accent6>
        <a:hlink>
          <a:srgbClr val="F29400"/>
        </a:hlink>
        <a:folHlink>
          <a:srgbClr val="0098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RADtemplate-2013</Template>
  <TotalTime>10558</TotalTime>
  <Words>2181</Words>
  <Application>Microsoft Office PowerPoint</Application>
  <PresentationFormat>On-screen Show (4:3)</PresentationFormat>
  <Paragraphs>490</Paragraphs>
  <Slides>40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Adobe Ming Std L</vt:lpstr>
      <vt:lpstr>Arial</vt:lpstr>
      <vt:lpstr>Calibri</vt:lpstr>
      <vt:lpstr>Times New Roman</vt:lpstr>
      <vt:lpstr>Times New Roman (Hebrew)</vt:lpstr>
      <vt:lpstr>Wingdings</vt:lpstr>
      <vt:lpstr>Service Assurance  Performance Monitoring Solution</vt:lpstr>
      <vt:lpstr>Open Source Software in RAD</vt:lpstr>
      <vt:lpstr>Open Source Software</vt:lpstr>
      <vt:lpstr>IPR</vt:lpstr>
      <vt:lpstr>IPR law</vt:lpstr>
      <vt:lpstr>Copyright</vt:lpstr>
      <vt:lpstr>Coverage</vt:lpstr>
      <vt:lpstr>Software copyrights ???????</vt:lpstr>
      <vt:lpstr>Software licenses</vt:lpstr>
      <vt:lpstr>Proprietary vs. free software</vt:lpstr>
      <vt:lpstr>Free Software – the 4 freedoms</vt:lpstr>
      <vt:lpstr>Open Source Software</vt:lpstr>
      <vt:lpstr>Derivative works</vt:lpstr>
      <vt:lpstr>Copyleft </vt:lpstr>
      <vt:lpstr>Copyleft history</vt:lpstr>
      <vt:lpstr>Code contamination</vt:lpstr>
      <vt:lpstr>Linksys case study</vt:lpstr>
      <vt:lpstr>Some Open Source Licenses</vt:lpstr>
      <vt:lpstr>Elements of Open Source licenses</vt:lpstr>
      <vt:lpstr>MIT license</vt:lpstr>
      <vt:lpstr>BSD license (1)</vt:lpstr>
      <vt:lpstr>BSD license (2)</vt:lpstr>
      <vt:lpstr>BSD license (3)</vt:lpstr>
      <vt:lpstr>Apache license</vt:lpstr>
      <vt:lpstr>GPL (1)</vt:lpstr>
      <vt:lpstr>GPL (2)</vt:lpstr>
      <vt:lpstr>GPL (3)</vt:lpstr>
      <vt:lpstr>GPL (4)</vt:lpstr>
      <vt:lpstr>GPL (5)</vt:lpstr>
      <vt:lpstr>LGPL</vt:lpstr>
      <vt:lpstr>Linux</vt:lpstr>
      <vt:lpstr>RAD Open Source committee</vt:lpstr>
      <vt:lpstr>Open Source flow chart</vt:lpstr>
      <vt:lpstr>Open Source flow chart</vt:lpstr>
      <vt:lpstr>Open Source flow chart</vt:lpstr>
      <vt:lpstr>Open Source flow chart</vt:lpstr>
      <vt:lpstr>Open Source flow chart</vt:lpstr>
      <vt:lpstr>Open Source flow chart</vt:lpstr>
      <vt:lpstr>Open Source flow chart</vt:lpstr>
      <vt:lpstr>Open Source flow chart</vt:lpstr>
      <vt:lpstr>Open Source flow chart</vt:lpstr>
    </vt:vector>
  </TitlesOfParts>
  <Company>Rad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Assurance &amp; Performance Monitoring Sales Toolkit</dc:title>
  <dc:creator>eyal_al</dc:creator>
  <cp:lastModifiedBy>Yaakov Stein</cp:lastModifiedBy>
  <cp:revision>1087</cp:revision>
  <dcterms:created xsi:type="dcterms:W3CDTF">2012-11-06T08:07:04Z</dcterms:created>
  <dcterms:modified xsi:type="dcterms:W3CDTF">2016-12-22T09:42:38Z</dcterms:modified>
</cp:coreProperties>
</file>