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306" r:id="rId4"/>
    <p:sldId id="305" r:id="rId5"/>
    <p:sldId id="309" r:id="rId6"/>
    <p:sldId id="307" r:id="rId7"/>
    <p:sldId id="323" r:id="rId8"/>
    <p:sldId id="316" r:id="rId9"/>
    <p:sldId id="333" r:id="rId10"/>
    <p:sldId id="324" r:id="rId11"/>
    <p:sldId id="330" r:id="rId12"/>
    <p:sldId id="325" r:id="rId13"/>
    <p:sldId id="331" r:id="rId14"/>
    <p:sldId id="308" r:id="rId15"/>
    <p:sldId id="290" r:id="rId16"/>
    <p:sldId id="314" r:id="rId17"/>
    <p:sldId id="334" r:id="rId18"/>
    <p:sldId id="359" r:id="rId19"/>
    <p:sldId id="296" r:id="rId20"/>
    <p:sldId id="312" r:id="rId21"/>
    <p:sldId id="298" r:id="rId22"/>
    <p:sldId id="315" r:id="rId23"/>
    <p:sldId id="358" r:id="rId24"/>
    <p:sldId id="363" r:id="rId25"/>
    <p:sldId id="360" r:id="rId26"/>
    <p:sldId id="303" r:id="rId27"/>
    <p:sldId id="310" r:id="rId28"/>
    <p:sldId id="337" r:id="rId29"/>
    <p:sldId id="299" r:id="rId30"/>
    <p:sldId id="284" r:id="rId31"/>
    <p:sldId id="361" r:id="rId32"/>
    <p:sldId id="285" r:id="rId33"/>
    <p:sldId id="327" r:id="rId34"/>
    <p:sldId id="362" r:id="rId35"/>
    <p:sldId id="328" r:id="rId36"/>
    <p:sldId id="338" r:id="rId37"/>
    <p:sldId id="288" r:id="rId38"/>
    <p:sldId id="336" r:id="rId39"/>
    <p:sldId id="329" r:id="rId40"/>
    <p:sldId id="365" r:id="rId41"/>
    <p:sldId id="342" r:id="rId42"/>
    <p:sldId id="354" r:id="rId43"/>
    <p:sldId id="355" r:id="rId44"/>
    <p:sldId id="278" r:id="rId45"/>
    <p:sldId id="339" r:id="rId46"/>
    <p:sldId id="340" r:id="rId47"/>
    <p:sldId id="341" r:id="rId48"/>
    <p:sldId id="364" r:id="rId49"/>
    <p:sldId id="356" r:id="rId50"/>
    <p:sldId id="357" r:id="rId51"/>
    <p:sldId id="275" r:id="rId52"/>
  </p:sldIdLst>
  <p:sldSz cx="12192000" cy="6858000"/>
  <p:notesSz cx="6662738" cy="9926638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3" userDrawn="1">
          <p15:clr>
            <a:srgbClr val="A4A3A4"/>
          </p15:clr>
        </p15:guide>
        <p15:guide id="2" orient="horz" pos="4237" userDrawn="1">
          <p15:clr>
            <a:srgbClr val="A4A3A4"/>
          </p15:clr>
        </p15:guide>
        <p15:guide id="3" orient="horz" pos="5632" userDrawn="1">
          <p15:clr>
            <a:srgbClr val="A4A3A4"/>
          </p15:clr>
        </p15:guide>
        <p15:guide id="4" orient="horz" pos="3584" userDrawn="1">
          <p15:clr>
            <a:srgbClr val="A4A3A4"/>
          </p15:clr>
        </p15:guide>
        <p15:guide id="5" pos="649" userDrawn="1">
          <p15:clr>
            <a:srgbClr val="A4A3A4"/>
          </p15:clr>
        </p15:guide>
        <p15:guide id="6" pos="3676" userDrawn="1">
          <p15:clr>
            <a:srgbClr val="A4A3A4"/>
          </p15:clr>
        </p15:guide>
        <p15:guide id="7" pos="640" userDrawn="1">
          <p15:clr>
            <a:srgbClr val="A4A3A4"/>
          </p15:clr>
        </p15:guide>
        <p15:guide id="8" orient="horz" pos="1800" userDrawn="1">
          <p15:clr>
            <a:srgbClr val="A4A3A4"/>
          </p15:clr>
        </p15:guide>
        <p15:guide id="9" pos="7493" userDrawn="1">
          <p15:clr>
            <a:srgbClr val="A4A3A4"/>
          </p15:clr>
        </p15:guide>
        <p15:guide id="10" orient="horz" pos="2147" userDrawn="1">
          <p15:clr>
            <a:srgbClr val="A4A3A4"/>
          </p15:clr>
        </p15:guide>
        <p15:guide id="11" orient="horz" pos="3179" userDrawn="1">
          <p15:clr>
            <a:srgbClr val="A4A3A4"/>
          </p15:clr>
        </p15:guide>
        <p15:guide id="12" orient="horz" pos="4224" userDrawn="1">
          <p15:clr>
            <a:srgbClr val="A4A3A4"/>
          </p15:clr>
        </p15:guide>
        <p15:guide id="13" orient="horz" pos="3744" userDrawn="1">
          <p15:clr>
            <a:srgbClr val="A4A3A4"/>
          </p15:clr>
        </p15:guide>
        <p15:guide id="14" orient="horz" pos="9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09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CCFF"/>
    <a:srgbClr val="FF66FF"/>
    <a:srgbClr val="000099"/>
    <a:srgbClr val="F1DDDD"/>
    <a:srgbClr val="0066CC"/>
    <a:srgbClr val="003399"/>
    <a:srgbClr val="FF00FF"/>
    <a:srgbClr val="000000"/>
    <a:srgbClr val="3D7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52" autoAdjust="0"/>
    <p:restoredTop sz="95970" autoAdjust="0"/>
  </p:normalViewPr>
  <p:slideViewPr>
    <p:cSldViewPr snapToGrid="0">
      <p:cViewPr varScale="1">
        <p:scale>
          <a:sx n="65" d="100"/>
          <a:sy n="65" d="100"/>
        </p:scale>
        <p:origin x="96" y="180"/>
      </p:cViewPr>
      <p:guideLst>
        <p:guide orient="horz" pos="2863"/>
        <p:guide orient="horz" pos="4237"/>
        <p:guide orient="horz" pos="5632"/>
        <p:guide orient="horz" pos="3584"/>
        <p:guide pos="649"/>
        <p:guide pos="3676"/>
        <p:guide pos="640"/>
        <p:guide orient="horz" pos="1800"/>
        <p:guide pos="7493"/>
        <p:guide orient="horz" pos="2147"/>
        <p:guide orient="horz" pos="3179"/>
        <p:guide orient="horz" pos="4224"/>
        <p:guide orient="horz" pos="3744"/>
        <p:guide orient="horz" pos="9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90" y="102"/>
      </p:cViewPr>
      <p:guideLst>
        <p:guide orient="horz" pos="3126"/>
        <p:guide pos="209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F6FB-C1AE-4F7C-9894-D0E479E8CDEA}" type="datetimeFigureOut">
              <a:rPr lang="en-US" smtClean="0"/>
              <a:pPr/>
              <a:t>06/01/2021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1F6E6-D61E-48D4-8F53-C581DC6C6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5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06E6-73B2-498B-A373-7CF3B6EEB8E6}" type="datetimeFigureOut">
              <a:rPr lang="en-US" smtClean="0"/>
              <a:pPr/>
              <a:t>06/01/2021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D4517-96C9-4380-A28E-A9EE7E734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6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Hea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" t="10029" r="3007" b="6005"/>
          <a:stretch/>
        </p:blipFill>
        <p:spPr>
          <a:xfrm>
            <a:off x="40193" y="1"/>
            <a:ext cx="12151808" cy="6870695"/>
          </a:xfrm>
          <a:prstGeom prst="rect">
            <a:avLst/>
          </a:prstGeom>
        </p:spPr>
      </p:pic>
      <p:sp>
        <p:nvSpPr>
          <p:cNvPr id="78" name="Title 13"/>
          <p:cNvSpPr>
            <a:spLocks noGrp="1"/>
          </p:cNvSpPr>
          <p:nvPr>
            <p:ph type="title" hasCustomPrompt="1"/>
          </p:nvPr>
        </p:nvSpPr>
        <p:spPr>
          <a:xfrm>
            <a:off x="817843" y="797531"/>
            <a:ext cx="6700479" cy="1279919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lnSpc>
                <a:spcPct val="85000"/>
              </a:lnSpc>
              <a:defRPr sz="5333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7841" y="2188710"/>
            <a:ext cx="6700480" cy="4816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lang="en-US" sz="2667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2667"/>
            </a:lvl3pPr>
            <a:lvl4pPr marL="1828754" indent="0">
              <a:buNone/>
              <a:defRPr sz="2400"/>
            </a:lvl4pPr>
            <a:lvl5pPr marL="2438339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7841" y="2689840"/>
            <a:ext cx="6700480" cy="739873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121917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600" b="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r>
              <a:rPr lang="en-US" b="0" dirty="0" smtClean="0"/>
              <a:t>&lt;Presenter,&gt; </a:t>
            </a:r>
          </a:p>
          <a:p>
            <a:r>
              <a:rPr lang="en-US" b="0" dirty="0" smtClean="0"/>
              <a:t>&lt;Title&gt;</a:t>
            </a:r>
            <a:endParaRPr lang="en-US" dirty="0" smtClean="0"/>
          </a:p>
        </p:txBody>
      </p:sp>
      <p:sp>
        <p:nvSpPr>
          <p:cNvPr id="37" name="Rectangle 36"/>
          <p:cNvSpPr/>
          <p:nvPr/>
        </p:nvSpPr>
        <p:spPr>
          <a:xfrm rot="5400000">
            <a:off x="-3356658" y="3356657"/>
            <a:ext cx="6870699" cy="1573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655569" y="253140"/>
            <a:ext cx="1263960" cy="848073"/>
            <a:chOff x="7991677" y="189854"/>
            <a:chExt cx="947970" cy="636055"/>
          </a:xfrm>
        </p:grpSpPr>
        <p:sp>
          <p:nvSpPr>
            <p:cNvPr id="39" name="Freeform 38"/>
            <p:cNvSpPr/>
            <p:nvPr userDrawn="1"/>
          </p:nvSpPr>
          <p:spPr>
            <a:xfrm>
              <a:off x="8067864" y="311881"/>
              <a:ext cx="756157" cy="329104"/>
            </a:xfrm>
            <a:custGeom>
              <a:avLst/>
              <a:gdLst>
                <a:gd name="connsiteX0" fmla="*/ 0 w 813268"/>
                <a:gd name="connsiteY0" fmla="*/ 353961 h 353961"/>
                <a:gd name="connsiteX1" fmla="*/ 813268 w 813268"/>
                <a:gd name="connsiteY1" fmla="*/ 307609 h 353961"/>
                <a:gd name="connsiteX2" fmla="*/ 800627 w 813268"/>
                <a:gd name="connsiteY2" fmla="*/ 0 h 353961"/>
                <a:gd name="connsiteX3" fmla="*/ 46352 w 813268"/>
                <a:gd name="connsiteY3" fmla="*/ 12642 h 353961"/>
                <a:gd name="connsiteX4" fmla="*/ 0 w 813268"/>
                <a:gd name="connsiteY4" fmla="*/ 353961 h 3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268" h="353961">
                  <a:moveTo>
                    <a:pt x="0" y="353961"/>
                  </a:moveTo>
                  <a:lnTo>
                    <a:pt x="813268" y="307609"/>
                  </a:lnTo>
                  <a:lnTo>
                    <a:pt x="800627" y="0"/>
                  </a:lnTo>
                  <a:lnTo>
                    <a:pt x="46352" y="12642"/>
                  </a:lnTo>
                  <a:lnTo>
                    <a:pt x="0" y="3539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508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067427" y="212699"/>
              <a:ext cx="753888" cy="430450"/>
            </a:xfrm>
            <a:custGeom>
              <a:avLst/>
              <a:gdLst/>
              <a:ahLst/>
              <a:cxnLst>
                <a:cxn ang="0">
                  <a:pos x="64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4" y="0"/>
                </a:cxn>
                <a:cxn ang="0">
                  <a:pos x="64" y="70"/>
                </a:cxn>
              </a:cxnLst>
              <a:rect l="0" t="0" r="r" b="b"/>
              <a:pathLst>
                <a:path w="1254" h="716">
                  <a:moveTo>
                    <a:pt x="64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4" y="0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033760" y="189854"/>
              <a:ext cx="822423" cy="47012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6" y="0"/>
                </a:cxn>
                <a:cxn ang="0">
                  <a:pos x="1276" y="0"/>
                </a:cxn>
                <a:cxn ang="0">
                  <a:pos x="1294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0" y="26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0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4" y="780"/>
                </a:cxn>
                <a:cxn ang="0">
                  <a:pos x="1276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0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6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6" y="0"/>
                  </a:lnTo>
                  <a:lnTo>
                    <a:pt x="1276" y="0"/>
                  </a:lnTo>
                  <a:lnTo>
                    <a:pt x="1294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0" y="26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0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4" y="780"/>
                  </a:lnTo>
                  <a:lnTo>
                    <a:pt x="1276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0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092676" y="254782"/>
              <a:ext cx="704591" cy="340271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76"/>
                </a:cxn>
                <a:cxn ang="0">
                  <a:pos x="772" y="490"/>
                </a:cxn>
                <a:cxn ang="0">
                  <a:pos x="524" y="0"/>
                </a:cxn>
                <a:cxn ang="0">
                  <a:pos x="368" y="49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56" y="308"/>
                </a:cxn>
                <a:cxn ang="0">
                  <a:pos x="334" y="292"/>
                </a:cxn>
                <a:cxn ang="0">
                  <a:pos x="318" y="284"/>
                </a:cxn>
                <a:cxn ang="0">
                  <a:pos x="346" y="270"/>
                </a:cxn>
                <a:cxn ang="0">
                  <a:pos x="362" y="258"/>
                </a:cxn>
                <a:cxn ang="0">
                  <a:pos x="368" y="244"/>
                </a:cxn>
                <a:cxn ang="0">
                  <a:pos x="368" y="76"/>
                </a:cxn>
                <a:cxn ang="0">
                  <a:pos x="368" y="60"/>
                </a:cxn>
                <a:cxn ang="0">
                  <a:pos x="360" y="32"/>
                </a:cxn>
                <a:cxn ang="0">
                  <a:pos x="344" y="12"/>
                </a:cxn>
                <a:cxn ang="0">
                  <a:pos x="314" y="2"/>
                </a:cxn>
                <a:cxn ang="0">
                  <a:pos x="0" y="0"/>
                </a:cxn>
                <a:cxn ang="0">
                  <a:pos x="34" y="76"/>
                </a:cxn>
                <a:cxn ang="0">
                  <a:pos x="0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60" y="322"/>
                </a:cxn>
                <a:cxn ang="0">
                  <a:pos x="276" y="330"/>
                </a:cxn>
                <a:cxn ang="0">
                  <a:pos x="284" y="344"/>
                </a:cxn>
                <a:cxn ang="0">
                  <a:pos x="288" y="372"/>
                </a:cxn>
                <a:cxn ang="0">
                  <a:pos x="470" y="566"/>
                </a:cxn>
                <a:cxn ang="0">
                  <a:pos x="660" y="394"/>
                </a:cxn>
                <a:cxn ang="0">
                  <a:pos x="1096" y="566"/>
                </a:cxn>
                <a:cxn ang="0">
                  <a:pos x="1114" y="566"/>
                </a:cxn>
                <a:cxn ang="0">
                  <a:pos x="1142" y="560"/>
                </a:cxn>
                <a:cxn ang="0">
                  <a:pos x="1162" y="544"/>
                </a:cxn>
                <a:cxn ang="0">
                  <a:pos x="1170" y="512"/>
                </a:cxn>
                <a:cxn ang="0">
                  <a:pos x="1172" y="76"/>
                </a:cxn>
                <a:cxn ang="0">
                  <a:pos x="1170" y="64"/>
                </a:cxn>
                <a:cxn ang="0">
                  <a:pos x="1162" y="38"/>
                </a:cxn>
                <a:cxn ang="0">
                  <a:pos x="1148" y="18"/>
                </a:cxn>
                <a:cxn ang="0">
                  <a:pos x="1132" y="8"/>
                </a:cxn>
                <a:cxn ang="0">
                  <a:pos x="1110" y="2"/>
                </a:cxn>
                <a:cxn ang="0">
                  <a:pos x="1096" y="0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772" y="0"/>
                  </a:lnTo>
                  <a:lnTo>
                    <a:pt x="772" y="76"/>
                  </a:lnTo>
                  <a:lnTo>
                    <a:pt x="806" y="76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0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2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0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0" y="32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6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2" y="336"/>
                  </a:lnTo>
                  <a:lnTo>
                    <a:pt x="284" y="344"/>
                  </a:lnTo>
                  <a:lnTo>
                    <a:pt x="288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2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0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0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0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8092676" y="254782"/>
              <a:ext cx="704591" cy="340271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490"/>
                </a:cxn>
                <a:cxn ang="0">
                  <a:pos x="524" y="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46" y="300"/>
                </a:cxn>
                <a:cxn ang="0">
                  <a:pos x="318" y="284"/>
                </a:cxn>
                <a:cxn ang="0">
                  <a:pos x="334" y="278"/>
                </a:cxn>
                <a:cxn ang="0">
                  <a:pos x="362" y="258"/>
                </a:cxn>
                <a:cxn ang="0">
                  <a:pos x="368" y="230"/>
                </a:cxn>
                <a:cxn ang="0">
                  <a:pos x="368" y="60"/>
                </a:cxn>
                <a:cxn ang="0">
                  <a:pos x="354" y="20"/>
                </a:cxn>
                <a:cxn ang="0">
                  <a:pos x="330" y="6"/>
                </a:cxn>
                <a:cxn ang="0">
                  <a:pos x="0" y="0"/>
                </a:cxn>
                <a:cxn ang="0">
                  <a:pos x="34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76" y="330"/>
                </a:cxn>
                <a:cxn ang="0">
                  <a:pos x="286" y="352"/>
                </a:cxn>
                <a:cxn ang="0">
                  <a:pos x="470" y="566"/>
                </a:cxn>
                <a:cxn ang="0">
                  <a:pos x="708" y="566"/>
                </a:cxn>
                <a:cxn ang="0">
                  <a:pos x="1114" y="566"/>
                </a:cxn>
                <a:cxn ang="0">
                  <a:pos x="1154" y="554"/>
                </a:cxn>
                <a:cxn ang="0">
                  <a:pos x="1168" y="530"/>
                </a:cxn>
                <a:cxn ang="0">
                  <a:pos x="1172" y="76"/>
                </a:cxn>
                <a:cxn ang="0">
                  <a:pos x="1168" y="52"/>
                </a:cxn>
                <a:cxn ang="0">
                  <a:pos x="1154" y="24"/>
                </a:cxn>
                <a:cxn ang="0">
                  <a:pos x="1132" y="8"/>
                </a:cxn>
                <a:cxn ang="0">
                  <a:pos x="1096" y="0"/>
                </a:cxn>
                <a:cxn ang="0">
                  <a:pos x="1096" y="2"/>
                </a:cxn>
                <a:cxn ang="0">
                  <a:pos x="1130" y="8"/>
                </a:cxn>
                <a:cxn ang="0">
                  <a:pos x="1154" y="24"/>
                </a:cxn>
                <a:cxn ang="0">
                  <a:pos x="1168" y="52"/>
                </a:cxn>
                <a:cxn ang="0">
                  <a:pos x="1172" y="76"/>
                </a:cxn>
                <a:cxn ang="0">
                  <a:pos x="1170" y="512"/>
                </a:cxn>
                <a:cxn ang="0">
                  <a:pos x="1152" y="552"/>
                </a:cxn>
                <a:cxn ang="0">
                  <a:pos x="1130" y="564"/>
                </a:cxn>
                <a:cxn ang="0">
                  <a:pos x="708" y="566"/>
                </a:cxn>
                <a:cxn ang="0">
                  <a:pos x="470" y="566"/>
                </a:cxn>
                <a:cxn ang="0">
                  <a:pos x="290" y="372"/>
                </a:cxn>
                <a:cxn ang="0">
                  <a:pos x="282" y="336"/>
                </a:cxn>
                <a:cxn ang="0">
                  <a:pos x="268" y="326"/>
                </a:cxn>
                <a:cxn ang="0">
                  <a:pos x="114" y="322"/>
                </a:cxn>
                <a:cxn ang="0">
                  <a:pos x="0" y="490"/>
                </a:cxn>
                <a:cxn ang="0">
                  <a:pos x="0" y="80"/>
                </a:cxn>
                <a:cxn ang="0">
                  <a:pos x="292" y="2"/>
                </a:cxn>
                <a:cxn ang="0">
                  <a:pos x="344" y="12"/>
                </a:cxn>
                <a:cxn ang="0">
                  <a:pos x="360" y="32"/>
                </a:cxn>
                <a:cxn ang="0">
                  <a:pos x="368" y="76"/>
                </a:cxn>
                <a:cxn ang="0">
                  <a:pos x="366" y="244"/>
                </a:cxn>
                <a:cxn ang="0">
                  <a:pos x="356" y="264"/>
                </a:cxn>
                <a:cxn ang="0">
                  <a:pos x="318" y="284"/>
                </a:cxn>
                <a:cxn ang="0">
                  <a:pos x="334" y="292"/>
                </a:cxn>
                <a:cxn ang="0">
                  <a:pos x="362" y="316"/>
                </a:cxn>
                <a:cxn ang="0">
                  <a:pos x="366" y="330"/>
                </a:cxn>
                <a:cxn ang="0">
                  <a:pos x="368" y="490"/>
                </a:cxn>
                <a:cxn ang="0">
                  <a:pos x="650" y="2"/>
                </a:cxn>
                <a:cxn ang="0">
                  <a:pos x="808" y="76"/>
                </a:cxn>
                <a:cxn ang="0">
                  <a:pos x="1096" y="2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1096" y="0"/>
                  </a:lnTo>
                  <a:lnTo>
                    <a:pt x="772" y="0"/>
                  </a:lnTo>
                  <a:lnTo>
                    <a:pt x="772" y="78"/>
                  </a:lnTo>
                  <a:lnTo>
                    <a:pt x="806" y="78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2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0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2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2" y="32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8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0" y="336"/>
                  </a:lnTo>
                  <a:lnTo>
                    <a:pt x="284" y="344"/>
                  </a:lnTo>
                  <a:lnTo>
                    <a:pt x="286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4" y="554"/>
                  </a:lnTo>
                  <a:lnTo>
                    <a:pt x="1154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2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2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2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096" y="2"/>
                  </a:lnTo>
                  <a:lnTo>
                    <a:pt x="1096" y="2"/>
                  </a:lnTo>
                  <a:lnTo>
                    <a:pt x="1110" y="2"/>
                  </a:lnTo>
                  <a:lnTo>
                    <a:pt x="1120" y="4"/>
                  </a:lnTo>
                  <a:lnTo>
                    <a:pt x="1130" y="8"/>
                  </a:lnTo>
                  <a:lnTo>
                    <a:pt x="1140" y="12"/>
                  </a:lnTo>
                  <a:lnTo>
                    <a:pt x="1146" y="18"/>
                  </a:lnTo>
                  <a:lnTo>
                    <a:pt x="1154" y="24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68" y="52"/>
                  </a:lnTo>
                  <a:lnTo>
                    <a:pt x="1170" y="66"/>
                  </a:lnTo>
                  <a:lnTo>
                    <a:pt x="1170" y="66"/>
                  </a:lnTo>
                  <a:lnTo>
                    <a:pt x="1172" y="76"/>
                  </a:lnTo>
                  <a:lnTo>
                    <a:pt x="1172" y="490"/>
                  </a:lnTo>
                  <a:lnTo>
                    <a:pt x="1172" y="490"/>
                  </a:lnTo>
                  <a:lnTo>
                    <a:pt x="1170" y="512"/>
                  </a:lnTo>
                  <a:lnTo>
                    <a:pt x="1166" y="530"/>
                  </a:lnTo>
                  <a:lnTo>
                    <a:pt x="1160" y="544"/>
                  </a:lnTo>
                  <a:lnTo>
                    <a:pt x="1152" y="552"/>
                  </a:lnTo>
                  <a:lnTo>
                    <a:pt x="1152" y="552"/>
                  </a:lnTo>
                  <a:lnTo>
                    <a:pt x="1142" y="560"/>
                  </a:lnTo>
                  <a:lnTo>
                    <a:pt x="1130" y="564"/>
                  </a:lnTo>
                  <a:lnTo>
                    <a:pt x="1114" y="566"/>
                  </a:lnTo>
                  <a:lnTo>
                    <a:pt x="1096" y="566"/>
                  </a:lnTo>
                  <a:lnTo>
                    <a:pt x="708" y="566"/>
                  </a:lnTo>
                  <a:lnTo>
                    <a:pt x="660" y="394"/>
                  </a:lnTo>
                  <a:lnTo>
                    <a:pt x="510" y="394"/>
                  </a:lnTo>
                  <a:lnTo>
                    <a:pt x="470" y="566"/>
                  </a:lnTo>
                  <a:lnTo>
                    <a:pt x="290" y="566"/>
                  </a:lnTo>
                  <a:lnTo>
                    <a:pt x="290" y="372"/>
                  </a:lnTo>
                  <a:lnTo>
                    <a:pt x="290" y="372"/>
                  </a:lnTo>
                  <a:lnTo>
                    <a:pt x="288" y="352"/>
                  </a:lnTo>
                  <a:lnTo>
                    <a:pt x="286" y="344"/>
                  </a:lnTo>
                  <a:lnTo>
                    <a:pt x="282" y="336"/>
                  </a:lnTo>
                  <a:lnTo>
                    <a:pt x="282" y="336"/>
                  </a:lnTo>
                  <a:lnTo>
                    <a:pt x="276" y="330"/>
                  </a:lnTo>
                  <a:lnTo>
                    <a:pt x="268" y="326"/>
                  </a:lnTo>
                  <a:lnTo>
                    <a:pt x="260" y="322"/>
                  </a:lnTo>
                  <a:lnTo>
                    <a:pt x="248" y="322"/>
                  </a:lnTo>
                  <a:lnTo>
                    <a:pt x="114" y="322"/>
                  </a:lnTo>
                  <a:lnTo>
                    <a:pt x="114" y="566"/>
                  </a:lnTo>
                  <a:lnTo>
                    <a:pt x="0" y="566"/>
                  </a:lnTo>
                  <a:lnTo>
                    <a:pt x="0" y="490"/>
                  </a:lnTo>
                  <a:lnTo>
                    <a:pt x="34" y="490"/>
                  </a:lnTo>
                  <a:lnTo>
                    <a:pt x="34" y="76"/>
                  </a:lnTo>
                  <a:lnTo>
                    <a:pt x="0" y="80"/>
                  </a:lnTo>
                  <a:lnTo>
                    <a:pt x="0" y="2"/>
                  </a:lnTo>
                  <a:lnTo>
                    <a:pt x="292" y="2"/>
                  </a:lnTo>
                  <a:lnTo>
                    <a:pt x="292" y="2"/>
                  </a:lnTo>
                  <a:lnTo>
                    <a:pt x="314" y="2"/>
                  </a:lnTo>
                  <a:lnTo>
                    <a:pt x="330" y="6"/>
                  </a:lnTo>
                  <a:lnTo>
                    <a:pt x="344" y="12"/>
                  </a:lnTo>
                  <a:lnTo>
                    <a:pt x="354" y="22"/>
                  </a:lnTo>
                  <a:lnTo>
                    <a:pt x="354" y="22"/>
                  </a:lnTo>
                  <a:lnTo>
                    <a:pt x="360" y="32"/>
                  </a:lnTo>
                  <a:lnTo>
                    <a:pt x="364" y="44"/>
                  </a:lnTo>
                  <a:lnTo>
                    <a:pt x="368" y="60"/>
                  </a:lnTo>
                  <a:lnTo>
                    <a:pt x="368" y="76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66" y="244"/>
                  </a:lnTo>
                  <a:lnTo>
                    <a:pt x="366" y="250"/>
                  </a:lnTo>
                  <a:lnTo>
                    <a:pt x="362" y="258"/>
                  </a:lnTo>
                  <a:lnTo>
                    <a:pt x="356" y="264"/>
                  </a:lnTo>
                  <a:lnTo>
                    <a:pt x="346" y="270"/>
                  </a:lnTo>
                  <a:lnTo>
                    <a:pt x="334" y="276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92"/>
                  </a:lnTo>
                  <a:lnTo>
                    <a:pt x="346" y="300"/>
                  </a:lnTo>
                  <a:lnTo>
                    <a:pt x="356" y="308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6" y="324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8" y="334"/>
                  </a:lnTo>
                  <a:lnTo>
                    <a:pt x="368" y="490"/>
                  </a:lnTo>
                  <a:lnTo>
                    <a:pt x="406" y="490"/>
                  </a:lnTo>
                  <a:lnTo>
                    <a:pt x="524" y="2"/>
                  </a:lnTo>
                  <a:lnTo>
                    <a:pt x="650" y="2"/>
                  </a:lnTo>
                  <a:lnTo>
                    <a:pt x="772" y="490"/>
                  </a:lnTo>
                  <a:lnTo>
                    <a:pt x="808" y="490"/>
                  </a:lnTo>
                  <a:lnTo>
                    <a:pt x="808" y="76"/>
                  </a:lnTo>
                  <a:lnTo>
                    <a:pt x="772" y="76"/>
                  </a:lnTo>
                  <a:lnTo>
                    <a:pt x="772" y="2"/>
                  </a:lnTo>
                  <a:lnTo>
                    <a:pt x="1096" y="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8405293" y="284842"/>
              <a:ext cx="74547" cy="16953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6" y="0"/>
                </a:cxn>
              </a:cxnLst>
              <a:rect l="0" t="0" r="r" b="b"/>
              <a:pathLst>
                <a:path w="124" h="282">
                  <a:moveTo>
                    <a:pt x="66" y="0"/>
                  </a:moveTo>
                  <a:lnTo>
                    <a:pt x="124" y="282"/>
                  </a:lnTo>
                  <a:lnTo>
                    <a:pt x="0" y="28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8405293" y="284842"/>
              <a:ext cx="74547" cy="17073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284"/>
                </a:cxn>
                <a:cxn ang="0">
                  <a:pos x="124" y="284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24" h="284">
                  <a:moveTo>
                    <a:pt x="66" y="0"/>
                  </a:moveTo>
                  <a:lnTo>
                    <a:pt x="66" y="0"/>
                  </a:lnTo>
                  <a:lnTo>
                    <a:pt x="124" y="282"/>
                  </a:lnTo>
                  <a:lnTo>
                    <a:pt x="0" y="28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284"/>
                  </a:lnTo>
                  <a:lnTo>
                    <a:pt x="124" y="284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8625327" y="300472"/>
              <a:ext cx="123844" cy="2476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2"/>
                </a:cxn>
                <a:cxn ang="0">
                  <a:pos x="168" y="412"/>
                </a:cxn>
                <a:cxn ang="0">
                  <a:pos x="168" y="412"/>
                </a:cxn>
                <a:cxn ang="0">
                  <a:pos x="180" y="410"/>
                </a:cxn>
                <a:cxn ang="0">
                  <a:pos x="190" y="408"/>
                </a:cxn>
                <a:cxn ang="0">
                  <a:pos x="196" y="404"/>
                </a:cxn>
                <a:cxn ang="0">
                  <a:pos x="202" y="398"/>
                </a:cxn>
                <a:cxn ang="0">
                  <a:pos x="204" y="394"/>
                </a:cxn>
                <a:cxn ang="0">
                  <a:pos x="206" y="386"/>
                </a:cxn>
                <a:cxn ang="0">
                  <a:pos x="206" y="372"/>
                </a:cxn>
                <a:cxn ang="0">
                  <a:pos x="206" y="44"/>
                </a:cxn>
                <a:cxn ang="0">
                  <a:pos x="206" y="44"/>
                </a:cxn>
                <a:cxn ang="0">
                  <a:pos x="206" y="30"/>
                </a:cxn>
                <a:cxn ang="0">
                  <a:pos x="204" y="22"/>
                </a:cxn>
                <a:cxn ang="0">
                  <a:pos x="200" y="16"/>
                </a:cxn>
                <a:cxn ang="0">
                  <a:pos x="194" y="10"/>
                </a:cxn>
                <a:cxn ang="0">
                  <a:pos x="186" y="4"/>
                </a:cxn>
                <a:cxn ang="0">
                  <a:pos x="174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06" h="412">
                  <a:moveTo>
                    <a:pt x="0" y="0"/>
                  </a:moveTo>
                  <a:lnTo>
                    <a:pt x="0" y="412"/>
                  </a:lnTo>
                  <a:lnTo>
                    <a:pt x="168" y="412"/>
                  </a:lnTo>
                  <a:lnTo>
                    <a:pt x="168" y="412"/>
                  </a:lnTo>
                  <a:lnTo>
                    <a:pt x="180" y="410"/>
                  </a:lnTo>
                  <a:lnTo>
                    <a:pt x="190" y="408"/>
                  </a:lnTo>
                  <a:lnTo>
                    <a:pt x="196" y="404"/>
                  </a:lnTo>
                  <a:lnTo>
                    <a:pt x="202" y="398"/>
                  </a:lnTo>
                  <a:lnTo>
                    <a:pt x="204" y="394"/>
                  </a:lnTo>
                  <a:lnTo>
                    <a:pt x="206" y="386"/>
                  </a:lnTo>
                  <a:lnTo>
                    <a:pt x="206" y="372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30"/>
                  </a:lnTo>
                  <a:lnTo>
                    <a:pt x="204" y="22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86" y="4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8625327" y="299270"/>
              <a:ext cx="123844" cy="24889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80" y="412"/>
                </a:cxn>
                <a:cxn ang="0">
                  <a:pos x="190" y="410"/>
                </a:cxn>
                <a:cxn ang="0">
                  <a:pos x="198" y="406"/>
                </a:cxn>
                <a:cxn ang="0">
                  <a:pos x="202" y="402"/>
                </a:cxn>
                <a:cxn ang="0">
                  <a:pos x="202" y="402"/>
                </a:cxn>
                <a:cxn ang="0">
                  <a:pos x="204" y="396"/>
                </a:cxn>
                <a:cxn ang="0">
                  <a:pos x="206" y="388"/>
                </a:cxn>
                <a:cxn ang="0">
                  <a:pos x="206" y="374"/>
                </a:cxn>
                <a:cxn ang="0">
                  <a:pos x="206" y="46"/>
                </a:cxn>
                <a:cxn ang="0">
                  <a:pos x="206" y="46"/>
                </a:cxn>
                <a:cxn ang="0">
                  <a:pos x="206" y="32"/>
                </a:cxn>
                <a:cxn ang="0">
                  <a:pos x="204" y="24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194" y="10"/>
                </a:cxn>
                <a:cxn ang="0">
                  <a:pos x="186" y="6"/>
                </a:cxn>
                <a:cxn ang="0">
                  <a:pos x="174" y="2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58" y="2"/>
                </a:cxn>
                <a:cxn ang="0">
                  <a:pos x="158" y="2"/>
                </a:cxn>
                <a:cxn ang="0">
                  <a:pos x="174" y="2"/>
                </a:cxn>
                <a:cxn ang="0">
                  <a:pos x="186" y="6"/>
                </a:cxn>
                <a:cxn ang="0">
                  <a:pos x="194" y="12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204" y="24"/>
                </a:cxn>
                <a:cxn ang="0">
                  <a:pos x="204" y="32"/>
                </a:cxn>
                <a:cxn ang="0">
                  <a:pos x="206" y="46"/>
                </a:cxn>
                <a:cxn ang="0">
                  <a:pos x="206" y="374"/>
                </a:cxn>
                <a:cxn ang="0">
                  <a:pos x="206" y="374"/>
                </a:cxn>
                <a:cxn ang="0">
                  <a:pos x="206" y="388"/>
                </a:cxn>
                <a:cxn ang="0">
                  <a:pos x="204" y="394"/>
                </a:cxn>
                <a:cxn ang="0">
                  <a:pos x="202" y="400"/>
                </a:cxn>
                <a:cxn ang="0">
                  <a:pos x="202" y="400"/>
                </a:cxn>
                <a:cxn ang="0">
                  <a:pos x="196" y="406"/>
                </a:cxn>
                <a:cxn ang="0">
                  <a:pos x="190" y="410"/>
                </a:cxn>
                <a:cxn ang="0">
                  <a:pos x="180" y="412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0" y="4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6" h="414">
                  <a:moveTo>
                    <a:pt x="0" y="2"/>
                  </a:moveTo>
                  <a:lnTo>
                    <a:pt x="0" y="2"/>
                  </a:lnTo>
                  <a:lnTo>
                    <a:pt x="0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80" y="412"/>
                  </a:lnTo>
                  <a:lnTo>
                    <a:pt x="190" y="410"/>
                  </a:lnTo>
                  <a:lnTo>
                    <a:pt x="198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4" y="396"/>
                  </a:lnTo>
                  <a:lnTo>
                    <a:pt x="206" y="388"/>
                  </a:lnTo>
                  <a:lnTo>
                    <a:pt x="206" y="374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6" y="32"/>
                  </a:lnTo>
                  <a:lnTo>
                    <a:pt x="204" y="24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194" y="10"/>
                  </a:lnTo>
                  <a:lnTo>
                    <a:pt x="186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6" y="46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88"/>
                  </a:lnTo>
                  <a:lnTo>
                    <a:pt x="204" y="394"/>
                  </a:lnTo>
                  <a:lnTo>
                    <a:pt x="202" y="400"/>
                  </a:lnTo>
                  <a:lnTo>
                    <a:pt x="202" y="400"/>
                  </a:lnTo>
                  <a:lnTo>
                    <a:pt x="196" y="406"/>
                  </a:lnTo>
                  <a:lnTo>
                    <a:pt x="190" y="410"/>
                  </a:lnTo>
                  <a:lnTo>
                    <a:pt x="180" y="412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0" y="4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8157604" y="300472"/>
              <a:ext cx="107011" cy="1022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142" y="170"/>
                </a:cxn>
                <a:cxn ang="0">
                  <a:pos x="142" y="170"/>
                </a:cxn>
                <a:cxn ang="0">
                  <a:pos x="152" y="168"/>
                </a:cxn>
                <a:cxn ang="0">
                  <a:pos x="162" y="164"/>
                </a:cxn>
                <a:cxn ang="0">
                  <a:pos x="168" y="160"/>
                </a:cxn>
                <a:cxn ang="0">
                  <a:pos x="172" y="154"/>
                </a:cxn>
                <a:cxn ang="0">
                  <a:pos x="174" y="148"/>
                </a:cxn>
                <a:cxn ang="0">
                  <a:pos x="176" y="140"/>
                </a:cxn>
                <a:cxn ang="0">
                  <a:pos x="178" y="12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174" y="24"/>
                </a:cxn>
                <a:cxn ang="0">
                  <a:pos x="172" y="18"/>
                </a:cxn>
                <a:cxn ang="0">
                  <a:pos x="168" y="12"/>
                </a:cxn>
                <a:cxn ang="0">
                  <a:pos x="164" y="8"/>
                </a:cxn>
                <a:cxn ang="0">
                  <a:pos x="156" y="2"/>
                </a:cxn>
                <a:cxn ang="0">
                  <a:pos x="148" y="0"/>
                </a:cxn>
                <a:cxn ang="0">
                  <a:pos x="136" y="0"/>
                </a:cxn>
                <a:cxn ang="0">
                  <a:pos x="0" y="0"/>
                </a:cxn>
              </a:cxnLst>
              <a:rect l="0" t="0" r="r" b="b"/>
              <a:pathLst>
                <a:path w="178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2" y="168"/>
                  </a:lnTo>
                  <a:lnTo>
                    <a:pt x="162" y="164"/>
                  </a:lnTo>
                  <a:lnTo>
                    <a:pt x="168" y="160"/>
                  </a:lnTo>
                  <a:lnTo>
                    <a:pt x="172" y="154"/>
                  </a:lnTo>
                  <a:lnTo>
                    <a:pt x="174" y="148"/>
                  </a:lnTo>
                  <a:lnTo>
                    <a:pt x="176" y="140"/>
                  </a:lnTo>
                  <a:lnTo>
                    <a:pt x="178" y="12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4" y="24"/>
                  </a:lnTo>
                  <a:lnTo>
                    <a:pt x="172" y="18"/>
                  </a:lnTo>
                  <a:lnTo>
                    <a:pt x="168" y="12"/>
                  </a:lnTo>
                  <a:lnTo>
                    <a:pt x="164" y="8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8156402" y="299270"/>
              <a:ext cx="108213" cy="10460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54" y="170"/>
                </a:cxn>
                <a:cxn ang="0">
                  <a:pos x="164" y="166"/>
                </a:cxn>
                <a:cxn ang="0">
                  <a:pos x="170" y="162"/>
                </a:cxn>
                <a:cxn ang="0">
                  <a:pos x="174" y="156"/>
                </a:cxn>
                <a:cxn ang="0">
                  <a:pos x="176" y="150"/>
                </a:cxn>
                <a:cxn ang="0">
                  <a:pos x="178" y="142"/>
                </a:cxn>
                <a:cxn ang="0">
                  <a:pos x="180" y="128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76" y="26"/>
                </a:cxn>
                <a:cxn ang="0">
                  <a:pos x="174" y="20"/>
                </a:cxn>
                <a:cxn ang="0">
                  <a:pos x="170" y="14"/>
                </a:cxn>
                <a:cxn ang="0">
                  <a:pos x="166" y="8"/>
                </a:cxn>
                <a:cxn ang="0">
                  <a:pos x="158" y="4"/>
                </a:cxn>
                <a:cxn ang="0">
                  <a:pos x="150" y="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50" y="2"/>
                </a:cxn>
                <a:cxn ang="0">
                  <a:pos x="158" y="6"/>
                </a:cxn>
                <a:cxn ang="0">
                  <a:pos x="166" y="10"/>
                </a:cxn>
                <a:cxn ang="0">
                  <a:pos x="170" y="14"/>
                </a:cxn>
                <a:cxn ang="0">
                  <a:pos x="174" y="20"/>
                </a:cxn>
                <a:cxn ang="0">
                  <a:pos x="176" y="26"/>
                </a:cxn>
                <a:cxn ang="0">
                  <a:pos x="178" y="40"/>
                </a:cxn>
                <a:cxn ang="0">
                  <a:pos x="180" y="40"/>
                </a:cxn>
                <a:cxn ang="0">
                  <a:pos x="178" y="40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78" y="142"/>
                </a:cxn>
                <a:cxn ang="0">
                  <a:pos x="176" y="150"/>
                </a:cxn>
                <a:cxn ang="0">
                  <a:pos x="174" y="156"/>
                </a:cxn>
                <a:cxn ang="0">
                  <a:pos x="168" y="160"/>
                </a:cxn>
                <a:cxn ang="0">
                  <a:pos x="162" y="166"/>
                </a:cxn>
                <a:cxn ang="0">
                  <a:pos x="154" y="170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2" y="17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0" h="174">
                  <a:moveTo>
                    <a:pt x="2" y="2"/>
                  </a:moveTo>
                  <a:lnTo>
                    <a:pt x="0" y="2"/>
                  </a:lnTo>
                  <a:lnTo>
                    <a:pt x="0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54" y="170"/>
                  </a:lnTo>
                  <a:lnTo>
                    <a:pt x="164" y="166"/>
                  </a:lnTo>
                  <a:lnTo>
                    <a:pt x="170" y="162"/>
                  </a:lnTo>
                  <a:lnTo>
                    <a:pt x="174" y="156"/>
                  </a:lnTo>
                  <a:lnTo>
                    <a:pt x="176" y="150"/>
                  </a:lnTo>
                  <a:lnTo>
                    <a:pt x="178" y="142"/>
                  </a:lnTo>
                  <a:lnTo>
                    <a:pt x="180" y="12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6" y="26"/>
                  </a:lnTo>
                  <a:lnTo>
                    <a:pt x="174" y="20"/>
                  </a:lnTo>
                  <a:lnTo>
                    <a:pt x="170" y="14"/>
                  </a:lnTo>
                  <a:lnTo>
                    <a:pt x="166" y="8"/>
                  </a:lnTo>
                  <a:lnTo>
                    <a:pt x="158" y="4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50" y="2"/>
                  </a:lnTo>
                  <a:lnTo>
                    <a:pt x="158" y="6"/>
                  </a:lnTo>
                  <a:lnTo>
                    <a:pt x="166" y="10"/>
                  </a:lnTo>
                  <a:lnTo>
                    <a:pt x="170" y="14"/>
                  </a:lnTo>
                  <a:lnTo>
                    <a:pt x="174" y="20"/>
                  </a:lnTo>
                  <a:lnTo>
                    <a:pt x="176" y="26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78" y="4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42"/>
                  </a:lnTo>
                  <a:lnTo>
                    <a:pt x="176" y="150"/>
                  </a:lnTo>
                  <a:lnTo>
                    <a:pt x="174" y="156"/>
                  </a:lnTo>
                  <a:lnTo>
                    <a:pt x="168" y="160"/>
                  </a:lnTo>
                  <a:lnTo>
                    <a:pt x="162" y="166"/>
                  </a:lnTo>
                  <a:lnTo>
                    <a:pt x="15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2" y="17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7991677" y="740541"/>
              <a:ext cx="52905" cy="64928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74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8037367" y="754969"/>
              <a:ext cx="48095" cy="51702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44" y="8"/>
                </a:cxn>
                <a:cxn ang="0">
                  <a:pos x="38" y="10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6" y="78"/>
                </a:cxn>
                <a:cxn ang="0">
                  <a:pos x="42" y="76"/>
                </a:cxn>
                <a:cxn ang="0">
                  <a:pos x="48" y="74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8096283" y="756171"/>
              <a:ext cx="44488" cy="49297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4" y="82"/>
                </a:cxn>
                <a:cxn ang="0">
                  <a:pos x="34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8150390" y="756171"/>
              <a:ext cx="32464" cy="49297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6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8217723" y="740541"/>
              <a:ext cx="58916" cy="64928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8283854" y="754969"/>
              <a:ext cx="45690" cy="51702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8336758" y="739339"/>
              <a:ext cx="32464" cy="66130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2" y="90"/>
                  </a:lnTo>
                  <a:lnTo>
                    <a:pt x="22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8374031" y="756171"/>
              <a:ext cx="70940" cy="49297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70" y="82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30" y="82"/>
                </a:cxn>
                <a:cxn ang="0">
                  <a:pos x="10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70" y="10"/>
                </a:cxn>
                <a:cxn ang="0">
                  <a:pos x="70" y="10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4" y="42"/>
                </a:cxn>
                <a:cxn ang="0">
                  <a:pos x="74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80" y="7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8" y="58"/>
                </a:cxn>
                <a:cxn ang="0">
                  <a:pos x="88" y="58"/>
                </a:cxn>
                <a:cxn ang="0">
                  <a:pos x="92" y="42"/>
                </a:cxn>
                <a:cxn ang="0">
                  <a:pos x="92" y="42"/>
                </a:cxn>
                <a:cxn ang="0">
                  <a:pos x="98" y="26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18" y="0"/>
                </a:cxn>
                <a:cxn ang="0">
                  <a:pos x="88" y="82"/>
                </a:cxn>
              </a:cxnLst>
              <a:rect l="0" t="0" r="r" b="b"/>
              <a:pathLst>
                <a:path w="118" h="82">
                  <a:moveTo>
                    <a:pt x="88" y="82"/>
                  </a:moveTo>
                  <a:lnTo>
                    <a:pt x="70" y="8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30" y="82"/>
                  </a:lnTo>
                  <a:lnTo>
                    <a:pt x="10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8449781" y="754969"/>
              <a:ext cx="48095" cy="51702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2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2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8506293" y="756171"/>
              <a:ext cx="32464" cy="49297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8541162" y="735731"/>
              <a:ext cx="45690" cy="69738"/>
            </a:xfrm>
            <a:custGeom>
              <a:avLst/>
              <a:gdLst/>
              <a:ahLst/>
              <a:cxnLst>
                <a:cxn ang="0">
                  <a:pos x="52" y="116"/>
                </a:cxn>
                <a:cxn ang="0">
                  <a:pos x="16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6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2" y="116"/>
                </a:cxn>
              </a:cxnLst>
              <a:rect l="0" t="0" r="r" b="b"/>
              <a:pathLst>
                <a:path w="76" h="116">
                  <a:moveTo>
                    <a:pt x="52" y="116"/>
                  </a:moveTo>
                  <a:lnTo>
                    <a:pt x="16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6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2" y="11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8594066" y="739339"/>
              <a:ext cx="13226" cy="21643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8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8613303" y="754969"/>
              <a:ext cx="39678" cy="51702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4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6" y="24"/>
                </a:cxn>
                <a:cxn ang="0">
                  <a:pos x="8" y="18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12"/>
                </a:cxn>
                <a:cxn ang="0">
                  <a:pos x="54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54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8693863" y="740541"/>
              <a:ext cx="46892" cy="64928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18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18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8743160" y="735731"/>
              <a:ext cx="48095" cy="70940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2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0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8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2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2" y="44"/>
                </a:cxn>
                <a:cxn ang="0">
                  <a:pos x="54" y="42"/>
                </a:cxn>
                <a:cxn ang="0">
                  <a:pos x="46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2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6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2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7" name="Freeform 96"/>
            <p:cNvSpPr>
              <a:spLocks noEditPoints="1"/>
            </p:cNvSpPr>
            <p:nvPr/>
          </p:nvSpPr>
          <p:spPr bwMode="auto">
            <a:xfrm>
              <a:off x="8797267" y="754969"/>
              <a:ext cx="51702" cy="70940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4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2" y="76"/>
                </a:cxn>
                <a:cxn ang="0">
                  <a:pos x="64" y="78"/>
                </a:cxn>
                <a:cxn ang="0">
                  <a:pos x="70" y="82"/>
                </a:cxn>
                <a:cxn ang="0">
                  <a:pos x="72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0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8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4" y="10"/>
                </a:cxn>
                <a:cxn ang="0">
                  <a:pos x="74" y="8"/>
                </a:cxn>
                <a:cxn ang="0">
                  <a:pos x="58" y="20"/>
                </a:cxn>
                <a:cxn ang="0">
                  <a:pos x="50" y="10"/>
                </a:cxn>
                <a:cxn ang="0">
                  <a:pos x="32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8" name="Freeform 97"/>
            <p:cNvSpPr>
              <a:spLocks noEditPoints="1"/>
            </p:cNvSpPr>
            <p:nvPr/>
          </p:nvSpPr>
          <p:spPr bwMode="auto">
            <a:xfrm>
              <a:off x="8852576" y="754969"/>
              <a:ext cx="44488" cy="51702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64"/>
                </a:cxn>
                <a:cxn ang="0">
                  <a:pos x="18" y="70"/>
                </a:cxn>
                <a:cxn ang="0">
                  <a:pos x="22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6" y="74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6" y="14"/>
                </a:cxn>
                <a:cxn ang="0">
                  <a:pos x="52" y="10"/>
                </a:cxn>
                <a:cxn ang="0">
                  <a:pos x="40" y="8"/>
                </a:cxn>
                <a:cxn ang="0">
                  <a:pos x="30" y="10"/>
                </a:cxn>
                <a:cxn ang="0">
                  <a:pos x="22" y="16"/>
                </a:cxn>
                <a:cxn ang="0">
                  <a:pos x="14" y="38"/>
                </a:cxn>
                <a:cxn ang="0">
                  <a:pos x="60" y="38"/>
                </a:cxn>
                <a:cxn ang="0">
                  <a:pos x="62" y="26"/>
                </a:cxn>
              </a:cxnLst>
              <a:rect l="0" t="0" r="r" b="b"/>
              <a:pathLst>
                <a:path w="74" h="86">
                  <a:moveTo>
                    <a:pt x="12" y="46"/>
                  </a:moveTo>
                  <a:lnTo>
                    <a:pt x="12" y="46"/>
                  </a:lnTo>
                  <a:lnTo>
                    <a:pt x="12" y="5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6" y="26"/>
                  </a:lnTo>
                  <a:lnTo>
                    <a:pt x="14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9" name="Freeform 27"/>
            <p:cNvSpPr>
              <a:spLocks noEditPoints="1"/>
            </p:cNvSpPr>
            <p:nvPr userDrawn="1"/>
          </p:nvSpPr>
          <p:spPr bwMode="auto">
            <a:xfrm>
              <a:off x="8904707" y="729148"/>
              <a:ext cx="34940" cy="34940"/>
            </a:xfrm>
            <a:custGeom>
              <a:avLst/>
              <a:gdLst/>
              <a:ahLst/>
              <a:cxnLst>
                <a:cxn ang="0">
                  <a:pos x="104" y="63"/>
                </a:cxn>
                <a:cxn ang="0">
                  <a:pos x="96" y="81"/>
                </a:cxn>
                <a:cxn ang="0">
                  <a:pos x="82" y="95"/>
                </a:cxn>
                <a:cxn ang="0">
                  <a:pos x="62" y="103"/>
                </a:cxn>
                <a:cxn ang="0">
                  <a:pos x="42" y="103"/>
                </a:cxn>
                <a:cxn ang="0">
                  <a:pos x="24" y="95"/>
                </a:cxn>
                <a:cxn ang="0">
                  <a:pos x="9" y="81"/>
                </a:cxn>
                <a:cxn ang="0">
                  <a:pos x="0" y="63"/>
                </a:cxn>
                <a:cxn ang="0">
                  <a:pos x="0" y="42"/>
                </a:cxn>
                <a:cxn ang="0">
                  <a:pos x="9" y="23"/>
                </a:cxn>
                <a:cxn ang="0">
                  <a:pos x="24" y="9"/>
                </a:cxn>
                <a:cxn ang="0">
                  <a:pos x="42" y="1"/>
                </a:cxn>
                <a:cxn ang="0">
                  <a:pos x="62" y="1"/>
                </a:cxn>
                <a:cxn ang="0">
                  <a:pos x="82" y="9"/>
                </a:cxn>
                <a:cxn ang="0">
                  <a:pos x="96" y="23"/>
                </a:cxn>
                <a:cxn ang="0">
                  <a:pos x="104" y="42"/>
                </a:cxn>
                <a:cxn ang="0">
                  <a:pos x="96" y="53"/>
                </a:cxn>
                <a:cxn ang="0">
                  <a:pos x="93" y="36"/>
                </a:cxn>
                <a:cxn ang="0">
                  <a:pos x="83" y="22"/>
                </a:cxn>
                <a:cxn ang="0">
                  <a:pos x="69" y="11"/>
                </a:cxn>
                <a:cxn ang="0">
                  <a:pos x="52" y="9"/>
                </a:cxn>
                <a:cxn ang="0">
                  <a:pos x="35" y="11"/>
                </a:cxn>
                <a:cxn ang="0">
                  <a:pos x="21" y="22"/>
                </a:cxn>
                <a:cxn ang="0">
                  <a:pos x="12" y="36"/>
                </a:cxn>
                <a:cxn ang="0">
                  <a:pos x="8" y="53"/>
                </a:cxn>
                <a:cxn ang="0">
                  <a:pos x="12" y="69"/>
                </a:cxn>
                <a:cxn ang="0">
                  <a:pos x="21" y="84"/>
                </a:cxn>
                <a:cxn ang="0">
                  <a:pos x="35" y="93"/>
                </a:cxn>
                <a:cxn ang="0">
                  <a:pos x="52" y="96"/>
                </a:cxn>
                <a:cxn ang="0">
                  <a:pos x="69" y="93"/>
                </a:cxn>
                <a:cxn ang="0">
                  <a:pos x="83" y="84"/>
                </a:cxn>
                <a:cxn ang="0">
                  <a:pos x="93" y="69"/>
                </a:cxn>
                <a:cxn ang="0">
                  <a:pos x="96" y="53"/>
                </a:cxn>
                <a:cxn ang="0">
                  <a:pos x="51" y="58"/>
                </a:cxn>
                <a:cxn ang="0">
                  <a:pos x="34" y="78"/>
                </a:cxn>
                <a:cxn ang="0">
                  <a:pos x="52" y="24"/>
                </a:cxn>
                <a:cxn ang="0">
                  <a:pos x="68" y="28"/>
                </a:cxn>
                <a:cxn ang="0">
                  <a:pos x="73" y="37"/>
                </a:cxn>
                <a:cxn ang="0">
                  <a:pos x="71" y="46"/>
                </a:cxn>
                <a:cxn ang="0">
                  <a:pos x="66" y="54"/>
                </a:cxn>
                <a:cxn ang="0">
                  <a:pos x="65" y="78"/>
                </a:cxn>
                <a:cxn ang="0">
                  <a:pos x="62" y="36"/>
                </a:cxn>
                <a:cxn ang="0">
                  <a:pos x="56" y="31"/>
                </a:cxn>
                <a:cxn ang="0">
                  <a:pos x="43" y="51"/>
                </a:cxn>
                <a:cxn ang="0">
                  <a:pos x="56" y="51"/>
                </a:cxn>
                <a:cxn ang="0">
                  <a:pos x="62" y="46"/>
                </a:cxn>
              </a:cxnLst>
              <a:rect l="0" t="0" r="r" b="b"/>
              <a:pathLst>
                <a:path w="105" h="104">
                  <a:moveTo>
                    <a:pt x="105" y="53"/>
                  </a:moveTo>
                  <a:lnTo>
                    <a:pt x="105" y="53"/>
                  </a:lnTo>
                  <a:lnTo>
                    <a:pt x="104" y="63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96" y="81"/>
                  </a:lnTo>
                  <a:lnTo>
                    <a:pt x="90" y="89"/>
                  </a:lnTo>
                  <a:lnTo>
                    <a:pt x="90" y="89"/>
                  </a:lnTo>
                  <a:lnTo>
                    <a:pt x="82" y="95"/>
                  </a:lnTo>
                  <a:lnTo>
                    <a:pt x="73" y="100"/>
                  </a:lnTo>
                  <a:lnTo>
                    <a:pt x="73" y="100"/>
                  </a:lnTo>
                  <a:lnTo>
                    <a:pt x="62" y="103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2" y="103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4" y="95"/>
                  </a:lnTo>
                  <a:lnTo>
                    <a:pt x="16" y="89"/>
                  </a:lnTo>
                  <a:lnTo>
                    <a:pt x="16" y="89"/>
                  </a:lnTo>
                  <a:lnTo>
                    <a:pt x="9" y="8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24" y="9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82" y="9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6" y="23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42"/>
                  </a:lnTo>
                  <a:lnTo>
                    <a:pt x="105" y="53"/>
                  </a:lnTo>
                  <a:lnTo>
                    <a:pt x="105" y="53"/>
                  </a:lnTo>
                  <a:close/>
                  <a:moveTo>
                    <a:pt x="96" y="53"/>
                  </a:moveTo>
                  <a:lnTo>
                    <a:pt x="96" y="53"/>
                  </a:lnTo>
                  <a:lnTo>
                    <a:pt x="96" y="4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88" y="28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77" y="17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1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3" y="9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28" y="17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9" y="44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9" y="62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6" y="77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8" y="89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43" y="95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61" y="95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7" y="89"/>
                  </a:lnTo>
                  <a:lnTo>
                    <a:pt x="83" y="84"/>
                  </a:lnTo>
                  <a:lnTo>
                    <a:pt x="83" y="84"/>
                  </a:lnTo>
                  <a:lnTo>
                    <a:pt x="88" y="77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6" y="62"/>
                  </a:lnTo>
                  <a:lnTo>
                    <a:pt x="96" y="53"/>
                  </a:lnTo>
                  <a:lnTo>
                    <a:pt x="96" y="53"/>
                  </a:lnTo>
                  <a:close/>
                  <a:moveTo>
                    <a:pt x="65" y="78"/>
                  </a:moveTo>
                  <a:lnTo>
                    <a:pt x="51" y="58"/>
                  </a:lnTo>
                  <a:lnTo>
                    <a:pt x="43" y="58"/>
                  </a:lnTo>
                  <a:lnTo>
                    <a:pt x="43" y="78"/>
                  </a:lnTo>
                  <a:lnTo>
                    <a:pt x="34" y="78"/>
                  </a:lnTo>
                  <a:lnTo>
                    <a:pt x="34" y="24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61" y="26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70" y="31"/>
                  </a:lnTo>
                  <a:lnTo>
                    <a:pt x="71" y="33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4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0" y="57"/>
                  </a:lnTo>
                  <a:lnTo>
                    <a:pt x="77" y="78"/>
                  </a:lnTo>
                  <a:lnTo>
                    <a:pt x="65" y="78"/>
                  </a:lnTo>
                  <a:close/>
                  <a:moveTo>
                    <a:pt x="64" y="41"/>
                  </a:moveTo>
                  <a:lnTo>
                    <a:pt x="64" y="41"/>
                  </a:lnTo>
                  <a:lnTo>
                    <a:pt x="62" y="36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6" y="31"/>
                  </a:lnTo>
                  <a:lnTo>
                    <a:pt x="51" y="31"/>
                  </a:lnTo>
                  <a:lnTo>
                    <a:pt x="43" y="3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6" y="51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2" y="46"/>
                  </a:lnTo>
                  <a:lnTo>
                    <a:pt x="64" y="41"/>
                  </a:lnTo>
                  <a:lnTo>
                    <a:pt x="64" y="41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140976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4"/>
          <p:cNvSpPr>
            <a:spLocks noGrp="1"/>
          </p:cNvSpPr>
          <p:nvPr>
            <p:ph type="title"/>
          </p:nvPr>
        </p:nvSpPr>
        <p:spPr>
          <a:xfrm>
            <a:off x="481839" y="197589"/>
            <a:ext cx="9229924" cy="78722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4267" b="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10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" t="18012" r="40812" b="15394"/>
          <a:stretch/>
        </p:blipFill>
        <p:spPr>
          <a:xfrm>
            <a:off x="3406408" y="0"/>
            <a:ext cx="8784248" cy="6857056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0" y="0"/>
            <a:ext cx="3537021" cy="6857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5" name="Rectangle 44"/>
          <p:cNvSpPr/>
          <p:nvPr/>
        </p:nvSpPr>
        <p:spPr>
          <a:xfrm rot="5400000">
            <a:off x="-3350308" y="3350307"/>
            <a:ext cx="6857999" cy="1573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03" name="Title 1"/>
          <p:cNvSpPr txBox="1">
            <a:spLocks/>
          </p:cNvSpPr>
          <p:nvPr/>
        </p:nvSpPr>
        <p:spPr>
          <a:xfrm>
            <a:off x="223532" y="2152975"/>
            <a:ext cx="3234496" cy="12197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Thank you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346622" y="2831987"/>
            <a:ext cx="2988319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spc="4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For your attention</a:t>
            </a:r>
            <a:endParaRPr kumimoji="0" lang="en-US" sz="2000" b="0" i="0" u="none" strike="noStrike" kern="0" cap="none" spc="4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5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52562" y="4379427"/>
            <a:ext cx="2215228" cy="279527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bg1"/>
                </a:solidFill>
              </a:defRPr>
            </a:lvl2pPr>
            <a:lvl3pPr marL="1219170" indent="0">
              <a:buNone/>
              <a:defRPr sz="2400">
                <a:solidFill>
                  <a:schemeClr val="bg1"/>
                </a:solidFill>
              </a:defRPr>
            </a:lvl3pPr>
            <a:lvl4pPr marL="1828754" indent="0">
              <a:buNone/>
              <a:defRPr sz="2400">
                <a:solidFill>
                  <a:schemeClr val="bg1"/>
                </a:solidFill>
              </a:defRPr>
            </a:lvl4pPr>
            <a:lvl5pPr marL="2438339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&lt;Presenter&gt;</a:t>
            </a:r>
          </a:p>
          <a:p>
            <a:pPr lvl="0"/>
            <a:endParaRPr lang="en-US" dirty="0" smtClean="0"/>
          </a:p>
        </p:txBody>
      </p:sp>
      <p:sp>
        <p:nvSpPr>
          <p:cNvPr id="15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52562" y="4658822"/>
            <a:ext cx="2220633" cy="2901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bg1"/>
                </a:solidFill>
              </a:defRPr>
            </a:lvl2pPr>
            <a:lvl3pPr marL="1219170" indent="0">
              <a:buNone/>
              <a:defRPr sz="2400">
                <a:solidFill>
                  <a:schemeClr val="bg1"/>
                </a:solidFill>
              </a:defRPr>
            </a:lvl3pPr>
            <a:lvl4pPr marL="1828754" indent="0">
              <a:buNone/>
              <a:defRPr sz="2400">
                <a:solidFill>
                  <a:schemeClr val="bg1"/>
                </a:solidFill>
              </a:defRPr>
            </a:lvl4pPr>
            <a:lvl5pPr marL="2438339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&lt;Title&gt;</a:t>
            </a:r>
          </a:p>
        </p:txBody>
      </p:sp>
      <p:sp>
        <p:nvSpPr>
          <p:cNvPr id="15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52562" y="4918739"/>
            <a:ext cx="2220633" cy="2959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bg1"/>
                </a:solidFill>
              </a:defRPr>
            </a:lvl2pPr>
            <a:lvl3pPr marL="1219170" indent="0">
              <a:buNone/>
              <a:defRPr sz="2400">
                <a:solidFill>
                  <a:schemeClr val="bg1"/>
                </a:solidFill>
              </a:defRPr>
            </a:lvl3pPr>
            <a:lvl4pPr marL="1828754" indent="0">
              <a:buNone/>
              <a:defRPr sz="2400">
                <a:solidFill>
                  <a:schemeClr val="bg1"/>
                </a:solidFill>
              </a:defRPr>
            </a:lvl4pPr>
            <a:lvl5pPr marL="2438339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&lt;e-mail&gt;</a:t>
            </a: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90"/>
          <a:stretch/>
        </p:blipFill>
        <p:spPr>
          <a:xfrm>
            <a:off x="4421075" y="3201319"/>
            <a:ext cx="7724400" cy="2411444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1283373" y="5611301"/>
            <a:ext cx="1114817" cy="748004"/>
            <a:chOff x="7991677" y="189854"/>
            <a:chExt cx="947970" cy="636055"/>
          </a:xfrm>
        </p:grpSpPr>
        <p:sp>
          <p:nvSpPr>
            <p:cNvPr id="48" name="Freeform 47"/>
            <p:cNvSpPr/>
            <p:nvPr userDrawn="1"/>
          </p:nvSpPr>
          <p:spPr>
            <a:xfrm>
              <a:off x="8067864" y="311881"/>
              <a:ext cx="756157" cy="329104"/>
            </a:xfrm>
            <a:custGeom>
              <a:avLst/>
              <a:gdLst>
                <a:gd name="connsiteX0" fmla="*/ 0 w 813268"/>
                <a:gd name="connsiteY0" fmla="*/ 353961 h 353961"/>
                <a:gd name="connsiteX1" fmla="*/ 813268 w 813268"/>
                <a:gd name="connsiteY1" fmla="*/ 307609 h 353961"/>
                <a:gd name="connsiteX2" fmla="*/ 800627 w 813268"/>
                <a:gd name="connsiteY2" fmla="*/ 0 h 353961"/>
                <a:gd name="connsiteX3" fmla="*/ 46352 w 813268"/>
                <a:gd name="connsiteY3" fmla="*/ 12642 h 353961"/>
                <a:gd name="connsiteX4" fmla="*/ 0 w 813268"/>
                <a:gd name="connsiteY4" fmla="*/ 353961 h 3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268" h="353961">
                  <a:moveTo>
                    <a:pt x="0" y="353961"/>
                  </a:moveTo>
                  <a:lnTo>
                    <a:pt x="813268" y="307609"/>
                  </a:lnTo>
                  <a:lnTo>
                    <a:pt x="800627" y="0"/>
                  </a:lnTo>
                  <a:lnTo>
                    <a:pt x="46352" y="12642"/>
                  </a:lnTo>
                  <a:lnTo>
                    <a:pt x="0" y="3539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508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8067427" y="212699"/>
              <a:ext cx="753888" cy="430450"/>
            </a:xfrm>
            <a:custGeom>
              <a:avLst/>
              <a:gdLst/>
              <a:ahLst/>
              <a:cxnLst>
                <a:cxn ang="0">
                  <a:pos x="64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4" y="0"/>
                </a:cxn>
                <a:cxn ang="0">
                  <a:pos x="64" y="70"/>
                </a:cxn>
              </a:cxnLst>
              <a:rect l="0" t="0" r="r" b="b"/>
              <a:pathLst>
                <a:path w="1254" h="716">
                  <a:moveTo>
                    <a:pt x="64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4" y="0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8033760" y="189854"/>
              <a:ext cx="822423" cy="47012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6" y="0"/>
                </a:cxn>
                <a:cxn ang="0">
                  <a:pos x="1276" y="0"/>
                </a:cxn>
                <a:cxn ang="0">
                  <a:pos x="1294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0" y="26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0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4" y="780"/>
                </a:cxn>
                <a:cxn ang="0">
                  <a:pos x="1276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0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6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6" y="0"/>
                  </a:lnTo>
                  <a:lnTo>
                    <a:pt x="1276" y="0"/>
                  </a:lnTo>
                  <a:lnTo>
                    <a:pt x="1294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0" y="26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0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4" y="780"/>
                  </a:lnTo>
                  <a:lnTo>
                    <a:pt x="1276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0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092676" y="254782"/>
              <a:ext cx="704591" cy="340271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76"/>
                </a:cxn>
                <a:cxn ang="0">
                  <a:pos x="772" y="490"/>
                </a:cxn>
                <a:cxn ang="0">
                  <a:pos x="524" y="0"/>
                </a:cxn>
                <a:cxn ang="0">
                  <a:pos x="368" y="49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56" y="308"/>
                </a:cxn>
                <a:cxn ang="0">
                  <a:pos x="334" y="292"/>
                </a:cxn>
                <a:cxn ang="0">
                  <a:pos x="318" y="284"/>
                </a:cxn>
                <a:cxn ang="0">
                  <a:pos x="346" y="270"/>
                </a:cxn>
                <a:cxn ang="0">
                  <a:pos x="362" y="258"/>
                </a:cxn>
                <a:cxn ang="0">
                  <a:pos x="368" y="244"/>
                </a:cxn>
                <a:cxn ang="0">
                  <a:pos x="368" y="76"/>
                </a:cxn>
                <a:cxn ang="0">
                  <a:pos x="368" y="60"/>
                </a:cxn>
                <a:cxn ang="0">
                  <a:pos x="360" y="32"/>
                </a:cxn>
                <a:cxn ang="0">
                  <a:pos x="344" y="12"/>
                </a:cxn>
                <a:cxn ang="0">
                  <a:pos x="314" y="2"/>
                </a:cxn>
                <a:cxn ang="0">
                  <a:pos x="0" y="0"/>
                </a:cxn>
                <a:cxn ang="0">
                  <a:pos x="34" y="76"/>
                </a:cxn>
                <a:cxn ang="0">
                  <a:pos x="0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60" y="322"/>
                </a:cxn>
                <a:cxn ang="0">
                  <a:pos x="276" y="330"/>
                </a:cxn>
                <a:cxn ang="0">
                  <a:pos x="284" y="344"/>
                </a:cxn>
                <a:cxn ang="0">
                  <a:pos x="288" y="372"/>
                </a:cxn>
                <a:cxn ang="0">
                  <a:pos x="470" y="566"/>
                </a:cxn>
                <a:cxn ang="0">
                  <a:pos x="660" y="394"/>
                </a:cxn>
                <a:cxn ang="0">
                  <a:pos x="1096" y="566"/>
                </a:cxn>
                <a:cxn ang="0">
                  <a:pos x="1114" y="566"/>
                </a:cxn>
                <a:cxn ang="0">
                  <a:pos x="1142" y="560"/>
                </a:cxn>
                <a:cxn ang="0">
                  <a:pos x="1162" y="544"/>
                </a:cxn>
                <a:cxn ang="0">
                  <a:pos x="1170" y="512"/>
                </a:cxn>
                <a:cxn ang="0">
                  <a:pos x="1172" y="76"/>
                </a:cxn>
                <a:cxn ang="0">
                  <a:pos x="1170" y="64"/>
                </a:cxn>
                <a:cxn ang="0">
                  <a:pos x="1162" y="38"/>
                </a:cxn>
                <a:cxn ang="0">
                  <a:pos x="1148" y="18"/>
                </a:cxn>
                <a:cxn ang="0">
                  <a:pos x="1132" y="8"/>
                </a:cxn>
                <a:cxn ang="0">
                  <a:pos x="1110" y="2"/>
                </a:cxn>
                <a:cxn ang="0">
                  <a:pos x="1096" y="0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772" y="0"/>
                  </a:lnTo>
                  <a:lnTo>
                    <a:pt x="772" y="76"/>
                  </a:lnTo>
                  <a:lnTo>
                    <a:pt x="806" y="76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0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2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0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0" y="32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6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2" y="336"/>
                  </a:lnTo>
                  <a:lnTo>
                    <a:pt x="284" y="344"/>
                  </a:lnTo>
                  <a:lnTo>
                    <a:pt x="288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2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0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0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0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8092676" y="254782"/>
              <a:ext cx="704591" cy="340271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490"/>
                </a:cxn>
                <a:cxn ang="0">
                  <a:pos x="524" y="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46" y="300"/>
                </a:cxn>
                <a:cxn ang="0">
                  <a:pos x="318" y="284"/>
                </a:cxn>
                <a:cxn ang="0">
                  <a:pos x="334" y="278"/>
                </a:cxn>
                <a:cxn ang="0">
                  <a:pos x="362" y="258"/>
                </a:cxn>
                <a:cxn ang="0">
                  <a:pos x="368" y="230"/>
                </a:cxn>
                <a:cxn ang="0">
                  <a:pos x="368" y="60"/>
                </a:cxn>
                <a:cxn ang="0">
                  <a:pos x="354" y="20"/>
                </a:cxn>
                <a:cxn ang="0">
                  <a:pos x="330" y="6"/>
                </a:cxn>
                <a:cxn ang="0">
                  <a:pos x="0" y="0"/>
                </a:cxn>
                <a:cxn ang="0">
                  <a:pos x="34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76" y="330"/>
                </a:cxn>
                <a:cxn ang="0">
                  <a:pos x="286" y="352"/>
                </a:cxn>
                <a:cxn ang="0">
                  <a:pos x="470" y="566"/>
                </a:cxn>
                <a:cxn ang="0">
                  <a:pos x="708" y="566"/>
                </a:cxn>
                <a:cxn ang="0">
                  <a:pos x="1114" y="566"/>
                </a:cxn>
                <a:cxn ang="0">
                  <a:pos x="1154" y="554"/>
                </a:cxn>
                <a:cxn ang="0">
                  <a:pos x="1168" y="530"/>
                </a:cxn>
                <a:cxn ang="0">
                  <a:pos x="1172" y="76"/>
                </a:cxn>
                <a:cxn ang="0">
                  <a:pos x="1168" y="52"/>
                </a:cxn>
                <a:cxn ang="0">
                  <a:pos x="1154" y="24"/>
                </a:cxn>
                <a:cxn ang="0">
                  <a:pos x="1132" y="8"/>
                </a:cxn>
                <a:cxn ang="0">
                  <a:pos x="1096" y="0"/>
                </a:cxn>
                <a:cxn ang="0">
                  <a:pos x="1096" y="2"/>
                </a:cxn>
                <a:cxn ang="0">
                  <a:pos x="1130" y="8"/>
                </a:cxn>
                <a:cxn ang="0">
                  <a:pos x="1154" y="24"/>
                </a:cxn>
                <a:cxn ang="0">
                  <a:pos x="1168" y="52"/>
                </a:cxn>
                <a:cxn ang="0">
                  <a:pos x="1172" y="76"/>
                </a:cxn>
                <a:cxn ang="0">
                  <a:pos x="1170" y="512"/>
                </a:cxn>
                <a:cxn ang="0">
                  <a:pos x="1152" y="552"/>
                </a:cxn>
                <a:cxn ang="0">
                  <a:pos x="1130" y="564"/>
                </a:cxn>
                <a:cxn ang="0">
                  <a:pos x="708" y="566"/>
                </a:cxn>
                <a:cxn ang="0">
                  <a:pos x="470" y="566"/>
                </a:cxn>
                <a:cxn ang="0">
                  <a:pos x="290" y="372"/>
                </a:cxn>
                <a:cxn ang="0">
                  <a:pos x="282" y="336"/>
                </a:cxn>
                <a:cxn ang="0">
                  <a:pos x="268" y="326"/>
                </a:cxn>
                <a:cxn ang="0">
                  <a:pos x="114" y="322"/>
                </a:cxn>
                <a:cxn ang="0">
                  <a:pos x="0" y="490"/>
                </a:cxn>
                <a:cxn ang="0">
                  <a:pos x="0" y="80"/>
                </a:cxn>
                <a:cxn ang="0">
                  <a:pos x="292" y="2"/>
                </a:cxn>
                <a:cxn ang="0">
                  <a:pos x="344" y="12"/>
                </a:cxn>
                <a:cxn ang="0">
                  <a:pos x="360" y="32"/>
                </a:cxn>
                <a:cxn ang="0">
                  <a:pos x="368" y="76"/>
                </a:cxn>
                <a:cxn ang="0">
                  <a:pos x="366" y="244"/>
                </a:cxn>
                <a:cxn ang="0">
                  <a:pos x="356" y="264"/>
                </a:cxn>
                <a:cxn ang="0">
                  <a:pos x="318" y="284"/>
                </a:cxn>
                <a:cxn ang="0">
                  <a:pos x="334" y="292"/>
                </a:cxn>
                <a:cxn ang="0">
                  <a:pos x="362" y="316"/>
                </a:cxn>
                <a:cxn ang="0">
                  <a:pos x="366" y="330"/>
                </a:cxn>
                <a:cxn ang="0">
                  <a:pos x="368" y="490"/>
                </a:cxn>
                <a:cxn ang="0">
                  <a:pos x="650" y="2"/>
                </a:cxn>
                <a:cxn ang="0">
                  <a:pos x="808" y="76"/>
                </a:cxn>
                <a:cxn ang="0">
                  <a:pos x="1096" y="2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1096" y="0"/>
                  </a:lnTo>
                  <a:lnTo>
                    <a:pt x="772" y="0"/>
                  </a:lnTo>
                  <a:lnTo>
                    <a:pt x="772" y="78"/>
                  </a:lnTo>
                  <a:lnTo>
                    <a:pt x="806" y="78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2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0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2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2" y="32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8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0" y="336"/>
                  </a:lnTo>
                  <a:lnTo>
                    <a:pt x="284" y="344"/>
                  </a:lnTo>
                  <a:lnTo>
                    <a:pt x="286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4" y="554"/>
                  </a:lnTo>
                  <a:lnTo>
                    <a:pt x="1154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2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2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2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096" y="2"/>
                  </a:lnTo>
                  <a:lnTo>
                    <a:pt x="1096" y="2"/>
                  </a:lnTo>
                  <a:lnTo>
                    <a:pt x="1110" y="2"/>
                  </a:lnTo>
                  <a:lnTo>
                    <a:pt x="1120" y="4"/>
                  </a:lnTo>
                  <a:lnTo>
                    <a:pt x="1130" y="8"/>
                  </a:lnTo>
                  <a:lnTo>
                    <a:pt x="1140" y="12"/>
                  </a:lnTo>
                  <a:lnTo>
                    <a:pt x="1146" y="18"/>
                  </a:lnTo>
                  <a:lnTo>
                    <a:pt x="1154" y="24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68" y="52"/>
                  </a:lnTo>
                  <a:lnTo>
                    <a:pt x="1170" y="66"/>
                  </a:lnTo>
                  <a:lnTo>
                    <a:pt x="1170" y="66"/>
                  </a:lnTo>
                  <a:lnTo>
                    <a:pt x="1172" y="76"/>
                  </a:lnTo>
                  <a:lnTo>
                    <a:pt x="1172" y="490"/>
                  </a:lnTo>
                  <a:lnTo>
                    <a:pt x="1172" y="490"/>
                  </a:lnTo>
                  <a:lnTo>
                    <a:pt x="1170" y="512"/>
                  </a:lnTo>
                  <a:lnTo>
                    <a:pt x="1166" y="530"/>
                  </a:lnTo>
                  <a:lnTo>
                    <a:pt x="1160" y="544"/>
                  </a:lnTo>
                  <a:lnTo>
                    <a:pt x="1152" y="552"/>
                  </a:lnTo>
                  <a:lnTo>
                    <a:pt x="1152" y="552"/>
                  </a:lnTo>
                  <a:lnTo>
                    <a:pt x="1142" y="560"/>
                  </a:lnTo>
                  <a:lnTo>
                    <a:pt x="1130" y="564"/>
                  </a:lnTo>
                  <a:lnTo>
                    <a:pt x="1114" y="566"/>
                  </a:lnTo>
                  <a:lnTo>
                    <a:pt x="1096" y="566"/>
                  </a:lnTo>
                  <a:lnTo>
                    <a:pt x="708" y="566"/>
                  </a:lnTo>
                  <a:lnTo>
                    <a:pt x="660" y="394"/>
                  </a:lnTo>
                  <a:lnTo>
                    <a:pt x="510" y="394"/>
                  </a:lnTo>
                  <a:lnTo>
                    <a:pt x="470" y="566"/>
                  </a:lnTo>
                  <a:lnTo>
                    <a:pt x="290" y="566"/>
                  </a:lnTo>
                  <a:lnTo>
                    <a:pt x="290" y="372"/>
                  </a:lnTo>
                  <a:lnTo>
                    <a:pt x="290" y="372"/>
                  </a:lnTo>
                  <a:lnTo>
                    <a:pt x="288" y="352"/>
                  </a:lnTo>
                  <a:lnTo>
                    <a:pt x="286" y="344"/>
                  </a:lnTo>
                  <a:lnTo>
                    <a:pt x="282" y="336"/>
                  </a:lnTo>
                  <a:lnTo>
                    <a:pt x="282" y="336"/>
                  </a:lnTo>
                  <a:lnTo>
                    <a:pt x="276" y="330"/>
                  </a:lnTo>
                  <a:lnTo>
                    <a:pt x="268" y="326"/>
                  </a:lnTo>
                  <a:lnTo>
                    <a:pt x="260" y="322"/>
                  </a:lnTo>
                  <a:lnTo>
                    <a:pt x="248" y="322"/>
                  </a:lnTo>
                  <a:lnTo>
                    <a:pt x="114" y="322"/>
                  </a:lnTo>
                  <a:lnTo>
                    <a:pt x="114" y="566"/>
                  </a:lnTo>
                  <a:lnTo>
                    <a:pt x="0" y="566"/>
                  </a:lnTo>
                  <a:lnTo>
                    <a:pt x="0" y="490"/>
                  </a:lnTo>
                  <a:lnTo>
                    <a:pt x="34" y="490"/>
                  </a:lnTo>
                  <a:lnTo>
                    <a:pt x="34" y="76"/>
                  </a:lnTo>
                  <a:lnTo>
                    <a:pt x="0" y="80"/>
                  </a:lnTo>
                  <a:lnTo>
                    <a:pt x="0" y="2"/>
                  </a:lnTo>
                  <a:lnTo>
                    <a:pt x="292" y="2"/>
                  </a:lnTo>
                  <a:lnTo>
                    <a:pt x="292" y="2"/>
                  </a:lnTo>
                  <a:lnTo>
                    <a:pt x="314" y="2"/>
                  </a:lnTo>
                  <a:lnTo>
                    <a:pt x="330" y="6"/>
                  </a:lnTo>
                  <a:lnTo>
                    <a:pt x="344" y="12"/>
                  </a:lnTo>
                  <a:lnTo>
                    <a:pt x="354" y="22"/>
                  </a:lnTo>
                  <a:lnTo>
                    <a:pt x="354" y="22"/>
                  </a:lnTo>
                  <a:lnTo>
                    <a:pt x="360" y="32"/>
                  </a:lnTo>
                  <a:lnTo>
                    <a:pt x="364" y="44"/>
                  </a:lnTo>
                  <a:lnTo>
                    <a:pt x="368" y="60"/>
                  </a:lnTo>
                  <a:lnTo>
                    <a:pt x="368" y="76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66" y="244"/>
                  </a:lnTo>
                  <a:lnTo>
                    <a:pt x="366" y="250"/>
                  </a:lnTo>
                  <a:lnTo>
                    <a:pt x="362" y="258"/>
                  </a:lnTo>
                  <a:lnTo>
                    <a:pt x="356" y="264"/>
                  </a:lnTo>
                  <a:lnTo>
                    <a:pt x="346" y="270"/>
                  </a:lnTo>
                  <a:lnTo>
                    <a:pt x="334" y="276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92"/>
                  </a:lnTo>
                  <a:lnTo>
                    <a:pt x="346" y="300"/>
                  </a:lnTo>
                  <a:lnTo>
                    <a:pt x="356" y="308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6" y="324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8" y="334"/>
                  </a:lnTo>
                  <a:lnTo>
                    <a:pt x="368" y="490"/>
                  </a:lnTo>
                  <a:lnTo>
                    <a:pt x="406" y="490"/>
                  </a:lnTo>
                  <a:lnTo>
                    <a:pt x="524" y="2"/>
                  </a:lnTo>
                  <a:lnTo>
                    <a:pt x="650" y="2"/>
                  </a:lnTo>
                  <a:lnTo>
                    <a:pt x="772" y="490"/>
                  </a:lnTo>
                  <a:lnTo>
                    <a:pt x="808" y="490"/>
                  </a:lnTo>
                  <a:lnTo>
                    <a:pt x="808" y="76"/>
                  </a:lnTo>
                  <a:lnTo>
                    <a:pt x="772" y="76"/>
                  </a:lnTo>
                  <a:lnTo>
                    <a:pt x="772" y="2"/>
                  </a:lnTo>
                  <a:lnTo>
                    <a:pt x="1096" y="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405293" y="284842"/>
              <a:ext cx="74547" cy="16953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6" y="0"/>
                </a:cxn>
              </a:cxnLst>
              <a:rect l="0" t="0" r="r" b="b"/>
              <a:pathLst>
                <a:path w="124" h="282">
                  <a:moveTo>
                    <a:pt x="66" y="0"/>
                  </a:moveTo>
                  <a:lnTo>
                    <a:pt x="124" y="282"/>
                  </a:lnTo>
                  <a:lnTo>
                    <a:pt x="0" y="28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8405293" y="284842"/>
              <a:ext cx="74547" cy="17073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284"/>
                </a:cxn>
                <a:cxn ang="0">
                  <a:pos x="124" y="284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24" h="284">
                  <a:moveTo>
                    <a:pt x="66" y="0"/>
                  </a:moveTo>
                  <a:lnTo>
                    <a:pt x="66" y="0"/>
                  </a:lnTo>
                  <a:lnTo>
                    <a:pt x="124" y="282"/>
                  </a:lnTo>
                  <a:lnTo>
                    <a:pt x="0" y="28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284"/>
                  </a:lnTo>
                  <a:lnTo>
                    <a:pt x="124" y="284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8625327" y="300472"/>
              <a:ext cx="123844" cy="2476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2"/>
                </a:cxn>
                <a:cxn ang="0">
                  <a:pos x="168" y="412"/>
                </a:cxn>
                <a:cxn ang="0">
                  <a:pos x="168" y="412"/>
                </a:cxn>
                <a:cxn ang="0">
                  <a:pos x="180" y="410"/>
                </a:cxn>
                <a:cxn ang="0">
                  <a:pos x="190" y="408"/>
                </a:cxn>
                <a:cxn ang="0">
                  <a:pos x="196" y="404"/>
                </a:cxn>
                <a:cxn ang="0">
                  <a:pos x="202" y="398"/>
                </a:cxn>
                <a:cxn ang="0">
                  <a:pos x="204" y="394"/>
                </a:cxn>
                <a:cxn ang="0">
                  <a:pos x="206" y="386"/>
                </a:cxn>
                <a:cxn ang="0">
                  <a:pos x="206" y="372"/>
                </a:cxn>
                <a:cxn ang="0">
                  <a:pos x="206" y="44"/>
                </a:cxn>
                <a:cxn ang="0">
                  <a:pos x="206" y="44"/>
                </a:cxn>
                <a:cxn ang="0">
                  <a:pos x="206" y="30"/>
                </a:cxn>
                <a:cxn ang="0">
                  <a:pos x="204" y="22"/>
                </a:cxn>
                <a:cxn ang="0">
                  <a:pos x="200" y="16"/>
                </a:cxn>
                <a:cxn ang="0">
                  <a:pos x="194" y="10"/>
                </a:cxn>
                <a:cxn ang="0">
                  <a:pos x="186" y="4"/>
                </a:cxn>
                <a:cxn ang="0">
                  <a:pos x="174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06" h="412">
                  <a:moveTo>
                    <a:pt x="0" y="0"/>
                  </a:moveTo>
                  <a:lnTo>
                    <a:pt x="0" y="412"/>
                  </a:lnTo>
                  <a:lnTo>
                    <a:pt x="168" y="412"/>
                  </a:lnTo>
                  <a:lnTo>
                    <a:pt x="168" y="412"/>
                  </a:lnTo>
                  <a:lnTo>
                    <a:pt x="180" y="410"/>
                  </a:lnTo>
                  <a:lnTo>
                    <a:pt x="190" y="408"/>
                  </a:lnTo>
                  <a:lnTo>
                    <a:pt x="196" y="404"/>
                  </a:lnTo>
                  <a:lnTo>
                    <a:pt x="202" y="398"/>
                  </a:lnTo>
                  <a:lnTo>
                    <a:pt x="204" y="394"/>
                  </a:lnTo>
                  <a:lnTo>
                    <a:pt x="206" y="386"/>
                  </a:lnTo>
                  <a:lnTo>
                    <a:pt x="206" y="372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30"/>
                  </a:lnTo>
                  <a:lnTo>
                    <a:pt x="204" y="22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86" y="4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8625327" y="299270"/>
              <a:ext cx="123844" cy="24889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80" y="412"/>
                </a:cxn>
                <a:cxn ang="0">
                  <a:pos x="190" y="410"/>
                </a:cxn>
                <a:cxn ang="0">
                  <a:pos x="198" y="406"/>
                </a:cxn>
                <a:cxn ang="0">
                  <a:pos x="202" y="402"/>
                </a:cxn>
                <a:cxn ang="0">
                  <a:pos x="202" y="402"/>
                </a:cxn>
                <a:cxn ang="0">
                  <a:pos x="204" y="396"/>
                </a:cxn>
                <a:cxn ang="0">
                  <a:pos x="206" y="388"/>
                </a:cxn>
                <a:cxn ang="0">
                  <a:pos x="206" y="374"/>
                </a:cxn>
                <a:cxn ang="0">
                  <a:pos x="206" y="46"/>
                </a:cxn>
                <a:cxn ang="0">
                  <a:pos x="206" y="46"/>
                </a:cxn>
                <a:cxn ang="0">
                  <a:pos x="206" y="32"/>
                </a:cxn>
                <a:cxn ang="0">
                  <a:pos x="204" y="24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194" y="10"/>
                </a:cxn>
                <a:cxn ang="0">
                  <a:pos x="186" y="6"/>
                </a:cxn>
                <a:cxn ang="0">
                  <a:pos x="174" y="2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58" y="2"/>
                </a:cxn>
                <a:cxn ang="0">
                  <a:pos x="158" y="2"/>
                </a:cxn>
                <a:cxn ang="0">
                  <a:pos x="174" y="2"/>
                </a:cxn>
                <a:cxn ang="0">
                  <a:pos x="186" y="6"/>
                </a:cxn>
                <a:cxn ang="0">
                  <a:pos x="194" y="12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204" y="24"/>
                </a:cxn>
                <a:cxn ang="0">
                  <a:pos x="204" y="32"/>
                </a:cxn>
                <a:cxn ang="0">
                  <a:pos x="206" y="46"/>
                </a:cxn>
                <a:cxn ang="0">
                  <a:pos x="206" y="374"/>
                </a:cxn>
                <a:cxn ang="0">
                  <a:pos x="206" y="374"/>
                </a:cxn>
                <a:cxn ang="0">
                  <a:pos x="206" y="388"/>
                </a:cxn>
                <a:cxn ang="0">
                  <a:pos x="204" y="394"/>
                </a:cxn>
                <a:cxn ang="0">
                  <a:pos x="202" y="400"/>
                </a:cxn>
                <a:cxn ang="0">
                  <a:pos x="202" y="400"/>
                </a:cxn>
                <a:cxn ang="0">
                  <a:pos x="196" y="406"/>
                </a:cxn>
                <a:cxn ang="0">
                  <a:pos x="190" y="410"/>
                </a:cxn>
                <a:cxn ang="0">
                  <a:pos x="180" y="412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0" y="4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6" h="414">
                  <a:moveTo>
                    <a:pt x="0" y="2"/>
                  </a:moveTo>
                  <a:lnTo>
                    <a:pt x="0" y="2"/>
                  </a:lnTo>
                  <a:lnTo>
                    <a:pt x="0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80" y="412"/>
                  </a:lnTo>
                  <a:lnTo>
                    <a:pt x="190" y="410"/>
                  </a:lnTo>
                  <a:lnTo>
                    <a:pt x="198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4" y="396"/>
                  </a:lnTo>
                  <a:lnTo>
                    <a:pt x="206" y="388"/>
                  </a:lnTo>
                  <a:lnTo>
                    <a:pt x="206" y="374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6" y="32"/>
                  </a:lnTo>
                  <a:lnTo>
                    <a:pt x="204" y="24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194" y="10"/>
                  </a:lnTo>
                  <a:lnTo>
                    <a:pt x="186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6" y="46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88"/>
                  </a:lnTo>
                  <a:lnTo>
                    <a:pt x="204" y="394"/>
                  </a:lnTo>
                  <a:lnTo>
                    <a:pt x="202" y="400"/>
                  </a:lnTo>
                  <a:lnTo>
                    <a:pt x="202" y="400"/>
                  </a:lnTo>
                  <a:lnTo>
                    <a:pt x="196" y="406"/>
                  </a:lnTo>
                  <a:lnTo>
                    <a:pt x="190" y="410"/>
                  </a:lnTo>
                  <a:lnTo>
                    <a:pt x="180" y="412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0" y="4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8157604" y="300472"/>
              <a:ext cx="107011" cy="1022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142" y="170"/>
                </a:cxn>
                <a:cxn ang="0">
                  <a:pos x="142" y="170"/>
                </a:cxn>
                <a:cxn ang="0">
                  <a:pos x="152" y="168"/>
                </a:cxn>
                <a:cxn ang="0">
                  <a:pos x="162" y="164"/>
                </a:cxn>
                <a:cxn ang="0">
                  <a:pos x="168" y="160"/>
                </a:cxn>
                <a:cxn ang="0">
                  <a:pos x="172" y="154"/>
                </a:cxn>
                <a:cxn ang="0">
                  <a:pos x="174" y="148"/>
                </a:cxn>
                <a:cxn ang="0">
                  <a:pos x="176" y="140"/>
                </a:cxn>
                <a:cxn ang="0">
                  <a:pos x="178" y="12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174" y="24"/>
                </a:cxn>
                <a:cxn ang="0">
                  <a:pos x="172" y="18"/>
                </a:cxn>
                <a:cxn ang="0">
                  <a:pos x="168" y="12"/>
                </a:cxn>
                <a:cxn ang="0">
                  <a:pos x="164" y="8"/>
                </a:cxn>
                <a:cxn ang="0">
                  <a:pos x="156" y="2"/>
                </a:cxn>
                <a:cxn ang="0">
                  <a:pos x="148" y="0"/>
                </a:cxn>
                <a:cxn ang="0">
                  <a:pos x="136" y="0"/>
                </a:cxn>
                <a:cxn ang="0">
                  <a:pos x="0" y="0"/>
                </a:cxn>
              </a:cxnLst>
              <a:rect l="0" t="0" r="r" b="b"/>
              <a:pathLst>
                <a:path w="178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2" y="168"/>
                  </a:lnTo>
                  <a:lnTo>
                    <a:pt x="162" y="164"/>
                  </a:lnTo>
                  <a:lnTo>
                    <a:pt x="168" y="160"/>
                  </a:lnTo>
                  <a:lnTo>
                    <a:pt x="172" y="154"/>
                  </a:lnTo>
                  <a:lnTo>
                    <a:pt x="174" y="148"/>
                  </a:lnTo>
                  <a:lnTo>
                    <a:pt x="176" y="140"/>
                  </a:lnTo>
                  <a:lnTo>
                    <a:pt x="178" y="12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4" y="24"/>
                  </a:lnTo>
                  <a:lnTo>
                    <a:pt x="172" y="18"/>
                  </a:lnTo>
                  <a:lnTo>
                    <a:pt x="168" y="12"/>
                  </a:lnTo>
                  <a:lnTo>
                    <a:pt x="164" y="8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8156402" y="299270"/>
              <a:ext cx="108213" cy="10460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54" y="170"/>
                </a:cxn>
                <a:cxn ang="0">
                  <a:pos x="164" y="166"/>
                </a:cxn>
                <a:cxn ang="0">
                  <a:pos x="170" y="162"/>
                </a:cxn>
                <a:cxn ang="0">
                  <a:pos x="174" y="156"/>
                </a:cxn>
                <a:cxn ang="0">
                  <a:pos x="176" y="150"/>
                </a:cxn>
                <a:cxn ang="0">
                  <a:pos x="178" y="142"/>
                </a:cxn>
                <a:cxn ang="0">
                  <a:pos x="180" y="128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76" y="26"/>
                </a:cxn>
                <a:cxn ang="0">
                  <a:pos x="174" y="20"/>
                </a:cxn>
                <a:cxn ang="0">
                  <a:pos x="170" y="14"/>
                </a:cxn>
                <a:cxn ang="0">
                  <a:pos x="166" y="8"/>
                </a:cxn>
                <a:cxn ang="0">
                  <a:pos x="158" y="4"/>
                </a:cxn>
                <a:cxn ang="0">
                  <a:pos x="150" y="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50" y="2"/>
                </a:cxn>
                <a:cxn ang="0">
                  <a:pos x="158" y="6"/>
                </a:cxn>
                <a:cxn ang="0">
                  <a:pos x="166" y="10"/>
                </a:cxn>
                <a:cxn ang="0">
                  <a:pos x="170" y="14"/>
                </a:cxn>
                <a:cxn ang="0">
                  <a:pos x="174" y="20"/>
                </a:cxn>
                <a:cxn ang="0">
                  <a:pos x="176" y="26"/>
                </a:cxn>
                <a:cxn ang="0">
                  <a:pos x="178" y="40"/>
                </a:cxn>
                <a:cxn ang="0">
                  <a:pos x="180" y="40"/>
                </a:cxn>
                <a:cxn ang="0">
                  <a:pos x="178" y="40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78" y="142"/>
                </a:cxn>
                <a:cxn ang="0">
                  <a:pos x="176" y="150"/>
                </a:cxn>
                <a:cxn ang="0">
                  <a:pos x="174" y="156"/>
                </a:cxn>
                <a:cxn ang="0">
                  <a:pos x="168" y="160"/>
                </a:cxn>
                <a:cxn ang="0">
                  <a:pos x="162" y="166"/>
                </a:cxn>
                <a:cxn ang="0">
                  <a:pos x="154" y="170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2" y="17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0" h="174">
                  <a:moveTo>
                    <a:pt x="2" y="2"/>
                  </a:moveTo>
                  <a:lnTo>
                    <a:pt x="0" y="2"/>
                  </a:lnTo>
                  <a:lnTo>
                    <a:pt x="0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54" y="170"/>
                  </a:lnTo>
                  <a:lnTo>
                    <a:pt x="164" y="166"/>
                  </a:lnTo>
                  <a:lnTo>
                    <a:pt x="170" y="162"/>
                  </a:lnTo>
                  <a:lnTo>
                    <a:pt x="174" y="156"/>
                  </a:lnTo>
                  <a:lnTo>
                    <a:pt x="176" y="150"/>
                  </a:lnTo>
                  <a:lnTo>
                    <a:pt x="178" y="142"/>
                  </a:lnTo>
                  <a:lnTo>
                    <a:pt x="180" y="12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6" y="26"/>
                  </a:lnTo>
                  <a:lnTo>
                    <a:pt x="174" y="20"/>
                  </a:lnTo>
                  <a:lnTo>
                    <a:pt x="170" y="14"/>
                  </a:lnTo>
                  <a:lnTo>
                    <a:pt x="166" y="8"/>
                  </a:lnTo>
                  <a:lnTo>
                    <a:pt x="158" y="4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50" y="2"/>
                  </a:lnTo>
                  <a:lnTo>
                    <a:pt x="158" y="6"/>
                  </a:lnTo>
                  <a:lnTo>
                    <a:pt x="166" y="10"/>
                  </a:lnTo>
                  <a:lnTo>
                    <a:pt x="170" y="14"/>
                  </a:lnTo>
                  <a:lnTo>
                    <a:pt x="174" y="20"/>
                  </a:lnTo>
                  <a:lnTo>
                    <a:pt x="176" y="26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78" y="4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42"/>
                  </a:lnTo>
                  <a:lnTo>
                    <a:pt x="176" y="150"/>
                  </a:lnTo>
                  <a:lnTo>
                    <a:pt x="174" y="156"/>
                  </a:lnTo>
                  <a:lnTo>
                    <a:pt x="168" y="160"/>
                  </a:lnTo>
                  <a:lnTo>
                    <a:pt x="162" y="166"/>
                  </a:lnTo>
                  <a:lnTo>
                    <a:pt x="15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2" y="17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7991677" y="740541"/>
              <a:ext cx="52905" cy="64928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74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8037367" y="754969"/>
              <a:ext cx="48095" cy="51702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44" y="8"/>
                </a:cxn>
                <a:cxn ang="0">
                  <a:pos x="38" y="10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6" y="78"/>
                </a:cxn>
                <a:cxn ang="0">
                  <a:pos x="42" y="76"/>
                </a:cxn>
                <a:cxn ang="0">
                  <a:pos x="48" y="74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8096283" y="756171"/>
              <a:ext cx="44488" cy="49297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4" y="82"/>
                </a:cxn>
                <a:cxn ang="0">
                  <a:pos x="34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8150390" y="756171"/>
              <a:ext cx="32464" cy="49297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6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8217723" y="740541"/>
              <a:ext cx="58916" cy="64928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8283854" y="754969"/>
              <a:ext cx="45690" cy="51702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8336758" y="739339"/>
              <a:ext cx="32464" cy="66130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2" y="90"/>
                  </a:lnTo>
                  <a:lnTo>
                    <a:pt x="22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8374031" y="756171"/>
              <a:ext cx="70940" cy="49297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70" y="82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30" y="82"/>
                </a:cxn>
                <a:cxn ang="0">
                  <a:pos x="10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70" y="10"/>
                </a:cxn>
                <a:cxn ang="0">
                  <a:pos x="70" y="10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4" y="42"/>
                </a:cxn>
                <a:cxn ang="0">
                  <a:pos x="74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80" y="7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8" y="58"/>
                </a:cxn>
                <a:cxn ang="0">
                  <a:pos x="88" y="58"/>
                </a:cxn>
                <a:cxn ang="0">
                  <a:pos x="92" y="42"/>
                </a:cxn>
                <a:cxn ang="0">
                  <a:pos x="92" y="42"/>
                </a:cxn>
                <a:cxn ang="0">
                  <a:pos x="98" y="26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18" y="0"/>
                </a:cxn>
                <a:cxn ang="0">
                  <a:pos x="88" y="82"/>
                </a:cxn>
              </a:cxnLst>
              <a:rect l="0" t="0" r="r" b="b"/>
              <a:pathLst>
                <a:path w="118" h="82">
                  <a:moveTo>
                    <a:pt x="88" y="82"/>
                  </a:moveTo>
                  <a:lnTo>
                    <a:pt x="70" y="8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30" y="82"/>
                  </a:lnTo>
                  <a:lnTo>
                    <a:pt x="10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8449781" y="754969"/>
              <a:ext cx="48095" cy="51702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2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2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8506293" y="756171"/>
              <a:ext cx="32464" cy="49297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8541162" y="735731"/>
              <a:ext cx="45690" cy="69738"/>
            </a:xfrm>
            <a:custGeom>
              <a:avLst/>
              <a:gdLst/>
              <a:ahLst/>
              <a:cxnLst>
                <a:cxn ang="0">
                  <a:pos x="52" y="116"/>
                </a:cxn>
                <a:cxn ang="0">
                  <a:pos x="16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6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2" y="116"/>
                </a:cxn>
              </a:cxnLst>
              <a:rect l="0" t="0" r="r" b="b"/>
              <a:pathLst>
                <a:path w="76" h="116">
                  <a:moveTo>
                    <a:pt x="52" y="116"/>
                  </a:moveTo>
                  <a:lnTo>
                    <a:pt x="16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6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2" y="1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8594066" y="739339"/>
              <a:ext cx="13226" cy="21643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8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8613303" y="754969"/>
              <a:ext cx="39678" cy="51702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4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6" y="24"/>
                </a:cxn>
                <a:cxn ang="0">
                  <a:pos x="8" y="18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12"/>
                </a:cxn>
                <a:cxn ang="0">
                  <a:pos x="54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54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8693863" y="740541"/>
              <a:ext cx="46892" cy="64928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18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18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3" name="Freeform 72"/>
            <p:cNvSpPr>
              <a:spLocks noEditPoints="1"/>
            </p:cNvSpPr>
            <p:nvPr/>
          </p:nvSpPr>
          <p:spPr bwMode="auto">
            <a:xfrm>
              <a:off x="8743160" y="735731"/>
              <a:ext cx="48095" cy="70940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2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0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8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2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2" y="44"/>
                </a:cxn>
                <a:cxn ang="0">
                  <a:pos x="54" y="42"/>
                </a:cxn>
                <a:cxn ang="0">
                  <a:pos x="46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2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6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2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8797267" y="754969"/>
              <a:ext cx="51702" cy="70940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4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2" y="76"/>
                </a:cxn>
                <a:cxn ang="0">
                  <a:pos x="64" y="78"/>
                </a:cxn>
                <a:cxn ang="0">
                  <a:pos x="70" y="82"/>
                </a:cxn>
                <a:cxn ang="0">
                  <a:pos x="72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0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8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4" y="10"/>
                </a:cxn>
                <a:cxn ang="0">
                  <a:pos x="74" y="8"/>
                </a:cxn>
                <a:cxn ang="0">
                  <a:pos x="58" y="20"/>
                </a:cxn>
                <a:cxn ang="0">
                  <a:pos x="50" y="10"/>
                </a:cxn>
                <a:cxn ang="0">
                  <a:pos x="32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8852576" y="754969"/>
              <a:ext cx="44488" cy="51702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64"/>
                </a:cxn>
                <a:cxn ang="0">
                  <a:pos x="18" y="70"/>
                </a:cxn>
                <a:cxn ang="0">
                  <a:pos x="22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6" y="74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6" y="14"/>
                </a:cxn>
                <a:cxn ang="0">
                  <a:pos x="52" y="10"/>
                </a:cxn>
                <a:cxn ang="0">
                  <a:pos x="40" y="8"/>
                </a:cxn>
                <a:cxn ang="0">
                  <a:pos x="30" y="10"/>
                </a:cxn>
                <a:cxn ang="0">
                  <a:pos x="22" y="16"/>
                </a:cxn>
                <a:cxn ang="0">
                  <a:pos x="14" y="38"/>
                </a:cxn>
                <a:cxn ang="0">
                  <a:pos x="60" y="38"/>
                </a:cxn>
                <a:cxn ang="0">
                  <a:pos x="62" y="26"/>
                </a:cxn>
              </a:cxnLst>
              <a:rect l="0" t="0" r="r" b="b"/>
              <a:pathLst>
                <a:path w="74" h="86">
                  <a:moveTo>
                    <a:pt x="12" y="46"/>
                  </a:moveTo>
                  <a:lnTo>
                    <a:pt x="12" y="46"/>
                  </a:lnTo>
                  <a:lnTo>
                    <a:pt x="12" y="5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6" y="26"/>
                  </a:lnTo>
                  <a:lnTo>
                    <a:pt x="14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6" name="Freeform 27"/>
            <p:cNvSpPr>
              <a:spLocks noEditPoints="1"/>
            </p:cNvSpPr>
            <p:nvPr userDrawn="1"/>
          </p:nvSpPr>
          <p:spPr bwMode="auto">
            <a:xfrm>
              <a:off x="8904707" y="729148"/>
              <a:ext cx="34940" cy="34940"/>
            </a:xfrm>
            <a:custGeom>
              <a:avLst/>
              <a:gdLst/>
              <a:ahLst/>
              <a:cxnLst>
                <a:cxn ang="0">
                  <a:pos x="104" y="63"/>
                </a:cxn>
                <a:cxn ang="0">
                  <a:pos x="96" y="81"/>
                </a:cxn>
                <a:cxn ang="0">
                  <a:pos x="82" y="95"/>
                </a:cxn>
                <a:cxn ang="0">
                  <a:pos x="62" y="103"/>
                </a:cxn>
                <a:cxn ang="0">
                  <a:pos x="42" y="103"/>
                </a:cxn>
                <a:cxn ang="0">
                  <a:pos x="24" y="95"/>
                </a:cxn>
                <a:cxn ang="0">
                  <a:pos x="9" y="81"/>
                </a:cxn>
                <a:cxn ang="0">
                  <a:pos x="0" y="63"/>
                </a:cxn>
                <a:cxn ang="0">
                  <a:pos x="0" y="42"/>
                </a:cxn>
                <a:cxn ang="0">
                  <a:pos x="9" y="23"/>
                </a:cxn>
                <a:cxn ang="0">
                  <a:pos x="24" y="9"/>
                </a:cxn>
                <a:cxn ang="0">
                  <a:pos x="42" y="1"/>
                </a:cxn>
                <a:cxn ang="0">
                  <a:pos x="62" y="1"/>
                </a:cxn>
                <a:cxn ang="0">
                  <a:pos x="82" y="9"/>
                </a:cxn>
                <a:cxn ang="0">
                  <a:pos x="96" y="23"/>
                </a:cxn>
                <a:cxn ang="0">
                  <a:pos x="104" y="42"/>
                </a:cxn>
                <a:cxn ang="0">
                  <a:pos x="96" y="53"/>
                </a:cxn>
                <a:cxn ang="0">
                  <a:pos x="93" y="36"/>
                </a:cxn>
                <a:cxn ang="0">
                  <a:pos x="83" y="22"/>
                </a:cxn>
                <a:cxn ang="0">
                  <a:pos x="69" y="11"/>
                </a:cxn>
                <a:cxn ang="0">
                  <a:pos x="52" y="9"/>
                </a:cxn>
                <a:cxn ang="0">
                  <a:pos x="35" y="11"/>
                </a:cxn>
                <a:cxn ang="0">
                  <a:pos x="21" y="22"/>
                </a:cxn>
                <a:cxn ang="0">
                  <a:pos x="12" y="36"/>
                </a:cxn>
                <a:cxn ang="0">
                  <a:pos x="8" y="53"/>
                </a:cxn>
                <a:cxn ang="0">
                  <a:pos x="12" y="69"/>
                </a:cxn>
                <a:cxn ang="0">
                  <a:pos x="21" y="84"/>
                </a:cxn>
                <a:cxn ang="0">
                  <a:pos x="35" y="93"/>
                </a:cxn>
                <a:cxn ang="0">
                  <a:pos x="52" y="96"/>
                </a:cxn>
                <a:cxn ang="0">
                  <a:pos x="69" y="93"/>
                </a:cxn>
                <a:cxn ang="0">
                  <a:pos x="83" y="84"/>
                </a:cxn>
                <a:cxn ang="0">
                  <a:pos x="93" y="69"/>
                </a:cxn>
                <a:cxn ang="0">
                  <a:pos x="96" y="53"/>
                </a:cxn>
                <a:cxn ang="0">
                  <a:pos x="51" y="58"/>
                </a:cxn>
                <a:cxn ang="0">
                  <a:pos x="34" y="78"/>
                </a:cxn>
                <a:cxn ang="0">
                  <a:pos x="52" y="24"/>
                </a:cxn>
                <a:cxn ang="0">
                  <a:pos x="68" y="28"/>
                </a:cxn>
                <a:cxn ang="0">
                  <a:pos x="73" y="37"/>
                </a:cxn>
                <a:cxn ang="0">
                  <a:pos x="71" y="46"/>
                </a:cxn>
                <a:cxn ang="0">
                  <a:pos x="66" y="54"/>
                </a:cxn>
                <a:cxn ang="0">
                  <a:pos x="65" y="78"/>
                </a:cxn>
                <a:cxn ang="0">
                  <a:pos x="62" y="36"/>
                </a:cxn>
                <a:cxn ang="0">
                  <a:pos x="56" y="31"/>
                </a:cxn>
                <a:cxn ang="0">
                  <a:pos x="43" y="51"/>
                </a:cxn>
                <a:cxn ang="0">
                  <a:pos x="56" y="51"/>
                </a:cxn>
                <a:cxn ang="0">
                  <a:pos x="62" y="46"/>
                </a:cxn>
              </a:cxnLst>
              <a:rect l="0" t="0" r="r" b="b"/>
              <a:pathLst>
                <a:path w="105" h="104">
                  <a:moveTo>
                    <a:pt x="105" y="53"/>
                  </a:moveTo>
                  <a:lnTo>
                    <a:pt x="105" y="53"/>
                  </a:lnTo>
                  <a:lnTo>
                    <a:pt x="104" y="63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96" y="81"/>
                  </a:lnTo>
                  <a:lnTo>
                    <a:pt x="90" y="89"/>
                  </a:lnTo>
                  <a:lnTo>
                    <a:pt x="90" y="89"/>
                  </a:lnTo>
                  <a:lnTo>
                    <a:pt x="82" y="95"/>
                  </a:lnTo>
                  <a:lnTo>
                    <a:pt x="73" y="100"/>
                  </a:lnTo>
                  <a:lnTo>
                    <a:pt x="73" y="100"/>
                  </a:lnTo>
                  <a:lnTo>
                    <a:pt x="62" y="103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2" y="103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4" y="95"/>
                  </a:lnTo>
                  <a:lnTo>
                    <a:pt x="16" y="89"/>
                  </a:lnTo>
                  <a:lnTo>
                    <a:pt x="16" y="89"/>
                  </a:lnTo>
                  <a:lnTo>
                    <a:pt x="9" y="8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24" y="9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82" y="9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6" y="23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42"/>
                  </a:lnTo>
                  <a:lnTo>
                    <a:pt x="105" y="53"/>
                  </a:lnTo>
                  <a:lnTo>
                    <a:pt x="105" y="53"/>
                  </a:lnTo>
                  <a:close/>
                  <a:moveTo>
                    <a:pt x="96" y="53"/>
                  </a:moveTo>
                  <a:lnTo>
                    <a:pt x="96" y="53"/>
                  </a:lnTo>
                  <a:lnTo>
                    <a:pt x="96" y="4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88" y="28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77" y="17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1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3" y="9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28" y="17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9" y="44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9" y="62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6" y="77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8" y="89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43" y="95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61" y="95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7" y="89"/>
                  </a:lnTo>
                  <a:lnTo>
                    <a:pt x="83" y="84"/>
                  </a:lnTo>
                  <a:lnTo>
                    <a:pt x="83" y="84"/>
                  </a:lnTo>
                  <a:lnTo>
                    <a:pt x="88" y="77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6" y="62"/>
                  </a:lnTo>
                  <a:lnTo>
                    <a:pt x="96" y="53"/>
                  </a:lnTo>
                  <a:lnTo>
                    <a:pt x="96" y="53"/>
                  </a:lnTo>
                  <a:close/>
                  <a:moveTo>
                    <a:pt x="65" y="78"/>
                  </a:moveTo>
                  <a:lnTo>
                    <a:pt x="51" y="58"/>
                  </a:lnTo>
                  <a:lnTo>
                    <a:pt x="43" y="58"/>
                  </a:lnTo>
                  <a:lnTo>
                    <a:pt x="43" y="78"/>
                  </a:lnTo>
                  <a:lnTo>
                    <a:pt x="34" y="78"/>
                  </a:lnTo>
                  <a:lnTo>
                    <a:pt x="34" y="24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61" y="26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70" y="31"/>
                  </a:lnTo>
                  <a:lnTo>
                    <a:pt x="71" y="33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4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0" y="57"/>
                  </a:lnTo>
                  <a:lnTo>
                    <a:pt x="77" y="78"/>
                  </a:lnTo>
                  <a:lnTo>
                    <a:pt x="65" y="78"/>
                  </a:lnTo>
                  <a:close/>
                  <a:moveTo>
                    <a:pt x="64" y="41"/>
                  </a:moveTo>
                  <a:lnTo>
                    <a:pt x="64" y="41"/>
                  </a:lnTo>
                  <a:lnTo>
                    <a:pt x="62" y="36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6" y="31"/>
                  </a:lnTo>
                  <a:lnTo>
                    <a:pt x="51" y="31"/>
                  </a:lnTo>
                  <a:lnTo>
                    <a:pt x="43" y="3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6" y="51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2" y="46"/>
                  </a:lnTo>
                  <a:lnTo>
                    <a:pt x="64" y="41"/>
                  </a:lnTo>
                  <a:lnTo>
                    <a:pt x="64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903544" y="4317405"/>
            <a:ext cx="1874472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8866" r="1777" b="18887"/>
          <a:stretch/>
        </p:blipFill>
        <p:spPr>
          <a:xfrm>
            <a:off x="251" y="-2178"/>
            <a:ext cx="12191500" cy="6862355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0"/>
          <a:stretch/>
        </p:blipFill>
        <p:spPr>
          <a:xfrm flipH="1">
            <a:off x="4789633" y="3272691"/>
            <a:ext cx="7387679" cy="28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4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"/>
          <p:cNvSpPr>
            <a:spLocks noGrp="1"/>
          </p:cNvSpPr>
          <p:nvPr userDrawn="1">
            <p:ph type="body" sz="quarter" idx="10"/>
          </p:nvPr>
        </p:nvSpPr>
        <p:spPr>
          <a:xfrm>
            <a:off x="481837" y="1593821"/>
            <a:ext cx="11256384" cy="4374763"/>
          </a:xfrm>
          <a:prstGeom prst="rect">
            <a:avLst/>
          </a:prstGeom>
        </p:spPr>
        <p:txBody>
          <a:bodyPr/>
          <a:lstStyle>
            <a:lvl1pPr defTabSz="472006">
              <a:buClr>
                <a:srgbClr val="C00000"/>
              </a:buClr>
              <a:defRPr sz="2667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defTabSz="958827">
              <a:spcBef>
                <a:spcPts val="0"/>
              </a:spcBef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spcBef>
                <a:spcPts val="0"/>
              </a:spcBef>
              <a:buClr>
                <a:srgbClr val="C00000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spcBef>
                <a:spcPts val="0"/>
              </a:spcBef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spcBef>
                <a:spcPts val="0"/>
              </a:spcBef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1" name="Title 44"/>
          <p:cNvSpPr>
            <a:spLocks noGrp="1"/>
          </p:cNvSpPr>
          <p:nvPr>
            <p:ph type="title"/>
          </p:nvPr>
        </p:nvSpPr>
        <p:spPr>
          <a:xfrm>
            <a:off x="481839" y="197589"/>
            <a:ext cx="9229924" cy="78722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4267" b="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45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451" y="165100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92313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382251" y="6637338"/>
            <a:ext cx="1792816" cy="214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Y(J)S SONET   Slide </a:t>
            </a:r>
            <a:fld id="{6293E655-19B2-4FA3-A503-4F736825E4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182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11674817" y="6573707"/>
            <a:ext cx="502718" cy="2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5" tIns="60952" rIns="121905" bIns="60952">
            <a:spAutoFit/>
          </a:bodyPr>
          <a:lstStyle/>
          <a:p>
            <a:pPr algn="ctr">
              <a:defRPr/>
            </a:pPr>
            <a:fld id="{1FEB4FD2-243B-450F-B334-AD0C10AF24B3}" type="slidenum">
              <a:rPr lang="en-US" sz="1000" smtClean="0">
                <a:solidFill>
                  <a:srgbClr val="003399"/>
                </a:solidFill>
                <a:latin typeface="+mj-lt"/>
                <a:cs typeface="Arial" charset="0"/>
              </a:rPr>
              <a:pPr algn="ctr">
                <a:defRPr/>
              </a:pPr>
              <a:t>‹#›</a:t>
            </a:fld>
            <a:endParaRPr lang="en-US" sz="933" dirty="0">
              <a:solidFill>
                <a:srgbClr val="003399"/>
              </a:solidFill>
              <a:latin typeface="+mj-lt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674817" y="6640033"/>
            <a:ext cx="0" cy="13597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0" y="1252263"/>
            <a:ext cx="12192000" cy="406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9170" rtl="0" eaLnBrk="1" latinLnBrk="0" hangingPunct="1"/>
            <a:endParaRPr lang="en-US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 rot="5400000">
            <a:off x="-3356658" y="3343957"/>
            <a:ext cx="6870699" cy="1573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3" name="Text Box 40"/>
          <p:cNvSpPr txBox="1">
            <a:spLocks noChangeArrowheads="1"/>
          </p:cNvSpPr>
          <p:nvPr userDrawn="1"/>
        </p:nvSpPr>
        <p:spPr bwMode="auto">
          <a:xfrm>
            <a:off x="10868348" y="6581016"/>
            <a:ext cx="1115559" cy="2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5" tIns="60952" rIns="121905" bIns="60952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rgbClr val="003399"/>
                </a:solidFill>
              </a:rPr>
              <a:t>Y(J)S      OTN</a:t>
            </a:r>
          </a:p>
        </p:txBody>
      </p:sp>
      <p:pic>
        <p:nvPicPr>
          <p:cNvPr id="103" name="Picture 10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941" y="246954"/>
            <a:ext cx="1262588" cy="87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0" r:id="rId2"/>
    <p:sldLayoutId id="2147483713" r:id="rId3"/>
    <p:sldLayoutId id="2147483734" r:id="rId4"/>
    <p:sldLayoutId id="2147483735" r:id="rId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charset="0"/>
          <a:cs typeface="Times New Roman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charset="0"/>
          <a:cs typeface="Times New Roman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charset="0"/>
          <a:cs typeface="Times New Roman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charset="0"/>
          <a:cs typeface="Times New Roman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17841" y="438019"/>
            <a:ext cx="7771267" cy="127991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Optical Transport Network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OTN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17841" y="2313987"/>
            <a:ext cx="6700480" cy="739873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Yaakov Stein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CTO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60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9" y="1589463"/>
            <a:ext cx="11260982" cy="436390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b="1" dirty="0"/>
              <a:t>R</a:t>
            </a:r>
            <a:r>
              <a:rPr lang="en-US" sz="2400" dirty="0"/>
              <a:t>econfigurable </a:t>
            </a:r>
            <a:r>
              <a:rPr lang="en-US" sz="2400" b="1" dirty="0" smtClean="0"/>
              <a:t>O</a:t>
            </a:r>
            <a:r>
              <a:rPr lang="en-US" sz="2400" dirty="0" smtClean="0"/>
              <a:t>ptical </a:t>
            </a:r>
            <a:r>
              <a:rPr lang="en-US" sz="2400" b="1" dirty="0" smtClean="0"/>
              <a:t>A</a:t>
            </a:r>
            <a:r>
              <a:rPr lang="en-US" sz="2400" dirty="0" smtClean="0"/>
              <a:t>dd/</a:t>
            </a:r>
            <a:r>
              <a:rPr lang="en-US" sz="2400" b="1" dirty="0" smtClean="0"/>
              <a:t>D</a:t>
            </a:r>
            <a:r>
              <a:rPr lang="en-US" sz="2400" dirty="0" smtClean="0"/>
              <a:t>rop </a:t>
            </a:r>
            <a:r>
              <a:rPr lang="en-US" sz="2400" b="1" dirty="0" smtClean="0"/>
              <a:t>M</a:t>
            </a:r>
            <a:r>
              <a:rPr lang="en-US" sz="2400" dirty="0" smtClean="0"/>
              <a:t>ultiplexer</a:t>
            </a:r>
            <a:r>
              <a:rPr lang="en-US" sz="2400" dirty="0"/>
              <a:t> 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switches optical signals potentially changing wavelength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	and is completely programmable (via GMPLS)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ROADMs are the building blocks of the </a:t>
            </a:r>
            <a:r>
              <a:rPr lang="en-US" sz="2400" b="1" dirty="0" smtClean="0"/>
              <a:t>W</a:t>
            </a:r>
            <a:r>
              <a:rPr lang="en-US" sz="2400" dirty="0" smtClean="0"/>
              <a:t>avelength </a:t>
            </a:r>
            <a:r>
              <a:rPr lang="en-US" sz="2400" b="1" dirty="0" smtClean="0"/>
              <a:t>S</a:t>
            </a:r>
            <a:r>
              <a:rPr lang="en-US" sz="2400" dirty="0" smtClean="0"/>
              <a:t>witched </a:t>
            </a:r>
            <a:r>
              <a:rPr lang="en-US" sz="2400" b="1" dirty="0" smtClean="0"/>
              <a:t>O</a:t>
            </a:r>
            <a:r>
              <a:rPr lang="en-US" sz="2400" dirty="0" smtClean="0"/>
              <a:t>ptical </a:t>
            </a:r>
            <a:r>
              <a:rPr lang="en-US" sz="2400" b="1" dirty="0" smtClean="0"/>
              <a:t>N</a:t>
            </a:r>
            <a:r>
              <a:rPr lang="en-US" sz="2400" dirty="0" smtClean="0"/>
              <a:t>etwork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But a ROADM only switches wavelengths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and </a:t>
            </a:r>
            <a:r>
              <a:rPr lang="en-US" sz="2400" dirty="0"/>
              <a:t>cannot </a:t>
            </a:r>
            <a:r>
              <a:rPr lang="en-US" sz="2400" dirty="0" smtClean="0"/>
              <a:t>switch, add</a:t>
            </a:r>
            <a:r>
              <a:rPr lang="en-US" sz="2400" dirty="0"/>
              <a:t>, </a:t>
            </a:r>
            <a:r>
              <a:rPr lang="en-US" sz="2400" dirty="0" smtClean="0"/>
              <a:t>or drop</a:t>
            </a:r>
            <a:r>
              <a:rPr lang="en-US" sz="2400" dirty="0"/>
              <a:t>, </a:t>
            </a:r>
            <a:r>
              <a:rPr lang="en-US" sz="2400" dirty="0" smtClean="0"/>
              <a:t>clients </a:t>
            </a:r>
            <a:r>
              <a:rPr lang="en-US" sz="2400" dirty="0" err="1" smtClean="0"/>
              <a:t>muxed</a:t>
            </a:r>
            <a:r>
              <a:rPr lang="en-US" sz="2400" dirty="0" smtClean="0"/>
              <a:t> in that wavelength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Thus, ROADMs by themselves can’t efficiently exploit wavelengths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A </a:t>
            </a:r>
            <a:r>
              <a:rPr lang="en-US" sz="2400" i="1" dirty="0" smtClean="0"/>
              <a:t>combined</a:t>
            </a:r>
            <a:r>
              <a:rPr lang="en-US" sz="2400" dirty="0" smtClean="0"/>
              <a:t> OTN </a:t>
            </a:r>
            <a:r>
              <a:rPr lang="en-US" sz="2400" dirty="0" err="1" smtClean="0"/>
              <a:t>muxponder</a:t>
            </a:r>
            <a:r>
              <a:rPr lang="en-US" sz="2400" dirty="0" smtClean="0"/>
              <a:t> + ROADM solves all problems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allowing optimal routing of even low-rate clients over complex optical networks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OTN + ROADM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3187223" y="5726955"/>
            <a:ext cx="5293122" cy="827840"/>
            <a:chOff x="2450240" y="5426700"/>
            <a:chExt cx="5293122" cy="827840"/>
          </a:xfrm>
        </p:grpSpPr>
        <p:cxnSp>
          <p:nvCxnSpPr>
            <p:cNvPr id="21" name="Straight Connector 20"/>
            <p:cNvCxnSpPr>
              <a:stCxn id="87" idx="3"/>
            </p:cNvCxnSpPr>
            <p:nvPr/>
          </p:nvCxnSpPr>
          <p:spPr>
            <a:xfrm>
              <a:off x="5411604" y="5677250"/>
              <a:ext cx="267170" cy="17299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88" idx="3"/>
            </p:cNvCxnSpPr>
            <p:nvPr/>
          </p:nvCxnSpPr>
          <p:spPr>
            <a:xfrm flipH="1">
              <a:off x="5411603" y="5850246"/>
              <a:ext cx="259295" cy="1610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678774" y="5850480"/>
              <a:ext cx="478972" cy="0"/>
            </a:xfrm>
            <a:prstGeom prst="line">
              <a:avLst/>
            </a:prstGeom>
            <a:ln w="3810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134507" y="5657817"/>
              <a:ext cx="275771" cy="19242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134507" y="5850246"/>
              <a:ext cx="27577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756100" y="5670111"/>
              <a:ext cx="275771" cy="19242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756099" y="5862540"/>
              <a:ext cx="27577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031871" y="5862774"/>
              <a:ext cx="478972" cy="0"/>
            </a:xfrm>
            <a:prstGeom prst="line">
              <a:avLst/>
            </a:prstGeom>
            <a:ln w="3810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487604" y="5670111"/>
              <a:ext cx="275771" cy="19242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487604" y="5862540"/>
              <a:ext cx="275772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4758461" y="5524850"/>
              <a:ext cx="653143" cy="62411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280975" y="5604678"/>
              <a:ext cx="130629" cy="1451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280974" y="5938736"/>
              <a:ext cx="130629" cy="1451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758460" y="5601164"/>
              <a:ext cx="130629" cy="1451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019717" y="6091136"/>
              <a:ext cx="130629" cy="1451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758461" y="5938737"/>
              <a:ext cx="130629" cy="1451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019717" y="5452278"/>
              <a:ext cx="130629" cy="1451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87" idx="1"/>
              <a:endCxn id="91" idx="3"/>
            </p:cNvCxnSpPr>
            <p:nvPr/>
          </p:nvCxnSpPr>
          <p:spPr>
            <a:xfrm flipH="1">
              <a:off x="4889090" y="5677250"/>
              <a:ext cx="391885" cy="334059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8" idx="1"/>
              <a:endCxn id="89" idx="3"/>
            </p:cNvCxnSpPr>
            <p:nvPr/>
          </p:nvCxnSpPr>
          <p:spPr>
            <a:xfrm flipH="1" flipV="1">
              <a:off x="4889089" y="5673736"/>
              <a:ext cx="391885" cy="337572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8" idx="0"/>
              <a:endCxn id="87" idx="2"/>
            </p:cNvCxnSpPr>
            <p:nvPr/>
          </p:nvCxnSpPr>
          <p:spPr>
            <a:xfrm flipV="1">
              <a:off x="5346289" y="5749821"/>
              <a:ext cx="1" cy="188915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4827197" y="5744626"/>
              <a:ext cx="46" cy="194109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4889090" y="6009199"/>
              <a:ext cx="195942" cy="79827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endCxn id="90" idx="0"/>
            </p:cNvCxnSpPr>
            <p:nvPr/>
          </p:nvCxnSpPr>
          <p:spPr>
            <a:xfrm flipH="1">
              <a:off x="5085032" y="6000196"/>
              <a:ext cx="203084" cy="9094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92" idx="2"/>
            </p:cNvCxnSpPr>
            <p:nvPr/>
          </p:nvCxnSpPr>
          <p:spPr>
            <a:xfrm flipH="1">
              <a:off x="4879313" y="5597421"/>
              <a:ext cx="205719" cy="85569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2" idx="2"/>
              <a:endCxn id="87" idx="1"/>
            </p:cNvCxnSpPr>
            <p:nvPr/>
          </p:nvCxnSpPr>
          <p:spPr>
            <a:xfrm>
              <a:off x="5085032" y="5597421"/>
              <a:ext cx="195943" cy="79829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5082397" y="5595186"/>
              <a:ext cx="10172" cy="489972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1" idx="0"/>
            </p:cNvCxnSpPr>
            <p:nvPr/>
          </p:nvCxnSpPr>
          <p:spPr>
            <a:xfrm flipV="1">
              <a:off x="4823776" y="5592477"/>
              <a:ext cx="265471" cy="34626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endCxn id="88" idx="0"/>
            </p:cNvCxnSpPr>
            <p:nvPr/>
          </p:nvCxnSpPr>
          <p:spPr>
            <a:xfrm>
              <a:off x="5098875" y="5600290"/>
              <a:ext cx="247414" cy="338446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endCxn id="90" idx="0"/>
            </p:cNvCxnSpPr>
            <p:nvPr/>
          </p:nvCxnSpPr>
          <p:spPr>
            <a:xfrm flipH="1">
              <a:off x="5085032" y="5748290"/>
              <a:ext cx="261709" cy="342846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89" idx="2"/>
            </p:cNvCxnSpPr>
            <p:nvPr/>
          </p:nvCxnSpPr>
          <p:spPr>
            <a:xfrm>
              <a:off x="4823775" y="5746307"/>
              <a:ext cx="271778" cy="34651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endCxn id="88" idx="1"/>
            </p:cNvCxnSpPr>
            <p:nvPr/>
          </p:nvCxnSpPr>
          <p:spPr>
            <a:xfrm>
              <a:off x="4889089" y="6007089"/>
              <a:ext cx="391885" cy="4219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4885937" y="5682033"/>
              <a:ext cx="391885" cy="4219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6410279" y="5499272"/>
              <a:ext cx="653143" cy="62411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932793" y="5579100"/>
              <a:ext cx="130629" cy="1451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932792" y="5913158"/>
              <a:ext cx="130629" cy="1451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410278" y="5575586"/>
              <a:ext cx="130629" cy="1451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671535" y="6065558"/>
              <a:ext cx="130629" cy="1451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410279" y="5913159"/>
              <a:ext cx="130629" cy="1451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671535" y="5426700"/>
              <a:ext cx="130629" cy="1451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>
              <a:stCxn id="65" idx="1"/>
              <a:endCxn id="69" idx="3"/>
            </p:cNvCxnSpPr>
            <p:nvPr/>
          </p:nvCxnSpPr>
          <p:spPr>
            <a:xfrm flipH="1">
              <a:off x="6540908" y="5651672"/>
              <a:ext cx="391885" cy="334059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6" idx="1"/>
              <a:endCxn id="67" idx="3"/>
            </p:cNvCxnSpPr>
            <p:nvPr/>
          </p:nvCxnSpPr>
          <p:spPr>
            <a:xfrm flipH="1" flipV="1">
              <a:off x="6540907" y="5648158"/>
              <a:ext cx="391885" cy="337572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6" idx="0"/>
              <a:endCxn id="65" idx="2"/>
            </p:cNvCxnSpPr>
            <p:nvPr/>
          </p:nvCxnSpPr>
          <p:spPr>
            <a:xfrm flipV="1">
              <a:off x="6998107" y="5724243"/>
              <a:ext cx="1" cy="188915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6479015" y="5719048"/>
              <a:ext cx="46" cy="194109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6540908" y="5983621"/>
              <a:ext cx="195942" cy="79827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endCxn id="68" idx="0"/>
            </p:cNvCxnSpPr>
            <p:nvPr/>
          </p:nvCxnSpPr>
          <p:spPr>
            <a:xfrm flipH="1">
              <a:off x="6736850" y="5974618"/>
              <a:ext cx="203084" cy="9094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0" idx="2"/>
            </p:cNvCxnSpPr>
            <p:nvPr/>
          </p:nvCxnSpPr>
          <p:spPr>
            <a:xfrm flipH="1">
              <a:off x="6531131" y="5571843"/>
              <a:ext cx="205719" cy="85569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0" idx="2"/>
              <a:endCxn id="65" idx="1"/>
            </p:cNvCxnSpPr>
            <p:nvPr/>
          </p:nvCxnSpPr>
          <p:spPr>
            <a:xfrm>
              <a:off x="6736850" y="5571843"/>
              <a:ext cx="195943" cy="79829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6734215" y="5569608"/>
              <a:ext cx="10172" cy="489972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69" idx="0"/>
            </p:cNvCxnSpPr>
            <p:nvPr/>
          </p:nvCxnSpPr>
          <p:spPr>
            <a:xfrm flipV="1">
              <a:off x="6475594" y="5566899"/>
              <a:ext cx="265471" cy="34626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endCxn id="66" idx="0"/>
            </p:cNvCxnSpPr>
            <p:nvPr/>
          </p:nvCxnSpPr>
          <p:spPr>
            <a:xfrm>
              <a:off x="6750693" y="5574712"/>
              <a:ext cx="247414" cy="338446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68" idx="0"/>
            </p:cNvCxnSpPr>
            <p:nvPr/>
          </p:nvCxnSpPr>
          <p:spPr>
            <a:xfrm flipH="1">
              <a:off x="6736850" y="5722712"/>
              <a:ext cx="261709" cy="342846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67" idx="2"/>
            </p:cNvCxnSpPr>
            <p:nvPr/>
          </p:nvCxnSpPr>
          <p:spPr>
            <a:xfrm>
              <a:off x="6475593" y="5720729"/>
              <a:ext cx="271778" cy="34651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endCxn id="66" idx="1"/>
            </p:cNvCxnSpPr>
            <p:nvPr/>
          </p:nvCxnSpPr>
          <p:spPr>
            <a:xfrm>
              <a:off x="6540907" y="5981511"/>
              <a:ext cx="391885" cy="4219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537755" y="5656455"/>
              <a:ext cx="391885" cy="4219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117470" y="5543111"/>
              <a:ext cx="653143" cy="62411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639984" y="5622939"/>
              <a:ext cx="130629" cy="1451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639983" y="5956997"/>
              <a:ext cx="130629" cy="1451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117469" y="5619425"/>
              <a:ext cx="130629" cy="1451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378726" y="6109397"/>
              <a:ext cx="130629" cy="1451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117470" y="5956998"/>
              <a:ext cx="130629" cy="1451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378726" y="5470539"/>
              <a:ext cx="130629" cy="1451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3" idx="1"/>
              <a:endCxn id="47" idx="3"/>
            </p:cNvCxnSpPr>
            <p:nvPr/>
          </p:nvCxnSpPr>
          <p:spPr>
            <a:xfrm flipH="1">
              <a:off x="3248099" y="5695511"/>
              <a:ext cx="391885" cy="334059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4" idx="1"/>
              <a:endCxn id="45" idx="3"/>
            </p:cNvCxnSpPr>
            <p:nvPr/>
          </p:nvCxnSpPr>
          <p:spPr>
            <a:xfrm flipH="1" flipV="1">
              <a:off x="3248098" y="5691997"/>
              <a:ext cx="391885" cy="337572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4" idx="0"/>
              <a:endCxn id="43" idx="2"/>
            </p:cNvCxnSpPr>
            <p:nvPr/>
          </p:nvCxnSpPr>
          <p:spPr>
            <a:xfrm flipV="1">
              <a:off x="3705298" y="5768082"/>
              <a:ext cx="1" cy="188915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3186206" y="5762887"/>
              <a:ext cx="46" cy="194109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3248099" y="6027460"/>
              <a:ext cx="195942" cy="79827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46" idx="0"/>
            </p:cNvCxnSpPr>
            <p:nvPr/>
          </p:nvCxnSpPr>
          <p:spPr>
            <a:xfrm flipH="1">
              <a:off x="3444041" y="6018457"/>
              <a:ext cx="203084" cy="9094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2"/>
            </p:cNvCxnSpPr>
            <p:nvPr/>
          </p:nvCxnSpPr>
          <p:spPr>
            <a:xfrm flipH="1">
              <a:off x="3238322" y="5615682"/>
              <a:ext cx="205719" cy="85569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2"/>
              <a:endCxn id="43" idx="1"/>
            </p:cNvCxnSpPr>
            <p:nvPr/>
          </p:nvCxnSpPr>
          <p:spPr>
            <a:xfrm>
              <a:off x="3444041" y="5615682"/>
              <a:ext cx="195943" cy="79829"/>
            </a:xfrm>
            <a:prstGeom prst="line">
              <a:avLst/>
            </a:prstGeom>
            <a:ln w="19050">
              <a:solidFill>
                <a:srgbClr val="00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3441406" y="5613447"/>
              <a:ext cx="10172" cy="489972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7" idx="0"/>
            </p:cNvCxnSpPr>
            <p:nvPr/>
          </p:nvCxnSpPr>
          <p:spPr>
            <a:xfrm flipV="1">
              <a:off x="3182785" y="5610738"/>
              <a:ext cx="265471" cy="34626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44" idx="0"/>
            </p:cNvCxnSpPr>
            <p:nvPr/>
          </p:nvCxnSpPr>
          <p:spPr>
            <a:xfrm>
              <a:off x="3457884" y="5618551"/>
              <a:ext cx="247414" cy="338446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46" idx="0"/>
            </p:cNvCxnSpPr>
            <p:nvPr/>
          </p:nvCxnSpPr>
          <p:spPr>
            <a:xfrm flipH="1">
              <a:off x="3444041" y="5766551"/>
              <a:ext cx="261709" cy="342846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5" idx="2"/>
            </p:cNvCxnSpPr>
            <p:nvPr/>
          </p:nvCxnSpPr>
          <p:spPr>
            <a:xfrm>
              <a:off x="3182784" y="5764568"/>
              <a:ext cx="271778" cy="34651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endCxn id="44" idx="1"/>
            </p:cNvCxnSpPr>
            <p:nvPr/>
          </p:nvCxnSpPr>
          <p:spPr>
            <a:xfrm>
              <a:off x="3248098" y="6025350"/>
              <a:ext cx="391885" cy="4219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244946" y="5700294"/>
              <a:ext cx="391885" cy="4219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450240" y="5675455"/>
              <a:ext cx="667345" cy="2824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467163" y="6020710"/>
              <a:ext cx="667345" cy="282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2465794" y="5483025"/>
              <a:ext cx="950479" cy="260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453940" y="6194756"/>
              <a:ext cx="950479" cy="26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076017" y="5646035"/>
              <a:ext cx="667345" cy="2824"/>
            </a:xfrm>
            <a:prstGeom prst="line">
              <a:avLst/>
            </a:prstGeom>
            <a:ln w="3810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059094" y="5991290"/>
              <a:ext cx="667345" cy="282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777329" y="5453605"/>
              <a:ext cx="950479" cy="260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6789183" y="6165336"/>
              <a:ext cx="950479" cy="26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8458942" y="1571735"/>
            <a:ext cx="2766470" cy="765432"/>
            <a:chOff x="8458942" y="1571735"/>
            <a:chExt cx="2766470" cy="765432"/>
          </a:xfrm>
        </p:grpSpPr>
        <p:sp>
          <p:nvSpPr>
            <p:cNvPr id="4" name="Rectangle 3"/>
            <p:cNvSpPr/>
            <p:nvPr/>
          </p:nvSpPr>
          <p:spPr>
            <a:xfrm>
              <a:off x="9432758" y="1583188"/>
              <a:ext cx="834189" cy="753979"/>
            </a:xfrm>
            <a:prstGeom prst="rect">
              <a:avLst/>
            </a:prstGeom>
            <a:solidFill>
              <a:srgbClr val="003399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10466269" y="1794055"/>
              <a:ext cx="759143" cy="435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8458942" y="2094497"/>
              <a:ext cx="759143" cy="435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10288213" y="1589463"/>
              <a:ext cx="199322" cy="1223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0281123" y="1741863"/>
              <a:ext cx="199322" cy="1223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0284664" y="1894263"/>
              <a:ext cx="199322" cy="1223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0277571" y="2057296"/>
              <a:ext cx="199322" cy="1223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0270481" y="2209696"/>
              <a:ext cx="199322" cy="1223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9239132" y="1571735"/>
              <a:ext cx="199322" cy="1223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9232042" y="1724135"/>
              <a:ext cx="199322" cy="1223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9235583" y="1876535"/>
              <a:ext cx="199322" cy="1223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9228490" y="2039568"/>
              <a:ext cx="199322" cy="1223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9221400" y="2191968"/>
              <a:ext cx="199322" cy="1223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1461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G</a:t>
            </a:r>
            <a:r>
              <a:rPr lang="en-US" sz="2400" dirty="0"/>
              <a:t>eneralized</a:t>
            </a:r>
            <a:r>
              <a:rPr lang="en-US" sz="2400" b="1" dirty="0"/>
              <a:t> M</a:t>
            </a:r>
            <a:r>
              <a:rPr lang="en-US" sz="2400" dirty="0"/>
              <a:t>ulti-Protocol</a:t>
            </a:r>
            <a:r>
              <a:rPr lang="en-US" sz="2400" b="1" dirty="0"/>
              <a:t> L</a:t>
            </a:r>
            <a:r>
              <a:rPr lang="en-US" sz="2400" dirty="0"/>
              <a:t>abel</a:t>
            </a:r>
            <a:r>
              <a:rPr lang="en-US" sz="2400" b="1" dirty="0"/>
              <a:t> S</a:t>
            </a:r>
            <a:r>
              <a:rPr lang="en-US" sz="2400" dirty="0"/>
              <a:t>witching (</a:t>
            </a:r>
            <a:r>
              <a:rPr lang="en-US" sz="2400" b="1" dirty="0" smtClean="0"/>
              <a:t>GMPLS</a:t>
            </a:r>
            <a:r>
              <a:rPr lang="en-US" sz="2400" dirty="0" smtClean="0"/>
              <a:t>)</a:t>
            </a:r>
            <a:r>
              <a:rPr lang="en-US" sz="2400" dirty="0"/>
              <a:t> 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is </a:t>
            </a:r>
            <a:r>
              <a:rPr lang="en-US" sz="2400" dirty="0"/>
              <a:t>a </a:t>
            </a:r>
            <a:r>
              <a:rPr lang="en-US" sz="2400" dirty="0" smtClean="0"/>
              <a:t>control protocol </a:t>
            </a:r>
            <a:r>
              <a:rPr lang="en-US" sz="2400" dirty="0"/>
              <a:t>suite </a:t>
            </a:r>
            <a:r>
              <a:rPr lang="en-US" sz="2400" dirty="0" smtClean="0"/>
              <a:t>based on :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RSVP-TE </a:t>
            </a:r>
            <a:r>
              <a:rPr lang="en-US" sz="2400" dirty="0"/>
              <a:t>RFC 3209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OSPF-TE </a:t>
            </a:r>
            <a:r>
              <a:rPr lang="en-US" sz="2400" dirty="0"/>
              <a:t>routing protocol RFC 4203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Link Management Protocol (LMP) RFC 4204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GMPLS extends</a:t>
            </a:r>
            <a:r>
              <a:rPr lang="en-US" sz="2400" dirty="0"/>
              <a:t> MPLS </a:t>
            </a:r>
            <a:r>
              <a:rPr lang="en-US" sz="2400" dirty="0" smtClean="0"/>
              <a:t>switching to other cases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such as TDM, wavelength and fiber switching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GMPLS for the </a:t>
            </a:r>
            <a:r>
              <a:rPr lang="en-US" sz="2400" b="1" dirty="0" smtClean="0"/>
              <a:t>W</a:t>
            </a:r>
            <a:r>
              <a:rPr lang="en-US" sz="2400" dirty="0" smtClean="0"/>
              <a:t>avelength </a:t>
            </a:r>
            <a:r>
              <a:rPr lang="en-US" sz="2400" b="1" dirty="0" smtClean="0"/>
              <a:t>S</a:t>
            </a:r>
            <a:r>
              <a:rPr lang="en-US" sz="2400" dirty="0" smtClean="0"/>
              <a:t>witched </a:t>
            </a:r>
            <a:r>
              <a:rPr lang="en-US" sz="2400" b="1" dirty="0" smtClean="0"/>
              <a:t>O</a:t>
            </a:r>
            <a:r>
              <a:rPr lang="en-US" sz="2400" dirty="0" smtClean="0"/>
              <a:t>ptical </a:t>
            </a:r>
            <a:r>
              <a:rPr lang="en-US" sz="2400" b="1" dirty="0" smtClean="0"/>
              <a:t>N</a:t>
            </a:r>
            <a:r>
              <a:rPr lang="en-US" sz="2400" dirty="0" smtClean="0"/>
              <a:t>etwork (ROADMs)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uses the fiber number and lambda instead of an MPLS label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GMPLS for OTN (RFC 4328, 7062) uses the </a:t>
            </a:r>
            <a:r>
              <a:rPr lang="en-US" sz="2400" dirty="0" err="1" smtClean="0"/>
              <a:t>ODUk</a:t>
            </a:r>
            <a:r>
              <a:rPr lang="en-US" sz="2400" dirty="0" smtClean="0"/>
              <a:t> identifier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GMPLS (RFC 3945)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32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7" y="1593821"/>
            <a:ext cx="10818509" cy="491616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OTN may not be for everyone – so what are the alternatives?</a:t>
            </a:r>
          </a:p>
          <a:p>
            <a:r>
              <a:rPr lang="en-US" sz="2400" dirty="0" smtClean="0"/>
              <a:t>SDH + ROADM</a:t>
            </a:r>
          </a:p>
          <a:p>
            <a:pPr marL="876286" lvl="1" indent="-342900"/>
            <a:r>
              <a:rPr lang="en-US" dirty="0" smtClean="0"/>
              <a:t>GFP to convert packets into serial streams</a:t>
            </a:r>
          </a:p>
          <a:p>
            <a:pPr marL="876286" lvl="1" indent="-342900"/>
            <a:r>
              <a:rPr lang="en-US" dirty="0" smtClean="0"/>
              <a:t>SDH low and high level cross connects for sub-wavelength switching</a:t>
            </a:r>
          </a:p>
          <a:p>
            <a:pPr marL="876286" lvl="1" indent="-342900"/>
            <a:r>
              <a:rPr lang="en-US" dirty="0" smtClean="0"/>
              <a:t>ROADM for wavelength switching</a:t>
            </a:r>
          </a:p>
          <a:p>
            <a:pPr marL="876286" lvl="1" indent="-342900"/>
            <a:r>
              <a:rPr lang="en-US" dirty="0" smtClean="0"/>
              <a:t>disadvantages: all the SDH drawbacks previously mentioned</a:t>
            </a:r>
          </a:p>
          <a:p>
            <a:r>
              <a:rPr lang="en-US" sz="2400" dirty="0" smtClean="0"/>
              <a:t>MPLS + ROADM</a:t>
            </a:r>
          </a:p>
          <a:p>
            <a:pPr lvl="1"/>
            <a:r>
              <a:rPr lang="en-US" dirty="0" smtClean="0"/>
              <a:t>MPLS for all sub-wavelength multiplexing </a:t>
            </a:r>
          </a:p>
          <a:p>
            <a:pPr lvl="1"/>
            <a:r>
              <a:rPr lang="en-US" dirty="0" smtClean="0"/>
              <a:t>ROADM for wavelength switching</a:t>
            </a:r>
          </a:p>
          <a:p>
            <a:pPr lvl="1"/>
            <a:r>
              <a:rPr lang="en-US" dirty="0" smtClean="0"/>
              <a:t>optionally GMPLS control plane for both MPLS and ROADM</a:t>
            </a:r>
          </a:p>
          <a:p>
            <a:pPr lvl="1"/>
            <a:r>
              <a:rPr lang="en-US" dirty="0" smtClean="0"/>
              <a:t>optionally MPLS-TP for sub-wavelength OAM</a:t>
            </a:r>
          </a:p>
          <a:p>
            <a:pPr marL="609585" lvl="1" indent="0">
              <a:buNone/>
            </a:pPr>
            <a:r>
              <a:rPr lang="en-US" dirty="0" smtClean="0"/>
              <a:t>(note that Packet-OTN combines MPLS and OTN)</a:t>
            </a:r>
          </a:p>
          <a:p>
            <a:pPr lvl="1"/>
            <a:r>
              <a:rPr lang="en-US" dirty="0"/>
              <a:t>disadvantages</a:t>
            </a:r>
            <a:r>
              <a:rPr lang="en-US" dirty="0" smtClean="0"/>
              <a:t>: MPLS switches is more expensive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OTN alternatives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52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A brand new alternative </a:t>
            </a:r>
            <a:r>
              <a:rPr lang="en-US" sz="2400" dirty="0"/>
              <a:t>is </a:t>
            </a:r>
            <a:r>
              <a:rPr lang="en-US" sz="2400" b="1" dirty="0"/>
              <a:t>M</a:t>
            </a:r>
            <a:r>
              <a:rPr lang="en-US" sz="2400" dirty="0"/>
              <a:t>etro </a:t>
            </a:r>
            <a:r>
              <a:rPr lang="en-US" sz="2400" b="1" dirty="0"/>
              <a:t>T</a:t>
            </a:r>
            <a:r>
              <a:rPr lang="en-US" sz="2400" dirty="0"/>
              <a:t>ransport </a:t>
            </a:r>
            <a:r>
              <a:rPr lang="en-US" sz="2400" b="1" dirty="0" smtClean="0"/>
              <a:t>N</a:t>
            </a:r>
            <a:r>
              <a:rPr lang="en-US" sz="2400" dirty="0" smtClean="0"/>
              <a:t>etwork technology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targeted </a:t>
            </a:r>
            <a:r>
              <a:rPr lang="en-US" sz="2400" dirty="0"/>
              <a:t>for </a:t>
            </a:r>
            <a:r>
              <a:rPr lang="en-US" sz="2400" dirty="0" smtClean="0"/>
              <a:t>5G RAN transport (China Mobile)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and the </a:t>
            </a:r>
            <a:r>
              <a:rPr lang="en-US" sz="2400" b="1" dirty="0" smtClean="0"/>
              <a:t>S</a:t>
            </a:r>
            <a:r>
              <a:rPr lang="en-US" sz="2400" dirty="0" smtClean="0"/>
              <a:t>licing </a:t>
            </a:r>
            <a:r>
              <a:rPr lang="en-US" sz="2400" b="1" dirty="0"/>
              <a:t>P</a:t>
            </a:r>
            <a:r>
              <a:rPr lang="en-US" sz="2400" dirty="0"/>
              <a:t>acket </a:t>
            </a:r>
            <a:r>
              <a:rPr lang="en-US" sz="2400" b="1" dirty="0"/>
              <a:t>N</a:t>
            </a:r>
            <a:r>
              <a:rPr lang="en-US" sz="2400" dirty="0"/>
              <a:t>etwork </a:t>
            </a:r>
            <a:r>
              <a:rPr lang="en-US" sz="2400" dirty="0" smtClean="0"/>
              <a:t>(slicing an Ethernet core)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promises high bandwidth, low latency, ultra-high-precision timing at low cost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runs over </a:t>
            </a:r>
            <a:r>
              <a:rPr lang="en-GB" sz="2400" dirty="0" smtClean="0"/>
              <a:t>50G, 100G, 200G, and 400G Ethernet 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uses 802.3 64B/66B ordered set blocks for OAM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 smtClean="0"/>
              <a:t>reuses </a:t>
            </a:r>
            <a:r>
              <a:rPr lang="en-US" sz="2400" dirty="0" err="1"/>
              <a:t>FlexE</a:t>
            </a:r>
            <a:r>
              <a:rPr lang="en-US" sz="2400" dirty="0"/>
              <a:t> </a:t>
            </a:r>
            <a:r>
              <a:rPr lang="en-US" sz="2400" dirty="0" smtClean="0"/>
              <a:t>calendaring and bonding technologies 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G.8312 (</a:t>
            </a:r>
            <a:r>
              <a:rPr lang="en-US" dirty="0" err="1" smtClean="0"/>
              <a:t>G.mtn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50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81839" y="3643314"/>
            <a:ext cx="11256382" cy="232527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dirty="0" smtClean="0"/>
              <a:t>SONET/SDH </a:t>
            </a:r>
            <a:r>
              <a:rPr lang="en-US" altLang="en-US" sz="2400" dirty="0"/>
              <a:t>has at 3 layers: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path – end-to-end data connection, </a:t>
            </a:r>
            <a:r>
              <a:rPr lang="en-US" altLang="en-US" sz="2400" dirty="0" err="1"/>
              <a:t>muxes</a:t>
            </a:r>
            <a:r>
              <a:rPr lang="en-US" altLang="en-US" sz="2400" dirty="0"/>
              <a:t> tributary </a:t>
            </a:r>
            <a:r>
              <a:rPr lang="en-US" altLang="en-US" sz="2400" dirty="0" smtClean="0"/>
              <a:t>signals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dirty="0"/>
              <a:t>there are STS paths + Virtual Tributary (VT) paths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line –  protected multiplexed SONET </a:t>
            </a:r>
            <a:r>
              <a:rPr lang="en-US" altLang="en-US" sz="2400" dirty="0" smtClean="0"/>
              <a:t>payload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section – physical link between adjacent </a:t>
            </a:r>
            <a:r>
              <a:rPr lang="en-US" altLang="en-US" sz="2400" dirty="0" smtClean="0"/>
              <a:t>elements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en-US" sz="2400" dirty="0"/>
              <a:t>Each layer has its own overhead to support needed </a:t>
            </a:r>
            <a:r>
              <a:rPr lang="en-US" altLang="en-US" sz="2400" dirty="0" smtClean="0"/>
              <a:t>functionality</a:t>
            </a:r>
            <a:endParaRPr lang="en-US" altLang="en-US" sz="2400" dirty="0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Reminder SONET/SDH architecture</a:t>
            </a:r>
          </a:p>
        </p:txBody>
      </p:sp>
      <p:grpSp>
        <p:nvGrpSpPr>
          <p:cNvPr id="43014" name="Group 72"/>
          <p:cNvGrpSpPr>
            <a:grpSpLocks/>
          </p:cNvGrpSpPr>
          <p:nvPr/>
        </p:nvGrpSpPr>
        <p:grpSpPr bwMode="auto">
          <a:xfrm>
            <a:off x="1790700" y="1206501"/>
            <a:ext cx="8483600" cy="2157413"/>
            <a:chOff x="168" y="760"/>
            <a:chExt cx="5344" cy="1359"/>
          </a:xfrm>
        </p:grpSpPr>
        <p:sp>
          <p:nvSpPr>
            <p:cNvPr id="43015" name="Text Box 9"/>
            <p:cNvSpPr txBox="1">
              <a:spLocks noChangeArrowheads="1"/>
            </p:cNvSpPr>
            <p:nvPr/>
          </p:nvSpPr>
          <p:spPr bwMode="auto">
            <a:xfrm>
              <a:off x="168" y="973"/>
              <a:ext cx="864" cy="320"/>
            </a:xfrm>
            <a:prstGeom prst="rect">
              <a:avLst/>
            </a:prstGeom>
            <a:solidFill>
              <a:srgbClr val="FF66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5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7500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500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Path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2500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Termination</a:t>
              </a:r>
            </a:p>
          </p:txBody>
        </p:sp>
        <p:sp>
          <p:nvSpPr>
            <p:cNvPr id="43016" name="Text Box 12"/>
            <p:cNvSpPr txBox="1">
              <a:spLocks noChangeArrowheads="1"/>
            </p:cNvSpPr>
            <p:nvPr/>
          </p:nvSpPr>
          <p:spPr bwMode="auto">
            <a:xfrm>
              <a:off x="4648" y="973"/>
              <a:ext cx="864" cy="320"/>
            </a:xfrm>
            <a:prstGeom prst="rect">
              <a:avLst/>
            </a:prstGeom>
            <a:solidFill>
              <a:srgbClr val="FF66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5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7500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500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Path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2500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Termination</a:t>
              </a:r>
            </a:p>
          </p:txBody>
        </p:sp>
        <p:sp>
          <p:nvSpPr>
            <p:cNvPr id="43017" name="Text Box 13"/>
            <p:cNvSpPr txBox="1">
              <a:spLocks noChangeArrowheads="1"/>
            </p:cNvSpPr>
            <p:nvPr/>
          </p:nvSpPr>
          <p:spPr bwMode="auto">
            <a:xfrm>
              <a:off x="1320" y="973"/>
              <a:ext cx="864" cy="32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5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7500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500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Line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2500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Termination</a:t>
              </a:r>
            </a:p>
          </p:txBody>
        </p:sp>
        <p:sp>
          <p:nvSpPr>
            <p:cNvPr id="43018" name="Text Box 15"/>
            <p:cNvSpPr txBox="1">
              <a:spLocks noChangeArrowheads="1"/>
            </p:cNvSpPr>
            <p:nvPr/>
          </p:nvSpPr>
          <p:spPr bwMode="auto">
            <a:xfrm>
              <a:off x="3576" y="973"/>
              <a:ext cx="864" cy="32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5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7500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500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Line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2500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Termination</a:t>
              </a:r>
            </a:p>
          </p:txBody>
        </p:sp>
        <p:sp>
          <p:nvSpPr>
            <p:cNvPr id="43019" name="Text Box 16"/>
            <p:cNvSpPr txBox="1">
              <a:spLocks noChangeArrowheads="1"/>
            </p:cNvSpPr>
            <p:nvPr/>
          </p:nvSpPr>
          <p:spPr bwMode="auto">
            <a:xfrm>
              <a:off x="2472" y="973"/>
              <a:ext cx="864" cy="320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5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7500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500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Section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2500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Termination</a:t>
              </a:r>
            </a:p>
          </p:txBody>
        </p:sp>
        <p:grpSp>
          <p:nvGrpSpPr>
            <p:cNvPr id="43020" name="Group 32"/>
            <p:cNvGrpSpPr>
              <a:grpSpLocks/>
            </p:cNvGrpSpPr>
            <p:nvPr/>
          </p:nvGrpSpPr>
          <p:grpSpPr bwMode="auto">
            <a:xfrm>
              <a:off x="552" y="1376"/>
              <a:ext cx="4520" cy="231"/>
              <a:chOff x="552" y="1376"/>
              <a:chExt cx="4520" cy="231"/>
            </a:xfrm>
          </p:grpSpPr>
          <p:sp>
            <p:nvSpPr>
              <p:cNvPr id="43056" name="Line 19"/>
              <p:cNvSpPr>
                <a:spLocks noChangeShapeType="1"/>
              </p:cNvSpPr>
              <p:nvPr/>
            </p:nvSpPr>
            <p:spPr bwMode="auto">
              <a:xfrm>
                <a:off x="552" y="1552"/>
                <a:ext cx="45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7" name="Text Box 20"/>
              <p:cNvSpPr txBox="1">
                <a:spLocks noChangeArrowheads="1"/>
              </p:cNvSpPr>
              <p:nvPr/>
            </p:nvSpPr>
            <p:spPr bwMode="auto">
              <a:xfrm>
                <a:off x="2720" y="1376"/>
                <a:ext cx="46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SzPct val="70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SzPct val="5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SzPct val="75000"/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</a:t>
                </a:r>
              </a:p>
            </p:txBody>
          </p:sp>
          <p:sp>
            <p:nvSpPr>
              <p:cNvPr id="43058" name="Line 25"/>
              <p:cNvSpPr>
                <a:spLocks noChangeShapeType="1"/>
              </p:cNvSpPr>
              <p:nvPr/>
            </p:nvSpPr>
            <p:spPr bwMode="auto">
              <a:xfrm>
                <a:off x="552" y="1424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9" name="Line 31"/>
              <p:cNvSpPr>
                <a:spLocks noChangeShapeType="1"/>
              </p:cNvSpPr>
              <p:nvPr/>
            </p:nvSpPr>
            <p:spPr bwMode="auto">
              <a:xfrm>
                <a:off x="5072" y="1416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21" name="Group 35"/>
            <p:cNvGrpSpPr>
              <a:grpSpLocks/>
            </p:cNvGrpSpPr>
            <p:nvPr/>
          </p:nvGrpSpPr>
          <p:grpSpPr bwMode="auto">
            <a:xfrm>
              <a:off x="552" y="1616"/>
              <a:ext cx="1144" cy="231"/>
              <a:chOff x="552" y="1616"/>
              <a:chExt cx="1144" cy="231"/>
            </a:xfrm>
          </p:grpSpPr>
          <p:sp>
            <p:nvSpPr>
              <p:cNvPr id="43052" name="Line 21"/>
              <p:cNvSpPr>
                <a:spLocks noChangeShapeType="1"/>
              </p:cNvSpPr>
              <p:nvPr/>
            </p:nvSpPr>
            <p:spPr bwMode="auto">
              <a:xfrm>
                <a:off x="552" y="1792"/>
                <a:ext cx="1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3" name="Line 26"/>
              <p:cNvSpPr>
                <a:spLocks noChangeShapeType="1"/>
              </p:cNvSpPr>
              <p:nvPr/>
            </p:nvSpPr>
            <p:spPr bwMode="auto">
              <a:xfrm>
                <a:off x="552" y="1656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4" name="Line 33"/>
              <p:cNvSpPr>
                <a:spLocks noChangeShapeType="1"/>
              </p:cNvSpPr>
              <p:nvPr/>
            </p:nvSpPr>
            <p:spPr bwMode="auto">
              <a:xfrm>
                <a:off x="1696" y="1664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5" name="Text Box 34"/>
              <p:cNvSpPr txBox="1">
                <a:spLocks noChangeArrowheads="1"/>
              </p:cNvSpPr>
              <p:nvPr/>
            </p:nvSpPr>
            <p:spPr bwMode="auto">
              <a:xfrm>
                <a:off x="960" y="1616"/>
                <a:ext cx="4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SzPct val="70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SzPct val="5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SzPct val="75000"/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</a:t>
                </a:r>
              </a:p>
            </p:txBody>
          </p:sp>
        </p:grpSp>
        <p:grpSp>
          <p:nvGrpSpPr>
            <p:cNvPr id="43022" name="Group 46"/>
            <p:cNvGrpSpPr>
              <a:grpSpLocks/>
            </p:cNvGrpSpPr>
            <p:nvPr/>
          </p:nvGrpSpPr>
          <p:grpSpPr bwMode="auto">
            <a:xfrm>
              <a:off x="1712" y="1616"/>
              <a:ext cx="2192" cy="231"/>
              <a:chOff x="1712" y="1616"/>
              <a:chExt cx="2192" cy="231"/>
            </a:xfrm>
          </p:grpSpPr>
          <p:sp>
            <p:nvSpPr>
              <p:cNvPr id="43048" name="Line 37"/>
              <p:cNvSpPr>
                <a:spLocks noChangeShapeType="1"/>
              </p:cNvSpPr>
              <p:nvPr/>
            </p:nvSpPr>
            <p:spPr bwMode="auto">
              <a:xfrm>
                <a:off x="1712" y="1792"/>
                <a:ext cx="2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9" name="Line 38"/>
              <p:cNvSpPr>
                <a:spLocks noChangeShapeType="1"/>
              </p:cNvSpPr>
              <p:nvPr/>
            </p:nvSpPr>
            <p:spPr bwMode="auto">
              <a:xfrm>
                <a:off x="1712" y="1656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0" name="Line 39"/>
              <p:cNvSpPr>
                <a:spLocks noChangeShapeType="1"/>
              </p:cNvSpPr>
              <p:nvPr/>
            </p:nvSpPr>
            <p:spPr bwMode="auto">
              <a:xfrm>
                <a:off x="3904" y="1664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1" name="Text Box 40"/>
              <p:cNvSpPr txBox="1">
                <a:spLocks noChangeArrowheads="1"/>
              </p:cNvSpPr>
              <p:nvPr/>
            </p:nvSpPr>
            <p:spPr bwMode="auto">
              <a:xfrm>
                <a:off x="2166" y="1616"/>
                <a:ext cx="38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SzPct val="70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SzPct val="5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SzPct val="75000"/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</a:t>
                </a:r>
                <a:endPara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3023" name="Group 41"/>
            <p:cNvGrpSpPr>
              <a:grpSpLocks/>
            </p:cNvGrpSpPr>
            <p:nvPr/>
          </p:nvGrpSpPr>
          <p:grpSpPr bwMode="auto">
            <a:xfrm>
              <a:off x="3928" y="1616"/>
              <a:ext cx="1144" cy="231"/>
              <a:chOff x="552" y="1616"/>
              <a:chExt cx="1144" cy="231"/>
            </a:xfrm>
          </p:grpSpPr>
          <p:sp>
            <p:nvSpPr>
              <p:cNvPr id="43044" name="Line 42"/>
              <p:cNvSpPr>
                <a:spLocks noChangeShapeType="1"/>
              </p:cNvSpPr>
              <p:nvPr/>
            </p:nvSpPr>
            <p:spPr bwMode="auto">
              <a:xfrm>
                <a:off x="552" y="1792"/>
                <a:ext cx="1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5" name="Line 43"/>
              <p:cNvSpPr>
                <a:spLocks noChangeShapeType="1"/>
              </p:cNvSpPr>
              <p:nvPr/>
            </p:nvSpPr>
            <p:spPr bwMode="auto">
              <a:xfrm>
                <a:off x="552" y="1656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6" name="Line 44"/>
              <p:cNvSpPr>
                <a:spLocks noChangeShapeType="1"/>
              </p:cNvSpPr>
              <p:nvPr/>
            </p:nvSpPr>
            <p:spPr bwMode="auto">
              <a:xfrm>
                <a:off x="1696" y="1664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7" name="Text Box 45"/>
              <p:cNvSpPr txBox="1">
                <a:spLocks noChangeArrowheads="1"/>
              </p:cNvSpPr>
              <p:nvPr/>
            </p:nvSpPr>
            <p:spPr bwMode="auto">
              <a:xfrm>
                <a:off x="960" y="1616"/>
                <a:ext cx="4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SzPct val="70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SzPct val="5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SzPct val="75000"/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</a:t>
                </a:r>
              </a:p>
            </p:txBody>
          </p:sp>
        </p:grpSp>
        <p:sp>
          <p:nvSpPr>
            <p:cNvPr id="43024" name="Text Box 47"/>
            <p:cNvSpPr txBox="1">
              <a:spLocks noChangeArrowheads="1"/>
            </p:cNvSpPr>
            <p:nvPr/>
          </p:nvSpPr>
          <p:spPr bwMode="auto">
            <a:xfrm>
              <a:off x="1520" y="768"/>
              <a:ext cx="5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5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7500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ADM</a:t>
              </a:r>
            </a:p>
          </p:txBody>
        </p:sp>
        <p:sp>
          <p:nvSpPr>
            <p:cNvPr id="43025" name="Text Box 48"/>
            <p:cNvSpPr txBox="1">
              <a:spLocks noChangeArrowheads="1"/>
            </p:cNvSpPr>
            <p:nvPr/>
          </p:nvSpPr>
          <p:spPr bwMode="auto">
            <a:xfrm>
              <a:off x="3744" y="768"/>
              <a:ext cx="5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5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7500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ADM</a:t>
              </a:r>
            </a:p>
          </p:txBody>
        </p:sp>
        <p:sp>
          <p:nvSpPr>
            <p:cNvPr id="43026" name="Text Box 49"/>
            <p:cNvSpPr txBox="1">
              <a:spLocks noChangeArrowheads="1"/>
            </p:cNvSpPr>
            <p:nvPr/>
          </p:nvSpPr>
          <p:spPr bwMode="auto">
            <a:xfrm>
              <a:off x="2472" y="760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5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7500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regenerator</a:t>
              </a:r>
            </a:p>
          </p:txBody>
        </p:sp>
        <p:grpSp>
          <p:nvGrpSpPr>
            <p:cNvPr id="43027" name="Group 55"/>
            <p:cNvGrpSpPr>
              <a:grpSpLocks/>
            </p:cNvGrpSpPr>
            <p:nvPr/>
          </p:nvGrpSpPr>
          <p:grpSpPr bwMode="auto">
            <a:xfrm>
              <a:off x="552" y="1888"/>
              <a:ext cx="1144" cy="231"/>
              <a:chOff x="544" y="2000"/>
              <a:chExt cx="1144" cy="231"/>
            </a:xfrm>
          </p:grpSpPr>
          <p:sp>
            <p:nvSpPr>
              <p:cNvPr id="43040" name="Line 51"/>
              <p:cNvSpPr>
                <a:spLocks noChangeShapeType="1"/>
              </p:cNvSpPr>
              <p:nvPr/>
            </p:nvSpPr>
            <p:spPr bwMode="auto">
              <a:xfrm>
                <a:off x="544" y="2176"/>
                <a:ext cx="1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1" name="Line 52"/>
              <p:cNvSpPr>
                <a:spLocks noChangeShapeType="1"/>
              </p:cNvSpPr>
              <p:nvPr/>
            </p:nvSpPr>
            <p:spPr bwMode="auto">
              <a:xfrm>
                <a:off x="544" y="2040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2" name="Line 53"/>
              <p:cNvSpPr>
                <a:spLocks noChangeShapeType="1"/>
              </p:cNvSpPr>
              <p:nvPr/>
            </p:nvSpPr>
            <p:spPr bwMode="auto">
              <a:xfrm>
                <a:off x="1688" y="2048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3" name="Text Box 54"/>
              <p:cNvSpPr txBox="1">
                <a:spLocks noChangeArrowheads="1"/>
              </p:cNvSpPr>
              <p:nvPr/>
            </p:nvSpPr>
            <p:spPr bwMode="auto">
              <a:xfrm>
                <a:off x="864" y="2000"/>
                <a:ext cx="5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SzPct val="70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SzPct val="5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SzPct val="75000"/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section</a:t>
                </a:r>
              </a:p>
            </p:txBody>
          </p:sp>
        </p:grpSp>
        <p:sp>
          <p:nvSpPr>
            <p:cNvPr id="43028" name="Line 57"/>
            <p:cNvSpPr>
              <a:spLocks noChangeShapeType="1"/>
            </p:cNvSpPr>
            <p:nvPr/>
          </p:nvSpPr>
          <p:spPr bwMode="auto">
            <a:xfrm>
              <a:off x="1712" y="2064"/>
              <a:ext cx="2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Line 58"/>
            <p:cNvSpPr>
              <a:spLocks noChangeShapeType="1"/>
            </p:cNvSpPr>
            <p:nvPr/>
          </p:nvSpPr>
          <p:spPr bwMode="auto">
            <a:xfrm>
              <a:off x="1712" y="1928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0" name="Line 59"/>
            <p:cNvSpPr>
              <a:spLocks noChangeShapeType="1"/>
            </p:cNvSpPr>
            <p:nvPr/>
          </p:nvSpPr>
          <p:spPr bwMode="auto">
            <a:xfrm>
              <a:off x="3904" y="1936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Text Box 60"/>
            <p:cNvSpPr txBox="1">
              <a:spLocks noChangeArrowheads="1"/>
            </p:cNvSpPr>
            <p:nvPr/>
          </p:nvSpPr>
          <p:spPr bwMode="auto">
            <a:xfrm>
              <a:off x="2061" y="1888"/>
              <a:ext cx="6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5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7500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section</a:t>
              </a:r>
            </a:p>
          </p:txBody>
        </p:sp>
        <p:grpSp>
          <p:nvGrpSpPr>
            <p:cNvPr id="43032" name="Group 61"/>
            <p:cNvGrpSpPr>
              <a:grpSpLocks/>
            </p:cNvGrpSpPr>
            <p:nvPr/>
          </p:nvGrpSpPr>
          <p:grpSpPr bwMode="auto">
            <a:xfrm>
              <a:off x="3928" y="1888"/>
              <a:ext cx="1144" cy="231"/>
              <a:chOff x="544" y="2000"/>
              <a:chExt cx="1144" cy="231"/>
            </a:xfrm>
          </p:grpSpPr>
          <p:sp>
            <p:nvSpPr>
              <p:cNvPr id="43036" name="Line 62"/>
              <p:cNvSpPr>
                <a:spLocks noChangeShapeType="1"/>
              </p:cNvSpPr>
              <p:nvPr/>
            </p:nvSpPr>
            <p:spPr bwMode="auto">
              <a:xfrm>
                <a:off x="544" y="2176"/>
                <a:ext cx="1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7" name="Line 63"/>
              <p:cNvSpPr>
                <a:spLocks noChangeShapeType="1"/>
              </p:cNvSpPr>
              <p:nvPr/>
            </p:nvSpPr>
            <p:spPr bwMode="auto">
              <a:xfrm>
                <a:off x="544" y="2040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8" name="Line 64"/>
              <p:cNvSpPr>
                <a:spLocks noChangeShapeType="1"/>
              </p:cNvSpPr>
              <p:nvPr/>
            </p:nvSpPr>
            <p:spPr bwMode="auto">
              <a:xfrm>
                <a:off x="1688" y="2048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9" name="Text Box 65"/>
              <p:cNvSpPr txBox="1">
                <a:spLocks noChangeArrowheads="1"/>
              </p:cNvSpPr>
              <p:nvPr/>
            </p:nvSpPr>
            <p:spPr bwMode="auto">
              <a:xfrm>
                <a:off x="864" y="2000"/>
                <a:ext cx="5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SzPct val="70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SzPct val="5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SzPct val="75000"/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ct val="20000"/>
                  </a:spcBef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46300"/>
                  </a:buClr>
                  <a:buSzPct val="30000"/>
                  <a:buFont typeface="Wingdings" panose="05000000000000000000" pitchFamily="2" charset="2"/>
                  <a:buChar char="l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section</a:t>
                </a:r>
              </a:p>
            </p:txBody>
          </p:sp>
        </p:grpSp>
        <p:sp>
          <p:nvSpPr>
            <p:cNvPr id="43033" name="Text Box 69"/>
            <p:cNvSpPr txBox="1">
              <a:spLocks noChangeArrowheads="1"/>
            </p:cNvSpPr>
            <p:nvPr/>
          </p:nvSpPr>
          <p:spPr bwMode="auto">
            <a:xfrm>
              <a:off x="3181" y="1888"/>
              <a:ext cx="6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70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5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7500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ct val="20000"/>
                </a:spcBef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section</a:t>
              </a:r>
            </a:p>
          </p:txBody>
        </p:sp>
        <p:sp>
          <p:nvSpPr>
            <p:cNvPr id="43034" name="Line 70"/>
            <p:cNvSpPr>
              <a:spLocks noChangeShapeType="1"/>
            </p:cNvSpPr>
            <p:nvPr/>
          </p:nvSpPr>
          <p:spPr bwMode="auto">
            <a:xfrm>
              <a:off x="2864" y="1928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Line 71"/>
            <p:cNvSpPr>
              <a:spLocks noChangeShapeType="1"/>
            </p:cNvSpPr>
            <p:nvPr/>
          </p:nvSpPr>
          <p:spPr bwMode="auto">
            <a:xfrm>
              <a:off x="2888" y="1928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012279" y="2169876"/>
            <a:ext cx="1631695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altLang="en-US" sz="1800" dirty="0">
                <a:solidFill>
                  <a:srgbClr val="7030A0"/>
                </a:solidFill>
              </a:rPr>
              <a:t>path section</a:t>
            </a:r>
            <a:endParaRPr lang="en-US" sz="1800" b="1" kern="0" dirty="0" smtClean="0">
              <a:solidFill>
                <a:srgbClr val="7030A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020299" y="2523889"/>
            <a:ext cx="1789152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altLang="en-US" sz="1800" dirty="0" smtClean="0">
                <a:solidFill>
                  <a:srgbClr val="7030A0"/>
                </a:solidFill>
              </a:rPr>
              <a:t>multiplex section</a:t>
            </a:r>
            <a:endParaRPr lang="en-US" sz="1800" b="1" kern="0" dirty="0" smtClean="0">
              <a:solidFill>
                <a:srgbClr val="7030A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020299" y="2919969"/>
            <a:ext cx="2068095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altLang="en-US" sz="1800" dirty="0" smtClean="0">
                <a:solidFill>
                  <a:srgbClr val="7030A0"/>
                </a:solidFill>
              </a:rPr>
              <a:t>regenerator section</a:t>
            </a:r>
            <a:endParaRPr lang="en-US" sz="1800" b="1" kern="0" dirty="0" smtClean="0">
              <a:solidFill>
                <a:srgbClr val="7030A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373725" y="3330555"/>
            <a:ext cx="1270249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altLang="en-US" sz="1800" dirty="0" smtClean="0">
                <a:solidFill>
                  <a:srgbClr val="7030A0"/>
                </a:solidFill>
              </a:rPr>
              <a:t>SDH terms</a:t>
            </a:r>
            <a:endParaRPr lang="en-US" sz="1800" b="1" kern="0" dirty="0" smtClean="0">
              <a:solidFill>
                <a:srgbClr val="7030A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57726" y="3362604"/>
            <a:ext cx="1555875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altLang="en-US" sz="1800" dirty="0" smtClean="0"/>
              <a:t>SONET terms</a:t>
            </a:r>
            <a:endParaRPr lang="en-US" sz="18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2989322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OTN hierarchy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63511" y="2899342"/>
            <a:ext cx="4572000" cy="3723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863511" y="4291132"/>
            <a:ext cx="457200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63511" y="3612458"/>
            <a:ext cx="457200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63511" y="5023676"/>
            <a:ext cx="457200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23483" y="5098133"/>
            <a:ext cx="1034716" cy="437808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32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endParaRPr lang="en-US" sz="32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1837" y="4451967"/>
            <a:ext cx="1275347" cy="437808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32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OTUk</a:t>
            </a:r>
            <a:endParaRPr lang="en-US" sz="32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4929" y="3738854"/>
            <a:ext cx="1309162" cy="437808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32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ODUk</a:t>
            </a:r>
            <a:endParaRPr lang="en-US" sz="32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4929" y="3048255"/>
            <a:ext cx="1309162" cy="437808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32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OPUk</a:t>
            </a:r>
            <a:endParaRPr lang="en-US" sz="32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00208" y="4347705"/>
            <a:ext cx="4199021" cy="6463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OTU1, OTU2, OTU3, OTU4,</a:t>
            </a:r>
          </a:p>
          <a:p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OUTC2, OTUC4, OTU25, OTU50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00208" y="3625333"/>
            <a:ext cx="4085390" cy="6463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ODU0, ODU1, ODU2, OTU2e, ODU3,  ODU3e2, ODU4, </a:t>
            </a:r>
            <a:r>
              <a:rPr lang="en-US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ODUflex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, 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73717" y="2925679"/>
            <a:ext cx="4085390" cy="6463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OPU0, OPU1, OPU2, OPU2e, OPU3, OPU3e2, OPU4, ...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30790" y="3748444"/>
            <a:ext cx="588972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kern="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</a:t>
            </a:r>
            <a:endParaRPr lang="en-US" sz="2000" kern="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3130" y="4448528"/>
            <a:ext cx="1308015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kern="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 </a:t>
            </a:r>
            <a:endParaRPr lang="en-US" sz="2000" kern="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1717" y="3127467"/>
            <a:ext cx="811558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kern="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</a:p>
        </p:txBody>
      </p:sp>
      <p:sp>
        <p:nvSpPr>
          <p:cNvPr id="24" name="Left Brace 23"/>
          <p:cNvSpPr/>
          <p:nvPr/>
        </p:nvSpPr>
        <p:spPr>
          <a:xfrm>
            <a:off x="2430379" y="2899343"/>
            <a:ext cx="354929" cy="2124334"/>
          </a:xfrm>
          <a:prstGeom prst="leftBrac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1399035" y="3914986"/>
            <a:ext cx="1461263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</p:txBody>
      </p:sp>
      <p:sp>
        <p:nvSpPr>
          <p:cNvPr id="26" name="Left Brace 25"/>
          <p:cNvSpPr/>
          <p:nvPr/>
        </p:nvSpPr>
        <p:spPr>
          <a:xfrm>
            <a:off x="2391278" y="5023676"/>
            <a:ext cx="394030" cy="1599046"/>
          </a:xfrm>
          <a:prstGeom prst="leftBrac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1399036" y="5751374"/>
            <a:ext cx="1461263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</a:p>
        </p:txBody>
      </p:sp>
      <p:sp>
        <p:nvSpPr>
          <p:cNvPr id="28" name="TextBox 27"/>
          <p:cNvSpPr txBox="1"/>
          <p:nvPr/>
        </p:nvSpPr>
        <p:spPr>
          <a:xfrm rot="18733630">
            <a:off x="-104941" y="3759057"/>
            <a:ext cx="3349656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kern="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roughly comparable to: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28226" y="2267364"/>
            <a:ext cx="1127969" cy="6342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153459" y="2293653"/>
            <a:ext cx="1093472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SDH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862230" y="2268934"/>
            <a:ext cx="1051046" cy="6342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805186" y="2387167"/>
            <a:ext cx="1240181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02642" y="2268840"/>
            <a:ext cx="1225584" cy="6342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900661" y="2246746"/>
            <a:ext cx="1240181" cy="6463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Fiber Channel</a:t>
            </a:r>
          </a:p>
          <a:p>
            <a:r>
              <a:rPr lang="en-US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CPRI</a:t>
            </a:r>
          </a:p>
          <a:p>
            <a:r>
              <a:rPr lang="en-US" sz="12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Infiniband</a:t>
            </a:r>
            <a:r>
              <a:rPr lang="en-US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62492" y="5179067"/>
            <a:ext cx="1308015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kern="0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000" kern="0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56196" y="2268933"/>
            <a:ext cx="1173007" cy="6342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295963" y="2286362"/>
            <a:ext cx="1093472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OTN</a:t>
            </a:r>
          </a:p>
        </p:txBody>
      </p:sp>
      <p:sp>
        <p:nvSpPr>
          <p:cNvPr id="4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642850" y="1442161"/>
            <a:ext cx="10450264" cy="46907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dirty="0" smtClean="0"/>
              <a:t>OTN has more layers (only some are shown here)</a:t>
            </a:r>
            <a:endParaRPr lang="en-US" altLang="en-US" sz="24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863510" y="5599138"/>
            <a:ext cx="457200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863511" y="6101144"/>
            <a:ext cx="457200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576211" y="5577615"/>
            <a:ext cx="1146597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OMS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04180" y="6075175"/>
            <a:ext cx="1090657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OTS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700208" y="5121668"/>
            <a:ext cx="4199021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ptical </a:t>
            </a:r>
            <a:r>
              <a:rPr lang="en-US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annel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00208" y="5638533"/>
            <a:ext cx="4199021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ptical </a:t>
            </a:r>
            <a:r>
              <a:rPr lang="en-US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ultiplex </a:t>
            </a:r>
            <a:r>
              <a:rPr lang="en-US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ection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700208" y="6183688"/>
            <a:ext cx="4199021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ptical </a:t>
            </a:r>
            <a:r>
              <a:rPr lang="en-US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ransport </a:t>
            </a:r>
            <a:r>
              <a:rPr lang="en-US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ection</a:t>
            </a:r>
          </a:p>
        </p:txBody>
      </p:sp>
    </p:spTree>
    <p:extLst>
      <p:ext uri="{BB962C8B-B14F-4D97-AF65-F5344CB8AC3E}">
        <p14:creationId xmlns:p14="http://schemas.microsoft.com/office/powerpoint/2010/main" val="3608493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9" y="4657567"/>
            <a:ext cx="11132408" cy="195606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O</a:t>
            </a:r>
            <a:r>
              <a:rPr lang="en-US" sz="2400" dirty="0" smtClean="0"/>
              <a:t>ptical </a:t>
            </a:r>
            <a:r>
              <a:rPr lang="en-US" sz="2400" b="1" dirty="0" smtClean="0"/>
              <a:t>T</a:t>
            </a:r>
            <a:r>
              <a:rPr lang="en-US" sz="2400" dirty="0" smtClean="0"/>
              <a:t>ransport </a:t>
            </a:r>
            <a:r>
              <a:rPr lang="en-US" sz="2400" b="1" dirty="0" smtClean="0"/>
              <a:t>S</a:t>
            </a:r>
            <a:r>
              <a:rPr lang="en-US" sz="2400" dirty="0" smtClean="0"/>
              <a:t>ection functionality monitors optics between optical devices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including Optical Line Amplifiers (which are not full 3R)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400" b="1" dirty="0"/>
              <a:t>O</a:t>
            </a:r>
            <a:r>
              <a:rPr lang="en-US" sz="2400" dirty="0"/>
              <a:t>ptical </a:t>
            </a:r>
            <a:r>
              <a:rPr lang="en-US" sz="2400" b="1" dirty="0" smtClean="0"/>
              <a:t>M</a:t>
            </a:r>
            <a:r>
              <a:rPr lang="en-US" sz="2400" dirty="0" smtClean="0"/>
              <a:t>ultiplex </a:t>
            </a:r>
            <a:r>
              <a:rPr lang="en-US" sz="2400" b="1" dirty="0"/>
              <a:t>S</a:t>
            </a:r>
            <a:r>
              <a:rPr lang="en-US" sz="2400" dirty="0"/>
              <a:t>ection functionality</a:t>
            </a:r>
            <a:r>
              <a:rPr lang="en-US" sz="2400" dirty="0" smtClean="0"/>
              <a:t> monitors connections between optical ADMs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400" dirty="0" err="1" smtClean="0"/>
              <a:t>Och</a:t>
            </a:r>
            <a:r>
              <a:rPr lang="en-US" sz="2400" dirty="0" smtClean="0"/>
              <a:t> transports signals between 3R regeneration points (NNIs) or transponders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400" dirty="0" smtClean="0"/>
              <a:t>ODU functionality monitors end to end client services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(full functionality) optical layers </a:t>
            </a:r>
            <a:endParaRPr lang="en-US" dirty="0"/>
          </a:p>
        </p:txBody>
      </p:sp>
      <p:cxnSp>
        <p:nvCxnSpPr>
          <p:cNvPr id="9" name="Straight Connector 8"/>
          <p:cNvCxnSpPr>
            <a:stCxn id="6" idx="2"/>
          </p:cNvCxnSpPr>
          <p:nvPr/>
        </p:nvCxnSpPr>
        <p:spPr>
          <a:xfrm>
            <a:off x="2612599" y="3057098"/>
            <a:ext cx="6755660" cy="19767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07495" y="2698267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07495" y="2519622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07495" y="2885395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96121" y="3235102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96121" y="3602369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96121" y="3408582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22"/>
          <p:cNvSpPr/>
          <p:nvPr/>
        </p:nvSpPr>
        <p:spPr>
          <a:xfrm rot="5400000">
            <a:off x="4144549" y="2676539"/>
            <a:ext cx="805229" cy="80318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5400000">
            <a:off x="7258520" y="2678811"/>
            <a:ext cx="805229" cy="80318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167911" y="2908852"/>
            <a:ext cx="595158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OLA</a:t>
            </a:r>
            <a:endParaRPr lang="en-US" sz="1100" b="1" kern="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7280307" y="2908852"/>
            <a:ext cx="595158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OLA</a:t>
            </a:r>
            <a:endParaRPr lang="en-US" sz="1100" b="1" kern="0" dirty="0" smtClean="0"/>
          </a:p>
        </p:txBody>
      </p:sp>
      <p:grpSp>
        <p:nvGrpSpPr>
          <p:cNvPr id="54" name="Group 53"/>
          <p:cNvGrpSpPr/>
          <p:nvPr/>
        </p:nvGrpSpPr>
        <p:grpSpPr>
          <a:xfrm>
            <a:off x="1477722" y="2402005"/>
            <a:ext cx="1992761" cy="1310185"/>
            <a:chOff x="1477722" y="2402005"/>
            <a:chExt cx="1992761" cy="1310185"/>
          </a:xfrm>
        </p:grpSpPr>
        <p:sp>
          <p:nvSpPr>
            <p:cNvPr id="6" name="Flowchart: Manual Operation 5"/>
            <p:cNvSpPr/>
            <p:nvPr/>
          </p:nvSpPr>
          <p:spPr>
            <a:xfrm rot="16200000">
              <a:off x="1402340" y="2501932"/>
              <a:ext cx="1310185" cy="1110332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602857" y="2661629"/>
              <a:ext cx="867626" cy="790729"/>
              <a:chOff x="5193456" y="3968142"/>
              <a:chExt cx="867626" cy="79072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193456" y="3968142"/>
                <a:ext cx="838853" cy="7907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193456" y="4188326"/>
                <a:ext cx="867626" cy="338554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600" b="1" kern="0" dirty="0" smtClean="0"/>
                  <a:t>ROADM</a:t>
                </a:r>
                <a:endParaRPr lang="en-US" sz="1100" b="1" kern="0" dirty="0" smtClean="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477722" y="2889174"/>
              <a:ext cx="1251214" cy="33855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sz="1600" b="1" kern="0" dirty="0" err="1" smtClean="0"/>
                <a:t>muxponder</a:t>
              </a:r>
              <a:endParaRPr lang="en-US" sz="1100" b="1" kern="0" dirty="0" smtClean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507652" y="2781934"/>
            <a:ext cx="595158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fiber</a:t>
            </a:r>
            <a:endParaRPr lang="en-US" sz="1100" b="1" kern="0" dirty="0" smtClean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2606723" y="2183643"/>
            <a:ext cx="0" cy="191069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9596668" y="2172267"/>
            <a:ext cx="0" cy="191069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606723" y="2276324"/>
            <a:ext cx="6989945" cy="1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989900" y="2108469"/>
            <a:ext cx="7185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OMS</a:t>
            </a:r>
            <a:endParaRPr lang="en-US" sz="1100" b="1" kern="0" dirty="0" smtClean="0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809767" y="3069033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lowchart: Manual Operation 55"/>
          <p:cNvSpPr/>
          <p:nvPr/>
        </p:nvSpPr>
        <p:spPr>
          <a:xfrm rot="5400000" flipH="1">
            <a:off x="9518319" y="2514582"/>
            <a:ext cx="1310185" cy="1110332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 flipH="1">
            <a:off x="8760361" y="2674279"/>
            <a:ext cx="867626" cy="790729"/>
            <a:chOff x="5193456" y="3968142"/>
            <a:chExt cx="867626" cy="790729"/>
          </a:xfrm>
        </p:grpSpPr>
        <p:sp>
          <p:nvSpPr>
            <p:cNvPr id="59" name="Rectangle 58"/>
            <p:cNvSpPr/>
            <p:nvPr/>
          </p:nvSpPr>
          <p:spPr>
            <a:xfrm>
              <a:off x="5193456" y="3968142"/>
              <a:ext cx="838853" cy="7907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193456" y="4188326"/>
              <a:ext cx="867626" cy="33855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sz="1600" b="1" kern="0" dirty="0" smtClean="0"/>
                <a:t>ROADM</a:t>
              </a:r>
              <a:endParaRPr lang="en-US" sz="1100" b="1" kern="0" dirty="0" smtClean="0"/>
            </a:p>
          </p:txBody>
        </p:sp>
      </p:grpSp>
      <p:sp>
        <p:nvSpPr>
          <p:cNvPr id="58" name="TextBox 57"/>
          <p:cNvSpPr txBox="1"/>
          <p:nvPr/>
        </p:nvSpPr>
        <p:spPr>
          <a:xfrm flipH="1">
            <a:off x="9597444" y="2901824"/>
            <a:ext cx="1251214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 err="1" smtClean="0"/>
              <a:t>muxponder</a:t>
            </a:r>
            <a:endParaRPr lang="en-US" sz="1100" b="1" kern="0" dirty="0" smtClean="0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10731712" y="2700539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10731712" y="2521894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0731712" y="2887667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10720338" y="3237374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0720338" y="3604641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0720338" y="3410854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0733984" y="3071305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 flipH="1">
            <a:off x="5463524" y="2675736"/>
            <a:ext cx="867626" cy="790729"/>
            <a:chOff x="5193456" y="3968142"/>
            <a:chExt cx="867626" cy="790729"/>
          </a:xfrm>
        </p:grpSpPr>
        <p:sp>
          <p:nvSpPr>
            <p:cNvPr id="69" name="Rectangle 68"/>
            <p:cNvSpPr/>
            <p:nvPr/>
          </p:nvSpPr>
          <p:spPr>
            <a:xfrm>
              <a:off x="5193456" y="3968142"/>
              <a:ext cx="838853" cy="7907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193456" y="4188326"/>
              <a:ext cx="867626" cy="33855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sz="1600" b="1" kern="0" dirty="0" smtClean="0"/>
                <a:t>ROADM</a:t>
              </a:r>
              <a:endParaRPr lang="en-US" sz="1100" b="1" kern="0" dirty="0" smtClean="0"/>
            </a:p>
          </p:txBody>
        </p:sp>
      </p:grpSp>
      <p:cxnSp>
        <p:nvCxnSpPr>
          <p:cNvPr id="71" name="Straight Connector 70"/>
          <p:cNvCxnSpPr/>
          <p:nvPr/>
        </p:nvCxnSpPr>
        <p:spPr>
          <a:xfrm flipV="1">
            <a:off x="2035794" y="1542777"/>
            <a:ext cx="0" cy="191070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0267687" y="1531401"/>
            <a:ext cx="0" cy="191070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035792" y="1635459"/>
            <a:ext cx="8231895" cy="0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643555" y="1467603"/>
            <a:ext cx="69127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ODU</a:t>
            </a:r>
            <a:endParaRPr lang="en-US" sz="1100" b="1" kern="0" dirty="0" smtClean="0"/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2998647" y="3602369"/>
            <a:ext cx="0" cy="191069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5914029" y="3596186"/>
            <a:ext cx="0" cy="191069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469643" y="3596186"/>
            <a:ext cx="0" cy="191069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467601" y="3596186"/>
            <a:ext cx="0" cy="191069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9200866" y="3604287"/>
            <a:ext cx="0" cy="191069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987081" y="3698636"/>
            <a:ext cx="6213785" cy="1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419078" y="3516305"/>
            <a:ext cx="6331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OTS</a:t>
            </a:r>
            <a:endParaRPr lang="en-US" sz="1100" b="1" kern="0" dirty="0" smtClean="0"/>
          </a:p>
        </p:txBody>
      </p:sp>
      <p:sp>
        <p:nvSpPr>
          <p:cNvPr id="89" name="TextBox 88"/>
          <p:cNvSpPr txBox="1"/>
          <p:nvPr/>
        </p:nvSpPr>
        <p:spPr>
          <a:xfrm>
            <a:off x="4908672" y="3517372"/>
            <a:ext cx="6331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OTS</a:t>
            </a:r>
            <a:endParaRPr lang="en-US" sz="1100" b="1" kern="0" dirty="0" smtClean="0"/>
          </a:p>
        </p:txBody>
      </p:sp>
      <p:sp>
        <p:nvSpPr>
          <p:cNvPr id="90" name="TextBox 89"/>
          <p:cNvSpPr txBox="1"/>
          <p:nvPr/>
        </p:nvSpPr>
        <p:spPr>
          <a:xfrm>
            <a:off x="6382936" y="3519188"/>
            <a:ext cx="6331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OTS</a:t>
            </a:r>
            <a:endParaRPr lang="en-US" sz="1100" b="1" kern="0" dirty="0" smtClean="0"/>
          </a:p>
        </p:txBody>
      </p:sp>
      <p:sp>
        <p:nvSpPr>
          <p:cNvPr id="91" name="TextBox 90"/>
          <p:cNvSpPr txBox="1"/>
          <p:nvPr/>
        </p:nvSpPr>
        <p:spPr>
          <a:xfrm>
            <a:off x="7994066" y="3547132"/>
            <a:ext cx="6331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OTS</a:t>
            </a:r>
            <a:endParaRPr lang="en-US" sz="1100" b="1" kern="0" dirty="0" smtClean="0"/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5917830" y="2185915"/>
            <a:ext cx="0" cy="191070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516494" y="2097610"/>
            <a:ext cx="7185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OMS</a:t>
            </a:r>
            <a:endParaRPr lang="en-US" sz="1100" b="1" kern="0" dirty="0" smtClean="0"/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2608995" y="1858369"/>
            <a:ext cx="0" cy="191069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9598940" y="1846993"/>
            <a:ext cx="0" cy="191069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608995" y="1951050"/>
            <a:ext cx="6989945" cy="1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5649019" y="1772336"/>
            <a:ext cx="6016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1600" b="1" kern="0" dirty="0" err="1" smtClean="0"/>
              <a:t>OCh</a:t>
            </a:r>
            <a:endParaRPr lang="en-US" sz="1100" b="1" kern="0" dirty="0" smtClean="0"/>
          </a:p>
        </p:txBody>
      </p:sp>
      <p:sp>
        <p:nvSpPr>
          <p:cNvPr id="100" name="TextBox 99"/>
          <p:cNvSpPr txBox="1"/>
          <p:nvPr/>
        </p:nvSpPr>
        <p:spPr>
          <a:xfrm>
            <a:off x="6471494" y="2784206"/>
            <a:ext cx="595158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fiber</a:t>
            </a:r>
            <a:endParaRPr lang="en-US" sz="1100" b="1" kern="0" dirty="0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8002322" y="2772830"/>
            <a:ext cx="595158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fiber</a:t>
            </a:r>
            <a:endParaRPr lang="en-US" sz="1100" b="1" kern="0" dirty="0" smtClean="0"/>
          </a:p>
        </p:txBody>
      </p:sp>
      <p:sp>
        <p:nvSpPr>
          <p:cNvPr id="102" name="TextBox 101"/>
          <p:cNvSpPr txBox="1"/>
          <p:nvPr/>
        </p:nvSpPr>
        <p:spPr>
          <a:xfrm>
            <a:off x="4960437" y="2772830"/>
            <a:ext cx="595158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fiber</a:t>
            </a:r>
            <a:endParaRPr lang="en-US" sz="11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3965558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67"/>
          <p:cNvSpPr/>
          <p:nvPr/>
        </p:nvSpPr>
        <p:spPr>
          <a:xfrm>
            <a:off x="1399641" y="2304205"/>
            <a:ext cx="4580531" cy="2645466"/>
          </a:xfrm>
          <a:prstGeom prst="ellipse">
            <a:avLst/>
          </a:prstGeom>
          <a:solidFill>
            <a:srgbClr val="F1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Multi-domain case </a:t>
            </a:r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5983843" y="2292828"/>
            <a:ext cx="4822180" cy="26568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17" idx="2"/>
          </p:cNvCxnSpPr>
          <p:nvPr/>
        </p:nvCxnSpPr>
        <p:spPr>
          <a:xfrm>
            <a:off x="2612599" y="3534773"/>
            <a:ext cx="6755660" cy="19767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/>
        </p:nvSpPr>
        <p:spPr>
          <a:xfrm rot="5400000">
            <a:off x="4144549" y="3154214"/>
            <a:ext cx="805229" cy="80318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7231227" y="3156486"/>
            <a:ext cx="805229" cy="80318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67911" y="3372879"/>
            <a:ext cx="595158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OLA</a:t>
            </a:r>
            <a:endParaRPr lang="en-US" sz="1100" b="1" kern="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280307" y="3386527"/>
            <a:ext cx="595158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OLA</a:t>
            </a:r>
            <a:endParaRPr lang="en-US" sz="1100" b="1" kern="0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1477722" y="2879680"/>
            <a:ext cx="1992761" cy="1310185"/>
            <a:chOff x="1477722" y="2402005"/>
            <a:chExt cx="1992761" cy="1310185"/>
          </a:xfrm>
        </p:grpSpPr>
        <p:sp>
          <p:nvSpPr>
            <p:cNvPr id="17" name="Flowchart: Manual Operation 16"/>
            <p:cNvSpPr/>
            <p:nvPr/>
          </p:nvSpPr>
          <p:spPr>
            <a:xfrm rot="16200000">
              <a:off x="1402340" y="2501932"/>
              <a:ext cx="1310185" cy="1110332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602857" y="2661629"/>
              <a:ext cx="867626" cy="790729"/>
              <a:chOff x="5193456" y="3968142"/>
              <a:chExt cx="867626" cy="79072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193456" y="3968142"/>
                <a:ext cx="838853" cy="7907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193456" y="4188326"/>
                <a:ext cx="867626" cy="338554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600" b="1" kern="0" dirty="0" smtClean="0"/>
                  <a:t>ROADM</a:t>
                </a:r>
                <a:endParaRPr lang="en-US" sz="1100" b="1" kern="0" dirty="0" smtClean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477722" y="2889174"/>
              <a:ext cx="1251214" cy="33855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sz="1600" b="1" kern="0" dirty="0" err="1" smtClean="0"/>
                <a:t>muxponder</a:t>
              </a:r>
              <a:endParaRPr lang="en-US" sz="1100" b="1" kern="0" dirty="0" smtClean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507652" y="3259609"/>
            <a:ext cx="595158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fiber</a:t>
            </a:r>
            <a:endParaRPr lang="en-US" sz="1100" b="1" kern="0" dirty="0" smtClean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606723" y="2852390"/>
            <a:ext cx="0" cy="191069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9596668" y="2841014"/>
            <a:ext cx="0" cy="191069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606723" y="2945071"/>
            <a:ext cx="6989945" cy="1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89900" y="2777216"/>
            <a:ext cx="718575" cy="338554"/>
          </a:xfrm>
          <a:prstGeom prst="rect">
            <a:avLst/>
          </a:prstGeom>
          <a:solidFill>
            <a:srgbClr val="F1DDDD"/>
          </a:solidFill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OMS</a:t>
            </a:r>
            <a:endParaRPr lang="en-US" sz="1100" b="1" kern="0" dirty="0" smtClean="0"/>
          </a:p>
        </p:txBody>
      </p:sp>
      <p:sp>
        <p:nvSpPr>
          <p:cNvPr id="28" name="Flowchart: Manual Operation 27"/>
          <p:cNvSpPr/>
          <p:nvPr/>
        </p:nvSpPr>
        <p:spPr>
          <a:xfrm rot="5400000" flipH="1">
            <a:off x="9518319" y="2992257"/>
            <a:ext cx="1310185" cy="1110332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 flipH="1">
            <a:off x="8760361" y="3151954"/>
            <a:ext cx="867626" cy="790729"/>
            <a:chOff x="5193456" y="3968142"/>
            <a:chExt cx="867626" cy="790729"/>
          </a:xfrm>
        </p:grpSpPr>
        <p:sp>
          <p:nvSpPr>
            <p:cNvPr id="30" name="Rectangle 29"/>
            <p:cNvSpPr/>
            <p:nvPr/>
          </p:nvSpPr>
          <p:spPr>
            <a:xfrm>
              <a:off x="5193456" y="3968142"/>
              <a:ext cx="838853" cy="7907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93456" y="4188326"/>
              <a:ext cx="867626" cy="338554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sz="1600" b="1" kern="0" dirty="0" smtClean="0"/>
                <a:t>ROADM</a:t>
              </a:r>
              <a:endParaRPr lang="en-US" sz="1100" b="1" kern="0" dirty="0" smtClean="0"/>
            </a:p>
          </p:txBody>
        </p:sp>
      </p:grpSp>
      <p:sp>
        <p:nvSpPr>
          <p:cNvPr id="32" name="TextBox 31"/>
          <p:cNvSpPr txBox="1"/>
          <p:nvPr/>
        </p:nvSpPr>
        <p:spPr>
          <a:xfrm flipH="1">
            <a:off x="9597444" y="3379499"/>
            <a:ext cx="1251214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 err="1" smtClean="0"/>
              <a:t>muxponder</a:t>
            </a:r>
            <a:endParaRPr lang="en-US" sz="1100" b="1" kern="0" dirty="0" smtClean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035794" y="2020452"/>
            <a:ext cx="0" cy="191070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0267687" y="2009076"/>
            <a:ext cx="0" cy="191070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035792" y="2113134"/>
            <a:ext cx="8231895" cy="0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643555" y="1945278"/>
            <a:ext cx="69127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ODU</a:t>
            </a:r>
            <a:endParaRPr lang="en-US" sz="1100" b="1" kern="0" dirty="0" smtClean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2998647" y="4080044"/>
            <a:ext cx="0" cy="191069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914029" y="4073861"/>
            <a:ext cx="0" cy="191069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469643" y="4073861"/>
            <a:ext cx="0" cy="191069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7467601" y="4073861"/>
            <a:ext cx="0" cy="191069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9200866" y="4081962"/>
            <a:ext cx="0" cy="191069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987081" y="4176311"/>
            <a:ext cx="6213785" cy="1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419078" y="3993980"/>
            <a:ext cx="633187" cy="338554"/>
          </a:xfrm>
          <a:prstGeom prst="rect">
            <a:avLst/>
          </a:prstGeom>
          <a:solidFill>
            <a:srgbClr val="F1DDDD"/>
          </a:solidFill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OTS</a:t>
            </a:r>
            <a:endParaRPr lang="en-US" sz="1100" b="1" kern="0" dirty="0" smtClean="0"/>
          </a:p>
        </p:txBody>
      </p:sp>
      <p:sp>
        <p:nvSpPr>
          <p:cNvPr id="54" name="TextBox 53"/>
          <p:cNvSpPr txBox="1"/>
          <p:nvPr/>
        </p:nvSpPr>
        <p:spPr>
          <a:xfrm>
            <a:off x="4908672" y="3995047"/>
            <a:ext cx="633187" cy="338554"/>
          </a:xfrm>
          <a:prstGeom prst="rect">
            <a:avLst/>
          </a:prstGeom>
          <a:solidFill>
            <a:srgbClr val="F1DDDD"/>
          </a:solidFill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OTS</a:t>
            </a:r>
            <a:endParaRPr lang="en-US" sz="1100" b="1" kern="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6382936" y="3996863"/>
            <a:ext cx="63318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OTS</a:t>
            </a:r>
            <a:endParaRPr lang="en-US" sz="1100" b="1" kern="0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7994066" y="4024807"/>
            <a:ext cx="63318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OTS</a:t>
            </a:r>
            <a:endParaRPr lang="en-US" sz="1100" b="1" kern="0" dirty="0" smtClean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5917830" y="2854662"/>
            <a:ext cx="0" cy="191070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516494" y="2766357"/>
            <a:ext cx="71857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OMS</a:t>
            </a:r>
            <a:endParaRPr lang="en-US" sz="1100" b="1" kern="0" dirty="0" smtClean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2608995" y="2527116"/>
            <a:ext cx="0" cy="191069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9598940" y="2515740"/>
            <a:ext cx="0" cy="191069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2608995" y="2619797"/>
            <a:ext cx="6989945" cy="1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038581" y="2441083"/>
            <a:ext cx="601652" cy="338554"/>
          </a:xfrm>
          <a:prstGeom prst="rect">
            <a:avLst/>
          </a:prstGeom>
          <a:solidFill>
            <a:srgbClr val="F1DDDD"/>
          </a:solidFill>
        </p:spPr>
        <p:txBody>
          <a:bodyPr wrap="square" rtlCol="0" anchor="ctr">
            <a:spAutoFit/>
          </a:bodyPr>
          <a:lstStyle/>
          <a:p>
            <a:r>
              <a:rPr lang="en-US" sz="1600" b="1" kern="0" dirty="0" err="1" smtClean="0"/>
              <a:t>OCh</a:t>
            </a:r>
            <a:endParaRPr lang="en-US" sz="1100" b="1" kern="0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6471494" y="3261881"/>
            <a:ext cx="595158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fiber</a:t>
            </a:r>
            <a:endParaRPr lang="en-US" sz="1100" b="1" kern="0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8002322" y="3250505"/>
            <a:ext cx="595158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fiber</a:t>
            </a:r>
            <a:endParaRPr lang="en-US" sz="1100" b="1" kern="0" dirty="0" smtClean="0"/>
          </a:p>
        </p:txBody>
      </p:sp>
      <p:sp>
        <p:nvSpPr>
          <p:cNvPr id="65" name="TextBox 64"/>
          <p:cNvSpPr txBox="1"/>
          <p:nvPr/>
        </p:nvSpPr>
        <p:spPr>
          <a:xfrm>
            <a:off x="4960437" y="3250505"/>
            <a:ext cx="595158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fiber</a:t>
            </a:r>
            <a:endParaRPr lang="en-US" sz="1100" b="1" kern="0" dirty="0" smtClean="0"/>
          </a:p>
        </p:txBody>
      </p:sp>
      <p:sp>
        <p:nvSpPr>
          <p:cNvPr id="66" name="Oval 65"/>
          <p:cNvSpPr/>
          <p:nvPr/>
        </p:nvSpPr>
        <p:spPr>
          <a:xfrm>
            <a:off x="5602611" y="3250505"/>
            <a:ext cx="607116" cy="679528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697841" y="3410691"/>
            <a:ext cx="595158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3R</a:t>
            </a:r>
            <a:endParaRPr lang="en-US" sz="1100" b="1" kern="0" dirty="0" smtClean="0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5914029" y="2531348"/>
            <a:ext cx="0" cy="191070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599266" y="2401401"/>
            <a:ext cx="60165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600" b="1" kern="0" dirty="0" err="1" smtClean="0"/>
              <a:t>OCh</a:t>
            </a:r>
            <a:endParaRPr lang="en-US" sz="1100" b="1" kern="0" dirty="0" smtClean="0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807495" y="3175942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807495" y="2997297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807495" y="3363070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796121" y="3712777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96121" y="4080044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796121" y="3886257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809767" y="3546708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0731712" y="3178214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10731712" y="2999569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10731712" y="3365342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10720338" y="3715049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10720338" y="4082316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10720338" y="3888529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10733984" y="3548980"/>
            <a:ext cx="693762" cy="1"/>
          </a:xfrm>
          <a:prstGeom prst="line">
            <a:avLst/>
          </a:prstGeom>
          <a:ln w="3810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9" y="5673033"/>
            <a:ext cx="11132408" cy="940599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2400" dirty="0" smtClean="0"/>
              <a:t>The </a:t>
            </a:r>
            <a:r>
              <a:rPr lang="en-US" sz="2400" dirty="0" err="1" smtClean="0"/>
              <a:t>OCh</a:t>
            </a:r>
            <a:r>
              <a:rPr lang="en-US" sz="2400" dirty="0" smtClean="0"/>
              <a:t> layer does not terminate at plain optical amplifiers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only on full 3R regenerators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8985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5" name="Rectangle 1041"/>
          <p:cNvSpPr>
            <a:spLocks noGrp="1" noChangeArrowheads="1"/>
          </p:cNvSpPr>
          <p:nvPr>
            <p:ph type="body" sz="quarter" idx="10"/>
          </p:nvPr>
        </p:nvSpPr>
        <p:spPr>
          <a:xfrm>
            <a:off x="481839" y="5082758"/>
            <a:ext cx="11256384" cy="1630863"/>
          </a:xfrm>
          <a:noFill/>
        </p:spPr>
        <p:txBody>
          <a:bodyPr/>
          <a:lstStyle/>
          <a:p>
            <a:pPr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S</a:t>
            </a:r>
            <a:r>
              <a:rPr lang="en-US" altLang="en-US" sz="2400" dirty="0"/>
              <a:t>ynchronous </a:t>
            </a:r>
            <a:r>
              <a:rPr lang="en-US" altLang="en-US" sz="2400" dirty="0">
                <a:solidFill>
                  <a:srgbClr val="FF0000"/>
                </a:solidFill>
              </a:rPr>
              <a:t>T</a:t>
            </a:r>
            <a:r>
              <a:rPr lang="en-US" altLang="en-US" sz="2400" dirty="0"/>
              <a:t>ransport </a:t>
            </a:r>
            <a:r>
              <a:rPr lang="en-US" altLang="en-US" sz="2400" dirty="0">
                <a:solidFill>
                  <a:srgbClr val="FF0000"/>
                </a:solidFill>
              </a:rPr>
              <a:t>M</a:t>
            </a:r>
            <a:r>
              <a:rPr lang="en-US" altLang="en-US" sz="2400" dirty="0"/>
              <a:t>odules are the </a:t>
            </a:r>
            <a:r>
              <a:rPr lang="en-US" altLang="en-US" sz="2400" dirty="0" smtClean="0"/>
              <a:t>basic SDH structure</a:t>
            </a:r>
            <a:endParaRPr lang="en-US" altLang="en-US" sz="2000" dirty="0"/>
          </a:p>
          <a:p>
            <a:pPr>
              <a:buNone/>
            </a:pPr>
            <a:r>
              <a:rPr lang="en-US" altLang="en-US" sz="2400" dirty="0" smtClean="0"/>
              <a:t>An </a:t>
            </a:r>
            <a:r>
              <a:rPr lang="en-US" altLang="en-US" sz="2400" dirty="0"/>
              <a:t>STM-</a:t>
            </a:r>
            <a:r>
              <a:rPr lang="en-US" altLang="en-US" sz="2400" b="1" dirty="0"/>
              <a:t>1</a:t>
            </a:r>
            <a:r>
              <a:rPr lang="en-US" altLang="en-US" sz="2400" dirty="0"/>
              <a:t> frame is 270 columns * 9 rows = 2430 </a:t>
            </a:r>
            <a:r>
              <a:rPr lang="en-US" altLang="en-US" sz="2400" dirty="0" smtClean="0"/>
              <a:t>bytes </a:t>
            </a:r>
            <a:r>
              <a:rPr lang="en-US" altLang="en-US" sz="2000" dirty="0" smtClean="0"/>
              <a:t>(STM-N has N times as many columns!)</a:t>
            </a:r>
            <a:endParaRPr lang="en-US" altLang="en-US" sz="2000" dirty="0"/>
          </a:p>
          <a:p>
            <a:pPr>
              <a:buNone/>
            </a:pPr>
            <a:r>
              <a:rPr lang="en-US" altLang="en-US" sz="2400" dirty="0"/>
              <a:t>There are </a:t>
            </a:r>
            <a:r>
              <a:rPr lang="en-US" altLang="en-US" sz="2400" dirty="0" smtClean="0"/>
              <a:t>always 8000 STM </a:t>
            </a:r>
            <a:r>
              <a:rPr lang="en-US" altLang="en-US" sz="2400" dirty="0"/>
              <a:t>frames per second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2400" dirty="0" smtClean="0"/>
              <a:t>	so the </a:t>
            </a:r>
            <a:r>
              <a:rPr lang="en-US" altLang="en-US" sz="2400" dirty="0"/>
              <a:t>basic STM-1 rate is 155.520 </a:t>
            </a:r>
            <a:r>
              <a:rPr lang="en-US" altLang="en-US" sz="2400" dirty="0" smtClean="0"/>
              <a:t>Mbps</a:t>
            </a:r>
            <a:endParaRPr lang="en-US" altLang="en-US" sz="2400" dirty="0"/>
          </a:p>
        </p:txBody>
      </p:sp>
      <p:sp>
        <p:nvSpPr>
          <p:cNvPr id="506883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Reminder: STM-1 frame structure</a:t>
            </a:r>
          </a:p>
        </p:txBody>
      </p:sp>
      <p:sp>
        <p:nvSpPr>
          <p:cNvPr id="52227" name="Rectangle 1152"/>
          <p:cNvSpPr>
            <a:spLocks noChangeArrowheads="1"/>
          </p:cNvSpPr>
          <p:nvPr/>
        </p:nvSpPr>
        <p:spPr bwMode="auto">
          <a:xfrm>
            <a:off x="2853763" y="2738512"/>
            <a:ext cx="723900" cy="266700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8" name="Rectangle 1141"/>
          <p:cNvSpPr>
            <a:spLocks noChangeArrowheads="1"/>
          </p:cNvSpPr>
          <p:nvPr/>
        </p:nvSpPr>
        <p:spPr bwMode="auto">
          <a:xfrm>
            <a:off x="2828363" y="1938412"/>
            <a:ext cx="736600" cy="8001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9" name="Rectangle 1151"/>
          <p:cNvSpPr>
            <a:spLocks noChangeArrowheads="1"/>
          </p:cNvSpPr>
          <p:nvPr/>
        </p:nvSpPr>
        <p:spPr bwMode="auto">
          <a:xfrm>
            <a:off x="3590363" y="1951112"/>
            <a:ext cx="6083300" cy="2387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0" name="Rectangle 1140"/>
          <p:cNvSpPr>
            <a:spLocks noChangeArrowheads="1"/>
          </p:cNvSpPr>
          <p:nvPr/>
        </p:nvSpPr>
        <p:spPr bwMode="auto">
          <a:xfrm>
            <a:off x="2841063" y="3005212"/>
            <a:ext cx="723900" cy="1346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2" name="Line 1029"/>
          <p:cNvSpPr>
            <a:spLocks noChangeShapeType="1"/>
          </p:cNvSpPr>
          <p:nvPr/>
        </p:nvSpPr>
        <p:spPr bwMode="auto">
          <a:xfrm flipV="1">
            <a:off x="2548963" y="4402212"/>
            <a:ext cx="2667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Line 1030"/>
          <p:cNvSpPr>
            <a:spLocks noChangeShapeType="1"/>
          </p:cNvSpPr>
          <p:nvPr/>
        </p:nvSpPr>
        <p:spPr bwMode="auto">
          <a:xfrm flipH="1" flipV="1">
            <a:off x="3552263" y="4389512"/>
            <a:ext cx="24130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Text Box 1031"/>
          <p:cNvSpPr txBox="1">
            <a:spLocks noChangeArrowheads="1"/>
          </p:cNvSpPr>
          <p:nvPr/>
        </p:nvSpPr>
        <p:spPr bwMode="auto">
          <a:xfrm>
            <a:off x="2548963" y="4442556"/>
            <a:ext cx="1231900" cy="5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SOH</a:t>
            </a:r>
          </a:p>
          <a:p>
            <a:pPr algn="ctr" eaLnBrk="1" hangingPunct="1">
              <a:lnSpc>
                <a:spcPct val="100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columns</a:t>
            </a:r>
          </a:p>
        </p:txBody>
      </p:sp>
      <p:sp>
        <p:nvSpPr>
          <p:cNvPr id="52237" name="Line 1044"/>
          <p:cNvSpPr>
            <a:spLocks noChangeShapeType="1"/>
          </p:cNvSpPr>
          <p:nvPr/>
        </p:nvSpPr>
        <p:spPr bwMode="auto">
          <a:xfrm>
            <a:off x="6892363" y="1671712"/>
            <a:ext cx="278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Line 1045"/>
          <p:cNvSpPr>
            <a:spLocks noChangeShapeType="1"/>
          </p:cNvSpPr>
          <p:nvPr/>
        </p:nvSpPr>
        <p:spPr bwMode="auto">
          <a:xfrm>
            <a:off x="9673663" y="1671712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Line 1046"/>
          <p:cNvSpPr>
            <a:spLocks noChangeShapeType="1"/>
          </p:cNvSpPr>
          <p:nvPr/>
        </p:nvSpPr>
        <p:spPr bwMode="auto">
          <a:xfrm>
            <a:off x="2828363" y="1671712"/>
            <a:ext cx="256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Line 1051"/>
          <p:cNvSpPr>
            <a:spLocks noChangeShapeType="1"/>
          </p:cNvSpPr>
          <p:nvPr/>
        </p:nvSpPr>
        <p:spPr bwMode="auto">
          <a:xfrm>
            <a:off x="3107763" y="19257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Line 1052"/>
          <p:cNvSpPr>
            <a:spLocks noChangeShapeType="1"/>
          </p:cNvSpPr>
          <p:nvPr/>
        </p:nvSpPr>
        <p:spPr bwMode="auto">
          <a:xfrm>
            <a:off x="2828363" y="2738512"/>
            <a:ext cx="688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Line 1053"/>
          <p:cNvSpPr>
            <a:spLocks noChangeShapeType="1"/>
          </p:cNvSpPr>
          <p:nvPr/>
        </p:nvSpPr>
        <p:spPr bwMode="auto">
          <a:xfrm>
            <a:off x="32728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3" name="Line 1054"/>
          <p:cNvSpPr>
            <a:spLocks noChangeShapeType="1"/>
          </p:cNvSpPr>
          <p:nvPr/>
        </p:nvSpPr>
        <p:spPr bwMode="auto">
          <a:xfrm>
            <a:off x="34252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4" name="Line 1055"/>
          <p:cNvSpPr>
            <a:spLocks noChangeShapeType="1"/>
          </p:cNvSpPr>
          <p:nvPr/>
        </p:nvSpPr>
        <p:spPr bwMode="auto">
          <a:xfrm>
            <a:off x="35776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5" name="Line 1056"/>
          <p:cNvSpPr>
            <a:spLocks noChangeShapeType="1"/>
          </p:cNvSpPr>
          <p:nvPr/>
        </p:nvSpPr>
        <p:spPr bwMode="auto">
          <a:xfrm>
            <a:off x="37300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6" name="Line 1057"/>
          <p:cNvSpPr>
            <a:spLocks noChangeShapeType="1"/>
          </p:cNvSpPr>
          <p:nvPr/>
        </p:nvSpPr>
        <p:spPr bwMode="auto">
          <a:xfrm>
            <a:off x="38824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7" name="Line 1058"/>
          <p:cNvSpPr>
            <a:spLocks noChangeShapeType="1"/>
          </p:cNvSpPr>
          <p:nvPr/>
        </p:nvSpPr>
        <p:spPr bwMode="auto">
          <a:xfrm>
            <a:off x="40348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Line 1059"/>
          <p:cNvSpPr>
            <a:spLocks noChangeShapeType="1"/>
          </p:cNvSpPr>
          <p:nvPr/>
        </p:nvSpPr>
        <p:spPr bwMode="auto">
          <a:xfrm>
            <a:off x="41872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9" name="Line 1060"/>
          <p:cNvSpPr>
            <a:spLocks noChangeShapeType="1"/>
          </p:cNvSpPr>
          <p:nvPr/>
        </p:nvSpPr>
        <p:spPr bwMode="auto">
          <a:xfrm>
            <a:off x="4339663" y="19257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0" name="Line 1061"/>
          <p:cNvSpPr>
            <a:spLocks noChangeShapeType="1"/>
          </p:cNvSpPr>
          <p:nvPr/>
        </p:nvSpPr>
        <p:spPr bwMode="auto">
          <a:xfrm>
            <a:off x="44920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1" name="Line 1062"/>
          <p:cNvSpPr>
            <a:spLocks noChangeShapeType="1"/>
          </p:cNvSpPr>
          <p:nvPr/>
        </p:nvSpPr>
        <p:spPr bwMode="auto">
          <a:xfrm>
            <a:off x="46444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2" name="Line 1063"/>
          <p:cNvSpPr>
            <a:spLocks noChangeShapeType="1"/>
          </p:cNvSpPr>
          <p:nvPr/>
        </p:nvSpPr>
        <p:spPr bwMode="auto">
          <a:xfrm>
            <a:off x="47968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3" name="Line 1064"/>
          <p:cNvSpPr>
            <a:spLocks noChangeShapeType="1"/>
          </p:cNvSpPr>
          <p:nvPr/>
        </p:nvSpPr>
        <p:spPr bwMode="auto">
          <a:xfrm>
            <a:off x="49492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4" name="Line 1086"/>
          <p:cNvSpPr>
            <a:spLocks noChangeShapeType="1"/>
          </p:cNvSpPr>
          <p:nvPr/>
        </p:nvSpPr>
        <p:spPr bwMode="auto">
          <a:xfrm>
            <a:off x="8302063" y="19257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5" name="Line 1087"/>
          <p:cNvSpPr>
            <a:spLocks noChangeShapeType="1"/>
          </p:cNvSpPr>
          <p:nvPr/>
        </p:nvSpPr>
        <p:spPr bwMode="auto">
          <a:xfrm>
            <a:off x="84544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6" name="Line 1088"/>
          <p:cNvSpPr>
            <a:spLocks noChangeShapeType="1"/>
          </p:cNvSpPr>
          <p:nvPr/>
        </p:nvSpPr>
        <p:spPr bwMode="auto">
          <a:xfrm>
            <a:off x="86068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7" name="Line 1089"/>
          <p:cNvSpPr>
            <a:spLocks noChangeShapeType="1"/>
          </p:cNvSpPr>
          <p:nvPr/>
        </p:nvSpPr>
        <p:spPr bwMode="auto">
          <a:xfrm>
            <a:off x="87592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8" name="Line 1090"/>
          <p:cNvSpPr>
            <a:spLocks noChangeShapeType="1"/>
          </p:cNvSpPr>
          <p:nvPr/>
        </p:nvSpPr>
        <p:spPr bwMode="auto">
          <a:xfrm>
            <a:off x="8911663" y="19257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9" name="Line 1091"/>
          <p:cNvSpPr>
            <a:spLocks noChangeShapeType="1"/>
          </p:cNvSpPr>
          <p:nvPr/>
        </p:nvSpPr>
        <p:spPr bwMode="auto">
          <a:xfrm>
            <a:off x="90640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0" name="Line 1092"/>
          <p:cNvSpPr>
            <a:spLocks noChangeShapeType="1"/>
          </p:cNvSpPr>
          <p:nvPr/>
        </p:nvSpPr>
        <p:spPr bwMode="auto">
          <a:xfrm>
            <a:off x="92164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1" name="Line 1093"/>
          <p:cNvSpPr>
            <a:spLocks noChangeShapeType="1"/>
          </p:cNvSpPr>
          <p:nvPr/>
        </p:nvSpPr>
        <p:spPr bwMode="auto">
          <a:xfrm>
            <a:off x="9368863" y="19257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2" name="Line 1094"/>
          <p:cNvSpPr>
            <a:spLocks noChangeShapeType="1"/>
          </p:cNvSpPr>
          <p:nvPr/>
        </p:nvSpPr>
        <p:spPr bwMode="auto">
          <a:xfrm>
            <a:off x="95212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3" name="Line 1097"/>
          <p:cNvSpPr>
            <a:spLocks noChangeShapeType="1"/>
          </p:cNvSpPr>
          <p:nvPr/>
        </p:nvSpPr>
        <p:spPr bwMode="auto">
          <a:xfrm>
            <a:off x="31966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4" name="Line 1098"/>
          <p:cNvSpPr>
            <a:spLocks noChangeShapeType="1"/>
          </p:cNvSpPr>
          <p:nvPr/>
        </p:nvSpPr>
        <p:spPr bwMode="auto">
          <a:xfrm>
            <a:off x="33490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5" name="Line 1099"/>
          <p:cNvSpPr>
            <a:spLocks noChangeShapeType="1"/>
          </p:cNvSpPr>
          <p:nvPr/>
        </p:nvSpPr>
        <p:spPr bwMode="auto">
          <a:xfrm>
            <a:off x="35014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6" name="Line 1100"/>
          <p:cNvSpPr>
            <a:spLocks noChangeShapeType="1"/>
          </p:cNvSpPr>
          <p:nvPr/>
        </p:nvSpPr>
        <p:spPr bwMode="auto">
          <a:xfrm>
            <a:off x="36538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7" name="Line 1101"/>
          <p:cNvSpPr>
            <a:spLocks noChangeShapeType="1"/>
          </p:cNvSpPr>
          <p:nvPr/>
        </p:nvSpPr>
        <p:spPr bwMode="auto">
          <a:xfrm>
            <a:off x="38062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8" name="Line 1102"/>
          <p:cNvSpPr>
            <a:spLocks noChangeShapeType="1"/>
          </p:cNvSpPr>
          <p:nvPr/>
        </p:nvSpPr>
        <p:spPr bwMode="auto">
          <a:xfrm>
            <a:off x="39586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9" name="Line 1103"/>
          <p:cNvSpPr>
            <a:spLocks noChangeShapeType="1"/>
          </p:cNvSpPr>
          <p:nvPr/>
        </p:nvSpPr>
        <p:spPr bwMode="auto">
          <a:xfrm>
            <a:off x="41110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0" name="Line 1104"/>
          <p:cNvSpPr>
            <a:spLocks noChangeShapeType="1"/>
          </p:cNvSpPr>
          <p:nvPr/>
        </p:nvSpPr>
        <p:spPr bwMode="auto">
          <a:xfrm>
            <a:off x="4263463" y="19257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1" name="Line 1105"/>
          <p:cNvSpPr>
            <a:spLocks noChangeShapeType="1"/>
          </p:cNvSpPr>
          <p:nvPr/>
        </p:nvSpPr>
        <p:spPr bwMode="auto">
          <a:xfrm>
            <a:off x="44158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2" name="Line 1106"/>
          <p:cNvSpPr>
            <a:spLocks noChangeShapeType="1"/>
          </p:cNvSpPr>
          <p:nvPr/>
        </p:nvSpPr>
        <p:spPr bwMode="auto">
          <a:xfrm>
            <a:off x="45682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3" name="Line 1107"/>
          <p:cNvSpPr>
            <a:spLocks noChangeShapeType="1"/>
          </p:cNvSpPr>
          <p:nvPr/>
        </p:nvSpPr>
        <p:spPr bwMode="auto">
          <a:xfrm>
            <a:off x="47206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4" name="Line 1108"/>
          <p:cNvSpPr>
            <a:spLocks noChangeShapeType="1"/>
          </p:cNvSpPr>
          <p:nvPr/>
        </p:nvSpPr>
        <p:spPr bwMode="auto">
          <a:xfrm>
            <a:off x="48730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5" name="Line 1109"/>
          <p:cNvSpPr>
            <a:spLocks noChangeShapeType="1"/>
          </p:cNvSpPr>
          <p:nvPr/>
        </p:nvSpPr>
        <p:spPr bwMode="auto">
          <a:xfrm>
            <a:off x="50254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6" name="Line 1130"/>
          <p:cNvSpPr>
            <a:spLocks noChangeShapeType="1"/>
          </p:cNvSpPr>
          <p:nvPr/>
        </p:nvSpPr>
        <p:spPr bwMode="auto">
          <a:xfrm>
            <a:off x="8225863" y="19257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7" name="Line 1131"/>
          <p:cNvSpPr>
            <a:spLocks noChangeShapeType="1"/>
          </p:cNvSpPr>
          <p:nvPr/>
        </p:nvSpPr>
        <p:spPr bwMode="auto">
          <a:xfrm>
            <a:off x="83782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8" name="Line 1132"/>
          <p:cNvSpPr>
            <a:spLocks noChangeShapeType="1"/>
          </p:cNvSpPr>
          <p:nvPr/>
        </p:nvSpPr>
        <p:spPr bwMode="auto">
          <a:xfrm>
            <a:off x="85306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9" name="Line 1133"/>
          <p:cNvSpPr>
            <a:spLocks noChangeShapeType="1"/>
          </p:cNvSpPr>
          <p:nvPr/>
        </p:nvSpPr>
        <p:spPr bwMode="auto">
          <a:xfrm>
            <a:off x="86830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0" name="Line 1134"/>
          <p:cNvSpPr>
            <a:spLocks noChangeShapeType="1"/>
          </p:cNvSpPr>
          <p:nvPr/>
        </p:nvSpPr>
        <p:spPr bwMode="auto">
          <a:xfrm>
            <a:off x="8835463" y="19257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1" name="Line 1135"/>
          <p:cNvSpPr>
            <a:spLocks noChangeShapeType="1"/>
          </p:cNvSpPr>
          <p:nvPr/>
        </p:nvSpPr>
        <p:spPr bwMode="auto">
          <a:xfrm>
            <a:off x="89878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2" name="Line 1136"/>
          <p:cNvSpPr>
            <a:spLocks noChangeShapeType="1"/>
          </p:cNvSpPr>
          <p:nvPr/>
        </p:nvSpPr>
        <p:spPr bwMode="auto">
          <a:xfrm>
            <a:off x="91402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3" name="Line 1137"/>
          <p:cNvSpPr>
            <a:spLocks noChangeShapeType="1"/>
          </p:cNvSpPr>
          <p:nvPr/>
        </p:nvSpPr>
        <p:spPr bwMode="auto">
          <a:xfrm>
            <a:off x="9292663" y="19257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4" name="Line 1138"/>
          <p:cNvSpPr>
            <a:spLocks noChangeShapeType="1"/>
          </p:cNvSpPr>
          <p:nvPr/>
        </p:nvSpPr>
        <p:spPr bwMode="auto">
          <a:xfrm>
            <a:off x="94450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5" name="Line 1139"/>
          <p:cNvSpPr>
            <a:spLocks noChangeShapeType="1"/>
          </p:cNvSpPr>
          <p:nvPr/>
        </p:nvSpPr>
        <p:spPr bwMode="auto">
          <a:xfrm>
            <a:off x="95974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6" name="Line 1142"/>
          <p:cNvSpPr>
            <a:spLocks noChangeShapeType="1"/>
          </p:cNvSpPr>
          <p:nvPr/>
        </p:nvSpPr>
        <p:spPr bwMode="auto">
          <a:xfrm>
            <a:off x="2815663" y="2205112"/>
            <a:ext cx="687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7" name="Line 1143"/>
          <p:cNvSpPr>
            <a:spLocks noChangeShapeType="1"/>
          </p:cNvSpPr>
          <p:nvPr/>
        </p:nvSpPr>
        <p:spPr bwMode="auto">
          <a:xfrm>
            <a:off x="2815663" y="2471812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8" name="Line 1144"/>
          <p:cNvSpPr>
            <a:spLocks noChangeShapeType="1"/>
          </p:cNvSpPr>
          <p:nvPr/>
        </p:nvSpPr>
        <p:spPr bwMode="auto">
          <a:xfrm>
            <a:off x="2841063" y="3005212"/>
            <a:ext cx="6845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9" name="Line 1145"/>
          <p:cNvSpPr>
            <a:spLocks noChangeShapeType="1"/>
          </p:cNvSpPr>
          <p:nvPr/>
        </p:nvSpPr>
        <p:spPr bwMode="auto">
          <a:xfrm>
            <a:off x="2828363" y="3271912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0" name="Line 1146"/>
          <p:cNvSpPr>
            <a:spLocks noChangeShapeType="1"/>
          </p:cNvSpPr>
          <p:nvPr/>
        </p:nvSpPr>
        <p:spPr bwMode="auto">
          <a:xfrm>
            <a:off x="2828363" y="3538612"/>
            <a:ext cx="6845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1" name="Line 1147"/>
          <p:cNvSpPr>
            <a:spLocks noChangeShapeType="1"/>
          </p:cNvSpPr>
          <p:nvPr/>
        </p:nvSpPr>
        <p:spPr bwMode="auto">
          <a:xfrm>
            <a:off x="2841063" y="3805312"/>
            <a:ext cx="6845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2" name="Line 1148"/>
          <p:cNvSpPr>
            <a:spLocks noChangeShapeType="1"/>
          </p:cNvSpPr>
          <p:nvPr/>
        </p:nvSpPr>
        <p:spPr bwMode="auto">
          <a:xfrm>
            <a:off x="2841063" y="4084712"/>
            <a:ext cx="6845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5" name="Text Box 1153"/>
          <p:cNvSpPr txBox="1">
            <a:spLocks noChangeArrowheads="1"/>
          </p:cNvSpPr>
          <p:nvPr/>
        </p:nvSpPr>
        <p:spPr bwMode="auto">
          <a:xfrm>
            <a:off x="6333563" y="2687712"/>
            <a:ext cx="749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52296" name="Text Box 1154"/>
          <p:cNvSpPr txBox="1">
            <a:spLocks noChangeArrowheads="1"/>
          </p:cNvSpPr>
          <p:nvPr/>
        </p:nvSpPr>
        <p:spPr bwMode="auto">
          <a:xfrm>
            <a:off x="5444563" y="1472028"/>
            <a:ext cx="149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270 columns</a:t>
            </a:r>
          </a:p>
        </p:txBody>
      </p:sp>
      <p:sp>
        <p:nvSpPr>
          <p:cNvPr id="52297" name="Line 1155"/>
          <p:cNvSpPr>
            <a:spLocks noChangeShapeType="1"/>
          </p:cNvSpPr>
          <p:nvPr/>
        </p:nvSpPr>
        <p:spPr bwMode="auto">
          <a:xfrm>
            <a:off x="2828363" y="1671712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8" name="Text Box 1156"/>
          <p:cNvSpPr txBox="1">
            <a:spLocks noChangeArrowheads="1"/>
          </p:cNvSpPr>
          <p:nvPr/>
        </p:nvSpPr>
        <p:spPr bwMode="auto">
          <a:xfrm>
            <a:off x="1774263" y="2195927"/>
            <a:ext cx="1066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RSOH</a:t>
            </a:r>
          </a:p>
        </p:txBody>
      </p:sp>
      <p:sp>
        <p:nvSpPr>
          <p:cNvPr id="52299" name="AutoShape 1157"/>
          <p:cNvSpPr>
            <a:spLocks/>
          </p:cNvSpPr>
          <p:nvPr/>
        </p:nvSpPr>
        <p:spPr bwMode="auto">
          <a:xfrm>
            <a:off x="2612463" y="1951112"/>
            <a:ext cx="165100" cy="762000"/>
          </a:xfrm>
          <a:prstGeom prst="leftBrace">
            <a:avLst>
              <a:gd name="adj1" fmla="val 3846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00" name="Line 1158"/>
          <p:cNvSpPr>
            <a:spLocks noChangeShapeType="1"/>
          </p:cNvSpPr>
          <p:nvPr/>
        </p:nvSpPr>
        <p:spPr bwMode="auto">
          <a:xfrm>
            <a:off x="2841063" y="3017912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01" name="Text Box 1159"/>
          <p:cNvSpPr txBox="1">
            <a:spLocks noChangeArrowheads="1"/>
          </p:cNvSpPr>
          <p:nvPr/>
        </p:nvSpPr>
        <p:spPr bwMode="auto">
          <a:xfrm>
            <a:off x="1687132" y="3569587"/>
            <a:ext cx="1066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MSOH</a:t>
            </a:r>
          </a:p>
        </p:txBody>
      </p:sp>
      <p:sp>
        <p:nvSpPr>
          <p:cNvPr id="52302" name="AutoShape 1160"/>
          <p:cNvSpPr>
            <a:spLocks/>
          </p:cNvSpPr>
          <p:nvPr/>
        </p:nvSpPr>
        <p:spPr bwMode="auto">
          <a:xfrm>
            <a:off x="2625163" y="3017912"/>
            <a:ext cx="139700" cy="1333500"/>
          </a:xfrm>
          <a:prstGeom prst="leftBrace">
            <a:avLst>
              <a:gd name="adj1" fmla="val 7954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 rot="16200000">
            <a:off x="9494276" y="2802012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9 rows</a:t>
            </a:r>
          </a:p>
        </p:txBody>
      </p:sp>
      <p:sp>
        <p:nvSpPr>
          <p:cNvPr id="81" name="Line 12"/>
          <p:cNvSpPr>
            <a:spLocks noChangeShapeType="1"/>
          </p:cNvSpPr>
          <p:nvPr/>
        </p:nvSpPr>
        <p:spPr bwMode="auto">
          <a:xfrm>
            <a:off x="9927411" y="1949776"/>
            <a:ext cx="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21630" y="1937744"/>
            <a:ext cx="211269" cy="2667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Line 13"/>
          <p:cNvSpPr>
            <a:spLocks noChangeShapeType="1"/>
          </p:cNvSpPr>
          <p:nvPr/>
        </p:nvSpPr>
        <p:spPr bwMode="auto">
          <a:xfrm>
            <a:off x="9927411" y="3525912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66"/>
          <p:cNvSpPr>
            <a:spLocks noChangeShapeType="1"/>
          </p:cNvSpPr>
          <p:nvPr/>
        </p:nvSpPr>
        <p:spPr bwMode="auto">
          <a:xfrm>
            <a:off x="9753411" y="1953796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67"/>
          <p:cNvSpPr>
            <a:spLocks noChangeShapeType="1"/>
          </p:cNvSpPr>
          <p:nvPr/>
        </p:nvSpPr>
        <p:spPr bwMode="auto">
          <a:xfrm>
            <a:off x="9753411" y="4342732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Text Box 1159"/>
          <p:cNvSpPr txBox="1">
            <a:spLocks noChangeArrowheads="1"/>
          </p:cNvSpPr>
          <p:nvPr/>
        </p:nvSpPr>
        <p:spPr bwMode="auto">
          <a:xfrm>
            <a:off x="1555019" y="2766156"/>
            <a:ext cx="142240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pointer OH</a:t>
            </a:r>
            <a:endParaRPr lang="en-US" altLang="en-US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94" name="Line 1150"/>
          <p:cNvSpPr>
            <a:spLocks noChangeShapeType="1"/>
          </p:cNvSpPr>
          <p:nvPr/>
        </p:nvSpPr>
        <p:spPr bwMode="auto">
          <a:xfrm>
            <a:off x="29299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Text Box 113"/>
          <p:cNvSpPr txBox="1">
            <a:spLocks noChangeArrowheads="1"/>
          </p:cNvSpPr>
          <p:nvPr/>
        </p:nvSpPr>
        <p:spPr bwMode="auto">
          <a:xfrm rot="18974966">
            <a:off x="110380" y="2379141"/>
            <a:ext cx="27909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solidFill>
                  <a:srgbClr val="00FF00"/>
                </a:solidFill>
                <a:cs typeface="Times New Roman" panose="02020603050405020304" pitchFamily="18" charset="0"/>
              </a:rPr>
              <a:t>Framing Alignment Signal (2B)</a:t>
            </a:r>
            <a:endParaRPr lang="en-US" altLang="en-US" sz="1400" b="1" dirty="0">
              <a:solidFill>
                <a:srgbClr val="00FF00"/>
              </a:solidFill>
              <a:cs typeface="Times New Roman" panose="02020603050405020304" pitchFamily="18" charset="0"/>
            </a:endParaRPr>
          </a:p>
        </p:txBody>
      </p:sp>
      <p:sp>
        <p:nvSpPr>
          <p:cNvPr id="52293" name="Line 1149"/>
          <p:cNvSpPr>
            <a:spLocks noChangeShapeType="1"/>
          </p:cNvSpPr>
          <p:nvPr/>
        </p:nvSpPr>
        <p:spPr bwMode="auto">
          <a:xfrm>
            <a:off x="3018863" y="1938412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Rectangle 1042"/>
          <p:cNvSpPr>
            <a:spLocks noChangeArrowheads="1"/>
          </p:cNvSpPr>
          <p:nvPr/>
        </p:nvSpPr>
        <p:spPr bwMode="auto">
          <a:xfrm>
            <a:off x="2841063" y="1938412"/>
            <a:ext cx="6845300" cy="2425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Line 1029"/>
          <p:cNvSpPr>
            <a:spLocks noChangeShapeType="1"/>
          </p:cNvSpPr>
          <p:nvPr/>
        </p:nvSpPr>
        <p:spPr bwMode="auto">
          <a:xfrm flipV="1">
            <a:off x="9437235" y="4350671"/>
            <a:ext cx="240711" cy="3678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1046"/>
          <p:cNvSpPr>
            <a:spLocks noChangeShapeType="1"/>
          </p:cNvSpPr>
          <p:nvPr/>
        </p:nvSpPr>
        <p:spPr bwMode="auto">
          <a:xfrm>
            <a:off x="3882463" y="4727056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1294" y="4413922"/>
            <a:ext cx="29283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altLang="en-US" sz="1600" dirty="0" smtClean="0">
                <a:solidFill>
                  <a:srgbClr val="FF33CC"/>
                </a:solidFill>
              </a:rPr>
              <a:t>Synchronous Payload Envelope</a:t>
            </a:r>
          </a:p>
          <a:p>
            <a:r>
              <a:rPr lang="en-US" altLang="en-US" sz="1600" dirty="0" smtClean="0"/>
              <a:t>                  261 columns</a:t>
            </a:r>
            <a:endParaRPr lang="en-US" sz="11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2907526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2762888" y="2441536"/>
            <a:ext cx="1087024" cy="18291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3846467" y="1864616"/>
            <a:ext cx="160048" cy="2426993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3317147" y="1849305"/>
            <a:ext cx="551173" cy="5922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8202567" y="1855813"/>
            <a:ext cx="1460501" cy="242309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66967" y="1859215"/>
            <a:ext cx="558800" cy="582321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839" y="197589"/>
            <a:ext cx="9853008" cy="787227"/>
          </a:xfrm>
        </p:spPr>
        <p:txBody>
          <a:bodyPr/>
          <a:lstStyle/>
          <a:p>
            <a:r>
              <a:rPr lang="en-US" dirty="0" smtClean="0"/>
              <a:t>Overall frame structure for </a:t>
            </a:r>
            <a:r>
              <a:rPr lang="en-US" dirty="0" err="1" smtClean="0"/>
              <a:t>OTUk</a:t>
            </a:r>
            <a:r>
              <a:rPr lang="en-US" dirty="0" smtClean="0"/>
              <a:t> (k=1,2,3,4)</a:t>
            </a:r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729367" y="1578313"/>
            <a:ext cx="292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9650367" y="1578313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766967" y="1578313"/>
            <a:ext cx="2603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766967" y="1591013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 rot="16200000">
            <a:off x="2055768" y="2721313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rows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512967" y="1845013"/>
            <a:ext cx="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2512967" y="344521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906667" y="1832313"/>
            <a:ext cx="0" cy="241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3084467" y="18323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754267" y="1845013"/>
            <a:ext cx="6908800" cy="243389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2754267" y="2441537"/>
            <a:ext cx="689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2754267" y="3038062"/>
            <a:ext cx="690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2754267" y="3634586"/>
            <a:ext cx="689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32495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34019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35543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37067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38591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40115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41639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4316367" y="18323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44687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46211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47735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50"/>
          <p:cNvSpPr>
            <a:spLocks noChangeShapeType="1"/>
          </p:cNvSpPr>
          <p:nvPr/>
        </p:nvSpPr>
        <p:spPr bwMode="auto">
          <a:xfrm>
            <a:off x="72119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51"/>
          <p:cNvSpPr>
            <a:spLocks noChangeShapeType="1"/>
          </p:cNvSpPr>
          <p:nvPr/>
        </p:nvSpPr>
        <p:spPr bwMode="auto">
          <a:xfrm>
            <a:off x="7364367" y="18323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52"/>
          <p:cNvSpPr>
            <a:spLocks noChangeShapeType="1"/>
          </p:cNvSpPr>
          <p:nvPr/>
        </p:nvSpPr>
        <p:spPr bwMode="auto">
          <a:xfrm>
            <a:off x="75167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3"/>
          <p:cNvSpPr>
            <a:spLocks noChangeShapeType="1"/>
          </p:cNvSpPr>
          <p:nvPr/>
        </p:nvSpPr>
        <p:spPr bwMode="auto">
          <a:xfrm>
            <a:off x="76691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4"/>
          <p:cNvSpPr>
            <a:spLocks noChangeShapeType="1"/>
          </p:cNvSpPr>
          <p:nvPr/>
        </p:nvSpPr>
        <p:spPr bwMode="auto">
          <a:xfrm>
            <a:off x="78215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55"/>
          <p:cNvSpPr>
            <a:spLocks noChangeShapeType="1"/>
          </p:cNvSpPr>
          <p:nvPr/>
        </p:nvSpPr>
        <p:spPr bwMode="auto">
          <a:xfrm>
            <a:off x="79739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6"/>
          <p:cNvSpPr>
            <a:spLocks noChangeShapeType="1"/>
          </p:cNvSpPr>
          <p:nvPr/>
        </p:nvSpPr>
        <p:spPr bwMode="auto">
          <a:xfrm>
            <a:off x="81263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57"/>
          <p:cNvSpPr>
            <a:spLocks noChangeShapeType="1"/>
          </p:cNvSpPr>
          <p:nvPr/>
        </p:nvSpPr>
        <p:spPr bwMode="auto">
          <a:xfrm>
            <a:off x="8278767" y="18323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58"/>
          <p:cNvSpPr>
            <a:spLocks noChangeShapeType="1"/>
          </p:cNvSpPr>
          <p:nvPr/>
        </p:nvSpPr>
        <p:spPr bwMode="auto">
          <a:xfrm>
            <a:off x="84311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59"/>
          <p:cNvSpPr>
            <a:spLocks noChangeShapeType="1"/>
          </p:cNvSpPr>
          <p:nvPr/>
        </p:nvSpPr>
        <p:spPr bwMode="auto">
          <a:xfrm>
            <a:off x="85835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>
            <a:off x="87359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61"/>
          <p:cNvSpPr>
            <a:spLocks noChangeShapeType="1"/>
          </p:cNvSpPr>
          <p:nvPr/>
        </p:nvSpPr>
        <p:spPr bwMode="auto">
          <a:xfrm>
            <a:off x="8888367" y="18323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62"/>
          <p:cNvSpPr>
            <a:spLocks noChangeShapeType="1"/>
          </p:cNvSpPr>
          <p:nvPr/>
        </p:nvSpPr>
        <p:spPr bwMode="auto">
          <a:xfrm>
            <a:off x="90407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63"/>
          <p:cNvSpPr>
            <a:spLocks noChangeShapeType="1"/>
          </p:cNvSpPr>
          <p:nvPr/>
        </p:nvSpPr>
        <p:spPr bwMode="auto">
          <a:xfrm>
            <a:off x="91931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64"/>
          <p:cNvSpPr>
            <a:spLocks noChangeShapeType="1"/>
          </p:cNvSpPr>
          <p:nvPr/>
        </p:nvSpPr>
        <p:spPr bwMode="auto">
          <a:xfrm>
            <a:off x="9345567" y="18323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65"/>
          <p:cNvSpPr>
            <a:spLocks noChangeShapeType="1"/>
          </p:cNvSpPr>
          <p:nvPr/>
        </p:nvSpPr>
        <p:spPr bwMode="auto">
          <a:xfrm>
            <a:off x="94979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66"/>
          <p:cNvSpPr>
            <a:spLocks noChangeShapeType="1"/>
          </p:cNvSpPr>
          <p:nvPr/>
        </p:nvSpPr>
        <p:spPr bwMode="auto">
          <a:xfrm>
            <a:off x="2512967" y="1845013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67"/>
          <p:cNvSpPr>
            <a:spLocks noChangeShapeType="1"/>
          </p:cNvSpPr>
          <p:nvPr/>
        </p:nvSpPr>
        <p:spPr bwMode="auto">
          <a:xfrm>
            <a:off x="2512967" y="4258013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68"/>
          <p:cNvSpPr>
            <a:spLocks noChangeShapeType="1"/>
          </p:cNvSpPr>
          <p:nvPr/>
        </p:nvSpPr>
        <p:spPr bwMode="auto">
          <a:xfrm>
            <a:off x="2830467" y="1832313"/>
            <a:ext cx="0" cy="241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69"/>
          <p:cNvSpPr>
            <a:spLocks noChangeShapeType="1"/>
          </p:cNvSpPr>
          <p:nvPr/>
        </p:nvSpPr>
        <p:spPr bwMode="auto">
          <a:xfrm>
            <a:off x="2995567" y="18323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70"/>
          <p:cNvSpPr>
            <a:spLocks noChangeShapeType="1"/>
          </p:cNvSpPr>
          <p:nvPr/>
        </p:nvSpPr>
        <p:spPr bwMode="auto">
          <a:xfrm>
            <a:off x="31733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71"/>
          <p:cNvSpPr>
            <a:spLocks noChangeShapeType="1"/>
          </p:cNvSpPr>
          <p:nvPr/>
        </p:nvSpPr>
        <p:spPr bwMode="auto">
          <a:xfrm>
            <a:off x="33257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72"/>
          <p:cNvSpPr>
            <a:spLocks noChangeShapeType="1"/>
          </p:cNvSpPr>
          <p:nvPr/>
        </p:nvSpPr>
        <p:spPr bwMode="auto">
          <a:xfrm>
            <a:off x="34781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73"/>
          <p:cNvSpPr>
            <a:spLocks noChangeShapeType="1"/>
          </p:cNvSpPr>
          <p:nvPr/>
        </p:nvSpPr>
        <p:spPr bwMode="auto">
          <a:xfrm>
            <a:off x="36305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74"/>
          <p:cNvSpPr>
            <a:spLocks noChangeShapeType="1"/>
          </p:cNvSpPr>
          <p:nvPr/>
        </p:nvSpPr>
        <p:spPr bwMode="auto">
          <a:xfrm>
            <a:off x="37829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75"/>
          <p:cNvSpPr>
            <a:spLocks noChangeShapeType="1"/>
          </p:cNvSpPr>
          <p:nvPr/>
        </p:nvSpPr>
        <p:spPr bwMode="auto">
          <a:xfrm>
            <a:off x="3939701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76"/>
          <p:cNvSpPr>
            <a:spLocks noChangeShapeType="1"/>
          </p:cNvSpPr>
          <p:nvPr/>
        </p:nvSpPr>
        <p:spPr bwMode="auto">
          <a:xfrm>
            <a:off x="40877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77"/>
          <p:cNvSpPr>
            <a:spLocks noChangeShapeType="1"/>
          </p:cNvSpPr>
          <p:nvPr/>
        </p:nvSpPr>
        <p:spPr bwMode="auto">
          <a:xfrm>
            <a:off x="4240167" y="18323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78"/>
          <p:cNvSpPr>
            <a:spLocks noChangeShapeType="1"/>
          </p:cNvSpPr>
          <p:nvPr/>
        </p:nvSpPr>
        <p:spPr bwMode="auto">
          <a:xfrm>
            <a:off x="43925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79"/>
          <p:cNvSpPr>
            <a:spLocks noChangeShapeType="1"/>
          </p:cNvSpPr>
          <p:nvPr/>
        </p:nvSpPr>
        <p:spPr bwMode="auto">
          <a:xfrm>
            <a:off x="45449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80"/>
          <p:cNvSpPr>
            <a:spLocks noChangeShapeType="1"/>
          </p:cNvSpPr>
          <p:nvPr/>
        </p:nvSpPr>
        <p:spPr bwMode="auto">
          <a:xfrm>
            <a:off x="46973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96"/>
          <p:cNvSpPr>
            <a:spLocks noChangeShapeType="1"/>
          </p:cNvSpPr>
          <p:nvPr/>
        </p:nvSpPr>
        <p:spPr bwMode="auto">
          <a:xfrm>
            <a:off x="71357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97"/>
          <p:cNvSpPr>
            <a:spLocks noChangeShapeType="1"/>
          </p:cNvSpPr>
          <p:nvPr/>
        </p:nvSpPr>
        <p:spPr bwMode="auto">
          <a:xfrm>
            <a:off x="7288167" y="18323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98"/>
          <p:cNvSpPr>
            <a:spLocks noChangeShapeType="1"/>
          </p:cNvSpPr>
          <p:nvPr/>
        </p:nvSpPr>
        <p:spPr bwMode="auto">
          <a:xfrm>
            <a:off x="74405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99"/>
          <p:cNvSpPr>
            <a:spLocks noChangeShapeType="1"/>
          </p:cNvSpPr>
          <p:nvPr/>
        </p:nvSpPr>
        <p:spPr bwMode="auto">
          <a:xfrm>
            <a:off x="75929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100"/>
          <p:cNvSpPr>
            <a:spLocks noChangeShapeType="1"/>
          </p:cNvSpPr>
          <p:nvPr/>
        </p:nvSpPr>
        <p:spPr bwMode="auto">
          <a:xfrm>
            <a:off x="77453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101"/>
          <p:cNvSpPr>
            <a:spLocks noChangeShapeType="1"/>
          </p:cNvSpPr>
          <p:nvPr/>
        </p:nvSpPr>
        <p:spPr bwMode="auto">
          <a:xfrm>
            <a:off x="78977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102"/>
          <p:cNvSpPr>
            <a:spLocks noChangeShapeType="1"/>
          </p:cNvSpPr>
          <p:nvPr/>
        </p:nvSpPr>
        <p:spPr bwMode="auto">
          <a:xfrm>
            <a:off x="80501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03"/>
          <p:cNvSpPr>
            <a:spLocks noChangeShapeType="1"/>
          </p:cNvSpPr>
          <p:nvPr/>
        </p:nvSpPr>
        <p:spPr bwMode="auto">
          <a:xfrm>
            <a:off x="8202567" y="18323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04"/>
          <p:cNvSpPr>
            <a:spLocks noChangeShapeType="1"/>
          </p:cNvSpPr>
          <p:nvPr/>
        </p:nvSpPr>
        <p:spPr bwMode="auto">
          <a:xfrm>
            <a:off x="83549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105"/>
          <p:cNvSpPr>
            <a:spLocks noChangeShapeType="1"/>
          </p:cNvSpPr>
          <p:nvPr/>
        </p:nvSpPr>
        <p:spPr bwMode="auto">
          <a:xfrm>
            <a:off x="85073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106"/>
          <p:cNvSpPr>
            <a:spLocks noChangeShapeType="1"/>
          </p:cNvSpPr>
          <p:nvPr/>
        </p:nvSpPr>
        <p:spPr bwMode="auto">
          <a:xfrm>
            <a:off x="86597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107"/>
          <p:cNvSpPr>
            <a:spLocks noChangeShapeType="1"/>
          </p:cNvSpPr>
          <p:nvPr/>
        </p:nvSpPr>
        <p:spPr bwMode="auto">
          <a:xfrm>
            <a:off x="8812167" y="18323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108"/>
          <p:cNvSpPr>
            <a:spLocks noChangeShapeType="1"/>
          </p:cNvSpPr>
          <p:nvPr/>
        </p:nvSpPr>
        <p:spPr bwMode="auto">
          <a:xfrm>
            <a:off x="89645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109"/>
          <p:cNvSpPr>
            <a:spLocks noChangeShapeType="1"/>
          </p:cNvSpPr>
          <p:nvPr/>
        </p:nvSpPr>
        <p:spPr bwMode="auto">
          <a:xfrm>
            <a:off x="91169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110"/>
          <p:cNvSpPr>
            <a:spLocks noChangeShapeType="1"/>
          </p:cNvSpPr>
          <p:nvPr/>
        </p:nvSpPr>
        <p:spPr bwMode="auto">
          <a:xfrm>
            <a:off x="9269367" y="18323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111"/>
          <p:cNvSpPr>
            <a:spLocks noChangeShapeType="1"/>
          </p:cNvSpPr>
          <p:nvPr/>
        </p:nvSpPr>
        <p:spPr bwMode="auto">
          <a:xfrm>
            <a:off x="94217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112"/>
          <p:cNvSpPr>
            <a:spLocks noChangeShapeType="1"/>
          </p:cNvSpPr>
          <p:nvPr/>
        </p:nvSpPr>
        <p:spPr bwMode="auto">
          <a:xfrm>
            <a:off x="95741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Text Box 113"/>
          <p:cNvSpPr txBox="1">
            <a:spLocks noChangeArrowheads="1"/>
          </p:cNvSpPr>
          <p:nvPr/>
        </p:nvSpPr>
        <p:spPr bwMode="auto">
          <a:xfrm rot="18974966">
            <a:off x="71208" y="2281578"/>
            <a:ext cx="30731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solidFill>
                  <a:srgbClr val="00FF00"/>
                </a:solidFill>
                <a:cs typeface="Times New Roman" panose="02020603050405020304" pitchFamily="18" charset="0"/>
              </a:rPr>
              <a:t>Framing Alignment Signal (7B)</a:t>
            </a:r>
            <a:endParaRPr lang="en-US" altLang="en-US" sz="1400" b="1" dirty="0">
              <a:solidFill>
                <a:srgbClr val="00FF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67858" y="1340662"/>
            <a:ext cx="166310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4080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columns</a:t>
            </a:r>
          </a:p>
        </p:txBody>
      </p:sp>
      <p:sp>
        <p:nvSpPr>
          <p:cNvPr id="114" name="Text Placeholder 1"/>
          <p:cNvSpPr txBox="1">
            <a:spLocks/>
          </p:cNvSpPr>
          <p:nvPr/>
        </p:nvSpPr>
        <p:spPr>
          <a:xfrm>
            <a:off x="1395157" y="4898639"/>
            <a:ext cx="8672457" cy="1884998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733">
                <a:solidFill>
                  <a:schemeClr val="tx1"/>
                </a:solidFill>
                <a:latin typeface="+mn-lt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67">
                <a:solidFill>
                  <a:schemeClr val="tx1"/>
                </a:solidFill>
                <a:latin typeface="+mn-lt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cs typeface="+mn-cs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cs typeface="+mn-cs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cs typeface="+mn-cs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cs typeface="+mn-cs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914400">
              <a:buFontTx/>
              <a:buNone/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frame is 16,320 Bytes (130,560 bits) for all k (but different frame rates)</a:t>
            </a:r>
          </a:p>
          <a:p>
            <a:pPr marL="0" indent="0" defTabSz="914400">
              <a:spcBef>
                <a:spcPts val="0"/>
              </a:spcBef>
              <a:buFontTx/>
              <a:buNone/>
              <a:tabLst>
                <a:tab pos="457200" algn="l"/>
              </a:tabLst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divided into 4 rows of 4080 columns</a:t>
            </a:r>
          </a:p>
          <a:p>
            <a:pPr marL="0" indent="0" defTabSz="914400">
              <a:spcBef>
                <a:spcPts val="600"/>
              </a:spcBef>
              <a:buFontTx/>
              <a:buNone/>
              <a:tabLst>
                <a:tab pos="457200" algn="l"/>
              </a:tabLs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16 columns contain various overhead fields, including the FAS</a:t>
            </a:r>
          </a:p>
          <a:p>
            <a:pPr marL="0" indent="0" defTabSz="914400">
              <a:buFontTx/>
              <a:buNone/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last 256 columns contain </a:t>
            </a:r>
            <a:r>
              <a:rPr lang="en-US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orward </a:t>
            </a:r>
            <a:r>
              <a:rPr lang="en-US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rror </a:t>
            </a:r>
            <a:r>
              <a:rPr lang="en-US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orrection </a:t>
            </a:r>
          </a:p>
          <a:p>
            <a:pPr marL="0" indent="0" defTabSz="914400">
              <a:buFontTx/>
              <a:buNone/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middle 3808 columns (15,232 Bytes) are for payload</a:t>
            </a:r>
          </a:p>
          <a:p>
            <a:pPr marL="0" indent="0" defTabSz="914400">
              <a:buFontTx/>
              <a:buNone/>
            </a:pP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5678815" y="2989495"/>
            <a:ext cx="105143" cy="112365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5873747" y="2993033"/>
            <a:ext cx="105143" cy="112365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68677" y="2996579"/>
            <a:ext cx="105143" cy="112365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 Box 113"/>
          <p:cNvSpPr txBox="1">
            <a:spLocks noChangeArrowheads="1"/>
          </p:cNvSpPr>
          <p:nvPr/>
        </p:nvSpPr>
        <p:spPr bwMode="auto">
          <a:xfrm rot="3420355">
            <a:off x="9116807" y="2692090"/>
            <a:ext cx="30731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Forward Error Correction (1024B)</a:t>
            </a:r>
            <a:endParaRPr lang="en-US" altLang="en-US" sz="1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2" name="Line 7"/>
          <p:cNvSpPr>
            <a:spLocks noChangeShapeType="1"/>
          </p:cNvSpPr>
          <p:nvPr/>
        </p:nvSpPr>
        <p:spPr bwMode="auto">
          <a:xfrm>
            <a:off x="8227055" y="4539350"/>
            <a:ext cx="146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8"/>
          <p:cNvSpPr>
            <a:spLocks noChangeShapeType="1"/>
          </p:cNvSpPr>
          <p:nvPr/>
        </p:nvSpPr>
        <p:spPr bwMode="auto">
          <a:xfrm>
            <a:off x="9687555" y="4326441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10"/>
          <p:cNvSpPr>
            <a:spLocks noChangeShapeType="1"/>
          </p:cNvSpPr>
          <p:nvPr/>
        </p:nvSpPr>
        <p:spPr bwMode="auto">
          <a:xfrm>
            <a:off x="8227055" y="4338034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" name="Text Box 6"/>
          <p:cNvSpPr txBox="1">
            <a:spLocks noChangeArrowheads="1"/>
          </p:cNvSpPr>
          <p:nvPr/>
        </p:nvSpPr>
        <p:spPr bwMode="auto">
          <a:xfrm>
            <a:off x="8571014" y="4292324"/>
            <a:ext cx="78710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Line 7"/>
          <p:cNvSpPr>
            <a:spLocks noChangeShapeType="1"/>
          </p:cNvSpPr>
          <p:nvPr/>
        </p:nvSpPr>
        <p:spPr bwMode="auto">
          <a:xfrm>
            <a:off x="2762888" y="4533944"/>
            <a:ext cx="12557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Line 8"/>
          <p:cNvSpPr>
            <a:spLocks noChangeShapeType="1"/>
          </p:cNvSpPr>
          <p:nvPr/>
        </p:nvSpPr>
        <p:spPr bwMode="auto">
          <a:xfrm>
            <a:off x="4018668" y="4321288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10"/>
          <p:cNvSpPr>
            <a:spLocks noChangeShapeType="1"/>
          </p:cNvSpPr>
          <p:nvPr/>
        </p:nvSpPr>
        <p:spPr bwMode="auto">
          <a:xfrm>
            <a:off x="2762888" y="4332881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Text Box 6"/>
          <p:cNvSpPr txBox="1">
            <a:spLocks noChangeArrowheads="1"/>
          </p:cNvSpPr>
          <p:nvPr/>
        </p:nvSpPr>
        <p:spPr bwMode="auto">
          <a:xfrm>
            <a:off x="2986968" y="4318564"/>
            <a:ext cx="78710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Line 7"/>
          <p:cNvSpPr>
            <a:spLocks noChangeShapeType="1"/>
          </p:cNvSpPr>
          <p:nvPr/>
        </p:nvSpPr>
        <p:spPr bwMode="auto">
          <a:xfrm>
            <a:off x="4037095" y="4533944"/>
            <a:ext cx="418995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Text Box 6"/>
          <p:cNvSpPr txBox="1">
            <a:spLocks noChangeArrowheads="1"/>
          </p:cNvSpPr>
          <p:nvPr/>
        </p:nvSpPr>
        <p:spPr bwMode="auto">
          <a:xfrm>
            <a:off x="5585337" y="4301127"/>
            <a:ext cx="78710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3808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62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6" y="1593821"/>
            <a:ext cx="11554833" cy="4374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In the beginning there was the DS0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a 64 kbps serial bit stream</a:t>
            </a:r>
          </a:p>
          <a:p>
            <a:pPr marL="0" indent="0">
              <a:buNone/>
            </a:pPr>
            <a:r>
              <a:rPr lang="en-US" sz="2400" dirty="0" smtClean="0"/>
              <a:t>Multiple (24 or 32) DS0s could be synchronously combined to form TDM – T1 or E1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at up to 2 Mbps</a:t>
            </a:r>
          </a:p>
          <a:p>
            <a:pPr marL="0" indent="0">
              <a:buNone/>
            </a:pPr>
            <a:r>
              <a:rPr lang="en-US" sz="2400" dirty="0" smtClean="0"/>
              <a:t>Multiple TDM streams could be combined </a:t>
            </a:r>
            <a:r>
              <a:rPr lang="en-US" sz="2400" dirty="0" err="1" smtClean="0"/>
              <a:t>plesiochronously</a:t>
            </a:r>
            <a:r>
              <a:rPr lang="en-US" sz="2400" dirty="0" smtClean="0"/>
              <a:t> to form PDH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with rates up to 45 Mbps (defined up to T4 at 275 Mbps)</a:t>
            </a:r>
          </a:p>
          <a:p>
            <a:pPr marL="0" indent="0">
              <a:buNone/>
            </a:pPr>
            <a:r>
              <a:rPr lang="en-US" sz="2400" dirty="0" smtClean="0"/>
              <a:t>Multiple PDH streams could be synchronously combined to form SDH (SONET)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with rates up to 10 </a:t>
            </a:r>
            <a:r>
              <a:rPr lang="en-US" sz="2400" dirty="0" err="1" smtClean="0"/>
              <a:t>Gbps</a:t>
            </a:r>
            <a:r>
              <a:rPr lang="en-US" sz="2400" dirty="0" smtClean="0"/>
              <a:t> (defined up to STM256 at 40 </a:t>
            </a:r>
            <a:r>
              <a:rPr lang="en-US" sz="2400" dirty="0" err="1" smtClean="0"/>
              <a:t>Gbps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higher </a:t>
            </a:r>
            <a:r>
              <a:rPr lang="en-US" sz="2400" dirty="0" smtClean="0"/>
              <a:t>rates over fiber </a:t>
            </a:r>
            <a:r>
              <a:rPr lang="en-US" sz="2400" b="1" dirty="0" smtClean="0"/>
              <a:t>O</a:t>
            </a:r>
            <a:r>
              <a:rPr lang="en-US" sz="2400" dirty="0" smtClean="0"/>
              <a:t>ptical </a:t>
            </a:r>
            <a:r>
              <a:rPr lang="en-US" sz="2400" b="1" dirty="0" smtClean="0"/>
              <a:t>T</a:t>
            </a:r>
            <a:r>
              <a:rPr lang="en-US" sz="2400" dirty="0" smtClean="0"/>
              <a:t>ransport </a:t>
            </a:r>
            <a:r>
              <a:rPr lang="en-US" sz="2400" b="1" dirty="0" smtClean="0"/>
              <a:t>N</a:t>
            </a:r>
            <a:r>
              <a:rPr lang="en-US" sz="2400" dirty="0" smtClean="0"/>
              <a:t>etwork technology was developed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and it can transport SDH and Ethernet signals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with rates from 2.66G to 420G (and higher rates too!)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3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4080 columns? Where did that come from?</a:t>
            </a:r>
          </a:p>
          <a:p>
            <a:pPr marL="0" indent="0">
              <a:buNone/>
            </a:pPr>
            <a:r>
              <a:rPr lang="en-US" sz="2400" dirty="0" smtClean="0"/>
              <a:t>The numbers at first seem very strange – but are really very special!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In each row there are 16+3808 = 3824  overhead + payload columns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3824 = 16*239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so we can consider each row as 16 </a:t>
            </a:r>
            <a:r>
              <a:rPr lang="en-US" sz="2400" i="1" dirty="0" smtClean="0"/>
              <a:t>interleaved</a:t>
            </a:r>
            <a:r>
              <a:rPr lang="en-US" sz="2400" dirty="0" smtClean="0"/>
              <a:t> sub-rows of 239 bytes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A Reed Solomon RS(255,239) code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protects 239 data bytes by adding 255-239=16 FEC bytes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Altogether for 16 sub-rows we obtain 16*16=256 bits of FEC for each row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So with the FEC area we have 3824+256=4080 columns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But not all OTN frames have the FEC area!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the magic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41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7" y="1593822"/>
            <a:ext cx="11129138" cy="493080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OTUk</a:t>
            </a:r>
            <a:r>
              <a:rPr lang="en-US" sz="2400" dirty="0" smtClean="0"/>
              <a:t> (k=1,2,3,4) frames have 130,560 bits</a:t>
            </a:r>
          </a:p>
          <a:p>
            <a:pPr marL="0" indent="0">
              <a:buNone/>
            </a:pPr>
            <a:r>
              <a:rPr lang="en-US" sz="2400" dirty="0" smtClean="0"/>
              <a:t>The different </a:t>
            </a:r>
            <a:r>
              <a:rPr lang="en-US" sz="2400" dirty="0" err="1" smtClean="0"/>
              <a:t>OTUk</a:t>
            </a:r>
            <a:r>
              <a:rPr lang="en-US" sz="2400" dirty="0" smtClean="0"/>
              <a:t> rates are due to different frame per second rates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Note that later versions of G.709 introduce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OTU2e at ≈11G and OTU3e2 at ≈44.6G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OTUk</a:t>
            </a:r>
            <a:r>
              <a:rPr lang="en-US" dirty="0" smtClean="0"/>
              <a:t> rates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767533"/>
              </p:ext>
            </p:extLst>
          </p:nvPr>
        </p:nvGraphicFramePr>
        <p:xfrm>
          <a:off x="1350044" y="2678098"/>
          <a:ext cx="8109284" cy="27622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84250"/>
                <a:gridCol w="2765855"/>
                <a:gridCol w="2361742"/>
                <a:gridCol w="1897437"/>
              </a:tblGrid>
              <a:tr h="552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</a:rPr>
                        <a:t>OTUk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frame duration </a:t>
                      </a:r>
                      <a:r>
                        <a:rPr lang="en-US" sz="2400" b="1" u="none" strike="noStrike" dirty="0" smtClean="0">
                          <a:effectLst/>
                        </a:rPr>
                        <a:t>(</a:t>
                      </a:r>
                      <a:r>
                        <a:rPr lang="el-GR" sz="2400" b="1" u="none" strike="noStrike" dirty="0" smtClean="0">
                          <a:effectLst/>
                        </a:rPr>
                        <a:t>μ</a:t>
                      </a:r>
                      <a:r>
                        <a:rPr lang="en-US" sz="2400" b="1" u="none" strike="noStrike" dirty="0" smtClean="0">
                          <a:effectLst/>
                        </a:rPr>
                        <a:t>sec</a:t>
                      </a:r>
                      <a:r>
                        <a:rPr lang="en-US" sz="2400" b="1" u="none" strike="noStrike" dirty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frame rate (fps)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bit rate (</a:t>
                      </a:r>
                      <a:r>
                        <a:rPr lang="en-US" sz="2400" b="1" u="none" strike="noStrike" dirty="0" err="1">
                          <a:effectLst/>
                        </a:rPr>
                        <a:t>Gbps</a:t>
                      </a:r>
                      <a:r>
                        <a:rPr lang="en-US" sz="2400" b="1" u="none" strike="noStrike" dirty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2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OTU1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48.971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20,420.249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2.666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2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OTU2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12.191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82,027.725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10.710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2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OTU3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3.035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329,489.292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43.018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2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OTU4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1.168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856,387.668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111.810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341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7" y="1593821"/>
            <a:ext cx="11193092" cy="49049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OK, but where </a:t>
            </a:r>
            <a:r>
              <a:rPr lang="en-US" sz="2400" dirty="0"/>
              <a:t>do the frame rates come from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r>
              <a:rPr lang="en-US" sz="2400" dirty="0" smtClean="0"/>
              <a:t>The OPU1 is defined to exactly hold the OC-48/STM-16 payload with no fixed stuffing</a:t>
            </a:r>
          </a:p>
          <a:p>
            <a:pPr marL="0" indent="0">
              <a:buNone/>
            </a:pPr>
            <a:r>
              <a:rPr lang="en-US" sz="2400" dirty="0" smtClean="0"/>
              <a:t>Since the OC-48 rate is </a:t>
            </a:r>
            <a:r>
              <a:rPr lang="en-US" sz="2400" dirty="0"/>
              <a:t> 2488.32 </a:t>
            </a:r>
            <a:r>
              <a:rPr lang="en-US" sz="2400" dirty="0" smtClean="0"/>
              <a:t>Mbps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the payload of 3808 columns * 4 rows * 8 bit/Byte = 121,856 bits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requires 48.971 </a:t>
            </a:r>
            <a:r>
              <a:rPr lang="el-GR" sz="2400" dirty="0"/>
              <a:t>μ</a:t>
            </a:r>
            <a:r>
              <a:rPr lang="en-US" sz="2400" dirty="0" smtClean="0"/>
              <a:t>sec which means 20,420 frames per second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which determines the frame rate for OTU1</a:t>
            </a:r>
          </a:p>
          <a:p>
            <a:pPr marL="0" indent="0">
              <a:buNone/>
            </a:pPr>
            <a:r>
              <a:rPr lang="en-US" sz="2400" dirty="0" smtClean="0"/>
              <a:t>The other </a:t>
            </a:r>
            <a:r>
              <a:rPr lang="en-US" sz="2400" dirty="0" err="1" smtClean="0"/>
              <a:t>OPUk</a:t>
            </a:r>
            <a:r>
              <a:rPr lang="en-US" sz="2400" dirty="0" smtClean="0"/>
              <a:t> have some fixed stuffing columns</a:t>
            </a:r>
          </a:p>
          <a:p>
            <a:pPr marL="0" indent="0">
              <a:buNone/>
            </a:pPr>
            <a:r>
              <a:rPr lang="en-US" sz="2400" dirty="0" smtClean="0"/>
              <a:t>For example, OPU2 carries a </a:t>
            </a:r>
            <a:r>
              <a:rPr lang="en-US" sz="2400" dirty="0">
                <a:solidFill>
                  <a:schemeClr val="tx1"/>
                </a:solidFill>
              </a:rPr>
              <a:t>OC-192 /</a:t>
            </a:r>
            <a:r>
              <a:rPr lang="en-US" sz="2400" dirty="0" smtClean="0">
                <a:solidFill>
                  <a:schemeClr val="tx1"/>
                </a:solidFill>
              </a:rPr>
              <a:t>STM-64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but there are 16 columns (64 bytes) of </a:t>
            </a:r>
            <a:r>
              <a:rPr lang="en-US" sz="2400" i="1" dirty="0" smtClean="0">
                <a:solidFill>
                  <a:schemeClr val="tx1"/>
                </a:solidFill>
              </a:rPr>
              <a:t>fixed stuffing </a:t>
            </a:r>
            <a:r>
              <a:rPr lang="en-US" sz="2400" dirty="0" smtClean="0">
                <a:solidFill>
                  <a:schemeClr val="tx1"/>
                </a:solidFill>
              </a:rPr>
              <a:t>(columns 1905-1920)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	leaving for payload only (3808-16)</a:t>
            </a:r>
            <a:r>
              <a:rPr lang="en-US" sz="2400" dirty="0" smtClean="0"/>
              <a:t> </a:t>
            </a:r>
            <a:r>
              <a:rPr lang="en-US" sz="2400" dirty="0"/>
              <a:t>* 4 rows * 8 bit/Byte = </a:t>
            </a:r>
            <a:r>
              <a:rPr lang="en-US" sz="2400" dirty="0" smtClean="0"/>
              <a:t>121,344 bits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which at the OC-192 rate of </a:t>
            </a:r>
            <a:r>
              <a:rPr lang="en-US" sz="2400" dirty="0"/>
              <a:t>9953.28 </a:t>
            </a:r>
            <a:r>
              <a:rPr lang="en-US" sz="2400" dirty="0" smtClean="0"/>
              <a:t>Mbps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requires 12.191 </a:t>
            </a:r>
            <a:r>
              <a:rPr lang="el-GR" sz="2400" dirty="0"/>
              <a:t>μ</a:t>
            </a:r>
            <a:r>
              <a:rPr lang="en-US" sz="2400" dirty="0"/>
              <a:t>sec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the magic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25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7" y="1866900"/>
            <a:ext cx="11256384" cy="41016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summarize, the traditional rates in Mb/s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traditional rates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296858"/>
              </p:ext>
            </p:extLst>
          </p:nvPr>
        </p:nvGraphicFramePr>
        <p:xfrm>
          <a:off x="2514600" y="2857500"/>
          <a:ext cx="5880099" cy="31110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19200"/>
                <a:gridCol w="1581149"/>
                <a:gridCol w="1498601"/>
                <a:gridCol w="1581149"/>
              </a:tblGrid>
              <a:tr h="518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OPU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ODU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OTU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8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1,238.954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1,244.160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8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2,488.320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2,498.775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2,666.057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8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9,995.277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10,037.274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10,709.225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8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40,150.519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40,319.219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43,018.414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8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104,355.975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104,794.446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111,809.974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042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6" y="1593821"/>
            <a:ext cx="11453489" cy="4374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Where did OPU0 and ODU0 come from?</a:t>
            </a:r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original G.709 </a:t>
            </a:r>
            <a:r>
              <a:rPr lang="en-US" sz="2400" dirty="0" smtClean="0"/>
              <a:t>did not support sub-2.5 </a:t>
            </a:r>
            <a:r>
              <a:rPr lang="en-US" sz="2400" dirty="0" err="1" smtClean="0"/>
              <a:t>Gbps</a:t>
            </a:r>
            <a:r>
              <a:rPr lang="en-US" sz="2400" dirty="0" smtClean="0"/>
              <a:t> (STM-16) client signals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and thus was not suitable </a:t>
            </a:r>
            <a:r>
              <a:rPr lang="en-US" sz="2400" dirty="0"/>
              <a:t>for </a:t>
            </a:r>
            <a:r>
              <a:rPr lang="en-US" sz="2400" dirty="0" err="1" smtClean="0"/>
              <a:t>GbE</a:t>
            </a:r>
            <a:r>
              <a:rPr lang="en-US" sz="2400" dirty="0" smtClean="0"/>
              <a:t> </a:t>
            </a:r>
            <a:r>
              <a:rPr lang="en-US" sz="2400" dirty="0"/>
              <a:t>clients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This meant that most end users needed to maintain their SDH equipment</a:t>
            </a:r>
          </a:p>
          <a:p>
            <a:pPr marL="0" indent="0">
              <a:buNone/>
            </a:pPr>
            <a:r>
              <a:rPr lang="en-US" sz="2400" dirty="0" smtClean="0"/>
              <a:t>OPU0 is designed to transparently transport </a:t>
            </a:r>
            <a:r>
              <a:rPr lang="en-US" sz="2400" dirty="0" err="1" smtClean="0"/>
              <a:t>GbE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but its rate was chosen so that 2 ODU0s map into an ODU1</a:t>
            </a:r>
          </a:p>
          <a:p>
            <a:pPr marL="0" indent="0">
              <a:buNone/>
            </a:pPr>
            <a:r>
              <a:rPr lang="en-US" sz="2400" dirty="0" smtClean="0"/>
              <a:t>This 1.239G OPU0 rate is not high enough for transparent Ethernet </a:t>
            </a:r>
            <a:r>
              <a:rPr lang="en-US" sz="2000" dirty="0" smtClean="0"/>
              <a:t>(1.25 </a:t>
            </a:r>
            <a:r>
              <a:rPr lang="en-US" sz="2000" dirty="0" err="1" smtClean="0"/>
              <a:t>Gbps</a:t>
            </a:r>
            <a:r>
              <a:rPr lang="en-US" sz="2000" dirty="0" smtClean="0"/>
              <a:t> + GFP overhead)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so </a:t>
            </a:r>
            <a:r>
              <a:rPr lang="en-US" sz="2400" dirty="0"/>
              <a:t>a special </a:t>
            </a:r>
            <a:r>
              <a:rPr lang="en-US" sz="2400" b="1" dirty="0"/>
              <a:t>T</a:t>
            </a:r>
            <a:r>
              <a:rPr lang="en-US" sz="2400" dirty="0"/>
              <a:t>iming </a:t>
            </a:r>
            <a:r>
              <a:rPr lang="en-US" sz="2400" b="1" dirty="0"/>
              <a:t>T</a:t>
            </a:r>
            <a:r>
              <a:rPr lang="en-US" sz="2400" dirty="0"/>
              <a:t>ransparent </a:t>
            </a:r>
            <a:r>
              <a:rPr lang="en-US" sz="2400" b="1" dirty="0" smtClean="0"/>
              <a:t>T</a:t>
            </a:r>
            <a:r>
              <a:rPr lang="en-US" sz="2400" dirty="0" smtClean="0"/>
              <a:t>ranscoding mechanism is used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that translates 8B10B into 64B66B yielding about 1.18Gb/s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(this is actually too low for a standard AMP mapping, and thus a new mapping technique is used)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78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9" y="4680284"/>
            <a:ext cx="11309108" cy="179270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Other rates have been invented for special cases (e for Ethernet, f for Fiber Channel)</a:t>
            </a:r>
          </a:p>
          <a:p>
            <a:pPr marL="0" indent="0">
              <a:buNone/>
            </a:pPr>
            <a:r>
              <a:rPr lang="en-US" sz="2400" dirty="0" smtClean="0"/>
              <a:t>1e, 1f, 2e, and 2f are </a:t>
            </a:r>
            <a:r>
              <a:rPr lang="en-US" sz="2400" i="1" dirty="0" smtClean="0"/>
              <a:t>overclocked</a:t>
            </a:r>
            <a:r>
              <a:rPr lang="en-US" sz="2400" dirty="0" smtClean="0"/>
              <a:t> </a:t>
            </a:r>
            <a:r>
              <a:rPr lang="en-US" sz="2400" i="1" dirty="0" smtClean="0"/>
              <a:t>OTN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i.e., transparently carry client but add </a:t>
            </a:r>
            <a:r>
              <a:rPr lang="en-US" sz="2400" dirty="0"/>
              <a:t>OTN </a:t>
            </a:r>
            <a:r>
              <a:rPr lang="en-US" sz="2400" dirty="0" smtClean="0"/>
              <a:t>wrapper and FEC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000" dirty="0" smtClean="0"/>
              <a:t>(and thus have the client’s ±100 ppm frequency tolerance, instead of OTN’s ±20 ppm</a:t>
            </a:r>
            <a:r>
              <a:rPr lang="en-US" sz="2000" dirty="0"/>
              <a:t>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nonstandard (overclocked) rates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81823"/>
              </p:ext>
            </p:extLst>
          </p:nvPr>
        </p:nvGraphicFramePr>
        <p:xfrm>
          <a:off x="1058778" y="1675463"/>
          <a:ext cx="9589170" cy="262699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87694"/>
                <a:gridCol w="2505970"/>
                <a:gridCol w="1508696"/>
                <a:gridCol w="1943405"/>
                <a:gridCol w="194340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k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</a:rPr>
                        <a:t>OPUk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</a:rPr>
                        <a:t>ODUk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</a:rPr>
                        <a:t>OTUk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client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10.312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10.355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11.049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10GbE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1f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10.519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10.563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11.270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10GFC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10.356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10.399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11.096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10GbE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2f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10.563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10.608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11.318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10GFC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3e1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41.600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41.774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44.571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4*ODU2e AMP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3e2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41.611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41.786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44.583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4*ODU2e GMP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199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6" y="1593821"/>
            <a:ext cx="9480311" cy="4374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Newer versions of OTN (e.g., G.709-2020, G.709.x) introduce new rates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OTU25, OTU50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OTU25-RS, OTU-50-RS (short reach)</a:t>
            </a:r>
          </a:p>
          <a:p>
            <a:pPr marL="0" indent="0">
              <a:buNone/>
            </a:pPr>
            <a:r>
              <a:rPr lang="en-US" sz="2400" dirty="0" smtClean="0"/>
              <a:t>The B100G rates</a:t>
            </a:r>
          </a:p>
          <a:p>
            <a:pPr>
              <a:spcBef>
                <a:spcPts val="0"/>
              </a:spcBef>
            </a:pPr>
            <a:r>
              <a:rPr lang="en-US" sz="2400" dirty="0" err="1" smtClean="0"/>
              <a:t>OTUCn</a:t>
            </a:r>
            <a:r>
              <a:rPr lang="en-US" sz="2400" dirty="0" smtClean="0"/>
              <a:t> n*100G </a:t>
            </a:r>
            <a:r>
              <a:rPr lang="en-US" sz="2400" dirty="0"/>
              <a:t>(</a:t>
            </a:r>
            <a:r>
              <a:rPr lang="en-US" sz="2400" dirty="0" smtClean="0"/>
              <a:t>C stands for 100), e.g., </a:t>
            </a:r>
          </a:p>
          <a:p>
            <a:pPr lvl="1"/>
            <a:r>
              <a:rPr lang="en-US" dirty="0" smtClean="0"/>
              <a:t>OTUC2</a:t>
            </a:r>
          </a:p>
          <a:p>
            <a:pPr lvl="1"/>
            <a:r>
              <a:rPr lang="en-US" dirty="0" smtClean="0"/>
              <a:t>OTUC4</a:t>
            </a:r>
          </a:p>
          <a:p>
            <a:pPr marL="76199" indent="0">
              <a:buNone/>
            </a:pPr>
            <a:r>
              <a:rPr lang="en-US" sz="2400" dirty="0" smtClean="0"/>
              <a:t>Note that the </a:t>
            </a:r>
            <a:r>
              <a:rPr lang="en-US" sz="2400" dirty="0" err="1" smtClean="0"/>
              <a:t>OTUCn</a:t>
            </a:r>
            <a:r>
              <a:rPr lang="en-US" sz="2400" dirty="0" smtClean="0"/>
              <a:t> </a:t>
            </a:r>
          </a:p>
          <a:p>
            <a:pPr marL="419099" indent="-342900">
              <a:spcBef>
                <a:spcPts val="0"/>
              </a:spcBef>
            </a:pPr>
            <a:r>
              <a:rPr lang="en-US" sz="2400" dirty="0" smtClean="0"/>
              <a:t>is built by bonding n instances of an OPUC1 (100G) signal</a:t>
            </a:r>
          </a:p>
          <a:p>
            <a:pPr marL="419099" indent="-342900">
              <a:spcBef>
                <a:spcPts val="0"/>
              </a:spcBef>
            </a:pPr>
            <a:r>
              <a:rPr lang="en-US" sz="2400" dirty="0" smtClean="0"/>
              <a:t>has all components traverse the same fibers and switches </a:t>
            </a:r>
          </a:p>
          <a:p>
            <a:pPr marL="76199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to enable management as a single entity</a:t>
            </a:r>
          </a:p>
          <a:p>
            <a:pPr marL="419099" indent="-342900">
              <a:spcBef>
                <a:spcPts val="0"/>
              </a:spcBef>
            </a:pPr>
            <a:r>
              <a:rPr lang="en-US" sz="2400" dirty="0" smtClean="0"/>
              <a:t>is exclusively point-to-point (not digitally switched)</a:t>
            </a:r>
          </a:p>
          <a:p>
            <a:pPr marL="419099" indent="-342900">
              <a:spcBef>
                <a:spcPts val="0"/>
              </a:spcBef>
            </a:pPr>
            <a:r>
              <a:rPr lang="en-US" sz="2400" dirty="0" smtClean="0"/>
              <a:t>has </a:t>
            </a:r>
            <a:r>
              <a:rPr lang="en-US" sz="2400" dirty="0"/>
              <a:t>no directly mapped clients 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12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2762888" y="2441536"/>
            <a:ext cx="1087024" cy="18291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3846467" y="1864616"/>
            <a:ext cx="160048" cy="2426993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3317147" y="1849305"/>
            <a:ext cx="551173" cy="5922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66967" y="1859215"/>
            <a:ext cx="558800" cy="582321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838" y="197589"/>
            <a:ext cx="9585775" cy="787227"/>
          </a:xfrm>
        </p:spPr>
        <p:txBody>
          <a:bodyPr/>
          <a:lstStyle/>
          <a:p>
            <a:r>
              <a:rPr lang="en-US" dirty="0" smtClean="0"/>
              <a:t>Frame structure for OTU25, OTU50, </a:t>
            </a:r>
            <a:r>
              <a:rPr lang="en-US" dirty="0" err="1" smtClean="0"/>
              <a:t>OTUCn</a:t>
            </a:r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729367" y="1578313"/>
            <a:ext cx="14537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8183073" y="1578313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766967" y="1578313"/>
            <a:ext cx="2603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766967" y="1591013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 rot="16200000">
            <a:off x="2055768" y="2721313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rows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512967" y="1845013"/>
            <a:ext cx="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2512967" y="3445213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906667" y="1832313"/>
            <a:ext cx="0" cy="241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3084467" y="18323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754267" y="1845013"/>
            <a:ext cx="5428806" cy="243389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2754267" y="2441537"/>
            <a:ext cx="54288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2754268" y="3038062"/>
            <a:ext cx="54288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2754267" y="3634586"/>
            <a:ext cx="54288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32495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34019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35543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37067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38591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40115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41639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4316367" y="18323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44687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46211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47735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50"/>
          <p:cNvSpPr>
            <a:spLocks noChangeShapeType="1"/>
          </p:cNvSpPr>
          <p:nvPr/>
        </p:nvSpPr>
        <p:spPr bwMode="auto">
          <a:xfrm>
            <a:off x="72119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51"/>
          <p:cNvSpPr>
            <a:spLocks noChangeShapeType="1"/>
          </p:cNvSpPr>
          <p:nvPr/>
        </p:nvSpPr>
        <p:spPr bwMode="auto">
          <a:xfrm>
            <a:off x="7364367" y="18323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52"/>
          <p:cNvSpPr>
            <a:spLocks noChangeShapeType="1"/>
          </p:cNvSpPr>
          <p:nvPr/>
        </p:nvSpPr>
        <p:spPr bwMode="auto">
          <a:xfrm>
            <a:off x="75167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3"/>
          <p:cNvSpPr>
            <a:spLocks noChangeShapeType="1"/>
          </p:cNvSpPr>
          <p:nvPr/>
        </p:nvSpPr>
        <p:spPr bwMode="auto">
          <a:xfrm>
            <a:off x="76691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4"/>
          <p:cNvSpPr>
            <a:spLocks noChangeShapeType="1"/>
          </p:cNvSpPr>
          <p:nvPr/>
        </p:nvSpPr>
        <p:spPr bwMode="auto">
          <a:xfrm>
            <a:off x="78215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55"/>
          <p:cNvSpPr>
            <a:spLocks noChangeShapeType="1"/>
          </p:cNvSpPr>
          <p:nvPr/>
        </p:nvSpPr>
        <p:spPr bwMode="auto">
          <a:xfrm>
            <a:off x="79739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6"/>
          <p:cNvSpPr>
            <a:spLocks noChangeShapeType="1"/>
          </p:cNvSpPr>
          <p:nvPr/>
        </p:nvSpPr>
        <p:spPr bwMode="auto">
          <a:xfrm>
            <a:off x="81263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66"/>
          <p:cNvSpPr>
            <a:spLocks noChangeShapeType="1"/>
          </p:cNvSpPr>
          <p:nvPr/>
        </p:nvSpPr>
        <p:spPr bwMode="auto">
          <a:xfrm>
            <a:off x="2512967" y="1845013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67"/>
          <p:cNvSpPr>
            <a:spLocks noChangeShapeType="1"/>
          </p:cNvSpPr>
          <p:nvPr/>
        </p:nvSpPr>
        <p:spPr bwMode="auto">
          <a:xfrm>
            <a:off x="2512967" y="4258013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68"/>
          <p:cNvSpPr>
            <a:spLocks noChangeShapeType="1"/>
          </p:cNvSpPr>
          <p:nvPr/>
        </p:nvSpPr>
        <p:spPr bwMode="auto">
          <a:xfrm>
            <a:off x="2830467" y="1832313"/>
            <a:ext cx="0" cy="241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69"/>
          <p:cNvSpPr>
            <a:spLocks noChangeShapeType="1"/>
          </p:cNvSpPr>
          <p:nvPr/>
        </p:nvSpPr>
        <p:spPr bwMode="auto">
          <a:xfrm>
            <a:off x="2995567" y="18323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70"/>
          <p:cNvSpPr>
            <a:spLocks noChangeShapeType="1"/>
          </p:cNvSpPr>
          <p:nvPr/>
        </p:nvSpPr>
        <p:spPr bwMode="auto">
          <a:xfrm>
            <a:off x="31733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71"/>
          <p:cNvSpPr>
            <a:spLocks noChangeShapeType="1"/>
          </p:cNvSpPr>
          <p:nvPr/>
        </p:nvSpPr>
        <p:spPr bwMode="auto">
          <a:xfrm>
            <a:off x="33257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72"/>
          <p:cNvSpPr>
            <a:spLocks noChangeShapeType="1"/>
          </p:cNvSpPr>
          <p:nvPr/>
        </p:nvSpPr>
        <p:spPr bwMode="auto">
          <a:xfrm>
            <a:off x="34781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73"/>
          <p:cNvSpPr>
            <a:spLocks noChangeShapeType="1"/>
          </p:cNvSpPr>
          <p:nvPr/>
        </p:nvSpPr>
        <p:spPr bwMode="auto">
          <a:xfrm>
            <a:off x="36305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74"/>
          <p:cNvSpPr>
            <a:spLocks noChangeShapeType="1"/>
          </p:cNvSpPr>
          <p:nvPr/>
        </p:nvSpPr>
        <p:spPr bwMode="auto">
          <a:xfrm>
            <a:off x="37829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75"/>
          <p:cNvSpPr>
            <a:spLocks noChangeShapeType="1"/>
          </p:cNvSpPr>
          <p:nvPr/>
        </p:nvSpPr>
        <p:spPr bwMode="auto">
          <a:xfrm>
            <a:off x="3939701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76"/>
          <p:cNvSpPr>
            <a:spLocks noChangeShapeType="1"/>
          </p:cNvSpPr>
          <p:nvPr/>
        </p:nvSpPr>
        <p:spPr bwMode="auto">
          <a:xfrm>
            <a:off x="40877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77"/>
          <p:cNvSpPr>
            <a:spLocks noChangeShapeType="1"/>
          </p:cNvSpPr>
          <p:nvPr/>
        </p:nvSpPr>
        <p:spPr bwMode="auto">
          <a:xfrm>
            <a:off x="4240167" y="18323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78"/>
          <p:cNvSpPr>
            <a:spLocks noChangeShapeType="1"/>
          </p:cNvSpPr>
          <p:nvPr/>
        </p:nvSpPr>
        <p:spPr bwMode="auto">
          <a:xfrm>
            <a:off x="43925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79"/>
          <p:cNvSpPr>
            <a:spLocks noChangeShapeType="1"/>
          </p:cNvSpPr>
          <p:nvPr/>
        </p:nvSpPr>
        <p:spPr bwMode="auto">
          <a:xfrm>
            <a:off x="45449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80"/>
          <p:cNvSpPr>
            <a:spLocks noChangeShapeType="1"/>
          </p:cNvSpPr>
          <p:nvPr/>
        </p:nvSpPr>
        <p:spPr bwMode="auto">
          <a:xfrm>
            <a:off x="46973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96"/>
          <p:cNvSpPr>
            <a:spLocks noChangeShapeType="1"/>
          </p:cNvSpPr>
          <p:nvPr/>
        </p:nvSpPr>
        <p:spPr bwMode="auto">
          <a:xfrm>
            <a:off x="71357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97"/>
          <p:cNvSpPr>
            <a:spLocks noChangeShapeType="1"/>
          </p:cNvSpPr>
          <p:nvPr/>
        </p:nvSpPr>
        <p:spPr bwMode="auto">
          <a:xfrm>
            <a:off x="7288167" y="18323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98"/>
          <p:cNvSpPr>
            <a:spLocks noChangeShapeType="1"/>
          </p:cNvSpPr>
          <p:nvPr/>
        </p:nvSpPr>
        <p:spPr bwMode="auto">
          <a:xfrm>
            <a:off x="74405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99"/>
          <p:cNvSpPr>
            <a:spLocks noChangeShapeType="1"/>
          </p:cNvSpPr>
          <p:nvPr/>
        </p:nvSpPr>
        <p:spPr bwMode="auto">
          <a:xfrm>
            <a:off x="75929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100"/>
          <p:cNvSpPr>
            <a:spLocks noChangeShapeType="1"/>
          </p:cNvSpPr>
          <p:nvPr/>
        </p:nvSpPr>
        <p:spPr bwMode="auto">
          <a:xfrm>
            <a:off x="77453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101"/>
          <p:cNvSpPr>
            <a:spLocks noChangeShapeType="1"/>
          </p:cNvSpPr>
          <p:nvPr/>
        </p:nvSpPr>
        <p:spPr bwMode="auto">
          <a:xfrm>
            <a:off x="78977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102"/>
          <p:cNvSpPr>
            <a:spLocks noChangeShapeType="1"/>
          </p:cNvSpPr>
          <p:nvPr/>
        </p:nvSpPr>
        <p:spPr bwMode="auto">
          <a:xfrm>
            <a:off x="8050167" y="1845013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Text Box 113"/>
          <p:cNvSpPr txBox="1">
            <a:spLocks noChangeArrowheads="1"/>
          </p:cNvSpPr>
          <p:nvPr/>
        </p:nvSpPr>
        <p:spPr bwMode="auto">
          <a:xfrm rot="18974966">
            <a:off x="71208" y="2281578"/>
            <a:ext cx="30731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solidFill>
                  <a:srgbClr val="00FF00"/>
                </a:solidFill>
                <a:cs typeface="Times New Roman" panose="02020603050405020304" pitchFamily="18" charset="0"/>
              </a:rPr>
              <a:t>Framing Alignment Signal (7B)</a:t>
            </a:r>
            <a:endParaRPr lang="en-US" altLang="en-US" sz="1400" b="1" dirty="0">
              <a:solidFill>
                <a:srgbClr val="00FF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67858" y="1340662"/>
            <a:ext cx="166310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3824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columns</a:t>
            </a:r>
          </a:p>
        </p:txBody>
      </p:sp>
      <p:sp>
        <p:nvSpPr>
          <p:cNvPr id="114" name="Text Placeholder 1"/>
          <p:cNvSpPr txBox="1">
            <a:spLocks/>
          </p:cNvSpPr>
          <p:nvPr/>
        </p:nvSpPr>
        <p:spPr>
          <a:xfrm>
            <a:off x="1395157" y="4898639"/>
            <a:ext cx="9612625" cy="1884998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733">
                <a:solidFill>
                  <a:schemeClr val="tx1"/>
                </a:solidFill>
                <a:latin typeface="+mn-lt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67">
                <a:solidFill>
                  <a:schemeClr val="tx1"/>
                </a:solidFill>
                <a:latin typeface="+mn-lt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cs typeface="+mn-cs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cs typeface="+mn-cs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cs typeface="+mn-cs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cs typeface="+mn-cs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914400">
              <a:buFontTx/>
              <a:buNone/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frame is 15,296 Bytes (122,368 bits)</a:t>
            </a:r>
          </a:p>
          <a:p>
            <a:pPr marL="0" indent="0" defTabSz="914400">
              <a:spcBef>
                <a:spcPts val="0"/>
              </a:spcBef>
              <a:buFontTx/>
              <a:buNone/>
              <a:tabLst>
                <a:tab pos="457200" algn="l"/>
              </a:tabLst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divided into 4 rows of 3824 columns </a:t>
            </a:r>
          </a:p>
          <a:p>
            <a:pPr marL="0" indent="0" defTabSz="914400">
              <a:spcBef>
                <a:spcPts val="1200"/>
              </a:spcBef>
              <a:buFontTx/>
              <a:buNone/>
              <a:tabLst>
                <a:tab pos="457200" algn="l"/>
              </a:tabLst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It is identical to the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OTUk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frame</a:t>
            </a:r>
          </a:p>
          <a:p>
            <a:pPr marL="0" indent="0" defTabSz="914400">
              <a:spcBef>
                <a:spcPts val="0"/>
              </a:spcBef>
              <a:buFontTx/>
              <a:buNone/>
              <a:tabLst>
                <a:tab pos="457200" algn="l"/>
              </a:tabLst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but without the 256 columns of FEC</a:t>
            </a:r>
          </a:p>
          <a:p>
            <a:pPr marL="0" indent="0" defTabSz="914400">
              <a:spcBef>
                <a:spcPts val="0"/>
              </a:spcBef>
              <a:buFontTx/>
              <a:buNone/>
              <a:tabLst>
                <a:tab pos="457200" algn="l"/>
              </a:tabLst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	(a stronger FEC is added elsewhere!)</a:t>
            </a:r>
          </a:p>
        </p:txBody>
      </p:sp>
      <p:sp>
        <p:nvSpPr>
          <p:cNvPr id="116" name="Oval 115"/>
          <p:cNvSpPr/>
          <p:nvPr/>
        </p:nvSpPr>
        <p:spPr>
          <a:xfrm>
            <a:off x="5678815" y="2989495"/>
            <a:ext cx="105143" cy="112365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5873747" y="2993033"/>
            <a:ext cx="105143" cy="112365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68677" y="2996579"/>
            <a:ext cx="105143" cy="112365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 Box 113"/>
          <p:cNvSpPr txBox="1">
            <a:spLocks noChangeArrowheads="1"/>
          </p:cNvSpPr>
          <p:nvPr/>
        </p:nvSpPr>
        <p:spPr bwMode="auto">
          <a:xfrm rot="2398086">
            <a:off x="8194760" y="3074438"/>
            <a:ext cx="30731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No Forward Error Correction </a:t>
            </a:r>
            <a:endParaRPr lang="en-US" altLang="en-US" sz="1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4" name="Line 10"/>
          <p:cNvSpPr>
            <a:spLocks noChangeShapeType="1"/>
          </p:cNvSpPr>
          <p:nvPr/>
        </p:nvSpPr>
        <p:spPr bwMode="auto">
          <a:xfrm>
            <a:off x="8195156" y="4327401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Line 7"/>
          <p:cNvSpPr>
            <a:spLocks noChangeShapeType="1"/>
          </p:cNvSpPr>
          <p:nvPr/>
        </p:nvSpPr>
        <p:spPr bwMode="auto">
          <a:xfrm>
            <a:off x="2762888" y="4533944"/>
            <a:ext cx="12557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Line 8"/>
          <p:cNvSpPr>
            <a:spLocks noChangeShapeType="1"/>
          </p:cNvSpPr>
          <p:nvPr/>
        </p:nvSpPr>
        <p:spPr bwMode="auto">
          <a:xfrm>
            <a:off x="4018668" y="4321288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10"/>
          <p:cNvSpPr>
            <a:spLocks noChangeShapeType="1"/>
          </p:cNvSpPr>
          <p:nvPr/>
        </p:nvSpPr>
        <p:spPr bwMode="auto">
          <a:xfrm>
            <a:off x="2762888" y="4332881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Text Box 6"/>
          <p:cNvSpPr txBox="1">
            <a:spLocks noChangeArrowheads="1"/>
          </p:cNvSpPr>
          <p:nvPr/>
        </p:nvSpPr>
        <p:spPr bwMode="auto">
          <a:xfrm>
            <a:off x="2986968" y="4318564"/>
            <a:ext cx="78710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Line 7"/>
          <p:cNvSpPr>
            <a:spLocks noChangeShapeType="1"/>
          </p:cNvSpPr>
          <p:nvPr/>
        </p:nvSpPr>
        <p:spPr bwMode="auto">
          <a:xfrm>
            <a:off x="4037096" y="4533944"/>
            <a:ext cx="41459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Text Box 6"/>
          <p:cNvSpPr txBox="1">
            <a:spLocks noChangeArrowheads="1"/>
          </p:cNvSpPr>
          <p:nvPr/>
        </p:nvSpPr>
        <p:spPr bwMode="auto">
          <a:xfrm>
            <a:off x="5585337" y="4290241"/>
            <a:ext cx="78710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3808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44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OTN, like SDH and PDH, needs to recover the bit clock from the incoming signal</a:t>
            </a:r>
          </a:p>
          <a:p>
            <a:pPr marL="0" indent="0">
              <a:buNone/>
            </a:pPr>
            <a:r>
              <a:rPr lang="en-US" sz="2400" dirty="0" smtClean="0"/>
              <a:t>The normal frequency tolerance is ± 20 ppm</a:t>
            </a:r>
          </a:p>
          <a:p>
            <a:pPr marL="0" indent="0">
              <a:buNone/>
            </a:pPr>
            <a:r>
              <a:rPr lang="en-US" sz="2400" dirty="0" smtClean="0"/>
              <a:t>In order to ensure sufficient bit alternations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the entire </a:t>
            </a:r>
            <a:r>
              <a:rPr lang="en-US" sz="2400" dirty="0" err="1" smtClean="0"/>
              <a:t>OTUk</a:t>
            </a:r>
            <a:r>
              <a:rPr lang="en-US" sz="2400" dirty="0" smtClean="0"/>
              <a:t> frame except the first 7 bytes (the FAS) are bit scrambled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/>
              <a:t>The scrambler is implemented by a 16-bit shift register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defined by the </a:t>
            </a:r>
            <a:r>
              <a:rPr lang="en-US" sz="2400" dirty="0"/>
              <a:t>	</a:t>
            </a:r>
            <a:r>
              <a:rPr lang="en-US" sz="2400" dirty="0" smtClean="0"/>
              <a:t>generating polynomial 1 + x + x</a:t>
            </a:r>
            <a:r>
              <a:rPr lang="en-US" sz="2400" b="1" baseline="30000" dirty="0" smtClean="0"/>
              <a:t>3</a:t>
            </a:r>
            <a:r>
              <a:rPr lang="en-US" sz="2400" dirty="0" smtClean="0"/>
              <a:t> + x</a:t>
            </a:r>
            <a:r>
              <a:rPr lang="en-US" sz="2400" b="1" baseline="30000" dirty="0"/>
              <a:t>12</a:t>
            </a:r>
            <a:r>
              <a:rPr lang="en-US" sz="2400" dirty="0" smtClean="0"/>
              <a:t> + x</a:t>
            </a:r>
            <a:r>
              <a:rPr lang="en-US" sz="2400" b="1" baseline="30000" dirty="0" smtClean="0"/>
              <a:t>16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The shift register contents is reset to all ones every </a:t>
            </a:r>
            <a:r>
              <a:rPr lang="en-US" sz="2400" dirty="0" smtClean="0"/>
              <a:t>frame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Scrambling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03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first 7 bytes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every OTN frame are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rame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lignment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ignal 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28 28 28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counter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/>
              <a:t>w</a:t>
            </a:r>
            <a:r>
              <a:rPr lang="en-US" sz="2400" dirty="0" smtClean="0"/>
              <a:t>here the counter cycles through 0-255, creating a 256-frame OTU </a:t>
            </a:r>
            <a:r>
              <a:rPr lang="en-US" sz="2400" dirty="0" err="1" smtClean="0"/>
              <a:t>multiframe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rest of the first 16 columns are divided between OTU, ODU, and OPU overhead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3495674"/>
            <a:ext cx="5497505" cy="2790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66484" y="5810248"/>
            <a:ext cx="348916" cy="4331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7253463" y="6323659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558356" y="6317546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2558357" y="6530202"/>
            <a:ext cx="46951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04119" y="6286499"/>
            <a:ext cx="78710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183967" y="6250311"/>
            <a:ext cx="81861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196932" y="4196934"/>
            <a:ext cx="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2165266" y="5397082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6"/>
          <p:cNvSpPr>
            <a:spLocks noChangeShapeType="1"/>
          </p:cNvSpPr>
          <p:nvPr/>
        </p:nvSpPr>
        <p:spPr bwMode="auto">
          <a:xfrm>
            <a:off x="2196932" y="4196934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67"/>
          <p:cNvSpPr>
            <a:spLocks noChangeShapeType="1"/>
          </p:cNvSpPr>
          <p:nvPr/>
        </p:nvSpPr>
        <p:spPr bwMode="auto">
          <a:xfrm>
            <a:off x="2165266" y="6228934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 rot="16200000">
            <a:off x="1708066" y="4976394"/>
            <a:ext cx="914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rows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834982" y="3653579"/>
            <a:ext cx="914400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row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66204" y="5790353"/>
            <a:ext cx="527439" cy="43088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b="1" kern="0" dirty="0" smtClean="0">
                <a:solidFill>
                  <a:schemeClr val="bg1"/>
                </a:solidFill>
              </a:rPr>
              <a:t>1 </a:t>
            </a:r>
          </a:p>
          <a:p>
            <a:pPr algn="ctr"/>
            <a:r>
              <a:rPr lang="en-US" sz="1100" b="1" kern="0" dirty="0" smtClean="0">
                <a:solidFill>
                  <a:schemeClr val="bg1"/>
                </a:solidFill>
              </a:rPr>
              <a:t>byte</a:t>
            </a:r>
          </a:p>
        </p:txBody>
      </p:sp>
    </p:spTree>
    <p:extLst>
      <p:ext uri="{BB962C8B-B14F-4D97-AF65-F5344CB8AC3E}">
        <p14:creationId xmlns:p14="http://schemas.microsoft.com/office/powerpoint/2010/main" val="2908425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OTN is a rich ecosystem, and can not be fully covered in this short introduction</a:t>
            </a:r>
          </a:p>
          <a:p>
            <a:pPr marL="0" indent="0">
              <a:buNone/>
            </a:pPr>
            <a:r>
              <a:rPr lang="en-US" sz="2400" dirty="0" smtClean="0"/>
              <a:t>We will concentrate on : </a:t>
            </a:r>
          </a:p>
          <a:p>
            <a:r>
              <a:rPr lang="en-US" sz="2400" dirty="0" smtClean="0"/>
              <a:t>OTN equipment types</a:t>
            </a:r>
          </a:p>
          <a:p>
            <a:r>
              <a:rPr lang="en-US" sz="2400" dirty="0" smtClean="0"/>
              <a:t>capabilities</a:t>
            </a:r>
          </a:p>
          <a:p>
            <a:r>
              <a:rPr lang="en-US" sz="2400" dirty="0" smtClean="0"/>
              <a:t>traditional rates and frame formats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/>
              <a:t>We will only mention :</a:t>
            </a:r>
          </a:p>
          <a:p>
            <a:r>
              <a:rPr lang="en-US" sz="2400" dirty="0" smtClean="0"/>
              <a:t>GMPLS management</a:t>
            </a:r>
          </a:p>
          <a:p>
            <a:r>
              <a:rPr lang="en-US" sz="2400" dirty="0" smtClean="0"/>
              <a:t>physical layer optics</a:t>
            </a:r>
          </a:p>
          <a:p>
            <a:r>
              <a:rPr lang="en-US" sz="2400" dirty="0" smtClean="0"/>
              <a:t>synchronization aspects</a:t>
            </a:r>
          </a:p>
          <a:p>
            <a:r>
              <a:rPr lang="en-US" sz="2400" dirty="0" smtClean="0"/>
              <a:t>newer rates and features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only a short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68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OTUk</a:t>
            </a:r>
            <a:r>
              <a:rPr lang="en-US" sz="2400" dirty="0" smtClean="0"/>
              <a:t> uses the G.975 RS(255,239) FEC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that adds 16 bytes to each 239 bytes it protects (6.7% overhead)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and can correct any 8 byte errors (and detect any 16 byte errors)</a:t>
            </a:r>
          </a:p>
          <a:p>
            <a:pPr marL="0" indent="0">
              <a:buNone/>
            </a:pPr>
            <a:r>
              <a:rPr lang="en-US" sz="2400" dirty="0" smtClean="0"/>
              <a:t>This gives 6.2 </a:t>
            </a:r>
            <a:r>
              <a:rPr lang="en-US" sz="2400" dirty="0"/>
              <a:t>dB improvement in </a:t>
            </a:r>
            <a:r>
              <a:rPr lang="en-US" sz="2400" dirty="0" smtClean="0"/>
              <a:t>SNR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or allows extending reach with the same SNR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Assuming fiber</a:t>
            </a:r>
            <a:r>
              <a:rPr lang="en-US" sz="2400" dirty="0"/>
              <a:t> </a:t>
            </a:r>
            <a:r>
              <a:rPr lang="en-US" sz="2400" dirty="0" smtClean="0"/>
              <a:t>loss of </a:t>
            </a:r>
            <a:r>
              <a:rPr lang="en-US" sz="2400" dirty="0"/>
              <a:t>0.5 dB per km </a:t>
            </a:r>
            <a:r>
              <a:rPr lang="en-US" sz="2400" dirty="0" smtClean="0"/>
              <a:t>this gives over 15 km more reach</a:t>
            </a:r>
          </a:p>
          <a:p>
            <a:pPr marL="0" indent="0">
              <a:buNone/>
            </a:pPr>
            <a:r>
              <a:rPr lang="en-US" sz="2400" dirty="0" smtClean="0"/>
              <a:t>Other </a:t>
            </a:r>
            <a:r>
              <a:rPr lang="en-US" sz="2400" dirty="0"/>
              <a:t>FEC schemes </a:t>
            </a:r>
            <a:r>
              <a:rPr lang="en-US" sz="2400" dirty="0" smtClean="0"/>
              <a:t>(e.g., those of G.975.1) are </a:t>
            </a:r>
            <a:r>
              <a:rPr lang="en-US" sz="2400" dirty="0"/>
              <a:t>explicitly allowed and widely </a:t>
            </a:r>
            <a:r>
              <a:rPr lang="en-US" sz="2400" dirty="0" smtClean="0"/>
              <a:t>used</a:t>
            </a:r>
            <a:endParaRPr lang="en-US" sz="2400" dirty="0"/>
          </a:p>
          <a:p>
            <a:pPr marL="0" indent="0">
              <a:buNone/>
            </a:pPr>
            <a:r>
              <a:rPr lang="en-US" sz="2400" i="1" dirty="0" err="1" smtClean="0"/>
              <a:t>SuperFEC</a:t>
            </a:r>
            <a:r>
              <a:rPr lang="en-US" sz="2400" i="1" dirty="0" smtClean="0"/>
              <a:t> RS(1023,1007)</a:t>
            </a:r>
            <a:r>
              <a:rPr lang="en-US" sz="2400" i="1" dirty="0"/>
              <a:t> )/BCH(2047,1952</a:t>
            </a:r>
            <a:r>
              <a:rPr lang="en-US" sz="2400" i="1" dirty="0" smtClean="0"/>
              <a:t>) has 8.5 dB coding gain, but higher latency</a:t>
            </a:r>
          </a:p>
          <a:p>
            <a:pPr marL="0" indent="0">
              <a:buNone/>
            </a:pPr>
            <a:r>
              <a:rPr lang="en-US" sz="2400" i="1" dirty="0" smtClean="0"/>
              <a:t>Even stronger FECs require larger overhead (11% and higher)</a:t>
            </a:r>
          </a:p>
          <a:p>
            <a:pPr marL="0" indent="0">
              <a:buNone/>
            </a:pPr>
            <a:r>
              <a:rPr lang="en-US" sz="2400" dirty="0" smtClean="0"/>
              <a:t>OTU25-RS and OTU50-RS for short range 25G and 50G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use a lower overhead 10-bit RS(544,514</a:t>
            </a:r>
            <a:r>
              <a:rPr lang="en-US" sz="2400" dirty="0"/>
              <a:t>) </a:t>
            </a:r>
            <a:r>
              <a:rPr lang="en-US" sz="2400" dirty="0" smtClean="0"/>
              <a:t>code (derived from IEEE </a:t>
            </a:r>
            <a:r>
              <a:rPr lang="en-US" sz="2400" dirty="0"/>
              <a:t>802.3 clause </a:t>
            </a:r>
            <a:r>
              <a:rPr lang="en-US" sz="2400" dirty="0" smtClean="0"/>
              <a:t>108)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to save over 5% line rate and still correct 15 errors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675" y="1669272"/>
            <a:ext cx="2369863" cy="86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19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the standard G.709 FEC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827" y="1498683"/>
            <a:ext cx="6688829" cy="508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91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Reed Solomon RS(</a:t>
            </a:r>
            <a:r>
              <a:rPr lang="en-US" sz="2400" dirty="0" err="1" smtClean="0"/>
              <a:t>n,k</a:t>
            </a:r>
            <a:r>
              <a:rPr lang="en-US" sz="2400" dirty="0" smtClean="0"/>
              <a:t>) codes can only correct (n-k)/2 symbol errors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but error bursts might be longer than this</a:t>
            </a:r>
          </a:p>
          <a:p>
            <a:pPr marL="0" indent="0">
              <a:buNone/>
            </a:pPr>
            <a:r>
              <a:rPr lang="en-US" sz="2400" dirty="0" smtClean="0"/>
              <a:t>So it is common practice to interleaving </a:t>
            </a:r>
            <a:r>
              <a:rPr lang="en-US" sz="2400" dirty="0"/>
              <a:t>data </a:t>
            </a:r>
            <a:r>
              <a:rPr lang="en-US" sz="2400" dirty="0" smtClean="0"/>
              <a:t>before coding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so that the burst </a:t>
            </a:r>
            <a:r>
              <a:rPr lang="en-US" sz="2400" dirty="0"/>
              <a:t>errors </a:t>
            </a:r>
            <a:r>
              <a:rPr lang="en-US" sz="2400" dirty="0" smtClean="0"/>
              <a:t>are </a:t>
            </a:r>
            <a:r>
              <a:rPr lang="en-US" sz="2400" dirty="0"/>
              <a:t>shared among </a:t>
            </a:r>
            <a:r>
              <a:rPr lang="en-US" sz="2400" dirty="0" smtClean="0"/>
              <a:t>different code words</a:t>
            </a:r>
          </a:p>
          <a:p>
            <a:pPr marL="0" indent="0">
              <a:buNone/>
            </a:pPr>
            <a:r>
              <a:rPr lang="en-US" sz="2400" dirty="0" smtClean="0"/>
              <a:t>In </a:t>
            </a:r>
            <a:r>
              <a:rPr lang="en-US" sz="2400" dirty="0" err="1" smtClean="0"/>
              <a:t>OTUk</a:t>
            </a:r>
            <a:r>
              <a:rPr lang="en-US" sz="2400" dirty="0" smtClean="0"/>
              <a:t> the byte interleaving is simply performed for each row as follows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Byte interleaving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59738"/>
              </p:ext>
            </p:extLst>
          </p:nvPr>
        </p:nvGraphicFramePr>
        <p:xfrm>
          <a:off x="1660524" y="3781202"/>
          <a:ext cx="7699375" cy="29356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929"/>
                <a:gridCol w="772836"/>
                <a:gridCol w="801817"/>
                <a:gridCol w="946723"/>
                <a:gridCol w="627929"/>
                <a:gridCol w="830798"/>
                <a:gridCol w="598947"/>
                <a:gridCol w="1101291"/>
                <a:gridCol w="1391105"/>
              </a:tblGrid>
              <a:tr h="1701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1st byte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2nd byte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3rd byte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239th byte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1st byte of 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16th byte of 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4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1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1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17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33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...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3809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3825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3840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4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2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2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18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34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...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3810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3841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3856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4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3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3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19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35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...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3811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3857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3872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4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4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4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20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36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...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3812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3873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3888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4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5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21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37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...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3813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3889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3904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4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22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38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...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3814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3905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3920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4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7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7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23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39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...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3815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3921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3936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4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8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8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24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40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...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3816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3937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3952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4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9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9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25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41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...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3817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3953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3968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4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10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10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26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42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...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3818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3969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3984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4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11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11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27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43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...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3819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3985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4000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4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12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12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28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44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...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3820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4001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4016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4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13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13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29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45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...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3821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4017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4032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4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14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14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46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...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3822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4033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4048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4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15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15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31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47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...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3823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4049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4064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4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16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16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32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48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...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3824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4065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4080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118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 err="1" smtClean="0"/>
              <a:t>OTUk</a:t>
            </a:r>
            <a:r>
              <a:rPr lang="en-US" sz="2400" dirty="0" smtClean="0"/>
              <a:t> overhead consists of 7 bytes per frame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(row 1 columns 8 through 14)</a:t>
            </a:r>
            <a:endParaRPr lang="en-US" sz="2400" dirty="0"/>
          </a:p>
          <a:p>
            <a:r>
              <a:rPr lang="en-US" sz="2400" b="1" dirty="0" smtClean="0"/>
              <a:t>S</a:t>
            </a:r>
            <a:r>
              <a:rPr lang="en-US" sz="2400" dirty="0" smtClean="0"/>
              <a:t>ection </a:t>
            </a:r>
            <a:r>
              <a:rPr lang="en-US" sz="2400" b="1" dirty="0" smtClean="0"/>
              <a:t>M</a:t>
            </a:r>
            <a:r>
              <a:rPr lang="en-US" sz="2400" dirty="0" smtClean="0"/>
              <a:t>onitoring (3 bytes)</a:t>
            </a:r>
          </a:p>
          <a:p>
            <a:pPr lvl="1"/>
            <a:r>
              <a:rPr lang="en-US" dirty="0" smtClean="0"/>
              <a:t>used for OTU layer OAM and contains</a:t>
            </a:r>
          </a:p>
          <a:p>
            <a:pPr lvl="2"/>
            <a:r>
              <a:rPr lang="en-US" b="1" dirty="0" smtClean="0"/>
              <a:t>T</a:t>
            </a:r>
            <a:r>
              <a:rPr lang="en-US" dirty="0" smtClean="0"/>
              <a:t>rail </a:t>
            </a:r>
            <a:r>
              <a:rPr lang="en-US" b="1" dirty="0" smtClean="0"/>
              <a:t>T</a:t>
            </a:r>
            <a:r>
              <a:rPr lang="en-US" dirty="0" smtClean="0"/>
              <a:t>race </a:t>
            </a:r>
            <a:r>
              <a:rPr lang="en-US" b="1" dirty="0" smtClean="0"/>
              <a:t>I</a:t>
            </a:r>
            <a:r>
              <a:rPr lang="en-US" dirty="0" smtClean="0"/>
              <a:t>dentifier (64 bytes, sent 4 times in every </a:t>
            </a:r>
            <a:r>
              <a:rPr lang="en-US" dirty="0" err="1" smtClean="0"/>
              <a:t>multiframe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BIP-8 parity check</a:t>
            </a:r>
          </a:p>
          <a:p>
            <a:pPr lvl="2"/>
            <a:r>
              <a:rPr lang="en-US" b="1" dirty="0" smtClean="0"/>
              <a:t>B</a:t>
            </a:r>
            <a:r>
              <a:rPr lang="en-US" dirty="0" smtClean="0"/>
              <a:t>ackward </a:t>
            </a:r>
            <a:r>
              <a:rPr lang="en-US" b="1" dirty="0" smtClean="0"/>
              <a:t>D</a:t>
            </a:r>
            <a:r>
              <a:rPr lang="en-US" dirty="0" smtClean="0"/>
              <a:t>efect </a:t>
            </a:r>
            <a:r>
              <a:rPr lang="en-US" b="1" dirty="0" smtClean="0"/>
              <a:t>I</a:t>
            </a:r>
            <a:r>
              <a:rPr lang="en-US" dirty="0" smtClean="0"/>
              <a:t>ndicator</a:t>
            </a:r>
          </a:p>
          <a:p>
            <a:pPr lvl="2"/>
            <a:r>
              <a:rPr lang="en-US" dirty="0" smtClean="0"/>
              <a:t>Backward Error counter (4 bits, based on BIP-8)</a:t>
            </a:r>
          </a:p>
          <a:p>
            <a:pPr lvl="2"/>
            <a:r>
              <a:rPr lang="en-US" b="1" dirty="0" smtClean="0"/>
              <a:t>I</a:t>
            </a:r>
            <a:r>
              <a:rPr lang="en-US" dirty="0" smtClean="0"/>
              <a:t>ncoming </a:t>
            </a:r>
            <a:r>
              <a:rPr lang="en-US" b="1" dirty="0" smtClean="0"/>
              <a:t>A</a:t>
            </a:r>
            <a:r>
              <a:rPr lang="en-US" dirty="0" smtClean="0"/>
              <a:t>lignment </a:t>
            </a:r>
            <a:r>
              <a:rPr lang="en-US" b="1" dirty="0" smtClean="0"/>
              <a:t>E</a:t>
            </a:r>
            <a:r>
              <a:rPr lang="en-US" dirty="0" smtClean="0"/>
              <a:t>rror indicator</a:t>
            </a:r>
          </a:p>
          <a:p>
            <a:r>
              <a:rPr lang="en-US" sz="2400" b="1" dirty="0"/>
              <a:t>G</a:t>
            </a:r>
            <a:r>
              <a:rPr lang="en-US" sz="2400" dirty="0"/>
              <a:t>eneral </a:t>
            </a:r>
            <a:r>
              <a:rPr lang="en-US" sz="2400" b="1" dirty="0"/>
              <a:t>C</a:t>
            </a:r>
            <a:r>
              <a:rPr lang="en-US" sz="2400" dirty="0"/>
              <a:t>ommunication </a:t>
            </a:r>
            <a:r>
              <a:rPr lang="en-US" sz="2400" b="1" dirty="0" smtClean="0"/>
              <a:t>C</a:t>
            </a:r>
            <a:r>
              <a:rPr lang="en-US" sz="2400" dirty="0" smtClean="0"/>
              <a:t>hannel (2 bytes) called GCC0</a:t>
            </a:r>
          </a:p>
          <a:p>
            <a:pPr lvl="1"/>
            <a:r>
              <a:rPr lang="en-US" dirty="0" smtClean="0"/>
              <a:t>use not standardized</a:t>
            </a:r>
          </a:p>
          <a:p>
            <a:r>
              <a:rPr lang="en-US" sz="2400" b="1" dirty="0" smtClean="0"/>
              <a:t>O</a:t>
            </a:r>
            <a:r>
              <a:rPr lang="en-US" sz="2400" dirty="0" smtClean="0"/>
              <a:t>TN </a:t>
            </a:r>
            <a:r>
              <a:rPr lang="en-US" sz="2400" b="1" dirty="0"/>
              <a:t>S</a:t>
            </a:r>
            <a:r>
              <a:rPr lang="en-US" sz="2400" dirty="0"/>
              <a:t>ynchronization </a:t>
            </a:r>
            <a:r>
              <a:rPr lang="en-US" sz="2400" b="1" dirty="0"/>
              <a:t>M</a:t>
            </a:r>
            <a:r>
              <a:rPr lang="en-US" sz="2400" dirty="0"/>
              <a:t>essage </a:t>
            </a:r>
            <a:r>
              <a:rPr lang="en-US" sz="2400" b="1" dirty="0"/>
              <a:t>C</a:t>
            </a:r>
            <a:r>
              <a:rPr lang="en-US" sz="2400" dirty="0"/>
              <a:t>hannel </a:t>
            </a:r>
            <a:r>
              <a:rPr lang="en-US" sz="2400" dirty="0" smtClean="0"/>
              <a:t>1 byte (see next slide)</a:t>
            </a:r>
          </a:p>
          <a:p>
            <a:r>
              <a:rPr lang="en-US" sz="2400" dirty="0" smtClean="0"/>
              <a:t>RES 1 byte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OTUk</a:t>
            </a:r>
            <a:r>
              <a:rPr lang="en-US" dirty="0" smtClean="0"/>
              <a:t> overhead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114" y="1422680"/>
            <a:ext cx="2802697" cy="14320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27067" y="4762500"/>
            <a:ext cx="3463091" cy="714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345529" y="4762499"/>
            <a:ext cx="0" cy="714375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322593" y="4762500"/>
            <a:ext cx="0" cy="714375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429425" y="4919632"/>
            <a:ext cx="585936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SM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34038" y="4933727"/>
            <a:ext cx="857397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GCC0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96867" y="4933727"/>
            <a:ext cx="605722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RES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058971" y="4762500"/>
            <a:ext cx="0" cy="714375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260278" y="4933727"/>
            <a:ext cx="857397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OSMC</a:t>
            </a:r>
          </a:p>
        </p:txBody>
      </p:sp>
    </p:spTree>
    <p:extLst>
      <p:ext uri="{BB962C8B-B14F-4D97-AF65-F5344CB8AC3E}">
        <p14:creationId xmlns:p14="http://schemas.microsoft.com/office/powerpoint/2010/main" val="2472031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7" y="1744579"/>
            <a:ext cx="11256384" cy="422400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OTN was not originally intended to transport client timing information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this being delegated to the client’s </a:t>
            </a:r>
            <a:r>
              <a:rPr lang="en-US" sz="2400" dirty="0" smtClean="0"/>
              <a:t>themselves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However</a:t>
            </a:r>
            <a:r>
              <a:rPr lang="en-US" sz="2400" dirty="0" smtClean="0"/>
              <a:t>, the latest version of OTN introduced 1 byte in the </a:t>
            </a:r>
            <a:r>
              <a:rPr lang="en-US" sz="2400" dirty="0" err="1" smtClean="0"/>
              <a:t>OTUk</a:t>
            </a:r>
            <a:r>
              <a:rPr lang="en-US" sz="2400" dirty="0" smtClean="0"/>
              <a:t> overhead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for the </a:t>
            </a:r>
            <a:r>
              <a:rPr lang="en-US" sz="2400" b="1" dirty="0"/>
              <a:t>O</a:t>
            </a:r>
            <a:r>
              <a:rPr lang="en-US" sz="2400" dirty="0"/>
              <a:t>TN </a:t>
            </a:r>
            <a:r>
              <a:rPr lang="en-US" sz="2400" b="1" dirty="0"/>
              <a:t>S</a:t>
            </a:r>
            <a:r>
              <a:rPr lang="en-US" sz="2400" dirty="0"/>
              <a:t>ynchronization </a:t>
            </a:r>
            <a:r>
              <a:rPr lang="en-US" sz="2400" b="1" dirty="0"/>
              <a:t>M</a:t>
            </a:r>
            <a:r>
              <a:rPr lang="en-US" sz="2400" dirty="0"/>
              <a:t>essage </a:t>
            </a:r>
            <a:r>
              <a:rPr lang="en-US" sz="2400" b="1" dirty="0"/>
              <a:t>C</a:t>
            </a:r>
            <a:r>
              <a:rPr lang="en-US" sz="2400" dirty="0"/>
              <a:t>hannel </a:t>
            </a:r>
            <a:endParaRPr lang="en-US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This capability is still optional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It transports (</a:t>
            </a:r>
            <a:r>
              <a:rPr lang="en-US" sz="2400" dirty="0"/>
              <a:t>encapsulated </a:t>
            </a:r>
            <a:r>
              <a:rPr lang="en-US" sz="2400" dirty="0" smtClean="0"/>
              <a:t>in GFP)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S</a:t>
            </a:r>
            <a:r>
              <a:rPr lang="en-US" sz="2400" dirty="0"/>
              <a:t>ynchronization </a:t>
            </a:r>
            <a:r>
              <a:rPr lang="en-US" sz="2400" b="1" dirty="0"/>
              <a:t>S</a:t>
            </a:r>
            <a:r>
              <a:rPr lang="en-US" sz="2400" dirty="0"/>
              <a:t>tatus </a:t>
            </a:r>
            <a:r>
              <a:rPr lang="en-US" sz="2400" b="1" dirty="0" smtClean="0"/>
              <a:t>M</a:t>
            </a:r>
            <a:r>
              <a:rPr lang="en-US" sz="2400" dirty="0" smtClean="0"/>
              <a:t>essages 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e</a:t>
            </a:r>
            <a:r>
              <a:rPr lang="en-US" sz="2400" dirty="0"/>
              <a:t>nhanced </a:t>
            </a:r>
            <a:r>
              <a:rPr lang="en-US" sz="2400" b="1" dirty="0"/>
              <a:t>S</a:t>
            </a:r>
            <a:r>
              <a:rPr lang="en-US" sz="2400" dirty="0"/>
              <a:t>ynchronization </a:t>
            </a:r>
            <a:r>
              <a:rPr lang="en-US" sz="2400" b="1" dirty="0"/>
              <a:t>S</a:t>
            </a:r>
            <a:r>
              <a:rPr lang="en-US" sz="2400" dirty="0"/>
              <a:t>tatus </a:t>
            </a:r>
            <a:r>
              <a:rPr lang="en-US" sz="2400" b="1" dirty="0" smtClean="0"/>
              <a:t>M</a:t>
            </a:r>
            <a:r>
              <a:rPr lang="en-US" sz="2400" dirty="0" smtClean="0"/>
              <a:t>essages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1588 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OF course 1 byte per frame is not really a lot of bandwidth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453" y="5206584"/>
            <a:ext cx="22479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4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 err="1" smtClean="0"/>
              <a:t>ODUk</a:t>
            </a:r>
            <a:r>
              <a:rPr lang="en-US" sz="2400" dirty="0" smtClean="0"/>
              <a:t> overhead is 3 rows of 14 bytes = 42 bytes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and is used for monitoring the </a:t>
            </a:r>
            <a:r>
              <a:rPr lang="en-US" sz="2400" dirty="0" err="1" smtClean="0"/>
              <a:t>ODUk</a:t>
            </a:r>
            <a:r>
              <a:rPr lang="en-US" sz="2400" dirty="0" smtClean="0"/>
              <a:t> path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This monitoring includes many of the same elements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that are in the </a:t>
            </a:r>
            <a:r>
              <a:rPr lang="en-US" sz="2400" dirty="0" err="1" smtClean="0"/>
              <a:t>OTUk</a:t>
            </a:r>
            <a:r>
              <a:rPr lang="en-US" sz="2400" dirty="0" smtClean="0"/>
              <a:t> layer, but also</a:t>
            </a:r>
          </a:p>
          <a:p>
            <a:pPr lvl="1"/>
            <a:r>
              <a:rPr lang="en-US" b="1" dirty="0" smtClean="0"/>
              <a:t>T</a:t>
            </a:r>
            <a:r>
              <a:rPr lang="en-US" dirty="0" smtClean="0"/>
              <a:t>andem </a:t>
            </a:r>
            <a:r>
              <a:rPr lang="en-US" b="1" dirty="0" smtClean="0"/>
              <a:t>C</a:t>
            </a:r>
            <a:r>
              <a:rPr lang="en-US" dirty="0" smtClean="0"/>
              <a:t>onnection </a:t>
            </a:r>
            <a:r>
              <a:rPr lang="en-US" b="1" dirty="0" smtClean="0"/>
              <a:t>M</a:t>
            </a:r>
            <a:r>
              <a:rPr lang="en-US" dirty="0" smtClean="0"/>
              <a:t>onitoring</a:t>
            </a:r>
          </a:p>
          <a:p>
            <a:pPr lvl="1"/>
            <a:r>
              <a:rPr lang="en-US" b="1" dirty="0" smtClean="0"/>
              <a:t>A</a:t>
            </a:r>
            <a:r>
              <a:rPr lang="en-US" dirty="0" smtClean="0"/>
              <a:t>utomatic </a:t>
            </a:r>
            <a:r>
              <a:rPr lang="en-US" b="1" dirty="0" smtClean="0"/>
              <a:t>P</a:t>
            </a:r>
            <a:r>
              <a:rPr lang="en-US" dirty="0" smtClean="0"/>
              <a:t>rotection </a:t>
            </a:r>
            <a:r>
              <a:rPr lang="en-US" b="1" dirty="0" smtClean="0"/>
              <a:t>S</a:t>
            </a:r>
            <a:r>
              <a:rPr lang="en-US" dirty="0" smtClean="0"/>
              <a:t>witching</a:t>
            </a:r>
          </a:p>
          <a:p>
            <a:pPr lvl="1"/>
            <a:r>
              <a:rPr lang="en-US" dirty="0" smtClean="0"/>
              <a:t>fault localization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The format of the </a:t>
            </a:r>
            <a:r>
              <a:rPr lang="en-US" sz="2400" dirty="0" err="1" smtClean="0"/>
              <a:t>ODUk</a:t>
            </a:r>
            <a:r>
              <a:rPr lang="en-US" sz="2400" dirty="0" smtClean="0"/>
              <a:t> overhead is complex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and we will only specify the basic components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ODUk</a:t>
            </a:r>
            <a:r>
              <a:rPr lang="en-US" dirty="0" smtClean="0"/>
              <a:t> overhead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290" y="1761722"/>
            <a:ext cx="3970522" cy="202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63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 smtClean="0"/>
              <a:t>T</a:t>
            </a:r>
            <a:r>
              <a:rPr lang="en-US" sz="2400" dirty="0" smtClean="0"/>
              <a:t>rail </a:t>
            </a:r>
            <a:r>
              <a:rPr lang="en-US" sz="2400" b="1" dirty="0"/>
              <a:t>T</a:t>
            </a:r>
            <a:r>
              <a:rPr lang="en-US" sz="2400" dirty="0"/>
              <a:t>race </a:t>
            </a:r>
            <a:r>
              <a:rPr lang="en-US" sz="2400" b="1" dirty="0"/>
              <a:t>I</a:t>
            </a:r>
            <a:r>
              <a:rPr lang="en-US" sz="2400" dirty="0"/>
              <a:t>dentifier (64 bytes, sent 4 times in every </a:t>
            </a:r>
            <a:r>
              <a:rPr lang="en-US" sz="2400" dirty="0" err="1"/>
              <a:t>multiframe</a:t>
            </a:r>
            <a:r>
              <a:rPr lang="en-US" sz="24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BIP-8 parity check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B</a:t>
            </a:r>
            <a:r>
              <a:rPr lang="en-US" sz="2400" dirty="0"/>
              <a:t>ackward </a:t>
            </a:r>
            <a:r>
              <a:rPr lang="en-US" sz="2400" b="1" dirty="0"/>
              <a:t>D</a:t>
            </a:r>
            <a:r>
              <a:rPr lang="en-US" sz="2400" dirty="0"/>
              <a:t>efect </a:t>
            </a:r>
            <a:r>
              <a:rPr lang="en-US" sz="2400" b="1" dirty="0"/>
              <a:t>I</a:t>
            </a:r>
            <a:r>
              <a:rPr lang="en-US" sz="2400" dirty="0"/>
              <a:t>ndicator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Backward Error counter (4 bits, based on BIP-8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400" dirty="0" err="1" smtClean="0"/>
              <a:t>STATus</a:t>
            </a:r>
            <a:r>
              <a:rPr lang="en-US" sz="2400" dirty="0" smtClean="0"/>
              <a:t> (3 bits) to indicate presence of maintenance signals (LCK, OCI, AIS)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6 TCM fields TCM1, ... TCM6 </a:t>
            </a:r>
            <a:r>
              <a:rPr lang="en-US" sz="2400" dirty="0" smtClean="0"/>
              <a:t>(3 bytes each) each </a:t>
            </a:r>
            <a:r>
              <a:rPr lang="en-US" sz="2400" dirty="0"/>
              <a:t>with TTI, BIP-8, BDI, BEI, and </a:t>
            </a:r>
            <a:r>
              <a:rPr lang="en-US" sz="2400" dirty="0" smtClean="0"/>
              <a:t>STAT</a:t>
            </a:r>
          </a:p>
          <a:p>
            <a:pPr lvl="1"/>
            <a:r>
              <a:rPr lang="en-US" dirty="0" smtClean="0"/>
              <a:t>TCM1 for users</a:t>
            </a:r>
          </a:p>
          <a:p>
            <a:pPr lvl="1"/>
            <a:r>
              <a:rPr lang="en-US" dirty="0" smtClean="0"/>
              <a:t>TCM2 for SP between UNIs</a:t>
            </a:r>
          </a:p>
          <a:p>
            <a:pPr lvl="1"/>
            <a:r>
              <a:rPr lang="en-US" dirty="0" smtClean="0"/>
              <a:t>TCM3-TCM6 for network operators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2 General Communications Channels (2 bytes each) called GCC1, GCC2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APS signaling channel (4 bytes)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F</a:t>
            </a:r>
            <a:r>
              <a:rPr lang="en-US" sz="2400" dirty="0" smtClean="0"/>
              <a:t>ault </a:t>
            </a:r>
            <a:r>
              <a:rPr lang="en-US" sz="2400" b="1" dirty="0" smtClean="0"/>
              <a:t>T</a:t>
            </a:r>
            <a:r>
              <a:rPr lang="en-US" sz="2400" dirty="0" smtClean="0"/>
              <a:t>ype and </a:t>
            </a:r>
            <a:r>
              <a:rPr lang="en-US" sz="2400" b="1" dirty="0" smtClean="0"/>
              <a:t>F</a:t>
            </a:r>
            <a:r>
              <a:rPr lang="en-US" sz="2400" dirty="0" smtClean="0"/>
              <a:t>ault </a:t>
            </a:r>
            <a:r>
              <a:rPr lang="en-US" sz="2400" b="1" dirty="0" smtClean="0"/>
              <a:t>L</a:t>
            </a:r>
            <a:r>
              <a:rPr lang="en-US" sz="2400" dirty="0" smtClean="0"/>
              <a:t>ocation </a:t>
            </a:r>
            <a:r>
              <a:rPr lang="en-US" sz="2400" dirty="0"/>
              <a:t>reporting </a:t>
            </a:r>
            <a:r>
              <a:rPr lang="en-US" sz="2400" dirty="0" smtClean="0"/>
              <a:t>channel </a:t>
            </a:r>
            <a:r>
              <a:rPr lang="en-US" sz="2000" dirty="0" smtClean="0"/>
              <a:t>(2 bytes / frame, 256 bytes / </a:t>
            </a:r>
            <a:r>
              <a:rPr lang="en-US" sz="2000" dirty="0" err="1" smtClean="0"/>
              <a:t>multiframe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EXP (2 bytes) and RES (9 bytes)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ODUk</a:t>
            </a:r>
            <a:r>
              <a:rPr lang="en-US" dirty="0" smtClean="0"/>
              <a:t> overhead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06550" y="2892608"/>
            <a:ext cx="213360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dirty="0" err="1" smtClean="0"/>
              <a:t>LoCK</a:t>
            </a:r>
            <a:r>
              <a:rPr lang="en-US" sz="1100" dirty="0" smtClean="0"/>
              <a:t>, Open </a:t>
            </a:r>
            <a:r>
              <a:rPr lang="en-US" sz="1100" dirty="0"/>
              <a:t>C</a:t>
            </a:r>
            <a:r>
              <a:rPr lang="en-US" sz="1100" dirty="0" smtClean="0"/>
              <a:t>onnection Indication</a:t>
            </a:r>
            <a:endParaRPr lang="en-US" sz="11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138556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6" y="1593821"/>
            <a:ext cx="11316463" cy="465457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SDH monitors path, line, and section layers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but limits tandem connections (carrier’s carrier or peering)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where the end-to-end path bridges several carrier domains</a:t>
            </a:r>
          </a:p>
          <a:p>
            <a:pPr marL="0" indent="0">
              <a:buNone/>
            </a:pPr>
            <a:r>
              <a:rPr lang="en-US" sz="2400" dirty="0" smtClean="0"/>
              <a:t>Tandem connections require layers between the line and the path layers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SDH allows a single tandem layer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G.709 OTN allows 6 tandem layers</a:t>
            </a:r>
          </a:p>
          <a:p>
            <a:pPr marL="0" indent="0">
              <a:buNone/>
            </a:pPr>
            <a:r>
              <a:rPr lang="en-US" sz="2400" dirty="0" smtClean="0"/>
              <a:t>TCM1 belongs to the user to monitor end-to-end QoS</a:t>
            </a:r>
          </a:p>
          <a:p>
            <a:pPr marL="0" indent="0">
              <a:buNone/>
            </a:pPr>
            <a:r>
              <a:rPr lang="en-US" sz="2400" dirty="0" smtClean="0"/>
              <a:t>TCM2 belongs to the service provider </a:t>
            </a:r>
            <a:r>
              <a:rPr lang="en-US" sz="2400" dirty="0"/>
              <a:t>to monitor </a:t>
            </a:r>
            <a:r>
              <a:rPr lang="en-US" sz="2400" dirty="0" smtClean="0"/>
              <a:t>end-to-end QoS between UNIs</a:t>
            </a:r>
          </a:p>
          <a:p>
            <a:pPr marL="0" indent="0">
              <a:buNone/>
            </a:pPr>
            <a:r>
              <a:rPr lang="en-US" sz="2400" dirty="0" smtClean="0"/>
              <a:t>TCM3, TCM4, TCM , and TCM6 are used by hierarchies of network operators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to monitor their segments in order to localize faults and performance degradations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TCM levels are analogous to the MEL in Y.1731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</a:t>
            </a:r>
            <a:r>
              <a:rPr lang="en-US" dirty="0"/>
              <a:t>andem </a:t>
            </a:r>
            <a:r>
              <a:rPr lang="en-US" b="1" dirty="0"/>
              <a:t>C</a:t>
            </a:r>
            <a:r>
              <a:rPr lang="en-US" dirty="0"/>
              <a:t>onnection </a:t>
            </a:r>
            <a:r>
              <a:rPr lang="en-US" b="1" dirty="0"/>
              <a:t>M</a:t>
            </a:r>
            <a:r>
              <a:rPr lang="en-US" dirty="0"/>
              <a:t>onitoring </a:t>
            </a:r>
          </a:p>
        </p:txBody>
      </p:sp>
    </p:spTree>
    <p:extLst>
      <p:ext uri="{BB962C8B-B14F-4D97-AF65-F5344CB8AC3E}">
        <p14:creationId xmlns:p14="http://schemas.microsoft.com/office/powerpoint/2010/main" val="2237700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3881181" y="3756717"/>
            <a:ext cx="4182623" cy="24101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3808219" y="5526687"/>
            <a:ext cx="178969" cy="64432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7" y="1593822"/>
            <a:ext cx="11256384" cy="2143292"/>
          </a:xfrm>
        </p:spPr>
        <p:txBody>
          <a:bodyPr/>
          <a:lstStyle/>
          <a:p>
            <a:pPr marL="0" lvl="0" indent="0" defTabSz="914400" eaLnBrk="0" hangingPunct="0">
              <a:spcBef>
                <a:spcPct val="0"/>
              </a:spcBef>
              <a:buClrTx/>
              <a:buNone/>
            </a:pPr>
            <a:r>
              <a:rPr lang="en-US" altLang="en-US" sz="2400" dirty="0">
                <a:latin typeface="Merriweather"/>
              </a:rPr>
              <a:t>The </a:t>
            </a:r>
            <a:r>
              <a:rPr lang="en-US" altLang="en-US" sz="2400" dirty="0" err="1">
                <a:latin typeface="Merriweather"/>
              </a:rPr>
              <a:t>OPUk</a:t>
            </a:r>
            <a:r>
              <a:rPr lang="en-US" altLang="en-US" sz="2400" dirty="0">
                <a:latin typeface="Merriweather"/>
              </a:rPr>
              <a:t> portion of the OTN frame contains </a:t>
            </a:r>
          </a:p>
          <a:p>
            <a:pPr defTabSz="914400">
              <a:spcBef>
                <a:spcPts val="0"/>
              </a:spcBef>
              <a:buClrTx/>
            </a:pPr>
            <a:r>
              <a:rPr lang="en-US" altLang="en-US" sz="2400" dirty="0">
                <a:latin typeface="Merriweather"/>
              </a:rPr>
              <a:t>the payload bytes</a:t>
            </a:r>
          </a:p>
          <a:p>
            <a:pPr defTabSz="914400">
              <a:spcBef>
                <a:spcPts val="0"/>
              </a:spcBef>
              <a:buClrTx/>
            </a:pPr>
            <a:r>
              <a:rPr lang="en-US" altLang="en-US" sz="2400" dirty="0">
                <a:latin typeface="Merriweather"/>
              </a:rPr>
              <a:t>fixed stuffing </a:t>
            </a:r>
            <a:r>
              <a:rPr lang="en-US" altLang="en-US" sz="2400" dirty="0" smtClean="0">
                <a:latin typeface="Merriweather"/>
              </a:rPr>
              <a:t>bytes (except for OPU1)</a:t>
            </a:r>
            <a:endParaRPr lang="en-US" altLang="en-US" sz="2400" dirty="0">
              <a:latin typeface="Merriweather"/>
            </a:endParaRPr>
          </a:p>
          <a:p>
            <a:pPr defTabSz="914400">
              <a:spcBef>
                <a:spcPts val="0"/>
              </a:spcBef>
              <a:buClrTx/>
            </a:pPr>
            <a:r>
              <a:rPr lang="en-US" altLang="en-US" sz="2400" dirty="0" err="1">
                <a:latin typeface="Merriweather"/>
              </a:rPr>
              <a:t>OPUk</a:t>
            </a:r>
            <a:r>
              <a:rPr lang="en-US" altLang="en-US" sz="2400" dirty="0">
                <a:latin typeface="Merriweather"/>
              </a:rPr>
              <a:t> overhead in columns 15 and 16 (exact placement mapping dependent)</a:t>
            </a:r>
          </a:p>
          <a:p>
            <a:pPr defTabSz="914400">
              <a:spcBef>
                <a:spcPts val="0"/>
              </a:spcBef>
              <a:buClrTx/>
            </a:pPr>
            <a:r>
              <a:rPr lang="en-US" altLang="en-US" sz="2400" dirty="0">
                <a:latin typeface="Merriweather"/>
              </a:rPr>
              <a:t>sometimes a positive justification byte in row 4 column 17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OPUk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27198" y="3756717"/>
            <a:ext cx="160048" cy="2426993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787398" y="3724414"/>
            <a:ext cx="0" cy="241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2965198" y="37244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634998" y="3737114"/>
            <a:ext cx="6975728" cy="243389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2634999" y="4930163"/>
            <a:ext cx="54288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634998" y="5526687"/>
            <a:ext cx="54288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31302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32826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34350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35874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37398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38922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40446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4197098" y="37244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43494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45018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46542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50"/>
          <p:cNvSpPr>
            <a:spLocks noChangeShapeType="1"/>
          </p:cNvSpPr>
          <p:nvPr/>
        </p:nvSpPr>
        <p:spPr bwMode="auto">
          <a:xfrm>
            <a:off x="70926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51"/>
          <p:cNvSpPr>
            <a:spLocks noChangeShapeType="1"/>
          </p:cNvSpPr>
          <p:nvPr/>
        </p:nvSpPr>
        <p:spPr bwMode="auto">
          <a:xfrm>
            <a:off x="7245098" y="37244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52"/>
          <p:cNvSpPr>
            <a:spLocks noChangeShapeType="1"/>
          </p:cNvSpPr>
          <p:nvPr/>
        </p:nvSpPr>
        <p:spPr bwMode="auto">
          <a:xfrm>
            <a:off x="73974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53"/>
          <p:cNvSpPr>
            <a:spLocks noChangeShapeType="1"/>
          </p:cNvSpPr>
          <p:nvPr/>
        </p:nvSpPr>
        <p:spPr bwMode="auto">
          <a:xfrm>
            <a:off x="75498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54"/>
          <p:cNvSpPr>
            <a:spLocks noChangeShapeType="1"/>
          </p:cNvSpPr>
          <p:nvPr/>
        </p:nvSpPr>
        <p:spPr bwMode="auto">
          <a:xfrm>
            <a:off x="77022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55"/>
          <p:cNvSpPr>
            <a:spLocks noChangeShapeType="1"/>
          </p:cNvSpPr>
          <p:nvPr/>
        </p:nvSpPr>
        <p:spPr bwMode="auto">
          <a:xfrm>
            <a:off x="78546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56"/>
          <p:cNvSpPr>
            <a:spLocks noChangeShapeType="1"/>
          </p:cNvSpPr>
          <p:nvPr/>
        </p:nvSpPr>
        <p:spPr bwMode="auto">
          <a:xfrm>
            <a:off x="80070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68"/>
          <p:cNvSpPr>
            <a:spLocks noChangeShapeType="1"/>
          </p:cNvSpPr>
          <p:nvPr/>
        </p:nvSpPr>
        <p:spPr bwMode="auto">
          <a:xfrm>
            <a:off x="2711198" y="3724414"/>
            <a:ext cx="0" cy="241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69"/>
          <p:cNvSpPr>
            <a:spLocks noChangeShapeType="1"/>
          </p:cNvSpPr>
          <p:nvPr/>
        </p:nvSpPr>
        <p:spPr bwMode="auto">
          <a:xfrm>
            <a:off x="2876298" y="37244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70"/>
          <p:cNvSpPr>
            <a:spLocks noChangeShapeType="1"/>
          </p:cNvSpPr>
          <p:nvPr/>
        </p:nvSpPr>
        <p:spPr bwMode="auto">
          <a:xfrm>
            <a:off x="30540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71"/>
          <p:cNvSpPr>
            <a:spLocks noChangeShapeType="1"/>
          </p:cNvSpPr>
          <p:nvPr/>
        </p:nvSpPr>
        <p:spPr bwMode="auto">
          <a:xfrm>
            <a:off x="32064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72"/>
          <p:cNvSpPr>
            <a:spLocks noChangeShapeType="1"/>
          </p:cNvSpPr>
          <p:nvPr/>
        </p:nvSpPr>
        <p:spPr bwMode="auto">
          <a:xfrm>
            <a:off x="33588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73"/>
          <p:cNvSpPr>
            <a:spLocks noChangeShapeType="1"/>
          </p:cNvSpPr>
          <p:nvPr/>
        </p:nvSpPr>
        <p:spPr bwMode="auto">
          <a:xfrm>
            <a:off x="35112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74"/>
          <p:cNvSpPr>
            <a:spLocks noChangeShapeType="1"/>
          </p:cNvSpPr>
          <p:nvPr/>
        </p:nvSpPr>
        <p:spPr bwMode="auto">
          <a:xfrm>
            <a:off x="36636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75"/>
          <p:cNvSpPr>
            <a:spLocks noChangeShapeType="1"/>
          </p:cNvSpPr>
          <p:nvPr/>
        </p:nvSpPr>
        <p:spPr bwMode="auto">
          <a:xfrm>
            <a:off x="3820432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76"/>
          <p:cNvSpPr>
            <a:spLocks noChangeShapeType="1"/>
          </p:cNvSpPr>
          <p:nvPr/>
        </p:nvSpPr>
        <p:spPr bwMode="auto">
          <a:xfrm>
            <a:off x="39684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77"/>
          <p:cNvSpPr>
            <a:spLocks noChangeShapeType="1"/>
          </p:cNvSpPr>
          <p:nvPr/>
        </p:nvSpPr>
        <p:spPr bwMode="auto">
          <a:xfrm>
            <a:off x="4120898" y="37244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78"/>
          <p:cNvSpPr>
            <a:spLocks noChangeShapeType="1"/>
          </p:cNvSpPr>
          <p:nvPr/>
        </p:nvSpPr>
        <p:spPr bwMode="auto">
          <a:xfrm>
            <a:off x="42732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79"/>
          <p:cNvSpPr>
            <a:spLocks noChangeShapeType="1"/>
          </p:cNvSpPr>
          <p:nvPr/>
        </p:nvSpPr>
        <p:spPr bwMode="auto">
          <a:xfrm>
            <a:off x="44256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80"/>
          <p:cNvSpPr>
            <a:spLocks noChangeShapeType="1"/>
          </p:cNvSpPr>
          <p:nvPr/>
        </p:nvSpPr>
        <p:spPr bwMode="auto">
          <a:xfrm>
            <a:off x="45780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96"/>
          <p:cNvSpPr>
            <a:spLocks noChangeShapeType="1"/>
          </p:cNvSpPr>
          <p:nvPr/>
        </p:nvSpPr>
        <p:spPr bwMode="auto">
          <a:xfrm>
            <a:off x="70164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97"/>
          <p:cNvSpPr>
            <a:spLocks noChangeShapeType="1"/>
          </p:cNvSpPr>
          <p:nvPr/>
        </p:nvSpPr>
        <p:spPr bwMode="auto">
          <a:xfrm>
            <a:off x="7168898" y="37244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98"/>
          <p:cNvSpPr>
            <a:spLocks noChangeShapeType="1"/>
          </p:cNvSpPr>
          <p:nvPr/>
        </p:nvSpPr>
        <p:spPr bwMode="auto">
          <a:xfrm>
            <a:off x="73212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99"/>
          <p:cNvSpPr>
            <a:spLocks noChangeShapeType="1"/>
          </p:cNvSpPr>
          <p:nvPr/>
        </p:nvSpPr>
        <p:spPr bwMode="auto">
          <a:xfrm>
            <a:off x="74736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100"/>
          <p:cNvSpPr>
            <a:spLocks noChangeShapeType="1"/>
          </p:cNvSpPr>
          <p:nvPr/>
        </p:nvSpPr>
        <p:spPr bwMode="auto">
          <a:xfrm>
            <a:off x="76260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101"/>
          <p:cNvSpPr>
            <a:spLocks noChangeShapeType="1"/>
          </p:cNvSpPr>
          <p:nvPr/>
        </p:nvSpPr>
        <p:spPr bwMode="auto">
          <a:xfrm>
            <a:off x="77784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102"/>
          <p:cNvSpPr>
            <a:spLocks noChangeShapeType="1"/>
          </p:cNvSpPr>
          <p:nvPr/>
        </p:nvSpPr>
        <p:spPr bwMode="auto">
          <a:xfrm>
            <a:off x="7930898" y="373711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5657626" y="3735821"/>
            <a:ext cx="229124" cy="24269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Line 50"/>
          <p:cNvSpPr>
            <a:spLocks noChangeShapeType="1"/>
          </p:cNvSpPr>
          <p:nvPr/>
        </p:nvSpPr>
        <p:spPr bwMode="auto">
          <a:xfrm>
            <a:off x="5654839" y="3730488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51"/>
          <p:cNvSpPr>
            <a:spLocks noChangeShapeType="1"/>
          </p:cNvSpPr>
          <p:nvPr/>
        </p:nvSpPr>
        <p:spPr bwMode="auto">
          <a:xfrm>
            <a:off x="5807239" y="3717788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52"/>
          <p:cNvSpPr>
            <a:spLocks noChangeShapeType="1"/>
          </p:cNvSpPr>
          <p:nvPr/>
        </p:nvSpPr>
        <p:spPr bwMode="auto">
          <a:xfrm>
            <a:off x="5959639" y="3730488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96"/>
          <p:cNvSpPr>
            <a:spLocks noChangeShapeType="1"/>
          </p:cNvSpPr>
          <p:nvPr/>
        </p:nvSpPr>
        <p:spPr bwMode="auto">
          <a:xfrm>
            <a:off x="5578639" y="3730488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97"/>
          <p:cNvSpPr>
            <a:spLocks noChangeShapeType="1"/>
          </p:cNvSpPr>
          <p:nvPr/>
        </p:nvSpPr>
        <p:spPr bwMode="auto">
          <a:xfrm>
            <a:off x="5731039" y="3717788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98"/>
          <p:cNvSpPr>
            <a:spLocks noChangeShapeType="1"/>
          </p:cNvSpPr>
          <p:nvPr/>
        </p:nvSpPr>
        <p:spPr bwMode="auto">
          <a:xfrm>
            <a:off x="5883439" y="3730488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03"/>
          <p:cNvSpPr>
            <a:spLocks noChangeShapeType="1"/>
          </p:cNvSpPr>
          <p:nvPr/>
        </p:nvSpPr>
        <p:spPr bwMode="auto">
          <a:xfrm>
            <a:off x="8071433" y="3733879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04"/>
          <p:cNvSpPr>
            <a:spLocks noChangeShapeType="1"/>
          </p:cNvSpPr>
          <p:nvPr/>
        </p:nvSpPr>
        <p:spPr bwMode="auto">
          <a:xfrm>
            <a:off x="8223833" y="3746579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105"/>
          <p:cNvSpPr>
            <a:spLocks noChangeShapeType="1"/>
          </p:cNvSpPr>
          <p:nvPr/>
        </p:nvSpPr>
        <p:spPr bwMode="auto">
          <a:xfrm>
            <a:off x="8376233" y="3746579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106"/>
          <p:cNvSpPr>
            <a:spLocks noChangeShapeType="1"/>
          </p:cNvSpPr>
          <p:nvPr/>
        </p:nvSpPr>
        <p:spPr bwMode="auto">
          <a:xfrm>
            <a:off x="8528633" y="3746579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107"/>
          <p:cNvSpPr>
            <a:spLocks noChangeShapeType="1"/>
          </p:cNvSpPr>
          <p:nvPr/>
        </p:nvSpPr>
        <p:spPr bwMode="auto">
          <a:xfrm>
            <a:off x="8681033" y="3733879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08"/>
          <p:cNvSpPr>
            <a:spLocks noChangeShapeType="1"/>
          </p:cNvSpPr>
          <p:nvPr/>
        </p:nvSpPr>
        <p:spPr bwMode="auto">
          <a:xfrm>
            <a:off x="8833433" y="3746579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109"/>
          <p:cNvSpPr>
            <a:spLocks noChangeShapeType="1"/>
          </p:cNvSpPr>
          <p:nvPr/>
        </p:nvSpPr>
        <p:spPr bwMode="auto">
          <a:xfrm>
            <a:off x="8985833" y="3746579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110"/>
          <p:cNvSpPr>
            <a:spLocks noChangeShapeType="1"/>
          </p:cNvSpPr>
          <p:nvPr/>
        </p:nvSpPr>
        <p:spPr bwMode="auto">
          <a:xfrm>
            <a:off x="9138233" y="3733879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111"/>
          <p:cNvSpPr>
            <a:spLocks noChangeShapeType="1"/>
          </p:cNvSpPr>
          <p:nvPr/>
        </p:nvSpPr>
        <p:spPr bwMode="auto">
          <a:xfrm>
            <a:off x="9290633" y="3746579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112"/>
          <p:cNvSpPr>
            <a:spLocks noChangeShapeType="1"/>
          </p:cNvSpPr>
          <p:nvPr/>
        </p:nvSpPr>
        <p:spPr bwMode="auto">
          <a:xfrm>
            <a:off x="9443033" y="3746579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Line 103"/>
          <p:cNvSpPr>
            <a:spLocks noChangeShapeType="1"/>
          </p:cNvSpPr>
          <p:nvPr/>
        </p:nvSpPr>
        <p:spPr bwMode="auto">
          <a:xfrm>
            <a:off x="8147633" y="374340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Line 104"/>
          <p:cNvSpPr>
            <a:spLocks noChangeShapeType="1"/>
          </p:cNvSpPr>
          <p:nvPr/>
        </p:nvSpPr>
        <p:spPr bwMode="auto">
          <a:xfrm>
            <a:off x="8300033" y="375610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Line 105"/>
          <p:cNvSpPr>
            <a:spLocks noChangeShapeType="1"/>
          </p:cNvSpPr>
          <p:nvPr/>
        </p:nvSpPr>
        <p:spPr bwMode="auto">
          <a:xfrm>
            <a:off x="8452433" y="375610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Line 106"/>
          <p:cNvSpPr>
            <a:spLocks noChangeShapeType="1"/>
          </p:cNvSpPr>
          <p:nvPr/>
        </p:nvSpPr>
        <p:spPr bwMode="auto">
          <a:xfrm>
            <a:off x="8604833" y="375610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107"/>
          <p:cNvSpPr>
            <a:spLocks noChangeShapeType="1"/>
          </p:cNvSpPr>
          <p:nvPr/>
        </p:nvSpPr>
        <p:spPr bwMode="auto">
          <a:xfrm>
            <a:off x="8757233" y="374340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108"/>
          <p:cNvSpPr>
            <a:spLocks noChangeShapeType="1"/>
          </p:cNvSpPr>
          <p:nvPr/>
        </p:nvSpPr>
        <p:spPr bwMode="auto">
          <a:xfrm>
            <a:off x="8909633" y="375610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109"/>
          <p:cNvSpPr>
            <a:spLocks noChangeShapeType="1"/>
          </p:cNvSpPr>
          <p:nvPr/>
        </p:nvSpPr>
        <p:spPr bwMode="auto">
          <a:xfrm>
            <a:off x="9062033" y="375610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110"/>
          <p:cNvSpPr>
            <a:spLocks noChangeShapeType="1"/>
          </p:cNvSpPr>
          <p:nvPr/>
        </p:nvSpPr>
        <p:spPr bwMode="auto">
          <a:xfrm>
            <a:off x="9214433" y="374340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111"/>
          <p:cNvSpPr>
            <a:spLocks noChangeShapeType="1"/>
          </p:cNvSpPr>
          <p:nvPr/>
        </p:nvSpPr>
        <p:spPr bwMode="auto">
          <a:xfrm>
            <a:off x="9366833" y="375610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Line 112"/>
          <p:cNvSpPr>
            <a:spLocks noChangeShapeType="1"/>
          </p:cNvSpPr>
          <p:nvPr/>
        </p:nvSpPr>
        <p:spPr bwMode="auto">
          <a:xfrm>
            <a:off x="9519233" y="3756104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5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 err="1" smtClean="0"/>
              <a:t>OPUk</a:t>
            </a:r>
            <a:r>
              <a:rPr lang="en-US" sz="2400" dirty="0" smtClean="0"/>
              <a:t> overhead occupies columns 15 and 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and thus contains 8 bytes</a:t>
            </a:r>
          </a:p>
          <a:p>
            <a:r>
              <a:rPr lang="en-US" sz="2400" b="1" dirty="0"/>
              <a:t>P</a:t>
            </a:r>
            <a:r>
              <a:rPr lang="en-US" sz="2400" dirty="0" smtClean="0"/>
              <a:t>ayload </a:t>
            </a:r>
            <a:r>
              <a:rPr lang="en-US" sz="2400" b="1" dirty="0" smtClean="0"/>
              <a:t>S</a:t>
            </a:r>
            <a:r>
              <a:rPr lang="en-US" sz="2400" dirty="0" smtClean="0"/>
              <a:t>tructure </a:t>
            </a:r>
            <a:r>
              <a:rPr lang="en-US" sz="2400" b="1" dirty="0" smtClean="0"/>
              <a:t>I</a:t>
            </a:r>
            <a:r>
              <a:rPr lang="en-US" sz="2400" dirty="0" smtClean="0"/>
              <a:t>dentifier (1 byte/frame, 256 bytes/</a:t>
            </a:r>
            <a:r>
              <a:rPr lang="en-US" sz="2400" dirty="0" err="1" smtClean="0"/>
              <a:t>multiframe</a:t>
            </a:r>
            <a:r>
              <a:rPr lang="en-US" sz="24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identifies mapping type (</a:t>
            </a:r>
            <a:r>
              <a:rPr lang="en-US" sz="2400" dirty="0" err="1" smtClean="0"/>
              <a:t>async</a:t>
            </a:r>
            <a:r>
              <a:rPr lang="en-US" sz="2400" dirty="0" smtClean="0"/>
              <a:t> CBR, sync CBR, GFP, etc.)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Maintenance signals (AIS, OCI, LCK, PMI)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/>
              <a:t>Depending on OPU type and PSI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Justification Control bytes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Negative Justification Opportunity (1 byte per frame)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If positive justification is required then it takes the first payload byte in the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row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OPUk</a:t>
            </a:r>
            <a:r>
              <a:rPr lang="en-US" dirty="0" smtClean="0"/>
              <a:t> overhead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43229" y="3198183"/>
            <a:ext cx="213360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dirty="0" smtClean="0"/>
              <a:t>P</a:t>
            </a:r>
            <a:r>
              <a:rPr lang="en-US" sz="1100" dirty="0" smtClean="0"/>
              <a:t>ayload </a:t>
            </a:r>
            <a:r>
              <a:rPr lang="en-US" sz="1100" b="1" dirty="0" smtClean="0"/>
              <a:t>M</a:t>
            </a:r>
            <a:r>
              <a:rPr lang="en-US" sz="1100" dirty="0" smtClean="0"/>
              <a:t>issing </a:t>
            </a:r>
            <a:r>
              <a:rPr lang="en-US" sz="1100" b="1" dirty="0" smtClean="0"/>
              <a:t>I</a:t>
            </a:r>
            <a:r>
              <a:rPr lang="en-US" sz="1100" dirty="0" smtClean="0"/>
              <a:t>ndication</a:t>
            </a:r>
            <a:endParaRPr lang="en-US" sz="1100" b="1" kern="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055" y="3198183"/>
            <a:ext cx="3778029" cy="172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24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8" y="1447558"/>
            <a:ext cx="11443461" cy="4987452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1800" b="1" dirty="0"/>
              <a:t>G.709</a:t>
            </a:r>
            <a:r>
              <a:rPr lang="en-US" sz="1800" dirty="0"/>
              <a:t> 	Interfaces for the optical transport network </a:t>
            </a:r>
            <a:r>
              <a:rPr lang="en-US" sz="1800" dirty="0" smtClean="0"/>
              <a:t>(note that there are 2001, 2003, 2009, 2012, 2016, 2020 editions)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800" b="1" dirty="0" smtClean="0"/>
              <a:t>G.709.1</a:t>
            </a:r>
            <a:r>
              <a:rPr lang="en-US" sz="1800" dirty="0"/>
              <a:t>	Flexible OTN short-reach interfaces</a:t>
            </a:r>
            <a:endParaRPr lang="en-US" sz="18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US" sz="1800" b="1" dirty="0" smtClean="0"/>
              <a:t>G.709.2</a:t>
            </a:r>
            <a:r>
              <a:rPr lang="en-US" sz="1800" dirty="0"/>
              <a:t>	OTU4 long-reach interface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800" b="1" dirty="0" smtClean="0"/>
              <a:t>G.709.3</a:t>
            </a:r>
            <a:r>
              <a:rPr lang="en-US" sz="1800" dirty="0"/>
              <a:t>	Flexible OTN long-reach interfaces</a:t>
            </a:r>
            <a:endParaRPr lang="en-US" sz="18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US" sz="1800" b="1" dirty="0" smtClean="0"/>
              <a:t>G.709.4</a:t>
            </a:r>
            <a:r>
              <a:rPr lang="en-US" sz="1800" dirty="0"/>
              <a:t>	OTU25 and OTU50 short-reach interfaces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800" b="1" dirty="0"/>
              <a:t>G.7041</a:t>
            </a:r>
            <a:r>
              <a:rPr lang="en-US" sz="1800" dirty="0"/>
              <a:t>	Generic framing procedure</a:t>
            </a:r>
            <a:endParaRPr lang="en-US" sz="18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US" sz="1800" b="1" dirty="0" smtClean="0"/>
              <a:t>G.872</a:t>
            </a:r>
            <a:r>
              <a:rPr lang="en-US" sz="1800" dirty="0"/>
              <a:t>	Architecture of optical transport networks</a:t>
            </a:r>
            <a:endParaRPr lang="en-US" sz="18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US" sz="1800" b="1" dirty="0" smtClean="0"/>
              <a:t>G.873.1</a:t>
            </a:r>
            <a:r>
              <a:rPr lang="en-US" sz="1800" dirty="0" smtClean="0"/>
              <a:t>	Optical </a:t>
            </a:r>
            <a:r>
              <a:rPr lang="en-US" sz="1800" dirty="0"/>
              <a:t>transport network: Linear protection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800" b="1" dirty="0" smtClean="0"/>
              <a:t>G.873.2</a:t>
            </a:r>
            <a:r>
              <a:rPr lang="en-US" sz="1800" dirty="0" smtClean="0"/>
              <a:t>	</a:t>
            </a:r>
            <a:r>
              <a:rPr lang="en-US" sz="1800" dirty="0" err="1" smtClean="0"/>
              <a:t>ODUk</a:t>
            </a:r>
            <a:r>
              <a:rPr lang="en-US" sz="1800" dirty="0" smtClean="0"/>
              <a:t> </a:t>
            </a:r>
            <a:r>
              <a:rPr lang="en-US" sz="1800" dirty="0"/>
              <a:t>shared ring protection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800" b="1" dirty="0" smtClean="0"/>
              <a:t>G.873.3</a:t>
            </a:r>
            <a:r>
              <a:rPr lang="en-US" sz="1800" dirty="0" smtClean="0"/>
              <a:t>	Optical </a:t>
            </a:r>
            <a:r>
              <a:rPr lang="en-US" sz="1800" dirty="0"/>
              <a:t>transport network - Shared mesh protection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800" b="1" dirty="0" smtClean="0"/>
              <a:t>G.874</a:t>
            </a:r>
            <a:r>
              <a:rPr lang="en-US" sz="1800" dirty="0" smtClean="0"/>
              <a:t>	Management </a:t>
            </a:r>
            <a:r>
              <a:rPr lang="en-US" sz="1800" dirty="0"/>
              <a:t>aspects of optical transport network elements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800" b="1" dirty="0" smtClean="0"/>
              <a:t>G.875</a:t>
            </a:r>
            <a:r>
              <a:rPr lang="en-US" sz="1800" dirty="0" smtClean="0"/>
              <a:t>	Optical </a:t>
            </a:r>
            <a:r>
              <a:rPr lang="en-US" sz="1800" dirty="0"/>
              <a:t>transport network: Protocol-neutral management information model for the network element </a:t>
            </a:r>
            <a:r>
              <a:rPr lang="en-US" sz="1800" dirty="0" smtClean="0"/>
              <a:t>view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800" b="1" dirty="0" smtClean="0"/>
              <a:t>G.959.1</a:t>
            </a:r>
            <a:r>
              <a:rPr lang="en-US" sz="1800" dirty="0"/>
              <a:t>	Optical transport network physical layer </a:t>
            </a:r>
            <a:r>
              <a:rPr lang="en-US" sz="1800" dirty="0" smtClean="0"/>
              <a:t>interfaces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800" b="1" dirty="0"/>
              <a:t>G.975 </a:t>
            </a:r>
            <a:r>
              <a:rPr lang="en-US" sz="1800" dirty="0" smtClean="0"/>
              <a:t>	Forward </a:t>
            </a:r>
            <a:r>
              <a:rPr lang="en-US" sz="1800" dirty="0"/>
              <a:t>error correction 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800" b="1" dirty="0" smtClean="0"/>
              <a:t>G.7044	</a:t>
            </a:r>
            <a:r>
              <a:rPr lang="en-US" sz="1800" dirty="0" smtClean="0"/>
              <a:t>Hitless </a:t>
            </a:r>
            <a:r>
              <a:rPr lang="en-US" sz="1800" dirty="0"/>
              <a:t>adjustment of </a:t>
            </a:r>
            <a:r>
              <a:rPr lang="en-US" sz="1800" dirty="0" err="1"/>
              <a:t>ODUflex</a:t>
            </a:r>
            <a:r>
              <a:rPr lang="en-US" sz="1800" dirty="0"/>
              <a:t>(GFP)</a:t>
            </a:r>
            <a:endParaRPr lang="en-US" sz="1800" b="1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US" sz="1800" b="1" dirty="0" smtClean="0"/>
              <a:t>G.7702</a:t>
            </a:r>
            <a:r>
              <a:rPr lang="en-US" sz="1800" dirty="0"/>
              <a:t>	Architecture for SDN control of transport </a:t>
            </a:r>
            <a:r>
              <a:rPr lang="en-US" sz="1800" dirty="0" smtClean="0"/>
              <a:t>networks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800" b="1" dirty="0"/>
              <a:t>G.8251</a:t>
            </a:r>
            <a:r>
              <a:rPr lang="en-US" sz="1800" dirty="0"/>
              <a:t>	The control of jitter and wander within the optical transport network (OTN</a:t>
            </a:r>
            <a:r>
              <a:rPr lang="en-US" sz="1800" dirty="0" smtClean="0"/>
              <a:t>)</a:t>
            </a:r>
            <a:endParaRPr lang="en-US" sz="1800" dirty="0"/>
          </a:p>
          <a:p>
            <a:pPr marL="0" indent="0">
              <a:spcBef>
                <a:spcPts val="300"/>
              </a:spcBef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look for more information?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12380" y="1316753"/>
            <a:ext cx="49149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v1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49590" y="1316753"/>
            <a:ext cx="49149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v2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6810" y="1316753"/>
            <a:ext cx="49149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v3</a:t>
            </a:r>
          </a:p>
        </p:txBody>
      </p:sp>
    </p:spTree>
    <p:extLst>
      <p:ext uri="{BB962C8B-B14F-4D97-AF65-F5344CB8AC3E}">
        <p14:creationId xmlns:p14="http://schemas.microsoft.com/office/powerpoint/2010/main" val="339573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Unlike SDH, OTN transponders use free-running clocks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This allows different SDH tributaries to be transparently transported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each carrying its own clock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Hence OTN is actually an asynchronous network like Ethernet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When one OTN signal is mapped into another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their clocks are synchronized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When a client’s clocks is synchronized to the OTN’s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mapping it into the </a:t>
            </a:r>
            <a:r>
              <a:rPr lang="en-US" sz="2400" dirty="0" err="1" smtClean="0"/>
              <a:t>OPUk</a:t>
            </a:r>
            <a:r>
              <a:rPr lang="en-US" sz="2400" dirty="0" smtClean="0"/>
              <a:t> is simple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When it isn’t, compensation mechanisms are utilized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</a:t>
            </a:r>
            <a:r>
              <a:rPr lang="en-US" sz="2400" smtClean="0"/>
              <a:t>PDH-like byte justification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Ethernet-like idle insertion between frames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OTN timing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5901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Transporting any </a:t>
            </a:r>
            <a:r>
              <a:rPr lang="en-US" sz="2400" dirty="0"/>
              <a:t>client </a:t>
            </a:r>
            <a:r>
              <a:rPr lang="en-US" sz="2400" dirty="0" smtClean="0"/>
              <a:t>service requires mapping the </a:t>
            </a:r>
            <a:r>
              <a:rPr lang="en-US" sz="2400" dirty="0"/>
              <a:t>client signal into </a:t>
            </a:r>
            <a:r>
              <a:rPr lang="en-US" sz="2400" dirty="0" smtClean="0"/>
              <a:t>the </a:t>
            </a:r>
            <a:r>
              <a:rPr lang="en-US" sz="2400" dirty="0" err="1" smtClean="0"/>
              <a:t>OPUk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OTN defines three kinds of mapping for non-OTN clients</a:t>
            </a:r>
          </a:p>
          <a:p>
            <a:r>
              <a:rPr lang="en-US" sz="2400" b="1" dirty="0" smtClean="0"/>
              <a:t>B</a:t>
            </a:r>
            <a:r>
              <a:rPr lang="en-US" sz="2400" dirty="0" smtClean="0"/>
              <a:t>it synchronous </a:t>
            </a:r>
            <a:r>
              <a:rPr lang="en-US" sz="2400" b="1" dirty="0" smtClean="0"/>
              <a:t>M</a:t>
            </a:r>
            <a:r>
              <a:rPr lang="en-US" sz="2400" dirty="0" smtClean="0"/>
              <a:t>apping </a:t>
            </a:r>
            <a:r>
              <a:rPr lang="en-US" sz="2400" b="1" dirty="0" smtClean="0"/>
              <a:t>P</a:t>
            </a:r>
            <a:r>
              <a:rPr lang="en-US" sz="2400" dirty="0" smtClean="0"/>
              <a:t>rocedure (TDM-like)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requires client to be phase synchronized to OTN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rate differences may be compensated using fixed stuffing</a:t>
            </a:r>
            <a:endParaRPr lang="en-US" sz="2400" dirty="0"/>
          </a:p>
          <a:p>
            <a:r>
              <a:rPr lang="en-US" sz="2400" b="1" dirty="0" smtClean="0"/>
              <a:t>A</a:t>
            </a:r>
            <a:r>
              <a:rPr lang="en-US" sz="2400" dirty="0" smtClean="0"/>
              <a:t>synchronous </a:t>
            </a:r>
            <a:r>
              <a:rPr lang="en-US" sz="2400" b="1" dirty="0" smtClean="0"/>
              <a:t>M</a:t>
            </a:r>
            <a:r>
              <a:rPr lang="en-US" sz="2400" dirty="0" smtClean="0"/>
              <a:t>apping </a:t>
            </a:r>
            <a:r>
              <a:rPr lang="en-US" sz="2400" b="1" dirty="0" smtClean="0"/>
              <a:t>P</a:t>
            </a:r>
            <a:r>
              <a:rPr lang="en-US" sz="2400" dirty="0" smtClean="0"/>
              <a:t>rocedure (PDH-like)</a:t>
            </a:r>
          </a:p>
          <a:p>
            <a:pPr marL="609585" lvl="1" indent="0">
              <a:buNone/>
            </a:pPr>
            <a:r>
              <a:rPr lang="en-US" dirty="0"/>
              <a:t>	</a:t>
            </a:r>
            <a:r>
              <a:rPr lang="en-US" dirty="0" smtClean="0"/>
              <a:t>requires </a:t>
            </a:r>
            <a:r>
              <a:rPr lang="en-US" dirty="0"/>
              <a:t>client </a:t>
            </a:r>
            <a:r>
              <a:rPr lang="en-US" dirty="0" smtClean="0"/>
              <a:t>rate to be within </a:t>
            </a:r>
            <a:r>
              <a:rPr lang="en-US" dirty="0"/>
              <a:t>± 65 ppm </a:t>
            </a:r>
            <a:r>
              <a:rPr lang="en-US" dirty="0" smtClean="0"/>
              <a:t>of </a:t>
            </a:r>
            <a:r>
              <a:rPr lang="en-US" dirty="0" err="1" smtClean="0"/>
              <a:t>OPUk</a:t>
            </a:r>
            <a:r>
              <a:rPr lang="en-US" dirty="0" smtClean="0"/>
              <a:t> rate (higher or lower)</a:t>
            </a:r>
          </a:p>
          <a:p>
            <a:pPr marL="609585" lvl="1" indent="0" defTabSz="457200">
              <a:buNone/>
            </a:pPr>
            <a:r>
              <a:rPr lang="en-US" dirty="0"/>
              <a:t>	</a:t>
            </a:r>
            <a:r>
              <a:rPr lang="en-US" dirty="0" smtClean="0"/>
              <a:t>	and uses negative/positive justification</a:t>
            </a:r>
            <a:endParaRPr lang="en-US" dirty="0"/>
          </a:p>
          <a:p>
            <a:r>
              <a:rPr lang="en-US" sz="2400" b="1" dirty="0" smtClean="0"/>
              <a:t>G</a:t>
            </a:r>
            <a:r>
              <a:rPr lang="en-US" sz="2400" dirty="0" smtClean="0"/>
              <a:t>eneric </a:t>
            </a:r>
            <a:r>
              <a:rPr lang="en-US" sz="2400" b="1" dirty="0" smtClean="0"/>
              <a:t>M</a:t>
            </a:r>
            <a:r>
              <a:rPr lang="en-US" sz="2400" dirty="0" smtClean="0"/>
              <a:t>apping </a:t>
            </a:r>
            <a:r>
              <a:rPr lang="en-US" sz="2400" b="1" dirty="0" smtClean="0"/>
              <a:t>P</a:t>
            </a:r>
            <a:r>
              <a:rPr lang="en-US" sz="2400" dirty="0" smtClean="0"/>
              <a:t>rocedure (in newer versions of OTN)</a:t>
            </a:r>
          </a:p>
          <a:p>
            <a:pPr marL="76199" indent="0">
              <a:spcBef>
                <a:spcPts val="0"/>
              </a:spcBef>
              <a:buNone/>
            </a:pPr>
            <a:r>
              <a:rPr lang="en-US" dirty="0" smtClean="0"/>
              <a:t>		</a:t>
            </a:r>
            <a:r>
              <a:rPr lang="en-US" sz="2400" dirty="0" smtClean="0"/>
              <a:t>client rate must be less than or equal to </a:t>
            </a:r>
            <a:r>
              <a:rPr lang="en-US" sz="2400" dirty="0" err="1" smtClean="0"/>
              <a:t>OPUk</a:t>
            </a:r>
            <a:r>
              <a:rPr lang="en-US" sz="2400" dirty="0" smtClean="0"/>
              <a:t> rate (frequency ± 100 ppm)</a:t>
            </a:r>
          </a:p>
          <a:p>
            <a:pPr marL="76199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a new algorithm is used to distribute data and variable stuffing</a:t>
            </a:r>
          </a:p>
          <a:p>
            <a:pPr marL="74627" indent="0">
              <a:spcBef>
                <a:spcPts val="1200"/>
              </a:spcBef>
              <a:buNone/>
            </a:pPr>
            <a:r>
              <a:rPr lang="en-US" sz="2000" dirty="0" smtClean="0"/>
              <a:t>Fixed stuffing of BMP mandates a small jitter buffer, AMP and GMP </a:t>
            </a:r>
            <a:r>
              <a:rPr lang="en-US" sz="2000" dirty="0" err="1" smtClean="0"/>
              <a:t>demappings</a:t>
            </a:r>
            <a:r>
              <a:rPr lang="en-US" sz="2000" dirty="0" smtClean="0"/>
              <a:t> add </a:t>
            </a:r>
            <a:r>
              <a:rPr lang="en-US" sz="2000" i="1" dirty="0" smtClean="0"/>
              <a:t>jitter</a:t>
            </a:r>
            <a:endParaRPr lang="en-US" sz="2000" i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37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7" y="1593821"/>
            <a:ext cx="11510138" cy="4374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new G.709 standard informs us how to best map clients into OTN</a:t>
            </a:r>
          </a:p>
          <a:p>
            <a:pPr marL="0" indent="0">
              <a:buNone/>
            </a:pPr>
            <a:r>
              <a:rPr lang="en-US" sz="2400" dirty="0" smtClean="0"/>
              <a:t>For example: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STM1/4 are mapped into OPU0 using GMP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STM16/64/256 are mapped into OPU1/2/3 with </a:t>
            </a:r>
            <a:r>
              <a:rPr lang="en-US" sz="2400" dirty="0"/>
              <a:t>0/16/32 columns of fixed </a:t>
            </a:r>
            <a:r>
              <a:rPr lang="en-US" sz="2400" dirty="0" smtClean="0"/>
              <a:t>stuffing using</a:t>
            </a:r>
          </a:p>
          <a:p>
            <a:pPr lvl="1"/>
            <a:r>
              <a:rPr lang="en-US" dirty="0" smtClean="0"/>
              <a:t>BMP if clocks synchronized</a:t>
            </a:r>
          </a:p>
          <a:p>
            <a:pPr lvl="1"/>
            <a:r>
              <a:rPr lang="en-US" dirty="0" smtClean="0"/>
              <a:t>AMP if not synchronized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10GbE is mapped into OPU2e using BMP with 16 columns of fixed stuffing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40GbE </a:t>
            </a:r>
            <a:r>
              <a:rPr lang="en-US" sz="2400" dirty="0"/>
              <a:t>is mapped into </a:t>
            </a:r>
            <a:r>
              <a:rPr lang="en-US" sz="2400" dirty="0" smtClean="0"/>
              <a:t>OPU3 </a:t>
            </a:r>
            <a:r>
              <a:rPr lang="en-US" sz="2400" dirty="0"/>
              <a:t>using </a:t>
            </a:r>
            <a:r>
              <a:rPr lang="en-US" sz="2400" dirty="0" smtClean="0"/>
              <a:t>GMP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 smtClean="0"/>
              <a:t>100GbE is mapped into OPU4 using GMP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mapping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57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7" y="1593822"/>
            <a:ext cx="11452988" cy="388305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With BMP client </a:t>
            </a:r>
            <a:r>
              <a:rPr lang="en-US" sz="2400" i="1" dirty="0" smtClean="0"/>
              <a:t>bits</a:t>
            </a:r>
            <a:r>
              <a:rPr lang="en-US" sz="2400" dirty="0" smtClean="0"/>
              <a:t> (not necessarily byte aligned)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are directly mapped into </a:t>
            </a:r>
            <a:r>
              <a:rPr lang="en-US" sz="2400" dirty="0" err="1" smtClean="0"/>
              <a:t>OPUk</a:t>
            </a:r>
            <a:r>
              <a:rPr lang="en-US" sz="2400" dirty="0" smtClean="0"/>
              <a:t> bytes, skipping the fixed stuffing areas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With AMP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if the client rate is faster than the </a:t>
            </a:r>
            <a:r>
              <a:rPr lang="en-US" sz="2400" dirty="0" err="1" smtClean="0"/>
              <a:t>OPUk</a:t>
            </a:r>
            <a:r>
              <a:rPr lang="en-US" sz="2400" dirty="0" smtClean="0"/>
              <a:t> rate then the buffer starts filling up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and negative justification is used to prevent buffer overflow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that is, an extra byte is pulled from the buffer and placed in the </a:t>
            </a:r>
            <a:r>
              <a:rPr lang="en-US" sz="2400" dirty="0" err="1" smtClean="0"/>
              <a:t>OPUk</a:t>
            </a:r>
            <a:r>
              <a:rPr lang="en-US" sz="2400" dirty="0" smtClean="0"/>
              <a:t> overhead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if the </a:t>
            </a:r>
            <a:r>
              <a:rPr lang="en-US" sz="2400" dirty="0"/>
              <a:t>client rate is </a:t>
            </a:r>
            <a:r>
              <a:rPr lang="en-US" sz="2400" dirty="0" smtClean="0"/>
              <a:t>slower than the </a:t>
            </a:r>
            <a:r>
              <a:rPr lang="en-US" sz="2400" dirty="0" err="1"/>
              <a:t>OPUk</a:t>
            </a:r>
            <a:r>
              <a:rPr lang="en-US" sz="2400" dirty="0"/>
              <a:t> rate then the buffer </a:t>
            </a:r>
            <a:r>
              <a:rPr lang="en-US" sz="2400" dirty="0" smtClean="0"/>
              <a:t>starts emptying out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and </a:t>
            </a:r>
            <a:r>
              <a:rPr lang="en-US" sz="2400" dirty="0" smtClean="0"/>
              <a:t>positive </a:t>
            </a:r>
            <a:r>
              <a:rPr lang="en-US" sz="2400" dirty="0"/>
              <a:t>justification is used to prevent buffer </a:t>
            </a:r>
            <a:r>
              <a:rPr lang="en-US" sz="2400" dirty="0" smtClean="0"/>
              <a:t>depletion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		that is, a byte of the payload is not filled  </a:t>
            </a:r>
            <a:r>
              <a:rPr lang="en-US" sz="2400" dirty="0"/>
              <a:t> 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With GMP an algorithm determines if a given </a:t>
            </a:r>
            <a:r>
              <a:rPr lang="en-US" sz="2400" dirty="0" err="1" smtClean="0"/>
              <a:t>OPUk</a:t>
            </a:r>
            <a:r>
              <a:rPr lang="en-US" sz="2400" dirty="0" smtClean="0"/>
              <a:t> payload byte contains data or stuffing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in order to reduce jitter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principles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619625" y="5656364"/>
            <a:ext cx="4348165" cy="859036"/>
            <a:chOff x="2743200" y="5694164"/>
            <a:chExt cx="4348165" cy="859036"/>
          </a:xfrm>
        </p:grpSpPr>
        <p:sp>
          <p:nvSpPr>
            <p:cNvPr id="12" name="Rectangle 11"/>
            <p:cNvSpPr/>
            <p:nvPr/>
          </p:nvSpPr>
          <p:spPr>
            <a:xfrm>
              <a:off x="4124326" y="5935864"/>
              <a:ext cx="276225" cy="2047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71876" y="5724525"/>
              <a:ext cx="276225" cy="2047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71876" y="6340676"/>
              <a:ext cx="276225" cy="2047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48101" y="6145413"/>
              <a:ext cx="276225" cy="2047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86464" y="6348411"/>
              <a:ext cx="276225" cy="2047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62689" y="6143624"/>
              <a:ext cx="276225" cy="2047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34152" y="5936456"/>
              <a:ext cx="276225" cy="2047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986464" y="5724525"/>
              <a:ext cx="276225" cy="2047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15140" y="5724525"/>
              <a:ext cx="276225" cy="2047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43200" y="6348411"/>
              <a:ext cx="276225" cy="2047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19425" y="6143624"/>
              <a:ext cx="276225" cy="2047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90888" y="5936456"/>
              <a:ext cx="276225" cy="2047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43200" y="5724525"/>
              <a:ext cx="276225" cy="2047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743200" y="5724525"/>
              <a:ext cx="4343400" cy="8286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4" idx="1"/>
              <a:endCxn id="4" idx="3"/>
            </p:cNvCxnSpPr>
            <p:nvPr/>
          </p:nvCxnSpPr>
          <p:spPr>
            <a:xfrm>
              <a:off x="2743200" y="6138863"/>
              <a:ext cx="4343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743200" y="5929313"/>
              <a:ext cx="4343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743200" y="6348413"/>
              <a:ext cx="4343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4486275" y="5826919"/>
              <a:ext cx="1314450" cy="623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11051" y="5694164"/>
              <a:ext cx="571500" cy="584775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sz="3200" b="1" kern="0" dirty="0" smtClean="0"/>
                <a:t>...</a:t>
              </a:r>
              <a:endParaRPr lang="en-US" sz="1100" b="1" kern="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180723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7" y="1593821"/>
            <a:ext cx="11176763" cy="457837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Up to now we have seen how to map well-known signals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such as STM-16/64/256, 1/10/100 </a:t>
            </a:r>
            <a:r>
              <a:rPr lang="en-US" sz="2400" dirty="0" err="1" smtClean="0"/>
              <a:t>GbE</a:t>
            </a:r>
            <a:r>
              <a:rPr lang="en-US" sz="2400" dirty="0" smtClean="0"/>
              <a:t>, and lower </a:t>
            </a:r>
            <a:r>
              <a:rPr lang="en-US" sz="2400" dirty="0" err="1" smtClean="0"/>
              <a:t>ODUk</a:t>
            </a:r>
            <a:r>
              <a:rPr lang="en-US" sz="2400" dirty="0" smtClean="0"/>
              <a:t> to higher </a:t>
            </a:r>
            <a:r>
              <a:rPr lang="en-US" sz="2400" dirty="0" err="1" smtClean="0"/>
              <a:t>ODUk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Rather than build special ODU formats for every signal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the new OTN standard defines </a:t>
            </a:r>
            <a:r>
              <a:rPr lang="en-US" sz="2400" dirty="0" err="1" smtClean="0"/>
              <a:t>ODUflex</a:t>
            </a:r>
            <a:r>
              <a:rPr lang="en-US" sz="2400" dirty="0" smtClean="0"/>
              <a:t> as an ODU with flexible rate</a:t>
            </a:r>
          </a:p>
          <a:p>
            <a:pPr marL="0" indent="0">
              <a:buNone/>
            </a:pPr>
            <a:r>
              <a:rPr lang="en-US" sz="2400" dirty="0" smtClean="0"/>
              <a:t>It comes in several flavors: </a:t>
            </a:r>
          </a:p>
          <a:p>
            <a:r>
              <a:rPr lang="en-US" sz="2400" dirty="0" err="1" smtClean="0"/>
              <a:t>ODUflex</a:t>
            </a:r>
            <a:r>
              <a:rPr lang="en-US" sz="2400" dirty="0" smtClean="0"/>
              <a:t>(CBR) for constant </a:t>
            </a:r>
            <a:r>
              <a:rPr lang="en-US" sz="2400" dirty="0"/>
              <a:t>bit rate </a:t>
            </a:r>
            <a:r>
              <a:rPr lang="en-US" sz="2400" dirty="0" smtClean="0"/>
              <a:t>services (e.g., video, Fiber Channel, InfiniBand)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with ODU rate 239/238 of the client rate</a:t>
            </a:r>
          </a:p>
          <a:p>
            <a:pPr marL="457200" indent="-457200" defTabSz="457200">
              <a:spcBef>
                <a:spcPts val="1200"/>
              </a:spcBef>
            </a:pPr>
            <a:r>
              <a:rPr lang="en-US" sz="2400" dirty="0" err="1" smtClean="0"/>
              <a:t>ODUflex</a:t>
            </a:r>
            <a:r>
              <a:rPr lang="en-US" sz="2400" dirty="0" smtClean="0"/>
              <a:t>(GFP) for </a:t>
            </a:r>
            <a:r>
              <a:rPr lang="en-US" sz="2400" dirty="0"/>
              <a:t>packet </a:t>
            </a:r>
            <a:r>
              <a:rPr lang="en-US" sz="2400" dirty="0" smtClean="0"/>
              <a:t>services</a:t>
            </a:r>
          </a:p>
          <a:p>
            <a:pPr marL="0" lvl="2" indent="0" defTabSz="457200">
              <a:buNone/>
            </a:pPr>
            <a:r>
              <a:rPr lang="en-US" dirty="0" smtClean="0"/>
              <a:t>		using GFP to convert packets into serial streams</a:t>
            </a:r>
          </a:p>
          <a:p>
            <a:pPr marL="457200" lvl="2" indent="-457200" defTabSz="457200">
              <a:spcBef>
                <a:spcPts val="1200"/>
              </a:spcBef>
            </a:pPr>
            <a:r>
              <a:rPr lang="en-US" dirty="0" err="1" smtClean="0"/>
              <a:t>ODUflex</a:t>
            </a:r>
            <a:r>
              <a:rPr lang="en-US" dirty="0" smtClean="0"/>
              <a:t>(IMP) [Idle-insertion Mapping Procedure] for B100G rates</a:t>
            </a:r>
          </a:p>
          <a:p>
            <a:pPr marL="0" lvl="2" indent="0" defTabSz="457200">
              <a:buNone/>
            </a:pPr>
            <a:r>
              <a:rPr lang="en-US" dirty="0"/>
              <a:t>	</a:t>
            </a:r>
            <a:r>
              <a:rPr lang="en-US" dirty="0" smtClean="0"/>
              <a:t>	maps stream of 64B/66B symbols into </a:t>
            </a:r>
            <a:r>
              <a:rPr lang="en-US" dirty="0" err="1" smtClean="0"/>
              <a:t>OPUCn</a:t>
            </a:r>
            <a:endParaRPr lang="en-US" dirty="0" smtClean="0"/>
          </a:p>
          <a:p>
            <a:pPr marL="0" lvl="2" indent="0" defTabSz="457200">
              <a:buNone/>
            </a:pPr>
            <a:r>
              <a:rPr lang="en-US" dirty="0"/>
              <a:t>	</a:t>
            </a:r>
            <a:r>
              <a:rPr lang="en-US" dirty="0" smtClean="0"/>
              <a:t>		non-Ethernet packets need to be encapsulated in Ethernet first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ODUflex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08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7" y="1593821"/>
            <a:ext cx="11256384" cy="505964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We saw that many nonstandard rates have been defined for CBR clients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but it is cumbersome to specify a new encapsulation for every special case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New versions of G.709 define a more generic method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CBR clients </a:t>
            </a:r>
            <a:r>
              <a:rPr lang="en-US" sz="2400" dirty="0"/>
              <a:t>with rate less than 1.244G are mapped into ODU0 using GMP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CBR clients </a:t>
            </a:r>
            <a:r>
              <a:rPr lang="en-US" sz="2400" dirty="0"/>
              <a:t>between 1.244G and 2.488G are mapped into ODU1 using GMP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CBR clients with rate greater </a:t>
            </a:r>
            <a:r>
              <a:rPr lang="en-US" sz="2400" dirty="0"/>
              <a:t>than </a:t>
            </a:r>
            <a:r>
              <a:rPr lang="en-US" sz="2400" dirty="0" smtClean="0"/>
              <a:t>2.488G use </a:t>
            </a:r>
            <a:r>
              <a:rPr lang="en-US" sz="2400" dirty="0" err="1" smtClean="0"/>
              <a:t>ODUflex</a:t>
            </a:r>
            <a:r>
              <a:rPr lang="en-US" sz="2400" dirty="0" smtClean="0"/>
              <a:t>(CBR)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err="1" smtClean="0"/>
              <a:t>ODUflex</a:t>
            </a:r>
            <a:r>
              <a:rPr lang="en-US" sz="2400" dirty="0" smtClean="0"/>
              <a:t>(CBR) uses BMP mapping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very payload </a:t>
            </a:r>
            <a:r>
              <a:rPr lang="en-US" sz="2400" dirty="0"/>
              <a:t>byte </a:t>
            </a:r>
            <a:r>
              <a:rPr lang="en-US" sz="2400" dirty="0" smtClean="0"/>
              <a:t>holds </a:t>
            </a:r>
            <a:r>
              <a:rPr lang="en-US" sz="2400" dirty="0"/>
              <a:t>8 </a:t>
            </a:r>
            <a:r>
              <a:rPr lang="en-US" sz="2400" dirty="0" smtClean="0"/>
              <a:t>bits </a:t>
            </a:r>
            <a:r>
              <a:rPr lang="en-US" sz="2400" dirty="0"/>
              <a:t>of client data </a:t>
            </a:r>
            <a:endParaRPr lang="en-US" sz="2400" dirty="0" smtClean="0"/>
          </a:p>
          <a:p>
            <a:r>
              <a:rPr lang="en-US" sz="2400" dirty="0" smtClean="0"/>
              <a:t>fixed stuffing is used to match rates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OPUflex</a:t>
            </a:r>
            <a:r>
              <a:rPr lang="en-US" sz="2400" dirty="0" smtClean="0"/>
              <a:t> rate is exactly the client rate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ODUflex</a:t>
            </a:r>
            <a:r>
              <a:rPr lang="en-US" sz="2400" dirty="0" smtClean="0"/>
              <a:t> rate is </a:t>
            </a:r>
            <a:r>
              <a:rPr lang="en-US" sz="2400" dirty="0"/>
              <a:t>exactly equal to 239/238 </a:t>
            </a:r>
            <a:r>
              <a:rPr lang="en-US" sz="2400" dirty="0" smtClean="0"/>
              <a:t>times </a:t>
            </a:r>
            <a:r>
              <a:rPr lang="en-US" sz="2400" dirty="0"/>
              <a:t>the client </a:t>
            </a:r>
            <a:r>
              <a:rPr lang="en-US" sz="2400" dirty="0" smtClean="0"/>
              <a:t>rate (like ODU1)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Arbitrary CBR clients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17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836" y="1593821"/>
            <a:ext cx="11532363" cy="4374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GFP is defined by the ITU for SDH (and PDH)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and converts a flow of packets into a CBR bit stream</a:t>
            </a:r>
          </a:p>
          <a:p>
            <a:pPr marL="0" indent="0">
              <a:buNone/>
            </a:pPr>
            <a:r>
              <a:rPr lang="en-US" sz="2400" dirty="0" err="1" smtClean="0"/>
              <a:t>ODUflex</a:t>
            </a:r>
            <a:r>
              <a:rPr lang="en-US" sz="2400" dirty="0" smtClean="0"/>
              <a:t>(GFP) is used to map arbitrary rate Ethernet or MPLS packet flows to OTN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ODUflex</a:t>
            </a:r>
            <a:r>
              <a:rPr lang="en-US" sz="2400" dirty="0" smtClean="0"/>
              <a:t> </a:t>
            </a:r>
            <a:r>
              <a:rPr lang="en-US" sz="2400" dirty="0"/>
              <a:t>(GFP) </a:t>
            </a:r>
            <a:r>
              <a:rPr lang="en-US" sz="2400" dirty="0" smtClean="0"/>
              <a:t>rates are integer multiples </a:t>
            </a:r>
            <a:r>
              <a:rPr lang="en-US" sz="2400" dirty="0"/>
              <a:t>of </a:t>
            </a:r>
            <a:r>
              <a:rPr lang="en-US" sz="2400" dirty="0" smtClean="0"/>
              <a:t>the ODU0 rate (1.244Gbit/s)</a:t>
            </a:r>
          </a:p>
          <a:p>
            <a:pPr marL="0" indent="0">
              <a:buNone/>
            </a:pPr>
            <a:r>
              <a:rPr lang="en-US" sz="2400" dirty="0" err="1" smtClean="0"/>
              <a:t>ODUflex</a:t>
            </a:r>
            <a:r>
              <a:rPr lang="en-US" sz="2400" dirty="0" smtClean="0"/>
              <a:t>(GFP) works as follows: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an integer number of ODU0s are allocated to obtain a rate equal or higher than needed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these ODU0s are mapped into the required higher rate </a:t>
            </a:r>
            <a:r>
              <a:rPr lang="en-US" sz="2400" dirty="0" err="1" smtClean="0"/>
              <a:t>ODUk</a:t>
            </a:r>
            <a:r>
              <a:rPr lang="en-US" sz="2400" dirty="0"/>
              <a:t> (k = </a:t>
            </a:r>
            <a:r>
              <a:rPr lang="en-US" sz="2400" dirty="0" smtClean="0"/>
              <a:t>1,2,2e,3,3e2,4)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the packet stream is mapped by GFP into the </a:t>
            </a:r>
            <a:r>
              <a:rPr lang="en-US" sz="2400" dirty="0"/>
              <a:t>fixed rate </a:t>
            </a:r>
            <a:r>
              <a:rPr lang="en-US" sz="2400" dirty="0" err="1"/>
              <a:t>ODUk</a:t>
            </a:r>
            <a:r>
              <a:rPr lang="en-US" sz="2400" dirty="0"/>
              <a:t> 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ODUflex</a:t>
            </a:r>
            <a:r>
              <a:rPr lang="en-US" dirty="0" smtClean="0"/>
              <a:t> GFP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7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 err="1" smtClean="0"/>
              <a:t>ODUflex</a:t>
            </a:r>
            <a:r>
              <a:rPr lang="en-US" sz="2400" dirty="0" smtClean="0"/>
              <a:t>(GFP) rate is chosen when the ODU0s are allocated</a:t>
            </a:r>
          </a:p>
          <a:p>
            <a:pPr marL="0" indent="0">
              <a:buNone/>
            </a:pPr>
            <a:r>
              <a:rPr lang="en-US" sz="2400" dirty="0" smtClean="0"/>
              <a:t>However, it </a:t>
            </a:r>
            <a:r>
              <a:rPr lang="en-US" sz="2400" dirty="0"/>
              <a:t>is possible to </a:t>
            </a:r>
            <a:r>
              <a:rPr lang="en-US" sz="2400" dirty="0" smtClean="0"/>
              <a:t>dynamically change </a:t>
            </a:r>
            <a:r>
              <a:rPr lang="en-US" sz="2400" dirty="0"/>
              <a:t>the rate of an </a:t>
            </a:r>
            <a:r>
              <a:rPr lang="en-US" sz="2400" dirty="0" err="1" smtClean="0"/>
              <a:t>ODUflex</a:t>
            </a:r>
            <a:r>
              <a:rPr lang="en-US" sz="2400" dirty="0" smtClean="0"/>
              <a:t> </a:t>
            </a:r>
            <a:r>
              <a:rPr lang="en-US" sz="2400" dirty="0"/>
              <a:t>(GFP)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as the traffic rate increases or decreases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similar to the LCAS protocol for VCAT SDH/PDH</a:t>
            </a:r>
          </a:p>
          <a:p>
            <a:pPr marL="0" indent="0">
              <a:buNone/>
            </a:pPr>
            <a:r>
              <a:rPr lang="en-US" sz="2400" dirty="0" smtClean="0"/>
              <a:t>G.7044 defines </a:t>
            </a:r>
            <a:r>
              <a:rPr lang="en-US" sz="2400" b="1" dirty="0" smtClean="0"/>
              <a:t>H</a:t>
            </a:r>
            <a:r>
              <a:rPr lang="en-US" sz="2400" dirty="0" smtClean="0"/>
              <a:t>itless </a:t>
            </a:r>
            <a:r>
              <a:rPr lang="en-US" sz="2400" b="1" dirty="0"/>
              <a:t>A</a:t>
            </a:r>
            <a:r>
              <a:rPr lang="en-US" sz="2400" dirty="0"/>
              <a:t>djustment of </a:t>
            </a:r>
            <a:r>
              <a:rPr lang="en-US" sz="2400" b="1" dirty="0" err="1" smtClean="0"/>
              <a:t>O</a:t>
            </a:r>
            <a:r>
              <a:rPr lang="en-US" sz="2400" dirty="0" err="1" smtClean="0"/>
              <a:t>DUflex</a:t>
            </a:r>
            <a:r>
              <a:rPr lang="en-US" sz="2400" dirty="0" smtClean="0"/>
              <a:t> (HAO) [invented by </a:t>
            </a:r>
            <a:r>
              <a:rPr lang="en-US" sz="2400" dirty="0" err="1" smtClean="0"/>
              <a:t>Ciena</a:t>
            </a:r>
            <a:r>
              <a:rPr lang="en-US" sz="2400" dirty="0" smtClean="0"/>
              <a:t>]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that allows increasing/decreasing </a:t>
            </a:r>
            <a:r>
              <a:rPr lang="en-US" sz="2400" dirty="0" err="1" smtClean="0"/>
              <a:t>ODUflex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GFP) rates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HAO involves 2 protocols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L</a:t>
            </a:r>
            <a:r>
              <a:rPr lang="en-US" sz="2400" dirty="0"/>
              <a:t>ink </a:t>
            </a:r>
            <a:r>
              <a:rPr lang="en-US" sz="2400" b="1" dirty="0"/>
              <a:t>C</a:t>
            </a:r>
            <a:r>
              <a:rPr lang="en-US" sz="2400" dirty="0"/>
              <a:t>onnection </a:t>
            </a:r>
            <a:r>
              <a:rPr lang="en-US" sz="2400" b="1" dirty="0"/>
              <a:t>R</a:t>
            </a:r>
            <a:r>
              <a:rPr lang="en-US" sz="2400" dirty="0"/>
              <a:t>esize (LCR</a:t>
            </a:r>
            <a:r>
              <a:rPr lang="en-US" sz="2400" dirty="0" smtClean="0"/>
              <a:t>) – updating the number of ODU0s</a:t>
            </a:r>
          </a:p>
          <a:p>
            <a:pPr>
              <a:spcBef>
                <a:spcPts val="0"/>
              </a:spcBef>
            </a:pPr>
            <a:r>
              <a:rPr lang="en-US" sz="2400" b="1" dirty="0" err="1" smtClean="0"/>
              <a:t>B</a:t>
            </a:r>
            <a:r>
              <a:rPr lang="en-US" sz="2400" dirty="0" err="1" smtClean="0"/>
              <a:t>and</a:t>
            </a:r>
            <a:r>
              <a:rPr lang="en-US" sz="2400" b="1" dirty="0" err="1" smtClean="0"/>
              <a:t>W</a:t>
            </a:r>
            <a:r>
              <a:rPr lang="en-US" sz="2400" dirty="0" err="1" smtClean="0"/>
              <a:t>idth</a:t>
            </a:r>
            <a:r>
              <a:rPr lang="en-US" sz="2400" dirty="0" smtClean="0"/>
              <a:t> </a:t>
            </a:r>
            <a:r>
              <a:rPr lang="en-US" sz="2400" b="1" dirty="0"/>
              <a:t>R</a:t>
            </a:r>
            <a:r>
              <a:rPr lang="en-US" sz="2400" dirty="0"/>
              <a:t>esize (BWR</a:t>
            </a:r>
            <a:r>
              <a:rPr lang="en-US" sz="2400" dirty="0" smtClean="0"/>
              <a:t>) – change the data rate of the path</a:t>
            </a:r>
          </a:p>
          <a:p>
            <a:pPr marL="0" indent="0">
              <a:buNone/>
            </a:pPr>
            <a:r>
              <a:rPr lang="en-US" sz="2400" dirty="0" smtClean="0"/>
              <a:t>In order for the change to be hitless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for increase: LCR happens before BWR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for decrease: BWR happens before LCR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</a:t>
            </a:r>
            <a:r>
              <a:rPr lang="en-US" dirty="0"/>
              <a:t>itless </a:t>
            </a:r>
            <a:r>
              <a:rPr lang="en-US" b="1" dirty="0"/>
              <a:t>A</a:t>
            </a:r>
            <a:r>
              <a:rPr lang="en-US" dirty="0"/>
              <a:t>djustment of </a:t>
            </a:r>
            <a:r>
              <a:rPr lang="en-US" b="1" dirty="0" err="1" smtClean="0"/>
              <a:t>O</a:t>
            </a:r>
            <a:r>
              <a:rPr lang="en-US" dirty="0" err="1" smtClean="0"/>
              <a:t>DUflex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2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We have mentioned Beyond 100G features several times</a:t>
            </a:r>
          </a:p>
          <a:p>
            <a:pPr marL="0" indent="0">
              <a:buNone/>
            </a:pPr>
            <a:r>
              <a:rPr lang="en-US" sz="2400" dirty="0" smtClean="0"/>
              <a:t>The B100G effort was required since DWDM with 50 GHz lambda spacing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can not transport in excess of 100G rates for required distances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due to Shannon capacity theorem limits</a:t>
            </a:r>
          </a:p>
          <a:p>
            <a:pPr marL="0" indent="0">
              <a:buNone/>
            </a:pPr>
            <a:r>
              <a:rPr lang="en-US" sz="2400" dirty="0" smtClean="0"/>
              <a:t>This limitation leads inexorably to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multi-lane solutions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</a:t>
            </a:r>
            <a:r>
              <a:rPr lang="en-US" sz="2400" dirty="0" smtClean="0"/>
              <a:t>removing the FEC from the frame structure and using a FEC per interface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using a larger basic size (5G like </a:t>
            </a:r>
            <a:r>
              <a:rPr lang="en-US" sz="2400" dirty="0" err="1" smtClean="0"/>
              <a:t>FlexE</a:t>
            </a:r>
            <a:r>
              <a:rPr lang="en-US" sz="2400" dirty="0" smtClean="0"/>
              <a:t> instead of 1.25G)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The basic OTUC rate was designed based on 2 requirements: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 smtClean="0"/>
              <a:t>OPUC1 </a:t>
            </a:r>
            <a:r>
              <a:rPr lang="en-US" sz="2400" dirty="0"/>
              <a:t>must be capable of carrying an ODU4 </a:t>
            </a: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n-US" sz="2400" dirty="0" smtClean="0"/>
              <a:t>OPUC4 </a:t>
            </a:r>
            <a:r>
              <a:rPr lang="en-US" sz="2400" dirty="0"/>
              <a:t>must be capable of carrying a </a:t>
            </a:r>
            <a:r>
              <a:rPr lang="en-US" sz="2400" dirty="0" smtClean="0"/>
              <a:t>400GbE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 smtClean="0"/>
              <a:t>which led to an OPUC1 rate of about 104.818 Gb/s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and an ODUC1 rate of about 105.258 Gb/s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B100G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67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cs typeface="Arial" panose="020B0604020202020204" pitchFamily="34" charset="0"/>
              </a:rPr>
              <a:t>A new </a:t>
            </a:r>
            <a:r>
              <a:rPr lang="en-US" sz="2400" dirty="0" err="1" smtClean="0">
                <a:cs typeface="Arial" panose="020B0604020202020204" pitchFamily="34" charset="0"/>
              </a:rPr>
              <a:t>ODUflex</a:t>
            </a:r>
            <a:r>
              <a:rPr lang="en-US" sz="2400" dirty="0" smtClean="0">
                <a:cs typeface="Arial" panose="020B0604020202020204" pitchFamily="34" charset="0"/>
              </a:rPr>
              <a:t> mode was created for B100G OTN</a:t>
            </a:r>
          </a:p>
          <a:p>
            <a:pPr marL="0" indent="0">
              <a:buNone/>
            </a:pPr>
            <a:r>
              <a:rPr lang="en-US" sz="2400" dirty="0" smtClean="0">
                <a:cs typeface="Arial" panose="020B0604020202020204" pitchFamily="34" charset="0"/>
              </a:rPr>
              <a:t>	based on a new </a:t>
            </a:r>
            <a:r>
              <a:rPr lang="en-US" sz="2400" b="1" dirty="0" smtClean="0">
                <a:cs typeface="Arial" panose="020B0604020202020204" pitchFamily="34" charset="0"/>
              </a:rPr>
              <a:t>I</a:t>
            </a:r>
            <a:r>
              <a:rPr lang="en-US" sz="2400" dirty="0" smtClean="0">
                <a:cs typeface="Arial" panose="020B0604020202020204" pitchFamily="34" charset="0"/>
              </a:rPr>
              <a:t>dle </a:t>
            </a:r>
            <a:r>
              <a:rPr lang="en-US" sz="2400" b="1" dirty="0">
                <a:cs typeface="Arial" panose="020B0604020202020204" pitchFamily="34" charset="0"/>
              </a:rPr>
              <a:t>M</a:t>
            </a:r>
            <a:r>
              <a:rPr lang="en-US" sz="2400" dirty="0">
                <a:cs typeface="Arial" panose="020B0604020202020204" pitchFamily="34" charset="0"/>
              </a:rPr>
              <a:t>apping </a:t>
            </a:r>
            <a:r>
              <a:rPr lang="en-US" sz="2400" b="1" dirty="0" smtClean="0">
                <a:cs typeface="Arial" panose="020B0604020202020204" pitchFamily="34" charset="0"/>
              </a:rPr>
              <a:t>P</a:t>
            </a:r>
            <a:r>
              <a:rPr lang="en-US" sz="2400" dirty="0" smtClean="0">
                <a:cs typeface="Arial" panose="020B0604020202020204" pitchFamily="34" charset="0"/>
              </a:rPr>
              <a:t>rocedure (IMP)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err="1" smtClean="0">
                <a:cs typeface="Arial" panose="020B0604020202020204" pitchFamily="34" charset="0"/>
              </a:rPr>
              <a:t>ODUflex</a:t>
            </a:r>
            <a:r>
              <a:rPr lang="en-US" sz="2400" dirty="0" smtClean="0">
                <a:cs typeface="Arial" panose="020B0604020202020204" pitchFamily="34" charset="0"/>
              </a:rPr>
              <a:t>(IMP</a:t>
            </a:r>
            <a:r>
              <a:rPr lang="en-US" sz="2400" dirty="0">
                <a:cs typeface="Arial" panose="020B0604020202020204" pitchFamily="34" charset="0"/>
              </a:rPr>
              <a:t>) carries </a:t>
            </a:r>
            <a:r>
              <a:rPr lang="en-US" sz="2400" dirty="0" smtClean="0">
                <a:cs typeface="Arial" panose="020B0604020202020204" pitchFamily="34" charset="0"/>
              </a:rPr>
              <a:t>L1 Ethernet with rate 10G and above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cs typeface="Arial" panose="020B0604020202020204" pitchFamily="34" charset="0"/>
              </a:rPr>
              <a:t>	</a:t>
            </a:r>
            <a:r>
              <a:rPr lang="en-US" sz="2400" dirty="0" smtClean="0">
                <a:cs typeface="Arial" panose="020B0604020202020204" pitchFamily="34" charset="0"/>
              </a:rPr>
              <a:t>all other protocols (e.g., MPLS) must first be encapsulated in Ethernet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err="1" smtClean="0">
                <a:cs typeface="Arial" panose="020B0604020202020204" pitchFamily="34" charset="0"/>
              </a:rPr>
              <a:t>ODUflex</a:t>
            </a:r>
            <a:r>
              <a:rPr lang="en-US" sz="2400" dirty="0" smtClean="0">
                <a:cs typeface="Arial" panose="020B0604020202020204" pitchFamily="34" charset="0"/>
              </a:rPr>
              <a:t>(IMP) transports the CBR stream </a:t>
            </a:r>
            <a:r>
              <a:rPr lang="en-US" sz="2400" dirty="0">
                <a:cs typeface="Arial" panose="020B0604020202020204" pitchFamily="34" charset="0"/>
              </a:rPr>
              <a:t>of 64B/66B </a:t>
            </a:r>
            <a:r>
              <a:rPr lang="en-US" sz="2400" dirty="0" smtClean="0">
                <a:cs typeface="Arial" panose="020B0604020202020204" pitchFamily="34" charset="0"/>
              </a:rPr>
              <a:t>symbols  </a:t>
            </a:r>
          </a:p>
          <a:p>
            <a:pPr marL="0" indent="0">
              <a:buNone/>
            </a:pPr>
            <a:r>
              <a:rPr lang="en-US" sz="2400" dirty="0" smtClean="0">
                <a:cs typeface="Arial" panose="020B0604020202020204" pitchFamily="34" charset="0"/>
              </a:rPr>
              <a:t>	the OPU rate must be higher than the Ethernet rate,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cs typeface="Arial" panose="020B0604020202020204" pitchFamily="34" charset="0"/>
              </a:rPr>
              <a:t>Timing adjustment is realized by inserting </a:t>
            </a:r>
            <a:r>
              <a:rPr lang="en-US" sz="2400" dirty="0">
                <a:cs typeface="Arial" panose="020B0604020202020204" pitchFamily="34" charset="0"/>
              </a:rPr>
              <a:t>64B/66B </a:t>
            </a:r>
            <a:r>
              <a:rPr lang="en-US" sz="2400" i="1" dirty="0">
                <a:cs typeface="Arial" panose="020B0604020202020204" pitchFamily="34" charset="0"/>
              </a:rPr>
              <a:t>Idle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characters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Arial" panose="020B0604020202020204" pitchFamily="34" charset="0"/>
              </a:rPr>
              <a:t>	</a:t>
            </a:r>
            <a:r>
              <a:rPr lang="en-US" sz="2400" dirty="0" smtClean="0">
                <a:cs typeface="Arial" panose="020B0604020202020204" pitchFamily="34" charset="0"/>
              </a:rPr>
              <a:t>between Ethernet frames (increasing the IFG)</a:t>
            </a:r>
          </a:p>
          <a:p>
            <a:pPr marL="0" indent="0">
              <a:buNone/>
            </a:pPr>
            <a:r>
              <a:rPr lang="en-US" sz="2400" dirty="0" smtClean="0">
                <a:cs typeface="Arial" panose="020B0604020202020204" pitchFamily="34" charset="0"/>
              </a:rPr>
              <a:t>Hence the </a:t>
            </a:r>
            <a:r>
              <a:rPr lang="en-US" sz="2400" dirty="0" err="1" smtClean="0">
                <a:cs typeface="Arial" panose="020B0604020202020204" pitchFamily="34" charset="0"/>
              </a:rPr>
              <a:t>ODUflex</a:t>
            </a:r>
            <a:r>
              <a:rPr lang="en-US" sz="2400" dirty="0" smtClean="0">
                <a:cs typeface="Arial" panose="020B0604020202020204" pitchFamily="34" charset="0"/>
              </a:rPr>
              <a:t>(IMP</a:t>
            </a:r>
            <a:r>
              <a:rPr lang="en-US" sz="2400" dirty="0">
                <a:cs typeface="Arial" panose="020B0604020202020204" pitchFamily="34" charset="0"/>
              </a:rPr>
              <a:t>) mapper and </a:t>
            </a:r>
            <a:r>
              <a:rPr lang="en-US" sz="2400" dirty="0" err="1">
                <a:cs typeface="Arial" panose="020B0604020202020204" pitchFamily="34" charset="0"/>
              </a:rPr>
              <a:t>demapper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endParaRPr lang="en-US" sz="2400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Arial" panose="020B0604020202020204" pitchFamily="34" charset="0"/>
              </a:rPr>
              <a:t>	</a:t>
            </a:r>
            <a:r>
              <a:rPr lang="en-US" sz="2400" dirty="0" smtClean="0">
                <a:cs typeface="Arial" panose="020B0604020202020204" pitchFamily="34" charset="0"/>
              </a:rPr>
              <a:t>must be aware </a:t>
            </a:r>
            <a:r>
              <a:rPr lang="en-US" sz="2400" dirty="0">
                <a:cs typeface="Arial" panose="020B0604020202020204" pitchFamily="34" charset="0"/>
              </a:rPr>
              <a:t>of the packet boundaries </a:t>
            </a:r>
            <a:endParaRPr lang="en-US" sz="2400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cs typeface="Arial" panose="020B0604020202020204" pitchFamily="34" charset="0"/>
              </a:rPr>
              <a:t>	</a:t>
            </a:r>
            <a:r>
              <a:rPr lang="en-US" sz="2400" dirty="0" smtClean="0">
                <a:cs typeface="Arial" panose="020B0604020202020204" pitchFamily="34" charset="0"/>
              </a:rPr>
              <a:t>	although they don’t process L2 MAC packets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ODUflex</a:t>
            </a:r>
            <a:r>
              <a:rPr lang="en-US" dirty="0" smtClean="0"/>
              <a:t>(IMP)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4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SONET and SDH were originally developed for voice services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and don’t elegantly handle Ethernet and other modern services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	GFP was introduced to partially solve this problem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SONET </a:t>
            </a:r>
            <a:r>
              <a:rPr lang="en-US" sz="2400" dirty="0"/>
              <a:t>and </a:t>
            </a:r>
            <a:r>
              <a:rPr lang="en-US" sz="2400" dirty="0" smtClean="0"/>
              <a:t>SDH have constant frame rates (8000 fps)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and so their frame sizes become unwieldly at high data rates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hence so SDH maxes out at 40G (OC768) [or OC1920 (100G)]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SONET/SDH do not efficiently pack client signals</a:t>
            </a: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SONET/SDH </a:t>
            </a:r>
            <a:r>
              <a:rPr lang="en-US" sz="2400" dirty="0"/>
              <a:t>do not provide a standardized </a:t>
            </a:r>
            <a:r>
              <a:rPr lang="en-US" sz="2400" b="1" dirty="0" smtClean="0"/>
              <a:t>F</a:t>
            </a:r>
            <a:r>
              <a:rPr lang="en-US" sz="2400" dirty="0" smtClean="0"/>
              <a:t>orward </a:t>
            </a:r>
            <a:r>
              <a:rPr lang="en-US" sz="2400" b="1" dirty="0"/>
              <a:t>E</a:t>
            </a:r>
            <a:r>
              <a:rPr lang="en-US" sz="2400" dirty="0"/>
              <a:t>rror </a:t>
            </a:r>
            <a:r>
              <a:rPr lang="en-US" sz="2400" b="1" dirty="0"/>
              <a:t>C</a:t>
            </a:r>
            <a:r>
              <a:rPr lang="en-US" sz="2400" dirty="0"/>
              <a:t>orrection </a:t>
            </a:r>
            <a:r>
              <a:rPr lang="en-US" sz="2400" dirty="0" smtClean="0"/>
              <a:t>scheme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and thus require many 3R (</a:t>
            </a:r>
            <a:r>
              <a:rPr lang="en-US" sz="2400" b="1" dirty="0" err="1" smtClean="0"/>
              <a:t>R</a:t>
            </a:r>
            <a:r>
              <a:rPr lang="en-US" sz="2400" dirty="0" err="1" smtClean="0"/>
              <a:t>eamplify</a:t>
            </a:r>
            <a:r>
              <a:rPr lang="en-US" sz="2400" dirty="0" smtClean="0"/>
              <a:t>, </a:t>
            </a:r>
            <a:r>
              <a:rPr lang="en-US" sz="2400" b="1" dirty="0" smtClean="0"/>
              <a:t>R</a:t>
            </a:r>
            <a:r>
              <a:rPr lang="en-US" sz="2400" dirty="0" smtClean="0"/>
              <a:t>eshape, </a:t>
            </a:r>
            <a:r>
              <a:rPr lang="en-US" sz="2400" b="1" dirty="0" smtClean="0"/>
              <a:t>R</a:t>
            </a:r>
            <a:r>
              <a:rPr lang="en-US" sz="2400" dirty="0" smtClean="0"/>
              <a:t>etime) regenerators</a:t>
            </a: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SONET/SDH </a:t>
            </a:r>
            <a:r>
              <a:rPr lang="en-US" sz="2400" dirty="0"/>
              <a:t>do not integrally </a:t>
            </a:r>
            <a:r>
              <a:rPr lang="en-US" sz="2400" dirty="0" smtClean="0"/>
              <a:t>support WDM or ROADMs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SONET/SDH do not provide sufficient </a:t>
            </a:r>
            <a:r>
              <a:rPr lang="en-US" sz="2400" b="1" dirty="0" smtClean="0"/>
              <a:t>T</a:t>
            </a:r>
            <a:r>
              <a:rPr lang="en-US" sz="2400" dirty="0" smtClean="0"/>
              <a:t>andem </a:t>
            </a:r>
            <a:r>
              <a:rPr lang="en-US" sz="2400" b="1" dirty="0" smtClean="0"/>
              <a:t>C</a:t>
            </a:r>
            <a:r>
              <a:rPr lang="en-US" sz="2400" dirty="0" smtClean="0"/>
              <a:t>onnection </a:t>
            </a:r>
            <a:r>
              <a:rPr lang="en-US" sz="2400" b="1" dirty="0" smtClean="0"/>
              <a:t>M</a:t>
            </a:r>
            <a:r>
              <a:rPr lang="en-US" sz="2400" dirty="0" smtClean="0"/>
              <a:t>onitoring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replace SDH?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54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dirty="0" err="1" smtClean="0"/>
              <a:t>FlexO</a:t>
            </a:r>
            <a:r>
              <a:rPr lang="en-US" altLang="en-US" sz="2400" dirty="0" smtClean="0"/>
              <a:t> provides </a:t>
            </a:r>
            <a:r>
              <a:rPr lang="en-US" altLang="en-US" sz="2400" dirty="0"/>
              <a:t>a </a:t>
            </a:r>
            <a:r>
              <a:rPr lang="en-US" altLang="en-US" sz="2400" dirty="0" smtClean="0"/>
              <a:t>flexible way of supporting </a:t>
            </a:r>
            <a:r>
              <a:rPr lang="en-US" altLang="en-US" sz="2400" dirty="0"/>
              <a:t>different </a:t>
            </a:r>
            <a:r>
              <a:rPr lang="en-US" altLang="en-US" sz="2400" dirty="0" smtClean="0"/>
              <a:t>rates </a:t>
            </a:r>
            <a:r>
              <a:rPr lang="en-US" altLang="en-US" sz="2400" dirty="0"/>
              <a:t>for </a:t>
            </a:r>
            <a:r>
              <a:rPr lang="en-US" altLang="en-US" sz="2400" dirty="0" smtClean="0"/>
              <a:t>B100G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and is specified in G.709.1 for </a:t>
            </a:r>
            <a:r>
              <a:rPr lang="en-US" sz="2400" dirty="0"/>
              <a:t>short-reach </a:t>
            </a:r>
            <a:r>
              <a:rPr lang="en-US" sz="2400" dirty="0" smtClean="0"/>
              <a:t>OTN </a:t>
            </a:r>
            <a:r>
              <a:rPr lang="en-US" sz="2400" dirty="0"/>
              <a:t>interfaces </a:t>
            </a:r>
            <a:endParaRPr lang="en-US" sz="2400" dirty="0" smtClean="0"/>
          </a:p>
          <a:p>
            <a:r>
              <a:rPr lang="en-US" altLang="en-US" sz="2400" dirty="0" err="1" smtClean="0"/>
              <a:t>FlexO</a:t>
            </a:r>
            <a:r>
              <a:rPr lang="en-US" altLang="en-US" sz="2400" dirty="0" smtClean="0"/>
              <a:t> was inspired by </a:t>
            </a:r>
            <a:r>
              <a:rPr lang="en-US" altLang="en-US" sz="2400" dirty="0" err="1" smtClean="0"/>
              <a:t>FlexE</a:t>
            </a:r>
            <a:r>
              <a:rPr lang="en-US" altLang="en-US" sz="2400" dirty="0" smtClean="0"/>
              <a:t>, and reuses many 100G Ethernet features</a:t>
            </a:r>
          </a:p>
          <a:p>
            <a:pPr lvl="1"/>
            <a:r>
              <a:rPr lang="en-US" altLang="en-US" dirty="0" smtClean="0"/>
              <a:t>lane architecture </a:t>
            </a:r>
            <a:r>
              <a:rPr lang="en-US" altLang="en-US" sz="2000" dirty="0" smtClean="0"/>
              <a:t>(including lane alignment markers </a:t>
            </a:r>
            <a:r>
              <a:rPr lang="en-US" altLang="en-US" sz="2000" dirty="0"/>
              <a:t>and </a:t>
            </a:r>
            <a:r>
              <a:rPr lang="en-US" altLang="en-US" sz="2000" dirty="0" smtClean="0"/>
              <a:t>distribution of data </a:t>
            </a:r>
            <a:r>
              <a:rPr lang="en-US" altLang="en-US" sz="2000" dirty="0"/>
              <a:t>over </a:t>
            </a:r>
            <a:r>
              <a:rPr lang="en-US" altLang="en-US" sz="2000" dirty="0" smtClean="0"/>
              <a:t>lanes)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10 bit RS(544,514) FEC</a:t>
            </a:r>
            <a:endParaRPr lang="en-US" altLang="en-US" dirty="0"/>
          </a:p>
          <a:p>
            <a:r>
              <a:rPr lang="en-US" altLang="en-US" sz="2400" dirty="0" err="1" smtClean="0"/>
              <a:t>FlexO</a:t>
            </a:r>
            <a:r>
              <a:rPr lang="en-US" altLang="en-US" sz="2400" dirty="0" smtClean="0"/>
              <a:t> implements an </a:t>
            </a:r>
            <a:r>
              <a:rPr lang="en-US" altLang="en-US" sz="2400" dirty="0" err="1" smtClean="0"/>
              <a:t>OTUCn</a:t>
            </a:r>
            <a:r>
              <a:rPr lang="en-US" altLang="en-US" sz="2400" dirty="0" smtClean="0"/>
              <a:t> for any value of n (not </a:t>
            </a:r>
            <a:r>
              <a:rPr lang="en-US" altLang="en-US" sz="2400" dirty="0"/>
              <a:t>just 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</a:t>
            </a:r>
            <a:r>
              <a:rPr lang="en-US" altLang="en-US" sz="2400" dirty="0" smtClean="0"/>
              <a:t>2 or 4)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	by bonding together </a:t>
            </a:r>
            <a:r>
              <a:rPr lang="en-US" altLang="en-US" sz="2400" dirty="0"/>
              <a:t>n </a:t>
            </a:r>
            <a:r>
              <a:rPr lang="en-US" altLang="en-US" sz="2400" dirty="0" smtClean="0"/>
              <a:t>100GbE/OTU4 </a:t>
            </a:r>
            <a:r>
              <a:rPr lang="en-US" altLang="en-US" sz="2400" dirty="0"/>
              <a:t>optical signals </a:t>
            </a:r>
            <a:endParaRPr lang="en-US" alt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		(and in the future 200G and 400G signals will be used)</a:t>
            </a:r>
          </a:p>
          <a:p>
            <a:r>
              <a:rPr lang="en-US" sz="2400" dirty="0" smtClean="0"/>
              <a:t>each </a:t>
            </a:r>
            <a:r>
              <a:rPr lang="en-US" sz="2400" dirty="0" err="1" smtClean="0"/>
              <a:t>OTUCn</a:t>
            </a:r>
            <a:r>
              <a:rPr lang="en-US" sz="2400" dirty="0" smtClean="0"/>
              <a:t> is mapped into n </a:t>
            </a:r>
            <a:r>
              <a:rPr lang="en-US" sz="2400" dirty="0" err="1" smtClean="0"/>
              <a:t>FlexO</a:t>
            </a:r>
            <a:r>
              <a:rPr lang="en-US" sz="2400" dirty="0" smtClean="0"/>
              <a:t> signals, each containing an OTUC instance</a:t>
            </a:r>
          </a:p>
          <a:p>
            <a:r>
              <a:rPr lang="en-US" sz="2400" dirty="0" smtClean="0"/>
              <a:t>a RS(544,514</a:t>
            </a:r>
            <a:r>
              <a:rPr lang="en-US" sz="2400" dirty="0"/>
              <a:t>) </a:t>
            </a:r>
            <a:r>
              <a:rPr lang="en-US" sz="2400" dirty="0" smtClean="0"/>
              <a:t>FEC is used</a:t>
            </a:r>
          </a:p>
          <a:p>
            <a:endParaRPr lang="en-US" alt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FlexO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69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02688" y="1984444"/>
            <a:ext cx="8027582" cy="798363"/>
          </a:xfrm>
          <a:noFill/>
        </p:spPr>
        <p:txBody>
          <a:bodyPr anchor="ctr"/>
          <a:lstStyle/>
          <a:p>
            <a:r>
              <a:rPr lang="en-US" sz="5400" dirty="0" smtClean="0">
                <a:solidFill>
                  <a:srgbClr val="FF0000"/>
                </a:solidFill>
              </a:rPr>
              <a:t>Thanks for your attention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68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OTN </a:t>
            </a:r>
            <a:r>
              <a:rPr lang="en-US" sz="2400" dirty="0"/>
              <a:t>was originally </a:t>
            </a:r>
            <a:r>
              <a:rPr lang="en-US" sz="2400" dirty="0" smtClean="0"/>
              <a:t>a </a:t>
            </a:r>
            <a:r>
              <a:rPr lang="en-US" sz="2400" dirty="0"/>
              <a:t>point-to-point </a:t>
            </a:r>
            <a:r>
              <a:rPr lang="en-US" sz="2400" dirty="0" smtClean="0"/>
              <a:t>protocol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designed just to facilitate transparent wrapping of all clients (including </a:t>
            </a:r>
            <a:r>
              <a:rPr lang="el-GR" sz="2400" dirty="0" smtClean="0"/>
              <a:t>λ</a:t>
            </a:r>
            <a:r>
              <a:rPr lang="en-US" sz="2400" dirty="0" smtClean="0"/>
              <a:t> services)</a:t>
            </a: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The OTN device that maps a client into the optical domain is called an </a:t>
            </a:r>
            <a:r>
              <a:rPr lang="en-US" sz="2400" i="1" dirty="0" smtClean="0"/>
              <a:t>transponder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Transparency means any client protocol </a:t>
            </a:r>
            <a:r>
              <a:rPr lang="en-US" sz="2400" dirty="0"/>
              <a:t>can be </a:t>
            </a:r>
            <a:r>
              <a:rPr lang="en-US" sz="2400" dirty="0" smtClean="0"/>
              <a:t>transported with </a:t>
            </a:r>
            <a:r>
              <a:rPr lang="en-US" sz="2400" dirty="0"/>
              <a:t>guaranteed bit rate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without any payload format modification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or timing </a:t>
            </a:r>
            <a:r>
              <a:rPr lang="en-US" sz="2400" dirty="0" smtClean="0"/>
              <a:t>degradation (OTN does not enforce its </a:t>
            </a:r>
            <a:r>
              <a:rPr lang="en-US" sz="2400" i="1" dirty="0" smtClean="0"/>
              <a:t>own</a:t>
            </a:r>
            <a:r>
              <a:rPr lang="en-US" sz="2400" dirty="0" smtClean="0"/>
              <a:t> clock!)</a:t>
            </a:r>
            <a:endParaRPr lang="en-US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OTN adds overhead for OAM - similar to SDH, but enhanced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and can support multiple service provider models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	including service independent</a:t>
            </a:r>
            <a:r>
              <a:rPr lang="en-US" sz="2400" dirty="0"/>
              <a:t> </a:t>
            </a:r>
            <a:r>
              <a:rPr lang="en-US" sz="2400" dirty="0" smtClean="0"/>
              <a:t>NNI </a:t>
            </a:r>
            <a:r>
              <a:rPr lang="en-US" sz="2400" dirty="0"/>
              <a:t>for transiting the multiple </a:t>
            </a:r>
            <a:r>
              <a:rPr lang="en-US" sz="2400" dirty="0" smtClean="0"/>
              <a:t>domains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Hence OTN is now considered the standard high-speed optical transport handoff format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OTN transponders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91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But OTN is no longer just about wrapping a single client signal</a:t>
            </a:r>
          </a:p>
          <a:p>
            <a:pPr marL="0" indent="0">
              <a:buNone/>
            </a:pPr>
            <a:r>
              <a:rPr lang="en-US" sz="2400" dirty="0" smtClean="0"/>
              <a:t>In addition to assigning different clients to different wavelengths (WDM)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OTN can multiplex multiple clients on a single wavelength</a:t>
            </a:r>
          </a:p>
          <a:p>
            <a:pPr marL="0" indent="0">
              <a:buNone/>
            </a:pPr>
            <a:r>
              <a:rPr lang="en-US" sz="2400" dirty="0" smtClean="0"/>
              <a:t>For example, a single 10Gbps OTU2 or 40Gbps OTU3 can simultaneously carry multiple </a:t>
            </a:r>
          </a:p>
          <a:p>
            <a:pPr lvl="1"/>
            <a:r>
              <a:rPr lang="en-US" dirty="0" smtClean="0"/>
              <a:t>2.5Gbps OC-48, 10Gbps OC192</a:t>
            </a:r>
          </a:p>
          <a:p>
            <a:pPr lvl="1"/>
            <a:r>
              <a:rPr lang="en-US" dirty="0" smtClean="0"/>
              <a:t>1Gbps/10Gbps Ethernet</a:t>
            </a:r>
          </a:p>
          <a:p>
            <a:pPr lvl="1"/>
            <a:r>
              <a:rPr lang="en-US" dirty="0" smtClean="0"/>
              <a:t>1, 2, 4, 8 </a:t>
            </a:r>
            <a:r>
              <a:rPr lang="en-US" dirty="0" err="1" smtClean="0"/>
              <a:t>Gbps</a:t>
            </a:r>
            <a:r>
              <a:rPr lang="en-US" dirty="0" smtClean="0"/>
              <a:t> Fiber Channel                      signals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An OTN transponder that can mux different signals is called a </a:t>
            </a:r>
            <a:r>
              <a:rPr lang="en-US" sz="2400" i="1" dirty="0" err="1" smtClean="0"/>
              <a:t>muxponder</a:t>
            </a:r>
            <a:endParaRPr lang="en-US" sz="2400" i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OTN </a:t>
            </a:r>
            <a:r>
              <a:rPr lang="en-US" sz="2400" dirty="0" err="1"/>
              <a:t>muxponders</a:t>
            </a:r>
            <a:r>
              <a:rPr lang="en-US" sz="2400" dirty="0"/>
              <a:t> are extremely </a:t>
            </a:r>
            <a:r>
              <a:rPr lang="en-US" sz="2400" dirty="0" smtClean="0"/>
              <a:t>popular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</a:t>
            </a:r>
            <a:r>
              <a:rPr lang="en-US" sz="2400" dirty="0"/>
              <a:t> because </a:t>
            </a:r>
            <a:r>
              <a:rPr lang="en-US" sz="2400" dirty="0" smtClean="0"/>
              <a:t>grooming multiple low-rate signals onto a single high-rate wavelength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reduces the number of required wavelengths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thus shrinking cost, power, rack space, and management overhead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OTN </a:t>
            </a:r>
            <a:r>
              <a:rPr lang="en-US" dirty="0" err="1" smtClean="0"/>
              <a:t>muxponders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28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OTN </a:t>
            </a:r>
            <a:r>
              <a:rPr lang="en-US" dirty="0" err="1" smtClean="0"/>
              <a:t>muxponder</a:t>
            </a:r>
            <a:r>
              <a:rPr lang="en-US" dirty="0" smtClean="0"/>
              <a:t> hierarchy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1081" y="5295563"/>
            <a:ext cx="1461069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1G Ethernet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081" y="4532639"/>
            <a:ext cx="1461069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2.5G OC-48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822" y="5904599"/>
            <a:ext cx="2324099" cy="70788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/>
              <a:t>a</a:t>
            </a:r>
            <a:r>
              <a:rPr lang="en-US" sz="2000" b="1" kern="0" dirty="0" smtClean="0"/>
              <a:t>rbitrary rate</a:t>
            </a:r>
          </a:p>
          <a:p>
            <a:r>
              <a:rPr lang="en-US" sz="2000" b="1" kern="0" dirty="0" smtClean="0"/>
              <a:t>CPRI, Eth, MPLS,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081" y="3866746"/>
            <a:ext cx="1461069" cy="40868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10G OC192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081" y="3508849"/>
            <a:ext cx="1652785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10G Ethernet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497" y="2637285"/>
            <a:ext cx="1639369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40G Ethernet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081" y="3032416"/>
            <a:ext cx="1461069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40G OC768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1082" y="1653375"/>
            <a:ext cx="1823018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100G Ethernet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1082" y="2101465"/>
            <a:ext cx="1652784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100G OC1920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9458" y="5258589"/>
            <a:ext cx="1005747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/>
              <a:t>OPU0</a:t>
            </a:r>
            <a:endParaRPr lang="en-US" sz="1100" b="1" kern="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739457" y="4483669"/>
            <a:ext cx="1005747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/>
              <a:t>OPU1</a:t>
            </a:r>
            <a:endParaRPr lang="en-US" sz="1100" b="1" kern="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606106" y="3660898"/>
            <a:ext cx="1346894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/>
              <a:t>OPU2(e)</a:t>
            </a:r>
            <a:endParaRPr lang="en-US" sz="1100" b="1" kern="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739455" y="2802248"/>
            <a:ext cx="1005747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/>
              <a:t>OPU3</a:t>
            </a:r>
            <a:endParaRPr lang="en-US" sz="1100" b="1" kern="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39454" y="1903659"/>
            <a:ext cx="1005747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/>
              <a:t>OPU4</a:t>
            </a:r>
            <a:endParaRPr lang="en-US" sz="1100" b="1" kern="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585304" y="6079139"/>
            <a:ext cx="1399753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/>
              <a:t>OPUflex2</a:t>
            </a:r>
            <a:endParaRPr lang="en-US" sz="1100" b="1" kern="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763310" y="5256441"/>
            <a:ext cx="1005747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/>
              <a:t>ODU0</a:t>
            </a:r>
            <a:endParaRPr lang="en-US" sz="1100" b="1" kern="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763309" y="4481521"/>
            <a:ext cx="1005747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/>
              <a:t>ODU1</a:t>
            </a:r>
            <a:endParaRPr lang="en-US" sz="1100" b="1" kern="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591858" y="3658750"/>
            <a:ext cx="1390092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/>
              <a:t>ODU2(e)</a:t>
            </a:r>
            <a:endParaRPr lang="en-US" sz="1100" b="1" kern="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6763307" y="2800100"/>
            <a:ext cx="1005747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/>
              <a:t>ODU3</a:t>
            </a:r>
            <a:endParaRPr lang="en-US" sz="1100" b="1" kern="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6763306" y="1901511"/>
            <a:ext cx="1005747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/>
              <a:t>ODU4</a:t>
            </a:r>
            <a:endParaRPr lang="en-US" sz="1100" b="1" kern="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6571056" y="6076991"/>
            <a:ext cx="1399753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/>
              <a:t>ODUflex2</a:t>
            </a:r>
            <a:endParaRPr lang="en-US" sz="1100" b="1" kern="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9918241" y="4462128"/>
            <a:ext cx="1005747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/>
              <a:t>OTU1</a:t>
            </a:r>
            <a:endParaRPr lang="en-US" sz="1100" b="1" kern="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9918241" y="3650164"/>
            <a:ext cx="1363138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/>
              <a:t>OTU2(e)</a:t>
            </a:r>
            <a:endParaRPr lang="en-US" sz="1100" b="1" kern="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9933511" y="2800100"/>
            <a:ext cx="1005747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/>
              <a:t>OTU3</a:t>
            </a:r>
            <a:endParaRPr lang="en-US" sz="1100" b="1" kern="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9933510" y="1901511"/>
            <a:ext cx="1005747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kern="0" dirty="0" smtClean="0"/>
              <a:t>OTU4</a:t>
            </a:r>
            <a:endParaRPr lang="en-US" sz="1100" b="1" kern="0" dirty="0" smtClean="0"/>
          </a:p>
        </p:txBody>
      </p:sp>
      <p:cxnSp>
        <p:nvCxnSpPr>
          <p:cNvPr id="33" name="Straight Connector 32"/>
          <p:cNvCxnSpPr>
            <a:stCxn id="5" idx="3"/>
          </p:cNvCxnSpPr>
          <p:nvPr/>
        </p:nvCxnSpPr>
        <p:spPr>
          <a:xfrm>
            <a:off x="1962150" y="5495618"/>
            <a:ext cx="1764811" cy="1727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4" idx="3"/>
            <a:endCxn id="20" idx="1"/>
          </p:cNvCxnSpPr>
          <p:nvPr/>
        </p:nvCxnSpPr>
        <p:spPr>
          <a:xfrm flipV="1">
            <a:off x="4745205" y="5487274"/>
            <a:ext cx="2018105" cy="2148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0" idx="3"/>
            <a:endCxn id="27" idx="1"/>
          </p:cNvCxnSpPr>
          <p:nvPr/>
        </p:nvCxnSpPr>
        <p:spPr>
          <a:xfrm flipV="1">
            <a:off x="7769057" y="4692961"/>
            <a:ext cx="2149184" cy="794313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0" idx="3"/>
            <a:endCxn id="28" idx="1"/>
          </p:cNvCxnSpPr>
          <p:nvPr/>
        </p:nvCxnSpPr>
        <p:spPr>
          <a:xfrm flipV="1">
            <a:off x="7769057" y="3880997"/>
            <a:ext cx="2149184" cy="1606277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8" idx="3"/>
            <a:endCxn id="24" idx="1"/>
          </p:cNvCxnSpPr>
          <p:nvPr/>
        </p:nvCxnSpPr>
        <p:spPr>
          <a:xfrm flipV="1">
            <a:off x="4745201" y="2132344"/>
            <a:ext cx="2018105" cy="2148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3"/>
            <a:endCxn id="23" idx="1"/>
          </p:cNvCxnSpPr>
          <p:nvPr/>
        </p:nvCxnSpPr>
        <p:spPr>
          <a:xfrm flipV="1">
            <a:off x="4745202" y="3030933"/>
            <a:ext cx="2018105" cy="2148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6" idx="3"/>
            <a:endCxn id="22" idx="1"/>
          </p:cNvCxnSpPr>
          <p:nvPr/>
        </p:nvCxnSpPr>
        <p:spPr>
          <a:xfrm flipV="1">
            <a:off x="4953000" y="3889583"/>
            <a:ext cx="1638858" cy="2148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" idx="3"/>
            <a:endCxn id="21" idx="1"/>
          </p:cNvCxnSpPr>
          <p:nvPr/>
        </p:nvCxnSpPr>
        <p:spPr>
          <a:xfrm flipV="1">
            <a:off x="4745204" y="4712354"/>
            <a:ext cx="2018105" cy="2148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6" idx="3"/>
            <a:endCxn id="15" idx="1"/>
          </p:cNvCxnSpPr>
          <p:nvPr/>
        </p:nvCxnSpPr>
        <p:spPr>
          <a:xfrm flipV="1">
            <a:off x="1962150" y="4714502"/>
            <a:ext cx="1777307" cy="18192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5" idx="3"/>
            <a:endCxn id="28" idx="1"/>
          </p:cNvCxnSpPr>
          <p:nvPr/>
        </p:nvCxnSpPr>
        <p:spPr>
          <a:xfrm flipV="1">
            <a:off x="7970809" y="3880997"/>
            <a:ext cx="1947432" cy="2426827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4" idx="3"/>
            <a:endCxn id="21" idx="1"/>
          </p:cNvCxnSpPr>
          <p:nvPr/>
        </p:nvCxnSpPr>
        <p:spPr>
          <a:xfrm flipV="1">
            <a:off x="4745205" y="4712354"/>
            <a:ext cx="2018104" cy="777068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25" idx="3"/>
            <a:endCxn id="29" idx="1"/>
          </p:cNvCxnSpPr>
          <p:nvPr/>
        </p:nvCxnSpPr>
        <p:spPr>
          <a:xfrm flipV="1">
            <a:off x="7970809" y="3030933"/>
            <a:ext cx="1962702" cy="3276891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5" idx="3"/>
            <a:endCxn id="30" idx="1"/>
          </p:cNvCxnSpPr>
          <p:nvPr/>
        </p:nvCxnSpPr>
        <p:spPr>
          <a:xfrm flipV="1">
            <a:off x="7970809" y="2132344"/>
            <a:ext cx="1962701" cy="4175480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19" idx="3"/>
            <a:endCxn id="25" idx="1"/>
          </p:cNvCxnSpPr>
          <p:nvPr/>
        </p:nvCxnSpPr>
        <p:spPr>
          <a:xfrm flipV="1">
            <a:off x="4985057" y="6307824"/>
            <a:ext cx="1585999" cy="2148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endCxn id="16" idx="1"/>
          </p:cNvCxnSpPr>
          <p:nvPr/>
        </p:nvCxnSpPr>
        <p:spPr>
          <a:xfrm flipV="1">
            <a:off x="1828800" y="3891731"/>
            <a:ext cx="1777306" cy="255559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" idx="3"/>
            <a:endCxn id="16" idx="1"/>
          </p:cNvCxnSpPr>
          <p:nvPr/>
        </p:nvCxnSpPr>
        <p:spPr>
          <a:xfrm>
            <a:off x="2153866" y="3708904"/>
            <a:ext cx="1452240" cy="182827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19" idx="1"/>
          </p:cNvCxnSpPr>
          <p:nvPr/>
        </p:nvCxnSpPr>
        <p:spPr>
          <a:xfrm>
            <a:off x="2211017" y="6309972"/>
            <a:ext cx="1374287" cy="0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18" idx="1"/>
          </p:cNvCxnSpPr>
          <p:nvPr/>
        </p:nvCxnSpPr>
        <p:spPr>
          <a:xfrm>
            <a:off x="2324100" y="1853430"/>
            <a:ext cx="1415354" cy="281062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3" idx="3"/>
            <a:endCxn id="18" idx="1"/>
          </p:cNvCxnSpPr>
          <p:nvPr/>
        </p:nvCxnSpPr>
        <p:spPr>
          <a:xfrm flipV="1">
            <a:off x="2153866" y="2134492"/>
            <a:ext cx="1585588" cy="167028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0" idx="3"/>
            <a:endCxn id="17" idx="1"/>
          </p:cNvCxnSpPr>
          <p:nvPr/>
        </p:nvCxnSpPr>
        <p:spPr>
          <a:xfrm>
            <a:off x="2153866" y="2837340"/>
            <a:ext cx="1585589" cy="195741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11" idx="3"/>
            <a:endCxn id="17" idx="1"/>
          </p:cNvCxnSpPr>
          <p:nvPr/>
        </p:nvCxnSpPr>
        <p:spPr>
          <a:xfrm flipV="1">
            <a:off x="1962150" y="3033081"/>
            <a:ext cx="1777305" cy="199390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6" idx="3"/>
            <a:endCxn id="23" idx="1"/>
          </p:cNvCxnSpPr>
          <p:nvPr/>
        </p:nvCxnSpPr>
        <p:spPr>
          <a:xfrm flipV="1">
            <a:off x="4953000" y="3030933"/>
            <a:ext cx="1810307" cy="860798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6" idx="3"/>
            <a:endCxn id="24" idx="1"/>
          </p:cNvCxnSpPr>
          <p:nvPr/>
        </p:nvCxnSpPr>
        <p:spPr>
          <a:xfrm flipV="1">
            <a:off x="4953000" y="2132344"/>
            <a:ext cx="1810306" cy="1759387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4" idx="3"/>
            <a:endCxn id="22" idx="1"/>
          </p:cNvCxnSpPr>
          <p:nvPr/>
        </p:nvCxnSpPr>
        <p:spPr>
          <a:xfrm flipV="1">
            <a:off x="4745205" y="3889583"/>
            <a:ext cx="1846653" cy="1599839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4" idx="3"/>
            <a:endCxn id="23" idx="1"/>
          </p:cNvCxnSpPr>
          <p:nvPr/>
        </p:nvCxnSpPr>
        <p:spPr>
          <a:xfrm flipV="1">
            <a:off x="4745205" y="3030933"/>
            <a:ext cx="2018102" cy="2458489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4" idx="3"/>
            <a:endCxn id="24" idx="1"/>
          </p:cNvCxnSpPr>
          <p:nvPr/>
        </p:nvCxnSpPr>
        <p:spPr>
          <a:xfrm flipV="1">
            <a:off x="4745205" y="2132344"/>
            <a:ext cx="2018101" cy="3357078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7" idx="3"/>
            <a:endCxn id="24" idx="1"/>
          </p:cNvCxnSpPr>
          <p:nvPr/>
        </p:nvCxnSpPr>
        <p:spPr>
          <a:xfrm flipV="1">
            <a:off x="4745202" y="2132344"/>
            <a:ext cx="2018104" cy="900737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21" idx="3"/>
            <a:endCxn id="27" idx="1"/>
          </p:cNvCxnSpPr>
          <p:nvPr/>
        </p:nvCxnSpPr>
        <p:spPr>
          <a:xfrm flipV="1">
            <a:off x="7769056" y="4692961"/>
            <a:ext cx="2149185" cy="19393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22" idx="3"/>
            <a:endCxn id="28" idx="1"/>
          </p:cNvCxnSpPr>
          <p:nvPr/>
        </p:nvCxnSpPr>
        <p:spPr>
          <a:xfrm flipV="1">
            <a:off x="7981950" y="3880997"/>
            <a:ext cx="1936291" cy="8586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23" idx="3"/>
            <a:endCxn id="29" idx="1"/>
          </p:cNvCxnSpPr>
          <p:nvPr/>
        </p:nvCxnSpPr>
        <p:spPr>
          <a:xfrm>
            <a:off x="7769054" y="3030933"/>
            <a:ext cx="2164457" cy="0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24" idx="3"/>
            <a:endCxn id="30" idx="1"/>
          </p:cNvCxnSpPr>
          <p:nvPr/>
        </p:nvCxnSpPr>
        <p:spPr>
          <a:xfrm>
            <a:off x="7769053" y="2132344"/>
            <a:ext cx="2164457" cy="0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9467030">
            <a:off x="8706305" y="5354756"/>
            <a:ext cx="3629539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b="1" kern="0" dirty="0">
                <a:solidFill>
                  <a:srgbClr val="FF0000"/>
                </a:solidFill>
              </a:rPr>
              <a:t>a</a:t>
            </a:r>
            <a:r>
              <a:rPr lang="en-US" b="1" kern="0" dirty="0" smtClean="0">
                <a:solidFill>
                  <a:srgbClr val="FF0000"/>
                </a:solidFill>
              </a:rPr>
              <a:t>nd continue recursively!</a:t>
            </a:r>
          </a:p>
        </p:txBody>
      </p:sp>
      <p:sp>
        <p:nvSpPr>
          <p:cNvPr id="4" name="TextBox 3"/>
          <p:cNvSpPr txBox="1"/>
          <p:nvPr/>
        </p:nvSpPr>
        <p:spPr>
          <a:xfrm rot="20152111">
            <a:off x="6399607" y="4737950"/>
            <a:ext cx="342900" cy="27699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800" b="1" kern="0" baseline="-16000" dirty="0" smtClean="0"/>
              <a:t>*</a:t>
            </a:r>
            <a:r>
              <a:rPr lang="en-US" sz="1100" b="1" kern="0" dirty="0" smtClean="0"/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 rot="19492422">
            <a:off x="6207318" y="4023903"/>
            <a:ext cx="342900" cy="27699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800" b="1" kern="0" baseline="-16000" dirty="0" smtClean="0"/>
              <a:t>*</a:t>
            </a:r>
            <a:r>
              <a:rPr lang="en-US" sz="1100" b="1" kern="0" dirty="0" smtClean="0"/>
              <a:t>8</a:t>
            </a:r>
          </a:p>
        </p:txBody>
      </p:sp>
      <p:sp>
        <p:nvSpPr>
          <p:cNvPr id="62" name="TextBox 61"/>
          <p:cNvSpPr txBox="1"/>
          <p:nvPr/>
        </p:nvSpPr>
        <p:spPr>
          <a:xfrm rot="18452302">
            <a:off x="6297207" y="3205705"/>
            <a:ext cx="450599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800" b="1" kern="0" baseline="-16000" dirty="0" smtClean="0"/>
              <a:t>*32</a:t>
            </a:r>
            <a:endParaRPr lang="en-US" sz="1100" b="1" kern="0" dirty="0" smtClean="0"/>
          </a:p>
        </p:txBody>
      </p:sp>
      <p:sp>
        <p:nvSpPr>
          <p:cNvPr id="63" name="TextBox 62"/>
          <p:cNvSpPr txBox="1"/>
          <p:nvPr/>
        </p:nvSpPr>
        <p:spPr>
          <a:xfrm rot="18379553">
            <a:off x="6268292" y="2550219"/>
            <a:ext cx="461703" cy="27699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800" b="1" kern="0" baseline="-16000" dirty="0" smtClean="0"/>
              <a:t>*</a:t>
            </a:r>
            <a:r>
              <a:rPr lang="en-US" sz="1100" b="1" kern="0" dirty="0" smtClean="0"/>
              <a:t>80</a:t>
            </a:r>
          </a:p>
        </p:txBody>
      </p:sp>
      <p:cxnSp>
        <p:nvCxnSpPr>
          <p:cNvPr id="64" name="Straight Connector 63"/>
          <p:cNvCxnSpPr>
            <a:stCxn id="15" idx="3"/>
            <a:endCxn id="22" idx="1"/>
          </p:cNvCxnSpPr>
          <p:nvPr/>
        </p:nvCxnSpPr>
        <p:spPr>
          <a:xfrm flipV="1">
            <a:off x="4745204" y="3889583"/>
            <a:ext cx="1846654" cy="824919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5" idx="3"/>
            <a:endCxn id="23" idx="1"/>
          </p:cNvCxnSpPr>
          <p:nvPr/>
        </p:nvCxnSpPr>
        <p:spPr>
          <a:xfrm flipV="1">
            <a:off x="4745204" y="3030933"/>
            <a:ext cx="2018103" cy="1683569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5" idx="3"/>
            <a:endCxn id="24" idx="1"/>
          </p:cNvCxnSpPr>
          <p:nvPr/>
        </p:nvCxnSpPr>
        <p:spPr>
          <a:xfrm flipV="1">
            <a:off x="4745204" y="2132344"/>
            <a:ext cx="2018102" cy="2582158"/>
          </a:xfrm>
          <a:prstGeom prst="line">
            <a:avLst/>
          </a:prstGeom>
          <a:ln w="28575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 rot="20152111">
            <a:off x="5880302" y="4052336"/>
            <a:ext cx="342900" cy="27699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800" b="1" kern="0" baseline="-16000" dirty="0" smtClean="0"/>
              <a:t>*</a:t>
            </a:r>
            <a:r>
              <a:rPr lang="en-US" sz="1100" b="1" kern="0" dirty="0"/>
              <a:t>4</a:t>
            </a:r>
            <a:endParaRPr lang="en-US" sz="1100" b="1" kern="0" dirty="0" smtClean="0"/>
          </a:p>
        </p:txBody>
      </p:sp>
      <p:sp>
        <p:nvSpPr>
          <p:cNvPr id="74" name="TextBox 73"/>
          <p:cNvSpPr txBox="1"/>
          <p:nvPr/>
        </p:nvSpPr>
        <p:spPr>
          <a:xfrm rot="19015959">
            <a:off x="5762807" y="3529620"/>
            <a:ext cx="450599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800" b="1" kern="0" baseline="-16000" dirty="0" smtClean="0"/>
              <a:t>*16</a:t>
            </a:r>
            <a:endParaRPr lang="en-US" sz="1100" b="1" kern="0" dirty="0" smtClean="0"/>
          </a:p>
        </p:txBody>
      </p:sp>
      <p:sp>
        <p:nvSpPr>
          <p:cNvPr id="76" name="TextBox 75"/>
          <p:cNvSpPr txBox="1"/>
          <p:nvPr/>
        </p:nvSpPr>
        <p:spPr>
          <a:xfrm rot="18379553">
            <a:off x="5781247" y="3056015"/>
            <a:ext cx="461703" cy="27699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800" b="1" kern="0" baseline="-16000" dirty="0" smtClean="0"/>
              <a:t>*</a:t>
            </a:r>
            <a:r>
              <a:rPr lang="en-US" sz="1100" b="1" kern="0" dirty="0"/>
              <a:t>4</a:t>
            </a:r>
            <a:r>
              <a:rPr lang="en-US" sz="1100" b="1" kern="0" dirty="0" smtClean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 rot="18929317">
            <a:off x="5446305" y="3134142"/>
            <a:ext cx="461703" cy="27699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800" b="1" kern="0" baseline="-16000" dirty="0" smtClean="0"/>
              <a:t>*</a:t>
            </a:r>
            <a:r>
              <a:rPr lang="en-US" sz="1100" b="1" kern="0" dirty="0"/>
              <a:t>1</a:t>
            </a:r>
            <a:r>
              <a:rPr lang="en-US" sz="1100" b="1" kern="0" dirty="0" smtClean="0"/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 rot="20152111">
            <a:off x="5987401" y="3232674"/>
            <a:ext cx="342900" cy="27699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800" b="1" kern="0" baseline="-16000" dirty="0" smtClean="0"/>
              <a:t>*</a:t>
            </a:r>
            <a:r>
              <a:rPr lang="en-US" sz="1100" b="1" kern="0" dirty="0"/>
              <a:t>4</a:t>
            </a:r>
            <a:endParaRPr lang="en-US" sz="1100" b="1" kern="0" dirty="0" smtClean="0"/>
          </a:p>
        </p:txBody>
      </p:sp>
      <p:sp>
        <p:nvSpPr>
          <p:cNvPr id="80" name="TextBox 79"/>
          <p:cNvSpPr txBox="1"/>
          <p:nvPr/>
        </p:nvSpPr>
        <p:spPr>
          <a:xfrm rot="19666036">
            <a:off x="6027416" y="2319476"/>
            <a:ext cx="342900" cy="27699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800" b="1" kern="0" baseline="-16000" dirty="0" smtClean="0"/>
              <a:t>*</a:t>
            </a:r>
            <a:r>
              <a:rPr lang="en-US" sz="1100" b="1" kern="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40315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Muxponders</a:t>
            </a:r>
            <a:r>
              <a:rPr lang="en-US" sz="2400" dirty="0" smtClean="0"/>
              <a:t> are great for point-to-point connections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but building OTN </a:t>
            </a:r>
            <a:r>
              <a:rPr lang="en-US" sz="2400" i="1" dirty="0" smtClean="0"/>
              <a:t>networks</a:t>
            </a:r>
            <a:r>
              <a:rPr lang="en-US" sz="2400" dirty="0" smtClean="0"/>
              <a:t> requires placing them back </a:t>
            </a:r>
            <a:r>
              <a:rPr lang="en-US" sz="2400" dirty="0"/>
              <a:t>to back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and manually stitching them together with fibers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This approach does not scale well to large OTN networks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and is certainly not optimal for dynamic networks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An OTN cross-connect contains a central switching fabric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that electrically combines and separates </a:t>
            </a:r>
            <a:r>
              <a:rPr lang="en-US" sz="2400" dirty="0" err="1" smtClean="0"/>
              <a:t>ODUks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mapping and remapping client signals from one interface to another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OTN switches</a:t>
            </a:r>
            <a:endParaRPr lang="en-US" dirty="0"/>
          </a:p>
        </p:txBody>
      </p:sp>
      <p:grpSp>
        <p:nvGrpSpPr>
          <p:cNvPr id="367" name="Group 366"/>
          <p:cNvGrpSpPr/>
          <p:nvPr/>
        </p:nvGrpSpPr>
        <p:grpSpPr>
          <a:xfrm>
            <a:off x="2456595" y="5250237"/>
            <a:ext cx="5293122" cy="827840"/>
            <a:chOff x="2456595" y="5250237"/>
            <a:chExt cx="5293122" cy="827840"/>
          </a:xfrm>
        </p:grpSpPr>
        <p:cxnSp>
          <p:nvCxnSpPr>
            <p:cNvPr id="31" name="Straight Connector 30"/>
            <p:cNvCxnSpPr>
              <a:stCxn id="13" idx="3"/>
            </p:cNvCxnSpPr>
            <p:nvPr/>
          </p:nvCxnSpPr>
          <p:spPr>
            <a:xfrm>
              <a:off x="5417959" y="5500787"/>
              <a:ext cx="267170" cy="1729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14" idx="3"/>
            </p:cNvCxnSpPr>
            <p:nvPr/>
          </p:nvCxnSpPr>
          <p:spPr>
            <a:xfrm flipH="1">
              <a:off x="5417958" y="5673783"/>
              <a:ext cx="259295" cy="1610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685129" y="5674017"/>
              <a:ext cx="478972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140862" y="5481354"/>
              <a:ext cx="275771" cy="1924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40862" y="5673783"/>
              <a:ext cx="275772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762455" y="5493648"/>
              <a:ext cx="275771" cy="1924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762454" y="5686077"/>
              <a:ext cx="275772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038226" y="5686311"/>
              <a:ext cx="478972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4493959" y="5493648"/>
              <a:ext cx="275771" cy="1924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493959" y="5686077"/>
              <a:ext cx="275772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120"/>
            <p:cNvGrpSpPr/>
            <p:nvPr/>
          </p:nvGrpSpPr>
          <p:grpSpPr>
            <a:xfrm>
              <a:off x="4764815" y="5275815"/>
              <a:ext cx="653144" cy="784001"/>
              <a:chOff x="4885400" y="3310661"/>
              <a:chExt cx="653144" cy="78400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885401" y="3383233"/>
                <a:ext cx="653143" cy="62411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07915" y="3463061"/>
                <a:ext cx="130629" cy="14514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407914" y="3797119"/>
                <a:ext cx="130629" cy="14514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885400" y="3459547"/>
                <a:ext cx="130629" cy="14514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146657" y="3949519"/>
                <a:ext cx="130629" cy="14514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85401" y="3797120"/>
                <a:ext cx="130629" cy="14514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146657" y="3310661"/>
                <a:ext cx="130629" cy="14514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>
                <a:stCxn id="13" idx="1"/>
                <a:endCxn id="17" idx="3"/>
              </p:cNvCxnSpPr>
              <p:nvPr/>
            </p:nvCxnSpPr>
            <p:spPr>
              <a:xfrm flipH="1">
                <a:off x="5016030" y="3535633"/>
                <a:ext cx="391885" cy="334059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14" idx="1"/>
                <a:endCxn id="15" idx="3"/>
              </p:cNvCxnSpPr>
              <p:nvPr/>
            </p:nvCxnSpPr>
            <p:spPr>
              <a:xfrm flipH="1" flipV="1">
                <a:off x="5016029" y="3532119"/>
                <a:ext cx="391885" cy="337572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14" idx="0"/>
                <a:endCxn id="13" idx="2"/>
              </p:cNvCxnSpPr>
              <p:nvPr/>
            </p:nvCxnSpPr>
            <p:spPr>
              <a:xfrm flipV="1">
                <a:off x="5473229" y="3608204"/>
                <a:ext cx="1" cy="188915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4954137" y="3603009"/>
                <a:ext cx="46" cy="194109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 flipV="1">
                <a:off x="5016030" y="3867582"/>
                <a:ext cx="195942" cy="79827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endCxn id="16" idx="0"/>
              </p:cNvCxnSpPr>
              <p:nvPr/>
            </p:nvCxnSpPr>
            <p:spPr>
              <a:xfrm flipH="1">
                <a:off x="5211972" y="3858579"/>
                <a:ext cx="203084" cy="90940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18" idx="2"/>
              </p:cNvCxnSpPr>
              <p:nvPr/>
            </p:nvCxnSpPr>
            <p:spPr>
              <a:xfrm flipH="1">
                <a:off x="5006253" y="3455804"/>
                <a:ext cx="205719" cy="85569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18" idx="2"/>
                <a:endCxn id="13" idx="1"/>
              </p:cNvCxnSpPr>
              <p:nvPr/>
            </p:nvCxnSpPr>
            <p:spPr>
              <a:xfrm>
                <a:off x="5211972" y="3455804"/>
                <a:ext cx="195943" cy="79829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>
                <a:off x="5209337" y="3453569"/>
                <a:ext cx="10172" cy="489972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17" idx="0"/>
              </p:cNvCxnSpPr>
              <p:nvPr/>
            </p:nvCxnSpPr>
            <p:spPr>
              <a:xfrm flipV="1">
                <a:off x="4950716" y="3450860"/>
                <a:ext cx="265471" cy="346260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endCxn id="14" idx="0"/>
              </p:cNvCxnSpPr>
              <p:nvPr/>
            </p:nvCxnSpPr>
            <p:spPr>
              <a:xfrm>
                <a:off x="5225815" y="3458673"/>
                <a:ext cx="247414" cy="338446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endCxn id="16" idx="0"/>
              </p:cNvCxnSpPr>
              <p:nvPr/>
            </p:nvCxnSpPr>
            <p:spPr>
              <a:xfrm flipH="1">
                <a:off x="5211972" y="3606673"/>
                <a:ext cx="261709" cy="342846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15" idx="2"/>
              </p:cNvCxnSpPr>
              <p:nvPr/>
            </p:nvCxnSpPr>
            <p:spPr>
              <a:xfrm>
                <a:off x="4950715" y="3604690"/>
                <a:ext cx="271778" cy="34651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endCxn id="14" idx="1"/>
              </p:cNvCxnSpPr>
              <p:nvPr/>
            </p:nvCxnSpPr>
            <p:spPr>
              <a:xfrm>
                <a:off x="5016029" y="3865472"/>
                <a:ext cx="391885" cy="4219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5012877" y="3540416"/>
                <a:ext cx="391885" cy="4219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/>
            <p:cNvGrpSpPr/>
            <p:nvPr/>
          </p:nvGrpSpPr>
          <p:grpSpPr>
            <a:xfrm>
              <a:off x="6416633" y="5250237"/>
              <a:ext cx="653144" cy="784001"/>
              <a:chOff x="4885400" y="3310661"/>
              <a:chExt cx="653144" cy="784001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4885401" y="3383233"/>
                <a:ext cx="653143" cy="62411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407915" y="3463061"/>
                <a:ext cx="130629" cy="14514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407914" y="3797119"/>
                <a:ext cx="130629" cy="14514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885400" y="3459547"/>
                <a:ext cx="130629" cy="14514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146657" y="3949519"/>
                <a:ext cx="130629" cy="14514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4885401" y="3797120"/>
                <a:ext cx="130629" cy="14514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146657" y="3310661"/>
                <a:ext cx="130629" cy="14514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0" name="Straight Connector 129"/>
              <p:cNvCxnSpPr>
                <a:stCxn id="124" idx="1"/>
                <a:endCxn id="128" idx="3"/>
              </p:cNvCxnSpPr>
              <p:nvPr/>
            </p:nvCxnSpPr>
            <p:spPr>
              <a:xfrm flipH="1">
                <a:off x="5016030" y="3535633"/>
                <a:ext cx="391885" cy="334059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>
                <a:stCxn id="125" idx="1"/>
                <a:endCxn id="126" idx="3"/>
              </p:cNvCxnSpPr>
              <p:nvPr/>
            </p:nvCxnSpPr>
            <p:spPr>
              <a:xfrm flipH="1" flipV="1">
                <a:off x="5016029" y="3532119"/>
                <a:ext cx="391885" cy="337572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>
                <a:stCxn id="125" idx="0"/>
                <a:endCxn id="124" idx="2"/>
              </p:cNvCxnSpPr>
              <p:nvPr/>
            </p:nvCxnSpPr>
            <p:spPr>
              <a:xfrm flipV="1">
                <a:off x="5473229" y="3608204"/>
                <a:ext cx="1" cy="188915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H="1" flipV="1">
                <a:off x="4954137" y="3603009"/>
                <a:ext cx="46" cy="194109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H="1" flipV="1">
                <a:off x="5016030" y="3867582"/>
                <a:ext cx="195942" cy="79827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endCxn id="127" idx="0"/>
              </p:cNvCxnSpPr>
              <p:nvPr/>
            </p:nvCxnSpPr>
            <p:spPr>
              <a:xfrm flipH="1">
                <a:off x="5211972" y="3858579"/>
                <a:ext cx="203084" cy="90940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129" idx="2"/>
              </p:cNvCxnSpPr>
              <p:nvPr/>
            </p:nvCxnSpPr>
            <p:spPr>
              <a:xfrm flipH="1">
                <a:off x="5006253" y="3455804"/>
                <a:ext cx="205719" cy="85569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stCxn id="129" idx="2"/>
                <a:endCxn id="124" idx="1"/>
              </p:cNvCxnSpPr>
              <p:nvPr/>
            </p:nvCxnSpPr>
            <p:spPr>
              <a:xfrm>
                <a:off x="5211972" y="3455804"/>
                <a:ext cx="195943" cy="79829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H="1">
                <a:off x="5209337" y="3453569"/>
                <a:ext cx="10172" cy="489972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128" idx="0"/>
              </p:cNvCxnSpPr>
              <p:nvPr/>
            </p:nvCxnSpPr>
            <p:spPr>
              <a:xfrm flipV="1">
                <a:off x="4950716" y="3450860"/>
                <a:ext cx="265471" cy="346260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endCxn id="125" idx="0"/>
              </p:cNvCxnSpPr>
              <p:nvPr/>
            </p:nvCxnSpPr>
            <p:spPr>
              <a:xfrm>
                <a:off x="5225815" y="3458673"/>
                <a:ext cx="247414" cy="338446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endCxn id="127" idx="0"/>
              </p:cNvCxnSpPr>
              <p:nvPr/>
            </p:nvCxnSpPr>
            <p:spPr>
              <a:xfrm flipH="1">
                <a:off x="5211972" y="3606673"/>
                <a:ext cx="261709" cy="342846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stCxn id="126" idx="2"/>
              </p:cNvCxnSpPr>
              <p:nvPr/>
            </p:nvCxnSpPr>
            <p:spPr>
              <a:xfrm>
                <a:off x="4950715" y="3604690"/>
                <a:ext cx="271778" cy="34651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>
                <a:endCxn id="125" idx="1"/>
              </p:cNvCxnSpPr>
              <p:nvPr/>
            </p:nvCxnSpPr>
            <p:spPr>
              <a:xfrm>
                <a:off x="5016029" y="3865472"/>
                <a:ext cx="391885" cy="4219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5012877" y="3540416"/>
                <a:ext cx="391885" cy="4219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>
              <a:off x="3123824" y="5294076"/>
              <a:ext cx="653144" cy="784001"/>
              <a:chOff x="4885400" y="3310661"/>
              <a:chExt cx="653144" cy="784001"/>
            </a:xfrm>
          </p:grpSpPr>
          <p:sp>
            <p:nvSpPr>
              <p:cNvPr id="146" name="Oval 145"/>
              <p:cNvSpPr/>
              <p:nvPr/>
            </p:nvSpPr>
            <p:spPr>
              <a:xfrm>
                <a:off x="4885401" y="3383233"/>
                <a:ext cx="653143" cy="62411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407915" y="3463061"/>
                <a:ext cx="130629" cy="14514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407914" y="3797119"/>
                <a:ext cx="130629" cy="14514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885400" y="3459547"/>
                <a:ext cx="130629" cy="14514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146657" y="3949519"/>
                <a:ext cx="130629" cy="14514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4885401" y="3797120"/>
                <a:ext cx="130629" cy="14514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146657" y="3310661"/>
                <a:ext cx="130629" cy="145143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3" name="Straight Connector 152"/>
              <p:cNvCxnSpPr>
                <a:stCxn id="147" idx="1"/>
                <a:endCxn id="151" idx="3"/>
              </p:cNvCxnSpPr>
              <p:nvPr/>
            </p:nvCxnSpPr>
            <p:spPr>
              <a:xfrm flipH="1">
                <a:off x="5016030" y="3535633"/>
                <a:ext cx="391885" cy="334059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>
                <a:stCxn id="148" idx="1"/>
                <a:endCxn id="149" idx="3"/>
              </p:cNvCxnSpPr>
              <p:nvPr/>
            </p:nvCxnSpPr>
            <p:spPr>
              <a:xfrm flipH="1" flipV="1">
                <a:off x="5016029" y="3532119"/>
                <a:ext cx="391885" cy="337572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>
                <a:stCxn id="148" idx="0"/>
                <a:endCxn id="147" idx="2"/>
              </p:cNvCxnSpPr>
              <p:nvPr/>
            </p:nvCxnSpPr>
            <p:spPr>
              <a:xfrm flipV="1">
                <a:off x="5473229" y="3608204"/>
                <a:ext cx="1" cy="188915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H="1" flipV="1">
                <a:off x="4954137" y="3603009"/>
                <a:ext cx="46" cy="194109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H="1" flipV="1">
                <a:off x="5016030" y="3867582"/>
                <a:ext cx="195942" cy="79827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>
                <a:endCxn id="150" idx="0"/>
              </p:cNvCxnSpPr>
              <p:nvPr/>
            </p:nvCxnSpPr>
            <p:spPr>
              <a:xfrm flipH="1">
                <a:off x="5211972" y="3858579"/>
                <a:ext cx="203084" cy="90940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stCxn id="152" idx="2"/>
              </p:cNvCxnSpPr>
              <p:nvPr/>
            </p:nvCxnSpPr>
            <p:spPr>
              <a:xfrm flipH="1">
                <a:off x="5006253" y="3455804"/>
                <a:ext cx="205719" cy="85569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stCxn id="152" idx="2"/>
                <a:endCxn id="147" idx="1"/>
              </p:cNvCxnSpPr>
              <p:nvPr/>
            </p:nvCxnSpPr>
            <p:spPr>
              <a:xfrm>
                <a:off x="5211972" y="3455804"/>
                <a:ext cx="195943" cy="79829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>
                <a:off x="5209337" y="3453569"/>
                <a:ext cx="10172" cy="489972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stCxn id="151" idx="0"/>
              </p:cNvCxnSpPr>
              <p:nvPr/>
            </p:nvCxnSpPr>
            <p:spPr>
              <a:xfrm flipV="1">
                <a:off x="4950716" y="3450860"/>
                <a:ext cx="265471" cy="346260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>
                <a:endCxn id="148" idx="0"/>
              </p:cNvCxnSpPr>
              <p:nvPr/>
            </p:nvCxnSpPr>
            <p:spPr>
              <a:xfrm>
                <a:off x="5225815" y="3458673"/>
                <a:ext cx="247414" cy="338446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endCxn id="150" idx="0"/>
              </p:cNvCxnSpPr>
              <p:nvPr/>
            </p:nvCxnSpPr>
            <p:spPr>
              <a:xfrm flipH="1">
                <a:off x="5211972" y="3606673"/>
                <a:ext cx="261709" cy="342846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stCxn id="149" idx="2"/>
              </p:cNvCxnSpPr>
              <p:nvPr/>
            </p:nvCxnSpPr>
            <p:spPr>
              <a:xfrm>
                <a:off x="4950715" y="3604690"/>
                <a:ext cx="271778" cy="346518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>
                <a:endCxn id="148" idx="1"/>
              </p:cNvCxnSpPr>
              <p:nvPr/>
            </p:nvCxnSpPr>
            <p:spPr>
              <a:xfrm>
                <a:off x="5016029" y="3865472"/>
                <a:ext cx="391885" cy="4219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5012877" y="3540416"/>
                <a:ext cx="391885" cy="4219"/>
              </a:xfrm>
              <a:prstGeom prst="line">
                <a:avLst/>
              </a:prstGeom>
              <a:ln w="19050">
                <a:solidFill>
                  <a:srgbClr val="4D494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0" name="Straight Connector 169"/>
            <p:cNvCxnSpPr/>
            <p:nvPr/>
          </p:nvCxnSpPr>
          <p:spPr>
            <a:xfrm flipH="1">
              <a:off x="2456595" y="5498992"/>
              <a:ext cx="667345" cy="2824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>
              <a:off x="2473518" y="5844247"/>
              <a:ext cx="667345" cy="2824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 flipV="1">
              <a:off x="2472149" y="5306562"/>
              <a:ext cx="950479" cy="2605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H="1" flipV="1">
              <a:off x="2460295" y="6018293"/>
              <a:ext cx="950479" cy="2605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7082372" y="5469572"/>
              <a:ext cx="667345" cy="2824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7065449" y="5814827"/>
              <a:ext cx="667345" cy="2824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6783684" y="5277142"/>
              <a:ext cx="950479" cy="2605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V="1">
              <a:off x="6795538" y="5988873"/>
              <a:ext cx="950479" cy="2605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6" name="Group 365"/>
          <p:cNvGrpSpPr/>
          <p:nvPr/>
        </p:nvGrpSpPr>
        <p:grpSpPr>
          <a:xfrm>
            <a:off x="8272816" y="2521242"/>
            <a:ext cx="3628095" cy="802262"/>
            <a:chOff x="8272816" y="2521242"/>
            <a:chExt cx="3628095" cy="802262"/>
          </a:xfrm>
        </p:grpSpPr>
        <p:cxnSp>
          <p:nvCxnSpPr>
            <p:cNvPr id="280" name="Straight Connector 279"/>
            <p:cNvCxnSpPr/>
            <p:nvPr/>
          </p:nvCxnSpPr>
          <p:spPr>
            <a:xfrm>
              <a:off x="9578676" y="2739075"/>
              <a:ext cx="275771" cy="1924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flipH="1">
              <a:off x="9578675" y="2931504"/>
              <a:ext cx="275772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9854447" y="2931738"/>
              <a:ext cx="478972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flipH="1">
              <a:off x="10310180" y="2739075"/>
              <a:ext cx="275771" cy="1924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>
              <a:off x="10310180" y="2931504"/>
              <a:ext cx="275772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Rectangle 340"/>
            <p:cNvSpPr/>
            <p:nvPr/>
          </p:nvSpPr>
          <p:spPr>
            <a:xfrm>
              <a:off x="11103551" y="2673642"/>
              <a:ext cx="130629" cy="145143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11103550" y="3007700"/>
              <a:ext cx="130629" cy="145143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10581036" y="2670128"/>
              <a:ext cx="130629" cy="145143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10839658" y="3178361"/>
              <a:ext cx="130629" cy="145143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10581037" y="3007701"/>
              <a:ext cx="130629" cy="145143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10842293" y="2521242"/>
              <a:ext cx="130629" cy="145143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7" name="Straight Connector 346"/>
            <p:cNvCxnSpPr>
              <a:stCxn id="341" idx="1"/>
              <a:endCxn id="345" idx="3"/>
            </p:cNvCxnSpPr>
            <p:nvPr/>
          </p:nvCxnSpPr>
          <p:spPr>
            <a:xfrm flipH="1">
              <a:off x="10711666" y="2746214"/>
              <a:ext cx="391885" cy="334059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>
              <a:stCxn id="342" idx="1"/>
              <a:endCxn id="343" idx="3"/>
            </p:cNvCxnSpPr>
            <p:nvPr/>
          </p:nvCxnSpPr>
          <p:spPr>
            <a:xfrm flipH="1" flipV="1">
              <a:off x="10711665" y="2742700"/>
              <a:ext cx="391885" cy="337572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>
              <a:stCxn id="342" idx="0"/>
              <a:endCxn id="341" idx="2"/>
            </p:cNvCxnSpPr>
            <p:nvPr/>
          </p:nvCxnSpPr>
          <p:spPr>
            <a:xfrm flipV="1">
              <a:off x="11168865" y="2818785"/>
              <a:ext cx="1" cy="188915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 flipH="1" flipV="1">
              <a:off x="10649773" y="2813590"/>
              <a:ext cx="46" cy="194109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flipH="1">
              <a:off x="10904973" y="2664150"/>
              <a:ext cx="10172" cy="489972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>
              <a:stCxn id="345" idx="0"/>
            </p:cNvCxnSpPr>
            <p:nvPr/>
          </p:nvCxnSpPr>
          <p:spPr>
            <a:xfrm flipV="1">
              <a:off x="10646352" y="2661441"/>
              <a:ext cx="265471" cy="34626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>
              <a:endCxn id="342" idx="0"/>
            </p:cNvCxnSpPr>
            <p:nvPr/>
          </p:nvCxnSpPr>
          <p:spPr>
            <a:xfrm>
              <a:off x="10921451" y="2669254"/>
              <a:ext cx="247414" cy="338446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>
              <a:endCxn id="344" idx="0"/>
            </p:cNvCxnSpPr>
            <p:nvPr/>
          </p:nvCxnSpPr>
          <p:spPr>
            <a:xfrm flipH="1">
              <a:off x="10904973" y="2835515"/>
              <a:ext cx="261709" cy="342846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>
              <a:endCxn id="342" idx="1"/>
            </p:cNvCxnSpPr>
            <p:nvPr/>
          </p:nvCxnSpPr>
          <p:spPr>
            <a:xfrm>
              <a:off x="10711665" y="3076053"/>
              <a:ext cx="391885" cy="42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>
              <a:off x="10708513" y="2750997"/>
              <a:ext cx="391885" cy="42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Rectangle 296"/>
            <p:cNvSpPr/>
            <p:nvPr/>
          </p:nvSpPr>
          <p:spPr>
            <a:xfrm>
              <a:off x="9462560" y="2691903"/>
              <a:ext cx="130629" cy="145143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9462559" y="3025961"/>
              <a:ext cx="130629" cy="145143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8940045" y="2688389"/>
              <a:ext cx="130629" cy="145143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9201302" y="3178361"/>
              <a:ext cx="130629" cy="145143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8940046" y="3025962"/>
              <a:ext cx="130629" cy="145143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9201302" y="2539503"/>
              <a:ext cx="130629" cy="145143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3" name="Straight Connector 302"/>
            <p:cNvCxnSpPr>
              <a:stCxn id="297" idx="1"/>
              <a:endCxn id="301" idx="3"/>
            </p:cNvCxnSpPr>
            <p:nvPr/>
          </p:nvCxnSpPr>
          <p:spPr>
            <a:xfrm flipH="1">
              <a:off x="9070675" y="2764475"/>
              <a:ext cx="391885" cy="334059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>
              <a:stCxn id="298" idx="1"/>
              <a:endCxn id="299" idx="3"/>
            </p:cNvCxnSpPr>
            <p:nvPr/>
          </p:nvCxnSpPr>
          <p:spPr>
            <a:xfrm flipH="1" flipV="1">
              <a:off x="9070674" y="2760961"/>
              <a:ext cx="391885" cy="3375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>
              <a:stCxn id="298" idx="0"/>
              <a:endCxn id="297" idx="2"/>
            </p:cNvCxnSpPr>
            <p:nvPr/>
          </p:nvCxnSpPr>
          <p:spPr>
            <a:xfrm flipV="1">
              <a:off x="9527874" y="2837046"/>
              <a:ext cx="1" cy="188915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flipH="1" flipV="1">
              <a:off x="9008782" y="2831851"/>
              <a:ext cx="46" cy="194109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>
              <a:endCxn id="300" idx="0"/>
            </p:cNvCxnSpPr>
            <p:nvPr/>
          </p:nvCxnSpPr>
          <p:spPr>
            <a:xfrm flipH="1">
              <a:off x="9266617" y="3087421"/>
              <a:ext cx="203084" cy="9094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flipH="1">
              <a:off x="9263982" y="2682411"/>
              <a:ext cx="10172" cy="489972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>
              <a:endCxn id="298" idx="0"/>
            </p:cNvCxnSpPr>
            <p:nvPr/>
          </p:nvCxnSpPr>
          <p:spPr>
            <a:xfrm>
              <a:off x="9280460" y="2687515"/>
              <a:ext cx="247414" cy="338446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>
              <a:endCxn id="300" idx="0"/>
            </p:cNvCxnSpPr>
            <p:nvPr/>
          </p:nvCxnSpPr>
          <p:spPr>
            <a:xfrm flipH="1">
              <a:off x="9266617" y="2835515"/>
              <a:ext cx="261709" cy="3428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>
              <a:stCxn id="299" idx="2"/>
            </p:cNvCxnSpPr>
            <p:nvPr/>
          </p:nvCxnSpPr>
          <p:spPr>
            <a:xfrm>
              <a:off x="9005360" y="2833532"/>
              <a:ext cx="271778" cy="346518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flipH="1">
              <a:off x="8272816" y="2744419"/>
              <a:ext cx="667345" cy="28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H="1">
              <a:off x="8289739" y="3089674"/>
              <a:ext cx="667345" cy="28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11233566" y="2714999"/>
              <a:ext cx="667345" cy="28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>
              <a:off x="11216643" y="3060254"/>
              <a:ext cx="667345" cy="28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Rectangle 363"/>
            <p:cNvSpPr/>
            <p:nvPr/>
          </p:nvSpPr>
          <p:spPr>
            <a:xfrm>
              <a:off x="9752706" y="2849298"/>
              <a:ext cx="130629" cy="145143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10252929" y="2849297"/>
              <a:ext cx="130629" cy="145143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9033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2016-template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69696"/>
      </a:lt2>
      <a:accent1>
        <a:srgbClr val="C00000"/>
      </a:accent1>
      <a:accent2>
        <a:srgbClr val="0098A1"/>
      </a:accent2>
      <a:accent3>
        <a:srgbClr val="FFFFFF"/>
      </a:accent3>
      <a:accent4>
        <a:srgbClr val="000000"/>
      </a:accent4>
      <a:accent5>
        <a:srgbClr val="DCAAAA"/>
      </a:accent5>
      <a:accent6>
        <a:srgbClr val="008991"/>
      </a:accent6>
      <a:hlink>
        <a:srgbClr val="008991"/>
      </a:hlink>
      <a:folHlink>
        <a:srgbClr val="0098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4D494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rtlCol="0" anchor="ctr">
        <a:spAutoFit/>
      </a:bodyPr>
      <a:lstStyle>
        <a:defPPr>
          <a:defRPr sz="1100" b="1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KO_Presentation_2018_v3.potx [Last saved by user]" id="{E541D79B-519C-49B7-8F23-5B1E3E465B09}" vid="{6932F703-85D6-4EB4-88F0-B91489A4A7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RAD_template2019</Template>
  <TotalTime>10215</TotalTime>
  <Words>1783</Words>
  <Application>Microsoft Office PowerPoint</Application>
  <PresentationFormat>Widescreen</PresentationFormat>
  <Paragraphs>889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Merriweather</vt:lpstr>
      <vt:lpstr>Times New Roman</vt:lpstr>
      <vt:lpstr>Wingdings</vt:lpstr>
      <vt:lpstr>PM2016-template</vt:lpstr>
      <vt:lpstr>Optical Transport Network OTN</vt:lpstr>
      <vt:lpstr>OTN</vt:lpstr>
      <vt:lpstr>This is only a short introduction</vt:lpstr>
      <vt:lpstr>Where to look for more information?</vt:lpstr>
      <vt:lpstr>Why replace SDH?</vt:lpstr>
      <vt:lpstr>OTN transponders</vt:lpstr>
      <vt:lpstr>OTN muxponders</vt:lpstr>
      <vt:lpstr>Partial OTN muxponder hierarchy</vt:lpstr>
      <vt:lpstr>OTN switches</vt:lpstr>
      <vt:lpstr>OTN + ROADM</vt:lpstr>
      <vt:lpstr>GMPLS (RFC 3945)</vt:lpstr>
      <vt:lpstr>OTN alternatives</vt:lpstr>
      <vt:lpstr>G.8312 (G.mtn)</vt:lpstr>
      <vt:lpstr>Reminder SONET/SDH architecture</vt:lpstr>
      <vt:lpstr>OTN hierarchy</vt:lpstr>
      <vt:lpstr>The (full functionality) optical layers </vt:lpstr>
      <vt:lpstr>Multi-domain case </vt:lpstr>
      <vt:lpstr>Reminder: STM-1 frame structure</vt:lpstr>
      <vt:lpstr>Overall frame structure for OTUk (k=1,2,3,4)</vt:lpstr>
      <vt:lpstr>Note the magic</vt:lpstr>
      <vt:lpstr>OTUk rates</vt:lpstr>
      <vt:lpstr>Note the magic</vt:lpstr>
      <vt:lpstr>Summary of traditional rates</vt:lpstr>
      <vt:lpstr>0?</vt:lpstr>
      <vt:lpstr>Some nonstandard (overclocked) rates</vt:lpstr>
      <vt:lpstr>New rates</vt:lpstr>
      <vt:lpstr>Frame structure for OTU25, OTU50, OTUCn</vt:lpstr>
      <vt:lpstr>Scrambling</vt:lpstr>
      <vt:lpstr>Overhead</vt:lpstr>
      <vt:lpstr>FEC</vt:lpstr>
      <vt:lpstr>Performance of the standard G.709 FEC</vt:lpstr>
      <vt:lpstr>Byte interleaving</vt:lpstr>
      <vt:lpstr>OTUk overhead</vt:lpstr>
      <vt:lpstr>OSMC</vt:lpstr>
      <vt:lpstr>ODUk overhead</vt:lpstr>
      <vt:lpstr>ODUk overhead</vt:lpstr>
      <vt:lpstr>Tandem Connection Monitoring </vt:lpstr>
      <vt:lpstr>OPUk</vt:lpstr>
      <vt:lpstr>OPUk overhead</vt:lpstr>
      <vt:lpstr>OTN timing</vt:lpstr>
      <vt:lpstr>Mappings</vt:lpstr>
      <vt:lpstr>Example mapping types</vt:lpstr>
      <vt:lpstr>Mapping principles</vt:lpstr>
      <vt:lpstr>ODUflex</vt:lpstr>
      <vt:lpstr>Arbitrary CBR clients</vt:lpstr>
      <vt:lpstr>ODUflex GFP</vt:lpstr>
      <vt:lpstr>Hitless Adjustment of ODUflex</vt:lpstr>
      <vt:lpstr>B100G</vt:lpstr>
      <vt:lpstr>ODUflex(IMP)</vt:lpstr>
      <vt:lpstr>FlexO</vt:lpstr>
      <vt:lpstr>PowerPoint Presentation</vt:lpstr>
    </vt:vector>
  </TitlesOfParts>
  <Company>RAD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OTN</dc:title>
  <dc:creator>yaakov_s@rad.com</dc:creator>
  <cp:keywords>OTN</cp:keywords>
  <cp:lastModifiedBy>Yaakov Stein</cp:lastModifiedBy>
  <cp:revision>509</cp:revision>
  <dcterms:created xsi:type="dcterms:W3CDTF">2017-11-28T06:05:41Z</dcterms:created>
  <dcterms:modified xsi:type="dcterms:W3CDTF">2021-01-06T12:54:12Z</dcterms:modified>
</cp:coreProperties>
</file>