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handoutMasterIdLst>
    <p:handoutMasterId r:id="rId25"/>
  </p:handoutMasterIdLst>
  <p:sldIdLst>
    <p:sldId id="334" r:id="rId2"/>
    <p:sldId id="368" r:id="rId3"/>
    <p:sldId id="375" r:id="rId4"/>
    <p:sldId id="365" r:id="rId5"/>
    <p:sldId id="381" r:id="rId6"/>
    <p:sldId id="379" r:id="rId7"/>
    <p:sldId id="367" r:id="rId8"/>
    <p:sldId id="382" r:id="rId9"/>
    <p:sldId id="383" r:id="rId10"/>
    <p:sldId id="372" r:id="rId11"/>
    <p:sldId id="384" r:id="rId12"/>
    <p:sldId id="386" r:id="rId13"/>
    <p:sldId id="387" r:id="rId14"/>
    <p:sldId id="388" r:id="rId15"/>
    <p:sldId id="385" r:id="rId16"/>
    <p:sldId id="390" r:id="rId17"/>
    <p:sldId id="394" r:id="rId18"/>
    <p:sldId id="395" r:id="rId19"/>
    <p:sldId id="389" r:id="rId20"/>
    <p:sldId id="391" r:id="rId21"/>
    <p:sldId id="393" r:id="rId22"/>
    <p:sldId id="392" r:id="rId23"/>
  </p:sldIdLst>
  <p:sldSz cx="9144000" cy="6858000" type="screen4x3"/>
  <p:notesSz cx="6662738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47">
          <p15:clr>
            <a:srgbClr val="A4A3A4"/>
          </p15:clr>
        </p15:guide>
        <p15:guide id="2" orient="horz" pos="3178">
          <p15:clr>
            <a:srgbClr val="A4A3A4"/>
          </p15:clr>
        </p15:guide>
        <p15:guide id="3" orient="horz" pos="4224">
          <p15:clr>
            <a:srgbClr val="A4A3A4"/>
          </p15:clr>
        </p15:guide>
        <p15:guide id="4" orient="horz" pos="2688">
          <p15:clr>
            <a:srgbClr val="A4A3A4"/>
          </p15:clr>
        </p15:guide>
        <p15:guide id="5" pos="487">
          <p15:clr>
            <a:srgbClr val="A4A3A4"/>
          </p15:clr>
        </p15:guide>
        <p15:guide id="6" pos="2757">
          <p15:clr>
            <a:srgbClr val="A4A3A4"/>
          </p15:clr>
        </p15:guide>
        <p15:guide id="7" pos="4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162D0"/>
    <a:srgbClr val="00C8D2"/>
    <a:srgbClr val="009E47"/>
    <a:srgbClr val="D0DA00"/>
    <a:srgbClr val="FF9999"/>
    <a:srgbClr val="0098A1"/>
    <a:srgbClr val="00DE64"/>
    <a:srgbClr val="C9D2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628" autoAdjust="0"/>
    <p:restoredTop sz="95385" autoAdjust="0"/>
  </p:normalViewPr>
  <p:slideViewPr>
    <p:cSldViewPr snapToGrid="0">
      <p:cViewPr varScale="1">
        <p:scale>
          <a:sx n="96" d="100"/>
          <a:sy n="96" d="100"/>
        </p:scale>
        <p:origin x="480" y="96"/>
      </p:cViewPr>
      <p:guideLst>
        <p:guide orient="horz" pos="2147"/>
        <p:guide orient="horz" pos="3178"/>
        <p:guide orient="horz" pos="4224"/>
        <p:guide orient="horz" pos="2688"/>
        <p:guide pos="487"/>
        <p:guide pos="2757"/>
        <p:guide pos="4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-155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76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3488" y="0"/>
            <a:ext cx="2887662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2B6CBB4E-6695-41A6-A12D-188F75D54237}" type="datetimeFigureOut">
              <a:rPr lang="en-US"/>
              <a:pPr>
                <a:defRPr/>
              </a:pPr>
              <a:t>26/06/2017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8876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3488" y="9428163"/>
            <a:ext cx="2887662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C68A3D4-ED7C-430F-9643-0C15E738A2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1136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76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3488" y="0"/>
            <a:ext cx="2887662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B541A2A3-6803-449F-81FD-994BF5844EF2}" type="datetimeFigureOut">
              <a:rPr lang="en-US"/>
              <a:pPr>
                <a:defRPr/>
              </a:pPr>
              <a:t>26/06/2017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50900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750" y="4714875"/>
            <a:ext cx="5329238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8876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3488" y="9428163"/>
            <a:ext cx="2887662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A2434059-C4C7-4113-8F3F-692D295B05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5588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 of Presentation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 Same Side Corner Rectangle 4"/>
          <p:cNvSpPr/>
          <p:nvPr userDrawn="1"/>
        </p:nvSpPr>
        <p:spPr>
          <a:xfrm>
            <a:off x="0" y="0"/>
            <a:ext cx="9144000" cy="5327650"/>
          </a:xfrm>
          <a:prstGeom prst="round2SameRect">
            <a:avLst>
              <a:gd name="adj1" fmla="val 2561"/>
              <a:gd name="adj2" fmla="val 0"/>
            </a:avLst>
          </a:prstGeom>
          <a:gradFill>
            <a:gsLst>
              <a:gs pos="9000">
                <a:schemeClr val="bg1">
                  <a:lumMod val="75000"/>
                </a:schemeClr>
              </a:gs>
              <a:gs pos="100000">
                <a:schemeClr val="bg1">
                  <a:alpha val="97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6258295" y="6737460"/>
            <a:ext cx="2699967" cy="1086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9" name="Picture 4" descr="4_darkblue.jpg"/>
          <p:cNvPicPr>
            <a:picLocks noChangeAspect="1"/>
          </p:cNvPicPr>
          <p:nvPr userDrawn="1"/>
        </p:nvPicPr>
        <p:blipFill>
          <a:blip r:embed="rId2" cstate="print"/>
          <a:srcRect l="22173" r="48839" b="3250"/>
          <a:stretch>
            <a:fillRect/>
          </a:stretch>
        </p:blipFill>
        <p:spPr bwMode="auto">
          <a:xfrm>
            <a:off x="762000" y="0"/>
            <a:ext cx="308292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9"/>
          <p:cNvSpPr/>
          <p:nvPr userDrawn="1"/>
        </p:nvSpPr>
        <p:spPr>
          <a:xfrm>
            <a:off x="577850" y="0"/>
            <a:ext cx="184150" cy="6858000"/>
          </a:xfrm>
          <a:prstGeom prst="rect">
            <a:avLst/>
          </a:prstGeom>
          <a:solidFill>
            <a:srgbClr val="0098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Title 13"/>
          <p:cNvSpPr>
            <a:spLocks noGrp="1"/>
          </p:cNvSpPr>
          <p:nvPr>
            <p:ph type="title"/>
          </p:nvPr>
        </p:nvSpPr>
        <p:spPr>
          <a:xfrm>
            <a:off x="4016188" y="1764205"/>
            <a:ext cx="4141693" cy="1294181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5000"/>
              </a:lnSpc>
              <a:defRPr b="1">
                <a:solidFill>
                  <a:srgbClr val="C000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21"/>
          <p:cNvSpPr>
            <a:spLocks noGrp="1"/>
          </p:cNvSpPr>
          <p:nvPr>
            <p:ph type="body" sz="quarter" idx="13"/>
          </p:nvPr>
        </p:nvSpPr>
        <p:spPr>
          <a:xfrm>
            <a:off x="4033648" y="4131980"/>
            <a:ext cx="4124234" cy="1120775"/>
          </a:xfrm>
          <a:prstGeom prst="rect">
            <a:avLst/>
          </a:prstGeom>
        </p:spPr>
        <p:txBody>
          <a:bodyPr/>
          <a:lstStyle>
            <a:lvl1pPr>
              <a:buNone/>
              <a:defRPr sz="1800" b="1">
                <a:solidFill>
                  <a:schemeClr val="tx1">
                    <a:lumMod val="50000"/>
                  </a:schemeClr>
                </a:solidFill>
              </a:defRPr>
            </a:lvl1pPr>
            <a:lvl2pPr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buNone/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>
              <a:buNone/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>
              <a:buNone/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8" name="Text Placeholder 21"/>
          <p:cNvSpPr>
            <a:spLocks noGrp="1"/>
          </p:cNvSpPr>
          <p:nvPr>
            <p:ph type="body" sz="quarter" idx="14"/>
          </p:nvPr>
        </p:nvSpPr>
        <p:spPr>
          <a:xfrm>
            <a:off x="4033648" y="3185496"/>
            <a:ext cx="4124234" cy="764412"/>
          </a:xfrm>
          <a:prstGeom prst="rect">
            <a:avLst/>
          </a:prstGeom>
        </p:spPr>
        <p:txBody>
          <a:bodyPr/>
          <a:lstStyle>
            <a:lvl1pPr>
              <a:buNone/>
              <a:defRPr sz="2400" b="1" baseline="0">
                <a:solidFill>
                  <a:srgbClr val="0098A1"/>
                </a:solidFill>
              </a:defRPr>
            </a:lvl1pPr>
            <a:lvl2pPr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buNone/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>
              <a:buNone/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>
              <a:buNone/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 Same Side Corner Rectangle 1"/>
          <p:cNvSpPr/>
          <p:nvPr userDrawn="1"/>
        </p:nvSpPr>
        <p:spPr>
          <a:xfrm>
            <a:off x="0" y="0"/>
            <a:ext cx="9144000" cy="5327650"/>
          </a:xfrm>
          <a:prstGeom prst="round2SameRect">
            <a:avLst>
              <a:gd name="adj1" fmla="val 2561"/>
              <a:gd name="adj2" fmla="val 0"/>
            </a:avLst>
          </a:prstGeom>
          <a:gradFill>
            <a:gsLst>
              <a:gs pos="9000">
                <a:schemeClr val="bg1">
                  <a:lumMod val="75000"/>
                </a:schemeClr>
              </a:gs>
              <a:gs pos="100000">
                <a:schemeClr val="bg1">
                  <a:alpha val="97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003300" y="5170488"/>
            <a:ext cx="2303463" cy="33813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1600" b="1" dirty="0">
                <a:solidFill>
                  <a:schemeClr val="tx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www.rad.com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577850" y="0"/>
            <a:ext cx="47625" cy="6858000"/>
          </a:xfrm>
          <a:prstGeom prst="rect">
            <a:avLst/>
          </a:prstGeom>
          <a:solidFill>
            <a:srgbClr val="0098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 userDrawn="1"/>
        </p:nvSpPr>
        <p:spPr>
          <a:xfrm>
            <a:off x="4841875" y="0"/>
            <a:ext cx="242888" cy="6858000"/>
          </a:xfrm>
          <a:prstGeom prst="rect">
            <a:avLst/>
          </a:prstGeom>
          <a:solidFill>
            <a:srgbClr val="0098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6" name="Picture 6" descr="RAD_only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28775" y="4611688"/>
            <a:ext cx="1071563" cy="614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16"/>
          <p:cNvSpPr txBox="1">
            <a:spLocks noChangeArrowheads="1"/>
          </p:cNvSpPr>
          <p:nvPr userDrawn="1"/>
        </p:nvSpPr>
        <p:spPr bwMode="auto">
          <a:xfrm>
            <a:off x="838200" y="1749425"/>
            <a:ext cx="6286500" cy="207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882" tIns="50941" rIns="101882" bIns="50941"/>
          <a:lstStyle/>
          <a:p>
            <a:pPr fontAlgn="auto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rgbClr val="C00000"/>
                </a:solidFill>
                <a:latin typeface="Calibri" pitchFamily="34" charset="0"/>
                <a:ea typeface="Adobe Ming Std L" pitchFamily="18" charset="-128"/>
                <a:cs typeface="Times New Roman (Hebrew)"/>
              </a:rPr>
              <a:t>Thank You </a:t>
            </a:r>
            <a:br>
              <a:rPr lang="en-US" sz="6000" b="1" dirty="0">
                <a:solidFill>
                  <a:srgbClr val="C00000"/>
                </a:solidFill>
                <a:latin typeface="Calibri" pitchFamily="34" charset="0"/>
                <a:ea typeface="Adobe Ming Std L" pitchFamily="18" charset="-128"/>
                <a:cs typeface="Times New Roman (Hebrew)"/>
              </a:rPr>
            </a:br>
            <a:r>
              <a:rPr lang="en-US" sz="6000" b="1" dirty="0">
                <a:solidFill>
                  <a:srgbClr val="C00000"/>
                </a:solidFill>
                <a:latin typeface="Calibri" pitchFamily="34" charset="0"/>
                <a:ea typeface="Adobe Ming Std L" pitchFamily="18" charset="-128"/>
                <a:cs typeface="Times New Roman (Hebrew)"/>
              </a:rPr>
              <a:t>For Your </a:t>
            </a:r>
            <a:br>
              <a:rPr lang="en-US" sz="6000" b="1" dirty="0">
                <a:solidFill>
                  <a:srgbClr val="C00000"/>
                </a:solidFill>
                <a:latin typeface="Calibri" pitchFamily="34" charset="0"/>
                <a:ea typeface="Adobe Ming Std L" pitchFamily="18" charset="-128"/>
                <a:cs typeface="Times New Roman (Hebrew)"/>
              </a:rPr>
            </a:br>
            <a:r>
              <a:rPr lang="en-US" sz="6000" b="1" dirty="0">
                <a:solidFill>
                  <a:srgbClr val="C00000"/>
                </a:solidFill>
                <a:latin typeface="Calibri" pitchFamily="34" charset="0"/>
                <a:ea typeface="Adobe Ming Std L" pitchFamily="18" charset="-128"/>
                <a:cs typeface="Times New Roman (Hebrew)"/>
              </a:rPr>
              <a:t>Attention</a:t>
            </a:r>
          </a:p>
        </p:txBody>
      </p:sp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3" cstate="print">
            <a:lum bright="14000"/>
          </a:blip>
          <a:srcRect l="63930" t="94395"/>
          <a:stretch>
            <a:fillRect/>
          </a:stretch>
        </p:blipFill>
        <p:spPr bwMode="auto">
          <a:xfrm>
            <a:off x="5846763" y="6557963"/>
            <a:ext cx="3303587" cy="30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gular Slide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 Same Side Corner Rectangle 3"/>
          <p:cNvSpPr/>
          <p:nvPr/>
        </p:nvSpPr>
        <p:spPr bwMode="auto">
          <a:xfrm rot="5400000">
            <a:off x="3505201" y="-3351213"/>
            <a:ext cx="862012" cy="7872413"/>
          </a:xfrm>
          <a:prstGeom prst="round2SameRect">
            <a:avLst>
              <a:gd name="adj1" fmla="val 18406"/>
              <a:gd name="adj2" fmla="val 0"/>
            </a:avLst>
          </a:prstGeom>
          <a:solidFill>
            <a:schemeClr val="lt1"/>
          </a:solidFill>
          <a:ln>
            <a:noFill/>
            <a:headEnd type="none" w="med" len="med"/>
            <a:tailEnd type="none" w="med" len="med"/>
          </a:ln>
          <a:effectLst>
            <a:outerShdw blurRad="215900" dist="38100" dir="2700000" sx="102000" sy="102000" algn="tl" rotWithShape="0">
              <a:schemeClr val="tx1">
                <a:alpha val="19000"/>
              </a:scheme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5" name="Round Single Corner Rectangle 4"/>
          <p:cNvSpPr/>
          <p:nvPr/>
        </p:nvSpPr>
        <p:spPr bwMode="auto">
          <a:xfrm flipV="1">
            <a:off x="0" y="0"/>
            <a:ext cx="228600" cy="1981200"/>
          </a:xfrm>
          <a:prstGeom prst="round1Rect">
            <a:avLst>
              <a:gd name="adj" fmla="val 50000"/>
            </a:avLst>
          </a:prstGeom>
          <a:solidFill>
            <a:srgbClr val="0098A1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6" name="Round Single Corner Rectangle 5"/>
          <p:cNvSpPr/>
          <p:nvPr/>
        </p:nvSpPr>
        <p:spPr bwMode="auto">
          <a:xfrm flipH="1">
            <a:off x="8839200" y="6380163"/>
            <a:ext cx="304800" cy="477837"/>
          </a:xfrm>
          <a:prstGeom prst="round1Rect">
            <a:avLst>
              <a:gd name="adj" fmla="val 50000"/>
            </a:avLst>
          </a:prstGeom>
          <a:solidFill>
            <a:srgbClr val="C00000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pic>
        <p:nvPicPr>
          <p:cNvPr id="7" name="Picture 5" descr="rad-logo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02600" y="363538"/>
            <a:ext cx="762000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4" name="Rectangle 2"/>
          <p:cNvSpPr>
            <a:spLocks noGrp="1" noChangeArrowheads="1"/>
          </p:cNvSpPr>
          <p:nvPr>
            <p:ph type="title"/>
          </p:nvPr>
        </p:nvSpPr>
        <p:spPr>
          <a:xfrm>
            <a:off x="639077" y="262623"/>
            <a:ext cx="6766560" cy="644740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5000"/>
              </a:lnSpc>
              <a:defRPr sz="3600" b="1">
                <a:solidFill>
                  <a:srgbClr val="C000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45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39077" y="1352779"/>
            <a:ext cx="8107358" cy="5127534"/>
          </a:xfrm>
          <a:prstGeom prst="rect">
            <a:avLst/>
          </a:prstGeom>
        </p:spPr>
        <p:txBody>
          <a:bodyPr/>
          <a:lstStyle>
            <a:lvl1pPr marL="225425" indent="-225425">
              <a:lnSpc>
                <a:spcPct val="100000"/>
              </a:lnSpc>
              <a:spcBef>
                <a:spcPts val="600"/>
              </a:spcBef>
              <a:buClr>
                <a:srgbClr val="C00000"/>
              </a:buClr>
              <a:defRPr sz="2000">
                <a:solidFill>
                  <a:srgbClr val="000000"/>
                </a:solidFill>
              </a:defRPr>
            </a:lvl1pPr>
            <a:lvl2pPr marL="576263" indent="-238125">
              <a:lnSpc>
                <a:spcPct val="100000"/>
              </a:lnSpc>
              <a:spcBef>
                <a:spcPts val="600"/>
              </a:spcBef>
              <a:defRPr sz="2000">
                <a:solidFill>
                  <a:srgbClr val="000000"/>
                </a:solidFill>
              </a:defRPr>
            </a:lvl2pPr>
            <a:lvl3pPr marL="857250" indent="-168275">
              <a:lnSpc>
                <a:spcPct val="100000"/>
              </a:lnSpc>
              <a:spcBef>
                <a:spcPts val="600"/>
              </a:spcBef>
              <a:defRPr sz="1800">
                <a:solidFill>
                  <a:srgbClr val="000000"/>
                </a:solidFill>
              </a:defRPr>
            </a:lvl3pPr>
            <a:lvl4pPr marL="1196975" indent="-225425">
              <a:lnSpc>
                <a:spcPct val="100000"/>
              </a:lnSpc>
              <a:spcBef>
                <a:spcPts val="600"/>
              </a:spcBef>
              <a:defRPr sz="1600">
                <a:solidFill>
                  <a:srgbClr val="000000"/>
                </a:solidFill>
              </a:defRPr>
            </a:lvl4pPr>
            <a:lvl5pPr marL="1433513" indent="-180975">
              <a:lnSpc>
                <a:spcPct val="100000"/>
              </a:lnSpc>
              <a:spcBef>
                <a:spcPts val="600"/>
              </a:spcBef>
              <a:defRPr sz="1600">
                <a:solidFill>
                  <a:srgbClr val="00000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gular Slide withou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 Same Side Corner Rectangle 2"/>
          <p:cNvSpPr/>
          <p:nvPr/>
        </p:nvSpPr>
        <p:spPr bwMode="auto">
          <a:xfrm rot="5400000">
            <a:off x="3505201" y="-3351213"/>
            <a:ext cx="862012" cy="7872413"/>
          </a:xfrm>
          <a:prstGeom prst="round2SameRect">
            <a:avLst>
              <a:gd name="adj1" fmla="val 18406"/>
              <a:gd name="adj2" fmla="val 0"/>
            </a:avLst>
          </a:prstGeom>
          <a:solidFill>
            <a:schemeClr val="lt1"/>
          </a:solidFill>
          <a:ln>
            <a:noFill/>
            <a:headEnd type="none" w="med" len="med"/>
            <a:tailEnd type="none" w="med" len="med"/>
          </a:ln>
          <a:effectLst>
            <a:outerShdw blurRad="215900" dist="38100" dir="2700000" sx="102000" sy="102000" algn="tl" rotWithShape="0">
              <a:schemeClr val="tx1">
                <a:alpha val="19000"/>
              </a:scheme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4" name="Round Single Corner Rectangle 3"/>
          <p:cNvSpPr/>
          <p:nvPr/>
        </p:nvSpPr>
        <p:spPr bwMode="auto">
          <a:xfrm flipV="1">
            <a:off x="0" y="0"/>
            <a:ext cx="228600" cy="1981200"/>
          </a:xfrm>
          <a:prstGeom prst="round1Rect">
            <a:avLst>
              <a:gd name="adj" fmla="val 50000"/>
            </a:avLst>
          </a:prstGeom>
          <a:solidFill>
            <a:srgbClr val="0098A1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5" name="Round Single Corner Rectangle 4"/>
          <p:cNvSpPr/>
          <p:nvPr/>
        </p:nvSpPr>
        <p:spPr bwMode="auto">
          <a:xfrm flipH="1">
            <a:off x="8839200" y="6380163"/>
            <a:ext cx="304800" cy="477837"/>
          </a:xfrm>
          <a:prstGeom prst="round1Rect">
            <a:avLst>
              <a:gd name="adj" fmla="val 50000"/>
            </a:avLst>
          </a:prstGeom>
          <a:solidFill>
            <a:srgbClr val="C00000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pic>
        <p:nvPicPr>
          <p:cNvPr id="7" name="Picture 5" descr="rad-logo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02600" y="363538"/>
            <a:ext cx="762000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639077" y="262623"/>
            <a:ext cx="6766560" cy="644740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5000"/>
              </a:lnSpc>
              <a:defRPr sz="3600" b="1">
                <a:solidFill>
                  <a:srgbClr val="C000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 smtClean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pt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 Same Side Corner Rectangle 2"/>
          <p:cNvSpPr/>
          <p:nvPr/>
        </p:nvSpPr>
        <p:spPr bwMode="auto">
          <a:xfrm rot="5400000">
            <a:off x="2523331" y="-377031"/>
            <a:ext cx="2132013" cy="7178675"/>
          </a:xfrm>
          <a:prstGeom prst="round2SameRect">
            <a:avLst>
              <a:gd name="adj1" fmla="val 18406"/>
              <a:gd name="adj2" fmla="val 0"/>
            </a:avLst>
          </a:prstGeom>
          <a:solidFill>
            <a:schemeClr val="lt1"/>
          </a:solidFill>
          <a:ln>
            <a:noFill/>
            <a:headEnd type="none" w="med" len="med"/>
            <a:tailEnd type="none" w="med" len="med"/>
          </a:ln>
          <a:effectLst>
            <a:outerShdw blurRad="215900" dist="38100" dir="2700000" sx="102000" sy="102000" algn="tl" rotWithShape="0">
              <a:schemeClr val="tx1">
                <a:alpha val="19000"/>
              </a:scheme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4" name="Round Single Corner Rectangle 3"/>
          <p:cNvSpPr/>
          <p:nvPr/>
        </p:nvSpPr>
        <p:spPr bwMode="auto">
          <a:xfrm flipH="1">
            <a:off x="8839200" y="6380163"/>
            <a:ext cx="304800" cy="477837"/>
          </a:xfrm>
          <a:prstGeom prst="round1Rect">
            <a:avLst>
              <a:gd name="adj" fmla="val 50000"/>
            </a:avLst>
          </a:prstGeom>
          <a:solidFill>
            <a:srgbClr val="C00000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5" name="Round Single Corner Rectangle 4"/>
          <p:cNvSpPr/>
          <p:nvPr/>
        </p:nvSpPr>
        <p:spPr bwMode="auto">
          <a:xfrm flipV="1">
            <a:off x="0" y="0"/>
            <a:ext cx="227013" cy="5395913"/>
          </a:xfrm>
          <a:prstGeom prst="round1Rect">
            <a:avLst>
              <a:gd name="adj" fmla="val 50000"/>
            </a:avLst>
          </a:prstGeom>
          <a:solidFill>
            <a:srgbClr val="0098A1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pic>
        <p:nvPicPr>
          <p:cNvPr id="7" name="Picture 5" descr="rad-logo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02600" y="363538"/>
            <a:ext cx="762000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639078" y="2318991"/>
            <a:ext cx="5880055" cy="1785453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5000"/>
              </a:lnSpc>
              <a:defRPr sz="4400" b="1">
                <a:solidFill>
                  <a:srgbClr val="C000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 smtClean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gular Slide with text_RAD Confidential Inform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 Same Side Corner Rectangle 3"/>
          <p:cNvSpPr/>
          <p:nvPr/>
        </p:nvSpPr>
        <p:spPr bwMode="auto">
          <a:xfrm rot="5400000">
            <a:off x="3505201" y="-3351213"/>
            <a:ext cx="862012" cy="7872413"/>
          </a:xfrm>
          <a:prstGeom prst="round2SameRect">
            <a:avLst>
              <a:gd name="adj1" fmla="val 18406"/>
              <a:gd name="adj2" fmla="val 0"/>
            </a:avLst>
          </a:prstGeom>
          <a:solidFill>
            <a:schemeClr val="lt1"/>
          </a:solidFill>
          <a:ln>
            <a:noFill/>
            <a:headEnd type="none" w="med" len="med"/>
            <a:tailEnd type="none" w="med" len="med"/>
          </a:ln>
          <a:effectLst>
            <a:outerShdw blurRad="215900" dist="38100" dir="2700000" sx="102000" sy="102000" algn="tl" rotWithShape="0">
              <a:schemeClr val="tx1">
                <a:alpha val="19000"/>
              </a:scheme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5" name="Round Single Corner Rectangle 4"/>
          <p:cNvSpPr/>
          <p:nvPr/>
        </p:nvSpPr>
        <p:spPr bwMode="auto">
          <a:xfrm flipV="1">
            <a:off x="0" y="0"/>
            <a:ext cx="228600" cy="1981200"/>
          </a:xfrm>
          <a:prstGeom prst="round1Rect">
            <a:avLst>
              <a:gd name="adj" fmla="val 50000"/>
            </a:avLst>
          </a:prstGeom>
          <a:solidFill>
            <a:srgbClr val="0098A1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6" name="Round Single Corner Rectangle 5"/>
          <p:cNvSpPr/>
          <p:nvPr/>
        </p:nvSpPr>
        <p:spPr bwMode="auto">
          <a:xfrm flipH="1">
            <a:off x="8839200" y="6380163"/>
            <a:ext cx="304800" cy="477837"/>
          </a:xfrm>
          <a:prstGeom prst="round1Rect">
            <a:avLst>
              <a:gd name="adj" fmla="val 50000"/>
            </a:avLst>
          </a:prstGeom>
          <a:solidFill>
            <a:srgbClr val="C00000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-7938" y="6664325"/>
            <a:ext cx="1614488" cy="2111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b="1" dirty="0">
                <a:latin typeface="+mn-lt"/>
                <a:cs typeface="+mn-cs"/>
              </a:rPr>
              <a:t>RAD Confidential Information</a:t>
            </a:r>
            <a:endParaRPr lang="en-US" sz="500" b="1" dirty="0">
              <a:latin typeface="+mn-lt"/>
              <a:cs typeface="+mn-cs"/>
            </a:endParaRPr>
          </a:p>
        </p:txBody>
      </p:sp>
      <p:pic>
        <p:nvPicPr>
          <p:cNvPr id="8" name="Picture 6" descr="rad-logo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02600" y="363538"/>
            <a:ext cx="762000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4" name="Rectangle 2"/>
          <p:cNvSpPr>
            <a:spLocks noGrp="1" noChangeArrowheads="1"/>
          </p:cNvSpPr>
          <p:nvPr>
            <p:ph type="title"/>
          </p:nvPr>
        </p:nvSpPr>
        <p:spPr>
          <a:xfrm>
            <a:off x="639077" y="262623"/>
            <a:ext cx="6766560" cy="644740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5000"/>
              </a:lnSpc>
              <a:defRPr sz="3600" b="1">
                <a:solidFill>
                  <a:srgbClr val="C000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45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747713" y="1829857"/>
            <a:ext cx="7124700" cy="2665943"/>
          </a:xfrm>
          <a:prstGeom prst="rect">
            <a:avLst/>
          </a:prstGeom>
        </p:spPr>
        <p:txBody>
          <a:bodyPr/>
          <a:lstStyle>
            <a:lvl1pPr marL="225425" indent="-225425">
              <a:lnSpc>
                <a:spcPct val="100000"/>
              </a:lnSpc>
              <a:spcBef>
                <a:spcPts val="600"/>
              </a:spcBef>
              <a:buClr>
                <a:srgbClr val="C00000"/>
              </a:buClr>
              <a:defRPr sz="2200">
                <a:solidFill>
                  <a:srgbClr val="000000"/>
                </a:solidFill>
              </a:defRPr>
            </a:lvl1pPr>
            <a:lvl2pPr marL="576263" indent="-238125">
              <a:lnSpc>
                <a:spcPct val="100000"/>
              </a:lnSpc>
              <a:spcBef>
                <a:spcPts val="600"/>
              </a:spcBef>
              <a:defRPr sz="2000">
                <a:solidFill>
                  <a:srgbClr val="000000"/>
                </a:solidFill>
              </a:defRPr>
            </a:lvl2pPr>
            <a:lvl3pPr marL="857250" indent="-168275">
              <a:lnSpc>
                <a:spcPct val="100000"/>
              </a:lnSpc>
              <a:spcBef>
                <a:spcPts val="600"/>
              </a:spcBef>
              <a:defRPr sz="1800">
                <a:solidFill>
                  <a:srgbClr val="000000"/>
                </a:solidFill>
              </a:defRPr>
            </a:lvl3pPr>
            <a:lvl4pPr marL="1196975" indent="-225425">
              <a:lnSpc>
                <a:spcPct val="100000"/>
              </a:lnSpc>
              <a:spcBef>
                <a:spcPts val="600"/>
              </a:spcBef>
              <a:defRPr sz="1600">
                <a:solidFill>
                  <a:srgbClr val="000000"/>
                </a:solidFill>
              </a:defRPr>
            </a:lvl4pPr>
            <a:lvl5pPr marL="1433513" indent="-180975">
              <a:lnSpc>
                <a:spcPct val="100000"/>
              </a:lnSpc>
              <a:spcBef>
                <a:spcPts val="600"/>
              </a:spcBef>
              <a:defRPr sz="1600">
                <a:solidFill>
                  <a:srgbClr val="00000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gular Slide without text_RAD Confidential Inform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 Same Side Corner Rectangle 2"/>
          <p:cNvSpPr/>
          <p:nvPr/>
        </p:nvSpPr>
        <p:spPr bwMode="auto">
          <a:xfrm rot="5400000">
            <a:off x="3505201" y="-3351213"/>
            <a:ext cx="862012" cy="7872413"/>
          </a:xfrm>
          <a:prstGeom prst="round2SameRect">
            <a:avLst>
              <a:gd name="adj1" fmla="val 18406"/>
              <a:gd name="adj2" fmla="val 0"/>
            </a:avLst>
          </a:prstGeom>
          <a:solidFill>
            <a:schemeClr val="lt1"/>
          </a:solidFill>
          <a:ln>
            <a:noFill/>
            <a:headEnd type="none" w="med" len="med"/>
            <a:tailEnd type="none" w="med" len="med"/>
          </a:ln>
          <a:effectLst>
            <a:outerShdw blurRad="215900" dist="38100" dir="2700000" sx="102000" sy="102000" algn="tl" rotWithShape="0">
              <a:schemeClr val="tx1">
                <a:alpha val="19000"/>
              </a:scheme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4" name="Round Single Corner Rectangle 3"/>
          <p:cNvSpPr/>
          <p:nvPr/>
        </p:nvSpPr>
        <p:spPr bwMode="auto">
          <a:xfrm flipV="1">
            <a:off x="0" y="0"/>
            <a:ext cx="228600" cy="1981200"/>
          </a:xfrm>
          <a:prstGeom prst="round1Rect">
            <a:avLst>
              <a:gd name="adj" fmla="val 50000"/>
            </a:avLst>
          </a:prstGeom>
          <a:solidFill>
            <a:srgbClr val="0098A1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5" name="Round Single Corner Rectangle 4"/>
          <p:cNvSpPr/>
          <p:nvPr/>
        </p:nvSpPr>
        <p:spPr bwMode="auto">
          <a:xfrm flipH="1">
            <a:off x="8839200" y="6380163"/>
            <a:ext cx="304800" cy="477837"/>
          </a:xfrm>
          <a:prstGeom prst="round1Rect">
            <a:avLst>
              <a:gd name="adj" fmla="val 50000"/>
            </a:avLst>
          </a:prstGeom>
          <a:solidFill>
            <a:srgbClr val="C00000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-7938" y="6664325"/>
            <a:ext cx="1614488" cy="2111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b="1" dirty="0">
                <a:latin typeface="+mn-lt"/>
                <a:cs typeface="+mn-cs"/>
              </a:rPr>
              <a:t>RAD Confidential Information</a:t>
            </a:r>
            <a:endParaRPr lang="en-US" sz="500" b="1" dirty="0">
              <a:latin typeface="+mn-lt"/>
              <a:cs typeface="+mn-cs"/>
            </a:endParaRPr>
          </a:p>
        </p:txBody>
      </p:sp>
      <p:pic>
        <p:nvPicPr>
          <p:cNvPr id="8" name="Picture 6" descr="rad-logo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02600" y="363538"/>
            <a:ext cx="762000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639077" y="262623"/>
            <a:ext cx="6766560" cy="644740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5000"/>
              </a:lnSpc>
              <a:defRPr sz="3600" b="1">
                <a:solidFill>
                  <a:srgbClr val="C000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 smtClean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pter Slide__RAD Confidential Inform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 Same Side Corner Rectangle 2"/>
          <p:cNvSpPr/>
          <p:nvPr/>
        </p:nvSpPr>
        <p:spPr bwMode="auto">
          <a:xfrm rot="5400000">
            <a:off x="2523331" y="-377031"/>
            <a:ext cx="2132013" cy="7178675"/>
          </a:xfrm>
          <a:prstGeom prst="round2SameRect">
            <a:avLst>
              <a:gd name="adj1" fmla="val 18406"/>
              <a:gd name="adj2" fmla="val 0"/>
            </a:avLst>
          </a:prstGeom>
          <a:solidFill>
            <a:schemeClr val="lt1"/>
          </a:solidFill>
          <a:ln>
            <a:noFill/>
            <a:headEnd type="none" w="med" len="med"/>
            <a:tailEnd type="none" w="med" len="med"/>
          </a:ln>
          <a:effectLst>
            <a:outerShdw blurRad="215900" dist="38100" dir="2700000" sx="102000" sy="102000" algn="tl" rotWithShape="0">
              <a:schemeClr val="tx1">
                <a:alpha val="19000"/>
              </a:scheme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4" name="Round Single Corner Rectangle 3"/>
          <p:cNvSpPr/>
          <p:nvPr/>
        </p:nvSpPr>
        <p:spPr bwMode="auto">
          <a:xfrm flipH="1">
            <a:off x="8839200" y="6380163"/>
            <a:ext cx="304800" cy="477837"/>
          </a:xfrm>
          <a:prstGeom prst="round1Rect">
            <a:avLst>
              <a:gd name="adj" fmla="val 50000"/>
            </a:avLst>
          </a:prstGeom>
          <a:solidFill>
            <a:srgbClr val="C00000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5" name="Round Single Corner Rectangle 4"/>
          <p:cNvSpPr/>
          <p:nvPr/>
        </p:nvSpPr>
        <p:spPr bwMode="auto">
          <a:xfrm flipV="1">
            <a:off x="0" y="0"/>
            <a:ext cx="227013" cy="5395913"/>
          </a:xfrm>
          <a:prstGeom prst="round1Rect">
            <a:avLst>
              <a:gd name="adj" fmla="val 50000"/>
            </a:avLst>
          </a:prstGeom>
          <a:solidFill>
            <a:srgbClr val="0098A1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-7938" y="6664325"/>
            <a:ext cx="1614488" cy="2111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b="1" dirty="0">
                <a:latin typeface="+mn-lt"/>
                <a:cs typeface="+mn-cs"/>
              </a:rPr>
              <a:t>RAD Confidential Information</a:t>
            </a:r>
            <a:endParaRPr lang="en-US" sz="500" b="1" dirty="0">
              <a:latin typeface="+mn-lt"/>
              <a:cs typeface="+mn-cs"/>
            </a:endParaRPr>
          </a:p>
        </p:txBody>
      </p:sp>
      <p:pic>
        <p:nvPicPr>
          <p:cNvPr id="8" name="Picture 6" descr="rad-logo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02600" y="363538"/>
            <a:ext cx="762000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639078" y="2318991"/>
            <a:ext cx="5880055" cy="1785453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5000"/>
              </a:lnSpc>
              <a:defRPr sz="4400" b="1">
                <a:solidFill>
                  <a:srgbClr val="C000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 smtClean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0"/>
          <p:cNvSpPr txBox="1">
            <a:spLocks noChangeArrowheads="1"/>
          </p:cNvSpPr>
          <p:nvPr/>
        </p:nvSpPr>
        <p:spPr bwMode="auto">
          <a:xfrm>
            <a:off x="7682594" y="6650038"/>
            <a:ext cx="1212169" cy="2462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29" tIns="45714" rIns="91429" bIns="45714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dirty="0" smtClean="0">
                <a:latin typeface="+mn-lt"/>
                <a:cs typeface="+mn-cs"/>
              </a:rPr>
              <a:t>NFV</a:t>
            </a:r>
            <a:r>
              <a:rPr lang="en-US" sz="800" baseline="0" dirty="0" smtClean="0">
                <a:latin typeface="+mn-lt"/>
                <a:cs typeface="+mn-cs"/>
              </a:rPr>
              <a:t> PM theory </a:t>
            </a:r>
            <a:r>
              <a:rPr lang="en-US" sz="800" dirty="0" smtClean="0">
                <a:latin typeface="+mn-lt"/>
                <a:cs typeface="+mn-cs"/>
              </a:rPr>
              <a:t>Slide </a:t>
            </a:r>
            <a:fld id="{F9623A8B-B7CD-4310-934B-56EDFF9E264B}" type="slidenum">
              <a:rPr lang="en-US" sz="1000">
                <a:solidFill>
                  <a:srgbClr val="4D4D4D"/>
                </a:solidFill>
                <a:latin typeface="+mn-lt"/>
                <a:cs typeface="Arial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dirty="0">
              <a:solidFill>
                <a:srgbClr val="4D4D4D"/>
              </a:solidFill>
              <a:latin typeface="+mn-lt"/>
              <a:cs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  <a:cs typeface="Times New Roman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  <a:cs typeface="Times New Roman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  <a:cs typeface="Times New Roman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  <a:cs typeface="Times New Roman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oleObject" Target="../embeddings/oleObject2.bin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oleObject" Target="../embeddings/oleObject4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oleObject" Target="../embeddings/oleObject5.bin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7.png"/><Relationship Id="rId5" Type="http://schemas.openxmlformats.org/officeDocument/2006/relationships/image" Target="../media/image5.wmf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9"/>
          <p:cNvSpPr>
            <a:spLocks noGrp="1"/>
          </p:cNvSpPr>
          <p:nvPr>
            <p:ph type="title"/>
          </p:nvPr>
        </p:nvSpPr>
        <p:spPr bwMode="auto">
          <a:xfrm>
            <a:off x="3857625" y="584200"/>
            <a:ext cx="5238750" cy="37846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ts val="1800"/>
              </a:spcBef>
              <a:spcAft>
                <a:spcPts val="600"/>
              </a:spcAft>
            </a:pPr>
            <a:r>
              <a:rPr lang="en-US" sz="6000" dirty="0" smtClean="0"/>
              <a:t>NFV PM</a:t>
            </a:r>
            <a:br>
              <a:rPr lang="en-US" sz="6000" dirty="0" smtClean="0"/>
            </a:br>
            <a:r>
              <a:rPr lang="en-US" dirty="0" smtClean="0"/>
              <a:t>Thought Experiments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>
          <a:xfrm>
            <a:off x="4033838" y="4767263"/>
            <a:ext cx="4124325" cy="112077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Yaakov (J) Stein</a:t>
            </a:r>
          </a:p>
          <a:p>
            <a:pPr>
              <a:defRPr/>
            </a:pPr>
            <a:r>
              <a:rPr lang="en-US" dirty="0" smtClean="0"/>
              <a:t>	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Volume loss can be </a:t>
            </a:r>
            <a:r>
              <a:rPr lang="en-US" i="1" dirty="0" smtClean="0"/>
              <a:t>meaningless</a:t>
            </a:r>
            <a:endParaRPr lang="en-US" i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Experiment 3  WAN optimization – </a:t>
            </a:r>
            <a:r>
              <a:rPr lang="en-US" b="1" dirty="0"/>
              <a:t>compression</a:t>
            </a:r>
          </a:p>
          <a:p>
            <a:pPr marL="0" indent="0">
              <a:buNone/>
            </a:pPr>
            <a:r>
              <a:rPr lang="en-US" dirty="0" smtClean="0"/>
              <a:t>By compression we mean 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lossless data compression and data deduplication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audio or video compression, transcoding </a:t>
            </a:r>
            <a:r>
              <a:rPr lang="en-US" dirty="0"/>
              <a:t>or </a:t>
            </a:r>
            <a:r>
              <a:rPr lang="en-US" dirty="0" err="1" smtClean="0"/>
              <a:t>transrating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All of these mechanisms input some number of bytes </a:t>
            </a:r>
          </a:p>
          <a:p>
            <a:pPr marL="0" indent="0" defTabSz="231775"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and output some (often much smaller) other number of bytes 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The compressions are designed to be either truly information lossless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or at least to introduce no noticeable </a:t>
            </a:r>
            <a:r>
              <a:rPr lang="en-US" dirty="0" err="1" smtClean="0"/>
              <a:t>QoE</a:t>
            </a:r>
            <a:r>
              <a:rPr lang="en-US" dirty="0" smtClean="0"/>
              <a:t> degradation</a:t>
            </a:r>
          </a:p>
          <a:p>
            <a:pPr marL="0" indent="0">
              <a:buNone/>
            </a:pPr>
            <a:r>
              <a:rPr lang="en-US" dirty="0" smtClean="0"/>
              <a:t>Thus, </a:t>
            </a:r>
            <a:r>
              <a:rPr lang="en-US" dirty="0" err="1" smtClean="0"/>
              <a:t>QoE</a:t>
            </a:r>
            <a:r>
              <a:rPr lang="en-US" dirty="0" smtClean="0"/>
              <a:t> should remain unchanged although volume changes significantly!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Obviously </a:t>
            </a:r>
            <a:r>
              <a:rPr lang="en-US" dirty="0" err="1" smtClean="0"/>
              <a:t>QoE</a:t>
            </a:r>
            <a:r>
              <a:rPr lang="en-US" dirty="0" smtClean="0"/>
              <a:t> can not be completely independent of volume </a:t>
            </a:r>
          </a:p>
          <a:p>
            <a:pPr marL="0" indent="0" defTabSz="231775"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a </a:t>
            </a:r>
            <a:r>
              <a:rPr lang="en-US" dirty="0" err="1" smtClean="0"/>
              <a:t>reductio</a:t>
            </a:r>
            <a:r>
              <a:rPr lang="en-US" dirty="0" smtClean="0"/>
              <a:t> ad absurdum argument would show </a:t>
            </a:r>
            <a:r>
              <a:rPr lang="en-US" dirty="0" err="1" smtClean="0"/>
              <a:t>QoE</a:t>
            </a:r>
            <a:r>
              <a:rPr lang="en-US" dirty="0" smtClean="0"/>
              <a:t>&gt;0 with zero volume </a:t>
            </a:r>
          </a:p>
          <a:p>
            <a:pPr marL="0" indent="0">
              <a:buNone/>
            </a:pPr>
            <a:r>
              <a:rPr lang="en-US" dirty="0" smtClean="0"/>
              <a:t>So, we once again reach the conclusion that </a:t>
            </a:r>
          </a:p>
          <a:p>
            <a:pPr marL="0" indent="0" defTabSz="231775"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sometimes </a:t>
            </a:r>
            <a:r>
              <a:rPr lang="en-US" dirty="0" err="1" smtClean="0"/>
              <a:t>QoE</a:t>
            </a:r>
            <a:r>
              <a:rPr lang="en-US" dirty="0" smtClean="0"/>
              <a:t> must decrease with reduced volume, and sometimes not</a:t>
            </a:r>
          </a:p>
          <a:p>
            <a:pPr marL="0" indent="0" defTabSz="231775">
              <a:spcBef>
                <a:spcPts val="1200"/>
              </a:spcBef>
              <a:buNone/>
            </a:pPr>
            <a:r>
              <a:rPr lang="en-US" dirty="0"/>
              <a:t>The </a:t>
            </a:r>
            <a:r>
              <a:rPr lang="en-US" dirty="0" smtClean="0"/>
              <a:t>obvious remedy </a:t>
            </a:r>
            <a:r>
              <a:rPr lang="en-US" dirty="0"/>
              <a:t>is to completely abandon </a:t>
            </a:r>
            <a:r>
              <a:rPr lang="en-US" dirty="0" smtClean="0"/>
              <a:t>measuring byte volume</a:t>
            </a:r>
          </a:p>
          <a:p>
            <a:pPr marL="0" indent="0" defTabSz="231775"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and to measure the more meaningful entity – Shannon information !</a:t>
            </a: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10958072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5303" y="276271"/>
            <a:ext cx="7126500" cy="644740"/>
          </a:xfrm>
        </p:spPr>
        <p:txBody>
          <a:bodyPr/>
          <a:lstStyle/>
          <a:p>
            <a:r>
              <a:rPr lang="en-US" dirty="0" smtClean="0"/>
              <a:t>Information loss can be </a:t>
            </a:r>
            <a:r>
              <a:rPr lang="en-US" i="1" dirty="0" smtClean="0"/>
              <a:t>meaningless </a:t>
            </a:r>
            <a:endParaRPr lang="en-US" i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639077" y="1352778"/>
            <a:ext cx="8109138" cy="5266385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Experiment 4    WAN optimization – caching server (CDN server)</a:t>
            </a:r>
            <a:endParaRPr lang="en-US" b="1" dirty="0"/>
          </a:p>
          <a:p>
            <a:pPr marL="0" indent="0">
              <a:spcBef>
                <a:spcPts val="1200"/>
              </a:spcBef>
              <a:buNone/>
            </a:pPr>
            <a:r>
              <a:rPr lang="en-US" dirty="0" smtClean="0"/>
              <a:t>A caching server is a mechanism that conserves network resources</a:t>
            </a:r>
          </a:p>
          <a:p>
            <a:pPr marL="0" indent="0" defTabSz="231775"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by storing information that may be consumed multiple times</a:t>
            </a:r>
          </a:p>
          <a:p>
            <a:pPr marL="0" indent="0" defTabSz="231775">
              <a:spcBef>
                <a:spcPts val="1200"/>
              </a:spcBef>
              <a:buNone/>
            </a:pPr>
            <a:r>
              <a:rPr lang="en-US" dirty="0" smtClean="0"/>
              <a:t>Observing a particular flow</a:t>
            </a:r>
          </a:p>
          <a:p>
            <a:pPr marL="0" indent="0" defTabSz="231775"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frequently the output from a caching server</a:t>
            </a:r>
          </a:p>
          <a:p>
            <a:pPr marL="0" indent="0" defTabSz="231775"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is precisely the input (pass-through)</a:t>
            </a:r>
          </a:p>
          <a:p>
            <a:pPr marL="0" indent="0" defTabSz="231775">
              <a:buNone/>
            </a:pPr>
            <a:r>
              <a:rPr lang="en-US" dirty="0" smtClean="0"/>
              <a:t>But when the flow consists of information that has been previously cached</a:t>
            </a:r>
          </a:p>
          <a:p>
            <a:pPr marL="0" indent="0" defTabSz="231775"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then packets with non-zero information are output</a:t>
            </a:r>
          </a:p>
          <a:p>
            <a:pPr marL="0" indent="0" defTabSz="231775"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although no packets were input </a:t>
            </a:r>
          </a:p>
          <a:p>
            <a:pPr marL="0" indent="0" defTabSz="231775">
              <a:buNone/>
            </a:pPr>
            <a:r>
              <a:rPr lang="en-US" dirty="0" smtClean="0"/>
              <a:t>At a flow level this seems to show information creation by the server</a:t>
            </a:r>
          </a:p>
          <a:p>
            <a:pPr marL="0" indent="0" defTabSz="231775"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in paradoxical contradiction to principles of information theory </a:t>
            </a:r>
          </a:p>
          <a:p>
            <a:pPr marL="0" indent="0" defTabSz="231775">
              <a:spcBef>
                <a:spcPts val="1200"/>
              </a:spcBef>
              <a:buNone/>
            </a:pPr>
            <a:r>
              <a:rPr lang="en-US" dirty="0" smtClean="0"/>
              <a:t>So, even measured loss of Shannon information content loss</a:t>
            </a:r>
          </a:p>
          <a:p>
            <a:pPr marL="0" indent="0" defTabSz="231775">
              <a:spcBef>
                <a:spcPts val="0"/>
              </a:spcBef>
              <a:buNone/>
            </a:pPr>
            <a:r>
              <a:rPr lang="en-US" dirty="0" smtClean="0"/>
              <a:t>	can not be used as an end-to-end </a:t>
            </a:r>
            <a:r>
              <a:rPr lang="en-US" dirty="0" err="1" smtClean="0"/>
              <a:t>QoS</a:t>
            </a:r>
            <a:r>
              <a:rPr lang="en-US" dirty="0" smtClean="0"/>
              <a:t> parameter!</a:t>
            </a:r>
          </a:p>
          <a:p>
            <a:pPr marL="0" indent="0" defTabSz="231775">
              <a:buNone/>
            </a:pPr>
            <a:r>
              <a:rPr lang="en-US" sz="1800" dirty="0" smtClean="0"/>
              <a:t>Note, the information integrated over all time and aggregated over all flows</a:t>
            </a:r>
          </a:p>
          <a:p>
            <a:pPr marL="0" indent="0" defTabSz="231775">
              <a:spcBef>
                <a:spcPts val="0"/>
              </a:spcBef>
              <a:buNone/>
            </a:pPr>
            <a:r>
              <a:rPr lang="en-US" sz="1800" dirty="0"/>
              <a:t>	</a:t>
            </a:r>
            <a:r>
              <a:rPr lang="en-US" sz="1800" i="1" dirty="0" smtClean="0"/>
              <a:t>is</a:t>
            </a:r>
            <a:r>
              <a:rPr lang="en-US" sz="1800" dirty="0" smtClean="0"/>
              <a:t> conserved, but is not related to the </a:t>
            </a:r>
            <a:r>
              <a:rPr lang="en-US" sz="1800" dirty="0" err="1" smtClean="0"/>
              <a:t>QoE</a:t>
            </a:r>
            <a:r>
              <a:rPr lang="en-US" sz="1800" dirty="0" smtClean="0"/>
              <a:t> of any particular flow</a:t>
            </a:r>
          </a:p>
        </p:txBody>
      </p:sp>
    </p:spTree>
    <p:extLst>
      <p:ext uri="{BB962C8B-B14F-4D97-AF65-F5344CB8AC3E}">
        <p14:creationId xmlns:p14="http://schemas.microsoft.com/office/powerpoint/2010/main" val="3557489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Synthetic OAM packets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639077" y="1352779"/>
            <a:ext cx="8218320" cy="5127534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Network engineers will immediately object to our line of reasoning</a:t>
            </a:r>
          </a:p>
          <a:p>
            <a:pPr marL="0" indent="0" defTabSz="231775">
              <a:buNone/>
            </a:pPr>
            <a:r>
              <a:rPr lang="en-US" dirty="0" smtClean="0"/>
              <a:t>Certainly PLR is well-defined</a:t>
            </a:r>
          </a:p>
          <a:p>
            <a:pPr marL="0" indent="0" defTabSz="231775"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and the fault lies totally with our measurement methodology!</a:t>
            </a:r>
          </a:p>
          <a:p>
            <a:pPr marL="0" indent="0" defTabSz="231775">
              <a:buNone/>
            </a:pPr>
            <a:r>
              <a:rPr lang="en-US" dirty="0" smtClean="0"/>
              <a:t>The proper way to measure PLR in such cases</a:t>
            </a:r>
          </a:p>
          <a:p>
            <a:pPr marL="0" indent="0" defTabSz="231775"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is to introduce synthetic OAM packets </a:t>
            </a:r>
          </a:p>
          <a:p>
            <a:pPr marL="0" indent="0" defTabSz="231775"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designed to bypass the computational functionality</a:t>
            </a:r>
          </a:p>
          <a:p>
            <a:pPr marL="0" indent="0" defTabSz="231775">
              <a:spcBef>
                <a:spcPts val="0"/>
              </a:spcBef>
              <a:buNone/>
            </a:pPr>
            <a:r>
              <a:rPr lang="en-US" dirty="0" smtClean="0"/>
              <a:t>and thus measure true end-to-end transport PLR!</a:t>
            </a:r>
          </a:p>
          <a:p>
            <a:pPr marL="0" indent="0" defTabSz="231775">
              <a:spcBef>
                <a:spcPts val="1200"/>
              </a:spcBef>
              <a:buNone/>
            </a:pPr>
            <a:r>
              <a:rPr lang="en-US" dirty="0" smtClean="0"/>
              <a:t>That argument is completely true, and completely irrelevant !</a:t>
            </a:r>
          </a:p>
          <a:p>
            <a:pPr marL="0" indent="0" defTabSz="231775">
              <a:spcBef>
                <a:spcPts val="1200"/>
              </a:spcBef>
              <a:buNone/>
            </a:pPr>
            <a:r>
              <a:rPr lang="en-US" dirty="0" smtClean="0"/>
              <a:t>We aren’t interested in measuring </a:t>
            </a:r>
            <a:r>
              <a:rPr lang="en-US" dirty="0" err="1" smtClean="0"/>
              <a:t>QoS</a:t>
            </a:r>
            <a:r>
              <a:rPr lang="en-US" dirty="0" smtClean="0"/>
              <a:t> parameters as an academic exercise</a:t>
            </a:r>
          </a:p>
          <a:p>
            <a:pPr marL="0" indent="0" defTabSz="231775">
              <a:spcBef>
                <a:spcPts val="0"/>
              </a:spcBef>
              <a:buNone/>
            </a:pPr>
            <a:r>
              <a:rPr lang="en-US" dirty="0" smtClean="0"/>
              <a:t>The purpose of measuring them is to predict </a:t>
            </a:r>
            <a:r>
              <a:rPr lang="en-US" dirty="0" err="1" smtClean="0"/>
              <a:t>QoE</a:t>
            </a:r>
            <a:r>
              <a:rPr lang="en-US" dirty="0" smtClean="0"/>
              <a:t> on user traffic</a:t>
            </a:r>
          </a:p>
          <a:p>
            <a:pPr marL="0" indent="0" defTabSz="231775">
              <a:spcBef>
                <a:spcPts val="1200"/>
              </a:spcBef>
              <a:buNone/>
            </a:pPr>
            <a:r>
              <a:rPr lang="en-US" dirty="0" smtClean="0"/>
              <a:t>Traffic that does not traverse all the elements of user packets</a:t>
            </a:r>
          </a:p>
          <a:p>
            <a:pPr marL="0" indent="0" defTabSz="231775"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i.e., that is not </a:t>
            </a:r>
            <a:r>
              <a:rPr lang="en-US" i="1" dirty="0" smtClean="0"/>
              <a:t>fate sharing </a:t>
            </a:r>
            <a:r>
              <a:rPr lang="en-US" dirty="0" smtClean="0"/>
              <a:t>with true user traffic </a:t>
            </a:r>
          </a:p>
          <a:p>
            <a:pPr marL="0" indent="0" defTabSz="231775">
              <a:spcBef>
                <a:spcPts val="0"/>
              </a:spcBef>
              <a:buNone/>
            </a:pPr>
            <a:r>
              <a:rPr lang="en-US" dirty="0" smtClean="0"/>
              <a:t>can not be expected to assist in the prediction of the </a:t>
            </a:r>
            <a:r>
              <a:rPr lang="en-US" dirty="0" err="1" smtClean="0"/>
              <a:t>QoE</a:t>
            </a:r>
            <a:r>
              <a:rPr lang="en-US" dirty="0" smtClean="0"/>
              <a:t> of such user traffic!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77236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Delay may be </a:t>
            </a:r>
            <a:r>
              <a:rPr lang="en-US" i="1" dirty="0" smtClean="0"/>
              <a:t>problematic</a:t>
            </a:r>
            <a:endParaRPr lang="en-US" i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Perhaps the problem is only with PLR</a:t>
            </a:r>
          </a:p>
          <a:p>
            <a:pPr marL="0" indent="0" defTabSz="231775">
              <a:spcBef>
                <a:spcPts val="0"/>
              </a:spcBef>
              <a:buNone/>
            </a:pPr>
            <a:r>
              <a:rPr lang="en-US" dirty="0" smtClean="0"/>
              <a:t>	and other traditional KPIs remain useful ?</a:t>
            </a:r>
          </a:p>
          <a:p>
            <a:pPr marL="0" indent="0" defTabSz="231775">
              <a:spcBef>
                <a:spcPts val="1200"/>
              </a:spcBef>
              <a:buNone/>
            </a:pPr>
            <a:r>
              <a:rPr lang="en-US" dirty="0" smtClean="0"/>
              <a:t>The second most useful </a:t>
            </a:r>
            <a:r>
              <a:rPr lang="en-US" dirty="0" err="1" smtClean="0"/>
              <a:t>QoS</a:t>
            </a:r>
            <a:r>
              <a:rPr lang="en-US" dirty="0" smtClean="0"/>
              <a:t> parameter is end-to-end propagation delay</a:t>
            </a:r>
          </a:p>
          <a:p>
            <a:pPr marL="0" indent="0" defTabSz="231775">
              <a:spcBef>
                <a:spcPts val="1200"/>
              </a:spcBef>
              <a:buNone/>
            </a:pPr>
            <a:r>
              <a:rPr lang="en-US" dirty="0" smtClean="0"/>
              <a:t>Of course, many of out previous examples </a:t>
            </a:r>
          </a:p>
          <a:p>
            <a:pPr marL="0" indent="0" defTabSz="231775"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already cast doubt on the meaningfulness of delay</a:t>
            </a:r>
          </a:p>
          <a:p>
            <a:pPr marL="0" indent="0" defTabSz="231775">
              <a:spcBef>
                <a:spcPts val="1200"/>
              </a:spcBef>
              <a:buNone/>
            </a:pPr>
            <a:r>
              <a:rPr lang="en-US" dirty="0"/>
              <a:t>If packets are </a:t>
            </a:r>
            <a:r>
              <a:rPr lang="en-US" dirty="0" smtClean="0"/>
              <a:t>combined and </a:t>
            </a:r>
            <a:r>
              <a:rPr lang="en-US" dirty="0" err="1" smtClean="0"/>
              <a:t>resegmented</a:t>
            </a:r>
            <a:r>
              <a:rPr lang="en-US" dirty="0" smtClean="0"/>
              <a:t> </a:t>
            </a:r>
            <a:r>
              <a:rPr lang="en-US" dirty="0"/>
              <a:t>as in </a:t>
            </a:r>
            <a:r>
              <a:rPr lang="en-US" dirty="0" smtClean="0"/>
              <a:t>experiment 2 (TCP proxy)</a:t>
            </a:r>
          </a:p>
          <a:p>
            <a:pPr marL="0" indent="0" defTabSz="231775"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then we need to track individual bytes, not packets</a:t>
            </a:r>
          </a:p>
          <a:p>
            <a:pPr marL="0" indent="0" defTabSz="231775"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resulting in very erratic statistics</a:t>
            </a:r>
            <a:endParaRPr lang="en-US" dirty="0"/>
          </a:p>
          <a:p>
            <a:pPr marL="0" indent="0" defTabSz="231775">
              <a:spcBef>
                <a:spcPts val="1200"/>
              </a:spcBef>
              <a:buNone/>
            </a:pPr>
            <a:r>
              <a:rPr lang="en-US" dirty="0" smtClean="0"/>
              <a:t>If packet contents changes as in experiment 3 (compression)</a:t>
            </a:r>
          </a:p>
          <a:p>
            <a:pPr marL="0" indent="0" defTabSz="231775"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then how do track bytes ?</a:t>
            </a:r>
          </a:p>
          <a:p>
            <a:pPr marL="0" indent="0" defTabSz="231775">
              <a:spcBef>
                <a:spcPts val="1200"/>
              </a:spcBef>
              <a:buNone/>
            </a:pPr>
            <a:r>
              <a:rPr lang="en-US" dirty="0" smtClean="0"/>
              <a:t>If packets are not even sent as in experiment 4 </a:t>
            </a:r>
            <a:r>
              <a:rPr lang="en-US" dirty="0"/>
              <a:t>(caching</a:t>
            </a:r>
            <a:r>
              <a:rPr lang="en-US" dirty="0" smtClean="0"/>
              <a:t>)</a:t>
            </a:r>
          </a:p>
          <a:p>
            <a:pPr marL="0" indent="0" defTabSz="231775"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what does propagation delay even mean ?</a:t>
            </a:r>
          </a:p>
          <a:p>
            <a:pPr marL="0" indent="0" defTabSz="231775">
              <a:spcBef>
                <a:spcPts val="1800"/>
              </a:spcBef>
              <a:buNone/>
            </a:pPr>
            <a:r>
              <a:rPr lang="en-US" dirty="0" smtClean="0"/>
              <a:t>But, there is an even stronger argument !</a:t>
            </a:r>
          </a:p>
        </p:txBody>
      </p:sp>
    </p:spTree>
    <p:extLst>
      <p:ext uri="{BB962C8B-B14F-4D97-AF65-F5344CB8AC3E}">
        <p14:creationId xmlns:p14="http://schemas.microsoft.com/office/powerpoint/2010/main" val="31363195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Delay can be </a:t>
            </a:r>
            <a:r>
              <a:rPr lang="en-US" i="1" dirty="0" smtClean="0"/>
              <a:t>meaningless</a:t>
            </a:r>
            <a:endParaRPr lang="en-US" i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 defTabSz="231775">
              <a:spcBef>
                <a:spcPts val="1800"/>
              </a:spcBef>
              <a:buNone/>
            </a:pPr>
            <a:r>
              <a:rPr lang="en-US" b="1" dirty="0" smtClean="0"/>
              <a:t>Experiment 5   Web browsing</a:t>
            </a:r>
            <a:endParaRPr lang="en-US" b="1" dirty="0"/>
          </a:p>
          <a:p>
            <a:pPr marL="0" indent="0">
              <a:buNone/>
            </a:pPr>
            <a:r>
              <a:rPr lang="en-US" dirty="0" smtClean="0"/>
              <a:t>Studies show that users 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are universally satisfied if web pages stabilize in less than 2 seconds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are universally frustrated if web pages don’t stabilize within 8 seconds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dirty="0" smtClean="0"/>
              <a:t>This is already hard to track for web pages with embedded components</a:t>
            </a:r>
          </a:p>
          <a:p>
            <a:pPr marL="0" indent="0" defTabSz="231775"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where an embedded image may load with significant delay</a:t>
            </a:r>
          </a:p>
          <a:p>
            <a:pPr marL="0" indent="0" defTabSz="231775"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and cause the page to graphically reassemble</a:t>
            </a:r>
          </a:p>
          <a:p>
            <a:pPr marL="0" indent="0" defTabSz="231775">
              <a:spcBef>
                <a:spcPts val="0"/>
              </a:spcBef>
              <a:buNone/>
            </a:pPr>
            <a:r>
              <a:rPr lang="en-US" dirty="0" smtClean="0"/>
              <a:t>But, let’s look at the simplest point-to-point case</a:t>
            </a:r>
          </a:p>
          <a:p>
            <a:pPr marL="0" indent="0" defTabSz="231775">
              <a:spcBef>
                <a:spcPts val="1200"/>
              </a:spcBef>
              <a:buNone/>
            </a:pPr>
            <a:r>
              <a:rPr lang="en-US" dirty="0" smtClean="0"/>
              <a:t>The browser itself is a software function that is part of the service</a:t>
            </a:r>
          </a:p>
          <a:p>
            <a:pPr marL="0" indent="0" defTabSz="231775">
              <a:spcBef>
                <a:spcPts val="0"/>
              </a:spcBef>
              <a:buNone/>
            </a:pPr>
            <a:r>
              <a:rPr lang="en-US" dirty="0" smtClean="0"/>
              <a:t>	and runs software </a:t>
            </a:r>
            <a:r>
              <a:rPr lang="en-US" dirty="0"/>
              <a:t>(e.g., </a:t>
            </a:r>
            <a:r>
              <a:rPr lang="en-US" dirty="0" err="1"/>
              <a:t>javascript</a:t>
            </a:r>
            <a:r>
              <a:rPr lang="en-US" dirty="0"/>
              <a:t>) </a:t>
            </a:r>
            <a:r>
              <a:rPr lang="en-US" dirty="0" smtClean="0"/>
              <a:t>downloaded as part of the data</a:t>
            </a:r>
          </a:p>
          <a:p>
            <a:pPr marL="0" indent="0" defTabSz="231775">
              <a:spcBef>
                <a:spcPts val="1200"/>
              </a:spcBef>
              <a:buNone/>
            </a:pPr>
            <a:r>
              <a:rPr lang="en-US" dirty="0" smtClean="0"/>
              <a:t>This software may an unbounded amount of time to run</a:t>
            </a:r>
          </a:p>
          <a:p>
            <a:pPr marL="0" indent="0" defTabSz="231775"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before finally stabilizing the graphical representation of the web page</a:t>
            </a:r>
          </a:p>
          <a:p>
            <a:pPr marL="0" indent="0" defTabSz="231775">
              <a:spcBef>
                <a:spcPts val="1200"/>
              </a:spcBef>
              <a:buNone/>
            </a:pPr>
            <a:r>
              <a:rPr lang="en-US" dirty="0" smtClean="0"/>
              <a:t>Thus, delay from request to page stabilization </a:t>
            </a:r>
          </a:p>
          <a:p>
            <a:pPr marL="0" indent="0" defTabSz="231775"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is not uniquely determined by network propagation delay!</a:t>
            </a:r>
          </a:p>
          <a:p>
            <a:pPr marL="0" indent="0" defTabSz="231775">
              <a:spcBef>
                <a:spcPts val="0"/>
              </a:spcBef>
              <a:buNone/>
            </a:pPr>
            <a:r>
              <a:rPr lang="en-US" dirty="0" smtClean="0"/>
              <a:t>(only a </a:t>
            </a:r>
            <a:r>
              <a:rPr lang="en-US" i="1" dirty="0" smtClean="0"/>
              <a:t>greater than or equal to </a:t>
            </a:r>
            <a:r>
              <a:rPr lang="en-US" dirty="0" smtClean="0"/>
              <a:t>relationship exists)</a:t>
            </a:r>
          </a:p>
        </p:txBody>
      </p:sp>
    </p:spTree>
    <p:extLst>
      <p:ext uri="{BB962C8B-B14F-4D97-AF65-F5344CB8AC3E}">
        <p14:creationId xmlns:p14="http://schemas.microsoft.com/office/powerpoint/2010/main" val="42457733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What </a:t>
            </a:r>
            <a:r>
              <a:rPr lang="en-US" dirty="0" smtClean="0"/>
              <a:t>about hop-by-hop KPIs ?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639077" y="1352779"/>
            <a:ext cx="8191024" cy="5127534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What we have shown is that for NFV-enabled networks</a:t>
            </a:r>
          </a:p>
          <a:p>
            <a:pPr marL="0" indent="0" defTabSz="231775">
              <a:buNone/>
            </a:pPr>
            <a:r>
              <a:rPr lang="en-US" dirty="0"/>
              <a:t>	</a:t>
            </a:r>
            <a:r>
              <a:rPr lang="en-US" dirty="0" err="1" smtClean="0"/>
              <a:t>QoE</a:t>
            </a:r>
            <a:r>
              <a:rPr lang="en-US" dirty="0" smtClean="0"/>
              <a:t> is not a function of flow-level </a:t>
            </a:r>
            <a:r>
              <a:rPr lang="en-US" b="1" dirty="0" smtClean="0"/>
              <a:t>end-to-end</a:t>
            </a:r>
            <a:r>
              <a:rPr lang="en-US" dirty="0" smtClean="0"/>
              <a:t> </a:t>
            </a:r>
            <a:r>
              <a:rPr lang="en-US" dirty="0" err="1" smtClean="0"/>
              <a:t>QoS</a:t>
            </a:r>
            <a:r>
              <a:rPr lang="en-US" dirty="0" smtClean="0"/>
              <a:t> parameters</a:t>
            </a:r>
          </a:p>
          <a:p>
            <a:pPr marL="0" indent="0" defTabSz="231775"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	such as Packet Loss Ratio and network delay</a:t>
            </a:r>
          </a:p>
          <a:p>
            <a:pPr marL="0" indent="0" defTabSz="231775">
              <a:buNone/>
            </a:pPr>
            <a:r>
              <a:rPr lang="en-US" b="1" dirty="0" smtClean="0"/>
              <a:t>				</a:t>
            </a:r>
            <a:r>
              <a:rPr lang="en-US" b="1" dirty="0" err="1" smtClean="0"/>
              <a:t>QoE</a:t>
            </a:r>
            <a:r>
              <a:rPr lang="en-US" b="1" dirty="0" smtClean="0"/>
              <a:t> ≠ </a:t>
            </a:r>
            <a:r>
              <a:rPr lang="en-US" b="1" dirty="0"/>
              <a:t>f (application; </a:t>
            </a:r>
            <a:r>
              <a:rPr lang="en-US" b="1" dirty="0" err="1" smtClean="0"/>
              <a:t>T</a:t>
            </a:r>
            <a:r>
              <a:rPr lang="en-US" b="1" baseline="-25000" dirty="0" err="1" smtClean="0"/>
              <a:t>i</a:t>
            </a:r>
            <a:r>
              <a:rPr lang="en-US" b="1" baseline="-25000" dirty="0" smtClean="0"/>
              <a:t> </a:t>
            </a:r>
            <a:r>
              <a:rPr lang="en-US" b="1" dirty="0" smtClean="0"/>
              <a:t>)</a:t>
            </a:r>
          </a:p>
          <a:p>
            <a:pPr marL="0" indent="0" defTabSz="231775">
              <a:buNone/>
            </a:pPr>
            <a:endParaRPr lang="en-US" b="1" dirty="0" smtClean="0"/>
          </a:p>
          <a:p>
            <a:pPr marL="0" indent="0" defTabSz="231775">
              <a:buNone/>
            </a:pPr>
            <a:endParaRPr lang="en-US" b="1" dirty="0" smtClean="0"/>
          </a:p>
          <a:p>
            <a:pPr marL="0" indent="0" defTabSz="231775">
              <a:buNone/>
            </a:pPr>
            <a:endParaRPr lang="en-US" b="1" dirty="0"/>
          </a:p>
          <a:p>
            <a:pPr marL="0" indent="0" defTabSz="231775">
              <a:spcBef>
                <a:spcPts val="1800"/>
              </a:spcBef>
              <a:buNone/>
            </a:pPr>
            <a:r>
              <a:rPr lang="en-US" dirty="0" smtClean="0"/>
              <a:t>Of course, there </a:t>
            </a:r>
            <a:r>
              <a:rPr lang="en-US" i="1" dirty="0" smtClean="0"/>
              <a:t>may</a:t>
            </a:r>
            <a:r>
              <a:rPr lang="en-US" dirty="0" smtClean="0"/>
              <a:t> still be meaning to </a:t>
            </a:r>
            <a:r>
              <a:rPr lang="en-US" b="1" dirty="0" smtClean="0"/>
              <a:t>hop-by-hop</a:t>
            </a:r>
            <a:r>
              <a:rPr lang="en-US" dirty="0" smtClean="0"/>
              <a:t> </a:t>
            </a:r>
            <a:r>
              <a:rPr lang="en-US" dirty="0" err="1" smtClean="0"/>
              <a:t>QoS</a:t>
            </a:r>
            <a:r>
              <a:rPr lang="en-US" dirty="0" smtClean="0"/>
              <a:t> parameters</a:t>
            </a:r>
          </a:p>
          <a:p>
            <a:pPr marL="0" indent="0" defTabSz="231775">
              <a:buNone/>
            </a:pPr>
            <a:r>
              <a:rPr lang="en-US" b="1" dirty="0"/>
              <a:t>				</a:t>
            </a:r>
            <a:r>
              <a:rPr lang="en-US" b="1" dirty="0" err="1"/>
              <a:t>QoE</a:t>
            </a:r>
            <a:r>
              <a:rPr lang="en-US" b="1" dirty="0"/>
              <a:t> = f (application; </a:t>
            </a:r>
            <a:r>
              <a:rPr lang="en-US" b="1" dirty="0" smtClean="0"/>
              <a:t>T</a:t>
            </a:r>
            <a:r>
              <a:rPr lang="el-GR" b="1" baseline="-25000" dirty="0" smtClean="0"/>
              <a:t>λ</a:t>
            </a:r>
            <a:r>
              <a:rPr lang="en-US" b="1" baseline="-25000" dirty="0" err="1" smtClean="0"/>
              <a:t>i</a:t>
            </a:r>
            <a:r>
              <a:rPr lang="en-US" b="1" baseline="-25000" dirty="0" smtClean="0"/>
              <a:t> </a:t>
            </a:r>
            <a:r>
              <a:rPr lang="en-US" b="1" dirty="0" smtClean="0"/>
              <a:t>)</a:t>
            </a:r>
            <a:endParaRPr lang="en-US" b="1" dirty="0"/>
          </a:p>
          <a:p>
            <a:pPr marL="0" indent="0" defTabSz="231775">
              <a:buNone/>
            </a:pPr>
            <a:r>
              <a:rPr lang="en-US" dirty="0" smtClean="0"/>
              <a:t>where </a:t>
            </a:r>
            <a:r>
              <a:rPr lang="el-GR" dirty="0" smtClean="0"/>
              <a:t>λ</a:t>
            </a:r>
            <a:r>
              <a:rPr lang="en-US" dirty="0" smtClean="0"/>
              <a:t> runs over all the links between different VNFs of the flow in question</a:t>
            </a:r>
          </a:p>
        </p:txBody>
      </p:sp>
      <p:grpSp>
        <p:nvGrpSpPr>
          <p:cNvPr id="124" name="Group 123"/>
          <p:cNvGrpSpPr/>
          <p:nvPr/>
        </p:nvGrpSpPr>
        <p:grpSpPr>
          <a:xfrm>
            <a:off x="1886591" y="2969844"/>
            <a:ext cx="4693504" cy="919682"/>
            <a:chOff x="1886591" y="2808480"/>
            <a:chExt cx="4693504" cy="919682"/>
          </a:xfrm>
        </p:grpSpPr>
        <p:cxnSp>
          <p:nvCxnSpPr>
            <p:cNvPr id="63" name="Straight Connector 62"/>
            <p:cNvCxnSpPr/>
            <p:nvPr/>
          </p:nvCxnSpPr>
          <p:spPr>
            <a:xfrm>
              <a:off x="2596931" y="3309101"/>
              <a:ext cx="3634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64" name="Picture 63" descr="Server.png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4210584" y="3161780"/>
              <a:ext cx="361666" cy="361666"/>
            </a:xfrm>
            <a:prstGeom prst="rect">
              <a:avLst/>
            </a:prstGeom>
          </p:spPr>
        </p:pic>
        <p:grpSp>
          <p:nvGrpSpPr>
            <p:cNvPr id="65" name="Group 329"/>
            <p:cNvGrpSpPr>
              <a:grpSpLocks/>
            </p:cNvGrpSpPr>
            <p:nvPr/>
          </p:nvGrpSpPr>
          <p:grpSpPr bwMode="auto">
            <a:xfrm>
              <a:off x="5208028" y="3186309"/>
              <a:ext cx="321645" cy="269496"/>
              <a:chOff x="3933" y="930"/>
              <a:chExt cx="251" cy="330"/>
            </a:xfrm>
          </p:grpSpPr>
          <p:sp>
            <p:nvSpPr>
              <p:cNvPr id="96" name="Oval 330"/>
              <p:cNvSpPr>
                <a:spLocks noChangeArrowheads="1"/>
              </p:cNvSpPr>
              <p:nvPr/>
            </p:nvSpPr>
            <p:spPr bwMode="auto">
              <a:xfrm>
                <a:off x="3934" y="1155"/>
                <a:ext cx="250" cy="105"/>
              </a:xfrm>
              <a:prstGeom prst="ellipse">
                <a:avLst/>
              </a:prstGeom>
              <a:solidFill>
                <a:schemeClr val="accent1"/>
              </a:solidFill>
              <a:ln w="7938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97" name="Rectangle 331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98" name="Rectangle 332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99" name="Oval 333"/>
              <p:cNvSpPr>
                <a:spLocks noChangeArrowheads="1"/>
              </p:cNvSpPr>
              <p:nvPr/>
            </p:nvSpPr>
            <p:spPr bwMode="auto">
              <a:xfrm>
                <a:off x="3934" y="930"/>
                <a:ext cx="250" cy="105"/>
              </a:xfrm>
              <a:prstGeom prst="ellipse">
                <a:avLst/>
              </a:prstGeom>
              <a:solidFill>
                <a:srgbClr val="777ED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grpSp>
            <p:nvGrpSpPr>
              <p:cNvPr id="100" name="Group 334"/>
              <p:cNvGrpSpPr>
                <a:grpSpLocks/>
              </p:cNvGrpSpPr>
              <p:nvPr/>
            </p:nvGrpSpPr>
            <p:grpSpPr bwMode="auto">
              <a:xfrm>
                <a:off x="3971" y="942"/>
                <a:ext cx="174" cy="81"/>
                <a:chOff x="612" y="2531"/>
                <a:chExt cx="604" cy="214"/>
              </a:xfrm>
            </p:grpSpPr>
            <p:grpSp>
              <p:nvGrpSpPr>
                <p:cNvPr id="101" name="Group 335"/>
                <p:cNvGrpSpPr>
                  <a:grpSpLocks/>
                </p:cNvGrpSpPr>
                <p:nvPr/>
              </p:nvGrpSpPr>
              <p:grpSpPr bwMode="auto">
                <a:xfrm>
                  <a:off x="612" y="2531"/>
                  <a:ext cx="599" cy="209"/>
                  <a:chOff x="612" y="2531"/>
                  <a:chExt cx="599" cy="209"/>
                </a:xfrm>
              </p:grpSpPr>
              <p:sp>
                <p:nvSpPr>
                  <p:cNvPr id="111" name="Freeform 336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12" name="Freeform 337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13" name="Freeform 338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14" name="Freeform 339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15" name="Freeform 340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16" name="Freeform 341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17" name="Freeform 342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18" name="Freeform 343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</p:grpSp>
            <p:grpSp>
              <p:nvGrpSpPr>
                <p:cNvPr id="102" name="Group 344"/>
                <p:cNvGrpSpPr>
                  <a:grpSpLocks/>
                </p:cNvGrpSpPr>
                <p:nvPr/>
              </p:nvGrpSpPr>
              <p:grpSpPr bwMode="auto">
                <a:xfrm>
                  <a:off x="618" y="2536"/>
                  <a:ext cx="598" cy="209"/>
                  <a:chOff x="618" y="2536"/>
                  <a:chExt cx="598" cy="209"/>
                </a:xfrm>
              </p:grpSpPr>
              <p:sp>
                <p:nvSpPr>
                  <p:cNvPr id="103" name="Freeform 345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04" name="Freeform 346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05" name="Freeform 347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06" name="Freeform 348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07" name="Freeform 349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08" name="Freeform 350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09" name="Freeform 351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10" name="Freeform 352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</p:grpSp>
          </p:grpSp>
        </p:grpSp>
        <p:grpSp>
          <p:nvGrpSpPr>
            <p:cNvPr id="66" name="Group 329"/>
            <p:cNvGrpSpPr>
              <a:grpSpLocks/>
            </p:cNvGrpSpPr>
            <p:nvPr/>
          </p:nvGrpSpPr>
          <p:grpSpPr bwMode="auto">
            <a:xfrm>
              <a:off x="3251880" y="3174353"/>
              <a:ext cx="321645" cy="269496"/>
              <a:chOff x="3933" y="930"/>
              <a:chExt cx="251" cy="330"/>
            </a:xfrm>
          </p:grpSpPr>
          <p:sp>
            <p:nvSpPr>
              <p:cNvPr id="73" name="Oval 330"/>
              <p:cNvSpPr>
                <a:spLocks noChangeArrowheads="1"/>
              </p:cNvSpPr>
              <p:nvPr/>
            </p:nvSpPr>
            <p:spPr bwMode="auto">
              <a:xfrm>
                <a:off x="3934" y="1155"/>
                <a:ext cx="250" cy="105"/>
              </a:xfrm>
              <a:prstGeom prst="ellipse">
                <a:avLst/>
              </a:prstGeom>
              <a:solidFill>
                <a:schemeClr val="accent1"/>
              </a:solidFill>
              <a:ln w="7938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4" name="Rectangle 331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5" name="Rectangle 332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6" name="Oval 333"/>
              <p:cNvSpPr>
                <a:spLocks noChangeArrowheads="1"/>
              </p:cNvSpPr>
              <p:nvPr/>
            </p:nvSpPr>
            <p:spPr bwMode="auto">
              <a:xfrm>
                <a:off x="3934" y="930"/>
                <a:ext cx="250" cy="105"/>
              </a:xfrm>
              <a:prstGeom prst="ellipse">
                <a:avLst/>
              </a:prstGeom>
              <a:solidFill>
                <a:srgbClr val="777ED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grpSp>
            <p:nvGrpSpPr>
              <p:cNvPr id="77" name="Group 334"/>
              <p:cNvGrpSpPr>
                <a:grpSpLocks/>
              </p:cNvGrpSpPr>
              <p:nvPr/>
            </p:nvGrpSpPr>
            <p:grpSpPr bwMode="auto">
              <a:xfrm>
                <a:off x="3971" y="942"/>
                <a:ext cx="174" cy="81"/>
                <a:chOff x="612" y="2531"/>
                <a:chExt cx="604" cy="214"/>
              </a:xfrm>
            </p:grpSpPr>
            <p:grpSp>
              <p:nvGrpSpPr>
                <p:cNvPr id="78" name="Group 335"/>
                <p:cNvGrpSpPr>
                  <a:grpSpLocks/>
                </p:cNvGrpSpPr>
                <p:nvPr/>
              </p:nvGrpSpPr>
              <p:grpSpPr bwMode="auto">
                <a:xfrm>
                  <a:off x="612" y="2531"/>
                  <a:ext cx="599" cy="209"/>
                  <a:chOff x="612" y="2531"/>
                  <a:chExt cx="599" cy="209"/>
                </a:xfrm>
              </p:grpSpPr>
              <p:sp>
                <p:nvSpPr>
                  <p:cNvPr id="88" name="Freeform 336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89" name="Freeform 337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90" name="Freeform 338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91" name="Freeform 339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92" name="Freeform 340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93" name="Freeform 341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94" name="Freeform 342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95" name="Freeform 343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</p:grpSp>
            <p:grpSp>
              <p:nvGrpSpPr>
                <p:cNvPr id="79" name="Group 344"/>
                <p:cNvGrpSpPr>
                  <a:grpSpLocks/>
                </p:cNvGrpSpPr>
                <p:nvPr/>
              </p:nvGrpSpPr>
              <p:grpSpPr bwMode="auto">
                <a:xfrm>
                  <a:off x="618" y="2536"/>
                  <a:ext cx="598" cy="209"/>
                  <a:chOff x="618" y="2536"/>
                  <a:chExt cx="598" cy="209"/>
                </a:xfrm>
              </p:grpSpPr>
              <p:sp>
                <p:nvSpPr>
                  <p:cNvPr id="80" name="Freeform 345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81" name="Freeform 346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82" name="Freeform 347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83" name="Freeform 348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84" name="Freeform 349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85" name="Freeform 350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86" name="Freeform 351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87" name="Freeform 352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</p:grpSp>
          </p:grpSp>
        </p:grpSp>
        <p:graphicFrame>
          <p:nvGraphicFramePr>
            <p:cNvPr id="67" name="Object 4">
              <a:hlinkClick r:id="" action="ppaction://ole?verb=0"/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340935369"/>
                </p:ext>
              </p:extLst>
            </p:nvPr>
          </p:nvGraphicFramePr>
          <p:xfrm>
            <a:off x="1886591" y="2957064"/>
            <a:ext cx="729753" cy="77109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6" name="Clip" r:id="rId4" imgW="757080" imgH="744480" progId="MS_ClipArt_Gallery.2">
                    <p:embed/>
                  </p:oleObj>
                </mc:Choice>
                <mc:Fallback>
                  <p:oleObj name="Clip" r:id="rId4" imgW="757080" imgH="744480" progId="MS_ClipArt_Gallery.2">
                    <p:embed/>
                    <p:pic>
                      <p:nvPicPr>
                        <p:cNvPr id="0" name="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86591" y="2957064"/>
                          <a:ext cx="729753" cy="77109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pic>
          <p:nvPicPr>
            <p:cNvPr id="68" name="Picture 106" descr="C:\WINDOWS\Application Data\Microsoft\Media Catalog\Downloaded Clips\cl0\BS00093_.wmf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6164170" y="3048029"/>
              <a:ext cx="415925" cy="422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120" name="Straight Arrow Connector 119"/>
            <p:cNvCxnSpPr/>
            <p:nvPr/>
          </p:nvCxnSpPr>
          <p:spPr>
            <a:xfrm>
              <a:off x="2916267" y="3133165"/>
              <a:ext cx="3270314" cy="0"/>
            </a:xfrm>
            <a:prstGeom prst="straightConnector1">
              <a:avLst/>
            </a:prstGeom>
            <a:ln w="5715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Straight Arrow Connector 121"/>
            <p:cNvCxnSpPr/>
            <p:nvPr/>
          </p:nvCxnSpPr>
          <p:spPr>
            <a:xfrm flipH="1">
              <a:off x="2568961" y="3128711"/>
              <a:ext cx="606235" cy="0"/>
            </a:xfrm>
            <a:prstGeom prst="straightConnector1">
              <a:avLst/>
            </a:prstGeom>
            <a:ln w="5715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3" name="TextBox 122"/>
            <p:cNvSpPr txBox="1"/>
            <p:nvPr/>
          </p:nvSpPr>
          <p:spPr>
            <a:xfrm>
              <a:off x="3045347" y="2808480"/>
              <a:ext cx="2632318" cy="3277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b="1" dirty="0" smtClean="0">
                  <a:solidFill>
                    <a:srgbClr val="FF0000"/>
                  </a:solidFill>
                  <a:latin typeface="+mn-lt"/>
                </a:rPr>
                <a:t>end-to-end KPIs   </a:t>
              </a:r>
              <a:r>
                <a:rPr lang="en-US" b="1" dirty="0" err="1" smtClean="0">
                  <a:solidFill>
                    <a:srgbClr val="FF0000"/>
                  </a:solidFill>
                  <a:latin typeface="+mn-lt"/>
                </a:rPr>
                <a:t>T</a:t>
              </a:r>
              <a:r>
                <a:rPr lang="en-US" b="1" baseline="-25000" dirty="0" err="1" smtClean="0">
                  <a:solidFill>
                    <a:srgbClr val="FF0000"/>
                  </a:solidFill>
                  <a:latin typeface="+mn-lt"/>
                </a:rPr>
                <a:t>i</a:t>
              </a:r>
              <a:endParaRPr lang="en-US" b="1" baseline="-25000" dirty="0" smtClean="0">
                <a:solidFill>
                  <a:srgbClr val="FF0000"/>
                </a:solidFill>
                <a:latin typeface="+mn-lt"/>
              </a:endParaRPr>
            </a:p>
          </p:txBody>
        </p:sp>
      </p:grpSp>
      <p:grpSp>
        <p:nvGrpSpPr>
          <p:cNvPr id="128" name="Group 127"/>
          <p:cNvGrpSpPr/>
          <p:nvPr/>
        </p:nvGrpSpPr>
        <p:grpSpPr>
          <a:xfrm>
            <a:off x="1882108" y="5386490"/>
            <a:ext cx="4693504" cy="923772"/>
            <a:chOff x="1882108" y="5184785"/>
            <a:chExt cx="4693504" cy="923772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2592448" y="5536822"/>
              <a:ext cx="3634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6" name="Picture 5" descr="Server.png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4206101" y="5389501"/>
              <a:ext cx="361666" cy="361666"/>
            </a:xfrm>
            <a:prstGeom prst="rect">
              <a:avLst/>
            </a:prstGeom>
          </p:spPr>
        </p:pic>
        <p:grpSp>
          <p:nvGrpSpPr>
            <p:cNvPr id="7" name="Group 329"/>
            <p:cNvGrpSpPr>
              <a:grpSpLocks/>
            </p:cNvGrpSpPr>
            <p:nvPr/>
          </p:nvGrpSpPr>
          <p:grpSpPr bwMode="auto">
            <a:xfrm>
              <a:off x="5203545" y="5414030"/>
              <a:ext cx="321645" cy="269496"/>
              <a:chOff x="3933" y="930"/>
              <a:chExt cx="251" cy="330"/>
            </a:xfrm>
          </p:grpSpPr>
          <p:sp>
            <p:nvSpPr>
              <p:cNvPr id="39" name="Oval 330"/>
              <p:cNvSpPr>
                <a:spLocks noChangeArrowheads="1"/>
              </p:cNvSpPr>
              <p:nvPr/>
            </p:nvSpPr>
            <p:spPr bwMode="auto">
              <a:xfrm>
                <a:off x="3934" y="1155"/>
                <a:ext cx="250" cy="105"/>
              </a:xfrm>
              <a:prstGeom prst="ellipse">
                <a:avLst/>
              </a:prstGeom>
              <a:solidFill>
                <a:schemeClr val="accent1"/>
              </a:solidFill>
              <a:ln w="7938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0" name="Rectangle 331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1" name="Rectangle 332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2" name="Oval 333"/>
              <p:cNvSpPr>
                <a:spLocks noChangeArrowheads="1"/>
              </p:cNvSpPr>
              <p:nvPr/>
            </p:nvSpPr>
            <p:spPr bwMode="auto">
              <a:xfrm>
                <a:off x="3934" y="930"/>
                <a:ext cx="250" cy="105"/>
              </a:xfrm>
              <a:prstGeom prst="ellipse">
                <a:avLst/>
              </a:prstGeom>
              <a:solidFill>
                <a:srgbClr val="777ED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grpSp>
            <p:nvGrpSpPr>
              <p:cNvPr id="43" name="Group 334"/>
              <p:cNvGrpSpPr>
                <a:grpSpLocks/>
              </p:cNvGrpSpPr>
              <p:nvPr/>
            </p:nvGrpSpPr>
            <p:grpSpPr bwMode="auto">
              <a:xfrm>
                <a:off x="3971" y="942"/>
                <a:ext cx="174" cy="81"/>
                <a:chOff x="612" y="2531"/>
                <a:chExt cx="604" cy="214"/>
              </a:xfrm>
            </p:grpSpPr>
            <p:grpSp>
              <p:nvGrpSpPr>
                <p:cNvPr id="44" name="Group 335"/>
                <p:cNvGrpSpPr>
                  <a:grpSpLocks/>
                </p:cNvGrpSpPr>
                <p:nvPr/>
              </p:nvGrpSpPr>
              <p:grpSpPr bwMode="auto">
                <a:xfrm>
                  <a:off x="612" y="2531"/>
                  <a:ext cx="599" cy="209"/>
                  <a:chOff x="612" y="2531"/>
                  <a:chExt cx="599" cy="209"/>
                </a:xfrm>
              </p:grpSpPr>
              <p:sp>
                <p:nvSpPr>
                  <p:cNvPr id="54" name="Freeform 336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55" name="Freeform 337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56" name="Freeform 338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57" name="Freeform 339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58" name="Freeform 340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59" name="Freeform 341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60" name="Freeform 342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61" name="Freeform 343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</p:grpSp>
            <p:grpSp>
              <p:nvGrpSpPr>
                <p:cNvPr id="45" name="Group 344"/>
                <p:cNvGrpSpPr>
                  <a:grpSpLocks/>
                </p:cNvGrpSpPr>
                <p:nvPr/>
              </p:nvGrpSpPr>
              <p:grpSpPr bwMode="auto">
                <a:xfrm>
                  <a:off x="618" y="2536"/>
                  <a:ext cx="598" cy="209"/>
                  <a:chOff x="618" y="2536"/>
                  <a:chExt cx="598" cy="209"/>
                </a:xfrm>
              </p:grpSpPr>
              <p:sp>
                <p:nvSpPr>
                  <p:cNvPr id="46" name="Freeform 345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47" name="Freeform 346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48" name="Freeform 347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49" name="Freeform 348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50" name="Freeform 349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51" name="Freeform 350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52" name="Freeform 351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53" name="Freeform 352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</p:grpSp>
          </p:grpSp>
        </p:grpSp>
        <p:grpSp>
          <p:nvGrpSpPr>
            <p:cNvPr id="8" name="Group 329"/>
            <p:cNvGrpSpPr>
              <a:grpSpLocks/>
            </p:cNvGrpSpPr>
            <p:nvPr/>
          </p:nvGrpSpPr>
          <p:grpSpPr bwMode="auto">
            <a:xfrm>
              <a:off x="3247397" y="5402074"/>
              <a:ext cx="321645" cy="269496"/>
              <a:chOff x="3933" y="930"/>
              <a:chExt cx="251" cy="330"/>
            </a:xfrm>
          </p:grpSpPr>
          <p:sp>
            <p:nvSpPr>
              <p:cNvPr id="16" name="Oval 330"/>
              <p:cNvSpPr>
                <a:spLocks noChangeArrowheads="1"/>
              </p:cNvSpPr>
              <p:nvPr/>
            </p:nvSpPr>
            <p:spPr bwMode="auto">
              <a:xfrm>
                <a:off x="3934" y="1155"/>
                <a:ext cx="250" cy="105"/>
              </a:xfrm>
              <a:prstGeom prst="ellipse">
                <a:avLst/>
              </a:prstGeom>
              <a:solidFill>
                <a:schemeClr val="accent1"/>
              </a:solidFill>
              <a:ln w="7938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7" name="Rectangle 331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8" name="Rectangle 332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9" name="Oval 333"/>
              <p:cNvSpPr>
                <a:spLocks noChangeArrowheads="1"/>
              </p:cNvSpPr>
              <p:nvPr/>
            </p:nvSpPr>
            <p:spPr bwMode="auto">
              <a:xfrm>
                <a:off x="3934" y="930"/>
                <a:ext cx="250" cy="105"/>
              </a:xfrm>
              <a:prstGeom prst="ellipse">
                <a:avLst/>
              </a:prstGeom>
              <a:solidFill>
                <a:srgbClr val="777ED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grpSp>
            <p:nvGrpSpPr>
              <p:cNvPr id="20" name="Group 334"/>
              <p:cNvGrpSpPr>
                <a:grpSpLocks/>
              </p:cNvGrpSpPr>
              <p:nvPr/>
            </p:nvGrpSpPr>
            <p:grpSpPr bwMode="auto">
              <a:xfrm>
                <a:off x="3971" y="942"/>
                <a:ext cx="174" cy="81"/>
                <a:chOff x="612" y="2531"/>
                <a:chExt cx="604" cy="214"/>
              </a:xfrm>
            </p:grpSpPr>
            <p:grpSp>
              <p:nvGrpSpPr>
                <p:cNvPr id="21" name="Group 335"/>
                <p:cNvGrpSpPr>
                  <a:grpSpLocks/>
                </p:cNvGrpSpPr>
                <p:nvPr/>
              </p:nvGrpSpPr>
              <p:grpSpPr bwMode="auto">
                <a:xfrm>
                  <a:off x="612" y="2531"/>
                  <a:ext cx="599" cy="209"/>
                  <a:chOff x="612" y="2531"/>
                  <a:chExt cx="599" cy="209"/>
                </a:xfrm>
              </p:grpSpPr>
              <p:sp>
                <p:nvSpPr>
                  <p:cNvPr id="31" name="Freeform 336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32" name="Freeform 337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33" name="Freeform 338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34" name="Freeform 339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35" name="Freeform 340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36" name="Freeform 341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37" name="Freeform 342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38" name="Freeform 343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</p:grpSp>
            <p:grpSp>
              <p:nvGrpSpPr>
                <p:cNvPr id="22" name="Group 344"/>
                <p:cNvGrpSpPr>
                  <a:grpSpLocks/>
                </p:cNvGrpSpPr>
                <p:nvPr/>
              </p:nvGrpSpPr>
              <p:grpSpPr bwMode="auto">
                <a:xfrm>
                  <a:off x="618" y="2536"/>
                  <a:ext cx="598" cy="209"/>
                  <a:chOff x="618" y="2536"/>
                  <a:chExt cx="598" cy="209"/>
                </a:xfrm>
              </p:grpSpPr>
              <p:sp>
                <p:nvSpPr>
                  <p:cNvPr id="23" name="Freeform 345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4" name="Freeform 346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5" name="Freeform 347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6" name="Freeform 348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7" name="Freeform 349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8" name="Freeform 350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9" name="Freeform 351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30" name="Freeform 352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</p:grpSp>
          </p:grpSp>
        </p:grpSp>
        <p:graphicFrame>
          <p:nvGraphicFramePr>
            <p:cNvPr id="10" name="Object 4">
              <a:hlinkClick r:id="" action="ppaction://ole?verb=0"/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063552145"/>
                </p:ext>
              </p:extLst>
            </p:nvPr>
          </p:nvGraphicFramePr>
          <p:xfrm>
            <a:off x="1882108" y="5184785"/>
            <a:ext cx="729753" cy="77109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7" name="Clip" r:id="rId7" imgW="757080" imgH="744480" progId="MS_ClipArt_Gallery.2">
                    <p:embed/>
                  </p:oleObj>
                </mc:Choice>
                <mc:Fallback>
                  <p:oleObj name="Clip" r:id="rId7" imgW="757080" imgH="744480" progId="MS_ClipArt_Gallery.2">
                    <p:embed/>
                    <p:pic>
                      <p:nvPicPr>
                        <p:cNvPr id="0" name="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82108" y="5184785"/>
                          <a:ext cx="729753" cy="77109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pic>
          <p:nvPicPr>
            <p:cNvPr id="11" name="Picture 106" descr="C:\WINDOWS\Application Data\Microsoft\Media Catalog\Downloaded Clips\cl0\BS00093_.wmf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6159687" y="5275750"/>
              <a:ext cx="415925" cy="422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2" name="TextBox 11"/>
            <p:cNvSpPr txBox="1"/>
            <p:nvPr/>
          </p:nvSpPr>
          <p:spPr>
            <a:xfrm>
              <a:off x="2507915" y="5284483"/>
              <a:ext cx="789811" cy="82407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1200" b="1" dirty="0" smtClean="0">
                  <a:solidFill>
                    <a:srgbClr val="FF0000"/>
                  </a:solidFill>
                  <a:latin typeface="+mn-lt"/>
                </a:rPr>
                <a:t>link KPIs</a:t>
              </a:r>
            </a:p>
            <a:p>
              <a:pPr algn="ctr">
                <a:spcBef>
                  <a:spcPts val="1200"/>
                </a:spcBef>
              </a:pPr>
              <a:r>
                <a:rPr lang="en-US" b="1" dirty="0" smtClean="0">
                  <a:solidFill>
                    <a:srgbClr val="FF0000"/>
                  </a:solidFill>
                </a:rPr>
                <a:t>T</a:t>
              </a:r>
              <a:r>
                <a:rPr lang="en-US" b="1" baseline="-25000" dirty="0" smtClean="0">
                  <a:solidFill>
                    <a:srgbClr val="FF0000"/>
                  </a:solidFill>
                </a:rPr>
                <a:t>1i</a:t>
              </a:r>
              <a:endParaRPr lang="en-US" b="1" dirty="0" smtClean="0">
                <a:solidFill>
                  <a:srgbClr val="FF0000"/>
                </a:solidFill>
                <a:latin typeface="+mn-lt"/>
              </a:endParaRPr>
            </a:p>
            <a:p>
              <a:pPr algn="ctr">
                <a:lnSpc>
                  <a:spcPct val="85000"/>
                </a:lnSpc>
              </a:pPr>
              <a:endParaRPr lang="en-US" sz="1100" b="1" dirty="0" smtClean="0">
                <a:solidFill>
                  <a:srgbClr val="FF0000"/>
                </a:solidFill>
                <a:latin typeface="+mn-lt"/>
              </a:endParaRPr>
            </a:p>
          </p:txBody>
        </p:sp>
        <p:sp>
          <p:nvSpPr>
            <p:cNvPr id="125" name="TextBox 124"/>
            <p:cNvSpPr txBox="1"/>
            <p:nvPr/>
          </p:nvSpPr>
          <p:spPr>
            <a:xfrm>
              <a:off x="3494029" y="5275519"/>
              <a:ext cx="789811" cy="82407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1200" b="1" dirty="0" smtClean="0">
                  <a:solidFill>
                    <a:srgbClr val="FF0000"/>
                  </a:solidFill>
                  <a:latin typeface="+mn-lt"/>
                </a:rPr>
                <a:t>link KPIs</a:t>
              </a:r>
            </a:p>
            <a:p>
              <a:pPr algn="ctr">
                <a:spcBef>
                  <a:spcPts val="1200"/>
                </a:spcBef>
              </a:pPr>
              <a:r>
                <a:rPr lang="en-US" b="1" dirty="0" smtClean="0">
                  <a:solidFill>
                    <a:srgbClr val="FF0000"/>
                  </a:solidFill>
                </a:rPr>
                <a:t>T</a:t>
              </a:r>
              <a:r>
                <a:rPr lang="en-US" b="1" baseline="-25000" dirty="0" smtClean="0">
                  <a:solidFill>
                    <a:srgbClr val="FF0000"/>
                  </a:solidFill>
                </a:rPr>
                <a:t>2i</a:t>
              </a:r>
              <a:endParaRPr lang="en-US" b="1" dirty="0" smtClean="0">
                <a:solidFill>
                  <a:srgbClr val="FF0000"/>
                </a:solidFill>
                <a:latin typeface="+mn-lt"/>
              </a:endParaRPr>
            </a:p>
            <a:p>
              <a:pPr algn="ctr">
                <a:lnSpc>
                  <a:spcPct val="85000"/>
                </a:lnSpc>
              </a:pPr>
              <a:endParaRPr lang="en-US" sz="1100" b="1" dirty="0" smtClean="0">
                <a:solidFill>
                  <a:srgbClr val="FF0000"/>
                </a:solidFill>
                <a:latin typeface="+mn-lt"/>
              </a:endParaRPr>
            </a:p>
          </p:txBody>
        </p:sp>
        <p:sp>
          <p:nvSpPr>
            <p:cNvPr id="126" name="TextBox 125"/>
            <p:cNvSpPr txBox="1"/>
            <p:nvPr/>
          </p:nvSpPr>
          <p:spPr>
            <a:xfrm>
              <a:off x="4466696" y="5280002"/>
              <a:ext cx="789811" cy="82407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1200" b="1" dirty="0" smtClean="0">
                  <a:solidFill>
                    <a:srgbClr val="FF0000"/>
                  </a:solidFill>
                  <a:latin typeface="+mn-lt"/>
                </a:rPr>
                <a:t>link KPIs</a:t>
              </a:r>
            </a:p>
            <a:p>
              <a:pPr algn="ctr">
                <a:spcBef>
                  <a:spcPts val="1200"/>
                </a:spcBef>
              </a:pPr>
              <a:r>
                <a:rPr lang="en-US" b="1" dirty="0" smtClean="0">
                  <a:solidFill>
                    <a:srgbClr val="FF0000"/>
                  </a:solidFill>
                </a:rPr>
                <a:t>T</a:t>
              </a:r>
              <a:r>
                <a:rPr lang="en-US" b="1" baseline="-25000" dirty="0">
                  <a:solidFill>
                    <a:srgbClr val="FF0000"/>
                  </a:solidFill>
                </a:rPr>
                <a:t>3</a:t>
              </a:r>
              <a:r>
                <a:rPr lang="en-US" b="1" baseline="-25000" dirty="0" smtClean="0">
                  <a:solidFill>
                    <a:srgbClr val="FF0000"/>
                  </a:solidFill>
                </a:rPr>
                <a:t>i</a:t>
              </a:r>
              <a:endParaRPr lang="en-US" b="1" dirty="0" smtClean="0">
                <a:solidFill>
                  <a:srgbClr val="FF0000"/>
                </a:solidFill>
                <a:latin typeface="+mn-lt"/>
              </a:endParaRPr>
            </a:p>
            <a:p>
              <a:pPr algn="ctr">
                <a:lnSpc>
                  <a:spcPct val="85000"/>
                </a:lnSpc>
              </a:pPr>
              <a:endParaRPr lang="en-US" sz="1100" b="1" dirty="0" smtClean="0">
                <a:solidFill>
                  <a:srgbClr val="FF0000"/>
                </a:solidFill>
                <a:latin typeface="+mn-lt"/>
              </a:endParaRPr>
            </a:p>
          </p:txBody>
        </p:sp>
        <p:sp>
          <p:nvSpPr>
            <p:cNvPr id="127" name="TextBox 126"/>
            <p:cNvSpPr txBox="1"/>
            <p:nvPr/>
          </p:nvSpPr>
          <p:spPr>
            <a:xfrm>
              <a:off x="5439363" y="5284485"/>
              <a:ext cx="789811" cy="82407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1200" b="1" dirty="0" smtClean="0">
                  <a:solidFill>
                    <a:srgbClr val="FF0000"/>
                  </a:solidFill>
                  <a:latin typeface="+mn-lt"/>
                </a:rPr>
                <a:t>link KPIs</a:t>
              </a:r>
            </a:p>
            <a:p>
              <a:pPr algn="ctr">
                <a:spcBef>
                  <a:spcPts val="1200"/>
                </a:spcBef>
              </a:pPr>
              <a:r>
                <a:rPr lang="en-US" b="1" dirty="0" smtClean="0">
                  <a:solidFill>
                    <a:srgbClr val="FF0000"/>
                  </a:solidFill>
                </a:rPr>
                <a:t>T</a:t>
              </a:r>
              <a:r>
                <a:rPr lang="en-US" b="1" baseline="-25000" dirty="0" smtClean="0">
                  <a:solidFill>
                    <a:srgbClr val="FF0000"/>
                  </a:solidFill>
                </a:rPr>
                <a:t>4i</a:t>
              </a:r>
              <a:endParaRPr lang="en-US" b="1" dirty="0" smtClean="0">
                <a:solidFill>
                  <a:srgbClr val="FF0000"/>
                </a:solidFill>
                <a:latin typeface="+mn-lt"/>
              </a:endParaRPr>
            </a:p>
            <a:p>
              <a:pPr algn="ctr">
                <a:lnSpc>
                  <a:spcPct val="85000"/>
                </a:lnSpc>
              </a:pPr>
              <a:endParaRPr lang="en-US" sz="1100" b="1" dirty="0" smtClean="0">
                <a:solidFill>
                  <a:srgbClr val="FF0000"/>
                </a:solidFill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305499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What </a:t>
            </a:r>
            <a:r>
              <a:rPr lang="en-US" dirty="0" smtClean="0"/>
              <a:t>about hop-by-hop KPIs ?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639077" y="1352779"/>
            <a:ext cx="8191024" cy="5127534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What we have shown is that for NFV-enabled networks</a:t>
            </a:r>
          </a:p>
          <a:p>
            <a:pPr marL="0" indent="0" defTabSz="231775">
              <a:buNone/>
            </a:pPr>
            <a:r>
              <a:rPr lang="en-US" dirty="0"/>
              <a:t>	</a:t>
            </a:r>
            <a:r>
              <a:rPr lang="en-US" dirty="0" err="1" smtClean="0"/>
              <a:t>QoE</a:t>
            </a:r>
            <a:r>
              <a:rPr lang="en-US" dirty="0" smtClean="0"/>
              <a:t> is not a function of flow-level </a:t>
            </a:r>
            <a:r>
              <a:rPr lang="en-US" b="1" dirty="0" smtClean="0"/>
              <a:t>end-to-end</a:t>
            </a:r>
            <a:r>
              <a:rPr lang="en-US" dirty="0" smtClean="0"/>
              <a:t> </a:t>
            </a:r>
            <a:r>
              <a:rPr lang="en-US" dirty="0" err="1" smtClean="0"/>
              <a:t>QoS</a:t>
            </a:r>
            <a:r>
              <a:rPr lang="en-US" dirty="0" smtClean="0"/>
              <a:t> parameters</a:t>
            </a:r>
          </a:p>
          <a:p>
            <a:pPr marL="0" indent="0" defTabSz="231775"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	such as Packet Loss Ratio and network delay</a:t>
            </a:r>
          </a:p>
          <a:p>
            <a:pPr marL="0" indent="0" defTabSz="231775">
              <a:buNone/>
            </a:pPr>
            <a:r>
              <a:rPr lang="en-US" b="1" dirty="0" smtClean="0"/>
              <a:t>				</a:t>
            </a:r>
            <a:r>
              <a:rPr lang="en-US" b="1" dirty="0" err="1" smtClean="0"/>
              <a:t>QoE</a:t>
            </a:r>
            <a:r>
              <a:rPr lang="en-US" b="1" dirty="0" smtClean="0"/>
              <a:t> ≠ </a:t>
            </a:r>
            <a:r>
              <a:rPr lang="en-US" b="1" dirty="0"/>
              <a:t>f (application; </a:t>
            </a:r>
            <a:r>
              <a:rPr lang="en-US" b="1" dirty="0" err="1" smtClean="0"/>
              <a:t>T</a:t>
            </a:r>
            <a:r>
              <a:rPr lang="en-US" b="1" baseline="-25000" dirty="0" err="1" smtClean="0"/>
              <a:t>i</a:t>
            </a:r>
            <a:r>
              <a:rPr lang="en-US" b="1" baseline="-25000" dirty="0" smtClean="0"/>
              <a:t> </a:t>
            </a:r>
            <a:r>
              <a:rPr lang="en-US" b="1" dirty="0"/>
              <a:t>)</a:t>
            </a:r>
          </a:p>
          <a:p>
            <a:pPr marL="0" indent="0" defTabSz="231775">
              <a:spcBef>
                <a:spcPts val="1800"/>
              </a:spcBef>
              <a:buNone/>
            </a:pPr>
            <a:r>
              <a:rPr lang="en-US" dirty="0" smtClean="0"/>
              <a:t>Of course, there </a:t>
            </a:r>
            <a:r>
              <a:rPr lang="en-US" i="1" dirty="0" smtClean="0"/>
              <a:t>may</a:t>
            </a:r>
            <a:r>
              <a:rPr lang="en-US" dirty="0" smtClean="0"/>
              <a:t> still be meaning to </a:t>
            </a:r>
            <a:r>
              <a:rPr lang="en-US" b="1" dirty="0" smtClean="0"/>
              <a:t>hop-by-hop</a:t>
            </a:r>
            <a:r>
              <a:rPr lang="en-US" dirty="0" smtClean="0"/>
              <a:t> </a:t>
            </a:r>
            <a:r>
              <a:rPr lang="en-US" dirty="0" err="1" smtClean="0"/>
              <a:t>QoS</a:t>
            </a:r>
            <a:r>
              <a:rPr lang="en-US" dirty="0" smtClean="0"/>
              <a:t> parameters</a:t>
            </a:r>
          </a:p>
          <a:p>
            <a:pPr marL="0" indent="0" defTabSz="231775">
              <a:buNone/>
            </a:pPr>
            <a:r>
              <a:rPr lang="en-US" b="1" dirty="0"/>
              <a:t>				</a:t>
            </a:r>
            <a:r>
              <a:rPr lang="en-US" b="1" dirty="0" err="1"/>
              <a:t>QoE</a:t>
            </a:r>
            <a:r>
              <a:rPr lang="en-US" b="1" dirty="0"/>
              <a:t> = f (application; </a:t>
            </a:r>
            <a:r>
              <a:rPr lang="en-US" b="1" dirty="0" smtClean="0"/>
              <a:t>T</a:t>
            </a:r>
            <a:r>
              <a:rPr lang="el-GR" b="1" baseline="-25000" dirty="0" smtClean="0"/>
              <a:t>λ</a:t>
            </a:r>
            <a:r>
              <a:rPr lang="en-US" b="1" baseline="-25000" dirty="0" err="1" smtClean="0"/>
              <a:t>i</a:t>
            </a:r>
            <a:r>
              <a:rPr lang="en-US" b="1" baseline="-25000" dirty="0" smtClean="0"/>
              <a:t> </a:t>
            </a:r>
            <a:r>
              <a:rPr lang="en-US" b="1" dirty="0" smtClean="0"/>
              <a:t>)</a:t>
            </a:r>
            <a:endParaRPr lang="en-US" b="1" dirty="0"/>
          </a:p>
          <a:p>
            <a:pPr marL="0" indent="0" defTabSz="231775">
              <a:buNone/>
            </a:pPr>
            <a:r>
              <a:rPr lang="en-US" dirty="0" smtClean="0"/>
              <a:t>where </a:t>
            </a:r>
            <a:r>
              <a:rPr lang="el-GR" dirty="0" smtClean="0"/>
              <a:t>λ</a:t>
            </a:r>
            <a:r>
              <a:rPr lang="en-US" dirty="0" smtClean="0"/>
              <a:t> runs over all the links between different VNFs of the flow in question</a:t>
            </a:r>
          </a:p>
          <a:p>
            <a:pPr marL="0" indent="0" defTabSz="231775">
              <a:buNone/>
            </a:pPr>
            <a:r>
              <a:rPr lang="en-US" dirty="0" smtClean="0"/>
              <a:t>Hop-by-hop parameters are  </a:t>
            </a:r>
          </a:p>
          <a:p>
            <a:pPr defTabSz="231775">
              <a:spcBef>
                <a:spcPts val="0"/>
              </a:spcBef>
            </a:pPr>
            <a:r>
              <a:rPr lang="en-US" dirty="0" smtClean="0"/>
              <a:t>always easy and consistent to measure</a:t>
            </a:r>
          </a:p>
          <a:p>
            <a:pPr defTabSz="231775">
              <a:spcBef>
                <a:spcPts val="0"/>
              </a:spcBef>
            </a:pPr>
            <a:r>
              <a:rPr lang="en-US" dirty="0" smtClean="0"/>
              <a:t>frequently hard to combine into meaningful end-to-end parameters </a:t>
            </a:r>
          </a:p>
          <a:p>
            <a:pPr marL="0" indent="0" defTabSz="231775">
              <a:buNone/>
            </a:pPr>
            <a:r>
              <a:rPr lang="en-US" dirty="0" smtClean="0">
                <a:solidFill>
                  <a:schemeClr val="tx1"/>
                </a:solidFill>
              </a:rPr>
              <a:t>The latter is particularly the case in networks with routing</a:t>
            </a:r>
          </a:p>
          <a:p>
            <a:pPr marL="0" indent="0" defTabSz="231775">
              <a:spcBef>
                <a:spcPts val="0"/>
              </a:spcBef>
              <a:buNone/>
            </a:pPr>
            <a:r>
              <a:rPr lang="en-US" dirty="0">
                <a:solidFill>
                  <a:schemeClr val="tx1"/>
                </a:solidFill>
              </a:rPr>
              <a:t>	</a:t>
            </a:r>
            <a:r>
              <a:rPr lang="en-US" dirty="0" smtClean="0">
                <a:solidFill>
                  <a:schemeClr val="tx1"/>
                </a:solidFill>
              </a:rPr>
              <a:t>where we can’t be sure which links and nodes are allocated to a service</a:t>
            </a:r>
          </a:p>
          <a:p>
            <a:pPr marL="0" indent="0" defTabSz="231775">
              <a:spcBef>
                <a:spcPts val="0"/>
              </a:spcBef>
              <a:buNone/>
            </a:pPr>
            <a:r>
              <a:rPr lang="en-US" dirty="0">
                <a:solidFill>
                  <a:schemeClr val="tx1"/>
                </a:solidFill>
              </a:rPr>
              <a:t>	</a:t>
            </a:r>
            <a:r>
              <a:rPr lang="en-US" dirty="0" smtClean="0">
                <a:solidFill>
                  <a:schemeClr val="tx1"/>
                </a:solidFill>
              </a:rPr>
              <a:t>and the allocations may change over time</a:t>
            </a:r>
          </a:p>
          <a:p>
            <a:pPr marL="0" indent="0" defTabSz="231775">
              <a:spcBef>
                <a:spcPts val="1200"/>
              </a:spcBef>
              <a:buNone/>
            </a:pPr>
            <a:r>
              <a:rPr lang="en-US" dirty="0" smtClean="0">
                <a:solidFill>
                  <a:schemeClr val="tx1"/>
                </a:solidFill>
              </a:rPr>
              <a:t>However, there are other problems as well!</a:t>
            </a:r>
          </a:p>
        </p:txBody>
      </p:sp>
    </p:spTree>
    <p:extLst>
      <p:ext uri="{BB962C8B-B14F-4D97-AF65-F5344CB8AC3E}">
        <p14:creationId xmlns:p14="http://schemas.microsoft.com/office/powerpoint/2010/main" val="7033594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HbH</a:t>
            </a:r>
            <a:r>
              <a:rPr lang="en-US" dirty="0" smtClean="0"/>
              <a:t> KPIs can be </a:t>
            </a:r>
            <a:r>
              <a:rPr lang="en-US" i="1" dirty="0" smtClean="0"/>
              <a:t>hard to track</a:t>
            </a:r>
            <a:endParaRPr lang="en-US" i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In order to relate </a:t>
            </a:r>
            <a:r>
              <a:rPr lang="en-US" dirty="0" err="1" smtClean="0"/>
              <a:t>HbH</a:t>
            </a:r>
            <a:r>
              <a:rPr lang="en-US" dirty="0" smtClean="0"/>
              <a:t> </a:t>
            </a:r>
            <a:r>
              <a:rPr lang="en-US" dirty="0" err="1" smtClean="0"/>
              <a:t>QoS</a:t>
            </a:r>
            <a:r>
              <a:rPr lang="en-US" dirty="0" smtClean="0"/>
              <a:t> parameters to a service and its </a:t>
            </a:r>
            <a:r>
              <a:rPr lang="en-US" dirty="0" err="1" smtClean="0"/>
              <a:t>QoE</a:t>
            </a:r>
            <a:endParaRPr lang="en-US" dirty="0" smtClean="0"/>
          </a:p>
          <a:p>
            <a:pPr marL="0" indent="0" defTabSz="228600"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we need to know which NEs and links a service traverses</a:t>
            </a:r>
          </a:p>
          <a:p>
            <a:pPr marL="0" indent="0" defTabSz="228600">
              <a:spcBef>
                <a:spcPts val="1200"/>
              </a:spcBef>
              <a:buNone/>
            </a:pPr>
            <a:r>
              <a:rPr lang="en-US" dirty="0" smtClean="0"/>
              <a:t>A prevalent way of mapping physical entities to services</a:t>
            </a:r>
          </a:p>
          <a:p>
            <a:pPr marL="0" indent="0" defTabSz="228600"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is to track packets on their way through the network</a:t>
            </a:r>
          </a:p>
          <a:p>
            <a:pPr marL="0" indent="0" defTabSz="228600">
              <a:spcBef>
                <a:spcPts val="1200"/>
              </a:spcBef>
              <a:buNone/>
            </a:pPr>
            <a:r>
              <a:rPr lang="en-US" dirty="0" smtClean="0"/>
              <a:t>The alternative is:</a:t>
            </a:r>
          </a:p>
          <a:p>
            <a:pPr defTabSz="228600">
              <a:spcBef>
                <a:spcPts val="0"/>
              </a:spcBef>
            </a:pPr>
            <a:r>
              <a:rPr lang="en-US" dirty="0" smtClean="0"/>
              <a:t>using synthetic OAM traffic to measure </a:t>
            </a:r>
            <a:r>
              <a:rPr lang="en-US" dirty="0" err="1" smtClean="0"/>
              <a:t>HbH</a:t>
            </a:r>
            <a:r>
              <a:rPr lang="en-US" dirty="0" smtClean="0"/>
              <a:t> KPIs</a:t>
            </a:r>
          </a:p>
          <a:p>
            <a:pPr defTabSz="228600">
              <a:spcBef>
                <a:spcPts val="0"/>
              </a:spcBef>
            </a:pPr>
            <a:r>
              <a:rPr lang="en-US" dirty="0" smtClean="0"/>
              <a:t>dictate or receive list of NEs and links the service traverses 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b="1" dirty="0" smtClean="0"/>
              <a:t>Experiment 6  NAT</a:t>
            </a:r>
            <a:endParaRPr lang="en-US" b="1" dirty="0"/>
          </a:p>
          <a:p>
            <a:pPr marL="0" indent="0">
              <a:buNone/>
            </a:pPr>
            <a:r>
              <a:rPr lang="en-US" dirty="0" smtClean="0"/>
              <a:t>Consider a VNF implementing NAT</a:t>
            </a:r>
          </a:p>
          <a:p>
            <a:pPr marL="0" indent="0">
              <a:buNone/>
            </a:pPr>
            <a:r>
              <a:rPr lang="en-US" dirty="0" smtClean="0"/>
              <a:t>NAT changes the packet headers </a:t>
            </a:r>
          </a:p>
          <a:p>
            <a:pPr marL="0" indent="0" defTabSz="228600">
              <a:spcBef>
                <a:spcPts val="0"/>
              </a:spcBef>
              <a:buNone/>
              <a:tabLst>
                <a:tab pos="228600" algn="l"/>
              </a:tabLst>
            </a:pPr>
            <a:r>
              <a:rPr lang="en-US" dirty="0"/>
              <a:t>	</a:t>
            </a:r>
            <a:r>
              <a:rPr lang="en-US" dirty="0" smtClean="0"/>
              <a:t>making identifying packets based on their headers difficult</a:t>
            </a:r>
          </a:p>
          <a:p>
            <a:pPr marL="0" indent="0" defTabSz="228600">
              <a:buNone/>
              <a:tabLst>
                <a:tab pos="228600" algn="l"/>
              </a:tabLst>
            </a:pPr>
            <a:r>
              <a:rPr lang="en-US" dirty="0" smtClean="0"/>
              <a:t>Of course, the measuring system could observe the NAT’s input and output</a:t>
            </a:r>
          </a:p>
          <a:p>
            <a:pPr marL="0" indent="0" defTabSz="228600">
              <a:spcBef>
                <a:spcPts val="0"/>
              </a:spcBef>
              <a:buNone/>
              <a:tabLst>
                <a:tab pos="228600" algn="l"/>
              </a:tabLst>
            </a:pPr>
            <a:r>
              <a:rPr lang="en-US" dirty="0"/>
              <a:t>	</a:t>
            </a:r>
            <a:r>
              <a:rPr lang="en-US" dirty="0" smtClean="0"/>
              <a:t>and deduce the needed header mappings</a:t>
            </a:r>
          </a:p>
          <a:p>
            <a:pPr marL="0" indent="0" defTabSz="228600">
              <a:spcBef>
                <a:spcPts val="1200"/>
              </a:spcBef>
              <a:buNone/>
              <a:tabLst>
                <a:tab pos="228600" algn="l"/>
              </a:tabLst>
            </a:pPr>
            <a:endParaRPr lang="en-US" b="1" dirty="0"/>
          </a:p>
          <a:p>
            <a:pPr marL="0" indent="0" defTabSz="228600">
              <a:spcBef>
                <a:spcPts val="0"/>
              </a:spcBef>
              <a:buNone/>
              <a:tabLst>
                <a:tab pos="228600" algn="l"/>
              </a:tabLs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22664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7" name="Group 144"/>
          <p:cNvGrpSpPr>
            <a:grpSpLocks/>
          </p:cNvGrpSpPr>
          <p:nvPr/>
        </p:nvGrpSpPr>
        <p:grpSpPr bwMode="auto">
          <a:xfrm>
            <a:off x="3183464" y="1859233"/>
            <a:ext cx="2856511" cy="1290782"/>
            <a:chOff x="4132" y="1824"/>
            <a:chExt cx="908" cy="528"/>
          </a:xfrm>
          <a:solidFill>
            <a:srgbClr val="FFFF99"/>
          </a:solidFill>
        </p:grpSpPr>
        <p:grpSp>
          <p:nvGrpSpPr>
            <p:cNvPr id="415" name="Group 145"/>
            <p:cNvGrpSpPr>
              <a:grpSpLocks/>
            </p:cNvGrpSpPr>
            <p:nvPr/>
          </p:nvGrpSpPr>
          <p:grpSpPr bwMode="auto">
            <a:xfrm>
              <a:off x="4132" y="1827"/>
              <a:ext cx="906" cy="523"/>
              <a:chOff x="388" y="1637"/>
              <a:chExt cx="750" cy="422"/>
            </a:xfrm>
            <a:grpFill/>
          </p:grpSpPr>
          <p:sp>
            <p:nvSpPr>
              <p:cNvPr id="433" name="Oval 146"/>
              <p:cNvSpPr>
                <a:spLocks noChangeArrowheads="1"/>
              </p:cNvSpPr>
              <p:nvPr/>
            </p:nvSpPr>
            <p:spPr bwMode="auto">
              <a:xfrm>
                <a:off x="644" y="1637"/>
                <a:ext cx="327" cy="175"/>
              </a:xfrm>
              <a:prstGeom prst="ellipse">
                <a:avLst/>
              </a:pr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434" name="Oval 147"/>
              <p:cNvSpPr>
                <a:spLocks noChangeArrowheads="1"/>
              </p:cNvSpPr>
              <p:nvPr/>
            </p:nvSpPr>
            <p:spPr bwMode="auto">
              <a:xfrm>
                <a:off x="464" y="1683"/>
                <a:ext cx="250" cy="174"/>
              </a:xfrm>
              <a:prstGeom prst="ellipse">
                <a:avLst/>
              </a:pr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435" name="Oval 148"/>
              <p:cNvSpPr>
                <a:spLocks noChangeArrowheads="1"/>
              </p:cNvSpPr>
              <p:nvPr/>
            </p:nvSpPr>
            <p:spPr bwMode="auto">
              <a:xfrm>
                <a:off x="388" y="1788"/>
                <a:ext cx="169" cy="142"/>
              </a:xfrm>
              <a:prstGeom prst="ellipse">
                <a:avLst/>
              </a:pr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436" name="Oval 149"/>
              <p:cNvSpPr>
                <a:spLocks noChangeArrowheads="1"/>
              </p:cNvSpPr>
              <p:nvPr/>
            </p:nvSpPr>
            <p:spPr bwMode="auto">
              <a:xfrm>
                <a:off x="438" y="1851"/>
                <a:ext cx="255" cy="154"/>
              </a:xfrm>
              <a:prstGeom prst="ellipse">
                <a:avLst/>
              </a:pr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437" name="Oval 150"/>
              <p:cNvSpPr>
                <a:spLocks noChangeArrowheads="1"/>
              </p:cNvSpPr>
              <p:nvPr/>
            </p:nvSpPr>
            <p:spPr bwMode="auto">
              <a:xfrm>
                <a:off x="618" y="1876"/>
                <a:ext cx="380" cy="183"/>
              </a:xfrm>
              <a:prstGeom prst="ellipse">
                <a:avLst/>
              </a:pr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438" name="Oval 151"/>
              <p:cNvSpPr>
                <a:spLocks noChangeArrowheads="1"/>
              </p:cNvSpPr>
              <p:nvPr/>
            </p:nvSpPr>
            <p:spPr bwMode="auto">
              <a:xfrm>
                <a:off x="860" y="1688"/>
                <a:ext cx="243" cy="137"/>
              </a:xfrm>
              <a:prstGeom prst="ellipse">
                <a:avLst/>
              </a:pr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439" name="Oval 152"/>
              <p:cNvSpPr>
                <a:spLocks noChangeArrowheads="1"/>
              </p:cNvSpPr>
              <p:nvPr/>
            </p:nvSpPr>
            <p:spPr bwMode="auto">
              <a:xfrm>
                <a:off x="896" y="1776"/>
                <a:ext cx="242" cy="137"/>
              </a:xfrm>
              <a:prstGeom prst="ellipse">
                <a:avLst/>
              </a:pr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440" name="Oval 153"/>
              <p:cNvSpPr>
                <a:spLocks noChangeArrowheads="1"/>
              </p:cNvSpPr>
              <p:nvPr/>
            </p:nvSpPr>
            <p:spPr bwMode="auto">
              <a:xfrm>
                <a:off x="874" y="1805"/>
                <a:ext cx="240" cy="225"/>
              </a:xfrm>
              <a:prstGeom prst="ellipse">
                <a:avLst/>
              </a:pr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441" name="Oval 154"/>
              <p:cNvSpPr>
                <a:spLocks noChangeArrowheads="1"/>
              </p:cNvSpPr>
              <p:nvPr/>
            </p:nvSpPr>
            <p:spPr bwMode="auto">
              <a:xfrm>
                <a:off x="524" y="1737"/>
                <a:ext cx="486" cy="225"/>
              </a:xfrm>
              <a:prstGeom prst="ellipse">
                <a:avLst/>
              </a:pr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</p:grpSp>
        <p:grpSp>
          <p:nvGrpSpPr>
            <p:cNvPr id="416" name="Group 155"/>
            <p:cNvGrpSpPr>
              <a:grpSpLocks/>
            </p:cNvGrpSpPr>
            <p:nvPr/>
          </p:nvGrpSpPr>
          <p:grpSpPr bwMode="auto">
            <a:xfrm>
              <a:off x="4132" y="1824"/>
              <a:ext cx="908" cy="528"/>
              <a:chOff x="388" y="1635"/>
              <a:chExt cx="752" cy="426"/>
            </a:xfrm>
            <a:grpFill/>
          </p:grpSpPr>
          <p:sp>
            <p:nvSpPr>
              <p:cNvPr id="417" name="Arc 156"/>
              <p:cNvSpPr>
                <a:spLocks/>
              </p:cNvSpPr>
              <p:nvPr/>
            </p:nvSpPr>
            <p:spPr bwMode="auto">
              <a:xfrm>
                <a:off x="653" y="1635"/>
                <a:ext cx="309" cy="89"/>
              </a:xfrm>
              <a:custGeom>
                <a:avLst/>
                <a:gdLst>
                  <a:gd name="T0" fmla="*/ 0 w 40505"/>
                  <a:gd name="T1" fmla="*/ 0 h 21600"/>
                  <a:gd name="T2" fmla="*/ 0 w 40505"/>
                  <a:gd name="T3" fmla="*/ 0 h 21600"/>
                  <a:gd name="T4" fmla="*/ 0 w 40505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40505"/>
                  <a:gd name="T10" fmla="*/ 0 h 21600"/>
                  <a:gd name="T11" fmla="*/ 40505 w 40505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0505" h="21600" fill="none" extrusionOk="0">
                    <a:moveTo>
                      <a:pt x="0" y="14684"/>
                    </a:moveTo>
                    <a:cubicBezTo>
                      <a:pt x="2966" y="5907"/>
                      <a:pt x="11198" y="-1"/>
                      <a:pt x="20463" y="0"/>
                    </a:cubicBezTo>
                    <a:cubicBezTo>
                      <a:pt x="29282" y="0"/>
                      <a:pt x="37216" y="5361"/>
                      <a:pt x="40504" y="13545"/>
                    </a:cubicBezTo>
                  </a:path>
                  <a:path w="40505" h="21600" stroke="0" extrusionOk="0">
                    <a:moveTo>
                      <a:pt x="0" y="14684"/>
                    </a:moveTo>
                    <a:cubicBezTo>
                      <a:pt x="2966" y="5907"/>
                      <a:pt x="11198" y="-1"/>
                      <a:pt x="20463" y="0"/>
                    </a:cubicBezTo>
                    <a:cubicBezTo>
                      <a:pt x="29282" y="0"/>
                      <a:pt x="37216" y="5361"/>
                      <a:pt x="40504" y="13545"/>
                    </a:cubicBezTo>
                    <a:lnTo>
                      <a:pt x="20463" y="2160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418" name="Arc 157"/>
              <p:cNvSpPr>
                <a:spLocks/>
              </p:cNvSpPr>
              <p:nvPr/>
            </p:nvSpPr>
            <p:spPr bwMode="auto">
              <a:xfrm>
                <a:off x="655" y="1637"/>
                <a:ext cx="305" cy="87"/>
              </a:xfrm>
              <a:custGeom>
                <a:avLst/>
                <a:gdLst>
                  <a:gd name="T0" fmla="*/ 0 w 40452"/>
                  <a:gd name="T1" fmla="*/ 0 h 21600"/>
                  <a:gd name="T2" fmla="*/ 0 w 40452"/>
                  <a:gd name="T3" fmla="*/ 0 h 21600"/>
                  <a:gd name="T4" fmla="*/ 0 w 40452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40452"/>
                  <a:gd name="T10" fmla="*/ 0 h 21600"/>
                  <a:gd name="T11" fmla="*/ 40452 w 40452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0452" h="21600" fill="none" extrusionOk="0">
                    <a:moveTo>
                      <a:pt x="-1" y="14616"/>
                    </a:moveTo>
                    <a:cubicBezTo>
                      <a:pt x="2986" y="5874"/>
                      <a:pt x="11201" y="-1"/>
                      <a:pt x="20440" y="0"/>
                    </a:cubicBezTo>
                    <a:cubicBezTo>
                      <a:pt x="29230" y="0"/>
                      <a:pt x="37143" y="5326"/>
                      <a:pt x="40451" y="13471"/>
                    </a:cubicBezTo>
                  </a:path>
                  <a:path w="40452" h="21600" stroke="0" extrusionOk="0">
                    <a:moveTo>
                      <a:pt x="-1" y="14616"/>
                    </a:moveTo>
                    <a:cubicBezTo>
                      <a:pt x="2986" y="5874"/>
                      <a:pt x="11201" y="-1"/>
                      <a:pt x="20440" y="0"/>
                    </a:cubicBezTo>
                    <a:cubicBezTo>
                      <a:pt x="29230" y="0"/>
                      <a:pt x="37143" y="5326"/>
                      <a:pt x="40451" y="13471"/>
                    </a:cubicBezTo>
                    <a:lnTo>
                      <a:pt x="20440" y="21600"/>
                    </a:lnTo>
                    <a:close/>
                  </a:path>
                </a:pathLst>
              </a:custGeom>
              <a:grpFill/>
              <a:ln w="6350">
                <a:solidFill>
                  <a:srgbClr val="6C8F9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419" name="Arc 158"/>
              <p:cNvSpPr>
                <a:spLocks/>
              </p:cNvSpPr>
              <p:nvPr/>
            </p:nvSpPr>
            <p:spPr bwMode="auto">
              <a:xfrm>
                <a:off x="464" y="1681"/>
                <a:ext cx="193" cy="107"/>
              </a:xfrm>
              <a:custGeom>
                <a:avLst/>
                <a:gdLst>
                  <a:gd name="T0" fmla="*/ 0 w 33051"/>
                  <a:gd name="T1" fmla="*/ 0 h 26209"/>
                  <a:gd name="T2" fmla="*/ 0 w 33051"/>
                  <a:gd name="T3" fmla="*/ 0 h 26209"/>
                  <a:gd name="T4" fmla="*/ 0 w 33051"/>
                  <a:gd name="T5" fmla="*/ 0 h 26209"/>
                  <a:gd name="T6" fmla="*/ 0 60000 65536"/>
                  <a:gd name="T7" fmla="*/ 0 60000 65536"/>
                  <a:gd name="T8" fmla="*/ 0 60000 65536"/>
                  <a:gd name="T9" fmla="*/ 0 w 33051"/>
                  <a:gd name="T10" fmla="*/ 0 h 26209"/>
                  <a:gd name="T11" fmla="*/ 33051 w 33051"/>
                  <a:gd name="T12" fmla="*/ 26209 h 26209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3051" h="26209" fill="none" extrusionOk="0">
                    <a:moveTo>
                      <a:pt x="497" y="26208"/>
                    </a:moveTo>
                    <a:cubicBezTo>
                      <a:pt x="166" y="24694"/>
                      <a:pt x="0" y="2314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5649" y="-1"/>
                      <a:pt x="29617" y="1138"/>
                      <a:pt x="33050" y="3285"/>
                    </a:cubicBezTo>
                  </a:path>
                  <a:path w="33051" h="26209" stroke="0" extrusionOk="0">
                    <a:moveTo>
                      <a:pt x="497" y="26208"/>
                    </a:moveTo>
                    <a:cubicBezTo>
                      <a:pt x="166" y="24694"/>
                      <a:pt x="0" y="2314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5649" y="-1"/>
                      <a:pt x="29617" y="1138"/>
                      <a:pt x="33050" y="3285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420" name="Arc 159"/>
              <p:cNvSpPr>
                <a:spLocks/>
              </p:cNvSpPr>
              <p:nvPr/>
            </p:nvSpPr>
            <p:spPr bwMode="auto">
              <a:xfrm>
                <a:off x="466" y="1683"/>
                <a:ext cx="189" cy="104"/>
              </a:xfrm>
              <a:custGeom>
                <a:avLst/>
                <a:gdLst>
                  <a:gd name="T0" fmla="*/ 0 w 32994"/>
                  <a:gd name="T1" fmla="*/ 0 h 26240"/>
                  <a:gd name="T2" fmla="*/ 0 w 32994"/>
                  <a:gd name="T3" fmla="*/ 0 h 26240"/>
                  <a:gd name="T4" fmla="*/ 0 w 32994"/>
                  <a:gd name="T5" fmla="*/ 0 h 26240"/>
                  <a:gd name="T6" fmla="*/ 0 60000 65536"/>
                  <a:gd name="T7" fmla="*/ 0 60000 65536"/>
                  <a:gd name="T8" fmla="*/ 0 60000 65536"/>
                  <a:gd name="T9" fmla="*/ 0 w 32994"/>
                  <a:gd name="T10" fmla="*/ 0 h 26240"/>
                  <a:gd name="T11" fmla="*/ 32994 w 32994"/>
                  <a:gd name="T12" fmla="*/ 26240 h 2624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2994" h="26240" fill="none" extrusionOk="0">
                    <a:moveTo>
                      <a:pt x="504" y="26239"/>
                    </a:moveTo>
                    <a:cubicBezTo>
                      <a:pt x="169" y="24716"/>
                      <a:pt x="0" y="23160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5626" y="-1"/>
                      <a:pt x="29572" y="1125"/>
                      <a:pt x="32993" y="3249"/>
                    </a:cubicBezTo>
                  </a:path>
                  <a:path w="32994" h="26240" stroke="0" extrusionOk="0">
                    <a:moveTo>
                      <a:pt x="504" y="26239"/>
                    </a:moveTo>
                    <a:cubicBezTo>
                      <a:pt x="169" y="24716"/>
                      <a:pt x="0" y="23160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5626" y="-1"/>
                      <a:pt x="29572" y="1125"/>
                      <a:pt x="32993" y="3249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grpFill/>
              <a:ln w="6350">
                <a:solidFill>
                  <a:srgbClr val="6C8F9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421" name="Arc 160"/>
              <p:cNvSpPr>
                <a:spLocks/>
              </p:cNvSpPr>
              <p:nvPr/>
            </p:nvSpPr>
            <p:spPr bwMode="auto">
              <a:xfrm>
                <a:off x="437" y="1923"/>
                <a:ext cx="194" cy="83"/>
              </a:xfrm>
              <a:custGeom>
                <a:avLst/>
                <a:gdLst>
                  <a:gd name="T0" fmla="*/ 0 w 32124"/>
                  <a:gd name="T1" fmla="*/ 0 h 22584"/>
                  <a:gd name="T2" fmla="*/ 0 w 32124"/>
                  <a:gd name="T3" fmla="*/ 0 h 22584"/>
                  <a:gd name="T4" fmla="*/ 0 w 32124"/>
                  <a:gd name="T5" fmla="*/ 0 h 22584"/>
                  <a:gd name="T6" fmla="*/ 0 60000 65536"/>
                  <a:gd name="T7" fmla="*/ 0 60000 65536"/>
                  <a:gd name="T8" fmla="*/ 0 60000 65536"/>
                  <a:gd name="T9" fmla="*/ 0 w 32124"/>
                  <a:gd name="T10" fmla="*/ 0 h 22584"/>
                  <a:gd name="T11" fmla="*/ 32124 w 32124"/>
                  <a:gd name="T12" fmla="*/ 22584 h 2258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2124" h="22584" fill="none" extrusionOk="0">
                    <a:moveTo>
                      <a:pt x="32123" y="19846"/>
                    </a:moveTo>
                    <a:cubicBezTo>
                      <a:pt x="28906" y="21641"/>
                      <a:pt x="25283" y="22583"/>
                      <a:pt x="21600" y="22584"/>
                    </a:cubicBezTo>
                    <a:cubicBezTo>
                      <a:pt x="9670" y="22584"/>
                      <a:pt x="0" y="12913"/>
                      <a:pt x="0" y="984"/>
                    </a:cubicBezTo>
                    <a:cubicBezTo>
                      <a:pt x="-1" y="655"/>
                      <a:pt x="7" y="327"/>
                      <a:pt x="22" y="0"/>
                    </a:cubicBezTo>
                  </a:path>
                  <a:path w="32124" h="22584" stroke="0" extrusionOk="0">
                    <a:moveTo>
                      <a:pt x="32123" y="19846"/>
                    </a:moveTo>
                    <a:cubicBezTo>
                      <a:pt x="28906" y="21641"/>
                      <a:pt x="25283" y="22583"/>
                      <a:pt x="21600" y="22584"/>
                    </a:cubicBezTo>
                    <a:cubicBezTo>
                      <a:pt x="9670" y="22584"/>
                      <a:pt x="0" y="12913"/>
                      <a:pt x="0" y="984"/>
                    </a:cubicBezTo>
                    <a:cubicBezTo>
                      <a:pt x="-1" y="655"/>
                      <a:pt x="7" y="327"/>
                      <a:pt x="22" y="0"/>
                    </a:cubicBezTo>
                    <a:lnTo>
                      <a:pt x="21600" y="98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422" name="Arc 161"/>
              <p:cNvSpPr>
                <a:spLocks/>
              </p:cNvSpPr>
              <p:nvPr/>
            </p:nvSpPr>
            <p:spPr bwMode="auto">
              <a:xfrm>
                <a:off x="439" y="1923"/>
                <a:ext cx="191" cy="81"/>
              </a:xfrm>
              <a:custGeom>
                <a:avLst/>
                <a:gdLst>
                  <a:gd name="T0" fmla="*/ 0 w 32043"/>
                  <a:gd name="T1" fmla="*/ 0 h 22594"/>
                  <a:gd name="T2" fmla="*/ 0 w 32043"/>
                  <a:gd name="T3" fmla="*/ 0 h 22594"/>
                  <a:gd name="T4" fmla="*/ 0 w 32043"/>
                  <a:gd name="T5" fmla="*/ 0 h 22594"/>
                  <a:gd name="T6" fmla="*/ 0 60000 65536"/>
                  <a:gd name="T7" fmla="*/ 0 60000 65536"/>
                  <a:gd name="T8" fmla="*/ 0 60000 65536"/>
                  <a:gd name="T9" fmla="*/ 0 w 32043"/>
                  <a:gd name="T10" fmla="*/ 0 h 22594"/>
                  <a:gd name="T11" fmla="*/ 32043 w 32043"/>
                  <a:gd name="T12" fmla="*/ 22594 h 2259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2043" h="22594" fill="none" extrusionOk="0">
                    <a:moveTo>
                      <a:pt x="32042" y="19901"/>
                    </a:moveTo>
                    <a:cubicBezTo>
                      <a:pt x="28845" y="21667"/>
                      <a:pt x="25252" y="22593"/>
                      <a:pt x="21600" y="22594"/>
                    </a:cubicBezTo>
                    <a:cubicBezTo>
                      <a:pt x="9670" y="22594"/>
                      <a:pt x="0" y="12923"/>
                      <a:pt x="0" y="994"/>
                    </a:cubicBezTo>
                    <a:cubicBezTo>
                      <a:pt x="-1" y="662"/>
                      <a:pt x="7" y="331"/>
                      <a:pt x="22" y="-1"/>
                    </a:cubicBezTo>
                  </a:path>
                  <a:path w="32043" h="22594" stroke="0" extrusionOk="0">
                    <a:moveTo>
                      <a:pt x="32042" y="19901"/>
                    </a:moveTo>
                    <a:cubicBezTo>
                      <a:pt x="28845" y="21667"/>
                      <a:pt x="25252" y="22593"/>
                      <a:pt x="21600" y="22594"/>
                    </a:cubicBezTo>
                    <a:cubicBezTo>
                      <a:pt x="9670" y="22594"/>
                      <a:pt x="0" y="12923"/>
                      <a:pt x="0" y="994"/>
                    </a:cubicBezTo>
                    <a:cubicBezTo>
                      <a:pt x="-1" y="662"/>
                      <a:pt x="7" y="331"/>
                      <a:pt x="22" y="-1"/>
                    </a:cubicBezTo>
                    <a:lnTo>
                      <a:pt x="21600" y="994"/>
                    </a:lnTo>
                    <a:close/>
                  </a:path>
                </a:pathLst>
              </a:custGeom>
              <a:grpFill/>
              <a:ln w="6350">
                <a:solidFill>
                  <a:srgbClr val="6C8F9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423" name="Arc 162"/>
              <p:cNvSpPr>
                <a:spLocks/>
              </p:cNvSpPr>
              <p:nvPr/>
            </p:nvSpPr>
            <p:spPr bwMode="auto">
              <a:xfrm>
                <a:off x="959" y="1686"/>
                <a:ext cx="147" cy="103"/>
              </a:xfrm>
              <a:custGeom>
                <a:avLst/>
                <a:gdLst>
                  <a:gd name="T0" fmla="*/ 0 w 26054"/>
                  <a:gd name="T1" fmla="*/ 0 h 32379"/>
                  <a:gd name="T2" fmla="*/ 0 w 26054"/>
                  <a:gd name="T3" fmla="*/ 0 h 32379"/>
                  <a:gd name="T4" fmla="*/ 0 w 26054"/>
                  <a:gd name="T5" fmla="*/ 0 h 32379"/>
                  <a:gd name="T6" fmla="*/ 0 60000 65536"/>
                  <a:gd name="T7" fmla="*/ 0 60000 65536"/>
                  <a:gd name="T8" fmla="*/ 0 60000 65536"/>
                  <a:gd name="T9" fmla="*/ 0 w 26054"/>
                  <a:gd name="T10" fmla="*/ 0 h 32379"/>
                  <a:gd name="T11" fmla="*/ 26054 w 26054"/>
                  <a:gd name="T12" fmla="*/ 32379 h 32379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6054" h="32379" fill="none" extrusionOk="0">
                    <a:moveTo>
                      <a:pt x="0" y="464"/>
                    </a:moveTo>
                    <a:cubicBezTo>
                      <a:pt x="1464" y="155"/>
                      <a:pt x="2957" y="-1"/>
                      <a:pt x="4454" y="0"/>
                    </a:cubicBezTo>
                    <a:cubicBezTo>
                      <a:pt x="16383" y="0"/>
                      <a:pt x="26054" y="9670"/>
                      <a:pt x="26054" y="21600"/>
                    </a:cubicBezTo>
                    <a:cubicBezTo>
                      <a:pt x="26054" y="25383"/>
                      <a:pt x="25060" y="29100"/>
                      <a:pt x="23172" y="32379"/>
                    </a:cubicBezTo>
                  </a:path>
                  <a:path w="26054" h="32379" stroke="0" extrusionOk="0">
                    <a:moveTo>
                      <a:pt x="0" y="464"/>
                    </a:moveTo>
                    <a:cubicBezTo>
                      <a:pt x="1464" y="155"/>
                      <a:pt x="2957" y="-1"/>
                      <a:pt x="4454" y="0"/>
                    </a:cubicBezTo>
                    <a:cubicBezTo>
                      <a:pt x="16383" y="0"/>
                      <a:pt x="26054" y="9670"/>
                      <a:pt x="26054" y="21600"/>
                    </a:cubicBezTo>
                    <a:cubicBezTo>
                      <a:pt x="26054" y="25383"/>
                      <a:pt x="25060" y="29100"/>
                      <a:pt x="23172" y="32379"/>
                    </a:cubicBezTo>
                    <a:lnTo>
                      <a:pt x="4454" y="2160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424" name="Arc 163"/>
              <p:cNvSpPr>
                <a:spLocks/>
              </p:cNvSpPr>
              <p:nvPr/>
            </p:nvSpPr>
            <p:spPr bwMode="auto">
              <a:xfrm>
                <a:off x="960" y="1688"/>
                <a:ext cx="144" cy="100"/>
              </a:xfrm>
              <a:custGeom>
                <a:avLst/>
                <a:gdLst>
                  <a:gd name="T0" fmla="*/ 0 w 25998"/>
                  <a:gd name="T1" fmla="*/ 0 h 32485"/>
                  <a:gd name="T2" fmla="*/ 0 w 25998"/>
                  <a:gd name="T3" fmla="*/ 0 h 32485"/>
                  <a:gd name="T4" fmla="*/ 0 w 25998"/>
                  <a:gd name="T5" fmla="*/ 0 h 32485"/>
                  <a:gd name="T6" fmla="*/ 0 60000 65536"/>
                  <a:gd name="T7" fmla="*/ 0 60000 65536"/>
                  <a:gd name="T8" fmla="*/ 0 60000 65536"/>
                  <a:gd name="T9" fmla="*/ 0 w 25998"/>
                  <a:gd name="T10" fmla="*/ 0 h 32485"/>
                  <a:gd name="T11" fmla="*/ 25998 w 25998"/>
                  <a:gd name="T12" fmla="*/ 32485 h 3248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5998" h="32485" fill="none" extrusionOk="0">
                    <a:moveTo>
                      <a:pt x="-1" y="452"/>
                    </a:moveTo>
                    <a:cubicBezTo>
                      <a:pt x="1446" y="151"/>
                      <a:pt x="2920" y="-1"/>
                      <a:pt x="4398" y="0"/>
                    </a:cubicBezTo>
                    <a:cubicBezTo>
                      <a:pt x="16327" y="0"/>
                      <a:pt x="25998" y="9670"/>
                      <a:pt x="25998" y="21600"/>
                    </a:cubicBezTo>
                    <a:cubicBezTo>
                      <a:pt x="25998" y="25424"/>
                      <a:pt x="24982" y="29181"/>
                      <a:pt x="23054" y="32484"/>
                    </a:cubicBezTo>
                  </a:path>
                  <a:path w="25998" h="32485" stroke="0" extrusionOk="0">
                    <a:moveTo>
                      <a:pt x="-1" y="452"/>
                    </a:moveTo>
                    <a:cubicBezTo>
                      <a:pt x="1446" y="151"/>
                      <a:pt x="2920" y="-1"/>
                      <a:pt x="4398" y="0"/>
                    </a:cubicBezTo>
                    <a:cubicBezTo>
                      <a:pt x="16327" y="0"/>
                      <a:pt x="25998" y="9670"/>
                      <a:pt x="25998" y="21600"/>
                    </a:cubicBezTo>
                    <a:cubicBezTo>
                      <a:pt x="25998" y="25424"/>
                      <a:pt x="24982" y="29181"/>
                      <a:pt x="23054" y="32484"/>
                    </a:cubicBezTo>
                    <a:lnTo>
                      <a:pt x="4398" y="21600"/>
                    </a:lnTo>
                    <a:close/>
                  </a:path>
                </a:pathLst>
              </a:custGeom>
              <a:grpFill/>
              <a:ln w="6350">
                <a:solidFill>
                  <a:srgbClr val="6C8F9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425" name="Arc 164"/>
              <p:cNvSpPr>
                <a:spLocks/>
              </p:cNvSpPr>
              <p:nvPr/>
            </p:nvSpPr>
            <p:spPr bwMode="auto">
              <a:xfrm>
                <a:off x="1000" y="1788"/>
                <a:ext cx="140" cy="101"/>
              </a:xfrm>
              <a:custGeom>
                <a:avLst/>
                <a:gdLst>
                  <a:gd name="T0" fmla="*/ 0 w 21600"/>
                  <a:gd name="T1" fmla="*/ 0 h 29395"/>
                  <a:gd name="T2" fmla="*/ 0 w 21600"/>
                  <a:gd name="T3" fmla="*/ 0 h 29395"/>
                  <a:gd name="T4" fmla="*/ 0 w 21600"/>
                  <a:gd name="T5" fmla="*/ 0 h 29395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9395"/>
                  <a:gd name="T11" fmla="*/ 21600 w 21600"/>
                  <a:gd name="T12" fmla="*/ 29395 h 293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9395" fill="none" extrusionOk="0">
                    <a:moveTo>
                      <a:pt x="13468" y="-1"/>
                    </a:moveTo>
                    <a:cubicBezTo>
                      <a:pt x="18606" y="4098"/>
                      <a:pt x="21600" y="10313"/>
                      <a:pt x="21600" y="16887"/>
                    </a:cubicBezTo>
                    <a:cubicBezTo>
                      <a:pt x="21600" y="21369"/>
                      <a:pt x="20205" y="25740"/>
                      <a:pt x="17609" y="29394"/>
                    </a:cubicBezTo>
                  </a:path>
                  <a:path w="21600" h="29395" stroke="0" extrusionOk="0">
                    <a:moveTo>
                      <a:pt x="13468" y="-1"/>
                    </a:moveTo>
                    <a:cubicBezTo>
                      <a:pt x="18606" y="4098"/>
                      <a:pt x="21600" y="10313"/>
                      <a:pt x="21600" y="16887"/>
                    </a:cubicBezTo>
                    <a:cubicBezTo>
                      <a:pt x="21600" y="21369"/>
                      <a:pt x="20205" y="25740"/>
                      <a:pt x="17609" y="29394"/>
                    </a:cubicBezTo>
                    <a:lnTo>
                      <a:pt x="0" y="16887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426" name="Arc 165"/>
              <p:cNvSpPr>
                <a:spLocks/>
              </p:cNvSpPr>
              <p:nvPr/>
            </p:nvSpPr>
            <p:spPr bwMode="auto">
              <a:xfrm>
                <a:off x="1000" y="1789"/>
                <a:ext cx="138" cy="99"/>
              </a:xfrm>
              <a:custGeom>
                <a:avLst/>
                <a:gdLst>
                  <a:gd name="T0" fmla="*/ 0 w 21600"/>
                  <a:gd name="T1" fmla="*/ 0 h 29585"/>
                  <a:gd name="T2" fmla="*/ 0 w 21600"/>
                  <a:gd name="T3" fmla="*/ 0 h 29585"/>
                  <a:gd name="T4" fmla="*/ 0 w 21600"/>
                  <a:gd name="T5" fmla="*/ 0 h 29585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9585"/>
                  <a:gd name="T11" fmla="*/ 21600 w 21600"/>
                  <a:gd name="T12" fmla="*/ 29585 h 2958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9585" fill="none" extrusionOk="0">
                    <a:moveTo>
                      <a:pt x="13362" y="0"/>
                    </a:moveTo>
                    <a:cubicBezTo>
                      <a:pt x="18564" y="4096"/>
                      <a:pt x="21600" y="10350"/>
                      <a:pt x="21600" y="16971"/>
                    </a:cubicBezTo>
                    <a:cubicBezTo>
                      <a:pt x="21600" y="21497"/>
                      <a:pt x="20177" y="25910"/>
                      <a:pt x="17534" y="29585"/>
                    </a:cubicBezTo>
                  </a:path>
                  <a:path w="21600" h="29585" stroke="0" extrusionOk="0">
                    <a:moveTo>
                      <a:pt x="13362" y="0"/>
                    </a:moveTo>
                    <a:cubicBezTo>
                      <a:pt x="18564" y="4096"/>
                      <a:pt x="21600" y="10350"/>
                      <a:pt x="21600" y="16971"/>
                    </a:cubicBezTo>
                    <a:cubicBezTo>
                      <a:pt x="21600" y="21497"/>
                      <a:pt x="20177" y="25910"/>
                      <a:pt x="17534" y="29585"/>
                    </a:cubicBezTo>
                    <a:lnTo>
                      <a:pt x="0" y="16971"/>
                    </a:lnTo>
                    <a:close/>
                  </a:path>
                </a:pathLst>
              </a:custGeom>
              <a:grpFill/>
              <a:ln w="6350">
                <a:solidFill>
                  <a:srgbClr val="6C8F9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427" name="Arc 166"/>
              <p:cNvSpPr>
                <a:spLocks/>
              </p:cNvSpPr>
              <p:nvPr/>
            </p:nvSpPr>
            <p:spPr bwMode="auto">
              <a:xfrm>
                <a:off x="954" y="1888"/>
                <a:ext cx="164" cy="146"/>
              </a:xfrm>
              <a:custGeom>
                <a:avLst/>
                <a:gdLst>
                  <a:gd name="T0" fmla="*/ 0 w 28719"/>
                  <a:gd name="T1" fmla="*/ 0 h 27731"/>
                  <a:gd name="T2" fmla="*/ 0 w 28719"/>
                  <a:gd name="T3" fmla="*/ 0 h 27731"/>
                  <a:gd name="T4" fmla="*/ 0 w 28719"/>
                  <a:gd name="T5" fmla="*/ 0 h 27731"/>
                  <a:gd name="T6" fmla="*/ 0 60000 65536"/>
                  <a:gd name="T7" fmla="*/ 0 60000 65536"/>
                  <a:gd name="T8" fmla="*/ 0 60000 65536"/>
                  <a:gd name="T9" fmla="*/ 0 w 28719"/>
                  <a:gd name="T10" fmla="*/ 0 h 27731"/>
                  <a:gd name="T11" fmla="*/ 28719 w 28719"/>
                  <a:gd name="T12" fmla="*/ 27731 h 27731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8719" h="27731" fill="none" extrusionOk="0">
                    <a:moveTo>
                      <a:pt x="27830" y="0"/>
                    </a:moveTo>
                    <a:cubicBezTo>
                      <a:pt x="28419" y="1990"/>
                      <a:pt x="28719" y="4055"/>
                      <a:pt x="28719" y="6131"/>
                    </a:cubicBezTo>
                    <a:cubicBezTo>
                      <a:pt x="28719" y="18060"/>
                      <a:pt x="19048" y="27731"/>
                      <a:pt x="7119" y="27731"/>
                    </a:cubicBezTo>
                    <a:cubicBezTo>
                      <a:pt x="4695" y="27731"/>
                      <a:pt x="2288" y="27323"/>
                      <a:pt x="-1" y="26524"/>
                    </a:cubicBezTo>
                  </a:path>
                  <a:path w="28719" h="27731" stroke="0" extrusionOk="0">
                    <a:moveTo>
                      <a:pt x="27830" y="0"/>
                    </a:moveTo>
                    <a:cubicBezTo>
                      <a:pt x="28419" y="1990"/>
                      <a:pt x="28719" y="4055"/>
                      <a:pt x="28719" y="6131"/>
                    </a:cubicBezTo>
                    <a:cubicBezTo>
                      <a:pt x="28719" y="18060"/>
                      <a:pt x="19048" y="27731"/>
                      <a:pt x="7119" y="27731"/>
                    </a:cubicBezTo>
                    <a:cubicBezTo>
                      <a:pt x="4695" y="27731"/>
                      <a:pt x="2288" y="27323"/>
                      <a:pt x="-1" y="26524"/>
                    </a:cubicBezTo>
                    <a:lnTo>
                      <a:pt x="7119" y="6131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428" name="Arc 167"/>
              <p:cNvSpPr>
                <a:spLocks/>
              </p:cNvSpPr>
              <p:nvPr/>
            </p:nvSpPr>
            <p:spPr bwMode="auto">
              <a:xfrm>
                <a:off x="955" y="1888"/>
                <a:ext cx="161" cy="144"/>
              </a:xfrm>
              <a:custGeom>
                <a:avLst/>
                <a:gdLst>
                  <a:gd name="T0" fmla="*/ 0 w 28711"/>
                  <a:gd name="T1" fmla="*/ 0 h 27739"/>
                  <a:gd name="T2" fmla="*/ 0 w 28711"/>
                  <a:gd name="T3" fmla="*/ 0 h 27739"/>
                  <a:gd name="T4" fmla="*/ 0 w 28711"/>
                  <a:gd name="T5" fmla="*/ 0 h 27739"/>
                  <a:gd name="T6" fmla="*/ 0 60000 65536"/>
                  <a:gd name="T7" fmla="*/ 0 60000 65536"/>
                  <a:gd name="T8" fmla="*/ 0 60000 65536"/>
                  <a:gd name="T9" fmla="*/ 0 w 28711"/>
                  <a:gd name="T10" fmla="*/ 0 h 27739"/>
                  <a:gd name="T11" fmla="*/ 28711 w 28711"/>
                  <a:gd name="T12" fmla="*/ 27739 h 27739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8711" h="27739" fill="none" extrusionOk="0">
                    <a:moveTo>
                      <a:pt x="27820" y="-1"/>
                    </a:moveTo>
                    <a:cubicBezTo>
                      <a:pt x="28410" y="1992"/>
                      <a:pt x="28711" y="4060"/>
                      <a:pt x="28711" y="6139"/>
                    </a:cubicBezTo>
                    <a:cubicBezTo>
                      <a:pt x="28711" y="18068"/>
                      <a:pt x="19040" y="27739"/>
                      <a:pt x="7111" y="27739"/>
                    </a:cubicBezTo>
                    <a:cubicBezTo>
                      <a:pt x="4689" y="27739"/>
                      <a:pt x="2286" y="27331"/>
                      <a:pt x="0" y="26534"/>
                    </a:cubicBezTo>
                  </a:path>
                  <a:path w="28711" h="27739" stroke="0" extrusionOk="0">
                    <a:moveTo>
                      <a:pt x="27820" y="-1"/>
                    </a:moveTo>
                    <a:cubicBezTo>
                      <a:pt x="28410" y="1992"/>
                      <a:pt x="28711" y="4060"/>
                      <a:pt x="28711" y="6139"/>
                    </a:cubicBezTo>
                    <a:cubicBezTo>
                      <a:pt x="28711" y="18068"/>
                      <a:pt x="19040" y="27739"/>
                      <a:pt x="7111" y="27739"/>
                    </a:cubicBezTo>
                    <a:cubicBezTo>
                      <a:pt x="4689" y="27739"/>
                      <a:pt x="2286" y="27331"/>
                      <a:pt x="0" y="26534"/>
                    </a:cubicBezTo>
                    <a:lnTo>
                      <a:pt x="7111" y="6139"/>
                    </a:lnTo>
                    <a:close/>
                  </a:path>
                </a:pathLst>
              </a:custGeom>
              <a:grpFill/>
              <a:ln w="6350">
                <a:solidFill>
                  <a:srgbClr val="6C8F9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429" name="Arc 168"/>
              <p:cNvSpPr>
                <a:spLocks/>
              </p:cNvSpPr>
              <p:nvPr/>
            </p:nvSpPr>
            <p:spPr bwMode="auto">
              <a:xfrm>
                <a:off x="388" y="1786"/>
                <a:ext cx="89" cy="140"/>
              </a:xfrm>
              <a:custGeom>
                <a:avLst/>
                <a:gdLst>
                  <a:gd name="T0" fmla="*/ 0 w 21600"/>
                  <a:gd name="T1" fmla="*/ 0 h 41280"/>
                  <a:gd name="T2" fmla="*/ 0 w 21600"/>
                  <a:gd name="T3" fmla="*/ 0 h 41280"/>
                  <a:gd name="T4" fmla="*/ 0 w 21600"/>
                  <a:gd name="T5" fmla="*/ 0 h 4128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41280"/>
                  <a:gd name="T11" fmla="*/ 21600 w 21600"/>
                  <a:gd name="T12" fmla="*/ 41280 h 4128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41280" fill="none" extrusionOk="0">
                    <a:moveTo>
                      <a:pt x="12788" y="41279"/>
                    </a:moveTo>
                    <a:cubicBezTo>
                      <a:pt x="5008" y="37803"/>
                      <a:pt x="0" y="30079"/>
                      <a:pt x="0" y="21559"/>
                    </a:cubicBezTo>
                    <a:cubicBezTo>
                      <a:pt x="-1" y="10146"/>
                      <a:pt x="8877" y="703"/>
                      <a:pt x="20268" y="0"/>
                    </a:cubicBezTo>
                  </a:path>
                  <a:path w="21600" h="41280" stroke="0" extrusionOk="0">
                    <a:moveTo>
                      <a:pt x="12788" y="41279"/>
                    </a:moveTo>
                    <a:cubicBezTo>
                      <a:pt x="5008" y="37803"/>
                      <a:pt x="0" y="30079"/>
                      <a:pt x="0" y="21559"/>
                    </a:cubicBezTo>
                    <a:cubicBezTo>
                      <a:pt x="-1" y="10146"/>
                      <a:pt x="8877" y="703"/>
                      <a:pt x="20268" y="0"/>
                    </a:cubicBezTo>
                    <a:lnTo>
                      <a:pt x="21600" y="21559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430" name="Arc 169"/>
              <p:cNvSpPr>
                <a:spLocks/>
              </p:cNvSpPr>
              <p:nvPr/>
            </p:nvSpPr>
            <p:spPr bwMode="auto">
              <a:xfrm>
                <a:off x="390" y="1788"/>
                <a:ext cx="87" cy="136"/>
              </a:xfrm>
              <a:custGeom>
                <a:avLst/>
                <a:gdLst>
                  <a:gd name="T0" fmla="*/ 0 w 21600"/>
                  <a:gd name="T1" fmla="*/ 0 h 41296"/>
                  <a:gd name="T2" fmla="*/ 0 w 21600"/>
                  <a:gd name="T3" fmla="*/ 0 h 41296"/>
                  <a:gd name="T4" fmla="*/ 0 w 21600"/>
                  <a:gd name="T5" fmla="*/ 0 h 41296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41296"/>
                  <a:gd name="T11" fmla="*/ 21600 w 21600"/>
                  <a:gd name="T12" fmla="*/ 41296 h 4129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41296" fill="none" extrusionOk="0">
                    <a:moveTo>
                      <a:pt x="12824" y="41296"/>
                    </a:moveTo>
                    <a:cubicBezTo>
                      <a:pt x="5025" y="37828"/>
                      <a:pt x="0" y="30094"/>
                      <a:pt x="0" y="21559"/>
                    </a:cubicBezTo>
                    <a:cubicBezTo>
                      <a:pt x="-1" y="10144"/>
                      <a:pt x="8881" y="700"/>
                      <a:pt x="20273" y="-1"/>
                    </a:cubicBezTo>
                  </a:path>
                  <a:path w="21600" h="41296" stroke="0" extrusionOk="0">
                    <a:moveTo>
                      <a:pt x="12824" y="41296"/>
                    </a:moveTo>
                    <a:cubicBezTo>
                      <a:pt x="5025" y="37828"/>
                      <a:pt x="0" y="30094"/>
                      <a:pt x="0" y="21559"/>
                    </a:cubicBezTo>
                    <a:cubicBezTo>
                      <a:pt x="-1" y="10144"/>
                      <a:pt x="8881" y="700"/>
                      <a:pt x="20273" y="-1"/>
                    </a:cubicBezTo>
                    <a:lnTo>
                      <a:pt x="21600" y="21559"/>
                    </a:lnTo>
                    <a:close/>
                  </a:path>
                </a:pathLst>
              </a:custGeom>
              <a:grpFill/>
              <a:ln w="6350">
                <a:solidFill>
                  <a:srgbClr val="6C8F9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431" name="Arc 170"/>
              <p:cNvSpPr>
                <a:spLocks/>
              </p:cNvSpPr>
              <p:nvPr/>
            </p:nvSpPr>
            <p:spPr bwMode="auto">
              <a:xfrm>
                <a:off x="624" y="1976"/>
                <a:ext cx="336" cy="85"/>
              </a:xfrm>
              <a:custGeom>
                <a:avLst/>
                <a:gdLst>
                  <a:gd name="T0" fmla="*/ 0 w 38968"/>
                  <a:gd name="T1" fmla="*/ 0 h 21600"/>
                  <a:gd name="T2" fmla="*/ 0 w 38968"/>
                  <a:gd name="T3" fmla="*/ 0 h 21600"/>
                  <a:gd name="T4" fmla="*/ 0 w 38968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38968"/>
                  <a:gd name="T10" fmla="*/ 0 h 21600"/>
                  <a:gd name="T11" fmla="*/ 38968 w 38968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8968" h="21600" fill="none" extrusionOk="0">
                    <a:moveTo>
                      <a:pt x="38967" y="12214"/>
                    </a:moveTo>
                    <a:cubicBezTo>
                      <a:pt x="34939" y="18088"/>
                      <a:pt x="28275" y="21599"/>
                      <a:pt x="21153" y="21600"/>
                    </a:cubicBezTo>
                    <a:cubicBezTo>
                      <a:pt x="10908" y="21600"/>
                      <a:pt x="2073" y="14404"/>
                      <a:pt x="0" y="4371"/>
                    </a:cubicBezTo>
                  </a:path>
                  <a:path w="38968" h="21600" stroke="0" extrusionOk="0">
                    <a:moveTo>
                      <a:pt x="38967" y="12214"/>
                    </a:moveTo>
                    <a:cubicBezTo>
                      <a:pt x="34939" y="18088"/>
                      <a:pt x="28275" y="21599"/>
                      <a:pt x="21153" y="21600"/>
                    </a:cubicBezTo>
                    <a:cubicBezTo>
                      <a:pt x="10908" y="21600"/>
                      <a:pt x="2073" y="14404"/>
                      <a:pt x="0" y="4371"/>
                    </a:cubicBezTo>
                    <a:lnTo>
                      <a:pt x="2115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432" name="Arc 171"/>
              <p:cNvSpPr>
                <a:spLocks/>
              </p:cNvSpPr>
              <p:nvPr/>
            </p:nvSpPr>
            <p:spPr bwMode="auto">
              <a:xfrm>
                <a:off x="626" y="1976"/>
                <a:ext cx="331" cy="83"/>
              </a:xfrm>
              <a:custGeom>
                <a:avLst/>
                <a:gdLst>
                  <a:gd name="T0" fmla="*/ 0 w 38882"/>
                  <a:gd name="T1" fmla="*/ 0 h 21600"/>
                  <a:gd name="T2" fmla="*/ 0 w 38882"/>
                  <a:gd name="T3" fmla="*/ 0 h 21600"/>
                  <a:gd name="T4" fmla="*/ 0 w 38882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38882"/>
                  <a:gd name="T10" fmla="*/ 0 h 21600"/>
                  <a:gd name="T11" fmla="*/ 38882 w 38882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8882" h="21600" fill="none" extrusionOk="0">
                    <a:moveTo>
                      <a:pt x="38881" y="12322"/>
                    </a:moveTo>
                    <a:cubicBezTo>
                      <a:pt x="34845" y="18134"/>
                      <a:pt x="28217" y="21599"/>
                      <a:pt x="21142" y="21600"/>
                    </a:cubicBezTo>
                    <a:cubicBezTo>
                      <a:pt x="10918" y="21600"/>
                      <a:pt x="2095" y="14432"/>
                      <a:pt x="0" y="4425"/>
                    </a:cubicBezTo>
                  </a:path>
                  <a:path w="38882" h="21600" stroke="0" extrusionOk="0">
                    <a:moveTo>
                      <a:pt x="38881" y="12322"/>
                    </a:moveTo>
                    <a:cubicBezTo>
                      <a:pt x="34845" y="18134"/>
                      <a:pt x="28217" y="21599"/>
                      <a:pt x="21142" y="21600"/>
                    </a:cubicBezTo>
                    <a:cubicBezTo>
                      <a:pt x="10918" y="21600"/>
                      <a:pt x="2095" y="14432"/>
                      <a:pt x="0" y="4425"/>
                    </a:cubicBezTo>
                    <a:lnTo>
                      <a:pt x="21142" y="0"/>
                    </a:lnTo>
                    <a:close/>
                  </a:path>
                </a:pathLst>
              </a:custGeom>
              <a:grpFill/>
              <a:ln w="6350">
                <a:solidFill>
                  <a:srgbClr val="6C8F9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6280" y="264370"/>
            <a:ext cx="7132648" cy="644740"/>
          </a:xfrm>
        </p:spPr>
        <p:txBody>
          <a:bodyPr/>
          <a:lstStyle/>
          <a:p>
            <a:r>
              <a:rPr lang="en-US" dirty="0" err="1" smtClean="0"/>
              <a:t>HbH</a:t>
            </a:r>
            <a:r>
              <a:rPr lang="en-US" dirty="0" smtClean="0"/>
              <a:t> KPIs can be </a:t>
            </a:r>
            <a:r>
              <a:rPr lang="en-US" i="1" dirty="0" smtClean="0"/>
              <a:t>impossible to track</a:t>
            </a:r>
            <a:endParaRPr lang="en-US" i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 defTabSz="228600">
              <a:spcBef>
                <a:spcPts val="1200"/>
              </a:spcBef>
              <a:buNone/>
              <a:tabLst>
                <a:tab pos="228600" algn="l"/>
              </a:tabLst>
            </a:pPr>
            <a:r>
              <a:rPr lang="en-US" b="1" dirty="0" smtClean="0"/>
              <a:t>Experiment 7    IPsec tunnel security gateway (SEG)</a:t>
            </a:r>
          </a:p>
          <a:p>
            <a:pPr marL="0" indent="0" defTabSz="228600">
              <a:spcBef>
                <a:spcPts val="1200"/>
              </a:spcBef>
              <a:buNone/>
              <a:tabLst>
                <a:tab pos="228600" algn="l"/>
              </a:tabLst>
            </a:pPr>
            <a:endParaRPr lang="en-US" b="1" dirty="0" smtClean="0"/>
          </a:p>
          <a:p>
            <a:pPr marL="0" indent="0" defTabSz="228600">
              <a:spcBef>
                <a:spcPts val="1200"/>
              </a:spcBef>
              <a:buNone/>
              <a:tabLst>
                <a:tab pos="228600" algn="l"/>
              </a:tabLst>
            </a:pPr>
            <a:endParaRPr lang="en-US" b="1" dirty="0"/>
          </a:p>
          <a:p>
            <a:pPr marL="0" indent="0" defTabSz="228600">
              <a:spcBef>
                <a:spcPts val="0"/>
              </a:spcBef>
              <a:buNone/>
              <a:tabLst>
                <a:tab pos="228600" algn="l"/>
              </a:tabLst>
            </a:pPr>
            <a:endParaRPr lang="en-US" dirty="0" smtClean="0"/>
          </a:p>
          <a:p>
            <a:pPr marL="0" indent="0" defTabSz="228600">
              <a:spcBef>
                <a:spcPts val="0"/>
              </a:spcBef>
              <a:buNone/>
              <a:tabLst>
                <a:tab pos="228600" algn="l"/>
              </a:tabLst>
            </a:pPr>
            <a:endParaRPr lang="en-US" dirty="0"/>
          </a:p>
          <a:p>
            <a:pPr marL="0" indent="0" defTabSz="228600">
              <a:spcBef>
                <a:spcPts val="0"/>
              </a:spcBef>
              <a:buNone/>
              <a:tabLst>
                <a:tab pos="228600" algn="l"/>
              </a:tabLst>
            </a:pPr>
            <a:endParaRPr lang="en-US" dirty="0" smtClean="0"/>
          </a:p>
          <a:p>
            <a:pPr marL="0" indent="0" defTabSz="228600">
              <a:spcBef>
                <a:spcPts val="0"/>
              </a:spcBef>
              <a:buNone/>
              <a:tabLst>
                <a:tab pos="228600" algn="l"/>
              </a:tabLst>
            </a:pPr>
            <a:endParaRPr lang="en-US" dirty="0" smtClean="0"/>
          </a:p>
          <a:p>
            <a:pPr marL="0" indent="0" defTabSz="228600">
              <a:spcBef>
                <a:spcPts val="0"/>
              </a:spcBef>
              <a:buNone/>
              <a:tabLst>
                <a:tab pos="228600" algn="l"/>
              </a:tabLst>
            </a:pPr>
            <a:r>
              <a:rPr lang="en-US" dirty="0" smtClean="0"/>
              <a:t>The security gateway VNF prepends a new header to the packets</a:t>
            </a:r>
          </a:p>
          <a:p>
            <a:pPr marL="0" indent="0" defTabSz="228600">
              <a:spcBef>
                <a:spcPts val="0"/>
              </a:spcBef>
              <a:buNone/>
              <a:tabLst>
                <a:tab pos="228600" algn="l"/>
              </a:tabLst>
            </a:pPr>
            <a:r>
              <a:rPr lang="en-US" dirty="0"/>
              <a:t>	</a:t>
            </a:r>
            <a:r>
              <a:rPr lang="en-US" dirty="0" smtClean="0"/>
              <a:t>and additionally encrypts the original headers and payload</a:t>
            </a:r>
          </a:p>
          <a:p>
            <a:pPr marL="0" indent="0" defTabSz="228600">
              <a:spcBef>
                <a:spcPts val="0"/>
              </a:spcBef>
              <a:buNone/>
              <a:tabLst>
                <a:tab pos="228600" algn="l"/>
              </a:tabLst>
            </a:pPr>
            <a:r>
              <a:rPr lang="en-US" dirty="0" smtClean="0"/>
              <a:t>Thus making it impossible to map packets entering the network </a:t>
            </a:r>
          </a:p>
          <a:p>
            <a:pPr marL="0" indent="0" defTabSz="228600">
              <a:spcBef>
                <a:spcPts val="0"/>
              </a:spcBef>
              <a:buNone/>
              <a:tabLst>
                <a:tab pos="228600" algn="l"/>
              </a:tabLst>
            </a:pPr>
            <a:r>
              <a:rPr lang="en-US" dirty="0"/>
              <a:t>	</a:t>
            </a:r>
            <a:r>
              <a:rPr lang="en-US" dirty="0" smtClean="0"/>
              <a:t>to packets inside the network</a:t>
            </a:r>
          </a:p>
          <a:p>
            <a:pPr marL="0" indent="0" defTabSz="228600">
              <a:spcBef>
                <a:spcPts val="0"/>
              </a:spcBef>
              <a:buNone/>
              <a:tabLst>
                <a:tab pos="228600" algn="l"/>
              </a:tabLst>
            </a:pPr>
            <a:endParaRPr lang="en-US" dirty="0"/>
          </a:p>
          <a:p>
            <a:pPr marL="0" indent="0" defTabSz="228600">
              <a:spcBef>
                <a:spcPts val="0"/>
              </a:spcBef>
              <a:buNone/>
              <a:tabLst>
                <a:tab pos="228600" algn="l"/>
              </a:tabLst>
            </a:pPr>
            <a:r>
              <a:rPr lang="en-US" dirty="0" smtClean="0"/>
              <a:t>For both experiment 6 (NAT) and 7 (SEG)</a:t>
            </a:r>
          </a:p>
          <a:p>
            <a:pPr marL="0" indent="0" defTabSz="228600">
              <a:spcBef>
                <a:spcPts val="0"/>
              </a:spcBef>
              <a:buNone/>
              <a:tabLst>
                <a:tab pos="228600" algn="l"/>
              </a:tabLst>
            </a:pPr>
            <a:r>
              <a:rPr lang="en-US" dirty="0"/>
              <a:t>	</a:t>
            </a:r>
            <a:r>
              <a:rPr lang="en-US" dirty="0" smtClean="0"/>
              <a:t>we </a:t>
            </a:r>
            <a:r>
              <a:rPr lang="en-US" i="1" dirty="0" smtClean="0"/>
              <a:t>can</a:t>
            </a:r>
            <a:r>
              <a:rPr lang="en-US" dirty="0" smtClean="0"/>
              <a:t> observe the packets end-to-end</a:t>
            </a:r>
          </a:p>
          <a:p>
            <a:pPr marL="0" indent="0" defTabSz="228600">
              <a:spcBef>
                <a:spcPts val="0"/>
              </a:spcBef>
              <a:buNone/>
              <a:tabLst>
                <a:tab pos="228600" algn="l"/>
              </a:tabLst>
            </a:pPr>
            <a:r>
              <a:rPr lang="en-US" dirty="0" smtClean="0"/>
              <a:t>Thus, end-to-end measurements are just as easy as before !</a:t>
            </a:r>
          </a:p>
          <a:p>
            <a:pPr marL="0" indent="0" defTabSz="228600">
              <a:spcBef>
                <a:spcPts val="0"/>
              </a:spcBef>
              <a:buNone/>
              <a:tabLst>
                <a:tab pos="228600" algn="l"/>
              </a:tabLst>
            </a:pPr>
            <a:endParaRPr lang="en-US" dirty="0" smtClean="0"/>
          </a:p>
          <a:p>
            <a:pPr marL="0" indent="0" defTabSz="228600">
              <a:spcBef>
                <a:spcPts val="0"/>
              </a:spcBef>
              <a:buNone/>
              <a:tabLst>
                <a:tab pos="228600" algn="l"/>
              </a:tabLst>
            </a:pPr>
            <a:endParaRPr lang="en-US" dirty="0"/>
          </a:p>
        </p:txBody>
      </p:sp>
      <p:grpSp>
        <p:nvGrpSpPr>
          <p:cNvPr id="114" name="Group 113"/>
          <p:cNvGrpSpPr/>
          <p:nvPr/>
        </p:nvGrpSpPr>
        <p:grpSpPr>
          <a:xfrm>
            <a:off x="1442713" y="2321651"/>
            <a:ext cx="6376640" cy="765400"/>
            <a:chOff x="1483054" y="2200628"/>
            <a:chExt cx="6376640" cy="765400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1791403" y="2438340"/>
              <a:ext cx="5864911" cy="37043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6" name="Picture 5" descr="Server.png"/>
            <p:cNvPicPr>
              <a:picLocks noChangeAspect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5743542" y="2300610"/>
              <a:ext cx="361666" cy="361666"/>
            </a:xfrm>
            <a:prstGeom prst="rect">
              <a:avLst/>
            </a:prstGeom>
          </p:spPr>
        </p:pic>
        <p:grpSp>
          <p:nvGrpSpPr>
            <p:cNvPr id="7" name="Group 329"/>
            <p:cNvGrpSpPr>
              <a:grpSpLocks/>
            </p:cNvGrpSpPr>
            <p:nvPr/>
          </p:nvGrpSpPr>
          <p:grpSpPr bwMode="auto">
            <a:xfrm>
              <a:off x="6613087" y="2325271"/>
              <a:ext cx="321645" cy="269496"/>
              <a:chOff x="3933" y="930"/>
              <a:chExt cx="251" cy="330"/>
            </a:xfrm>
          </p:grpSpPr>
          <p:sp>
            <p:nvSpPr>
              <p:cNvPr id="37" name="Oval 330"/>
              <p:cNvSpPr>
                <a:spLocks noChangeArrowheads="1"/>
              </p:cNvSpPr>
              <p:nvPr/>
            </p:nvSpPr>
            <p:spPr bwMode="auto">
              <a:xfrm>
                <a:off x="3934" y="1155"/>
                <a:ext cx="250" cy="105"/>
              </a:xfrm>
              <a:prstGeom prst="ellipse">
                <a:avLst/>
              </a:prstGeom>
              <a:solidFill>
                <a:schemeClr val="accent1"/>
              </a:solidFill>
              <a:ln w="7938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8" name="Rectangle 331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9" name="Rectangle 332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0" name="Oval 333"/>
              <p:cNvSpPr>
                <a:spLocks noChangeArrowheads="1"/>
              </p:cNvSpPr>
              <p:nvPr/>
            </p:nvSpPr>
            <p:spPr bwMode="auto">
              <a:xfrm>
                <a:off x="3934" y="930"/>
                <a:ext cx="250" cy="105"/>
              </a:xfrm>
              <a:prstGeom prst="ellipse">
                <a:avLst/>
              </a:prstGeom>
              <a:solidFill>
                <a:srgbClr val="777ED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grpSp>
            <p:nvGrpSpPr>
              <p:cNvPr id="41" name="Group 334"/>
              <p:cNvGrpSpPr>
                <a:grpSpLocks/>
              </p:cNvGrpSpPr>
              <p:nvPr/>
            </p:nvGrpSpPr>
            <p:grpSpPr bwMode="auto">
              <a:xfrm>
                <a:off x="3971" y="942"/>
                <a:ext cx="174" cy="81"/>
                <a:chOff x="612" y="2531"/>
                <a:chExt cx="604" cy="214"/>
              </a:xfrm>
            </p:grpSpPr>
            <p:grpSp>
              <p:nvGrpSpPr>
                <p:cNvPr id="42" name="Group 335"/>
                <p:cNvGrpSpPr>
                  <a:grpSpLocks/>
                </p:cNvGrpSpPr>
                <p:nvPr/>
              </p:nvGrpSpPr>
              <p:grpSpPr bwMode="auto">
                <a:xfrm>
                  <a:off x="612" y="2531"/>
                  <a:ext cx="599" cy="209"/>
                  <a:chOff x="612" y="2531"/>
                  <a:chExt cx="599" cy="209"/>
                </a:xfrm>
              </p:grpSpPr>
              <p:sp>
                <p:nvSpPr>
                  <p:cNvPr id="52" name="Freeform 336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53" name="Freeform 337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54" name="Freeform 338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55" name="Freeform 339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56" name="Freeform 340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57" name="Freeform 341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58" name="Freeform 342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59" name="Freeform 343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</p:grpSp>
            <p:grpSp>
              <p:nvGrpSpPr>
                <p:cNvPr id="43" name="Group 344"/>
                <p:cNvGrpSpPr>
                  <a:grpSpLocks/>
                </p:cNvGrpSpPr>
                <p:nvPr/>
              </p:nvGrpSpPr>
              <p:grpSpPr bwMode="auto">
                <a:xfrm>
                  <a:off x="618" y="2536"/>
                  <a:ext cx="598" cy="209"/>
                  <a:chOff x="618" y="2536"/>
                  <a:chExt cx="598" cy="209"/>
                </a:xfrm>
              </p:grpSpPr>
              <p:sp>
                <p:nvSpPr>
                  <p:cNvPr id="44" name="Freeform 345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45" name="Freeform 346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46" name="Freeform 347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47" name="Freeform 348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48" name="Freeform 349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49" name="Freeform 350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50" name="Freeform 351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51" name="Freeform 352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</p:grpSp>
          </p:grpSp>
        </p:grpSp>
        <p:grpSp>
          <p:nvGrpSpPr>
            <p:cNvPr id="8" name="Group 329"/>
            <p:cNvGrpSpPr>
              <a:grpSpLocks/>
            </p:cNvGrpSpPr>
            <p:nvPr/>
          </p:nvGrpSpPr>
          <p:grpSpPr bwMode="auto">
            <a:xfrm>
              <a:off x="4912159" y="2328062"/>
              <a:ext cx="321645" cy="269496"/>
              <a:chOff x="3933" y="930"/>
              <a:chExt cx="251" cy="330"/>
            </a:xfrm>
          </p:grpSpPr>
          <p:sp>
            <p:nvSpPr>
              <p:cNvPr id="14" name="Oval 330"/>
              <p:cNvSpPr>
                <a:spLocks noChangeArrowheads="1"/>
              </p:cNvSpPr>
              <p:nvPr/>
            </p:nvSpPr>
            <p:spPr bwMode="auto">
              <a:xfrm>
                <a:off x="3934" y="1155"/>
                <a:ext cx="250" cy="105"/>
              </a:xfrm>
              <a:prstGeom prst="ellipse">
                <a:avLst/>
              </a:prstGeom>
              <a:solidFill>
                <a:schemeClr val="accent1"/>
              </a:solidFill>
              <a:ln w="7938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5" name="Rectangle 331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" name="Rectangle 332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7" name="Oval 333"/>
              <p:cNvSpPr>
                <a:spLocks noChangeArrowheads="1"/>
              </p:cNvSpPr>
              <p:nvPr/>
            </p:nvSpPr>
            <p:spPr bwMode="auto">
              <a:xfrm>
                <a:off x="3934" y="930"/>
                <a:ext cx="250" cy="105"/>
              </a:xfrm>
              <a:prstGeom prst="ellipse">
                <a:avLst/>
              </a:prstGeom>
              <a:solidFill>
                <a:srgbClr val="777ED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grpSp>
            <p:nvGrpSpPr>
              <p:cNvPr id="18" name="Group 334"/>
              <p:cNvGrpSpPr>
                <a:grpSpLocks/>
              </p:cNvGrpSpPr>
              <p:nvPr/>
            </p:nvGrpSpPr>
            <p:grpSpPr bwMode="auto">
              <a:xfrm>
                <a:off x="3971" y="942"/>
                <a:ext cx="174" cy="81"/>
                <a:chOff x="612" y="2531"/>
                <a:chExt cx="604" cy="214"/>
              </a:xfrm>
            </p:grpSpPr>
            <p:grpSp>
              <p:nvGrpSpPr>
                <p:cNvPr id="19" name="Group 335"/>
                <p:cNvGrpSpPr>
                  <a:grpSpLocks/>
                </p:cNvGrpSpPr>
                <p:nvPr/>
              </p:nvGrpSpPr>
              <p:grpSpPr bwMode="auto">
                <a:xfrm>
                  <a:off x="612" y="2531"/>
                  <a:ext cx="599" cy="209"/>
                  <a:chOff x="612" y="2531"/>
                  <a:chExt cx="599" cy="209"/>
                </a:xfrm>
              </p:grpSpPr>
              <p:sp>
                <p:nvSpPr>
                  <p:cNvPr id="29" name="Freeform 336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30" name="Freeform 337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31" name="Freeform 338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32" name="Freeform 339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33" name="Freeform 340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34" name="Freeform 341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35" name="Freeform 342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36" name="Freeform 343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</p:grpSp>
            <p:grpSp>
              <p:nvGrpSpPr>
                <p:cNvPr id="20" name="Group 344"/>
                <p:cNvGrpSpPr>
                  <a:grpSpLocks/>
                </p:cNvGrpSpPr>
                <p:nvPr/>
              </p:nvGrpSpPr>
              <p:grpSpPr bwMode="auto">
                <a:xfrm>
                  <a:off x="618" y="2536"/>
                  <a:ext cx="598" cy="209"/>
                  <a:chOff x="618" y="2536"/>
                  <a:chExt cx="598" cy="209"/>
                </a:xfrm>
              </p:grpSpPr>
              <p:sp>
                <p:nvSpPr>
                  <p:cNvPr id="21" name="Freeform 345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2" name="Freeform 346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3" name="Freeform 347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4" name="Freeform 348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5" name="Freeform 349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6" name="Freeform 350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7" name="Freeform 351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8" name="Freeform 352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</p:grpSp>
          </p:grpSp>
        </p:grpSp>
        <p:pic>
          <p:nvPicPr>
            <p:cNvPr id="10" name="Picture 106" descr="C:\WINDOWS\Application Data\Microsoft\Media Catalog\Downloaded Clips\cl0\BS00093_.wmf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443769" y="2200628"/>
              <a:ext cx="415925" cy="422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0" name="Picture 106" descr="C:\WINDOWS\Application Data\Microsoft\Media Catalog\Downloaded Clips\cl0\BS00093_.wmf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483054" y="2227202"/>
              <a:ext cx="415925" cy="422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2" name="Picture 61" descr="Server.png"/>
            <p:cNvPicPr>
              <a:picLocks noChangeAspect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3261563" y="2280002"/>
              <a:ext cx="361666" cy="361666"/>
            </a:xfrm>
            <a:prstGeom prst="rect">
              <a:avLst/>
            </a:prstGeom>
          </p:spPr>
        </p:pic>
        <p:grpSp>
          <p:nvGrpSpPr>
            <p:cNvPr id="63" name="Group 329"/>
            <p:cNvGrpSpPr>
              <a:grpSpLocks/>
            </p:cNvGrpSpPr>
            <p:nvPr/>
          </p:nvGrpSpPr>
          <p:grpSpPr bwMode="auto">
            <a:xfrm>
              <a:off x="4083338" y="2325271"/>
              <a:ext cx="321645" cy="269496"/>
              <a:chOff x="3933" y="930"/>
              <a:chExt cx="251" cy="330"/>
            </a:xfrm>
          </p:grpSpPr>
          <p:sp>
            <p:nvSpPr>
              <p:cNvPr id="64" name="Oval 330"/>
              <p:cNvSpPr>
                <a:spLocks noChangeArrowheads="1"/>
              </p:cNvSpPr>
              <p:nvPr/>
            </p:nvSpPr>
            <p:spPr bwMode="auto">
              <a:xfrm>
                <a:off x="3934" y="1155"/>
                <a:ext cx="250" cy="105"/>
              </a:xfrm>
              <a:prstGeom prst="ellipse">
                <a:avLst/>
              </a:prstGeom>
              <a:solidFill>
                <a:schemeClr val="accent1"/>
              </a:solidFill>
              <a:ln w="7938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65" name="Rectangle 331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66" name="Rectangle 332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67" name="Oval 333"/>
              <p:cNvSpPr>
                <a:spLocks noChangeArrowheads="1"/>
              </p:cNvSpPr>
              <p:nvPr/>
            </p:nvSpPr>
            <p:spPr bwMode="auto">
              <a:xfrm>
                <a:off x="3934" y="930"/>
                <a:ext cx="250" cy="105"/>
              </a:xfrm>
              <a:prstGeom prst="ellipse">
                <a:avLst/>
              </a:prstGeom>
              <a:solidFill>
                <a:srgbClr val="777ED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grpSp>
            <p:nvGrpSpPr>
              <p:cNvPr id="68" name="Group 334"/>
              <p:cNvGrpSpPr>
                <a:grpSpLocks/>
              </p:cNvGrpSpPr>
              <p:nvPr/>
            </p:nvGrpSpPr>
            <p:grpSpPr bwMode="auto">
              <a:xfrm>
                <a:off x="3971" y="942"/>
                <a:ext cx="174" cy="81"/>
                <a:chOff x="612" y="2531"/>
                <a:chExt cx="604" cy="214"/>
              </a:xfrm>
            </p:grpSpPr>
            <p:grpSp>
              <p:nvGrpSpPr>
                <p:cNvPr id="69" name="Group 335"/>
                <p:cNvGrpSpPr>
                  <a:grpSpLocks/>
                </p:cNvGrpSpPr>
                <p:nvPr/>
              </p:nvGrpSpPr>
              <p:grpSpPr bwMode="auto">
                <a:xfrm>
                  <a:off x="612" y="2531"/>
                  <a:ext cx="599" cy="209"/>
                  <a:chOff x="612" y="2531"/>
                  <a:chExt cx="599" cy="209"/>
                </a:xfrm>
              </p:grpSpPr>
              <p:sp>
                <p:nvSpPr>
                  <p:cNvPr id="79" name="Freeform 336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80" name="Freeform 337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81" name="Freeform 338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82" name="Freeform 339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83" name="Freeform 340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84" name="Freeform 341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85" name="Freeform 342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86" name="Freeform 343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</p:grpSp>
            <p:grpSp>
              <p:nvGrpSpPr>
                <p:cNvPr id="70" name="Group 344"/>
                <p:cNvGrpSpPr>
                  <a:grpSpLocks/>
                </p:cNvGrpSpPr>
                <p:nvPr/>
              </p:nvGrpSpPr>
              <p:grpSpPr bwMode="auto">
                <a:xfrm>
                  <a:off x="618" y="2536"/>
                  <a:ext cx="598" cy="209"/>
                  <a:chOff x="618" y="2536"/>
                  <a:chExt cx="598" cy="209"/>
                </a:xfrm>
              </p:grpSpPr>
              <p:sp>
                <p:nvSpPr>
                  <p:cNvPr id="71" name="Freeform 345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72" name="Freeform 346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73" name="Freeform 347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74" name="Freeform 348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75" name="Freeform 349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76" name="Freeform 350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77" name="Freeform 351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78" name="Freeform 352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</p:grpSp>
          </p:grpSp>
        </p:grpSp>
        <p:grpSp>
          <p:nvGrpSpPr>
            <p:cNvPr id="87" name="Group 329"/>
            <p:cNvGrpSpPr>
              <a:grpSpLocks/>
            </p:cNvGrpSpPr>
            <p:nvPr/>
          </p:nvGrpSpPr>
          <p:grpSpPr bwMode="auto">
            <a:xfrm>
              <a:off x="2416481" y="2328062"/>
              <a:ext cx="321645" cy="269496"/>
              <a:chOff x="3933" y="930"/>
              <a:chExt cx="251" cy="330"/>
            </a:xfrm>
          </p:grpSpPr>
          <p:sp>
            <p:nvSpPr>
              <p:cNvPr id="88" name="Oval 330"/>
              <p:cNvSpPr>
                <a:spLocks noChangeArrowheads="1"/>
              </p:cNvSpPr>
              <p:nvPr/>
            </p:nvSpPr>
            <p:spPr bwMode="auto">
              <a:xfrm>
                <a:off x="3934" y="1155"/>
                <a:ext cx="250" cy="105"/>
              </a:xfrm>
              <a:prstGeom prst="ellipse">
                <a:avLst/>
              </a:prstGeom>
              <a:solidFill>
                <a:schemeClr val="accent1"/>
              </a:solidFill>
              <a:ln w="7938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89" name="Rectangle 331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90" name="Rectangle 332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91" name="Oval 333"/>
              <p:cNvSpPr>
                <a:spLocks noChangeArrowheads="1"/>
              </p:cNvSpPr>
              <p:nvPr/>
            </p:nvSpPr>
            <p:spPr bwMode="auto">
              <a:xfrm>
                <a:off x="3934" y="930"/>
                <a:ext cx="250" cy="105"/>
              </a:xfrm>
              <a:prstGeom prst="ellipse">
                <a:avLst/>
              </a:prstGeom>
              <a:solidFill>
                <a:srgbClr val="777ED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grpSp>
            <p:nvGrpSpPr>
              <p:cNvPr id="92" name="Group 334"/>
              <p:cNvGrpSpPr>
                <a:grpSpLocks/>
              </p:cNvGrpSpPr>
              <p:nvPr/>
            </p:nvGrpSpPr>
            <p:grpSpPr bwMode="auto">
              <a:xfrm>
                <a:off x="3971" y="942"/>
                <a:ext cx="174" cy="81"/>
                <a:chOff x="612" y="2531"/>
                <a:chExt cx="604" cy="214"/>
              </a:xfrm>
            </p:grpSpPr>
            <p:grpSp>
              <p:nvGrpSpPr>
                <p:cNvPr id="93" name="Group 335"/>
                <p:cNvGrpSpPr>
                  <a:grpSpLocks/>
                </p:cNvGrpSpPr>
                <p:nvPr/>
              </p:nvGrpSpPr>
              <p:grpSpPr bwMode="auto">
                <a:xfrm>
                  <a:off x="612" y="2531"/>
                  <a:ext cx="599" cy="209"/>
                  <a:chOff x="612" y="2531"/>
                  <a:chExt cx="599" cy="209"/>
                </a:xfrm>
              </p:grpSpPr>
              <p:sp>
                <p:nvSpPr>
                  <p:cNvPr id="103" name="Freeform 336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04" name="Freeform 337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05" name="Freeform 338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06" name="Freeform 339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07" name="Freeform 340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08" name="Freeform 341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09" name="Freeform 342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10" name="Freeform 343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</p:grpSp>
            <p:grpSp>
              <p:nvGrpSpPr>
                <p:cNvPr id="94" name="Group 344"/>
                <p:cNvGrpSpPr>
                  <a:grpSpLocks/>
                </p:cNvGrpSpPr>
                <p:nvPr/>
              </p:nvGrpSpPr>
              <p:grpSpPr bwMode="auto">
                <a:xfrm>
                  <a:off x="618" y="2536"/>
                  <a:ext cx="598" cy="209"/>
                  <a:chOff x="618" y="2536"/>
                  <a:chExt cx="598" cy="209"/>
                </a:xfrm>
              </p:grpSpPr>
              <p:sp>
                <p:nvSpPr>
                  <p:cNvPr id="95" name="Freeform 345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96" name="Freeform 346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97" name="Freeform 347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98" name="Freeform 348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99" name="Freeform 349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00" name="Freeform 350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01" name="Freeform 351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02" name="Freeform 352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</p:grpSp>
          </p:grpSp>
        </p:grpSp>
        <p:sp>
          <p:nvSpPr>
            <p:cNvPr id="112" name="TextBox 111"/>
            <p:cNvSpPr txBox="1"/>
            <p:nvPr/>
          </p:nvSpPr>
          <p:spPr>
            <a:xfrm>
              <a:off x="3079326" y="2662276"/>
              <a:ext cx="726141" cy="2754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1400" b="1" dirty="0" smtClean="0">
                  <a:solidFill>
                    <a:srgbClr val="7030A0"/>
                  </a:solidFill>
                  <a:latin typeface="+mn-lt"/>
                </a:rPr>
                <a:t>SEG</a:t>
              </a:r>
            </a:p>
          </p:txBody>
        </p:sp>
        <p:sp>
          <p:nvSpPr>
            <p:cNvPr id="113" name="TextBox 112"/>
            <p:cNvSpPr txBox="1"/>
            <p:nvPr/>
          </p:nvSpPr>
          <p:spPr>
            <a:xfrm>
              <a:off x="5561305" y="2690568"/>
              <a:ext cx="726141" cy="2754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1400" b="1" dirty="0" smtClean="0">
                  <a:solidFill>
                    <a:srgbClr val="7030A0"/>
                  </a:solidFill>
                  <a:latin typeface="+mn-lt"/>
                </a:rPr>
                <a:t>SEG</a:t>
              </a:r>
            </a:p>
          </p:txBody>
        </p:sp>
      </p:grpSp>
      <p:grpSp>
        <p:nvGrpSpPr>
          <p:cNvPr id="156" name="Group 155"/>
          <p:cNvGrpSpPr/>
          <p:nvPr/>
        </p:nvGrpSpPr>
        <p:grpSpPr>
          <a:xfrm>
            <a:off x="776187" y="3110857"/>
            <a:ext cx="1955225" cy="308373"/>
            <a:chOff x="3519378" y="3823549"/>
            <a:chExt cx="1955225" cy="308373"/>
          </a:xfrm>
        </p:grpSpPr>
        <p:sp>
          <p:nvSpPr>
            <p:cNvPr id="116" name="Rectangle 115"/>
            <p:cNvSpPr/>
            <p:nvPr/>
          </p:nvSpPr>
          <p:spPr>
            <a:xfrm>
              <a:off x="3519379" y="3851840"/>
              <a:ext cx="1955224" cy="26464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117" name="TextBox 116"/>
            <p:cNvSpPr txBox="1"/>
            <p:nvPr/>
          </p:nvSpPr>
          <p:spPr>
            <a:xfrm>
              <a:off x="3519378" y="3823549"/>
              <a:ext cx="360797" cy="307778"/>
            </a:xfrm>
            <a:prstGeom prst="rect">
              <a:avLst/>
            </a:prstGeom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1400" b="1" kern="0" dirty="0" smtClean="0"/>
                <a:t>IP</a:t>
              </a:r>
            </a:p>
          </p:txBody>
        </p:sp>
        <p:sp>
          <p:nvSpPr>
            <p:cNvPr id="118" name="TextBox 117"/>
            <p:cNvSpPr txBox="1"/>
            <p:nvPr/>
          </p:nvSpPr>
          <p:spPr>
            <a:xfrm>
              <a:off x="3815817" y="3825825"/>
              <a:ext cx="610054" cy="305502"/>
            </a:xfrm>
            <a:prstGeom prst="rect">
              <a:avLst/>
            </a:prstGeom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1400" b="1" kern="0" dirty="0" smtClean="0"/>
                <a:t>TCP</a:t>
              </a:r>
            </a:p>
          </p:txBody>
        </p:sp>
        <p:sp>
          <p:nvSpPr>
            <p:cNvPr id="119" name="TextBox 118"/>
            <p:cNvSpPr txBox="1"/>
            <p:nvPr/>
          </p:nvSpPr>
          <p:spPr>
            <a:xfrm>
              <a:off x="4370827" y="3824145"/>
              <a:ext cx="1103775" cy="307777"/>
            </a:xfrm>
            <a:prstGeom prst="rect">
              <a:avLst/>
            </a:prstGeom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1400" b="1" kern="0" dirty="0" smtClean="0"/>
                <a:t>PAYLOAD</a:t>
              </a:r>
            </a:p>
          </p:txBody>
        </p:sp>
        <p:cxnSp>
          <p:nvCxnSpPr>
            <p:cNvPr id="120" name="Straight Connector 119"/>
            <p:cNvCxnSpPr/>
            <p:nvPr/>
          </p:nvCxnSpPr>
          <p:spPr>
            <a:xfrm>
              <a:off x="3880175" y="3851840"/>
              <a:ext cx="0" cy="26663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>
              <a:off x="4350890" y="3851840"/>
              <a:ext cx="0" cy="26663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7" name="Group 156"/>
          <p:cNvGrpSpPr/>
          <p:nvPr/>
        </p:nvGrpSpPr>
        <p:grpSpPr>
          <a:xfrm>
            <a:off x="3116835" y="3087051"/>
            <a:ext cx="2996603" cy="313398"/>
            <a:chOff x="2473299" y="4322864"/>
            <a:chExt cx="2996603" cy="313398"/>
          </a:xfrm>
        </p:grpSpPr>
        <p:sp>
          <p:nvSpPr>
            <p:cNvPr id="146" name="Rectangle 145"/>
            <p:cNvSpPr/>
            <p:nvPr/>
          </p:nvSpPr>
          <p:spPr>
            <a:xfrm>
              <a:off x="2473299" y="4351155"/>
              <a:ext cx="2996603" cy="27339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147" name="TextBox 146"/>
            <p:cNvSpPr txBox="1"/>
            <p:nvPr/>
          </p:nvSpPr>
          <p:spPr>
            <a:xfrm>
              <a:off x="3528125" y="4322864"/>
              <a:ext cx="360797" cy="307778"/>
            </a:xfrm>
            <a:prstGeom prst="rect">
              <a:avLst/>
            </a:prstGeom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1400" b="1" i="1" kern="0" dirty="0" smtClean="0"/>
                <a:t>IP</a:t>
              </a:r>
            </a:p>
          </p:txBody>
        </p:sp>
        <p:sp>
          <p:nvSpPr>
            <p:cNvPr id="148" name="TextBox 147"/>
            <p:cNvSpPr txBox="1"/>
            <p:nvPr/>
          </p:nvSpPr>
          <p:spPr>
            <a:xfrm>
              <a:off x="3824564" y="4325140"/>
              <a:ext cx="610054" cy="305502"/>
            </a:xfrm>
            <a:prstGeom prst="rect">
              <a:avLst/>
            </a:prstGeom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1400" b="1" i="1" kern="0" dirty="0" smtClean="0"/>
                <a:t>TCP</a:t>
              </a:r>
            </a:p>
          </p:txBody>
        </p:sp>
        <p:sp>
          <p:nvSpPr>
            <p:cNvPr id="149" name="TextBox 148"/>
            <p:cNvSpPr txBox="1"/>
            <p:nvPr/>
          </p:nvSpPr>
          <p:spPr>
            <a:xfrm>
              <a:off x="4366127" y="4323460"/>
              <a:ext cx="1103775" cy="307777"/>
            </a:xfrm>
            <a:prstGeom prst="rect">
              <a:avLst/>
            </a:prstGeom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1400" b="1" i="1" kern="0" dirty="0" smtClean="0"/>
                <a:t>PAYLOAD</a:t>
              </a:r>
            </a:p>
          </p:txBody>
        </p:sp>
        <p:cxnSp>
          <p:nvCxnSpPr>
            <p:cNvPr id="150" name="Straight Connector 149"/>
            <p:cNvCxnSpPr/>
            <p:nvPr/>
          </p:nvCxnSpPr>
          <p:spPr>
            <a:xfrm>
              <a:off x="3888922" y="4351155"/>
              <a:ext cx="0" cy="26663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1" name="Straight Connector 150"/>
            <p:cNvCxnSpPr/>
            <p:nvPr/>
          </p:nvCxnSpPr>
          <p:spPr>
            <a:xfrm>
              <a:off x="4359637" y="4351155"/>
              <a:ext cx="0" cy="26663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2" name="TextBox 151"/>
            <p:cNvSpPr txBox="1"/>
            <p:nvPr/>
          </p:nvSpPr>
          <p:spPr>
            <a:xfrm>
              <a:off x="2497189" y="4327347"/>
              <a:ext cx="360797" cy="307778"/>
            </a:xfrm>
            <a:prstGeom prst="rect">
              <a:avLst/>
            </a:prstGeom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1400" b="1" kern="0" dirty="0" smtClean="0">
                  <a:solidFill>
                    <a:srgbClr val="002060"/>
                  </a:solidFill>
                </a:rPr>
                <a:t>IP</a:t>
              </a:r>
            </a:p>
          </p:txBody>
        </p:sp>
        <p:sp>
          <p:nvSpPr>
            <p:cNvPr id="153" name="TextBox 152"/>
            <p:cNvSpPr txBox="1"/>
            <p:nvPr/>
          </p:nvSpPr>
          <p:spPr>
            <a:xfrm>
              <a:off x="2837330" y="4328485"/>
              <a:ext cx="687375" cy="307777"/>
            </a:xfrm>
            <a:prstGeom prst="rect">
              <a:avLst/>
            </a:prstGeom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1400" b="1" kern="0" dirty="0" smtClean="0">
                  <a:solidFill>
                    <a:srgbClr val="002060"/>
                  </a:solidFill>
                </a:rPr>
                <a:t>IPsec</a:t>
              </a:r>
            </a:p>
          </p:txBody>
        </p:sp>
        <p:cxnSp>
          <p:nvCxnSpPr>
            <p:cNvPr id="154" name="Straight Connector 153"/>
            <p:cNvCxnSpPr/>
            <p:nvPr/>
          </p:nvCxnSpPr>
          <p:spPr>
            <a:xfrm>
              <a:off x="2831092" y="4355638"/>
              <a:ext cx="0" cy="26663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Straight Connector 154"/>
            <p:cNvCxnSpPr/>
            <p:nvPr/>
          </p:nvCxnSpPr>
          <p:spPr>
            <a:xfrm>
              <a:off x="3449724" y="4355638"/>
              <a:ext cx="0" cy="26663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8" name="Group 157"/>
          <p:cNvGrpSpPr/>
          <p:nvPr/>
        </p:nvGrpSpPr>
        <p:grpSpPr>
          <a:xfrm>
            <a:off x="6495669" y="3101893"/>
            <a:ext cx="1955225" cy="308373"/>
            <a:chOff x="3519378" y="3823549"/>
            <a:chExt cx="1955225" cy="308373"/>
          </a:xfrm>
        </p:grpSpPr>
        <p:sp>
          <p:nvSpPr>
            <p:cNvPr id="159" name="Rectangle 158"/>
            <p:cNvSpPr/>
            <p:nvPr/>
          </p:nvSpPr>
          <p:spPr>
            <a:xfrm>
              <a:off x="3519379" y="3851840"/>
              <a:ext cx="1955224" cy="26464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160" name="TextBox 159"/>
            <p:cNvSpPr txBox="1"/>
            <p:nvPr/>
          </p:nvSpPr>
          <p:spPr>
            <a:xfrm>
              <a:off x="3519378" y="3823549"/>
              <a:ext cx="360797" cy="307778"/>
            </a:xfrm>
            <a:prstGeom prst="rect">
              <a:avLst/>
            </a:prstGeom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1400" b="1" kern="0" dirty="0" smtClean="0"/>
                <a:t>IP</a:t>
              </a:r>
            </a:p>
          </p:txBody>
        </p:sp>
        <p:sp>
          <p:nvSpPr>
            <p:cNvPr id="161" name="TextBox 160"/>
            <p:cNvSpPr txBox="1"/>
            <p:nvPr/>
          </p:nvSpPr>
          <p:spPr>
            <a:xfrm>
              <a:off x="3815817" y="3825825"/>
              <a:ext cx="610054" cy="305502"/>
            </a:xfrm>
            <a:prstGeom prst="rect">
              <a:avLst/>
            </a:prstGeom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1400" b="1" kern="0" dirty="0" smtClean="0"/>
                <a:t>TCP</a:t>
              </a:r>
            </a:p>
          </p:txBody>
        </p:sp>
        <p:sp>
          <p:nvSpPr>
            <p:cNvPr id="162" name="TextBox 161"/>
            <p:cNvSpPr txBox="1"/>
            <p:nvPr/>
          </p:nvSpPr>
          <p:spPr>
            <a:xfrm>
              <a:off x="4370827" y="3824145"/>
              <a:ext cx="1103775" cy="307777"/>
            </a:xfrm>
            <a:prstGeom prst="rect">
              <a:avLst/>
            </a:prstGeom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1400" b="1" kern="0" dirty="0" smtClean="0"/>
                <a:t>PAYLOAD</a:t>
              </a:r>
            </a:p>
          </p:txBody>
        </p:sp>
        <p:cxnSp>
          <p:nvCxnSpPr>
            <p:cNvPr id="163" name="Straight Connector 162"/>
            <p:cNvCxnSpPr/>
            <p:nvPr/>
          </p:nvCxnSpPr>
          <p:spPr>
            <a:xfrm>
              <a:off x="3880175" y="3851840"/>
              <a:ext cx="0" cy="26663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Straight Connector 163"/>
            <p:cNvCxnSpPr/>
            <p:nvPr/>
          </p:nvCxnSpPr>
          <p:spPr>
            <a:xfrm>
              <a:off x="4350890" y="3851840"/>
              <a:ext cx="0" cy="26663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02034479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9966" y="262623"/>
            <a:ext cx="7436222" cy="644740"/>
          </a:xfrm>
        </p:spPr>
        <p:txBody>
          <a:bodyPr/>
          <a:lstStyle/>
          <a:p>
            <a:r>
              <a:rPr lang="en-US" dirty="0" smtClean="0"/>
              <a:t>Hop-by-hop KPIs can be </a:t>
            </a:r>
            <a:r>
              <a:rPr lang="en-US" i="1" dirty="0" smtClean="0"/>
              <a:t>meaningless </a:t>
            </a:r>
            <a:endParaRPr lang="en-US" i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 defTabSz="231775">
              <a:buNone/>
            </a:pPr>
            <a:r>
              <a:rPr lang="en-US" b="1" dirty="0"/>
              <a:t>Experiment 8  </a:t>
            </a:r>
            <a:r>
              <a:rPr lang="en-US" b="1" dirty="0" smtClean="0"/>
              <a:t>  traffic caching (again)</a:t>
            </a:r>
            <a:endParaRPr lang="en-US" b="1" dirty="0"/>
          </a:p>
          <a:p>
            <a:pPr marL="0" indent="0" defTabSz="231775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 defTabSz="231775"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 marL="0" indent="0" defTabSz="231775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 defTabSz="231775">
              <a:spcBef>
                <a:spcPts val="0"/>
              </a:spcBef>
              <a:buNone/>
            </a:pPr>
            <a:r>
              <a:rPr lang="en-US" dirty="0" smtClean="0">
                <a:solidFill>
                  <a:schemeClr val="tx1"/>
                </a:solidFill>
              </a:rPr>
              <a:t>When the caching server is providing packets to the end user</a:t>
            </a:r>
          </a:p>
          <a:p>
            <a:pPr marL="0" indent="0" defTabSz="231775">
              <a:spcBef>
                <a:spcPts val="0"/>
              </a:spcBef>
              <a:buNone/>
            </a:pPr>
            <a:r>
              <a:rPr lang="en-US" dirty="0">
                <a:solidFill>
                  <a:schemeClr val="tx1"/>
                </a:solidFill>
              </a:rPr>
              <a:t>	</a:t>
            </a:r>
            <a:r>
              <a:rPr lang="en-US" dirty="0" smtClean="0">
                <a:solidFill>
                  <a:schemeClr val="tx1"/>
                </a:solidFill>
              </a:rPr>
              <a:t>the KPIs of links 1 and 2 do not influence the </a:t>
            </a:r>
            <a:r>
              <a:rPr lang="en-US" dirty="0" err="1" smtClean="0">
                <a:solidFill>
                  <a:schemeClr val="tx1"/>
                </a:solidFill>
              </a:rPr>
              <a:t>QoE</a:t>
            </a:r>
            <a:r>
              <a:rPr lang="en-US" dirty="0" smtClean="0">
                <a:solidFill>
                  <a:schemeClr val="tx1"/>
                </a:solidFill>
              </a:rPr>
              <a:t> at all</a:t>
            </a:r>
          </a:p>
          <a:p>
            <a:pPr marL="0" indent="0" defTabSz="231775">
              <a:spcBef>
                <a:spcPts val="0"/>
              </a:spcBef>
              <a:buNone/>
            </a:pPr>
            <a:r>
              <a:rPr lang="en-US" dirty="0" smtClean="0">
                <a:solidFill>
                  <a:schemeClr val="tx1"/>
                </a:solidFill>
              </a:rPr>
              <a:t>since the packets received by the end-user does not traverse them!</a:t>
            </a:r>
          </a:p>
          <a:p>
            <a:pPr marL="0" indent="0" defTabSz="231775">
              <a:spcBef>
                <a:spcPts val="1200"/>
              </a:spcBef>
              <a:buNone/>
            </a:pPr>
            <a:r>
              <a:rPr lang="en-US" dirty="0" smtClean="0">
                <a:solidFill>
                  <a:schemeClr val="tx1"/>
                </a:solidFill>
              </a:rPr>
              <a:t>This may seem to be similar to rerouting</a:t>
            </a:r>
          </a:p>
          <a:p>
            <a:pPr marL="0" indent="0" defTabSz="231775">
              <a:spcBef>
                <a:spcPts val="0"/>
              </a:spcBef>
              <a:buNone/>
            </a:pPr>
            <a:r>
              <a:rPr lang="en-US" dirty="0">
                <a:solidFill>
                  <a:schemeClr val="tx1"/>
                </a:solidFill>
              </a:rPr>
              <a:t>	</a:t>
            </a:r>
            <a:r>
              <a:rPr lang="en-US" dirty="0" smtClean="0">
                <a:solidFill>
                  <a:schemeClr val="tx1"/>
                </a:solidFill>
              </a:rPr>
              <a:t>where links that once were on-path are not longer on-path</a:t>
            </a:r>
          </a:p>
          <a:p>
            <a:pPr marL="0" indent="0" defTabSz="231775">
              <a:buNone/>
            </a:pPr>
            <a:r>
              <a:rPr lang="en-US" dirty="0" smtClean="0">
                <a:solidFill>
                  <a:schemeClr val="tx1"/>
                </a:solidFill>
              </a:rPr>
              <a:t>However, for rerouting, at least in principle</a:t>
            </a:r>
          </a:p>
          <a:p>
            <a:pPr marL="0" indent="0" defTabSz="231775">
              <a:spcBef>
                <a:spcPts val="0"/>
              </a:spcBef>
              <a:buNone/>
            </a:pPr>
            <a:r>
              <a:rPr lang="en-US" dirty="0">
                <a:solidFill>
                  <a:schemeClr val="tx1"/>
                </a:solidFill>
              </a:rPr>
              <a:t>	</a:t>
            </a:r>
            <a:r>
              <a:rPr lang="en-US" dirty="0" smtClean="0">
                <a:solidFill>
                  <a:schemeClr val="tx1"/>
                </a:solidFill>
              </a:rPr>
              <a:t>the network knows which links are on-path</a:t>
            </a:r>
          </a:p>
          <a:p>
            <a:pPr marL="0" indent="0" defTabSz="231775">
              <a:spcBef>
                <a:spcPts val="1200"/>
              </a:spcBef>
              <a:buNone/>
            </a:pPr>
            <a:r>
              <a:rPr lang="en-US" dirty="0" smtClean="0">
                <a:solidFill>
                  <a:schemeClr val="tx1"/>
                </a:solidFill>
              </a:rPr>
              <a:t>For caching, this information is fundamentally unknowable to the network</a:t>
            </a:r>
          </a:p>
        </p:txBody>
      </p:sp>
      <p:grpSp>
        <p:nvGrpSpPr>
          <p:cNvPr id="293" name="Group 292"/>
          <p:cNvGrpSpPr/>
          <p:nvPr/>
        </p:nvGrpSpPr>
        <p:grpSpPr>
          <a:xfrm>
            <a:off x="2668321" y="1823023"/>
            <a:ext cx="4693504" cy="1041272"/>
            <a:chOff x="2668321" y="1823023"/>
            <a:chExt cx="4693504" cy="1041272"/>
          </a:xfrm>
        </p:grpSpPr>
        <p:cxnSp>
          <p:nvCxnSpPr>
            <p:cNvPr id="16" name="Straight Connector 15"/>
            <p:cNvCxnSpPr/>
            <p:nvPr/>
          </p:nvCxnSpPr>
          <p:spPr>
            <a:xfrm>
              <a:off x="3378661" y="2175060"/>
              <a:ext cx="3634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20" name="Picture 19" descr="Server.png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4992314" y="2027739"/>
              <a:ext cx="361666" cy="361666"/>
            </a:xfrm>
            <a:prstGeom prst="rect">
              <a:avLst/>
            </a:prstGeom>
          </p:spPr>
        </p:pic>
        <p:grpSp>
          <p:nvGrpSpPr>
            <p:cNvPr id="21" name="Group 329"/>
            <p:cNvGrpSpPr>
              <a:grpSpLocks/>
            </p:cNvGrpSpPr>
            <p:nvPr/>
          </p:nvGrpSpPr>
          <p:grpSpPr bwMode="auto">
            <a:xfrm>
              <a:off x="5989758" y="2052268"/>
              <a:ext cx="321645" cy="269496"/>
              <a:chOff x="3933" y="930"/>
              <a:chExt cx="251" cy="330"/>
            </a:xfrm>
          </p:grpSpPr>
          <p:sp>
            <p:nvSpPr>
              <p:cNvPr id="47" name="Oval 330"/>
              <p:cNvSpPr>
                <a:spLocks noChangeArrowheads="1"/>
              </p:cNvSpPr>
              <p:nvPr/>
            </p:nvSpPr>
            <p:spPr bwMode="auto">
              <a:xfrm>
                <a:off x="3934" y="1155"/>
                <a:ext cx="250" cy="105"/>
              </a:xfrm>
              <a:prstGeom prst="ellipse">
                <a:avLst/>
              </a:prstGeom>
              <a:solidFill>
                <a:schemeClr val="accent1"/>
              </a:solidFill>
              <a:ln w="7938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8" name="Rectangle 331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9" name="Rectangle 332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50" name="Oval 333"/>
              <p:cNvSpPr>
                <a:spLocks noChangeArrowheads="1"/>
              </p:cNvSpPr>
              <p:nvPr/>
            </p:nvSpPr>
            <p:spPr bwMode="auto">
              <a:xfrm>
                <a:off x="3934" y="930"/>
                <a:ext cx="250" cy="105"/>
              </a:xfrm>
              <a:prstGeom prst="ellipse">
                <a:avLst/>
              </a:prstGeom>
              <a:solidFill>
                <a:srgbClr val="777ED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grpSp>
            <p:nvGrpSpPr>
              <p:cNvPr id="51" name="Group 334"/>
              <p:cNvGrpSpPr>
                <a:grpSpLocks/>
              </p:cNvGrpSpPr>
              <p:nvPr/>
            </p:nvGrpSpPr>
            <p:grpSpPr bwMode="auto">
              <a:xfrm>
                <a:off x="3971" y="942"/>
                <a:ext cx="174" cy="81"/>
                <a:chOff x="612" y="2531"/>
                <a:chExt cx="604" cy="214"/>
              </a:xfrm>
            </p:grpSpPr>
            <p:grpSp>
              <p:nvGrpSpPr>
                <p:cNvPr id="52" name="Group 335"/>
                <p:cNvGrpSpPr>
                  <a:grpSpLocks/>
                </p:cNvGrpSpPr>
                <p:nvPr/>
              </p:nvGrpSpPr>
              <p:grpSpPr bwMode="auto">
                <a:xfrm>
                  <a:off x="612" y="2531"/>
                  <a:ext cx="599" cy="209"/>
                  <a:chOff x="612" y="2531"/>
                  <a:chExt cx="599" cy="209"/>
                </a:xfrm>
              </p:grpSpPr>
              <p:sp>
                <p:nvSpPr>
                  <p:cNvPr id="62" name="Freeform 336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63" name="Freeform 337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64" name="Freeform 338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65" name="Freeform 339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66" name="Freeform 340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67" name="Freeform 341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68" name="Freeform 342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69" name="Freeform 343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</p:grpSp>
            <p:grpSp>
              <p:nvGrpSpPr>
                <p:cNvPr id="53" name="Group 344"/>
                <p:cNvGrpSpPr>
                  <a:grpSpLocks/>
                </p:cNvGrpSpPr>
                <p:nvPr/>
              </p:nvGrpSpPr>
              <p:grpSpPr bwMode="auto">
                <a:xfrm>
                  <a:off x="618" y="2536"/>
                  <a:ext cx="598" cy="209"/>
                  <a:chOff x="618" y="2536"/>
                  <a:chExt cx="598" cy="209"/>
                </a:xfrm>
              </p:grpSpPr>
              <p:sp>
                <p:nvSpPr>
                  <p:cNvPr id="54" name="Freeform 345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55" name="Freeform 346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56" name="Freeform 347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57" name="Freeform 348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58" name="Freeform 349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59" name="Freeform 350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60" name="Freeform 351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61" name="Freeform 352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</p:grpSp>
          </p:grpSp>
        </p:grpSp>
        <p:grpSp>
          <p:nvGrpSpPr>
            <p:cNvPr id="22" name="Group 329"/>
            <p:cNvGrpSpPr>
              <a:grpSpLocks/>
            </p:cNvGrpSpPr>
            <p:nvPr/>
          </p:nvGrpSpPr>
          <p:grpSpPr bwMode="auto">
            <a:xfrm>
              <a:off x="4033610" y="2040312"/>
              <a:ext cx="321645" cy="269496"/>
              <a:chOff x="3933" y="930"/>
              <a:chExt cx="251" cy="330"/>
            </a:xfrm>
          </p:grpSpPr>
          <p:sp>
            <p:nvSpPr>
              <p:cNvPr id="24" name="Oval 330"/>
              <p:cNvSpPr>
                <a:spLocks noChangeArrowheads="1"/>
              </p:cNvSpPr>
              <p:nvPr/>
            </p:nvSpPr>
            <p:spPr bwMode="auto">
              <a:xfrm>
                <a:off x="3934" y="1155"/>
                <a:ext cx="250" cy="105"/>
              </a:xfrm>
              <a:prstGeom prst="ellipse">
                <a:avLst/>
              </a:prstGeom>
              <a:solidFill>
                <a:schemeClr val="accent1"/>
              </a:solidFill>
              <a:ln w="7938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5" name="Rectangle 331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6" name="Rectangle 332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7" name="Oval 333"/>
              <p:cNvSpPr>
                <a:spLocks noChangeArrowheads="1"/>
              </p:cNvSpPr>
              <p:nvPr/>
            </p:nvSpPr>
            <p:spPr bwMode="auto">
              <a:xfrm>
                <a:off x="3934" y="930"/>
                <a:ext cx="250" cy="105"/>
              </a:xfrm>
              <a:prstGeom prst="ellipse">
                <a:avLst/>
              </a:prstGeom>
              <a:solidFill>
                <a:srgbClr val="777ED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grpSp>
            <p:nvGrpSpPr>
              <p:cNvPr id="28" name="Group 334"/>
              <p:cNvGrpSpPr>
                <a:grpSpLocks/>
              </p:cNvGrpSpPr>
              <p:nvPr/>
            </p:nvGrpSpPr>
            <p:grpSpPr bwMode="auto">
              <a:xfrm>
                <a:off x="3971" y="942"/>
                <a:ext cx="174" cy="81"/>
                <a:chOff x="612" y="2531"/>
                <a:chExt cx="604" cy="214"/>
              </a:xfrm>
            </p:grpSpPr>
            <p:grpSp>
              <p:nvGrpSpPr>
                <p:cNvPr id="29" name="Group 335"/>
                <p:cNvGrpSpPr>
                  <a:grpSpLocks/>
                </p:cNvGrpSpPr>
                <p:nvPr/>
              </p:nvGrpSpPr>
              <p:grpSpPr bwMode="auto">
                <a:xfrm>
                  <a:off x="612" y="2531"/>
                  <a:ext cx="599" cy="209"/>
                  <a:chOff x="612" y="2531"/>
                  <a:chExt cx="599" cy="209"/>
                </a:xfrm>
              </p:grpSpPr>
              <p:sp>
                <p:nvSpPr>
                  <p:cNvPr id="39" name="Freeform 336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40" name="Freeform 337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41" name="Freeform 338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42" name="Freeform 339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43" name="Freeform 340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44" name="Freeform 341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45" name="Freeform 342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46" name="Freeform 343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</p:grpSp>
            <p:grpSp>
              <p:nvGrpSpPr>
                <p:cNvPr id="30" name="Group 344"/>
                <p:cNvGrpSpPr>
                  <a:grpSpLocks/>
                </p:cNvGrpSpPr>
                <p:nvPr/>
              </p:nvGrpSpPr>
              <p:grpSpPr bwMode="auto">
                <a:xfrm>
                  <a:off x="618" y="2536"/>
                  <a:ext cx="598" cy="209"/>
                  <a:chOff x="618" y="2536"/>
                  <a:chExt cx="598" cy="209"/>
                </a:xfrm>
              </p:grpSpPr>
              <p:sp>
                <p:nvSpPr>
                  <p:cNvPr id="31" name="Freeform 345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32" name="Freeform 346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33" name="Freeform 347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34" name="Freeform 348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35" name="Freeform 349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36" name="Freeform 350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37" name="Freeform 351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38" name="Freeform 352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</p:grpSp>
          </p:grpSp>
        </p:grpSp>
        <p:sp>
          <p:nvSpPr>
            <p:cNvPr id="286" name="TextBox 285"/>
            <p:cNvSpPr txBox="1"/>
            <p:nvPr/>
          </p:nvSpPr>
          <p:spPr>
            <a:xfrm>
              <a:off x="4635264" y="2405708"/>
              <a:ext cx="1075765" cy="4585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1400" b="1" dirty="0" smtClean="0">
                  <a:latin typeface="+mn-lt"/>
                </a:rPr>
                <a:t>caching server</a:t>
              </a:r>
            </a:p>
          </p:txBody>
        </p:sp>
        <p:graphicFrame>
          <p:nvGraphicFramePr>
            <p:cNvPr id="287" name="Object 4">
              <a:hlinkClick r:id="" action="ppaction://ole?verb=0"/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4091298926"/>
                </p:ext>
              </p:extLst>
            </p:nvPr>
          </p:nvGraphicFramePr>
          <p:xfrm>
            <a:off x="2668321" y="1823023"/>
            <a:ext cx="729753" cy="77109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72" name="Clip" r:id="rId4" imgW="757080" imgH="744480" progId="MS_ClipArt_Gallery.2">
                    <p:embed/>
                  </p:oleObj>
                </mc:Choice>
                <mc:Fallback>
                  <p:oleObj name="Clip" r:id="rId4" imgW="757080" imgH="744480" progId="MS_ClipArt_Gallery.2">
                    <p:embed/>
                    <p:pic>
                      <p:nvPicPr>
                        <p:cNvPr id="0" name="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68321" y="1823023"/>
                          <a:ext cx="729753" cy="77109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pic>
          <p:nvPicPr>
            <p:cNvPr id="288" name="Picture 106" descr="C:\WINDOWS\Application Data\Microsoft\Media Catalog\Downloaded Clips\cl0\BS00093_.wmf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6945900" y="1913988"/>
              <a:ext cx="415925" cy="422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89" name="TextBox 288"/>
            <p:cNvSpPr txBox="1"/>
            <p:nvPr/>
          </p:nvSpPr>
          <p:spPr>
            <a:xfrm>
              <a:off x="3280681" y="1963062"/>
              <a:ext cx="789811" cy="27546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1400" b="1" dirty="0" smtClean="0">
                  <a:solidFill>
                    <a:srgbClr val="FF0000"/>
                  </a:solidFill>
                  <a:latin typeface="+mn-lt"/>
                </a:rPr>
                <a:t>link 1</a:t>
              </a:r>
            </a:p>
          </p:txBody>
        </p:sp>
        <p:sp>
          <p:nvSpPr>
            <p:cNvPr id="290" name="TextBox 289"/>
            <p:cNvSpPr txBox="1"/>
            <p:nvPr/>
          </p:nvSpPr>
          <p:spPr>
            <a:xfrm>
              <a:off x="4266795" y="1954098"/>
              <a:ext cx="789811" cy="27546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1400" b="1" dirty="0" smtClean="0">
                  <a:solidFill>
                    <a:srgbClr val="FF0000"/>
                  </a:solidFill>
                  <a:latin typeface="+mn-lt"/>
                </a:rPr>
                <a:t>link 2</a:t>
              </a:r>
            </a:p>
          </p:txBody>
        </p:sp>
        <p:sp>
          <p:nvSpPr>
            <p:cNvPr id="291" name="TextBox 290"/>
            <p:cNvSpPr txBox="1"/>
            <p:nvPr/>
          </p:nvSpPr>
          <p:spPr>
            <a:xfrm>
              <a:off x="5315661" y="1954098"/>
              <a:ext cx="789811" cy="27546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1400" b="1" dirty="0" smtClean="0">
                  <a:solidFill>
                    <a:srgbClr val="FF0000"/>
                  </a:solidFill>
                  <a:latin typeface="+mn-lt"/>
                </a:rPr>
                <a:t>link 3</a:t>
              </a:r>
            </a:p>
          </p:txBody>
        </p:sp>
        <p:sp>
          <p:nvSpPr>
            <p:cNvPr id="292" name="TextBox 291"/>
            <p:cNvSpPr txBox="1"/>
            <p:nvPr/>
          </p:nvSpPr>
          <p:spPr>
            <a:xfrm>
              <a:off x="6271023" y="1954765"/>
              <a:ext cx="789811" cy="27546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1400" b="1" dirty="0" smtClean="0">
                  <a:solidFill>
                    <a:srgbClr val="FF0000"/>
                  </a:solidFill>
                  <a:latin typeface="+mn-lt"/>
                </a:rPr>
                <a:t>link 4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236342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QoE</a:t>
            </a:r>
            <a:r>
              <a:rPr lang="en-US" dirty="0" smtClean="0"/>
              <a:t> and </a:t>
            </a:r>
            <a:r>
              <a:rPr lang="en-US" dirty="0" err="1" smtClean="0"/>
              <a:t>QoS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 smtClean="0"/>
              <a:t>Customers are willing to pay a service provider</a:t>
            </a:r>
          </a:p>
          <a:p>
            <a:pPr marL="0" indent="0" defTabSz="231775"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sz="2000" dirty="0" smtClean="0"/>
              <a:t>for communications services with </a:t>
            </a:r>
            <a:r>
              <a:rPr lang="en-US" sz="2000" dirty="0" err="1" smtClean="0"/>
              <a:t>QoE</a:t>
            </a:r>
            <a:r>
              <a:rPr lang="en-US" sz="2000" dirty="0" smtClean="0"/>
              <a:t> guarantees</a:t>
            </a:r>
          </a:p>
          <a:p>
            <a:pPr marL="342900" lvl="0" indent="-342900" defTabSz="465138">
              <a:spcBef>
                <a:spcPts val="1200"/>
              </a:spcBef>
              <a:buClrTx/>
              <a:buNone/>
              <a:defRPr/>
            </a:pPr>
            <a:r>
              <a:rPr lang="en-US" sz="2000" dirty="0" smtClean="0">
                <a:solidFill>
                  <a:schemeClr val="tx1"/>
                </a:solidFill>
              </a:rPr>
              <a:t>Unfortunately, </a:t>
            </a:r>
            <a:r>
              <a:rPr lang="en-US" sz="2000" dirty="0" err="1" smtClean="0">
                <a:solidFill>
                  <a:schemeClr val="tx1"/>
                </a:solidFill>
              </a:rPr>
              <a:t>QoE</a:t>
            </a:r>
            <a:r>
              <a:rPr lang="en-US" sz="2000" dirty="0" smtClean="0">
                <a:solidFill>
                  <a:schemeClr val="tx1"/>
                </a:solidFill>
              </a:rPr>
              <a:t> is subjective </a:t>
            </a:r>
          </a:p>
          <a:p>
            <a:pPr marL="0" lvl="0" indent="0" defTabSz="231775">
              <a:spcBef>
                <a:spcPts val="0"/>
              </a:spcBef>
              <a:buClrTx/>
              <a:buNone/>
              <a:defRPr/>
            </a:pPr>
            <a:r>
              <a:rPr lang="en-US" dirty="0">
                <a:solidFill>
                  <a:schemeClr val="tx1"/>
                </a:solidFill>
              </a:rPr>
              <a:t>	</a:t>
            </a:r>
            <a:r>
              <a:rPr lang="en-US" sz="2000" dirty="0" smtClean="0">
                <a:solidFill>
                  <a:schemeClr val="tx1"/>
                </a:solidFill>
              </a:rPr>
              <a:t>and thus difficult to measure / guarantee</a:t>
            </a:r>
          </a:p>
          <a:p>
            <a:pPr marL="0" indent="0" defTabSz="465138">
              <a:spcBef>
                <a:spcPts val="1200"/>
              </a:spcBef>
              <a:buClrTx/>
              <a:buNone/>
              <a:defRPr/>
            </a:pPr>
            <a:r>
              <a:rPr lang="en-US" dirty="0" smtClean="0">
                <a:solidFill>
                  <a:schemeClr val="tx1"/>
                </a:solidFill>
              </a:rPr>
              <a:t>So we use </a:t>
            </a:r>
            <a:r>
              <a:rPr lang="en-US" b="1" dirty="0" smtClean="0">
                <a:solidFill>
                  <a:schemeClr val="tx1"/>
                </a:solidFill>
              </a:rPr>
              <a:t>Q</a:t>
            </a:r>
            <a:r>
              <a:rPr lang="en-US" dirty="0" smtClean="0">
                <a:solidFill>
                  <a:schemeClr val="tx1"/>
                </a:solidFill>
              </a:rPr>
              <a:t>uality </a:t>
            </a:r>
            <a:r>
              <a:rPr lang="en-US" b="1" dirty="0">
                <a:solidFill>
                  <a:schemeClr val="tx1"/>
                </a:solidFill>
              </a:rPr>
              <a:t>o</a:t>
            </a:r>
            <a:r>
              <a:rPr lang="en-US" dirty="0">
                <a:solidFill>
                  <a:schemeClr val="tx1"/>
                </a:solidFill>
              </a:rPr>
              <a:t>f </a:t>
            </a:r>
            <a:r>
              <a:rPr lang="en-US" b="1" dirty="0">
                <a:solidFill>
                  <a:schemeClr val="tx1"/>
                </a:solidFill>
              </a:rPr>
              <a:t>S</a:t>
            </a:r>
            <a:r>
              <a:rPr lang="en-US" dirty="0">
                <a:solidFill>
                  <a:schemeClr val="tx1"/>
                </a:solidFill>
              </a:rPr>
              <a:t>ervice </a:t>
            </a:r>
            <a:r>
              <a:rPr lang="en-US" b="1" dirty="0" smtClean="0">
                <a:solidFill>
                  <a:schemeClr val="tx1"/>
                </a:solidFill>
              </a:rPr>
              <a:t>K</a:t>
            </a:r>
            <a:r>
              <a:rPr lang="en-US" dirty="0" smtClean="0">
                <a:solidFill>
                  <a:schemeClr val="tx1"/>
                </a:solidFill>
              </a:rPr>
              <a:t>ey </a:t>
            </a:r>
            <a:r>
              <a:rPr lang="en-US" b="1" dirty="0" smtClean="0">
                <a:solidFill>
                  <a:schemeClr val="tx1"/>
                </a:solidFill>
              </a:rPr>
              <a:t>P</a:t>
            </a:r>
            <a:r>
              <a:rPr lang="en-US" dirty="0" smtClean="0">
                <a:solidFill>
                  <a:schemeClr val="tx1"/>
                </a:solidFill>
              </a:rPr>
              <a:t>erformance </a:t>
            </a:r>
            <a:r>
              <a:rPr lang="en-US" b="1" dirty="0" smtClean="0">
                <a:solidFill>
                  <a:schemeClr val="tx1"/>
                </a:solidFill>
              </a:rPr>
              <a:t>I</a:t>
            </a:r>
            <a:r>
              <a:rPr lang="en-US" dirty="0" smtClean="0">
                <a:solidFill>
                  <a:schemeClr val="tx1"/>
                </a:solidFill>
              </a:rPr>
              <a:t>ndicators as </a:t>
            </a:r>
            <a:r>
              <a:rPr lang="en-US" i="1" dirty="0">
                <a:solidFill>
                  <a:schemeClr val="tx1"/>
                </a:solidFill>
              </a:rPr>
              <a:t>proxies</a:t>
            </a:r>
            <a:r>
              <a:rPr lang="en-US" dirty="0">
                <a:solidFill>
                  <a:schemeClr val="tx1"/>
                </a:solidFill>
              </a:rPr>
              <a:t> for </a:t>
            </a:r>
            <a:r>
              <a:rPr lang="en-US" dirty="0" err="1">
                <a:solidFill>
                  <a:schemeClr val="tx1"/>
                </a:solidFill>
              </a:rPr>
              <a:t>QoE</a:t>
            </a:r>
            <a:endParaRPr lang="en-US" dirty="0">
              <a:solidFill>
                <a:schemeClr val="tx1"/>
              </a:solidFill>
            </a:endParaRPr>
          </a:p>
          <a:p>
            <a:pPr marL="0" indent="0" defTabSz="465138">
              <a:spcBef>
                <a:spcPts val="1200"/>
              </a:spcBef>
              <a:buClrTx/>
              <a:buNone/>
              <a:defRPr/>
            </a:pPr>
            <a:r>
              <a:rPr lang="en-US" dirty="0">
                <a:solidFill>
                  <a:schemeClr val="tx1"/>
                </a:solidFill>
              </a:rPr>
              <a:t>A </a:t>
            </a:r>
            <a:r>
              <a:rPr lang="en-US" dirty="0" err="1">
                <a:solidFill>
                  <a:schemeClr val="tx1"/>
                </a:solidFill>
              </a:rPr>
              <a:t>QoS</a:t>
            </a:r>
            <a:r>
              <a:rPr lang="en-US" dirty="0">
                <a:solidFill>
                  <a:schemeClr val="tx1"/>
                </a:solidFill>
              </a:rPr>
              <a:t> KPI is an </a:t>
            </a:r>
            <a:r>
              <a:rPr lang="en-US" i="1" dirty="0">
                <a:solidFill>
                  <a:schemeClr val="tx1"/>
                </a:solidFill>
              </a:rPr>
              <a:t>objective </a:t>
            </a:r>
            <a:r>
              <a:rPr lang="en-US" dirty="0" smtClean="0">
                <a:solidFill>
                  <a:schemeClr val="tx1"/>
                </a:solidFill>
              </a:rPr>
              <a:t>communications parameter </a:t>
            </a:r>
          </a:p>
          <a:p>
            <a:pPr marL="0" indent="0" defTabSz="231775">
              <a:spcBef>
                <a:spcPts val="0"/>
              </a:spcBef>
              <a:buClrTx/>
              <a:buNone/>
              <a:defRPr/>
            </a:pPr>
            <a:r>
              <a:rPr lang="en-US" dirty="0">
                <a:solidFill>
                  <a:schemeClr val="tx1"/>
                </a:solidFill>
              </a:rPr>
              <a:t>	</a:t>
            </a:r>
            <a:r>
              <a:rPr lang="en-US" dirty="0" smtClean="0">
                <a:solidFill>
                  <a:schemeClr val="tx1"/>
                </a:solidFill>
              </a:rPr>
              <a:t>that </a:t>
            </a:r>
            <a:r>
              <a:rPr lang="en-US" dirty="0">
                <a:solidFill>
                  <a:schemeClr val="tx1"/>
                </a:solidFill>
              </a:rPr>
              <a:t>can </a:t>
            </a:r>
            <a:r>
              <a:rPr lang="en-US" dirty="0" smtClean="0">
                <a:solidFill>
                  <a:schemeClr val="tx1"/>
                </a:solidFill>
              </a:rPr>
              <a:t>be </a:t>
            </a:r>
            <a:r>
              <a:rPr lang="en-US" i="1" dirty="0">
                <a:solidFill>
                  <a:schemeClr val="tx1"/>
                </a:solidFill>
              </a:rPr>
              <a:t>easily </a:t>
            </a:r>
            <a:r>
              <a:rPr lang="en-US" i="1" dirty="0" smtClean="0">
                <a:solidFill>
                  <a:schemeClr val="tx1"/>
                </a:solidFill>
              </a:rPr>
              <a:t>measured</a:t>
            </a:r>
          </a:p>
          <a:p>
            <a:pPr marL="0" indent="0" defTabSz="231775">
              <a:spcBef>
                <a:spcPts val="0"/>
              </a:spcBef>
              <a:buClrTx/>
              <a:buNone/>
              <a:defRPr/>
            </a:pPr>
            <a:r>
              <a:rPr lang="en-US" i="1" dirty="0">
                <a:solidFill>
                  <a:schemeClr val="tx1"/>
                </a:solidFill>
              </a:rPr>
              <a:t>	</a:t>
            </a:r>
            <a:r>
              <a:rPr lang="en-US" dirty="0" smtClean="0">
                <a:solidFill>
                  <a:schemeClr val="tx1"/>
                </a:solidFill>
              </a:rPr>
              <a:t>and that can be </a:t>
            </a:r>
            <a:r>
              <a:rPr lang="en-US" i="1" dirty="0" smtClean="0">
                <a:solidFill>
                  <a:schemeClr val="tx1"/>
                </a:solidFill>
              </a:rPr>
              <a:t>related </a:t>
            </a:r>
            <a:r>
              <a:rPr lang="en-US" dirty="0" smtClean="0">
                <a:solidFill>
                  <a:schemeClr val="tx1"/>
                </a:solidFill>
              </a:rPr>
              <a:t>to </a:t>
            </a:r>
            <a:r>
              <a:rPr lang="en-US" dirty="0" err="1" smtClean="0">
                <a:solidFill>
                  <a:schemeClr val="tx1"/>
                </a:solidFill>
              </a:rPr>
              <a:t>QoE</a:t>
            </a:r>
            <a:endParaRPr lang="en-US" dirty="0" smtClean="0">
              <a:solidFill>
                <a:schemeClr val="tx1"/>
              </a:solidFill>
            </a:endParaRPr>
          </a:p>
          <a:p>
            <a:pPr marL="0" indent="0" defTabSz="231775">
              <a:spcBef>
                <a:spcPts val="1200"/>
              </a:spcBef>
              <a:buClrTx/>
              <a:buNone/>
              <a:defRPr/>
            </a:pPr>
            <a:r>
              <a:rPr lang="en-US" dirty="0" smtClean="0">
                <a:solidFill>
                  <a:schemeClr val="tx1"/>
                </a:solidFill>
              </a:rPr>
              <a:t>Note that the </a:t>
            </a:r>
            <a:r>
              <a:rPr lang="en-US" i="1" dirty="0" smtClean="0">
                <a:solidFill>
                  <a:schemeClr val="tx1"/>
                </a:solidFill>
              </a:rPr>
              <a:t>only</a:t>
            </a:r>
            <a:r>
              <a:rPr lang="en-US" dirty="0" smtClean="0">
                <a:solidFill>
                  <a:schemeClr val="tx1"/>
                </a:solidFill>
              </a:rPr>
              <a:t> reason to measure a </a:t>
            </a:r>
            <a:r>
              <a:rPr lang="en-US" dirty="0" err="1" smtClean="0">
                <a:solidFill>
                  <a:schemeClr val="tx1"/>
                </a:solidFill>
              </a:rPr>
              <a:t>QoS</a:t>
            </a:r>
            <a:r>
              <a:rPr lang="en-US" dirty="0" smtClean="0">
                <a:solidFill>
                  <a:schemeClr val="tx1"/>
                </a:solidFill>
              </a:rPr>
              <a:t> parameter </a:t>
            </a:r>
          </a:p>
          <a:p>
            <a:pPr marL="0" indent="0" defTabSz="231775">
              <a:spcBef>
                <a:spcPts val="0"/>
              </a:spcBef>
              <a:buClrTx/>
              <a:buNone/>
              <a:defRPr/>
            </a:pPr>
            <a:r>
              <a:rPr lang="en-US" dirty="0">
                <a:solidFill>
                  <a:schemeClr val="tx1"/>
                </a:solidFill>
              </a:rPr>
              <a:t>	</a:t>
            </a:r>
            <a:r>
              <a:rPr lang="en-US" dirty="0" smtClean="0">
                <a:solidFill>
                  <a:schemeClr val="tx1"/>
                </a:solidFill>
              </a:rPr>
              <a:t>is its relationship to </a:t>
            </a:r>
            <a:r>
              <a:rPr lang="en-US" dirty="0" err="1" smtClean="0">
                <a:solidFill>
                  <a:schemeClr val="tx1"/>
                </a:solidFill>
              </a:rPr>
              <a:t>QoE</a:t>
            </a:r>
            <a:endParaRPr lang="en-US" dirty="0" smtClean="0">
              <a:solidFill>
                <a:schemeClr val="tx1"/>
              </a:solidFill>
            </a:endParaRPr>
          </a:p>
          <a:p>
            <a:pPr marL="0" indent="0" defTabSz="231775">
              <a:spcBef>
                <a:spcPts val="1200"/>
              </a:spcBef>
              <a:buClrTx/>
              <a:buNone/>
              <a:defRPr/>
            </a:pPr>
            <a:r>
              <a:rPr lang="en-US" dirty="0" smtClean="0">
                <a:solidFill>
                  <a:schemeClr val="tx1"/>
                </a:solidFill>
              </a:rPr>
              <a:t>If we show that the value of some parameter </a:t>
            </a:r>
          </a:p>
          <a:p>
            <a:pPr defTabSz="231775">
              <a:spcBef>
                <a:spcPts val="0"/>
              </a:spcBef>
              <a:buClrTx/>
              <a:defRPr/>
            </a:pPr>
            <a:r>
              <a:rPr lang="en-US" dirty="0" smtClean="0">
                <a:solidFill>
                  <a:schemeClr val="tx1"/>
                </a:solidFill>
              </a:rPr>
              <a:t>does not influence </a:t>
            </a:r>
            <a:r>
              <a:rPr lang="en-US" dirty="0" err="1" smtClean="0">
                <a:solidFill>
                  <a:schemeClr val="tx1"/>
                </a:solidFill>
              </a:rPr>
              <a:t>QoE</a:t>
            </a:r>
            <a:r>
              <a:rPr lang="en-US" dirty="0" smtClean="0">
                <a:solidFill>
                  <a:schemeClr val="tx1"/>
                </a:solidFill>
              </a:rPr>
              <a:t>,  or</a:t>
            </a:r>
          </a:p>
          <a:p>
            <a:pPr defTabSz="231775">
              <a:spcBef>
                <a:spcPts val="0"/>
              </a:spcBef>
              <a:buClrTx/>
              <a:defRPr/>
            </a:pPr>
            <a:r>
              <a:rPr lang="en-US" dirty="0" smtClean="0">
                <a:solidFill>
                  <a:schemeClr val="tx1"/>
                </a:solidFill>
              </a:rPr>
              <a:t>influences </a:t>
            </a:r>
            <a:r>
              <a:rPr lang="en-US" dirty="0" err="1" smtClean="0">
                <a:solidFill>
                  <a:schemeClr val="tx1"/>
                </a:solidFill>
              </a:rPr>
              <a:t>QoE</a:t>
            </a:r>
            <a:r>
              <a:rPr lang="en-US" dirty="0" smtClean="0">
                <a:solidFill>
                  <a:schemeClr val="tx1"/>
                </a:solidFill>
              </a:rPr>
              <a:t> in </a:t>
            </a:r>
            <a:r>
              <a:rPr lang="en-US" dirty="0" err="1" smtClean="0">
                <a:solidFill>
                  <a:schemeClr val="tx1"/>
                </a:solidFill>
              </a:rPr>
              <a:t>nonconsistent</a:t>
            </a:r>
            <a:r>
              <a:rPr lang="en-US" dirty="0" smtClean="0">
                <a:solidFill>
                  <a:schemeClr val="tx1"/>
                </a:solidFill>
              </a:rPr>
              <a:t> manner</a:t>
            </a:r>
          </a:p>
          <a:p>
            <a:pPr marL="0" indent="0" defTabSz="231775">
              <a:spcBef>
                <a:spcPts val="0"/>
              </a:spcBef>
              <a:buClrTx/>
              <a:buNone/>
              <a:defRPr/>
            </a:pPr>
            <a:r>
              <a:rPr lang="en-US" dirty="0" smtClean="0">
                <a:solidFill>
                  <a:schemeClr val="tx1"/>
                </a:solidFill>
              </a:rPr>
              <a:t>then there is no reason to measure it</a:t>
            </a:r>
          </a:p>
          <a:p>
            <a:pPr marL="0" indent="0" defTabSz="231775">
              <a:spcBef>
                <a:spcPts val="0"/>
              </a:spcBef>
              <a:buClrTx/>
              <a:buNone/>
              <a:defRPr/>
            </a:pPr>
            <a:endParaRPr lang="en-US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787582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9966" y="262623"/>
            <a:ext cx="7436222" cy="644740"/>
          </a:xfrm>
        </p:spPr>
        <p:txBody>
          <a:bodyPr/>
          <a:lstStyle/>
          <a:p>
            <a:r>
              <a:rPr lang="en-US" sz="3200" dirty="0"/>
              <a:t>Hop-by-hop KPIs </a:t>
            </a:r>
            <a:r>
              <a:rPr lang="en-US" sz="3200" dirty="0" smtClean="0"/>
              <a:t>can be </a:t>
            </a:r>
            <a:r>
              <a:rPr lang="en-US" sz="3200" i="1" dirty="0" smtClean="0"/>
              <a:t>counterintuitive </a:t>
            </a:r>
            <a:endParaRPr lang="en-US" sz="3200" i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 defTabSz="231775">
              <a:buNone/>
            </a:pPr>
            <a:r>
              <a:rPr lang="en-US" b="1" dirty="0" smtClean="0"/>
              <a:t>Experiment 9   Influence of rerouting or protection switching</a:t>
            </a:r>
          </a:p>
          <a:p>
            <a:pPr marL="0" indent="0" defTabSz="231775">
              <a:buNone/>
            </a:pPr>
            <a:endParaRPr lang="en-US" b="1" dirty="0"/>
          </a:p>
          <a:p>
            <a:pPr marL="0" indent="0" defTabSz="231775">
              <a:buNone/>
            </a:pPr>
            <a:endParaRPr lang="en-US" b="1" dirty="0" smtClean="0"/>
          </a:p>
          <a:p>
            <a:pPr marL="0" indent="0" defTabSz="231775">
              <a:buNone/>
            </a:pPr>
            <a:endParaRPr lang="en-US" b="1" dirty="0"/>
          </a:p>
          <a:p>
            <a:pPr marL="0" indent="0" defTabSz="231775">
              <a:buNone/>
            </a:pPr>
            <a:r>
              <a:rPr lang="en-US" dirty="0" smtClean="0"/>
              <a:t>Consider the following example </a:t>
            </a:r>
          </a:p>
          <a:p>
            <a:pPr marL="0" indent="0" defTabSz="231775">
              <a:buNone/>
            </a:pPr>
            <a:r>
              <a:rPr lang="en-US" dirty="0" smtClean="0"/>
              <a:t>A rich communications service</a:t>
            </a:r>
          </a:p>
          <a:p>
            <a:pPr defTabSz="231775">
              <a:spcBef>
                <a:spcPts val="0"/>
              </a:spcBef>
            </a:pPr>
            <a:r>
              <a:rPr lang="en-US" dirty="0" smtClean="0"/>
              <a:t>initially traverses links 1, 2, 4, and 6 and utilizes server 1</a:t>
            </a:r>
          </a:p>
          <a:p>
            <a:pPr marL="0" indent="0" defTabSz="231775">
              <a:spcBef>
                <a:spcPts val="1200"/>
              </a:spcBef>
              <a:buNone/>
            </a:pPr>
            <a:r>
              <a:rPr lang="en-US" dirty="0" smtClean="0"/>
              <a:t>Due to severe degradation of </a:t>
            </a:r>
            <a:r>
              <a:rPr lang="en-US" dirty="0" err="1" smtClean="0"/>
              <a:t>QoS</a:t>
            </a:r>
            <a:r>
              <a:rPr lang="en-US" dirty="0" smtClean="0"/>
              <a:t> KPIs on link 2, the service is rerouted</a:t>
            </a:r>
          </a:p>
          <a:p>
            <a:pPr defTabSz="231775">
              <a:spcBef>
                <a:spcPts val="0"/>
              </a:spcBef>
            </a:pPr>
            <a:r>
              <a:rPr lang="en-US" dirty="0" smtClean="0"/>
              <a:t>to traverse links 1, 3, 5, and 6 and to utilize server 2</a:t>
            </a:r>
          </a:p>
          <a:p>
            <a:pPr marL="0" indent="0" defTabSz="231775">
              <a:spcBef>
                <a:spcPts val="1200"/>
              </a:spcBef>
              <a:buNone/>
            </a:pPr>
            <a:r>
              <a:rPr lang="en-US" dirty="0" smtClean="0"/>
              <a:t>Server 2 happens to perform the desired functionality better, due to</a:t>
            </a:r>
          </a:p>
          <a:p>
            <a:pPr defTabSz="231775">
              <a:spcBef>
                <a:spcPts val="0"/>
              </a:spcBef>
            </a:pPr>
            <a:r>
              <a:rPr lang="en-US" dirty="0" smtClean="0"/>
              <a:t>upgraded software</a:t>
            </a:r>
          </a:p>
          <a:p>
            <a:pPr defTabSz="231775">
              <a:spcBef>
                <a:spcPts val="0"/>
              </a:spcBef>
            </a:pPr>
            <a:r>
              <a:rPr lang="en-US" dirty="0" smtClean="0"/>
              <a:t>more available CPU power and/or memory and/or storage</a:t>
            </a:r>
          </a:p>
          <a:p>
            <a:pPr marL="0" indent="0" defTabSz="231775">
              <a:spcBef>
                <a:spcPts val="0"/>
              </a:spcBef>
              <a:buNone/>
            </a:pPr>
            <a:r>
              <a:rPr lang="en-US" dirty="0" smtClean="0"/>
              <a:t>causing the </a:t>
            </a:r>
            <a:r>
              <a:rPr lang="en-US" dirty="0" err="1" smtClean="0"/>
              <a:t>QoE</a:t>
            </a:r>
            <a:r>
              <a:rPr lang="en-US" dirty="0" smtClean="0"/>
              <a:t> to improve!</a:t>
            </a:r>
            <a:endParaRPr lang="en-US" dirty="0"/>
          </a:p>
          <a:p>
            <a:pPr marL="0" indent="0" defTabSz="231775">
              <a:spcBef>
                <a:spcPts val="1200"/>
              </a:spcBef>
              <a:buNone/>
            </a:pPr>
            <a:r>
              <a:rPr lang="en-US" dirty="0" smtClean="0"/>
              <a:t>Thus, </a:t>
            </a:r>
            <a:r>
              <a:rPr lang="en-US" dirty="0" err="1" smtClean="0"/>
              <a:t>QoS</a:t>
            </a:r>
            <a:r>
              <a:rPr lang="en-US" dirty="0" smtClean="0"/>
              <a:t> </a:t>
            </a:r>
            <a:r>
              <a:rPr lang="en-US" i="1" dirty="0" smtClean="0"/>
              <a:t>degradation</a:t>
            </a:r>
            <a:r>
              <a:rPr lang="en-US" dirty="0" smtClean="0"/>
              <a:t> may lead to </a:t>
            </a:r>
            <a:r>
              <a:rPr lang="en-US" dirty="0" err="1" smtClean="0"/>
              <a:t>QoE</a:t>
            </a:r>
            <a:r>
              <a:rPr lang="en-US" dirty="0" smtClean="0"/>
              <a:t> </a:t>
            </a:r>
            <a:r>
              <a:rPr lang="en-US" i="1" dirty="0" smtClean="0"/>
              <a:t>improvement</a:t>
            </a:r>
            <a:r>
              <a:rPr lang="en-US" dirty="0" smtClean="0"/>
              <a:t> !</a:t>
            </a:r>
            <a:endParaRPr lang="en-US" dirty="0"/>
          </a:p>
        </p:txBody>
      </p:sp>
      <p:grpSp>
        <p:nvGrpSpPr>
          <p:cNvPr id="378" name="Group 377"/>
          <p:cNvGrpSpPr/>
          <p:nvPr/>
        </p:nvGrpSpPr>
        <p:grpSpPr>
          <a:xfrm>
            <a:off x="2614533" y="1776732"/>
            <a:ext cx="4693504" cy="1358428"/>
            <a:chOff x="2668321" y="5165386"/>
            <a:chExt cx="4693504" cy="1358428"/>
          </a:xfrm>
        </p:grpSpPr>
        <p:cxnSp>
          <p:nvCxnSpPr>
            <p:cNvPr id="295" name="Straight Connector 294"/>
            <p:cNvCxnSpPr>
              <a:stCxn id="300" idx="3"/>
              <a:endCxn id="308" idx="1"/>
            </p:cNvCxnSpPr>
            <p:nvPr/>
          </p:nvCxnSpPr>
          <p:spPr>
            <a:xfrm flipV="1">
              <a:off x="3398074" y="5704664"/>
              <a:ext cx="635536" cy="6096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296" name="Picture 295" descr="Server.png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4992314" y="5165386"/>
              <a:ext cx="361666" cy="361666"/>
            </a:xfrm>
            <a:prstGeom prst="rect">
              <a:avLst/>
            </a:prstGeom>
          </p:spPr>
        </p:pic>
        <p:grpSp>
          <p:nvGrpSpPr>
            <p:cNvPr id="297" name="Group 329"/>
            <p:cNvGrpSpPr>
              <a:grpSpLocks/>
            </p:cNvGrpSpPr>
            <p:nvPr/>
          </p:nvGrpSpPr>
          <p:grpSpPr bwMode="auto">
            <a:xfrm>
              <a:off x="5990398" y="5581470"/>
              <a:ext cx="321645" cy="269496"/>
              <a:chOff x="3933" y="930"/>
              <a:chExt cx="251" cy="330"/>
            </a:xfrm>
          </p:grpSpPr>
          <p:sp>
            <p:nvSpPr>
              <p:cNvPr id="329" name="Oval 330"/>
              <p:cNvSpPr>
                <a:spLocks noChangeArrowheads="1"/>
              </p:cNvSpPr>
              <p:nvPr/>
            </p:nvSpPr>
            <p:spPr bwMode="auto">
              <a:xfrm>
                <a:off x="3934" y="1155"/>
                <a:ext cx="250" cy="105"/>
              </a:xfrm>
              <a:prstGeom prst="ellipse">
                <a:avLst/>
              </a:prstGeom>
              <a:solidFill>
                <a:schemeClr val="accent1"/>
              </a:solidFill>
              <a:ln w="7938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30" name="Rectangle 331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31" name="Rectangle 332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32" name="Oval 333"/>
              <p:cNvSpPr>
                <a:spLocks noChangeArrowheads="1"/>
              </p:cNvSpPr>
              <p:nvPr/>
            </p:nvSpPr>
            <p:spPr bwMode="auto">
              <a:xfrm>
                <a:off x="3934" y="930"/>
                <a:ext cx="250" cy="105"/>
              </a:xfrm>
              <a:prstGeom prst="ellipse">
                <a:avLst/>
              </a:prstGeom>
              <a:solidFill>
                <a:srgbClr val="777ED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grpSp>
            <p:nvGrpSpPr>
              <p:cNvPr id="333" name="Group 334"/>
              <p:cNvGrpSpPr>
                <a:grpSpLocks/>
              </p:cNvGrpSpPr>
              <p:nvPr/>
            </p:nvGrpSpPr>
            <p:grpSpPr bwMode="auto">
              <a:xfrm>
                <a:off x="3971" y="942"/>
                <a:ext cx="174" cy="81"/>
                <a:chOff x="612" y="2531"/>
                <a:chExt cx="604" cy="214"/>
              </a:xfrm>
            </p:grpSpPr>
            <p:grpSp>
              <p:nvGrpSpPr>
                <p:cNvPr id="334" name="Group 335"/>
                <p:cNvGrpSpPr>
                  <a:grpSpLocks/>
                </p:cNvGrpSpPr>
                <p:nvPr/>
              </p:nvGrpSpPr>
              <p:grpSpPr bwMode="auto">
                <a:xfrm>
                  <a:off x="612" y="2531"/>
                  <a:ext cx="599" cy="209"/>
                  <a:chOff x="612" y="2531"/>
                  <a:chExt cx="599" cy="209"/>
                </a:xfrm>
              </p:grpSpPr>
              <p:sp>
                <p:nvSpPr>
                  <p:cNvPr id="344" name="Freeform 336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345" name="Freeform 337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346" name="Freeform 338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347" name="Freeform 339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348" name="Freeform 340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349" name="Freeform 341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350" name="Freeform 342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351" name="Freeform 343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</p:grpSp>
            <p:grpSp>
              <p:nvGrpSpPr>
                <p:cNvPr id="335" name="Group 344"/>
                <p:cNvGrpSpPr>
                  <a:grpSpLocks/>
                </p:cNvGrpSpPr>
                <p:nvPr/>
              </p:nvGrpSpPr>
              <p:grpSpPr bwMode="auto">
                <a:xfrm>
                  <a:off x="618" y="2536"/>
                  <a:ext cx="598" cy="209"/>
                  <a:chOff x="618" y="2536"/>
                  <a:chExt cx="598" cy="209"/>
                </a:xfrm>
              </p:grpSpPr>
              <p:sp>
                <p:nvSpPr>
                  <p:cNvPr id="336" name="Freeform 345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337" name="Freeform 346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338" name="Freeform 347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339" name="Freeform 348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340" name="Freeform 349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341" name="Freeform 350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342" name="Freeform 351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343" name="Freeform 352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</p:grpSp>
          </p:grpSp>
        </p:grpSp>
        <p:grpSp>
          <p:nvGrpSpPr>
            <p:cNvPr id="298" name="Group 329"/>
            <p:cNvGrpSpPr>
              <a:grpSpLocks/>
            </p:cNvGrpSpPr>
            <p:nvPr/>
          </p:nvGrpSpPr>
          <p:grpSpPr bwMode="auto">
            <a:xfrm>
              <a:off x="4033610" y="5569099"/>
              <a:ext cx="321645" cy="269496"/>
              <a:chOff x="3933" y="930"/>
              <a:chExt cx="251" cy="330"/>
            </a:xfrm>
          </p:grpSpPr>
          <p:sp>
            <p:nvSpPr>
              <p:cNvPr id="306" name="Oval 330"/>
              <p:cNvSpPr>
                <a:spLocks noChangeArrowheads="1"/>
              </p:cNvSpPr>
              <p:nvPr/>
            </p:nvSpPr>
            <p:spPr bwMode="auto">
              <a:xfrm>
                <a:off x="3934" y="1155"/>
                <a:ext cx="250" cy="105"/>
              </a:xfrm>
              <a:prstGeom prst="ellipse">
                <a:avLst/>
              </a:prstGeom>
              <a:solidFill>
                <a:schemeClr val="accent1"/>
              </a:solidFill>
              <a:ln w="7938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07" name="Rectangle 331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08" name="Rectangle 332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09" name="Oval 333"/>
              <p:cNvSpPr>
                <a:spLocks noChangeArrowheads="1"/>
              </p:cNvSpPr>
              <p:nvPr/>
            </p:nvSpPr>
            <p:spPr bwMode="auto">
              <a:xfrm>
                <a:off x="3934" y="930"/>
                <a:ext cx="250" cy="105"/>
              </a:xfrm>
              <a:prstGeom prst="ellipse">
                <a:avLst/>
              </a:prstGeom>
              <a:solidFill>
                <a:srgbClr val="777ED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grpSp>
            <p:nvGrpSpPr>
              <p:cNvPr id="310" name="Group 334"/>
              <p:cNvGrpSpPr>
                <a:grpSpLocks/>
              </p:cNvGrpSpPr>
              <p:nvPr/>
            </p:nvGrpSpPr>
            <p:grpSpPr bwMode="auto">
              <a:xfrm>
                <a:off x="3971" y="942"/>
                <a:ext cx="174" cy="81"/>
                <a:chOff x="612" y="2531"/>
                <a:chExt cx="604" cy="214"/>
              </a:xfrm>
            </p:grpSpPr>
            <p:grpSp>
              <p:nvGrpSpPr>
                <p:cNvPr id="311" name="Group 335"/>
                <p:cNvGrpSpPr>
                  <a:grpSpLocks/>
                </p:cNvGrpSpPr>
                <p:nvPr/>
              </p:nvGrpSpPr>
              <p:grpSpPr bwMode="auto">
                <a:xfrm>
                  <a:off x="612" y="2531"/>
                  <a:ext cx="599" cy="209"/>
                  <a:chOff x="612" y="2531"/>
                  <a:chExt cx="599" cy="209"/>
                </a:xfrm>
              </p:grpSpPr>
              <p:sp>
                <p:nvSpPr>
                  <p:cNvPr id="321" name="Freeform 336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322" name="Freeform 337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323" name="Freeform 338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324" name="Freeform 339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325" name="Freeform 340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326" name="Freeform 341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327" name="Freeform 342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328" name="Freeform 343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</p:grpSp>
            <p:grpSp>
              <p:nvGrpSpPr>
                <p:cNvPr id="312" name="Group 344"/>
                <p:cNvGrpSpPr>
                  <a:grpSpLocks/>
                </p:cNvGrpSpPr>
                <p:nvPr/>
              </p:nvGrpSpPr>
              <p:grpSpPr bwMode="auto">
                <a:xfrm>
                  <a:off x="618" y="2536"/>
                  <a:ext cx="598" cy="209"/>
                  <a:chOff x="618" y="2536"/>
                  <a:chExt cx="598" cy="209"/>
                </a:xfrm>
              </p:grpSpPr>
              <p:sp>
                <p:nvSpPr>
                  <p:cNvPr id="313" name="Freeform 345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314" name="Freeform 346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315" name="Freeform 347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316" name="Freeform 348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317" name="Freeform 349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318" name="Freeform 350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319" name="Freeform 351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320" name="Freeform 352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</p:grpSp>
          </p:grpSp>
        </p:grpSp>
        <p:sp>
          <p:nvSpPr>
            <p:cNvPr id="299" name="TextBox 298"/>
            <p:cNvSpPr txBox="1"/>
            <p:nvPr/>
          </p:nvSpPr>
          <p:spPr>
            <a:xfrm>
              <a:off x="4635264" y="5449226"/>
              <a:ext cx="1075765" cy="2770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1400" b="1" dirty="0" smtClean="0">
                  <a:solidFill>
                    <a:srgbClr val="A162D0"/>
                  </a:solidFill>
                  <a:latin typeface="+mn-lt"/>
                </a:rPr>
                <a:t>server 1</a:t>
              </a:r>
            </a:p>
          </p:txBody>
        </p:sp>
        <p:graphicFrame>
          <p:nvGraphicFramePr>
            <p:cNvPr id="300" name="Object 4">
              <a:hlinkClick r:id="" action="ppaction://ole?verb=0"/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513818188"/>
                </p:ext>
              </p:extLst>
            </p:nvPr>
          </p:nvGraphicFramePr>
          <p:xfrm>
            <a:off x="2668321" y="5325211"/>
            <a:ext cx="729753" cy="77109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38" name="Clip" r:id="rId4" imgW="757080" imgH="744480" progId="MS_ClipArt_Gallery.2">
                    <p:embed/>
                  </p:oleObj>
                </mc:Choice>
                <mc:Fallback>
                  <p:oleObj name="Clip" r:id="rId4" imgW="757080" imgH="744480" progId="MS_ClipArt_Gallery.2">
                    <p:embed/>
                    <p:pic>
                      <p:nvPicPr>
                        <p:cNvPr id="0" name="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68321" y="5325211"/>
                          <a:ext cx="729753" cy="77109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pic>
          <p:nvPicPr>
            <p:cNvPr id="301" name="Picture 106" descr="C:\WINDOWS\Application Data\Microsoft\Media Catalog\Downloaded Clips\cl0\BS00093_.wmf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6945900" y="5497595"/>
              <a:ext cx="415925" cy="422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02" name="TextBox 301"/>
            <p:cNvSpPr txBox="1"/>
            <p:nvPr/>
          </p:nvSpPr>
          <p:spPr>
            <a:xfrm>
              <a:off x="3331627" y="5448399"/>
              <a:ext cx="789811" cy="27546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1400" b="1" dirty="0" smtClean="0">
                  <a:solidFill>
                    <a:srgbClr val="FF0000"/>
                  </a:solidFill>
                  <a:latin typeface="+mn-lt"/>
                </a:rPr>
                <a:t>link 1</a:t>
              </a:r>
            </a:p>
          </p:txBody>
        </p:sp>
        <p:sp>
          <p:nvSpPr>
            <p:cNvPr id="303" name="TextBox 302"/>
            <p:cNvSpPr txBox="1"/>
            <p:nvPr/>
          </p:nvSpPr>
          <p:spPr>
            <a:xfrm rot="19597168">
              <a:off x="4280241" y="5295065"/>
              <a:ext cx="789811" cy="27546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1400" b="1" dirty="0" smtClean="0">
                  <a:solidFill>
                    <a:srgbClr val="FF0000"/>
                  </a:solidFill>
                  <a:latin typeface="+mn-lt"/>
                </a:rPr>
                <a:t>link 2</a:t>
              </a:r>
            </a:p>
          </p:txBody>
        </p:sp>
        <p:sp>
          <p:nvSpPr>
            <p:cNvPr id="304" name="TextBox 303"/>
            <p:cNvSpPr txBox="1"/>
            <p:nvPr/>
          </p:nvSpPr>
          <p:spPr>
            <a:xfrm rot="1947879">
              <a:off x="5315660" y="5281504"/>
              <a:ext cx="789811" cy="27546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1400" b="1" dirty="0" smtClean="0">
                  <a:solidFill>
                    <a:srgbClr val="FF0000"/>
                  </a:solidFill>
                  <a:latin typeface="+mn-lt"/>
                </a:rPr>
                <a:t>link 4</a:t>
              </a:r>
            </a:p>
          </p:txBody>
        </p:sp>
        <p:sp>
          <p:nvSpPr>
            <p:cNvPr id="305" name="TextBox 304"/>
            <p:cNvSpPr txBox="1"/>
            <p:nvPr/>
          </p:nvSpPr>
          <p:spPr>
            <a:xfrm rot="19741311">
              <a:off x="5194087" y="5727289"/>
              <a:ext cx="789811" cy="27546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1400" b="1" dirty="0" smtClean="0">
                  <a:solidFill>
                    <a:srgbClr val="FF0000"/>
                  </a:solidFill>
                  <a:latin typeface="+mn-lt"/>
                </a:rPr>
                <a:t>link 5</a:t>
              </a:r>
            </a:p>
          </p:txBody>
        </p:sp>
        <p:pic>
          <p:nvPicPr>
            <p:cNvPr id="352" name="Picture 351" descr="Server.png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4992313" y="5948314"/>
              <a:ext cx="361666" cy="361666"/>
            </a:xfrm>
            <a:prstGeom prst="rect">
              <a:avLst/>
            </a:prstGeom>
          </p:spPr>
        </p:pic>
        <p:sp>
          <p:nvSpPr>
            <p:cNvPr id="353" name="TextBox 352"/>
            <p:cNvSpPr txBox="1"/>
            <p:nvPr/>
          </p:nvSpPr>
          <p:spPr>
            <a:xfrm>
              <a:off x="4673143" y="6246750"/>
              <a:ext cx="1075765" cy="2770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1400" b="1" dirty="0" smtClean="0">
                  <a:solidFill>
                    <a:srgbClr val="A162D0"/>
                  </a:solidFill>
                  <a:latin typeface="+mn-lt"/>
                </a:rPr>
                <a:t>server 2</a:t>
              </a:r>
            </a:p>
          </p:txBody>
        </p:sp>
        <p:cxnSp>
          <p:nvCxnSpPr>
            <p:cNvPr id="354" name="Straight Connector 353"/>
            <p:cNvCxnSpPr>
              <a:stCxn id="330" idx="3"/>
              <a:endCxn id="301" idx="1"/>
            </p:cNvCxnSpPr>
            <p:nvPr/>
          </p:nvCxnSpPr>
          <p:spPr>
            <a:xfrm flipV="1">
              <a:off x="6310762" y="5708733"/>
              <a:ext cx="635138" cy="8302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8" name="Straight Connector 357"/>
            <p:cNvCxnSpPr>
              <a:stCxn id="307" idx="3"/>
              <a:endCxn id="296" idx="1"/>
            </p:cNvCxnSpPr>
            <p:nvPr/>
          </p:nvCxnSpPr>
          <p:spPr>
            <a:xfrm flipV="1">
              <a:off x="4353974" y="5346219"/>
              <a:ext cx="638340" cy="358445"/>
            </a:xfrm>
            <a:prstGeom prst="line">
              <a:avLst/>
            </a:prstGeom>
            <a:ln w="28575"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1" name="Straight Connector 360"/>
            <p:cNvCxnSpPr>
              <a:stCxn id="352" idx="1"/>
              <a:endCxn id="308" idx="3"/>
            </p:cNvCxnSpPr>
            <p:nvPr/>
          </p:nvCxnSpPr>
          <p:spPr>
            <a:xfrm flipH="1" flipV="1">
              <a:off x="4353974" y="5704664"/>
              <a:ext cx="638339" cy="424483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7" name="TextBox 366"/>
            <p:cNvSpPr txBox="1"/>
            <p:nvPr/>
          </p:nvSpPr>
          <p:spPr>
            <a:xfrm>
              <a:off x="6247344" y="5479499"/>
              <a:ext cx="789811" cy="27546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1400" b="1" dirty="0" smtClean="0">
                  <a:solidFill>
                    <a:srgbClr val="FF0000"/>
                  </a:solidFill>
                  <a:latin typeface="+mn-lt"/>
                </a:rPr>
                <a:t>link 6</a:t>
              </a:r>
            </a:p>
          </p:txBody>
        </p:sp>
        <p:sp>
          <p:nvSpPr>
            <p:cNvPr id="368" name="TextBox 367"/>
            <p:cNvSpPr txBox="1"/>
            <p:nvPr/>
          </p:nvSpPr>
          <p:spPr>
            <a:xfrm rot="2172048">
              <a:off x="4381150" y="5759729"/>
              <a:ext cx="789811" cy="27546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1400" b="1" dirty="0" smtClean="0">
                  <a:solidFill>
                    <a:srgbClr val="FF0000"/>
                  </a:solidFill>
                  <a:latin typeface="+mn-lt"/>
                </a:rPr>
                <a:t>link 3</a:t>
              </a:r>
            </a:p>
          </p:txBody>
        </p:sp>
        <p:cxnSp>
          <p:nvCxnSpPr>
            <p:cNvPr id="369" name="Straight Connector 368"/>
            <p:cNvCxnSpPr>
              <a:stCxn id="331" idx="1"/>
              <a:endCxn id="296" idx="3"/>
            </p:cNvCxnSpPr>
            <p:nvPr/>
          </p:nvCxnSpPr>
          <p:spPr>
            <a:xfrm flipH="1" flipV="1">
              <a:off x="5353980" y="5346219"/>
              <a:ext cx="636418" cy="370816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0" name="Straight Connector 369"/>
            <p:cNvCxnSpPr>
              <a:stCxn id="352" idx="3"/>
              <a:endCxn id="331" idx="1"/>
            </p:cNvCxnSpPr>
            <p:nvPr/>
          </p:nvCxnSpPr>
          <p:spPr>
            <a:xfrm flipV="1">
              <a:off x="5353979" y="5717035"/>
              <a:ext cx="636419" cy="412112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15973850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859" y="262623"/>
            <a:ext cx="6988778" cy="644740"/>
          </a:xfrm>
        </p:spPr>
        <p:txBody>
          <a:bodyPr/>
          <a:lstStyle/>
          <a:p>
            <a:r>
              <a:rPr lang="en-US" dirty="0" smtClean="0"/>
              <a:t>Are these examples too contrived?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One may claim that the examples above </a:t>
            </a:r>
          </a:p>
          <a:p>
            <a:pPr marL="0" indent="0">
              <a:spcBef>
                <a:spcPts val="0"/>
              </a:spcBef>
              <a:buNone/>
              <a:tabLst>
                <a:tab pos="228600" algn="l"/>
              </a:tabLst>
            </a:pPr>
            <a:r>
              <a:rPr lang="en-US" dirty="0"/>
              <a:t>	</a:t>
            </a:r>
            <a:r>
              <a:rPr lang="en-US" dirty="0" smtClean="0"/>
              <a:t>were specifically chosen to invalidate traditional </a:t>
            </a:r>
            <a:r>
              <a:rPr lang="en-US" dirty="0" err="1" smtClean="0"/>
              <a:t>QoS</a:t>
            </a:r>
            <a:r>
              <a:rPr lang="en-US" dirty="0" smtClean="0"/>
              <a:t> parameters</a:t>
            </a:r>
          </a:p>
          <a:p>
            <a:pPr marL="0" indent="0">
              <a:spcBef>
                <a:spcPts val="0"/>
              </a:spcBef>
              <a:buNone/>
              <a:tabLst>
                <a:tab pos="228600" algn="l"/>
              </a:tabLst>
            </a:pPr>
            <a:r>
              <a:rPr lang="en-US" dirty="0" smtClean="0"/>
              <a:t>and that in more typical cases we could still reasonably employ </a:t>
            </a:r>
            <a:r>
              <a:rPr lang="en-US" dirty="0" err="1" smtClean="0"/>
              <a:t>QoS</a:t>
            </a:r>
            <a:r>
              <a:rPr lang="en-US" dirty="0" smtClean="0"/>
              <a:t> KPIs</a:t>
            </a:r>
          </a:p>
          <a:p>
            <a:pPr marL="0" indent="0">
              <a:buNone/>
              <a:tabLst>
                <a:tab pos="228600" algn="l"/>
              </a:tabLst>
            </a:pPr>
            <a:r>
              <a:rPr lang="en-US" dirty="0" smtClean="0"/>
              <a:t>Beyond the fact that all of our </a:t>
            </a:r>
            <a:r>
              <a:rPr lang="en-US" dirty="0" err="1" smtClean="0"/>
              <a:t>gedanken</a:t>
            </a:r>
            <a:r>
              <a:rPr lang="en-US" dirty="0" smtClean="0"/>
              <a:t> </a:t>
            </a:r>
            <a:r>
              <a:rPr lang="en-US" dirty="0" err="1" smtClean="0"/>
              <a:t>experiements</a:t>
            </a:r>
            <a:endParaRPr lang="en-US" dirty="0" smtClean="0"/>
          </a:p>
          <a:p>
            <a:pPr marL="0" indent="0">
              <a:spcBef>
                <a:spcPts val="0"/>
              </a:spcBef>
              <a:buNone/>
              <a:tabLst>
                <a:tab pos="228600" algn="l"/>
              </a:tabLst>
            </a:pPr>
            <a:r>
              <a:rPr lang="en-US" dirty="0"/>
              <a:t>	</a:t>
            </a:r>
            <a:r>
              <a:rPr lang="en-US" dirty="0" smtClean="0"/>
              <a:t>utilized actually existing functionalities</a:t>
            </a:r>
          </a:p>
          <a:p>
            <a:pPr marL="0" indent="0">
              <a:spcBef>
                <a:spcPts val="0"/>
              </a:spcBef>
              <a:buNone/>
              <a:tabLst>
                <a:tab pos="228600" algn="l"/>
              </a:tabLst>
            </a:pPr>
            <a:r>
              <a:rPr lang="en-US" dirty="0" smtClean="0"/>
              <a:t>such an argument is misleading or even meaningless</a:t>
            </a:r>
          </a:p>
          <a:p>
            <a:pPr marL="0" indent="0">
              <a:buNone/>
              <a:tabLst>
                <a:tab pos="228600" algn="l"/>
              </a:tabLst>
            </a:pPr>
            <a:r>
              <a:rPr lang="en-US" dirty="0" smtClean="0"/>
              <a:t>The whole idea of rich communications services is that </a:t>
            </a:r>
          </a:p>
          <a:p>
            <a:pPr>
              <a:spcBef>
                <a:spcPts val="0"/>
              </a:spcBef>
              <a:tabLst>
                <a:tab pos="228600" algn="l"/>
              </a:tabLst>
            </a:pPr>
            <a:r>
              <a:rPr lang="en-US" dirty="0"/>
              <a:t>	</a:t>
            </a:r>
            <a:r>
              <a:rPr lang="en-US" dirty="0" smtClean="0"/>
              <a:t>new functionalities will be appearing at an accelerated rate</a:t>
            </a:r>
          </a:p>
          <a:p>
            <a:pPr>
              <a:spcBef>
                <a:spcPts val="0"/>
              </a:spcBef>
              <a:tabLst>
                <a:tab pos="228600" algn="l"/>
              </a:tabLst>
            </a:pPr>
            <a:r>
              <a:rPr lang="en-US" dirty="0"/>
              <a:t>	</a:t>
            </a:r>
            <a:r>
              <a:rPr lang="en-US" dirty="0" smtClean="0"/>
              <a:t>such new functionalities may be inserted anywhere along the service path</a:t>
            </a:r>
          </a:p>
          <a:p>
            <a:pPr>
              <a:spcBef>
                <a:spcPts val="0"/>
              </a:spcBef>
              <a:tabLst>
                <a:tab pos="228600" algn="l"/>
              </a:tabLst>
            </a:pPr>
            <a:r>
              <a:rPr lang="en-US" dirty="0"/>
              <a:t>	</a:t>
            </a:r>
            <a:r>
              <a:rPr lang="en-US" dirty="0" smtClean="0"/>
              <a:t>and that we do not know a priori</a:t>
            </a:r>
          </a:p>
          <a:p>
            <a:pPr marL="0" indent="0">
              <a:buNone/>
              <a:tabLst>
                <a:tab pos="228600" algn="l"/>
              </a:tabLst>
            </a:pPr>
            <a:r>
              <a:rPr lang="en-US" dirty="0" smtClean="0"/>
              <a:t>We can not make assumptions on what VNFs do</a:t>
            </a:r>
          </a:p>
          <a:p>
            <a:pPr marL="0" indent="0">
              <a:buNone/>
              <a:tabLst>
                <a:tab pos="228600" algn="l"/>
              </a:tabLst>
            </a:pPr>
            <a:r>
              <a:rPr lang="en-US" dirty="0" smtClean="0"/>
              <a:t>We can not make assumptions as to which VNFs are where</a:t>
            </a:r>
          </a:p>
          <a:p>
            <a:pPr marL="0" indent="0">
              <a:buNone/>
              <a:tabLst>
                <a:tab pos="228600" algn="l"/>
              </a:tabLst>
            </a:pPr>
            <a:r>
              <a:rPr lang="en-US" dirty="0" smtClean="0"/>
              <a:t>We must assume the worst case </a:t>
            </a:r>
          </a:p>
          <a:p>
            <a:pPr marL="0" indent="0">
              <a:spcBef>
                <a:spcPts val="0"/>
              </a:spcBef>
              <a:buNone/>
              <a:tabLst>
                <a:tab pos="228600" algn="l"/>
              </a:tabLst>
            </a:pPr>
            <a:r>
              <a:rPr lang="en-US" dirty="0"/>
              <a:t>	</a:t>
            </a:r>
            <a:r>
              <a:rPr lang="en-US" dirty="0" smtClean="0"/>
              <a:t>that all of our aforementioned cases may occur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750496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Starting from the fundamental assumption that </a:t>
            </a:r>
            <a:r>
              <a:rPr lang="en-US" dirty="0" err="1" smtClean="0"/>
              <a:t>QoS</a:t>
            </a:r>
            <a:r>
              <a:rPr lang="en-US" dirty="0" smtClean="0"/>
              <a:t> parameters</a:t>
            </a:r>
          </a:p>
          <a:p>
            <a:pPr marL="0" indent="0" defTabSz="228600"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are only useful in so far as they relate to service </a:t>
            </a:r>
            <a:r>
              <a:rPr lang="en-US" dirty="0" err="1" smtClean="0"/>
              <a:t>QoE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We used a series of </a:t>
            </a:r>
            <a:r>
              <a:rPr lang="en-US" dirty="0" err="1" smtClean="0"/>
              <a:t>gedanken</a:t>
            </a:r>
            <a:r>
              <a:rPr lang="en-US" dirty="0" smtClean="0"/>
              <a:t> experiments </a:t>
            </a:r>
          </a:p>
          <a:p>
            <a:pPr marL="0" indent="0" defTabSz="228600"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to test the usefulness of traditional </a:t>
            </a:r>
            <a:r>
              <a:rPr lang="en-US" dirty="0" err="1" smtClean="0"/>
              <a:t>QoS</a:t>
            </a:r>
            <a:r>
              <a:rPr lang="en-US" dirty="0" smtClean="0"/>
              <a:t> KPIs in NFV-enabled networks</a:t>
            </a:r>
          </a:p>
          <a:p>
            <a:pPr marL="0" indent="0" defTabSz="228600">
              <a:spcBef>
                <a:spcPts val="1200"/>
              </a:spcBef>
              <a:buNone/>
            </a:pPr>
            <a:r>
              <a:rPr lang="en-US" dirty="0" smtClean="0"/>
              <a:t>We discovered that in general</a:t>
            </a:r>
          </a:p>
          <a:p>
            <a:pPr defTabSz="228600"/>
            <a:r>
              <a:rPr lang="en-US" dirty="0" smtClean="0"/>
              <a:t>end-to-end </a:t>
            </a:r>
            <a:r>
              <a:rPr lang="en-US" dirty="0" err="1" smtClean="0"/>
              <a:t>QoS</a:t>
            </a:r>
            <a:r>
              <a:rPr lang="en-US" dirty="0" smtClean="0"/>
              <a:t> parameters such as packet loss rate and delay are useless</a:t>
            </a:r>
          </a:p>
          <a:p>
            <a:pPr defTabSz="228600"/>
            <a:r>
              <a:rPr lang="en-US" dirty="0" smtClean="0"/>
              <a:t>hop-by-hop </a:t>
            </a:r>
            <a:r>
              <a:rPr lang="en-US" dirty="0" err="1" smtClean="0"/>
              <a:t>QoS</a:t>
            </a:r>
            <a:r>
              <a:rPr lang="en-US" dirty="0" smtClean="0"/>
              <a:t> parameters are useless and even counterintuitive</a:t>
            </a:r>
          </a:p>
          <a:p>
            <a:pPr marL="0" indent="0" defTabSz="228600">
              <a:spcBef>
                <a:spcPts val="1800"/>
              </a:spcBef>
              <a:buNone/>
            </a:pPr>
            <a:r>
              <a:rPr lang="en-US" dirty="0" smtClean="0"/>
              <a:t>This leads us to conclusion that new research is required </a:t>
            </a:r>
          </a:p>
          <a:p>
            <a:pPr marL="0" indent="0" defTabSz="228600"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to determine if there are </a:t>
            </a:r>
            <a:r>
              <a:rPr lang="en-US" i="1" dirty="0" smtClean="0"/>
              <a:t>any</a:t>
            </a:r>
            <a:r>
              <a:rPr lang="en-US" dirty="0" smtClean="0"/>
              <a:t> KPIs that quantitatively relate to </a:t>
            </a:r>
            <a:r>
              <a:rPr lang="en-US" dirty="0" err="1" smtClean="0"/>
              <a:t>QoE</a:t>
            </a:r>
            <a:endParaRPr lang="en-US" dirty="0" smtClean="0"/>
          </a:p>
          <a:p>
            <a:pPr marL="0" indent="0" defTabSz="228600">
              <a:spcBef>
                <a:spcPts val="0"/>
              </a:spcBef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04888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PM parameters and </a:t>
            </a:r>
            <a:r>
              <a:rPr lang="en-US" dirty="0" err="1" smtClean="0"/>
              <a:t>QoE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342900" lvl="0" indent="-342900" defTabSz="465138">
              <a:spcBef>
                <a:spcPts val="1200"/>
              </a:spcBef>
              <a:buClrTx/>
              <a:buNone/>
              <a:defRPr/>
            </a:pPr>
            <a:r>
              <a:rPr lang="en-US" sz="2000" dirty="0" smtClean="0">
                <a:solidFill>
                  <a:schemeClr val="tx1"/>
                </a:solidFill>
              </a:rPr>
              <a:t>One can show that </a:t>
            </a:r>
            <a:r>
              <a:rPr lang="en-US" sz="2000" dirty="0" err="1" smtClean="0">
                <a:solidFill>
                  <a:schemeClr val="tx1"/>
                </a:solidFill>
              </a:rPr>
              <a:t>QoE</a:t>
            </a:r>
            <a:r>
              <a:rPr lang="en-US" sz="2000" dirty="0" smtClean="0">
                <a:solidFill>
                  <a:schemeClr val="tx1"/>
                </a:solidFill>
              </a:rPr>
              <a:t> indeed depends on PM parameters</a:t>
            </a:r>
          </a:p>
          <a:p>
            <a:pPr marL="342900" lvl="0" indent="-342900" defTabSz="465138">
              <a:spcBef>
                <a:spcPts val="0"/>
              </a:spcBef>
              <a:buClrTx/>
              <a:buNone/>
              <a:defRPr/>
            </a:pPr>
            <a:r>
              <a:rPr lang="en-US" dirty="0">
                <a:solidFill>
                  <a:schemeClr val="tx1"/>
                </a:solidFill>
              </a:rPr>
              <a:t>	</a:t>
            </a:r>
            <a:r>
              <a:rPr lang="en-US" dirty="0"/>
              <a:t> for </a:t>
            </a:r>
            <a:r>
              <a:rPr lang="en-US" i="1" dirty="0"/>
              <a:t>conventional </a:t>
            </a:r>
            <a:r>
              <a:rPr lang="en-US" i="1" dirty="0" smtClean="0"/>
              <a:t>communications services</a:t>
            </a:r>
            <a:endParaRPr lang="en-US" dirty="0" smtClean="0">
              <a:solidFill>
                <a:schemeClr val="tx1"/>
              </a:solidFill>
            </a:endParaRPr>
          </a:p>
          <a:p>
            <a:pPr marL="342900" lvl="0" indent="-342900" defTabSz="465138">
              <a:spcBef>
                <a:spcPts val="1200"/>
              </a:spcBef>
              <a:buClrTx/>
              <a:buNone/>
              <a:defRPr/>
            </a:pPr>
            <a:r>
              <a:rPr lang="en-US" sz="2000" dirty="0" smtClean="0">
                <a:solidFill>
                  <a:schemeClr val="tx1"/>
                </a:solidFill>
              </a:rPr>
              <a:t>Unfortunately, the precise relationship depends on the service type</a:t>
            </a:r>
          </a:p>
          <a:p>
            <a:pPr marL="342900" indent="-342900" defTabSz="465138">
              <a:buClrTx/>
              <a:buNone/>
              <a:defRPr/>
            </a:pPr>
            <a:r>
              <a:rPr lang="en-US" dirty="0" smtClean="0"/>
              <a:t>			</a:t>
            </a:r>
            <a:r>
              <a:rPr lang="en-US" b="1" dirty="0" err="1" smtClean="0"/>
              <a:t>QoE</a:t>
            </a:r>
            <a:r>
              <a:rPr lang="en-US" b="1" dirty="0" smtClean="0"/>
              <a:t> </a:t>
            </a:r>
            <a:r>
              <a:rPr lang="en-US" b="1" dirty="0"/>
              <a:t>= f (application; QoS</a:t>
            </a:r>
            <a:r>
              <a:rPr lang="en-US" b="1" baseline="-25000" dirty="0"/>
              <a:t>1</a:t>
            </a:r>
            <a:r>
              <a:rPr lang="en-US" b="1" dirty="0"/>
              <a:t>, QoS</a:t>
            </a:r>
            <a:r>
              <a:rPr lang="en-US" b="1" baseline="-25000" dirty="0"/>
              <a:t>2</a:t>
            </a:r>
            <a:r>
              <a:rPr lang="en-US" b="1" dirty="0"/>
              <a:t>, … </a:t>
            </a:r>
            <a:r>
              <a:rPr lang="en-US" b="1" dirty="0" err="1"/>
              <a:t>QoS</a:t>
            </a:r>
            <a:r>
              <a:rPr lang="en-US" b="1" baseline="-25000" dirty="0" err="1"/>
              <a:t>n</a:t>
            </a:r>
            <a:r>
              <a:rPr lang="en-US" b="1" dirty="0"/>
              <a:t>)</a:t>
            </a:r>
          </a:p>
          <a:p>
            <a:pPr marL="0" indent="0" defTabSz="465138">
              <a:spcBef>
                <a:spcPts val="1200"/>
              </a:spcBef>
              <a:buClrTx/>
              <a:buNone/>
              <a:defRPr/>
            </a:pPr>
            <a:r>
              <a:rPr lang="en-US" sz="2000" dirty="0" smtClean="0">
                <a:solidFill>
                  <a:schemeClr val="tx1"/>
                </a:solidFill>
              </a:rPr>
              <a:t>For example:</a:t>
            </a:r>
          </a:p>
          <a:p>
            <a:pPr defTabSz="465138">
              <a:spcBef>
                <a:spcPts val="0"/>
              </a:spcBef>
              <a:buClrTx/>
              <a:defRPr/>
            </a:pPr>
            <a:r>
              <a:rPr lang="en-US" sz="2000" dirty="0" smtClean="0">
                <a:solidFill>
                  <a:schemeClr val="tx1"/>
                </a:solidFill>
              </a:rPr>
              <a:t>non-real-time TCP traffic suffers data-rate reduction under packet loss,  but is relatively immune to increase in delay</a:t>
            </a:r>
          </a:p>
          <a:p>
            <a:pPr defTabSz="465138">
              <a:spcBef>
                <a:spcPts val="0"/>
              </a:spcBef>
              <a:buClrTx/>
              <a:defRPr/>
            </a:pPr>
            <a:r>
              <a:rPr lang="en-US" sz="2000" dirty="0" smtClean="0">
                <a:solidFill>
                  <a:schemeClr val="tx1"/>
                </a:solidFill>
              </a:rPr>
              <a:t>real-time </a:t>
            </a:r>
            <a:r>
              <a:rPr lang="en-US" sz="2000" dirty="0">
                <a:solidFill>
                  <a:schemeClr val="tx1"/>
                </a:solidFill>
              </a:rPr>
              <a:t>interactive </a:t>
            </a:r>
            <a:r>
              <a:rPr lang="en-US" sz="2000" dirty="0" smtClean="0">
                <a:solidFill>
                  <a:schemeClr val="tx1"/>
                </a:solidFill>
              </a:rPr>
              <a:t>traffic employing </a:t>
            </a:r>
            <a:r>
              <a:rPr lang="en-US" sz="2000" b="1" dirty="0" smtClean="0">
                <a:solidFill>
                  <a:schemeClr val="tx1"/>
                </a:solidFill>
              </a:rPr>
              <a:t>P</a:t>
            </a:r>
            <a:r>
              <a:rPr lang="en-US" sz="2000" dirty="0" smtClean="0">
                <a:solidFill>
                  <a:schemeClr val="tx1"/>
                </a:solidFill>
              </a:rPr>
              <a:t>acket </a:t>
            </a:r>
            <a:r>
              <a:rPr lang="en-US" sz="2000" b="1" dirty="0" smtClean="0">
                <a:solidFill>
                  <a:schemeClr val="tx1"/>
                </a:solidFill>
              </a:rPr>
              <a:t>L</a:t>
            </a:r>
            <a:r>
              <a:rPr lang="en-US" sz="2000" dirty="0" smtClean="0">
                <a:solidFill>
                  <a:schemeClr val="tx1"/>
                </a:solidFill>
              </a:rPr>
              <a:t>oss </a:t>
            </a:r>
            <a:r>
              <a:rPr lang="en-US" sz="2000" b="1" dirty="0" smtClean="0">
                <a:solidFill>
                  <a:schemeClr val="tx1"/>
                </a:solidFill>
              </a:rPr>
              <a:t>C</a:t>
            </a:r>
            <a:r>
              <a:rPr lang="en-US" sz="2000" dirty="0" smtClean="0">
                <a:solidFill>
                  <a:schemeClr val="tx1"/>
                </a:solidFill>
              </a:rPr>
              <a:t>oncealment is relatively immune to low rates of packet loss, but suffers from delay</a:t>
            </a:r>
          </a:p>
          <a:p>
            <a:pPr defTabSz="465138">
              <a:spcBef>
                <a:spcPts val="0"/>
              </a:spcBef>
              <a:buClrTx/>
              <a:defRPr/>
            </a:pPr>
            <a:r>
              <a:rPr lang="en-US" sz="2000" dirty="0" smtClean="0">
                <a:solidFill>
                  <a:schemeClr val="tx1"/>
                </a:solidFill>
              </a:rPr>
              <a:t>timing distribution is immune to delay                                                              but sensitive to low frequency packet delay variation </a:t>
            </a:r>
          </a:p>
          <a:p>
            <a:pPr>
              <a:spcBef>
                <a:spcPts val="1200"/>
              </a:spcBef>
              <a:buNone/>
            </a:pPr>
            <a:r>
              <a:rPr lang="en-US" dirty="0"/>
              <a:t>Researchers have found </a:t>
            </a:r>
            <a:r>
              <a:rPr lang="en-US" dirty="0" smtClean="0"/>
              <a:t>the formula relating </a:t>
            </a:r>
            <a:r>
              <a:rPr lang="en-US" dirty="0" err="1"/>
              <a:t>QoE</a:t>
            </a:r>
            <a:r>
              <a:rPr lang="en-US" dirty="0"/>
              <a:t> </a:t>
            </a:r>
            <a:r>
              <a:rPr lang="en-US" dirty="0" smtClean="0"/>
              <a:t>to </a:t>
            </a:r>
            <a:r>
              <a:rPr lang="en-US" dirty="0" err="1" smtClean="0"/>
              <a:t>QoS</a:t>
            </a:r>
            <a:r>
              <a:rPr lang="en-US" dirty="0" smtClean="0"/>
              <a:t> KPIs</a:t>
            </a:r>
            <a:endParaRPr lang="en-US" dirty="0"/>
          </a:p>
          <a:p>
            <a:pPr>
              <a:spcBef>
                <a:spcPts val="0"/>
              </a:spcBef>
              <a:buNone/>
            </a:pPr>
            <a:r>
              <a:rPr lang="en-US" dirty="0"/>
              <a:t>	for many </a:t>
            </a:r>
            <a:r>
              <a:rPr lang="en-US" dirty="0" smtClean="0"/>
              <a:t>service types (</a:t>
            </a:r>
            <a:r>
              <a:rPr lang="en-US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e.g</a:t>
            </a:r>
            <a:r>
              <a:rPr lang="en-US" sz="1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., work of Markus Fiedler </a:t>
            </a:r>
            <a:r>
              <a:rPr lang="en-US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from BTH</a:t>
            </a:r>
            <a:r>
              <a:rPr lang="en-US" sz="1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 </a:t>
            </a:r>
            <a:r>
              <a:rPr lang="en-US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Sweden</a:t>
            </a:r>
            <a:r>
              <a:rPr lang="en-US" dirty="0" smtClean="0"/>
              <a:t>)</a:t>
            </a:r>
            <a:endParaRPr lang="en-US" dirty="0"/>
          </a:p>
          <a:p>
            <a:pPr>
              <a:spcBef>
                <a:spcPts val="0"/>
              </a:spcBef>
              <a:buNone/>
            </a:pPr>
            <a:r>
              <a:rPr lang="en-US" dirty="0"/>
              <a:t>                                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5664380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 defTabSz="231775">
              <a:spcBef>
                <a:spcPts val="0"/>
              </a:spcBef>
              <a:buNone/>
            </a:pPr>
            <a:r>
              <a:rPr lang="en-US" dirty="0" smtClean="0"/>
              <a:t>Rich </a:t>
            </a:r>
            <a:r>
              <a:rPr lang="en-US" dirty="0"/>
              <a:t>communications services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 defTabSz="231775">
              <a:spcBef>
                <a:spcPts val="1200"/>
              </a:spcBef>
              <a:buNone/>
            </a:pPr>
            <a:r>
              <a:rPr lang="en-US" dirty="0" smtClean="0"/>
              <a:t>In today’s networks </a:t>
            </a:r>
            <a:r>
              <a:rPr lang="en-US" dirty="0"/>
              <a:t>(especially NFV-enabled </a:t>
            </a:r>
            <a:r>
              <a:rPr lang="en-US" dirty="0" smtClean="0"/>
              <a:t>ones)</a:t>
            </a:r>
          </a:p>
          <a:p>
            <a:pPr marL="0" indent="0" defTabSz="231775"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we can define </a:t>
            </a:r>
            <a:r>
              <a:rPr lang="en-US" i="1" dirty="0" smtClean="0"/>
              <a:t>rich </a:t>
            </a:r>
            <a:r>
              <a:rPr lang="en-US" i="1" dirty="0"/>
              <a:t>communications </a:t>
            </a:r>
            <a:r>
              <a:rPr lang="en-US" i="1" dirty="0" smtClean="0"/>
              <a:t>services</a:t>
            </a:r>
            <a:endParaRPr lang="en-US" i="1" dirty="0"/>
          </a:p>
          <a:p>
            <a:pPr marL="0" indent="0" defTabSz="231775">
              <a:spcBef>
                <a:spcPts val="1200"/>
              </a:spcBef>
              <a:buNone/>
            </a:pPr>
            <a:r>
              <a:rPr lang="en-US" dirty="0" smtClean="0"/>
              <a:t>By that term we mean services </a:t>
            </a:r>
            <a:r>
              <a:rPr lang="en-US" dirty="0"/>
              <a:t>with both </a:t>
            </a:r>
            <a:endParaRPr lang="en-US" dirty="0" smtClean="0"/>
          </a:p>
          <a:p>
            <a:pPr defTabSz="231775">
              <a:spcBef>
                <a:spcPts val="0"/>
              </a:spcBef>
            </a:pPr>
            <a:r>
              <a:rPr lang="en-US" dirty="0" smtClean="0"/>
              <a:t>transport (traditional L2/L3 networking)</a:t>
            </a:r>
          </a:p>
          <a:p>
            <a:pPr defTabSz="231775">
              <a:spcBef>
                <a:spcPts val="0"/>
              </a:spcBef>
            </a:pPr>
            <a:r>
              <a:rPr lang="en-US" dirty="0" smtClean="0"/>
              <a:t>computational (L4/L7 </a:t>
            </a:r>
            <a:r>
              <a:rPr lang="en-US" dirty="0" err="1" smtClean="0"/>
              <a:t>middleboxes</a:t>
            </a:r>
            <a:r>
              <a:rPr lang="en-US" dirty="0" smtClean="0"/>
              <a:t>)</a:t>
            </a:r>
          </a:p>
          <a:p>
            <a:pPr marL="0" indent="0" defTabSz="231775">
              <a:spcBef>
                <a:spcPts val="0"/>
              </a:spcBef>
              <a:buNone/>
            </a:pPr>
            <a:r>
              <a:rPr lang="en-US" dirty="0" smtClean="0"/>
              <a:t>components</a:t>
            </a:r>
          </a:p>
          <a:p>
            <a:pPr marL="0" indent="0" defTabSz="231775">
              <a:spcBef>
                <a:spcPts val="1200"/>
              </a:spcBef>
              <a:buNone/>
            </a:pPr>
            <a:r>
              <a:rPr lang="en-US" dirty="0" smtClean="0"/>
              <a:t>For example, a service may be defined</a:t>
            </a:r>
          </a:p>
          <a:p>
            <a:pPr defTabSz="231775">
              <a:spcBef>
                <a:spcPts val="0"/>
              </a:spcBef>
            </a:pPr>
            <a:r>
              <a:rPr lang="en-US" dirty="0" smtClean="0"/>
              <a:t>from site X to site Y</a:t>
            </a:r>
          </a:p>
          <a:p>
            <a:pPr defTabSz="231775">
              <a:spcBef>
                <a:spcPts val="0"/>
              </a:spcBef>
            </a:pPr>
            <a:r>
              <a:rPr lang="en-US" dirty="0" smtClean="0"/>
              <a:t>with data-rate at least R and latency no more than L</a:t>
            </a:r>
          </a:p>
          <a:p>
            <a:pPr defTabSz="231775">
              <a:spcBef>
                <a:spcPts val="0"/>
              </a:spcBef>
            </a:pPr>
            <a:r>
              <a:rPr lang="en-US" dirty="0" smtClean="0"/>
              <a:t>with network functions A, B, C and D performed along the way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dirty="0" smtClean="0"/>
              <a:t>We </a:t>
            </a:r>
            <a:r>
              <a:rPr lang="en-US" dirty="0"/>
              <a:t>have seen </a:t>
            </a:r>
            <a:r>
              <a:rPr lang="en-US" dirty="0" smtClean="0"/>
              <a:t>that for traditional (transport-only) services</a:t>
            </a:r>
            <a:endParaRPr lang="en-US" dirty="0"/>
          </a:p>
          <a:p>
            <a:pPr defTabSz="231775">
              <a:spcBef>
                <a:spcPts val="0"/>
              </a:spcBef>
            </a:pPr>
            <a:r>
              <a:rPr lang="en-US" dirty="0"/>
              <a:t>end users are willing to pay for </a:t>
            </a:r>
            <a:r>
              <a:rPr lang="en-US" dirty="0" smtClean="0"/>
              <a:t>service </a:t>
            </a:r>
            <a:r>
              <a:rPr lang="en-US" dirty="0" err="1" smtClean="0"/>
              <a:t>QoE</a:t>
            </a:r>
            <a:r>
              <a:rPr lang="en-US" dirty="0" smtClean="0"/>
              <a:t> </a:t>
            </a:r>
            <a:r>
              <a:rPr lang="en-US" dirty="0"/>
              <a:t>guarantees</a:t>
            </a:r>
          </a:p>
          <a:p>
            <a:pPr defTabSz="231775">
              <a:spcBef>
                <a:spcPts val="0"/>
              </a:spcBef>
            </a:pPr>
            <a:r>
              <a:rPr lang="en-US" dirty="0" smtClean="0"/>
              <a:t>service </a:t>
            </a:r>
            <a:r>
              <a:rPr lang="en-US" dirty="0" err="1" smtClean="0"/>
              <a:t>QoE</a:t>
            </a:r>
            <a:r>
              <a:rPr lang="en-US" dirty="0" smtClean="0"/>
              <a:t> </a:t>
            </a:r>
            <a:r>
              <a:rPr lang="en-US" dirty="0"/>
              <a:t>can be related to </a:t>
            </a:r>
            <a:r>
              <a:rPr lang="en-US" dirty="0" smtClean="0"/>
              <a:t>network </a:t>
            </a:r>
            <a:r>
              <a:rPr lang="en-US" dirty="0" err="1" smtClean="0"/>
              <a:t>QoS</a:t>
            </a:r>
            <a:r>
              <a:rPr lang="en-US" dirty="0" smtClean="0"/>
              <a:t> KPIs</a:t>
            </a:r>
          </a:p>
          <a:p>
            <a:pPr defTabSz="231775">
              <a:spcBef>
                <a:spcPts val="0"/>
              </a:spcBef>
            </a:pPr>
            <a:r>
              <a:rPr lang="en-US" dirty="0" smtClean="0"/>
              <a:t>hence, end </a:t>
            </a:r>
            <a:r>
              <a:rPr lang="en-US" dirty="0"/>
              <a:t>users are willing to pay for network </a:t>
            </a:r>
            <a:r>
              <a:rPr lang="en-US" dirty="0" err="1"/>
              <a:t>QoS</a:t>
            </a:r>
            <a:r>
              <a:rPr lang="en-US" dirty="0"/>
              <a:t> </a:t>
            </a:r>
            <a:r>
              <a:rPr lang="en-US" dirty="0" smtClean="0"/>
              <a:t>guarantees</a:t>
            </a:r>
            <a:endParaRPr lang="en-US" dirty="0"/>
          </a:p>
          <a:p>
            <a:pPr marL="0" indent="0" defTabSz="231775">
              <a:spcBef>
                <a:spcPts val="1200"/>
              </a:spcBef>
              <a:buNone/>
            </a:pPr>
            <a:endParaRPr lang="en-US" sz="2000" dirty="0" smtClean="0"/>
          </a:p>
          <a:p>
            <a:pPr marL="0" indent="0" defTabSz="231775">
              <a:buNone/>
            </a:pPr>
            <a:endParaRPr lang="en-US" dirty="0"/>
          </a:p>
        </p:txBody>
      </p:sp>
      <p:grpSp>
        <p:nvGrpSpPr>
          <p:cNvPr id="314" name="Group 313"/>
          <p:cNvGrpSpPr/>
          <p:nvPr/>
        </p:nvGrpSpPr>
        <p:grpSpPr>
          <a:xfrm>
            <a:off x="5363570" y="1602034"/>
            <a:ext cx="3155696" cy="2544980"/>
            <a:chOff x="5363570" y="1615481"/>
            <a:chExt cx="3155696" cy="2544980"/>
          </a:xfrm>
        </p:grpSpPr>
        <p:pic>
          <p:nvPicPr>
            <p:cNvPr id="23" name="Picture 106" descr="C:\WINDOWS\Application Data\Microsoft\Media Catalog\Downloaded Clips\cl0\BS00093_.wmf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442586" y="3738186"/>
              <a:ext cx="415925" cy="422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5" name="Group 144"/>
            <p:cNvGrpSpPr>
              <a:grpSpLocks/>
            </p:cNvGrpSpPr>
            <p:nvPr/>
          </p:nvGrpSpPr>
          <p:grpSpPr bwMode="auto">
            <a:xfrm>
              <a:off x="5363570" y="1765129"/>
              <a:ext cx="2472346" cy="2254748"/>
              <a:chOff x="4132" y="1824"/>
              <a:chExt cx="908" cy="528"/>
            </a:xfrm>
            <a:solidFill>
              <a:srgbClr val="FFFF99"/>
            </a:solidFill>
          </p:grpSpPr>
          <p:grpSp>
            <p:nvGrpSpPr>
              <p:cNvPr id="278" name="Group 145"/>
              <p:cNvGrpSpPr>
                <a:grpSpLocks/>
              </p:cNvGrpSpPr>
              <p:nvPr/>
            </p:nvGrpSpPr>
            <p:grpSpPr bwMode="auto">
              <a:xfrm>
                <a:off x="4132" y="1827"/>
                <a:ext cx="906" cy="523"/>
                <a:chOff x="388" y="1637"/>
                <a:chExt cx="750" cy="422"/>
              </a:xfrm>
              <a:grpFill/>
            </p:grpSpPr>
            <p:sp>
              <p:nvSpPr>
                <p:cNvPr id="296" name="Oval 146"/>
                <p:cNvSpPr>
                  <a:spLocks noChangeArrowheads="1"/>
                </p:cNvSpPr>
                <p:nvPr/>
              </p:nvSpPr>
              <p:spPr bwMode="auto">
                <a:xfrm>
                  <a:off x="644" y="1637"/>
                  <a:ext cx="327" cy="175"/>
                </a:xfrm>
                <a:prstGeom prst="ellipse">
                  <a:avLst/>
                </a:pr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297" name="Oval 147"/>
                <p:cNvSpPr>
                  <a:spLocks noChangeArrowheads="1"/>
                </p:cNvSpPr>
                <p:nvPr/>
              </p:nvSpPr>
              <p:spPr bwMode="auto">
                <a:xfrm>
                  <a:off x="464" y="1683"/>
                  <a:ext cx="250" cy="174"/>
                </a:xfrm>
                <a:prstGeom prst="ellipse">
                  <a:avLst/>
                </a:pr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298" name="Oval 148"/>
                <p:cNvSpPr>
                  <a:spLocks noChangeArrowheads="1"/>
                </p:cNvSpPr>
                <p:nvPr/>
              </p:nvSpPr>
              <p:spPr bwMode="auto">
                <a:xfrm>
                  <a:off x="388" y="1788"/>
                  <a:ext cx="169" cy="142"/>
                </a:xfrm>
                <a:prstGeom prst="ellipse">
                  <a:avLst/>
                </a:pr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299" name="Oval 149"/>
                <p:cNvSpPr>
                  <a:spLocks noChangeArrowheads="1"/>
                </p:cNvSpPr>
                <p:nvPr/>
              </p:nvSpPr>
              <p:spPr bwMode="auto">
                <a:xfrm>
                  <a:off x="438" y="1851"/>
                  <a:ext cx="255" cy="154"/>
                </a:xfrm>
                <a:prstGeom prst="ellipse">
                  <a:avLst/>
                </a:pr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300" name="Oval 150"/>
                <p:cNvSpPr>
                  <a:spLocks noChangeArrowheads="1"/>
                </p:cNvSpPr>
                <p:nvPr/>
              </p:nvSpPr>
              <p:spPr bwMode="auto">
                <a:xfrm>
                  <a:off x="618" y="1876"/>
                  <a:ext cx="380" cy="183"/>
                </a:xfrm>
                <a:prstGeom prst="ellipse">
                  <a:avLst/>
                </a:pr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301" name="Oval 151"/>
                <p:cNvSpPr>
                  <a:spLocks noChangeArrowheads="1"/>
                </p:cNvSpPr>
                <p:nvPr/>
              </p:nvSpPr>
              <p:spPr bwMode="auto">
                <a:xfrm>
                  <a:off x="860" y="1688"/>
                  <a:ext cx="243" cy="137"/>
                </a:xfrm>
                <a:prstGeom prst="ellipse">
                  <a:avLst/>
                </a:pr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302" name="Oval 152"/>
                <p:cNvSpPr>
                  <a:spLocks noChangeArrowheads="1"/>
                </p:cNvSpPr>
                <p:nvPr/>
              </p:nvSpPr>
              <p:spPr bwMode="auto">
                <a:xfrm>
                  <a:off x="896" y="1776"/>
                  <a:ext cx="242" cy="137"/>
                </a:xfrm>
                <a:prstGeom prst="ellipse">
                  <a:avLst/>
                </a:pr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303" name="Oval 153"/>
                <p:cNvSpPr>
                  <a:spLocks noChangeArrowheads="1"/>
                </p:cNvSpPr>
                <p:nvPr/>
              </p:nvSpPr>
              <p:spPr bwMode="auto">
                <a:xfrm>
                  <a:off x="874" y="1805"/>
                  <a:ext cx="240" cy="225"/>
                </a:xfrm>
                <a:prstGeom prst="ellipse">
                  <a:avLst/>
                </a:pr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304" name="Oval 154"/>
                <p:cNvSpPr>
                  <a:spLocks noChangeArrowheads="1"/>
                </p:cNvSpPr>
                <p:nvPr/>
              </p:nvSpPr>
              <p:spPr bwMode="auto">
                <a:xfrm>
                  <a:off x="524" y="1737"/>
                  <a:ext cx="486" cy="225"/>
                </a:xfrm>
                <a:prstGeom prst="ellipse">
                  <a:avLst/>
                </a:pr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</p:grpSp>
          <p:grpSp>
            <p:nvGrpSpPr>
              <p:cNvPr id="279" name="Group 155"/>
              <p:cNvGrpSpPr>
                <a:grpSpLocks/>
              </p:cNvGrpSpPr>
              <p:nvPr/>
            </p:nvGrpSpPr>
            <p:grpSpPr bwMode="auto">
              <a:xfrm>
                <a:off x="4132" y="1824"/>
                <a:ext cx="908" cy="528"/>
                <a:chOff x="388" y="1635"/>
                <a:chExt cx="752" cy="426"/>
              </a:xfrm>
              <a:grpFill/>
            </p:grpSpPr>
            <p:sp>
              <p:nvSpPr>
                <p:cNvPr id="280" name="Arc 156"/>
                <p:cNvSpPr>
                  <a:spLocks/>
                </p:cNvSpPr>
                <p:nvPr/>
              </p:nvSpPr>
              <p:spPr bwMode="auto">
                <a:xfrm>
                  <a:off x="653" y="1635"/>
                  <a:ext cx="309" cy="89"/>
                </a:xfrm>
                <a:custGeom>
                  <a:avLst/>
                  <a:gdLst>
                    <a:gd name="T0" fmla="*/ 0 w 40505"/>
                    <a:gd name="T1" fmla="*/ 0 h 21600"/>
                    <a:gd name="T2" fmla="*/ 0 w 40505"/>
                    <a:gd name="T3" fmla="*/ 0 h 21600"/>
                    <a:gd name="T4" fmla="*/ 0 w 40505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40505"/>
                    <a:gd name="T10" fmla="*/ 0 h 21600"/>
                    <a:gd name="T11" fmla="*/ 40505 w 40505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0505" h="21600" fill="none" extrusionOk="0">
                      <a:moveTo>
                        <a:pt x="0" y="14684"/>
                      </a:moveTo>
                      <a:cubicBezTo>
                        <a:pt x="2966" y="5907"/>
                        <a:pt x="11198" y="-1"/>
                        <a:pt x="20463" y="0"/>
                      </a:cubicBezTo>
                      <a:cubicBezTo>
                        <a:pt x="29282" y="0"/>
                        <a:pt x="37216" y="5361"/>
                        <a:pt x="40504" y="13545"/>
                      </a:cubicBezTo>
                    </a:path>
                    <a:path w="40505" h="21600" stroke="0" extrusionOk="0">
                      <a:moveTo>
                        <a:pt x="0" y="14684"/>
                      </a:moveTo>
                      <a:cubicBezTo>
                        <a:pt x="2966" y="5907"/>
                        <a:pt x="11198" y="-1"/>
                        <a:pt x="20463" y="0"/>
                      </a:cubicBezTo>
                      <a:cubicBezTo>
                        <a:pt x="29282" y="0"/>
                        <a:pt x="37216" y="5361"/>
                        <a:pt x="40504" y="13545"/>
                      </a:cubicBezTo>
                      <a:lnTo>
                        <a:pt x="20463" y="2160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281" name="Arc 157"/>
                <p:cNvSpPr>
                  <a:spLocks/>
                </p:cNvSpPr>
                <p:nvPr/>
              </p:nvSpPr>
              <p:spPr bwMode="auto">
                <a:xfrm>
                  <a:off x="655" y="1637"/>
                  <a:ext cx="305" cy="87"/>
                </a:xfrm>
                <a:custGeom>
                  <a:avLst/>
                  <a:gdLst>
                    <a:gd name="T0" fmla="*/ 0 w 40452"/>
                    <a:gd name="T1" fmla="*/ 0 h 21600"/>
                    <a:gd name="T2" fmla="*/ 0 w 40452"/>
                    <a:gd name="T3" fmla="*/ 0 h 21600"/>
                    <a:gd name="T4" fmla="*/ 0 w 40452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40452"/>
                    <a:gd name="T10" fmla="*/ 0 h 21600"/>
                    <a:gd name="T11" fmla="*/ 40452 w 40452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0452" h="21600" fill="none" extrusionOk="0">
                      <a:moveTo>
                        <a:pt x="-1" y="14616"/>
                      </a:moveTo>
                      <a:cubicBezTo>
                        <a:pt x="2986" y="5874"/>
                        <a:pt x="11201" y="-1"/>
                        <a:pt x="20440" y="0"/>
                      </a:cubicBezTo>
                      <a:cubicBezTo>
                        <a:pt x="29230" y="0"/>
                        <a:pt x="37143" y="5326"/>
                        <a:pt x="40451" y="13471"/>
                      </a:cubicBezTo>
                    </a:path>
                    <a:path w="40452" h="21600" stroke="0" extrusionOk="0">
                      <a:moveTo>
                        <a:pt x="-1" y="14616"/>
                      </a:moveTo>
                      <a:cubicBezTo>
                        <a:pt x="2986" y="5874"/>
                        <a:pt x="11201" y="-1"/>
                        <a:pt x="20440" y="0"/>
                      </a:cubicBezTo>
                      <a:cubicBezTo>
                        <a:pt x="29230" y="0"/>
                        <a:pt x="37143" y="5326"/>
                        <a:pt x="40451" y="13471"/>
                      </a:cubicBezTo>
                      <a:lnTo>
                        <a:pt x="20440" y="21600"/>
                      </a:lnTo>
                      <a:close/>
                    </a:path>
                  </a:pathLst>
                </a:custGeom>
                <a:grpFill/>
                <a:ln w="6350">
                  <a:solidFill>
                    <a:srgbClr val="6C8F9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282" name="Arc 158"/>
                <p:cNvSpPr>
                  <a:spLocks/>
                </p:cNvSpPr>
                <p:nvPr/>
              </p:nvSpPr>
              <p:spPr bwMode="auto">
                <a:xfrm>
                  <a:off x="464" y="1681"/>
                  <a:ext cx="193" cy="107"/>
                </a:xfrm>
                <a:custGeom>
                  <a:avLst/>
                  <a:gdLst>
                    <a:gd name="T0" fmla="*/ 0 w 33051"/>
                    <a:gd name="T1" fmla="*/ 0 h 26209"/>
                    <a:gd name="T2" fmla="*/ 0 w 33051"/>
                    <a:gd name="T3" fmla="*/ 0 h 26209"/>
                    <a:gd name="T4" fmla="*/ 0 w 33051"/>
                    <a:gd name="T5" fmla="*/ 0 h 26209"/>
                    <a:gd name="T6" fmla="*/ 0 60000 65536"/>
                    <a:gd name="T7" fmla="*/ 0 60000 65536"/>
                    <a:gd name="T8" fmla="*/ 0 60000 65536"/>
                    <a:gd name="T9" fmla="*/ 0 w 33051"/>
                    <a:gd name="T10" fmla="*/ 0 h 26209"/>
                    <a:gd name="T11" fmla="*/ 33051 w 33051"/>
                    <a:gd name="T12" fmla="*/ 26209 h 26209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33051" h="26209" fill="none" extrusionOk="0">
                      <a:moveTo>
                        <a:pt x="497" y="26208"/>
                      </a:moveTo>
                      <a:cubicBezTo>
                        <a:pt x="166" y="24694"/>
                        <a:pt x="0" y="23149"/>
                        <a:pt x="0" y="21600"/>
                      </a:cubicBezTo>
                      <a:cubicBezTo>
                        <a:pt x="0" y="9670"/>
                        <a:pt x="9670" y="0"/>
                        <a:pt x="21600" y="0"/>
                      </a:cubicBezTo>
                      <a:cubicBezTo>
                        <a:pt x="25649" y="-1"/>
                        <a:pt x="29617" y="1138"/>
                        <a:pt x="33050" y="3285"/>
                      </a:cubicBezTo>
                    </a:path>
                    <a:path w="33051" h="26209" stroke="0" extrusionOk="0">
                      <a:moveTo>
                        <a:pt x="497" y="26208"/>
                      </a:moveTo>
                      <a:cubicBezTo>
                        <a:pt x="166" y="24694"/>
                        <a:pt x="0" y="23149"/>
                        <a:pt x="0" y="21600"/>
                      </a:cubicBezTo>
                      <a:cubicBezTo>
                        <a:pt x="0" y="9670"/>
                        <a:pt x="9670" y="0"/>
                        <a:pt x="21600" y="0"/>
                      </a:cubicBezTo>
                      <a:cubicBezTo>
                        <a:pt x="25649" y="-1"/>
                        <a:pt x="29617" y="1138"/>
                        <a:pt x="33050" y="3285"/>
                      </a:cubicBezTo>
                      <a:lnTo>
                        <a:pt x="21600" y="2160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283" name="Arc 159"/>
                <p:cNvSpPr>
                  <a:spLocks/>
                </p:cNvSpPr>
                <p:nvPr/>
              </p:nvSpPr>
              <p:spPr bwMode="auto">
                <a:xfrm>
                  <a:off x="466" y="1683"/>
                  <a:ext cx="189" cy="104"/>
                </a:xfrm>
                <a:custGeom>
                  <a:avLst/>
                  <a:gdLst>
                    <a:gd name="T0" fmla="*/ 0 w 32994"/>
                    <a:gd name="T1" fmla="*/ 0 h 26240"/>
                    <a:gd name="T2" fmla="*/ 0 w 32994"/>
                    <a:gd name="T3" fmla="*/ 0 h 26240"/>
                    <a:gd name="T4" fmla="*/ 0 w 32994"/>
                    <a:gd name="T5" fmla="*/ 0 h 26240"/>
                    <a:gd name="T6" fmla="*/ 0 60000 65536"/>
                    <a:gd name="T7" fmla="*/ 0 60000 65536"/>
                    <a:gd name="T8" fmla="*/ 0 60000 65536"/>
                    <a:gd name="T9" fmla="*/ 0 w 32994"/>
                    <a:gd name="T10" fmla="*/ 0 h 26240"/>
                    <a:gd name="T11" fmla="*/ 32994 w 32994"/>
                    <a:gd name="T12" fmla="*/ 26240 h 2624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32994" h="26240" fill="none" extrusionOk="0">
                      <a:moveTo>
                        <a:pt x="504" y="26239"/>
                      </a:moveTo>
                      <a:cubicBezTo>
                        <a:pt x="169" y="24716"/>
                        <a:pt x="0" y="23160"/>
                        <a:pt x="0" y="21600"/>
                      </a:cubicBezTo>
                      <a:cubicBezTo>
                        <a:pt x="0" y="9670"/>
                        <a:pt x="9670" y="0"/>
                        <a:pt x="21600" y="0"/>
                      </a:cubicBezTo>
                      <a:cubicBezTo>
                        <a:pt x="25626" y="-1"/>
                        <a:pt x="29572" y="1125"/>
                        <a:pt x="32993" y="3249"/>
                      </a:cubicBezTo>
                    </a:path>
                    <a:path w="32994" h="26240" stroke="0" extrusionOk="0">
                      <a:moveTo>
                        <a:pt x="504" y="26239"/>
                      </a:moveTo>
                      <a:cubicBezTo>
                        <a:pt x="169" y="24716"/>
                        <a:pt x="0" y="23160"/>
                        <a:pt x="0" y="21600"/>
                      </a:cubicBezTo>
                      <a:cubicBezTo>
                        <a:pt x="0" y="9670"/>
                        <a:pt x="9670" y="0"/>
                        <a:pt x="21600" y="0"/>
                      </a:cubicBezTo>
                      <a:cubicBezTo>
                        <a:pt x="25626" y="-1"/>
                        <a:pt x="29572" y="1125"/>
                        <a:pt x="32993" y="3249"/>
                      </a:cubicBezTo>
                      <a:lnTo>
                        <a:pt x="21600" y="21600"/>
                      </a:lnTo>
                      <a:close/>
                    </a:path>
                  </a:pathLst>
                </a:custGeom>
                <a:grpFill/>
                <a:ln w="6350">
                  <a:solidFill>
                    <a:srgbClr val="6C8F9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284" name="Arc 160"/>
                <p:cNvSpPr>
                  <a:spLocks/>
                </p:cNvSpPr>
                <p:nvPr/>
              </p:nvSpPr>
              <p:spPr bwMode="auto">
                <a:xfrm>
                  <a:off x="437" y="1923"/>
                  <a:ext cx="194" cy="83"/>
                </a:xfrm>
                <a:custGeom>
                  <a:avLst/>
                  <a:gdLst>
                    <a:gd name="T0" fmla="*/ 0 w 32124"/>
                    <a:gd name="T1" fmla="*/ 0 h 22584"/>
                    <a:gd name="T2" fmla="*/ 0 w 32124"/>
                    <a:gd name="T3" fmla="*/ 0 h 22584"/>
                    <a:gd name="T4" fmla="*/ 0 w 32124"/>
                    <a:gd name="T5" fmla="*/ 0 h 22584"/>
                    <a:gd name="T6" fmla="*/ 0 60000 65536"/>
                    <a:gd name="T7" fmla="*/ 0 60000 65536"/>
                    <a:gd name="T8" fmla="*/ 0 60000 65536"/>
                    <a:gd name="T9" fmla="*/ 0 w 32124"/>
                    <a:gd name="T10" fmla="*/ 0 h 22584"/>
                    <a:gd name="T11" fmla="*/ 32124 w 32124"/>
                    <a:gd name="T12" fmla="*/ 22584 h 22584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32124" h="22584" fill="none" extrusionOk="0">
                      <a:moveTo>
                        <a:pt x="32123" y="19846"/>
                      </a:moveTo>
                      <a:cubicBezTo>
                        <a:pt x="28906" y="21641"/>
                        <a:pt x="25283" y="22583"/>
                        <a:pt x="21600" y="22584"/>
                      </a:cubicBezTo>
                      <a:cubicBezTo>
                        <a:pt x="9670" y="22584"/>
                        <a:pt x="0" y="12913"/>
                        <a:pt x="0" y="984"/>
                      </a:cubicBezTo>
                      <a:cubicBezTo>
                        <a:pt x="-1" y="655"/>
                        <a:pt x="7" y="327"/>
                        <a:pt x="22" y="0"/>
                      </a:cubicBezTo>
                    </a:path>
                    <a:path w="32124" h="22584" stroke="0" extrusionOk="0">
                      <a:moveTo>
                        <a:pt x="32123" y="19846"/>
                      </a:moveTo>
                      <a:cubicBezTo>
                        <a:pt x="28906" y="21641"/>
                        <a:pt x="25283" y="22583"/>
                        <a:pt x="21600" y="22584"/>
                      </a:cubicBezTo>
                      <a:cubicBezTo>
                        <a:pt x="9670" y="22584"/>
                        <a:pt x="0" y="12913"/>
                        <a:pt x="0" y="984"/>
                      </a:cubicBezTo>
                      <a:cubicBezTo>
                        <a:pt x="-1" y="655"/>
                        <a:pt x="7" y="327"/>
                        <a:pt x="22" y="0"/>
                      </a:cubicBezTo>
                      <a:lnTo>
                        <a:pt x="21600" y="98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285" name="Arc 161"/>
                <p:cNvSpPr>
                  <a:spLocks/>
                </p:cNvSpPr>
                <p:nvPr/>
              </p:nvSpPr>
              <p:spPr bwMode="auto">
                <a:xfrm>
                  <a:off x="439" y="1923"/>
                  <a:ext cx="191" cy="81"/>
                </a:xfrm>
                <a:custGeom>
                  <a:avLst/>
                  <a:gdLst>
                    <a:gd name="T0" fmla="*/ 0 w 32043"/>
                    <a:gd name="T1" fmla="*/ 0 h 22594"/>
                    <a:gd name="T2" fmla="*/ 0 w 32043"/>
                    <a:gd name="T3" fmla="*/ 0 h 22594"/>
                    <a:gd name="T4" fmla="*/ 0 w 32043"/>
                    <a:gd name="T5" fmla="*/ 0 h 22594"/>
                    <a:gd name="T6" fmla="*/ 0 60000 65536"/>
                    <a:gd name="T7" fmla="*/ 0 60000 65536"/>
                    <a:gd name="T8" fmla="*/ 0 60000 65536"/>
                    <a:gd name="T9" fmla="*/ 0 w 32043"/>
                    <a:gd name="T10" fmla="*/ 0 h 22594"/>
                    <a:gd name="T11" fmla="*/ 32043 w 32043"/>
                    <a:gd name="T12" fmla="*/ 22594 h 22594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32043" h="22594" fill="none" extrusionOk="0">
                      <a:moveTo>
                        <a:pt x="32042" y="19901"/>
                      </a:moveTo>
                      <a:cubicBezTo>
                        <a:pt x="28845" y="21667"/>
                        <a:pt x="25252" y="22593"/>
                        <a:pt x="21600" y="22594"/>
                      </a:cubicBezTo>
                      <a:cubicBezTo>
                        <a:pt x="9670" y="22594"/>
                        <a:pt x="0" y="12923"/>
                        <a:pt x="0" y="994"/>
                      </a:cubicBezTo>
                      <a:cubicBezTo>
                        <a:pt x="-1" y="662"/>
                        <a:pt x="7" y="331"/>
                        <a:pt x="22" y="-1"/>
                      </a:cubicBezTo>
                    </a:path>
                    <a:path w="32043" h="22594" stroke="0" extrusionOk="0">
                      <a:moveTo>
                        <a:pt x="32042" y="19901"/>
                      </a:moveTo>
                      <a:cubicBezTo>
                        <a:pt x="28845" y="21667"/>
                        <a:pt x="25252" y="22593"/>
                        <a:pt x="21600" y="22594"/>
                      </a:cubicBezTo>
                      <a:cubicBezTo>
                        <a:pt x="9670" y="22594"/>
                        <a:pt x="0" y="12923"/>
                        <a:pt x="0" y="994"/>
                      </a:cubicBezTo>
                      <a:cubicBezTo>
                        <a:pt x="-1" y="662"/>
                        <a:pt x="7" y="331"/>
                        <a:pt x="22" y="-1"/>
                      </a:cubicBezTo>
                      <a:lnTo>
                        <a:pt x="21600" y="994"/>
                      </a:lnTo>
                      <a:close/>
                    </a:path>
                  </a:pathLst>
                </a:custGeom>
                <a:grpFill/>
                <a:ln w="6350">
                  <a:solidFill>
                    <a:srgbClr val="6C8F9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286" name="Arc 162"/>
                <p:cNvSpPr>
                  <a:spLocks/>
                </p:cNvSpPr>
                <p:nvPr/>
              </p:nvSpPr>
              <p:spPr bwMode="auto">
                <a:xfrm>
                  <a:off x="959" y="1686"/>
                  <a:ext cx="147" cy="103"/>
                </a:xfrm>
                <a:custGeom>
                  <a:avLst/>
                  <a:gdLst>
                    <a:gd name="T0" fmla="*/ 0 w 26054"/>
                    <a:gd name="T1" fmla="*/ 0 h 32379"/>
                    <a:gd name="T2" fmla="*/ 0 w 26054"/>
                    <a:gd name="T3" fmla="*/ 0 h 32379"/>
                    <a:gd name="T4" fmla="*/ 0 w 26054"/>
                    <a:gd name="T5" fmla="*/ 0 h 32379"/>
                    <a:gd name="T6" fmla="*/ 0 60000 65536"/>
                    <a:gd name="T7" fmla="*/ 0 60000 65536"/>
                    <a:gd name="T8" fmla="*/ 0 60000 65536"/>
                    <a:gd name="T9" fmla="*/ 0 w 26054"/>
                    <a:gd name="T10" fmla="*/ 0 h 32379"/>
                    <a:gd name="T11" fmla="*/ 26054 w 26054"/>
                    <a:gd name="T12" fmla="*/ 32379 h 32379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6054" h="32379" fill="none" extrusionOk="0">
                      <a:moveTo>
                        <a:pt x="0" y="464"/>
                      </a:moveTo>
                      <a:cubicBezTo>
                        <a:pt x="1464" y="155"/>
                        <a:pt x="2957" y="-1"/>
                        <a:pt x="4454" y="0"/>
                      </a:cubicBezTo>
                      <a:cubicBezTo>
                        <a:pt x="16383" y="0"/>
                        <a:pt x="26054" y="9670"/>
                        <a:pt x="26054" y="21600"/>
                      </a:cubicBezTo>
                      <a:cubicBezTo>
                        <a:pt x="26054" y="25383"/>
                        <a:pt x="25060" y="29100"/>
                        <a:pt x="23172" y="32379"/>
                      </a:cubicBezTo>
                    </a:path>
                    <a:path w="26054" h="32379" stroke="0" extrusionOk="0">
                      <a:moveTo>
                        <a:pt x="0" y="464"/>
                      </a:moveTo>
                      <a:cubicBezTo>
                        <a:pt x="1464" y="155"/>
                        <a:pt x="2957" y="-1"/>
                        <a:pt x="4454" y="0"/>
                      </a:cubicBezTo>
                      <a:cubicBezTo>
                        <a:pt x="16383" y="0"/>
                        <a:pt x="26054" y="9670"/>
                        <a:pt x="26054" y="21600"/>
                      </a:cubicBezTo>
                      <a:cubicBezTo>
                        <a:pt x="26054" y="25383"/>
                        <a:pt x="25060" y="29100"/>
                        <a:pt x="23172" y="32379"/>
                      </a:cubicBezTo>
                      <a:lnTo>
                        <a:pt x="4454" y="2160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287" name="Arc 163"/>
                <p:cNvSpPr>
                  <a:spLocks/>
                </p:cNvSpPr>
                <p:nvPr/>
              </p:nvSpPr>
              <p:spPr bwMode="auto">
                <a:xfrm>
                  <a:off x="960" y="1688"/>
                  <a:ext cx="144" cy="100"/>
                </a:xfrm>
                <a:custGeom>
                  <a:avLst/>
                  <a:gdLst>
                    <a:gd name="T0" fmla="*/ 0 w 25998"/>
                    <a:gd name="T1" fmla="*/ 0 h 32485"/>
                    <a:gd name="T2" fmla="*/ 0 w 25998"/>
                    <a:gd name="T3" fmla="*/ 0 h 32485"/>
                    <a:gd name="T4" fmla="*/ 0 w 25998"/>
                    <a:gd name="T5" fmla="*/ 0 h 32485"/>
                    <a:gd name="T6" fmla="*/ 0 60000 65536"/>
                    <a:gd name="T7" fmla="*/ 0 60000 65536"/>
                    <a:gd name="T8" fmla="*/ 0 60000 65536"/>
                    <a:gd name="T9" fmla="*/ 0 w 25998"/>
                    <a:gd name="T10" fmla="*/ 0 h 32485"/>
                    <a:gd name="T11" fmla="*/ 25998 w 25998"/>
                    <a:gd name="T12" fmla="*/ 32485 h 32485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5998" h="32485" fill="none" extrusionOk="0">
                      <a:moveTo>
                        <a:pt x="-1" y="452"/>
                      </a:moveTo>
                      <a:cubicBezTo>
                        <a:pt x="1446" y="151"/>
                        <a:pt x="2920" y="-1"/>
                        <a:pt x="4398" y="0"/>
                      </a:cubicBezTo>
                      <a:cubicBezTo>
                        <a:pt x="16327" y="0"/>
                        <a:pt x="25998" y="9670"/>
                        <a:pt x="25998" y="21600"/>
                      </a:cubicBezTo>
                      <a:cubicBezTo>
                        <a:pt x="25998" y="25424"/>
                        <a:pt x="24982" y="29181"/>
                        <a:pt x="23054" y="32484"/>
                      </a:cubicBezTo>
                    </a:path>
                    <a:path w="25998" h="32485" stroke="0" extrusionOk="0">
                      <a:moveTo>
                        <a:pt x="-1" y="452"/>
                      </a:moveTo>
                      <a:cubicBezTo>
                        <a:pt x="1446" y="151"/>
                        <a:pt x="2920" y="-1"/>
                        <a:pt x="4398" y="0"/>
                      </a:cubicBezTo>
                      <a:cubicBezTo>
                        <a:pt x="16327" y="0"/>
                        <a:pt x="25998" y="9670"/>
                        <a:pt x="25998" y="21600"/>
                      </a:cubicBezTo>
                      <a:cubicBezTo>
                        <a:pt x="25998" y="25424"/>
                        <a:pt x="24982" y="29181"/>
                        <a:pt x="23054" y="32484"/>
                      </a:cubicBezTo>
                      <a:lnTo>
                        <a:pt x="4398" y="21600"/>
                      </a:lnTo>
                      <a:close/>
                    </a:path>
                  </a:pathLst>
                </a:custGeom>
                <a:grpFill/>
                <a:ln w="6350">
                  <a:solidFill>
                    <a:srgbClr val="6C8F9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288" name="Arc 164"/>
                <p:cNvSpPr>
                  <a:spLocks/>
                </p:cNvSpPr>
                <p:nvPr/>
              </p:nvSpPr>
              <p:spPr bwMode="auto">
                <a:xfrm>
                  <a:off x="1000" y="1788"/>
                  <a:ext cx="140" cy="101"/>
                </a:xfrm>
                <a:custGeom>
                  <a:avLst/>
                  <a:gdLst>
                    <a:gd name="T0" fmla="*/ 0 w 21600"/>
                    <a:gd name="T1" fmla="*/ 0 h 29395"/>
                    <a:gd name="T2" fmla="*/ 0 w 21600"/>
                    <a:gd name="T3" fmla="*/ 0 h 29395"/>
                    <a:gd name="T4" fmla="*/ 0 w 21600"/>
                    <a:gd name="T5" fmla="*/ 0 h 29395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9395"/>
                    <a:gd name="T11" fmla="*/ 21600 w 21600"/>
                    <a:gd name="T12" fmla="*/ 29395 h 29395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9395" fill="none" extrusionOk="0">
                      <a:moveTo>
                        <a:pt x="13468" y="-1"/>
                      </a:moveTo>
                      <a:cubicBezTo>
                        <a:pt x="18606" y="4098"/>
                        <a:pt x="21600" y="10313"/>
                        <a:pt x="21600" y="16887"/>
                      </a:cubicBezTo>
                      <a:cubicBezTo>
                        <a:pt x="21600" y="21369"/>
                        <a:pt x="20205" y="25740"/>
                        <a:pt x="17609" y="29394"/>
                      </a:cubicBezTo>
                    </a:path>
                    <a:path w="21600" h="29395" stroke="0" extrusionOk="0">
                      <a:moveTo>
                        <a:pt x="13468" y="-1"/>
                      </a:moveTo>
                      <a:cubicBezTo>
                        <a:pt x="18606" y="4098"/>
                        <a:pt x="21600" y="10313"/>
                        <a:pt x="21600" y="16887"/>
                      </a:cubicBezTo>
                      <a:cubicBezTo>
                        <a:pt x="21600" y="21369"/>
                        <a:pt x="20205" y="25740"/>
                        <a:pt x="17609" y="29394"/>
                      </a:cubicBezTo>
                      <a:lnTo>
                        <a:pt x="0" y="16887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289" name="Arc 165"/>
                <p:cNvSpPr>
                  <a:spLocks/>
                </p:cNvSpPr>
                <p:nvPr/>
              </p:nvSpPr>
              <p:spPr bwMode="auto">
                <a:xfrm>
                  <a:off x="1000" y="1789"/>
                  <a:ext cx="138" cy="99"/>
                </a:xfrm>
                <a:custGeom>
                  <a:avLst/>
                  <a:gdLst>
                    <a:gd name="T0" fmla="*/ 0 w 21600"/>
                    <a:gd name="T1" fmla="*/ 0 h 29585"/>
                    <a:gd name="T2" fmla="*/ 0 w 21600"/>
                    <a:gd name="T3" fmla="*/ 0 h 29585"/>
                    <a:gd name="T4" fmla="*/ 0 w 21600"/>
                    <a:gd name="T5" fmla="*/ 0 h 29585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9585"/>
                    <a:gd name="T11" fmla="*/ 21600 w 21600"/>
                    <a:gd name="T12" fmla="*/ 29585 h 29585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9585" fill="none" extrusionOk="0">
                      <a:moveTo>
                        <a:pt x="13362" y="0"/>
                      </a:moveTo>
                      <a:cubicBezTo>
                        <a:pt x="18564" y="4096"/>
                        <a:pt x="21600" y="10350"/>
                        <a:pt x="21600" y="16971"/>
                      </a:cubicBezTo>
                      <a:cubicBezTo>
                        <a:pt x="21600" y="21497"/>
                        <a:pt x="20177" y="25910"/>
                        <a:pt x="17534" y="29585"/>
                      </a:cubicBezTo>
                    </a:path>
                    <a:path w="21600" h="29585" stroke="0" extrusionOk="0">
                      <a:moveTo>
                        <a:pt x="13362" y="0"/>
                      </a:moveTo>
                      <a:cubicBezTo>
                        <a:pt x="18564" y="4096"/>
                        <a:pt x="21600" y="10350"/>
                        <a:pt x="21600" y="16971"/>
                      </a:cubicBezTo>
                      <a:cubicBezTo>
                        <a:pt x="21600" y="21497"/>
                        <a:pt x="20177" y="25910"/>
                        <a:pt x="17534" y="29585"/>
                      </a:cubicBezTo>
                      <a:lnTo>
                        <a:pt x="0" y="16971"/>
                      </a:lnTo>
                      <a:close/>
                    </a:path>
                  </a:pathLst>
                </a:custGeom>
                <a:grpFill/>
                <a:ln w="6350">
                  <a:solidFill>
                    <a:srgbClr val="6C8F9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290" name="Arc 166"/>
                <p:cNvSpPr>
                  <a:spLocks/>
                </p:cNvSpPr>
                <p:nvPr/>
              </p:nvSpPr>
              <p:spPr bwMode="auto">
                <a:xfrm>
                  <a:off x="954" y="1888"/>
                  <a:ext cx="164" cy="146"/>
                </a:xfrm>
                <a:custGeom>
                  <a:avLst/>
                  <a:gdLst>
                    <a:gd name="T0" fmla="*/ 0 w 28719"/>
                    <a:gd name="T1" fmla="*/ 0 h 27731"/>
                    <a:gd name="T2" fmla="*/ 0 w 28719"/>
                    <a:gd name="T3" fmla="*/ 0 h 27731"/>
                    <a:gd name="T4" fmla="*/ 0 w 28719"/>
                    <a:gd name="T5" fmla="*/ 0 h 27731"/>
                    <a:gd name="T6" fmla="*/ 0 60000 65536"/>
                    <a:gd name="T7" fmla="*/ 0 60000 65536"/>
                    <a:gd name="T8" fmla="*/ 0 60000 65536"/>
                    <a:gd name="T9" fmla="*/ 0 w 28719"/>
                    <a:gd name="T10" fmla="*/ 0 h 27731"/>
                    <a:gd name="T11" fmla="*/ 28719 w 28719"/>
                    <a:gd name="T12" fmla="*/ 27731 h 27731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8719" h="27731" fill="none" extrusionOk="0">
                      <a:moveTo>
                        <a:pt x="27830" y="0"/>
                      </a:moveTo>
                      <a:cubicBezTo>
                        <a:pt x="28419" y="1990"/>
                        <a:pt x="28719" y="4055"/>
                        <a:pt x="28719" y="6131"/>
                      </a:cubicBezTo>
                      <a:cubicBezTo>
                        <a:pt x="28719" y="18060"/>
                        <a:pt x="19048" y="27731"/>
                        <a:pt x="7119" y="27731"/>
                      </a:cubicBezTo>
                      <a:cubicBezTo>
                        <a:pt x="4695" y="27731"/>
                        <a:pt x="2288" y="27323"/>
                        <a:pt x="-1" y="26524"/>
                      </a:cubicBezTo>
                    </a:path>
                    <a:path w="28719" h="27731" stroke="0" extrusionOk="0">
                      <a:moveTo>
                        <a:pt x="27830" y="0"/>
                      </a:moveTo>
                      <a:cubicBezTo>
                        <a:pt x="28419" y="1990"/>
                        <a:pt x="28719" y="4055"/>
                        <a:pt x="28719" y="6131"/>
                      </a:cubicBezTo>
                      <a:cubicBezTo>
                        <a:pt x="28719" y="18060"/>
                        <a:pt x="19048" y="27731"/>
                        <a:pt x="7119" y="27731"/>
                      </a:cubicBezTo>
                      <a:cubicBezTo>
                        <a:pt x="4695" y="27731"/>
                        <a:pt x="2288" y="27323"/>
                        <a:pt x="-1" y="26524"/>
                      </a:cubicBezTo>
                      <a:lnTo>
                        <a:pt x="7119" y="6131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291" name="Arc 167"/>
                <p:cNvSpPr>
                  <a:spLocks/>
                </p:cNvSpPr>
                <p:nvPr/>
              </p:nvSpPr>
              <p:spPr bwMode="auto">
                <a:xfrm>
                  <a:off x="955" y="1888"/>
                  <a:ext cx="161" cy="144"/>
                </a:xfrm>
                <a:custGeom>
                  <a:avLst/>
                  <a:gdLst>
                    <a:gd name="T0" fmla="*/ 0 w 28711"/>
                    <a:gd name="T1" fmla="*/ 0 h 27739"/>
                    <a:gd name="T2" fmla="*/ 0 w 28711"/>
                    <a:gd name="T3" fmla="*/ 0 h 27739"/>
                    <a:gd name="T4" fmla="*/ 0 w 28711"/>
                    <a:gd name="T5" fmla="*/ 0 h 27739"/>
                    <a:gd name="T6" fmla="*/ 0 60000 65536"/>
                    <a:gd name="T7" fmla="*/ 0 60000 65536"/>
                    <a:gd name="T8" fmla="*/ 0 60000 65536"/>
                    <a:gd name="T9" fmla="*/ 0 w 28711"/>
                    <a:gd name="T10" fmla="*/ 0 h 27739"/>
                    <a:gd name="T11" fmla="*/ 28711 w 28711"/>
                    <a:gd name="T12" fmla="*/ 27739 h 27739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8711" h="27739" fill="none" extrusionOk="0">
                      <a:moveTo>
                        <a:pt x="27820" y="-1"/>
                      </a:moveTo>
                      <a:cubicBezTo>
                        <a:pt x="28410" y="1992"/>
                        <a:pt x="28711" y="4060"/>
                        <a:pt x="28711" y="6139"/>
                      </a:cubicBezTo>
                      <a:cubicBezTo>
                        <a:pt x="28711" y="18068"/>
                        <a:pt x="19040" y="27739"/>
                        <a:pt x="7111" y="27739"/>
                      </a:cubicBezTo>
                      <a:cubicBezTo>
                        <a:pt x="4689" y="27739"/>
                        <a:pt x="2286" y="27331"/>
                        <a:pt x="0" y="26534"/>
                      </a:cubicBezTo>
                    </a:path>
                    <a:path w="28711" h="27739" stroke="0" extrusionOk="0">
                      <a:moveTo>
                        <a:pt x="27820" y="-1"/>
                      </a:moveTo>
                      <a:cubicBezTo>
                        <a:pt x="28410" y="1992"/>
                        <a:pt x="28711" y="4060"/>
                        <a:pt x="28711" y="6139"/>
                      </a:cubicBezTo>
                      <a:cubicBezTo>
                        <a:pt x="28711" y="18068"/>
                        <a:pt x="19040" y="27739"/>
                        <a:pt x="7111" y="27739"/>
                      </a:cubicBezTo>
                      <a:cubicBezTo>
                        <a:pt x="4689" y="27739"/>
                        <a:pt x="2286" y="27331"/>
                        <a:pt x="0" y="26534"/>
                      </a:cubicBezTo>
                      <a:lnTo>
                        <a:pt x="7111" y="6139"/>
                      </a:lnTo>
                      <a:close/>
                    </a:path>
                  </a:pathLst>
                </a:custGeom>
                <a:grpFill/>
                <a:ln w="6350">
                  <a:solidFill>
                    <a:srgbClr val="6C8F9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292" name="Arc 168"/>
                <p:cNvSpPr>
                  <a:spLocks/>
                </p:cNvSpPr>
                <p:nvPr/>
              </p:nvSpPr>
              <p:spPr bwMode="auto">
                <a:xfrm>
                  <a:off x="388" y="1786"/>
                  <a:ext cx="89" cy="140"/>
                </a:xfrm>
                <a:custGeom>
                  <a:avLst/>
                  <a:gdLst>
                    <a:gd name="T0" fmla="*/ 0 w 21600"/>
                    <a:gd name="T1" fmla="*/ 0 h 41280"/>
                    <a:gd name="T2" fmla="*/ 0 w 21600"/>
                    <a:gd name="T3" fmla="*/ 0 h 41280"/>
                    <a:gd name="T4" fmla="*/ 0 w 21600"/>
                    <a:gd name="T5" fmla="*/ 0 h 4128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41280"/>
                    <a:gd name="T11" fmla="*/ 21600 w 21600"/>
                    <a:gd name="T12" fmla="*/ 41280 h 4128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41280" fill="none" extrusionOk="0">
                      <a:moveTo>
                        <a:pt x="12788" y="41279"/>
                      </a:moveTo>
                      <a:cubicBezTo>
                        <a:pt x="5008" y="37803"/>
                        <a:pt x="0" y="30079"/>
                        <a:pt x="0" y="21559"/>
                      </a:cubicBezTo>
                      <a:cubicBezTo>
                        <a:pt x="-1" y="10146"/>
                        <a:pt x="8877" y="703"/>
                        <a:pt x="20268" y="0"/>
                      </a:cubicBezTo>
                    </a:path>
                    <a:path w="21600" h="41280" stroke="0" extrusionOk="0">
                      <a:moveTo>
                        <a:pt x="12788" y="41279"/>
                      </a:moveTo>
                      <a:cubicBezTo>
                        <a:pt x="5008" y="37803"/>
                        <a:pt x="0" y="30079"/>
                        <a:pt x="0" y="21559"/>
                      </a:cubicBezTo>
                      <a:cubicBezTo>
                        <a:pt x="-1" y="10146"/>
                        <a:pt x="8877" y="703"/>
                        <a:pt x="20268" y="0"/>
                      </a:cubicBezTo>
                      <a:lnTo>
                        <a:pt x="21600" y="21559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293" name="Arc 169"/>
                <p:cNvSpPr>
                  <a:spLocks/>
                </p:cNvSpPr>
                <p:nvPr/>
              </p:nvSpPr>
              <p:spPr bwMode="auto">
                <a:xfrm>
                  <a:off x="390" y="1788"/>
                  <a:ext cx="87" cy="136"/>
                </a:xfrm>
                <a:custGeom>
                  <a:avLst/>
                  <a:gdLst>
                    <a:gd name="T0" fmla="*/ 0 w 21600"/>
                    <a:gd name="T1" fmla="*/ 0 h 41296"/>
                    <a:gd name="T2" fmla="*/ 0 w 21600"/>
                    <a:gd name="T3" fmla="*/ 0 h 41296"/>
                    <a:gd name="T4" fmla="*/ 0 w 21600"/>
                    <a:gd name="T5" fmla="*/ 0 h 41296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41296"/>
                    <a:gd name="T11" fmla="*/ 21600 w 21600"/>
                    <a:gd name="T12" fmla="*/ 41296 h 4129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41296" fill="none" extrusionOk="0">
                      <a:moveTo>
                        <a:pt x="12824" y="41296"/>
                      </a:moveTo>
                      <a:cubicBezTo>
                        <a:pt x="5025" y="37828"/>
                        <a:pt x="0" y="30094"/>
                        <a:pt x="0" y="21559"/>
                      </a:cubicBezTo>
                      <a:cubicBezTo>
                        <a:pt x="-1" y="10144"/>
                        <a:pt x="8881" y="700"/>
                        <a:pt x="20273" y="-1"/>
                      </a:cubicBezTo>
                    </a:path>
                    <a:path w="21600" h="41296" stroke="0" extrusionOk="0">
                      <a:moveTo>
                        <a:pt x="12824" y="41296"/>
                      </a:moveTo>
                      <a:cubicBezTo>
                        <a:pt x="5025" y="37828"/>
                        <a:pt x="0" y="30094"/>
                        <a:pt x="0" y="21559"/>
                      </a:cubicBezTo>
                      <a:cubicBezTo>
                        <a:pt x="-1" y="10144"/>
                        <a:pt x="8881" y="700"/>
                        <a:pt x="20273" y="-1"/>
                      </a:cubicBezTo>
                      <a:lnTo>
                        <a:pt x="21600" y="21559"/>
                      </a:lnTo>
                      <a:close/>
                    </a:path>
                  </a:pathLst>
                </a:custGeom>
                <a:grpFill/>
                <a:ln w="6350">
                  <a:solidFill>
                    <a:srgbClr val="6C8F9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294" name="Arc 170"/>
                <p:cNvSpPr>
                  <a:spLocks/>
                </p:cNvSpPr>
                <p:nvPr/>
              </p:nvSpPr>
              <p:spPr bwMode="auto">
                <a:xfrm>
                  <a:off x="624" y="1976"/>
                  <a:ext cx="336" cy="85"/>
                </a:xfrm>
                <a:custGeom>
                  <a:avLst/>
                  <a:gdLst>
                    <a:gd name="T0" fmla="*/ 0 w 38968"/>
                    <a:gd name="T1" fmla="*/ 0 h 21600"/>
                    <a:gd name="T2" fmla="*/ 0 w 38968"/>
                    <a:gd name="T3" fmla="*/ 0 h 21600"/>
                    <a:gd name="T4" fmla="*/ 0 w 38968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38968"/>
                    <a:gd name="T10" fmla="*/ 0 h 21600"/>
                    <a:gd name="T11" fmla="*/ 38968 w 38968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38968" h="21600" fill="none" extrusionOk="0">
                      <a:moveTo>
                        <a:pt x="38967" y="12214"/>
                      </a:moveTo>
                      <a:cubicBezTo>
                        <a:pt x="34939" y="18088"/>
                        <a:pt x="28275" y="21599"/>
                        <a:pt x="21153" y="21600"/>
                      </a:cubicBezTo>
                      <a:cubicBezTo>
                        <a:pt x="10908" y="21600"/>
                        <a:pt x="2073" y="14404"/>
                        <a:pt x="0" y="4371"/>
                      </a:cubicBezTo>
                    </a:path>
                    <a:path w="38968" h="21600" stroke="0" extrusionOk="0">
                      <a:moveTo>
                        <a:pt x="38967" y="12214"/>
                      </a:moveTo>
                      <a:cubicBezTo>
                        <a:pt x="34939" y="18088"/>
                        <a:pt x="28275" y="21599"/>
                        <a:pt x="21153" y="21600"/>
                      </a:cubicBezTo>
                      <a:cubicBezTo>
                        <a:pt x="10908" y="21600"/>
                        <a:pt x="2073" y="14404"/>
                        <a:pt x="0" y="4371"/>
                      </a:cubicBezTo>
                      <a:lnTo>
                        <a:pt x="21153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295" name="Arc 171"/>
                <p:cNvSpPr>
                  <a:spLocks/>
                </p:cNvSpPr>
                <p:nvPr/>
              </p:nvSpPr>
              <p:spPr bwMode="auto">
                <a:xfrm>
                  <a:off x="626" y="1976"/>
                  <a:ext cx="331" cy="83"/>
                </a:xfrm>
                <a:custGeom>
                  <a:avLst/>
                  <a:gdLst>
                    <a:gd name="T0" fmla="*/ 0 w 38882"/>
                    <a:gd name="T1" fmla="*/ 0 h 21600"/>
                    <a:gd name="T2" fmla="*/ 0 w 38882"/>
                    <a:gd name="T3" fmla="*/ 0 h 21600"/>
                    <a:gd name="T4" fmla="*/ 0 w 38882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38882"/>
                    <a:gd name="T10" fmla="*/ 0 h 21600"/>
                    <a:gd name="T11" fmla="*/ 38882 w 38882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38882" h="21600" fill="none" extrusionOk="0">
                      <a:moveTo>
                        <a:pt x="38881" y="12322"/>
                      </a:moveTo>
                      <a:cubicBezTo>
                        <a:pt x="34845" y="18134"/>
                        <a:pt x="28217" y="21599"/>
                        <a:pt x="21142" y="21600"/>
                      </a:cubicBezTo>
                      <a:cubicBezTo>
                        <a:pt x="10918" y="21600"/>
                        <a:pt x="2095" y="14432"/>
                        <a:pt x="0" y="4425"/>
                      </a:cubicBezTo>
                    </a:path>
                    <a:path w="38882" h="21600" stroke="0" extrusionOk="0">
                      <a:moveTo>
                        <a:pt x="38881" y="12322"/>
                      </a:moveTo>
                      <a:cubicBezTo>
                        <a:pt x="34845" y="18134"/>
                        <a:pt x="28217" y="21599"/>
                        <a:pt x="21142" y="21600"/>
                      </a:cubicBezTo>
                      <a:cubicBezTo>
                        <a:pt x="10918" y="21600"/>
                        <a:pt x="2095" y="14432"/>
                        <a:pt x="0" y="4425"/>
                      </a:cubicBezTo>
                      <a:lnTo>
                        <a:pt x="21142" y="0"/>
                      </a:lnTo>
                      <a:close/>
                    </a:path>
                  </a:pathLst>
                </a:custGeom>
                <a:grpFill/>
                <a:ln w="6350">
                  <a:solidFill>
                    <a:srgbClr val="6C8F9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</p:grpSp>
        </p:grpSp>
        <p:grpSp>
          <p:nvGrpSpPr>
            <p:cNvPr id="6" name="Group 329"/>
            <p:cNvGrpSpPr>
              <a:grpSpLocks/>
            </p:cNvGrpSpPr>
            <p:nvPr/>
          </p:nvGrpSpPr>
          <p:grpSpPr bwMode="auto">
            <a:xfrm>
              <a:off x="5851520" y="2562422"/>
              <a:ext cx="321645" cy="269496"/>
              <a:chOff x="3933" y="930"/>
              <a:chExt cx="251" cy="330"/>
            </a:xfrm>
          </p:grpSpPr>
          <p:sp>
            <p:nvSpPr>
              <p:cNvPr id="255" name="Oval 330"/>
              <p:cNvSpPr>
                <a:spLocks noChangeArrowheads="1"/>
              </p:cNvSpPr>
              <p:nvPr/>
            </p:nvSpPr>
            <p:spPr bwMode="auto">
              <a:xfrm>
                <a:off x="3934" y="1155"/>
                <a:ext cx="250" cy="105"/>
              </a:xfrm>
              <a:prstGeom prst="ellipse">
                <a:avLst/>
              </a:prstGeom>
              <a:solidFill>
                <a:schemeClr val="accent1"/>
              </a:solidFill>
              <a:ln w="7938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56" name="Rectangle 331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57" name="Rectangle 332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58" name="Oval 333"/>
              <p:cNvSpPr>
                <a:spLocks noChangeArrowheads="1"/>
              </p:cNvSpPr>
              <p:nvPr/>
            </p:nvSpPr>
            <p:spPr bwMode="auto">
              <a:xfrm>
                <a:off x="3934" y="930"/>
                <a:ext cx="250" cy="105"/>
              </a:xfrm>
              <a:prstGeom prst="ellipse">
                <a:avLst/>
              </a:prstGeom>
              <a:solidFill>
                <a:srgbClr val="777ED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grpSp>
            <p:nvGrpSpPr>
              <p:cNvPr id="259" name="Group 334"/>
              <p:cNvGrpSpPr>
                <a:grpSpLocks/>
              </p:cNvGrpSpPr>
              <p:nvPr/>
            </p:nvGrpSpPr>
            <p:grpSpPr bwMode="auto">
              <a:xfrm>
                <a:off x="3971" y="942"/>
                <a:ext cx="174" cy="81"/>
                <a:chOff x="612" y="2531"/>
                <a:chExt cx="604" cy="214"/>
              </a:xfrm>
            </p:grpSpPr>
            <p:grpSp>
              <p:nvGrpSpPr>
                <p:cNvPr id="260" name="Group 335"/>
                <p:cNvGrpSpPr>
                  <a:grpSpLocks/>
                </p:cNvGrpSpPr>
                <p:nvPr/>
              </p:nvGrpSpPr>
              <p:grpSpPr bwMode="auto">
                <a:xfrm>
                  <a:off x="612" y="2531"/>
                  <a:ext cx="599" cy="209"/>
                  <a:chOff x="612" y="2531"/>
                  <a:chExt cx="599" cy="209"/>
                </a:xfrm>
              </p:grpSpPr>
              <p:sp>
                <p:nvSpPr>
                  <p:cNvPr id="270" name="Freeform 336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71" name="Freeform 337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72" name="Freeform 338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73" name="Freeform 339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74" name="Freeform 340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75" name="Freeform 341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76" name="Freeform 342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77" name="Freeform 343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</p:grpSp>
            <p:grpSp>
              <p:nvGrpSpPr>
                <p:cNvPr id="261" name="Group 344"/>
                <p:cNvGrpSpPr>
                  <a:grpSpLocks/>
                </p:cNvGrpSpPr>
                <p:nvPr/>
              </p:nvGrpSpPr>
              <p:grpSpPr bwMode="auto">
                <a:xfrm>
                  <a:off x="618" y="2536"/>
                  <a:ext cx="598" cy="209"/>
                  <a:chOff x="618" y="2536"/>
                  <a:chExt cx="598" cy="209"/>
                </a:xfrm>
              </p:grpSpPr>
              <p:sp>
                <p:nvSpPr>
                  <p:cNvPr id="262" name="Freeform 345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63" name="Freeform 346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64" name="Freeform 347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65" name="Freeform 348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66" name="Freeform 349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67" name="Freeform 350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68" name="Freeform 351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69" name="Freeform 352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</p:grpSp>
          </p:grpSp>
        </p:grpSp>
        <p:grpSp>
          <p:nvGrpSpPr>
            <p:cNvPr id="7" name="Group 329"/>
            <p:cNvGrpSpPr>
              <a:grpSpLocks/>
            </p:cNvGrpSpPr>
            <p:nvPr/>
          </p:nvGrpSpPr>
          <p:grpSpPr bwMode="auto">
            <a:xfrm>
              <a:off x="6956997" y="3299413"/>
              <a:ext cx="321645" cy="269496"/>
              <a:chOff x="3933" y="930"/>
              <a:chExt cx="251" cy="330"/>
            </a:xfrm>
          </p:grpSpPr>
          <p:sp>
            <p:nvSpPr>
              <p:cNvPr id="232" name="Oval 330"/>
              <p:cNvSpPr>
                <a:spLocks noChangeArrowheads="1"/>
              </p:cNvSpPr>
              <p:nvPr/>
            </p:nvSpPr>
            <p:spPr bwMode="auto">
              <a:xfrm>
                <a:off x="3934" y="1155"/>
                <a:ext cx="250" cy="105"/>
              </a:xfrm>
              <a:prstGeom prst="ellipse">
                <a:avLst/>
              </a:prstGeom>
              <a:solidFill>
                <a:schemeClr val="accent1"/>
              </a:solidFill>
              <a:ln w="7938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33" name="Rectangle 331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34" name="Rectangle 332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35" name="Oval 333"/>
              <p:cNvSpPr>
                <a:spLocks noChangeArrowheads="1"/>
              </p:cNvSpPr>
              <p:nvPr/>
            </p:nvSpPr>
            <p:spPr bwMode="auto">
              <a:xfrm>
                <a:off x="3934" y="930"/>
                <a:ext cx="250" cy="105"/>
              </a:xfrm>
              <a:prstGeom prst="ellipse">
                <a:avLst/>
              </a:prstGeom>
              <a:solidFill>
                <a:srgbClr val="777ED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grpSp>
            <p:nvGrpSpPr>
              <p:cNvPr id="236" name="Group 334"/>
              <p:cNvGrpSpPr>
                <a:grpSpLocks/>
              </p:cNvGrpSpPr>
              <p:nvPr/>
            </p:nvGrpSpPr>
            <p:grpSpPr bwMode="auto">
              <a:xfrm>
                <a:off x="3971" y="942"/>
                <a:ext cx="174" cy="81"/>
                <a:chOff x="612" y="2531"/>
                <a:chExt cx="604" cy="214"/>
              </a:xfrm>
            </p:grpSpPr>
            <p:grpSp>
              <p:nvGrpSpPr>
                <p:cNvPr id="237" name="Group 335"/>
                <p:cNvGrpSpPr>
                  <a:grpSpLocks/>
                </p:cNvGrpSpPr>
                <p:nvPr/>
              </p:nvGrpSpPr>
              <p:grpSpPr bwMode="auto">
                <a:xfrm>
                  <a:off x="612" y="2531"/>
                  <a:ext cx="599" cy="209"/>
                  <a:chOff x="612" y="2531"/>
                  <a:chExt cx="599" cy="209"/>
                </a:xfrm>
              </p:grpSpPr>
              <p:sp>
                <p:nvSpPr>
                  <p:cNvPr id="247" name="Freeform 336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48" name="Freeform 337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49" name="Freeform 338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50" name="Freeform 339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51" name="Freeform 340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52" name="Freeform 341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53" name="Freeform 342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54" name="Freeform 343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</p:grpSp>
            <p:grpSp>
              <p:nvGrpSpPr>
                <p:cNvPr id="238" name="Group 344"/>
                <p:cNvGrpSpPr>
                  <a:grpSpLocks/>
                </p:cNvGrpSpPr>
                <p:nvPr/>
              </p:nvGrpSpPr>
              <p:grpSpPr bwMode="auto">
                <a:xfrm>
                  <a:off x="618" y="2536"/>
                  <a:ext cx="598" cy="209"/>
                  <a:chOff x="618" y="2536"/>
                  <a:chExt cx="598" cy="209"/>
                </a:xfrm>
              </p:grpSpPr>
              <p:sp>
                <p:nvSpPr>
                  <p:cNvPr id="239" name="Freeform 345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40" name="Freeform 346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41" name="Freeform 347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42" name="Freeform 348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43" name="Freeform 349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44" name="Freeform 350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45" name="Freeform 351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46" name="Freeform 352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</p:grpSp>
          </p:grpSp>
        </p:grpSp>
        <p:grpSp>
          <p:nvGrpSpPr>
            <p:cNvPr id="8" name="Group 329"/>
            <p:cNvGrpSpPr>
              <a:grpSpLocks/>
            </p:cNvGrpSpPr>
            <p:nvPr/>
          </p:nvGrpSpPr>
          <p:grpSpPr bwMode="auto">
            <a:xfrm>
              <a:off x="7489252" y="3012808"/>
              <a:ext cx="321645" cy="269496"/>
              <a:chOff x="3933" y="930"/>
              <a:chExt cx="251" cy="330"/>
            </a:xfrm>
          </p:grpSpPr>
          <p:sp>
            <p:nvSpPr>
              <p:cNvPr id="209" name="Oval 330"/>
              <p:cNvSpPr>
                <a:spLocks noChangeArrowheads="1"/>
              </p:cNvSpPr>
              <p:nvPr/>
            </p:nvSpPr>
            <p:spPr bwMode="auto">
              <a:xfrm>
                <a:off x="3934" y="1155"/>
                <a:ext cx="250" cy="105"/>
              </a:xfrm>
              <a:prstGeom prst="ellipse">
                <a:avLst/>
              </a:prstGeom>
              <a:solidFill>
                <a:schemeClr val="accent1"/>
              </a:solidFill>
              <a:ln w="7938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10" name="Rectangle 331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11" name="Rectangle 332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12" name="Oval 333"/>
              <p:cNvSpPr>
                <a:spLocks noChangeArrowheads="1"/>
              </p:cNvSpPr>
              <p:nvPr/>
            </p:nvSpPr>
            <p:spPr bwMode="auto">
              <a:xfrm>
                <a:off x="3934" y="930"/>
                <a:ext cx="250" cy="105"/>
              </a:xfrm>
              <a:prstGeom prst="ellipse">
                <a:avLst/>
              </a:prstGeom>
              <a:solidFill>
                <a:srgbClr val="777ED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grpSp>
            <p:nvGrpSpPr>
              <p:cNvPr id="213" name="Group 334"/>
              <p:cNvGrpSpPr>
                <a:grpSpLocks/>
              </p:cNvGrpSpPr>
              <p:nvPr/>
            </p:nvGrpSpPr>
            <p:grpSpPr bwMode="auto">
              <a:xfrm>
                <a:off x="3971" y="942"/>
                <a:ext cx="174" cy="81"/>
                <a:chOff x="612" y="2531"/>
                <a:chExt cx="604" cy="214"/>
              </a:xfrm>
            </p:grpSpPr>
            <p:grpSp>
              <p:nvGrpSpPr>
                <p:cNvPr id="214" name="Group 335"/>
                <p:cNvGrpSpPr>
                  <a:grpSpLocks/>
                </p:cNvGrpSpPr>
                <p:nvPr/>
              </p:nvGrpSpPr>
              <p:grpSpPr bwMode="auto">
                <a:xfrm>
                  <a:off x="612" y="2531"/>
                  <a:ext cx="599" cy="209"/>
                  <a:chOff x="612" y="2531"/>
                  <a:chExt cx="599" cy="209"/>
                </a:xfrm>
              </p:grpSpPr>
              <p:sp>
                <p:nvSpPr>
                  <p:cNvPr id="224" name="Freeform 336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25" name="Freeform 337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26" name="Freeform 338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27" name="Freeform 339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28" name="Freeform 340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29" name="Freeform 341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30" name="Freeform 342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31" name="Freeform 343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</p:grpSp>
            <p:grpSp>
              <p:nvGrpSpPr>
                <p:cNvPr id="215" name="Group 344"/>
                <p:cNvGrpSpPr>
                  <a:grpSpLocks/>
                </p:cNvGrpSpPr>
                <p:nvPr/>
              </p:nvGrpSpPr>
              <p:grpSpPr bwMode="auto">
                <a:xfrm>
                  <a:off x="618" y="2536"/>
                  <a:ext cx="598" cy="209"/>
                  <a:chOff x="618" y="2536"/>
                  <a:chExt cx="598" cy="209"/>
                </a:xfrm>
              </p:grpSpPr>
              <p:sp>
                <p:nvSpPr>
                  <p:cNvPr id="216" name="Freeform 345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17" name="Freeform 346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18" name="Freeform 347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19" name="Freeform 348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20" name="Freeform 349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21" name="Freeform 350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22" name="Freeform 351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23" name="Freeform 352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</p:grpSp>
          </p:grpSp>
        </p:grpSp>
        <p:grpSp>
          <p:nvGrpSpPr>
            <p:cNvPr id="9" name="Group 329"/>
            <p:cNvGrpSpPr>
              <a:grpSpLocks/>
            </p:cNvGrpSpPr>
            <p:nvPr/>
          </p:nvGrpSpPr>
          <p:grpSpPr bwMode="auto">
            <a:xfrm>
              <a:off x="7352773" y="3667902"/>
              <a:ext cx="321645" cy="269496"/>
              <a:chOff x="3933" y="930"/>
              <a:chExt cx="251" cy="330"/>
            </a:xfrm>
          </p:grpSpPr>
          <p:sp>
            <p:nvSpPr>
              <p:cNvPr id="186" name="Oval 330"/>
              <p:cNvSpPr>
                <a:spLocks noChangeArrowheads="1"/>
              </p:cNvSpPr>
              <p:nvPr/>
            </p:nvSpPr>
            <p:spPr bwMode="auto">
              <a:xfrm>
                <a:off x="3934" y="1155"/>
                <a:ext cx="250" cy="105"/>
              </a:xfrm>
              <a:prstGeom prst="ellipse">
                <a:avLst/>
              </a:prstGeom>
              <a:solidFill>
                <a:schemeClr val="accent1"/>
              </a:solidFill>
              <a:ln w="7938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87" name="Rectangle 331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88" name="Rectangle 332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89" name="Oval 333"/>
              <p:cNvSpPr>
                <a:spLocks noChangeArrowheads="1"/>
              </p:cNvSpPr>
              <p:nvPr/>
            </p:nvSpPr>
            <p:spPr bwMode="auto">
              <a:xfrm>
                <a:off x="3934" y="930"/>
                <a:ext cx="250" cy="105"/>
              </a:xfrm>
              <a:prstGeom prst="ellipse">
                <a:avLst/>
              </a:prstGeom>
              <a:solidFill>
                <a:srgbClr val="777ED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grpSp>
            <p:nvGrpSpPr>
              <p:cNvPr id="190" name="Group 334"/>
              <p:cNvGrpSpPr>
                <a:grpSpLocks/>
              </p:cNvGrpSpPr>
              <p:nvPr/>
            </p:nvGrpSpPr>
            <p:grpSpPr bwMode="auto">
              <a:xfrm>
                <a:off x="3971" y="942"/>
                <a:ext cx="174" cy="81"/>
                <a:chOff x="612" y="2531"/>
                <a:chExt cx="604" cy="214"/>
              </a:xfrm>
            </p:grpSpPr>
            <p:grpSp>
              <p:nvGrpSpPr>
                <p:cNvPr id="191" name="Group 335"/>
                <p:cNvGrpSpPr>
                  <a:grpSpLocks/>
                </p:cNvGrpSpPr>
                <p:nvPr/>
              </p:nvGrpSpPr>
              <p:grpSpPr bwMode="auto">
                <a:xfrm>
                  <a:off x="612" y="2531"/>
                  <a:ext cx="599" cy="209"/>
                  <a:chOff x="612" y="2531"/>
                  <a:chExt cx="599" cy="209"/>
                </a:xfrm>
              </p:grpSpPr>
              <p:sp>
                <p:nvSpPr>
                  <p:cNvPr id="201" name="Freeform 336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02" name="Freeform 337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03" name="Freeform 338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04" name="Freeform 339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05" name="Freeform 340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06" name="Freeform 341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07" name="Freeform 342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08" name="Freeform 343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</p:grpSp>
            <p:grpSp>
              <p:nvGrpSpPr>
                <p:cNvPr id="192" name="Group 344"/>
                <p:cNvGrpSpPr>
                  <a:grpSpLocks/>
                </p:cNvGrpSpPr>
                <p:nvPr/>
              </p:nvGrpSpPr>
              <p:grpSpPr bwMode="auto">
                <a:xfrm>
                  <a:off x="618" y="2536"/>
                  <a:ext cx="598" cy="209"/>
                  <a:chOff x="618" y="2536"/>
                  <a:chExt cx="598" cy="209"/>
                </a:xfrm>
              </p:grpSpPr>
              <p:sp>
                <p:nvSpPr>
                  <p:cNvPr id="193" name="Freeform 345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94" name="Freeform 346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95" name="Freeform 347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96" name="Freeform 348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97" name="Freeform 349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98" name="Freeform 350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99" name="Freeform 351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00" name="Freeform 352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</p:grpSp>
          </p:grpSp>
        </p:grpSp>
        <p:grpSp>
          <p:nvGrpSpPr>
            <p:cNvPr id="10" name="Group 329"/>
            <p:cNvGrpSpPr>
              <a:grpSpLocks/>
            </p:cNvGrpSpPr>
            <p:nvPr/>
          </p:nvGrpSpPr>
          <p:grpSpPr bwMode="auto">
            <a:xfrm>
              <a:off x="6465670" y="2057466"/>
              <a:ext cx="321645" cy="269496"/>
              <a:chOff x="3933" y="930"/>
              <a:chExt cx="251" cy="330"/>
            </a:xfrm>
          </p:grpSpPr>
          <p:sp>
            <p:nvSpPr>
              <p:cNvPr id="163" name="Oval 330"/>
              <p:cNvSpPr>
                <a:spLocks noChangeArrowheads="1"/>
              </p:cNvSpPr>
              <p:nvPr/>
            </p:nvSpPr>
            <p:spPr bwMode="auto">
              <a:xfrm>
                <a:off x="3934" y="1155"/>
                <a:ext cx="250" cy="105"/>
              </a:xfrm>
              <a:prstGeom prst="ellipse">
                <a:avLst/>
              </a:prstGeom>
              <a:solidFill>
                <a:schemeClr val="accent1"/>
              </a:solidFill>
              <a:ln w="7938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4" name="Rectangle 331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5" name="Rectangle 332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6" name="Oval 333"/>
              <p:cNvSpPr>
                <a:spLocks noChangeArrowheads="1"/>
              </p:cNvSpPr>
              <p:nvPr/>
            </p:nvSpPr>
            <p:spPr bwMode="auto">
              <a:xfrm>
                <a:off x="3934" y="930"/>
                <a:ext cx="250" cy="105"/>
              </a:xfrm>
              <a:prstGeom prst="ellipse">
                <a:avLst/>
              </a:prstGeom>
              <a:solidFill>
                <a:srgbClr val="777ED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grpSp>
            <p:nvGrpSpPr>
              <p:cNvPr id="167" name="Group 334"/>
              <p:cNvGrpSpPr>
                <a:grpSpLocks/>
              </p:cNvGrpSpPr>
              <p:nvPr/>
            </p:nvGrpSpPr>
            <p:grpSpPr bwMode="auto">
              <a:xfrm>
                <a:off x="3971" y="942"/>
                <a:ext cx="174" cy="81"/>
                <a:chOff x="612" y="2531"/>
                <a:chExt cx="604" cy="214"/>
              </a:xfrm>
            </p:grpSpPr>
            <p:grpSp>
              <p:nvGrpSpPr>
                <p:cNvPr id="168" name="Group 335"/>
                <p:cNvGrpSpPr>
                  <a:grpSpLocks/>
                </p:cNvGrpSpPr>
                <p:nvPr/>
              </p:nvGrpSpPr>
              <p:grpSpPr bwMode="auto">
                <a:xfrm>
                  <a:off x="612" y="2531"/>
                  <a:ext cx="599" cy="209"/>
                  <a:chOff x="612" y="2531"/>
                  <a:chExt cx="599" cy="209"/>
                </a:xfrm>
              </p:grpSpPr>
              <p:sp>
                <p:nvSpPr>
                  <p:cNvPr id="178" name="Freeform 336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79" name="Freeform 337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80" name="Freeform 338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81" name="Freeform 339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82" name="Freeform 340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83" name="Freeform 341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84" name="Freeform 342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85" name="Freeform 343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</p:grpSp>
            <p:grpSp>
              <p:nvGrpSpPr>
                <p:cNvPr id="169" name="Group 344"/>
                <p:cNvGrpSpPr>
                  <a:grpSpLocks/>
                </p:cNvGrpSpPr>
                <p:nvPr/>
              </p:nvGrpSpPr>
              <p:grpSpPr bwMode="auto">
                <a:xfrm>
                  <a:off x="618" y="2536"/>
                  <a:ext cx="598" cy="209"/>
                  <a:chOff x="618" y="2536"/>
                  <a:chExt cx="598" cy="209"/>
                </a:xfrm>
              </p:grpSpPr>
              <p:sp>
                <p:nvSpPr>
                  <p:cNvPr id="170" name="Freeform 345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71" name="Freeform 346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72" name="Freeform 347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73" name="Freeform 348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74" name="Freeform 349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75" name="Freeform 350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76" name="Freeform 351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77" name="Freeform 352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</p:grpSp>
          </p:grpSp>
        </p:grpSp>
        <p:grpSp>
          <p:nvGrpSpPr>
            <p:cNvPr id="11" name="Group 329"/>
            <p:cNvGrpSpPr>
              <a:grpSpLocks/>
            </p:cNvGrpSpPr>
            <p:nvPr/>
          </p:nvGrpSpPr>
          <p:grpSpPr bwMode="auto">
            <a:xfrm>
              <a:off x="5605860" y="2139353"/>
              <a:ext cx="321645" cy="269496"/>
              <a:chOff x="3933" y="930"/>
              <a:chExt cx="251" cy="330"/>
            </a:xfrm>
          </p:grpSpPr>
          <p:sp>
            <p:nvSpPr>
              <p:cNvPr id="140" name="Oval 330"/>
              <p:cNvSpPr>
                <a:spLocks noChangeArrowheads="1"/>
              </p:cNvSpPr>
              <p:nvPr/>
            </p:nvSpPr>
            <p:spPr bwMode="auto">
              <a:xfrm>
                <a:off x="3934" y="1155"/>
                <a:ext cx="250" cy="105"/>
              </a:xfrm>
              <a:prstGeom prst="ellipse">
                <a:avLst/>
              </a:prstGeom>
              <a:solidFill>
                <a:schemeClr val="accent1"/>
              </a:solidFill>
              <a:ln w="7938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41" name="Rectangle 331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42" name="Rectangle 332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43" name="Oval 333"/>
              <p:cNvSpPr>
                <a:spLocks noChangeArrowheads="1"/>
              </p:cNvSpPr>
              <p:nvPr/>
            </p:nvSpPr>
            <p:spPr bwMode="auto">
              <a:xfrm>
                <a:off x="3934" y="930"/>
                <a:ext cx="250" cy="105"/>
              </a:xfrm>
              <a:prstGeom prst="ellipse">
                <a:avLst/>
              </a:prstGeom>
              <a:solidFill>
                <a:srgbClr val="777ED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grpSp>
            <p:nvGrpSpPr>
              <p:cNvPr id="144" name="Group 334"/>
              <p:cNvGrpSpPr>
                <a:grpSpLocks/>
              </p:cNvGrpSpPr>
              <p:nvPr/>
            </p:nvGrpSpPr>
            <p:grpSpPr bwMode="auto">
              <a:xfrm>
                <a:off x="3971" y="942"/>
                <a:ext cx="174" cy="81"/>
                <a:chOff x="612" y="2531"/>
                <a:chExt cx="604" cy="214"/>
              </a:xfrm>
            </p:grpSpPr>
            <p:grpSp>
              <p:nvGrpSpPr>
                <p:cNvPr id="145" name="Group 335"/>
                <p:cNvGrpSpPr>
                  <a:grpSpLocks/>
                </p:cNvGrpSpPr>
                <p:nvPr/>
              </p:nvGrpSpPr>
              <p:grpSpPr bwMode="auto">
                <a:xfrm>
                  <a:off x="612" y="2531"/>
                  <a:ext cx="599" cy="209"/>
                  <a:chOff x="612" y="2531"/>
                  <a:chExt cx="599" cy="209"/>
                </a:xfrm>
              </p:grpSpPr>
              <p:sp>
                <p:nvSpPr>
                  <p:cNvPr id="155" name="Freeform 336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56" name="Freeform 337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57" name="Freeform 338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58" name="Freeform 339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59" name="Freeform 340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60" name="Freeform 341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61" name="Freeform 342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62" name="Freeform 343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</p:grpSp>
            <p:grpSp>
              <p:nvGrpSpPr>
                <p:cNvPr id="146" name="Group 344"/>
                <p:cNvGrpSpPr>
                  <a:grpSpLocks/>
                </p:cNvGrpSpPr>
                <p:nvPr/>
              </p:nvGrpSpPr>
              <p:grpSpPr bwMode="auto">
                <a:xfrm>
                  <a:off x="618" y="2536"/>
                  <a:ext cx="598" cy="209"/>
                  <a:chOff x="618" y="2536"/>
                  <a:chExt cx="598" cy="209"/>
                </a:xfrm>
              </p:grpSpPr>
              <p:sp>
                <p:nvSpPr>
                  <p:cNvPr id="147" name="Freeform 345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48" name="Freeform 346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49" name="Freeform 347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50" name="Freeform 348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51" name="Freeform 349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52" name="Freeform 350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53" name="Freeform 351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54" name="Freeform 352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</p:grpSp>
          </p:grpSp>
        </p:grpSp>
        <p:grpSp>
          <p:nvGrpSpPr>
            <p:cNvPr id="12" name="Group 329"/>
            <p:cNvGrpSpPr>
              <a:grpSpLocks/>
            </p:cNvGrpSpPr>
            <p:nvPr/>
          </p:nvGrpSpPr>
          <p:grpSpPr bwMode="auto">
            <a:xfrm>
              <a:off x="7134409" y="1961932"/>
              <a:ext cx="321645" cy="269496"/>
              <a:chOff x="3933" y="930"/>
              <a:chExt cx="251" cy="330"/>
            </a:xfrm>
          </p:grpSpPr>
          <p:sp>
            <p:nvSpPr>
              <p:cNvPr id="117" name="Oval 330"/>
              <p:cNvSpPr>
                <a:spLocks noChangeArrowheads="1"/>
              </p:cNvSpPr>
              <p:nvPr/>
            </p:nvSpPr>
            <p:spPr bwMode="auto">
              <a:xfrm>
                <a:off x="3934" y="1155"/>
                <a:ext cx="250" cy="105"/>
              </a:xfrm>
              <a:prstGeom prst="ellipse">
                <a:avLst/>
              </a:prstGeom>
              <a:solidFill>
                <a:schemeClr val="accent1"/>
              </a:solidFill>
              <a:ln w="7938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18" name="Rectangle 331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19" name="Rectangle 332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0" name="Oval 333"/>
              <p:cNvSpPr>
                <a:spLocks noChangeArrowheads="1"/>
              </p:cNvSpPr>
              <p:nvPr/>
            </p:nvSpPr>
            <p:spPr bwMode="auto">
              <a:xfrm>
                <a:off x="3934" y="930"/>
                <a:ext cx="250" cy="105"/>
              </a:xfrm>
              <a:prstGeom prst="ellipse">
                <a:avLst/>
              </a:prstGeom>
              <a:solidFill>
                <a:srgbClr val="777ED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grpSp>
            <p:nvGrpSpPr>
              <p:cNvPr id="121" name="Group 334"/>
              <p:cNvGrpSpPr>
                <a:grpSpLocks/>
              </p:cNvGrpSpPr>
              <p:nvPr/>
            </p:nvGrpSpPr>
            <p:grpSpPr bwMode="auto">
              <a:xfrm>
                <a:off x="3971" y="942"/>
                <a:ext cx="174" cy="81"/>
                <a:chOff x="612" y="2531"/>
                <a:chExt cx="604" cy="214"/>
              </a:xfrm>
            </p:grpSpPr>
            <p:grpSp>
              <p:nvGrpSpPr>
                <p:cNvPr id="122" name="Group 335"/>
                <p:cNvGrpSpPr>
                  <a:grpSpLocks/>
                </p:cNvGrpSpPr>
                <p:nvPr/>
              </p:nvGrpSpPr>
              <p:grpSpPr bwMode="auto">
                <a:xfrm>
                  <a:off x="612" y="2531"/>
                  <a:ext cx="599" cy="209"/>
                  <a:chOff x="612" y="2531"/>
                  <a:chExt cx="599" cy="209"/>
                </a:xfrm>
              </p:grpSpPr>
              <p:sp>
                <p:nvSpPr>
                  <p:cNvPr id="132" name="Freeform 336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33" name="Freeform 337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34" name="Freeform 338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35" name="Freeform 339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36" name="Freeform 340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37" name="Freeform 341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38" name="Freeform 342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39" name="Freeform 343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</p:grpSp>
            <p:grpSp>
              <p:nvGrpSpPr>
                <p:cNvPr id="123" name="Group 344"/>
                <p:cNvGrpSpPr>
                  <a:grpSpLocks/>
                </p:cNvGrpSpPr>
                <p:nvPr/>
              </p:nvGrpSpPr>
              <p:grpSpPr bwMode="auto">
                <a:xfrm>
                  <a:off x="618" y="2536"/>
                  <a:ext cx="598" cy="209"/>
                  <a:chOff x="618" y="2536"/>
                  <a:chExt cx="598" cy="209"/>
                </a:xfrm>
              </p:grpSpPr>
              <p:sp>
                <p:nvSpPr>
                  <p:cNvPr id="124" name="Freeform 345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25" name="Freeform 346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26" name="Freeform 347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27" name="Freeform 348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28" name="Freeform 349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29" name="Freeform 350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30" name="Freeform 351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31" name="Freeform 352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</p:grpSp>
          </p:grpSp>
        </p:grpSp>
        <p:cxnSp>
          <p:nvCxnSpPr>
            <p:cNvPr id="15" name="Straight Connector 14"/>
            <p:cNvCxnSpPr>
              <a:stCxn id="119" idx="3"/>
              <a:endCxn id="16" idx="1"/>
            </p:cNvCxnSpPr>
            <p:nvPr/>
          </p:nvCxnSpPr>
          <p:spPr>
            <a:xfrm flipV="1">
              <a:off x="7454773" y="2001030"/>
              <a:ext cx="334740" cy="96467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16" name="Object 4">
              <a:hlinkClick r:id="" action="ppaction://ole?verb=0"/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475157866"/>
                </p:ext>
              </p:extLst>
            </p:nvPr>
          </p:nvGraphicFramePr>
          <p:xfrm>
            <a:off x="7789513" y="1615481"/>
            <a:ext cx="729753" cy="77109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60" name="Clip" r:id="rId4" imgW="757080" imgH="744480" progId="MS_ClipArt_Gallery.2">
                    <p:embed/>
                  </p:oleObj>
                </mc:Choice>
                <mc:Fallback>
                  <p:oleObj name="Clip" r:id="rId4" imgW="757080" imgH="744480" progId="MS_ClipArt_Gallery.2">
                    <p:embed/>
                    <p:pic>
                      <p:nvPicPr>
                        <p:cNvPr id="0" name="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789513" y="1615481"/>
                          <a:ext cx="729753" cy="77109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17" name="Straight Connector 16"/>
            <p:cNvCxnSpPr>
              <a:stCxn id="27" idx="3"/>
            </p:cNvCxnSpPr>
            <p:nvPr/>
          </p:nvCxnSpPr>
          <p:spPr>
            <a:xfrm flipV="1">
              <a:off x="6322009" y="2871351"/>
              <a:ext cx="331139" cy="795639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8" name="Group 329"/>
            <p:cNvGrpSpPr>
              <a:grpSpLocks/>
            </p:cNvGrpSpPr>
            <p:nvPr/>
          </p:nvGrpSpPr>
          <p:grpSpPr bwMode="auto">
            <a:xfrm>
              <a:off x="5521698" y="3147013"/>
              <a:ext cx="321645" cy="269496"/>
              <a:chOff x="3933" y="930"/>
              <a:chExt cx="251" cy="330"/>
            </a:xfrm>
          </p:grpSpPr>
          <p:sp>
            <p:nvSpPr>
              <p:cNvPr id="71" name="Oval 330"/>
              <p:cNvSpPr>
                <a:spLocks noChangeArrowheads="1"/>
              </p:cNvSpPr>
              <p:nvPr/>
            </p:nvSpPr>
            <p:spPr bwMode="auto">
              <a:xfrm>
                <a:off x="3934" y="1155"/>
                <a:ext cx="250" cy="105"/>
              </a:xfrm>
              <a:prstGeom prst="ellipse">
                <a:avLst/>
              </a:prstGeom>
              <a:solidFill>
                <a:schemeClr val="accent1"/>
              </a:solidFill>
              <a:ln w="7938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" name="Rectangle 331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3" name="Rectangle 332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4" name="Oval 333"/>
              <p:cNvSpPr>
                <a:spLocks noChangeArrowheads="1"/>
              </p:cNvSpPr>
              <p:nvPr/>
            </p:nvSpPr>
            <p:spPr bwMode="auto">
              <a:xfrm>
                <a:off x="3934" y="930"/>
                <a:ext cx="250" cy="105"/>
              </a:xfrm>
              <a:prstGeom prst="ellipse">
                <a:avLst/>
              </a:prstGeom>
              <a:solidFill>
                <a:srgbClr val="777ED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grpSp>
            <p:nvGrpSpPr>
              <p:cNvPr id="75" name="Group 334"/>
              <p:cNvGrpSpPr>
                <a:grpSpLocks/>
              </p:cNvGrpSpPr>
              <p:nvPr/>
            </p:nvGrpSpPr>
            <p:grpSpPr bwMode="auto">
              <a:xfrm>
                <a:off x="3971" y="942"/>
                <a:ext cx="174" cy="81"/>
                <a:chOff x="612" y="2531"/>
                <a:chExt cx="604" cy="214"/>
              </a:xfrm>
            </p:grpSpPr>
            <p:grpSp>
              <p:nvGrpSpPr>
                <p:cNvPr id="76" name="Group 335"/>
                <p:cNvGrpSpPr>
                  <a:grpSpLocks/>
                </p:cNvGrpSpPr>
                <p:nvPr/>
              </p:nvGrpSpPr>
              <p:grpSpPr bwMode="auto">
                <a:xfrm>
                  <a:off x="612" y="2531"/>
                  <a:ext cx="599" cy="209"/>
                  <a:chOff x="612" y="2531"/>
                  <a:chExt cx="599" cy="209"/>
                </a:xfrm>
              </p:grpSpPr>
              <p:sp>
                <p:nvSpPr>
                  <p:cNvPr id="86" name="Freeform 336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87" name="Freeform 337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88" name="Freeform 338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89" name="Freeform 339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90" name="Freeform 340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91" name="Freeform 341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92" name="Freeform 342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93" name="Freeform 343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</p:grpSp>
            <p:grpSp>
              <p:nvGrpSpPr>
                <p:cNvPr id="77" name="Group 344"/>
                <p:cNvGrpSpPr>
                  <a:grpSpLocks/>
                </p:cNvGrpSpPr>
                <p:nvPr/>
              </p:nvGrpSpPr>
              <p:grpSpPr bwMode="auto">
                <a:xfrm>
                  <a:off x="618" y="2536"/>
                  <a:ext cx="598" cy="209"/>
                  <a:chOff x="618" y="2536"/>
                  <a:chExt cx="598" cy="209"/>
                </a:xfrm>
              </p:grpSpPr>
              <p:sp>
                <p:nvSpPr>
                  <p:cNvPr id="78" name="Freeform 345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79" name="Freeform 346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80" name="Freeform 347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81" name="Freeform 348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82" name="Freeform 349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83" name="Freeform 350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84" name="Freeform 351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85" name="Freeform 352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</p:grpSp>
          </p:grpSp>
        </p:grpSp>
        <p:pic>
          <p:nvPicPr>
            <p:cNvPr id="19" name="Picture 18" descr="Server.png"/>
            <p:cNvPicPr>
              <a:picLocks noChangeAspect="1"/>
            </p:cNvPicPr>
            <p:nvPr/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6270310" y="3116288"/>
              <a:ext cx="361666" cy="361666"/>
            </a:xfrm>
            <a:prstGeom prst="rect">
              <a:avLst/>
            </a:prstGeom>
          </p:spPr>
        </p:pic>
        <p:cxnSp>
          <p:nvCxnSpPr>
            <p:cNvPr id="20" name="Straight Connector 19"/>
            <p:cNvCxnSpPr>
              <a:endCxn id="117" idx="4"/>
            </p:cNvCxnSpPr>
            <p:nvPr/>
          </p:nvCxnSpPr>
          <p:spPr>
            <a:xfrm flipV="1">
              <a:off x="6816920" y="2231428"/>
              <a:ext cx="478952" cy="544387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21" name="Picture 20" descr="Server.png"/>
            <p:cNvPicPr>
              <a:picLocks noChangeAspect="1"/>
            </p:cNvPicPr>
            <p:nvPr/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6941324" y="2299697"/>
              <a:ext cx="361666" cy="361666"/>
            </a:xfrm>
            <a:prstGeom prst="rect">
              <a:avLst/>
            </a:prstGeom>
          </p:spPr>
        </p:pic>
        <p:grpSp>
          <p:nvGrpSpPr>
            <p:cNvPr id="22" name="Group 329"/>
            <p:cNvGrpSpPr>
              <a:grpSpLocks/>
            </p:cNvGrpSpPr>
            <p:nvPr/>
          </p:nvGrpSpPr>
          <p:grpSpPr bwMode="auto">
            <a:xfrm>
              <a:off x="6492965" y="2644320"/>
              <a:ext cx="321645" cy="269496"/>
              <a:chOff x="3933" y="930"/>
              <a:chExt cx="251" cy="330"/>
            </a:xfrm>
          </p:grpSpPr>
          <p:sp>
            <p:nvSpPr>
              <p:cNvPr id="48" name="Oval 330"/>
              <p:cNvSpPr>
                <a:spLocks noChangeArrowheads="1"/>
              </p:cNvSpPr>
              <p:nvPr/>
            </p:nvSpPr>
            <p:spPr bwMode="auto">
              <a:xfrm>
                <a:off x="3934" y="1155"/>
                <a:ext cx="250" cy="105"/>
              </a:xfrm>
              <a:prstGeom prst="ellipse">
                <a:avLst/>
              </a:prstGeom>
              <a:solidFill>
                <a:schemeClr val="accent1"/>
              </a:solidFill>
              <a:ln w="7938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9" name="Rectangle 331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50" name="Rectangle 332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51" name="Oval 333"/>
              <p:cNvSpPr>
                <a:spLocks noChangeArrowheads="1"/>
              </p:cNvSpPr>
              <p:nvPr/>
            </p:nvSpPr>
            <p:spPr bwMode="auto">
              <a:xfrm>
                <a:off x="3934" y="930"/>
                <a:ext cx="250" cy="105"/>
              </a:xfrm>
              <a:prstGeom prst="ellipse">
                <a:avLst/>
              </a:prstGeom>
              <a:solidFill>
                <a:srgbClr val="777ED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grpSp>
            <p:nvGrpSpPr>
              <p:cNvPr id="52" name="Group 334"/>
              <p:cNvGrpSpPr>
                <a:grpSpLocks/>
              </p:cNvGrpSpPr>
              <p:nvPr/>
            </p:nvGrpSpPr>
            <p:grpSpPr bwMode="auto">
              <a:xfrm>
                <a:off x="3971" y="942"/>
                <a:ext cx="174" cy="81"/>
                <a:chOff x="612" y="2531"/>
                <a:chExt cx="604" cy="214"/>
              </a:xfrm>
            </p:grpSpPr>
            <p:grpSp>
              <p:nvGrpSpPr>
                <p:cNvPr id="53" name="Group 335"/>
                <p:cNvGrpSpPr>
                  <a:grpSpLocks/>
                </p:cNvGrpSpPr>
                <p:nvPr/>
              </p:nvGrpSpPr>
              <p:grpSpPr bwMode="auto">
                <a:xfrm>
                  <a:off x="612" y="2531"/>
                  <a:ext cx="599" cy="209"/>
                  <a:chOff x="612" y="2531"/>
                  <a:chExt cx="599" cy="209"/>
                </a:xfrm>
              </p:grpSpPr>
              <p:sp>
                <p:nvSpPr>
                  <p:cNvPr id="63" name="Freeform 336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64" name="Freeform 337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65" name="Freeform 338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66" name="Freeform 339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67" name="Freeform 340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68" name="Freeform 341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69" name="Freeform 342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70" name="Freeform 343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</p:grpSp>
            <p:grpSp>
              <p:nvGrpSpPr>
                <p:cNvPr id="54" name="Group 344"/>
                <p:cNvGrpSpPr>
                  <a:grpSpLocks/>
                </p:cNvGrpSpPr>
                <p:nvPr/>
              </p:nvGrpSpPr>
              <p:grpSpPr bwMode="auto">
                <a:xfrm>
                  <a:off x="618" y="2536"/>
                  <a:ext cx="598" cy="209"/>
                  <a:chOff x="618" y="2536"/>
                  <a:chExt cx="598" cy="209"/>
                </a:xfrm>
              </p:grpSpPr>
              <p:sp>
                <p:nvSpPr>
                  <p:cNvPr id="55" name="Freeform 345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56" name="Freeform 346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57" name="Freeform 347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58" name="Freeform 348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59" name="Freeform 349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60" name="Freeform 350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61" name="Freeform 351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62" name="Freeform 352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</p:grpSp>
          </p:grpSp>
        </p:grpSp>
        <p:grpSp>
          <p:nvGrpSpPr>
            <p:cNvPr id="24" name="Group 329"/>
            <p:cNvGrpSpPr>
              <a:grpSpLocks/>
            </p:cNvGrpSpPr>
            <p:nvPr/>
          </p:nvGrpSpPr>
          <p:grpSpPr bwMode="auto">
            <a:xfrm>
              <a:off x="6001645" y="3531425"/>
              <a:ext cx="321645" cy="269496"/>
              <a:chOff x="3933" y="930"/>
              <a:chExt cx="251" cy="330"/>
            </a:xfrm>
          </p:grpSpPr>
          <p:sp>
            <p:nvSpPr>
              <p:cNvPr id="25" name="Oval 330"/>
              <p:cNvSpPr>
                <a:spLocks noChangeArrowheads="1"/>
              </p:cNvSpPr>
              <p:nvPr/>
            </p:nvSpPr>
            <p:spPr bwMode="auto">
              <a:xfrm>
                <a:off x="3934" y="1155"/>
                <a:ext cx="250" cy="105"/>
              </a:xfrm>
              <a:prstGeom prst="ellipse">
                <a:avLst/>
              </a:prstGeom>
              <a:solidFill>
                <a:schemeClr val="accent1"/>
              </a:solidFill>
              <a:ln w="7938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6" name="Rectangle 331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7" name="Rectangle 332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8" name="Oval 333"/>
              <p:cNvSpPr>
                <a:spLocks noChangeArrowheads="1"/>
              </p:cNvSpPr>
              <p:nvPr/>
            </p:nvSpPr>
            <p:spPr bwMode="auto">
              <a:xfrm>
                <a:off x="3934" y="930"/>
                <a:ext cx="250" cy="105"/>
              </a:xfrm>
              <a:prstGeom prst="ellipse">
                <a:avLst/>
              </a:prstGeom>
              <a:solidFill>
                <a:srgbClr val="777ED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grpSp>
            <p:nvGrpSpPr>
              <p:cNvPr id="29" name="Group 334"/>
              <p:cNvGrpSpPr>
                <a:grpSpLocks/>
              </p:cNvGrpSpPr>
              <p:nvPr/>
            </p:nvGrpSpPr>
            <p:grpSpPr bwMode="auto">
              <a:xfrm>
                <a:off x="3971" y="942"/>
                <a:ext cx="174" cy="81"/>
                <a:chOff x="612" y="2531"/>
                <a:chExt cx="604" cy="214"/>
              </a:xfrm>
            </p:grpSpPr>
            <p:grpSp>
              <p:nvGrpSpPr>
                <p:cNvPr id="30" name="Group 335"/>
                <p:cNvGrpSpPr>
                  <a:grpSpLocks/>
                </p:cNvGrpSpPr>
                <p:nvPr/>
              </p:nvGrpSpPr>
              <p:grpSpPr bwMode="auto">
                <a:xfrm>
                  <a:off x="612" y="2531"/>
                  <a:ext cx="599" cy="209"/>
                  <a:chOff x="612" y="2531"/>
                  <a:chExt cx="599" cy="209"/>
                </a:xfrm>
              </p:grpSpPr>
              <p:sp>
                <p:nvSpPr>
                  <p:cNvPr id="40" name="Freeform 336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41" name="Freeform 337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42" name="Freeform 338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43" name="Freeform 339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44" name="Freeform 340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45" name="Freeform 341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46" name="Freeform 342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47" name="Freeform 343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</p:grpSp>
            <p:grpSp>
              <p:nvGrpSpPr>
                <p:cNvPr id="31" name="Group 344"/>
                <p:cNvGrpSpPr>
                  <a:grpSpLocks/>
                </p:cNvGrpSpPr>
                <p:nvPr/>
              </p:nvGrpSpPr>
              <p:grpSpPr bwMode="auto">
                <a:xfrm>
                  <a:off x="618" y="2536"/>
                  <a:ext cx="598" cy="209"/>
                  <a:chOff x="618" y="2536"/>
                  <a:chExt cx="598" cy="209"/>
                </a:xfrm>
              </p:grpSpPr>
              <p:sp>
                <p:nvSpPr>
                  <p:cNvPr id="32" name="Freeform 345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33" name="Freeform 346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34" name="Freeform 347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35" name="Freeform 348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36" name="Freeform 349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37" name="Freeform 350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38" name="Freeform 351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39" name="Freeform 352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</p:grpSp>
          </p:grpSp>
        </p:grpSp>
        <p:cxnSp>
          <p:nvCxnSpPr>
            <p:cNvPr id="13" name="Straight Connector 12"/>
            <p:cNvCxnSpPr>
              <a:endCxn id="27" idx="2"/>
            </p:cNvCxnSpPr>
            <p:nvPr/>
          </p:nvCxnSpPr>
          <p:spPr>
            <a:xfrm flipV="1">
              <a:off x="5794528" y="3758455"/>
              <a:ext cx="367299" cy="234101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868974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Finding </a:t>
            </a:r>
            <a:r>
              <a:rPr lang="en-US" dirty="0" err="1" smtClean="0"/>
              <a:t>QoS</a:t>
            </a:r>
            <a:r>
              <a:rPr lang="en-US" dirty="0" smtClean="0"/>
              <a:t> KPIs for rich services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 defTabSz="231775">
              <a:spcBef>
                <a:spcPts val="1200"/>
              </a:spcBef>
              <a:buNone/>
            </a:pPr>
            <a:r>
              <a:rPr lang="en-US" b="1" dirty="0"/>
              <a:t>For rich services the end user still experiences some end-to-end </a:t>
            </a:r>
            <a:r>
              <a:rPr lang="en-US" b="1" dirty="0" err="1"/>
              <a:t>QoE</a:t>
            </a:r>
            <a:endParaRPr lang="en-US" b="1" dirty="0"/>
          </a:p>
          <a:p>
            <a:pPr marL="0" indent="0" defTabSz="231775">
              <a:spcBef>
                <a:spcPts val="1200"/>
              </a:spcBef>
              <a:buNone/>
            </a:pPr>
            <a:r>
              <a:rPr lang="en-US" dirty="0" smtClean="0"/>
              <a:t>The questions we ask are:</a:t>
            </a:r>
          </a:p>
          <a:p>
            <a:pPr defTabSz="231775"/>
            <a:r>
              <a:rPr lang="en-US" b="1" dirty="0" smtClean="0"/>
              <a:t>can </a:t>
            </a:r>
            <a:r>
              <a:rPr lang="en-US" b="1" dirty="0"/>
              <a:t>we find </a:t>
            </a:r>
            <a:r>
              <a:rPr lang="en-US" b="1" dirty="0" smtClean="0"/>
              <a:t>easily measurable parameters that </a:t>
            </a:r>
            <a:r>
              <a:rPr lang="en-US" b="1" dirty="0" smtClean="0"/>
              <a:t>determine this </a:t>
            </a:r>
            <a:r>
              <a:rPr lang="en-US" b="1" dirty="0" err="1" smtClean="0"/>
              <a:t>QoE</a:t>
            </a:r>
            <a:r>
              <a:rPr lang="en-US" b="1" dirty="0" smtClean="0"/>
              <a:t> </a:t>
            </a:r>
            <a:r>
              <a:rPr lang="en-US" b="1" dirty="0"/>
              <a:t>?</a:t>
            </a:r>
          </a:p>
          <a:p>
            <a:pPr defTabSz="231775"/>
            <a:r>
              <a:rPr lang="en-US" b="1" dirty="0" smtClean="0"/>
              <a:t>can </a:t>
            </a:r>
            <a:r>
              <a:rPr lang="en-US" b="1" dirty="0"/>
              <a:t>we find </a:t>
            </a:r>
            <a:r>
              <a:rPr lang="en-US" b="1" dirty="0" smtClean="0"/>
              <a:t>the precise relationship </a:t>
            </a:r>
            <a:r>
              <a:rPr lang="en-US" b="1" dirty="0"/>
              <a:t>between </a:t>
            </a:r>
            <a:r>
              <a:rPr lang="en-US" b="1" dirty="0" err="1"/>
              <a:t>QoE</a:t>
            </a:r>
            <a:r>
              <a:rPr lang="en-US" b="1" dirty="0"/>
              <a:t> and these KPIs ?</a:t>
            </a:r>
          </a:p>
          <a:p>
            <a:pPr marL="0" indent="0" defTabSz="231775">
              <a:spcBef>
                <a:spcPts val="1200"/>
              </a:spcBef>
              <a:buNone/>
            </a:pPr>
            <a:r>
              <a:rPr lang="en-US" dirty="0" smtClean="0"/>
              <a:t>It makes sense to study </a:t>
            </a:r>
            <a:r>
              <a:rPr lang="en-US" dirty="0"/>
              <a:t>3 types of </a:t>
            </a:r>
            <a:r>
              <a:rPr lang="en-US" dirty="0" smtClean="0"/>
              <a:t>potential parameters </a:t>
            </a:r>
            <a:r>
              <a:rPr lang="en-US" dirty="0"/>
              <a:t>:</a:t>
            </a:r>
          </a:p>
          <a:p>
            <a:pPr marL="457200" indent="-457200" defTabSz="231775">
              <a:buFont typeface="+mj-lt"/>
              <a:buAutoNum type="arabicPeriod"/>
            </a:pPr>
            <a:r>
              <a:rPr lang="en-US" dirty="0">
                <a:solidFill>
                  <a:schemeClr val="tx2"/>
                </a:solidFill>
              </a:rPr>
              <a:t>transport </a:t>
            </a:r>
            <a:r>
              <a:rPr lang="en-US" dirty="0" err="1" smtClean="0">
                <a:solidFill>
                  <a:schemeClr val="tx2"/>
                </a:solidFill>
              </a:rPr>
              <a:t>QoS</a:t>
            </a:r>
            <a:r>
              <a:rPr lang="en-US" dirty="0" smtClean="0">
                <a:solidFill>
                  <a:schemeClr val="tx2"/>
                </a:solidFill>
              </a:rPr>
              <a:t> KPIs </a:t>
            </a:r>
            <a:r>
              <a:rPr lang="en-US" dirty="0">
                <a:solidFill>
                  <a:schemeClr val="tx2"/>
                </a:solidFill>
              </a:rPr>
              <a:t>(identical to conventional </a:t>
            </a:r>
            <a:r>
              <a:rPr lang="en-US" dirty="0" err="1">
                <a:solidFill>
                  <a:schemeClr val="tx2"/>
                </a:solidFill>
              </a:rPr>
              <a:t>QoS</a:t>
            </a:r>
            <a:r>
              <a:rPr lang="en-US" dirty="0">
                <a:solidFill>
                  <a:schemeClr val="tx2"/>
                </a:solidFill>
              </a:rPr>
              <a:t> parameters</a:t>
            </a:r>
            <a:r>
              <a:rPr lang="en-US" dirty="0" smtClean="0">
                <a:solidFill>
                  <a:schemeClr val="tx2"/>
                </a:solidFill>
              </a:rPr>
              <a:t>)  </a:t>
            </a:r>
            <a:r>
              <a:rPr lang="en-US" b="1" dirty="0" err="1" smtClean="0">
                <a:solidFill>
                  <a:schemeClr val="tx2"/>
                </a:solidFill>
              </a:rPr>
              <a:t>T</a:t>
            </a:r>
            <a:r>
              <a:rPr lang="en-US" sz="2400" b="1" baseline="-25000" dirty="0" err="1" smtClean="0">
                <a:solidFill>
                  <a:schemeClr val="tx2"/>
                </a:solidFill>
              </a:rPr>
              <a:t>i</a:t>
            </a:r>
            <a:endParaRPr lang="en-US" sz="2400" b="1" baseline="-25000" dirty="0">
              <a:solidFill>
                <a:schemeClr val="tx2"/>
              </a:solidFill>
            </a:endParaRPr>
          </a:p>
          <a:p>
            <a:pPr marL="457200" indent="-457200" defTabSz="231775">
              <a:buFont typeface="+mj-lt"/>
              <a:buAutoNum type="arabicPeriod"/>
            </a:pPr>
            <a:r>
              <a:rPr lang="en-US" dirty="0">
                <a:solidFill>
                  <a:schemeClr val="tx2"/>
                </a:solidFill>
              </a:rPr>
              <a:t>NFVI KPIs (e.g., CPU/memory/storage </a:t>
            </a:r>
            <a:r>
              <a:rPr lang="en-US" dirty="0" smtClean="0">
                <a:solidFill>
                  <a:schemeClr val="tx2"/>
                </a:solidFill>
              </a:rPr>
              <a:t>usage as collected by VIM) </a:t>
            </a:r>
            <a:r>
              <a:rPr lang="en-US" b="1" dirty="0" err="1" smtClean="0">
                <a:solidFill>
                  <a:schemeClr val="tx2"/>
                </a:solidFill>
              </a:rPr>
              <a:t>N</a:t>
            </a:r>
            <a:r>
              <a:rPr lang="en-US" b="1" baseline="-25000" dirty="0" err="1" smtClean="0">
                <a:solidFill>
                  <a:schemeClr val="tx2"/>
                </a:solidFill>
              </a:rPr>
              <a:t>j</a:t>
            </a:r>
            <a:endParaRPr lang="en-US" dirty="0">
              <a:solidFill>
                <a:schemeClr val="tx2"/>
              </a:solidFill>
            </a:endParaRPr>
          </a:p>
          <a:p>
            <a:pPr marL="457200" indent="-457200" defTabSz="231775">
              <a:buFont typeface="+mj-lt"/>
              <a:buAutoNum type="arabicPeriod"/>
            </a:pPr>
            <a:r>
              <a:rPr lang="en-US" dirty="0">
                <a:solidFill>
                  <a:schemeClr val="tx2"/>
                </a:solidFill>
              </a:rPr>
              <a:t>KPIs of the individual VNFs </a:t>
            </a:r>
            <a:r>
              <a:rPr lang="en-US" dirty="0" smtClean="0">
                <a:solidFill>
                  <a:schemeClr val="tx2"/>
                </a:solidFill>
              </a:rPr>
              <a:t>deployed (as collected by VNFM) </a:t>
            </a:r>
            <a:r>
              <a:rPr lang="en-US" b="1" dirty="0" err="1" smtClean="0">
                <a:solidFill>
                  <a:schemeClr val="tx2"/>
                </a:solidFill>
              </a:rPr>
              <a:t>V</a:t>
            </a:r>
            <a:r>
              <a:rPr lang="en-US" b="1" baseline="-25000" dirty="0" err="1" smtClean="0">
                <a:solidFill>
                  <a:schemeClr val="tx2"/>
                </a:solidFill>
              </a:rPr>
              <a:t>k</a:t>
            </a:r>
            <a:endParaRPr lang="en-US" b="1" baseline="-25000" dirty="0">
              <a:solidFill>
                <a:schemeClr val="tx2"/>
              </a:solidFill>
            </a:endParaRPr>
          </a:p>
          <a:p>
            <a:pPr marL="0" indent="0" defTabSz="231775">
              <a:spcBef>
                <a:spcPts val="1200"/>
              </a:spcBef>
              <a:buNone/>
            </a:pPr>
            <a:r>
              <a:rPr lang="en-US" dirty="0" smtClean="0"/>
              <a:t>and to look for a relationship of the form</a:t>
            </a:r>
          </a:p>
          <a:p>
            <a:pPr marL="0" indent="0" defTabSz="231775">
              <a:buNone/>
            </a:pPr>
            <a:r>
              <a:rPr lang="en-US" b="1" dirty="0" smtClean="0"/>
              <a:t>				</a:t>
            </a:r>
            <a:r>
              <a:rPr lang="en-US" b="1" dirty="0" err="1" smtClean="0"/>
              <a:t>QoE</a:t>
            </a:r>
            <a:r>
              <a:rPr lang="en-US" b="1" dirty="0" smtClean="0"/>
              <a:t> </a:t>
            </a:r>
            <a:r>
              <a:rPr lang="en-US" b="1" dirty="0"/>
              <a:t>= f (application; </a:t>
            </a:r>
            <a:r>
              <a:rPr lang="en-US" b="1" dirty="0" err="1" smtClean="0"/>
              <a:t>T</a:t>
            </a:r>
            <a:r>
              <a:rPr lang="en-US" b="1" baseline="-25000" dirty="0" err="1" smtClean="0"/>
              <a:t>i</a:t>
            </a:r>
            <a:r>
              <a:rPr lang="en-US" b="1" baseline="-25000" dirty="0" smtClean="0"/>
              <a:t> </a:t>
            </a:r>
            <a:r>
              <a:rPr lang="en-US" b="1" dirty="0" smtClean="0"/>
              <a:t>,</a:t>
            </a:r>
            <a:r>
              <a:rPr lang="en-US" b="1" baseline="-25000" dirty="0" smtClean="0"/>
              <a:t> </a:t>
            </a:r>
            <a:r>
              <a:rPr lang="en-US" b="1" dirty="0" err="1" smtClean="0"/>
              <a:t>N</a:t>
            </a:r>
            <a:r>
              <a:rPr lang="en-US" b="1" baseline="-25000" dirty="0" err="1" smtClean="0"/>
              <a:t>j</a:t>
            </a:r>
            <a:r>
              <a:rPr lang="en-US" b="1" baseline="-25000" dirty="0" smtClean="0"/>
              <a:t> </a:t>
            </a:r>
            <a:r>
              <a:rPr lang="en-US" b="1" dirty="0"/>
              <a:t>, </a:t>
            </a:r>
            <a:r>
              <a:rPr lang="en-US" b="1" dirty="0" err="1" smtClean="0"/>
              <a:t>V</a:t>
            </a:r>
            <a:r>
              <a:rPr lang="en-US" b="1" baseline="-25000" dirty="0" err="1" smtClean="0"/>
              <a:t>k</a:t>
            </a:r>
            <a:r>
              <a:rPr lang="en-US" b="1" dirty="0" smtClean="0"/>
              <a:t>)</a:t>
            </a:r>
            <a:endParaRPr lang="en-US" b="1" dirty="0"/>
          </a:p>
          <a:p>
            <a:pPr marL="0" indent="0" defTabSz="231775">
              <a:spcBef>
                <a:spcPts val="1800"/>
              </a:spcBef>
              <a:buNone/>
            </a:pPr>
            <a:r>
              <a:rPr lang="en-US" dirty="0" smtClean="0"/>
              <a:t>However, there </a:t>
            </a:r>
            <a:r>
              <a:rPr lang="en-US" dirty="0" smtClean="0"/>
              <a:t>are </a:t>
            </a:r>
            <a:r>
              <a:rPr lang="en-US" dirty="0" smtClean="0"/>
              <a:t>no </a:t>
            </a:r>
            <a:r>
              <a:rPr lang="en-US" dirty="0" smtClean="0"/>
              <a:t>guarantees that</a:t>
            </a:r>
            <a:endParaRPr lang="en-US" dirty="0" smtClean="0"/>
          </a:p>
          <a:p>
            <a:pPr marL="0" indent="0" defTabSz="231775"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our well-known </a:t>
            </a:r>
            <a:r>
              <a:rPr lang="en-US" dirty="0" err="1" smtClean="0"/>
              <a:t>QoS</a:t>
            </a:r>
            <a:r>
              <a:rPr lang="en-US" dirty="0" smtClean="0"/>
              <a:t> KPIs </a:t>
            </a:r>
            <a:r>
              <a:rPr lang="en-US" dirty="0" smtClean="0"/>
              <a:t>are </a:t>
            </a:r>
            <a:r>
              <a:rPr lang="en-US" dirty="0" smtClean="0"/>
              <a:t>meaningful in this new setting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172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effect of SDN on PM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 defTabSz="231775">
              <a:buNone/>
            </a:pPr>
            <a:r>
              <a:rPr lang="en-US" dirty="0" smtClean="0"/>
              <a:t>Before embarking on our search for </a:t>
            </a:r>
            <a:r>
              <a:rPr lang="en-US" dirty="0" err="1" smtClean="0"/>
              <a:t>QoS</a:t>
            </a:r>
            <a:r>
              <a:rPr lang="en-US" dirty="0" smtClean="0"/>
              <a:t> parameters</a:t>
            </a:r>
          </a:p>
          <a:p>
            <a:pPr marL="0" indent="0" defTabSz="231775">
              <a:spcBef>
                <a:spcPts val="0"/>
              </a:spcBef>
              <a:buNone/>
            </a:pPr>
            <a:r>
              <a:rPr lang="en-US" dirty="0" smtClean="0"/>
              <a:t>	it is worth noting the effect of SDN on Performance Monitoring</a:t>
            </a:r>
          </a:p>
          <a:p>
            <a:pPr defTabSz="231775"/>
            <a:r>
              <a:rPr lang="en-US" dirty="0" smtClean="0"/>
              <a:t>SDN makes end-to-end paths more deterministic </a:t>
            </a:r>
          </a:p>
          <a:p>
            <a:pPr marL="0" indent="0" defTabSz="231775"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sz="1800" dirty="0" smtClean="0"/>
              <a:t>with conventional networks </a:t>
            </a:r>
          </a:p>
          <a:p>
            <a:pPr lvl="1" defTabSz="231775">
              <a:spcBef>
                <a:spcPts val="0"/>
              </a:spcBef>
            </a:pPr>
            <a:r>
              <a:rPr lang="en-US" sz="1800" dirty="0" smtClean="0"/>
              <a:t>Carrier Ethernet and TE MPLS are path-pinned</a:t>
            </a:r>
          </a:p>
          <a:p>
            <a:pPr marL="636588" lvl="1" indent="-285750" defTabSz="231775">
              <a:spcBef>
                <a:spcPts val="0"/>
              </a:spcBef>
            </a:pPr>
            <a:r>
              <a:rPr lang="en-US" sz="1800" dirty="0" smtClean="0"/>
              <a:t>IP and LDP-based MPLS can arbitrarily change routing </a:t>
            </a:r>
          </a:p>
          <a:p>
            <a:pPr marL="0" indent="0" defTabSz="231775">
              <a:spcBef>
                <a:spcPts val="0"/>
              </a:spcBef>
              <a:buNone/>
            </a:pPr>
            <a:r>
              <a:rPr lang="en-US" sz="1800" dirty="0"/>
              <a:t>	</a:t>
            </a:r>
            <a:r>
              <a:rPr lang="en-US" sz="1800" dirty="0" smtClean="0"/>
              <a:t>with SDN all services are path-pinned</a:t>
            </a:r>
          </a:p>
          <a:p>
            <a:pPr defTabSz="231775">
              <a:spcBef>
                <a:spcPts val="1200"/>
              </a:spcBef>
            </a:pPr>
            <a:r>
              <a:rPr lang="en-US" sz="1800" dirty="0"/>
              <a:t>	</a:t>
            </a:r>
            <a:r>
              <a:rPr lang="en-US" dirty="0" smtClean="0"/>
              <a:t>SDN networks emphasize consistency </a:t>
            </a:r>
          </a:p>
          <a:p>
            <a:pPr marL="0" indent="0" defTabSz="231775">
              <a:spcBef>
                <a:spcPts val="0"/>
              </a:spcBef>
              <a:buNone/>
            </a:pPr>
            <a:r>
              <a:rPr lang="en-US" sz="1800" dirty="0" smtClean="0"/>
              <a:t>	before changing flow behavior, old packets are allowed to drain from the system</a:t>
            </a:r>
          </a:p>
          <a:p>
            <a:pPr defTabSz="231775">
              <a:spcBef>
                <a:spcPts val="1200"/>
              </a:spcBef>
            </a:pPr>
            <a:r>
              <a:rPr lang="en-US" dirty="0"/>
              <a:t>SDN networks </a:t>
            </a:r>
            <a:r>
              <a:rPr lang="en-US" dirty="0" smtClean="0"/>
              <a:t>support </a:t>
            </a:r>
            <a:r>
              <a:rPr lang="en-US" dirty="0"/>
              <a:t>application level </a:t>
            </a:r>
            <a:r>
              <a:rPr lang="en-US" dirty="0" smtClean="0"/>
              <a:t>flow granularity</a:t>
            </a:r>
            <a:endParaRPr lang="en-US" dirty="0"/>
          </a:p>
          <a:p>
            <a:pPr marL="0" indent="0" defTabSz="231775">
              <a:spcBef>
                <a:spcPts val="0"/>
              </a:spcBef>
              <a:buNone/>
            </a:pPr>
            <a:r>
              <a:rPr lang="en-US" sz="1800" dirty="0"/>
              <a:t>	</a:t>
            </a:r>
            <a:r>
              <a:rPr lang="en-US" sz="1800" dirty="0" smtClean="0"/>
              <a:t>in conventional networks multiple application types are mixed in a single FEC</a:t>
            </a:r>
          </a:p>
          <a:p>
            <a:pPr marL="0" indent="0" defTabSz="231775">
              <a:spcBef>
                <a:spcPts val="1200"/>
              </a:spcBef>
              <a:buNone/>
            </a:pPr>
            <a:r>
              <a:rPr lang="en-US" dirty="0" smtClean="0"/>
              <a:t>Thus PM </a:t>
            </a:r>
            <a:r>
              <a:rPr lang="en-US" dirty="0"/>
              <a:t>parameters </a:t>
            </a:r>
            <a:endParaRPr lang="en-US" dirty="0" smtClean="0"/>
          </a:p>
          <a:p>
            <a:pPr defTabSz="231775">
              <a:spcBef>
                <a:spcPts val="0"/>
              </a:spcBef>
            </a:pPr>
            <a:r>
              <a:rPr lang="en-US" dirty="0" smtClean="0"/>
              <a:t>do </a:t>
            </a:r>
            <a:r>
              <a:rPr lang="en-US" dirty="0"/>
              <a:t>not abruptly change in SDN </a:t>
            </a:r>
            <a:r>
              <a:rPr lang="en-US" dirty="0" smtClean="0"/>
              <a:t>networks</a:t>
            </a:r>
          </a:p>
          <a:p>
            <a:pPr defTabSz="231775">
              <a:spcBef>
                <a:spcPts val="0"/>
              </a:spcBef>
            </a:pPr>
            <a:r>
              <a:rPr lang="en-US" dirty="0" smtClean="0"/>
              <a:t>can be matched to service type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So we can conclude </a:t>
            </a:r>
            <a:r>
              <a:rPr lang="en-US" dirty="0"/>
              <a:t>that SDN actually makes determining </a:t>
            </a:r>
            <a:r>
              <a:rPr lang="en-US" dirty="0" err="1"/>
              <a:t>QoE</a:t>
            </a:r>
            <a:r>
              <a:rPr lang="en-US" dirty="0"/>
              <a:t> easier</a:t>
            </a:r>
            <a:r>
              <a:rPr lang="en-US" dirty="0" smtClean="0"/>
              <a:t>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34941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PM for rich services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 defTabSz="225425">
              <a:buNone/>
            </a:pPr>
            <a:r>
              <a:rPr lang="en-US" sz="2000" dirty="0" smtClean="0"/>
              <a:t>SDN provides a different path computation mechanism </a:t>
            </a:r>
          </a:p>
          <a:p>
            <a:pPr marL="0" indent="0" defTabSz="225425"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but is still limited to </a:t>
            </a:r>
            <a:r>
              <a:rPr lang="en-US" sz="2000" dirty="0" smtClean="0"/>
              <a:t>pure transport networking</a:t>
            </a:r>
          </a:p>
          <a:p>
            <a:pPr marL="0" indent="0" defTabSz="225425">
              <a:buNone/>
            </a:pPr>
            <a:r>
              <a:rPr lang="en-US" dirty="0" smtClean="0"/>
              <a:t>On the other hand, </a:t>
            </a:r>
            <a:r>
              <a:rPr lang="en-US" sz="2000" dirty="0" smtClean="0"/>
              <a:t>NFV changes </a:t>
            </a:r>
            <a:r>
              <a:rPr lang="en-US" sz="2000" dirty="0" smtClean="0"/>
              <a:t>the paradigm </a:t>
            </a:r>
          </a:p>
          <a:p>
            <a:pPr marL="0" indent="0" defTabSz="225425"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by enabling nontrivial data processing </a:t>
            </a:r>
            <a:endParaRPr lang="en-US" sz="2000" dirty="0" smtClean="0"/>
          </a:p>
          <a:p>
            <a:pPr marL="0" indent="0" defTabSz="225425">
              <a:spcBef>
                <a:spcPts val="1200"/>
              </a:spcBef>
              <a:buNone/>
            </a:pPr>
            <a:r>
              <a:rPr lang="en-US" dirty="0" smtClean="0"/>
              <a:t>As a first step to understand this new world</a:t>
            </a:r>
          </a:p>
          <a:p>
            <a:pPr marL="0" indent="0" defTabSz="225425"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we will embark on a set of </a:t>
            </a:r>
            <a:r>
              <a:rPr lang="en-US" i="1" dirty="0" err="1" smtClean="0"/>
              <a:t>gedanken</a:t>
            </a:r>
            <a:r>
              <a:rPr lang="en-US" i="1" dirty="0" smtClean="0"/>
              <a:t> experiments </a:t>
            </a:r>
            <a:r>
              <a:rPr lang="en-US" sz="1800" dirty="0" smtClean="0"/>
              <a:t>(AKA </a:t>
            </a:r>
            <a:r>
              <a:rPr lang="en-US" sz="1800" i="1" dirty="0" smtClean="0"/>
              <a:t>thought</a:t>
            </a:r>
            <a:r>
              <a:rPr lang="en-US" sz="1800" dirty="0" smtClean="0"/>
              <a:t> experiments)</a:t>
            </a:r>
          </a:p>
          <a:p>
            <a:pPr marL="0" indent="0" defTabSz="225425">
              <a:spcBef>
                <a:spcPts val="1200"/>
              </a:spcBef>
              <a:buNone/>
            </a:pPr>
            <a:r>
              <a:rPr lang="en-US" dirty="0" smtClean="0"/>
              <a:t>We will show that standard transport </a:t>
            </a:r>
            <a:r>
              <a:rPr lang="en-US" dirty="0" err="1" smtClean="0"/>
              <a:t>QoS</a:t>
            </a:r>
            <a:r>
              <a:rPr lang="en-US" dirty="0" smtClean="0"/>
              <a:t> </a:t>
            </a:r>
            <a:r>
              <a:rPr lang="en-US" dirty="0"/>
              <a:t>KPIs </a:t>
            </a:r>
            <a:r>
              <a:rPr lang="en-US" dirty="0" smtClean="0"/>
              <a:t>(type </a:t>
            </a:r>
            <a:r>
              <a:rPr lang="en-US" dirty="0" smtClean="0">
                <a:solidFill>
                  <a:srgbClr val="C00000"/>
                </a:solidFill>
              </a:rPr>
              <a:t>1.</a:t>
            </a:r>
            <a:r>
              <a:rPr lang="en-US" dirty="0" smtClean="0"/>
              <a:t> above)</a:t>
            </a:r>
          </a:p>
          <a:p>
            <a:pPr marL="0" indent="0" defTabSz="225425"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whether viewed end-to-end or hop-by-hop</a:t>
            </a:r>
          </a:p>
          <a:p>
            <a:pPr marL="0" indent="0" defTabSz="225425">
              <a:spcBef>
                <a:spcPts val="0"/>
              </a:spcBef>
              <a:buNone/>
            </a:pPr>
            <a:r>
              <a:rPr lang="en-US" dirty="0" smtClean="0"/>
              <a:t>can </a:t>
            </a:r>
            <a:r>
              <a:rPr lang="en-US" dirty="0"/>
              <a:t>be </a:t>
            </a:r>
            <a:r>
              <a:rPr lang="en-US" dirty="0" smtClean="0"/>
              <a:t>meaningless for NFV-enabled networks</a:t>
            </a:r>
          </a:p>
          <a:p>
            <a:pPr marL="0" indent="0" defTabSz="225425">
              <a:spcBef>
                <a:spcPts val="1200"/>
              </a:spcBef>
              <a:buNone/>
            </a:pPr>
            <a:r>
              <a:rPr lang="en-US" dirty="0" smtClean="0"/>
              <a:t>Our proofs will rely on demonstrating that with specific but genuine VNFs</a:t>
            </a:r>
          </a:p>
          <a:p>
            <a:pPr marL="0" indent="0" defTabSz="225425"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radical degradation of the value of standard </a:t>
            </a:r>
            <a:r>
              <a:rPr lang="en-US" dirty="0" err="1" smtClean="0"/>
              <a:t>QoS</a:t>
            </a:r>
            <a:r>
              <a:rPr lang="en-US" dirty="0" smtClean="0"/>
              <a:t> parameters</a:t>
            </a:r>
          </a:p>
          <a:p>
            <a:pPr marL="0" indent="0" defTabSz="225425">
              <a:spcBef>
                <a:spcPts val="0"/>
              </a:spcBef>
              <a:buNone/>
            </a:pPr>
            <a:r>
              <a:rPr lang="en-US" dirty="0" smtClean="0"/>
              <a:t>may not change (or even improve) the user’s experience!</a:t>
            </a:r>
            <a:endParaRPr lang="en-US" dirty="0"/>
          </a:p>
          <a:p>
            <a:pPr marL="0" indent="0" defTabSz="225425">
              <a:spcBef>
                <a:spcPts val="0"/>
              </a:spcBef>
              <a:buNone/>
            </a:pPr>
            <a:r>
              <a:rPr lang="en-US" dirty="0"/>
              <a:t>	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2325980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Packet loss can be </a:t>
            </a:r>
            <a:r>
              <a:rPr lang="en-US" i="1" dirty="0" smtClean="0"/>
              <a:t>problematic</a:t>
            </a:r>
            <a:endParaRPr lang="en-US" i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Experiment 1  IPS</a:t>
            </a:r>
          </a:p>
          <a:p>
            <a:pPr marL="0" indent="0">
              <a:buNone/>
            </a:pPr>
            <a:r>
              <a:rPr lang="en-US" dirty="0" smtClean="0"/>
              <a:t>An IPS function discards packets that it deems to be malicious</a:t>
            </a:r>
          </a:p>
          <a:p>
            <a:pPr marL="0" indent="0">
              <a:buNone/>
            </a:pPr>
            <a:r>
              <a:rPr lang="en-US" dirty="0" smtClean="0"/>
              <a:t>This leads to an increase in measured PLR </a:t>
            </a:r>
          </a:p>
          <a:p>
            <a:pPr marL="0" indent="0" defTabSz="287338">
              <a:buNone/>
            </a:pPr>
            <a:r>
              <a:rPr lang="en-US" dirty="0" smtClean="0"/>
              <a:t>Discarding these packets are in the user’s best interest </a:t>
            </a:r>
            <a:r>
              <a:rPr lang="en-US" sz="1600" dirty="0" smtClean="0"/>
              <a:t>(except for false-alarms)</a:t>
            </a:r>
          </a:p>
          <a:p>
            <a:pPr marL="0" indent="0" defTabSz="287338">
              <a:spcBef>
                <a:spcPts val="0"/>
              </a:spcBef>
              <a:buNone/>
            </a:pPr>
            <a:r>
              <a:rPr lang="en-US" dirty="0" smtClean="0"/>
              <a:t>So, one would wish the </a:t>
            </a:r>
            <a:r>
              <a:rPr lang="en-US" dirty="0" err="1" smtClean="0"/>
              <a:t>QoE</a:t>
            </a:r>
            <a:r>
              <a:rPr lang="en-US" dirty="0" smtClean="0"/>
              <a:t> to increase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However, </a:t>
            </a:r>
            <a:r>
              <a:rPr lang="en-US" dirty="0" err="1" smtClean="0"/>
              <a:t>QoE</a:t>
            </a:r>
            <a:r>
              <a:rPr lang="en-US" dirty="0" smtClean="0"/>
              <a:t>(PLR) can not universally increase</a:t>
            </a:r>
          </a:p>
          <a:p>
            <a:pPr marL="0" indent="0" defTabSz="231775"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as most other packet loss degrade </a:t>
            </a:r>
            <a:r>
              <a:rPr lang="en-US" dirty="0" err="1" smtClean="0"/>
              <a:t>QoE</a:t>
            </a:r>
            <a:endParaRPr lang="en-US" dirty="0" smtClean="0"/>
          </a:p>
          <a:p>
            <a:pPr marL="0" indent="0">
              <a:spcBef>
                <a:spcPts val="1200"/>
              </a:spcBef>
              <a:buNone/>
            </a:pPr>
            <a:r>
              <a:rPr lang="en-US" dirty="0" smtClean="0"/>
              <a:t>Note that these discards are not comparable to those of a policing function</a:t>
            </a:r>
          </a:p>
          <a:p>
            <a:pPr marL="0" indent="0">
              <a:buNone/>
            </a:pPr>
            <a:r>
              <a:rPr lang="en-US" dirty="0" smtClean="0"/>
              <a:t>Policing discards do </a:t>
            </a:r>
            <a:r>
              <a:rPr lang="en-US" i="1" dirty="0" smtClean="0"/>
              <a:t>not</a:t>
            </a:r>
            <a:r>
              <a:rPr lang="en-US" dirty="0" smtClean="0"/>
              <a:t> degrade measured PLR </a:t>
            </a:r>
          </a:p>
          <a:p>
            <a:pPr marL="0" indent="0">
              <a:spcBef>
                <a:spcPts val="0"/>
              </a:spcBef>
              <a:buNone/>
              <a:tabLst>
                <a:tab pos="287338" algn="l"/>
              </a:tabLst>
            </a:pPr>
            <a:r>
              <a:rPr lang="en-US" dirty="0"/>
              <a:t>	</a:t>
            </a:r>
            <a:r>
              <a:rPr lang="en-US" dirty="0" smtClean="0"/>
              <a:t>as it is only computed on in-profile packets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dirty="0" smtClean="0"/>
              <a:t>This example may seem contrived, and its effects rare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dirty="0" smtClean="0"/>
              <a:t>But it gets much worse!</a:t>
            </a:r>
          </a:p>
        </p:txBody>
      </p:sp>
    </p:spTree>
    <p:extLst>
      <p:ext uri="{BB962C8B-B14F-4D97-AF65-F5344CB8AC3E}">
        <p14:creationId xmlns:p14="http://schemas.microsoft.com/office/powerpoint/2010/main" val="6820272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Packet loss can be </a:t>
            </a:r>
            <a:r>
              <a:rPr lang="en-US" i="1" dirty="0" smtClean="0"/>
              <a:t>meaningless</a:t>
            </a:r>
            <a:endParaRPr lang="en-US" i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Experiment 2   TCP proxy</a:t>
            </a:r>
          </a:p>
          <a:p>
            <a:pPr marL="0" indent="0">
              <a:buNone/>
            </a:pPr>
            <a:r>
              <a:rPr lang="en-US" dirty="0" smtClean="0"/>
              <a:t>A TCP proxy terminates the end-to-end TCP session </a:t>
            </a:r>
          </a:p>
          <a:p>
            <a:pPr marL="0" indent="0" defTabSz="231775"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creating two segmental sessions</a:t>
            </a:r>
          </a:p>
          <a:p>
            <a:pPr marL="0" indent="0">
              <a:buNone/>
            </a:pPr>
            <a:r>
              <a:rPr lang="en-US" dirty="0" smtClean="0"/>
              <a:t>While the transmitted byte-stream is maintained, its segmentation is not</a:t>
            </a:r>
          </a:p>
          <a:p>
            <a:pPr marL="0" indent="0">
              <a:buNone/>
            </a:pPr>
            <a:r>
              <a:rPr lang="en-US" dirty="0" smtClean="0"/>
              <a:t>For example, </a:t>
            </a:r>
          </a:p>
          <a:p>
            <a:pPr marL="0" indent="0" defTabSz="231775"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3 packets may enter the proxy, and either 2 or 4 exit it !</a:t>
            </a:r>
          </a:p>
          <a:p>
            <a:pPr marL="0" indent="0" defTabSz="231775">
              <a:spcBef>
                <a:spcPts val="1200"/>
              </a:spcBef>
              <a:buNone/>
            </a:pPr>
            <a:r>
              <a:rPr lang="en-US" dirty="0" smtClean="0"/>
              <a:t>Thus, counting packets becomes meaningless in the presence of a proxy</a:t>
            </a:r>
          </a:p>
          <a:p>
            <a:pPr marL="0" indent="0" defTabSz="231775">
              <a:spcBef>
                <a:spcPts val="1200"/>
              </a:spcBef>
              <a:buNone/>
            </a:pPr>
            <a:r>
              <a:rPr lang="en-US" dirty="0" smtClean="0"/>
              <a:t>And thus PLR becomes undefined!</a:t>
            </a:r>
          </a:p>
          <a:p>
            <a:pPr marL="0" indent="0" defTabSz="231775">
              <a:spcBef>
                <a:spcPts val="1200"/>
              </a:spcBef>
              <a:buNone/>
            </a:pPr>
            <a:r>
              <a:rPr lang="en-US" dirty="0" smtClean="0"/>
              <a:t>The obvious remedy is to completely abandon counting packets</a:t>
            </a:r>
          </a:p>
          <a:p>
            <a:pPr marL="0" indent="0" defTabSz="231775"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and to measure the more meaningful entity – </a:t>
            </a:r>
            <a:r>
              <a:rPr lang="en-US" i="1" dirty="0" smtClean="0"/>
              <a:t>volume </a:t>
            </a:r>
            <a:r>
              <a:rPr lang="en-US" dirty="0" smtClean="0"/>
              <a:t>!</a:t>
            </a:r>
          </a:p>
          <a:p>
            <a:pPr marL="0" indent="0" defTabSz="231775">
              <a:spcBef>
                <a:spcPts val="0"/>
              </a:spcBef>
              <a:buNone/>
            </a:pPr>
            <a:r>
              <a:rPr lang="en-US" dirty="0" smtClean="0"/>
              <a:t>By volume we mean the number of bytes received</a:t>
            </a:r>
          </a:p>
          <a:p>
            <a:pPr marL="0" indent="0" defTabSz="231775"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irrespective of the number of encapsulating packets</a:t>
            </a:r>
          </a:p>
          <a:p>
            <a:pPr marL="0" indent="0" defTabSz="231775">
              <a:spcBef>
                <a:spcPts val="1200"/>
              </a:spcBef>
              <a:buNone/>
            </a:pPr>
            <a:r>
              <a:rPr lang="en-US" dirty="0" smtClean="0"/>
              <a:t>So, we posit that the correct KPI is loss of volume, not loss of packets</a:t>
            </a:r>
          </a:p>
          <a:p>
            <a:pPr marL="0" indent="0" defTabSz="231775">
              <a:spcBef>
                <a:spcPts val="1200"/>
              </a:spcBef>
              <a:buNone/>
            </a:pPr>
            <a:r>
              <a:rPr lang="en-US" dirty="0" smtClean="0"/>
              <a:t>Let’s see if that helps ....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7188643"/>
      </p:ext>
    </p:extLst>
  </p:cSld>
  <p:clrMapOvr>
    <a:masterClrMapping/>
  </p:clrMapOvr>
</p:sld>
</file>

<file path=ppt/theme/theme1.xml><?xml version="1.0" encoding="utf-8"?>
<a:theme xmlns:a="http://schemas.openxmlformats.org/drawingml/2006/main" name="RADtemplate-201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29400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rgbClr val="4D4948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 algn="ctr">
          <a:lnSpc>
            <a:spcPct val="85000"/>
          </a:lnSpc>
          <a:defRPr sz="1100" b="1" dirty="0" err="1" smtClean="0">
            <a:latin typeface="+mn-lt"/>
          </a:defRPr>
        </a:defPPr>
      </a:lstStyle>
    </a:tx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C00000"/>
        </a:dk2>
        <a:lt2>
          <a:srgbClr val="969696"/>
        </a:lt2>
        <a:accent1>
          <a:srgbClr val="C00000"/>
        </a:accent1>
        <a:accent2>
          <a:srgbClr val="0098A1"/>
        </a:accent2>
        <a:accent3>
          <a:srgbClr val="FFFFFF"/>
        </a:accent3>
        <a:accent4>
          <a:srgbClr val="000000"/>
        </a:accent4>
        <a:accent5>
          <a:srgbClr val="DCAAAA"/>
        </a:accent5>
        <a:accent6>
          <a:srgbClr val="008991"/>
        </a:accent6>
        <a:hlink>
          <a:srgbClr val="F29400"/>
        </a:hlink>
        <a:folHlink>
          <a:srgbClr val="0098A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RADtemplate-2013</Template>
  <TotalTime>21699</TotalTime>
  <Words>664</Words>
  <Application>Microsoft Office PowerPoint</Application>
  <PresentationFormat>On-screen Show (4:3)</PresentationFormat>
  <Paragraphs>336</Paragraphs>
  <Slides>22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9" baseType="lpstr">
      <vt:lpstr>Adobe Ming Std L</vt:lpstr>
      <vt:lpstr>Arial</vt:lpstr>
      <vt:lpstr>Calibri</vt:lpstr>
      <vt:lpstr>Times New Roman</vt:lpstr>
      <vt:lpstr>Times New Roman (Hebrew)</vt:lpstr>
      <vt:lpstr>RADtemplate-2013</vt:lpstr>
      <vt:lpstr>Clip</vt:lpstr>
      <vt:lpstr>NFV PM Thought Experiments</vt:lpstr>
      <vt:lpstr>QoE and QoS</vt:lpstr>
      <vt:lpstr>PM parameters and QoE</vt:lpstr>
      <vt:lpstr>Rich communications services</vt:lpstr>
      <vt:lpstr>Finding QoS KPIs for rich services</vt:lpstr>
      <vt:lpstr>The effect of SDN on PM</vt:lpstr>
      <vt:lpstr>PM for rich services</vt:lpstr>
      <vt:lpstr>Packet loss can be problematic</vt:lpstr>
      <vt:lpstr>Packet loss can be meaningless</vt:lpstr>
      <vt:lpstr>Volume loss can be meaningless</vt:lpstr>
      <vt:lpstr>Information loss can be meaningless </vt:lpstr>
      <vt:lpstr>Synthetic OAM packets</vt:lpstr>
      <vt:lpstr>Delay may be problematic</vt:lpstr>
      <vt:lpstr>Delay can be meaningless</vt:lpstr>
      <vt:lpstr>What about hop-by-hop KPIs ?</vt:lpstr>
      <vt:lpstr>What about hop-by-hop KPIs ?</vt:lpstr>
      <vt:lpstr>HbH KPIs can be hard to track</vt:lpstr>
      <vt:lpstr>HbH KPIs can be impossible to track</vt:lpstr>
      <vt:lpstr>Hop-by-hop KPIs can be meaningless </vt:lpstr>
      <vt:lpstr>Hop-by-hop KPIs can be counterintuitive </vt:lpstr>
      <vt:lpstr>Are these examples too contrived?</vt:lpstr>
      <vt:lpstr>Summary</vt:lpstr>
    </vt:vector>
  </TitlesOfParts>
  <Company>Rad LTD.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SDNFV</dc:title>
  <dc:creator>Y(J)S</dc:creator>
  <cp:keywords>SDN, NFV, virtualization</cp:keywords>
  <cp:lastModifiedBy>Yaakov Stein</cp:lastModifiedBy>
  <cp:revision>828</cp:revision>
  <dcterms:created xsi:type="dcterms:W3CDTF">2013-01-21T06:31:02Z</dcterms:created>
  <dcterms:modified xsi:type="dcterms:W3CDTF">2017-06-26T04:44:16Z</dcterms:modified>
</cp:coreProperties>
</file>