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75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88" r:id="rId10"/>
    <p:sldId id="387" r:id="rId11"/>
    <p:sldId id="355" r:id="rId12"/>
    <p:sldId id="365" r:id="rId13"/>
    <p:sldId id="369" r:id="rId14"/>
    <p:sldId id="373" r:id="rId15"/>
    <p:sldId id="372" r:id="rId16"/>
    <p:sldId id="371" r:id="rId17"/>
    <p:sldId id="382" r:id="rId18"/>
    <p:sldId id="367" r:id="rId19"/>
    <p:sldId id="374" r:id="rId20"/>
    <p:sldId id="389" r:id="rId21"/>
    <p:sldId id="368" r:id="rId22"/>
    <p:sldId id="375" r:id="rId23"/>
    <p:sldId id="370" r:id="rId24"/>
    <p:sldId id="377" r:id="rId25"/>
    <p:sldId id="380" r:id="rId26"/>
    <p:sldId id="378" r:id="rId27"/>
    <p:sldId id="379" r:id="rId28"/>
    <p:sldId id="381" r:id="rId29"/>
    <p:sldId id="376" r:id="rId30"/>
    <p:sldId id="383" r:id="rId31"/>
    <p:sldId id="384" r:id="rId32"/>
    <p:sldId id="385" r:id="rId33"/>
    <p:sldId id="386" r:id="rId34"/>
    <p:sldId id="360" r:id="rId35"/>
    <p:sldId id="391" r:id="rId36"/>
    <p:sldId id="361" r:id="rId37"/>
    <p:sldId id="362" r:id="rId38"/>
    <p:sldId id="363" r:id="rId39"/>
    <p:sldId id="364" r:id="rId40"/>
    <p:sldId id="278" r:id="rId41"/>
  </p:sldIdLst>
  <p:sldSz cx="9144000" cy="6858000" type="screen4x3"/>
  <p:notesSz cx="6662738" cy="9926638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3" userDrawn="1">
          <p15:clr>
            <a:srgbClr val="A4A3A4"/>
          </p15:clr>
        </p15:guide>
        <p15:guide id="2" orient="horz" pos="4237" userDrawn="1">
          <p15:clr>
            <a:srgbClr val="A4A3A4"/>
          </p15:clr>
        </p15:guide>
        <p15:guide id="3" orient="horz" pos="5632" userDrawn="1">
          <p15:clr>
            <a:srgbClr val="A4A3A4"/>
          </p15:clr>
        </p15:guide>
        <p15:guide id="4" orient="horz" pos="3584" userDrawn="1">
          <p15:clr>
            <a:srgbClr val="A4A3A4"/>
          </p15:clr>
        </p15:guide>
        <p15:guide id="5" pos="487" userDrawn="1">
          <p15:clr>
            <a:srgbClr val="A4A3A4"/>
          </p15:clr>
        </p15:guide>
        <p15:guide id="6" pos="2757" userDrawn="1">
          <p15:clr>
            <a:srgbClr val="A4A3A4"/>
          </p15:clr>
        </p15:guide>
        <p15:guide id="7" pos="480" userDrawn="1">
          <p15:clr>
            <a:srgbClr val="A4A3A4"/>
          </p15:clr>
        </p15:guide>
        <p15:guide id="8" orient="horz" pos="1296" userDrawn="1">
          <p15:clr>
            <a:srgbClr val="A4A3A4"/>
          </p15:clr>
        </p15:guide>
        <p15:guide id="9" pos="5620" userDrawn="1">
          <p15:clr>
            <a:srgbClr val="A4A3A4"/>
          </p15:clr>
        </p15:guide>
        <p15:guide id="10" orient="horz" pos="2147" userDrawn="1">
          <p15:clr>
            <a:srgbClr val="A4A3A4"/>
          </p15:clr>
        </p15:guide>
        <p15:guide id="11" orient="horz" pos="3179" userDrawn="1">
          <p15:clr>
            <a:srgbClr val="A4A3A4"/>
          </p15:clr>
        </p15:guide>
        <p15:guide id="12" orient="horz" pos="4224" userDrawn="1">
          <p15:clr>
            <a:srgbClr val="A4A3A4"/>
          </p15:clr>
        </p15:guide>
        <p15:guide id="13" orient="horz" pos="2688" userDrawn="1">
          <p15:clr>
            <a:srgbClr val="A4A3A4"/>
          </p15:clr>
        </p15:guide>
        <p15:guide id="14" orient="horz" pos="9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09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CC0E4"/>
    <a:srgbClr val="F29400"/>
    <a:srgbClr val="C9D200"/>
    <a:srgbClr val="FF0000"/>
    <a:srgbClr val="FFFFFF"/>
    <a:srgbClr val="E2001A"/>
    <a:srgbClr val="000000"/>
    <a:srgbClr val="E5F2FF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47" autoAdjust="0"/>
    <p:restoredTop sz="85940" autoAdjust="0"/>
  </p:normalViewPr>
  <p:slideViewPr>
    <p:cSldViewPr snapToGrid="0">
      <p:cViewPr varScale="1">
        <p:scale>
          <a:sx n="62" d="100"/>
          <a:sy n="62" d="100"/>
        </p:scale>
        <p:origin x="1206" y="60"/>
      </p:cViewPr>
      <p:guideLst>
        <p:guide orient="horz" pos="2863"/>
        <p:guide orient="horz" pos="4237"/>
        <p:guide orient="horz" pos="5632"/>
        <p:guide orient="horz" pos="3584"/>
        <p:guide pos="487"/>
        <p:guide pos="2757"/>
        <p:guide pos="480"/>
        <p:guide orient="horz" pos="1296"/>
        <p:guide pos="5620"/>
        <p:guide orient="horz" pos="2147"/>
        <p:guide orient="horz" pos="3179"/>
        <p:guide orient="horz" pos="4224"/>
        <p:guide orient="horz" pos="2688"/>
        <p:guide orient="horz" pos="972"/>
      </p:guideLst>
    </p:cSldViewPr>
  </p:slideViewPr>
  <p:outlineViewPr>
    <p:cViewPr>
      <p:scale>
        <a:sx n="33" d="100"/>
        <a:sy n="33" d="100"/>
      </p:scale>
      <p:origin x="0" y="-342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notesViewPr>
    <p:cSldViewPr snapToGrid="0">
      <p:cViewPr varScale="1">
        <p:scale>
          <a:sx n="58" d="100"/>
          <a:sy n="58" d="100"/>
        </p:scale>
        <p:origin x="2100" y="78"/>
      </p:cViewPr>
      <p:guideLst>
        <p:guide orient="horz" pos="3126"/>
        <p:guide pos="209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9F6FB-C1AE-4F7C-9894-D0E479E8CDEA}" type="datetimeFigureOut">
              <a:rPr lang="en-US" smtClean="0"/>
              <a:pPr/>
              <a:t>28/05/2018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1F6E6-D61E-48D4-8F53-C581DC6C6F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5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906E6-73B2-498B-A373-7CF3B6EEB8E6}" type="datetimeFigureOut">
              <a:rPr lang="en-US" smtClean="0"/>
              <a:pPr/>
              <a:t>28/05/2018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D4517-96C9-4380-A28E-A9EE7E734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6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5G is not about “phones” – that’s so old fashioned!</a:t>
            </a:r>
          </a:p>
          <a:p>
            <a:r>
              <a:rPr lang="en-US" dirty="0" smtClean="0"/>
              <a:t>Everything is going to be connected</a:t>
            </a:r>
            <a:r>
              <a:rPr lang="en-US" baseline="0" dirty="0" smtClean="0"/>
              <a:t> all the time!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67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Warning</a:t>
            </a:r>
            <a:r>
              <a:rPr lang="en-US" baseline="0" dirty="0" smtClean="0"/>
              <a:t> – 2 different reference point nomenclatures</a:t>
            </a:r>
          </a:p>
          <a:p>
            <a:r>
              <a:rPr lang="en-US" baseline="0" dirty="0" smtClean="0"/>
              <a:t>control functions connected via bus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51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67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the problem?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24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BBU hosteling</a:t>
            </a:r>
            <a:r>
              <a:rPr lang="en-US" baseline="0" dirty="0" smtClean="0"/>
              <a:t> is pooling + X2 local interfaces</a:t>
            </a:r>
          </a:p>
          <a:p>
            <a:r>
              <a:rPr lang="en-US" dirty="0" smtClean="0"/>
              <a:t>Assumed 16 bits per sample</a:t>
            </a:r>
          </a:p>
          <a:p>
            <a:r>
              <a:rPr lang="en-US" dirty="0" smtClean="0"/>
              <a:t>IQ</a:t>
            </a:r>
            <a:r>
              <a:rPr lang="en-US" baseline="0" dirty="0" smtClean="0"/>
              <a:t> sampling still requires twice the BW in sample/sec</a:t>
            </a:r>
          </a:p>
          <a:p>
            <a:r>
              <a:rPr lang="en-US" baseline="0" dirty="0" smtClean="0"/>
              <a:t>For comparison, </a:t>
            </a:r>
            <a:r>
              <a:rPr lang="en-US" baseline="0" dirty="0" err="1" smtClean="0"/>
              <a:t>EoY</a:t>
            </a:r>
            <a:r>
              <a:rPr lang="en-US" baseline="0" dirty="0" smtClean="0"/>
              <a:t> 2016 the entire Internet was 100 PB/month = 300 </a:t>
            </a:r>
            <a:r>
              <a:rPr lang="en-US" baseline="0" dirty="0" err="1" smtClean="0"/>
              <a:t>Tbps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14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enable resource</a:t>
            </a:r>
            <a:r>
              <a:rPr lang="en-US" baseline="0" dirty="0" smtClean="0"/>
              <a:t> sharing and delay reduction</a:t>
            </a:r>
          </a:p>
          <a:p>
            <a:r>
              <a:rPr lang="en-US" baseline="0" dirty="0" smtClean="0"/>
              <a:t>   we can do some portion of the L1/L2/L3 processing locally</a:t>
            </a:r>
          </a:p>
          <a:p>
            <a:r>
              <a:rPr lang="en-US" baseline="0" dirty="0" smtClean="0"/>
              <a:t>For example, after the FFT we only need active subcarriers, &lt; 50%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36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XG-PON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G.987 </a:t>
            </a:r>
            <a:r>
              <a:rPr lang="en-US" dirty="0" smtClean="0"/>
              <a:t>(X=10)</a:t>
            </a:r>
            <a:r>
              <a:rPr lang="en-US" baseline="0" dirty="0" smtClean="0"/>
              <a:t> 10G DS 2.5G US</a:t>
            </a:r>
          </a:p>
          <a:p>
            <a:r>
              <a:rPr lang="en-US" baseline="0" dirty="0" smtClean="0"/>
              <a:t>XGS-PON G.989.2-1 symmetric 10G US and DS 20km</a:t>
            </a:r>
          </a:p>
          <a:p>
            <a:r>
              <a:rPr lang="en-US" baseline="0" dirty="0" smtClean="0"/>
              <a:t>NG-PON2 G.989.x TDM and WDM, talk about extending to 25G-PON</a:t>
            </a:r>
          </a:p>
          <a:p>
            <a:r>
              <a:rPr lang="en-US" baseline="0" dirty="0" smtClean="0"/>
              <a:t>802.3by approved June 2016</a:t>
            </a:r>
          </a:p>
          <a:p>
            <a:r>
              <a:rPr lang="en-US" baseline="0" dirty="0" smtClean="0"/>
              <a:t>OIF approved </a:t>
            </a:r>
            <a:r>
              <a:rPr lang="en-US" baseline="0" dirty="0" err="1" smtClean="0"/>
              <a:t>FlexE</a:t>
            </a:r>
            <a:r>
              <a:rPr lang="en-US" baseline="0" dirty="0" smtClean="0"/>
              <a:t> Implementation Agreement in March 2016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bonding alternative to LAG - e.g., n*25G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sub-rating - e.g., 50G MAC inside 100GB PHY.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channelization e.g., support 150G + 2*25G MACs over 2*bonded 100G PHY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modes supported by TDM allocation in a “calendar”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08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 smtClean="0"/>
              <a:t>dynamic</a:t>
            </a:r>
            <a:r>
              <a:rPr lang="en-US" sz="1200" dirty="0" smtClean="0"/>
              <a:t> “on-demand” is what</a:t>
            </a:r>
            <a:r>
              <a:rPr lang="en-US" sz="1200" baseline="0" dirty="0" smtClean="0"/>
              <a:t> differentiates a slice from a VPN</a:t>
            </a:r>
            <a:endParaRPr lang="en-US" sz="1200" dirty="0" smtClean="0"/>
          </a:p>
          <a:p>
            <a:r>
              <a:rPr lang="en-US" sz="1200" dirty="0" smtClean="0"/>
              <a:t>performance isolation means each slice meets service KPIs </a:t>
            </a:r>
          </a:p>
          <a:p>
            <a:r>
              <a:rPr lang="en-US" sz="1200" dirty="0" smtClean="0"/>
              <a:t>  regardless of congestion and performance levels of other slices</a:t>
            </a:r>
          </a:p>
          <a:p>
            <a:r>
              <a:rPr lang="en-US" sz="1200" dirty="0" smtClean="0"/>
              <a:t>each slice has independent security functions, so authorization to one slice does not apply</a:t>
            </a:r>
            <a:r>
              <a:rPr lang="en-US" sz="1200" baseline="0" dirty="0" smtClean="0"/>
              <a:t> to another</a:t>
            </a:r>
          </a:p>
          <a:p>
            <a:r>
              <a:rPr lang="en-US" sz="1200" baseline="0" dirty="0" smtClean="0"/>
              <a:t>control and management of each slice is totally independent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5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all know VLANs – why</a:t>
            </a:r>
            <a:r>
              <a:rPr lang="en-US" baseline="0" dirty="0" smtClean="0"/>
              <a:t> is slicing new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84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 is known as a timing expert – how can we leverage this in the world of 5G?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62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</a:t>
            </a:r>
            <a:r>
              <a:rPr lang="en-US" dirty="0" err="1" smtClean="0"/>
              <a:t>MiCLK</a:t>
            </a:r>
            <a:r>
              <a:rPr lang="en-US" dirty="0" smtClean="0"/>
              <a:t> is actually better than GPS per 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49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rate too low for immersive</a:t>
            </a:r>
            <a:r>
              <a:rPr lang="en-US" baseline="0" dirty="0" smtClean="0"/>
              <a:t> VR/AR, multiple HDTV, ..</a:t>
            </a:r>
          </a:p>
          <a:p>
            <a:r>
              <a:rPr lang="en-US" baseline="0" dirty="0" smtClean="0"/>
              <a:t>delay too high for gaming, distributed orchestra, some </a:t>
            </a:r>
            <a:r>
              <a:rPr lang="en-US" baseline="0" dirty="0" err="1" smtClean="0"/>
              <a:t>IoT</a:t>
            </a:r>
            <a:r>
              <a:rPr lang="en-US" baseline="0" dirty="0" smtClean="0"/>
              <a:t>, ...</a:t>
            </a:r>
          </a:p>
          <a:p>
            <a:r>
              <a:rPr lang="en-US" baseline="0" dirty="0" smtClean="0"/>
              <a:t>simultaneous connections – </a:t>
            </a:r>
            <a:r>
              <a:rPr lang="en-US" baseline="0" dirty="0" err="1" smtClean="0"/>
              <a:t>IoT</a:t>
            </a:r>
            <a:r>
              <a:rPr lang="en-US" baseline="0" dirty="0" smtClean="0"/>
              <a:t>!</a:t>
            </a:r>
          </a:p>
          <a:p>
            <a:r>
              <a:rPr lang="en-US" baseline="0" dirty="0" smtClean="0"/>
              <a:t>high speed – trains, LEO satellites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93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Boxes</a:t>
            </a:r>
            <a:r>
              <a:rPr lang="en-US" baseline="0" dirty="0" smtClean="0"/>
              <a:t> support 25G interfaces, </a:t>
            </a:r>
            <a:r>
              <a:rPr lang="en-US" baseline="0" dirty="0" err="1" smtClean="0"/>
              <a:t>FlexE</a:t>
            </a:r>
            <a:r>
              <a:rPr lang="en-US" baseline="0" dirty="0" smtClean="0"/>
              <a:t>, TSN</a:t>
            </a:r>
          </a:p>
          <a:p>
            <a:r>
              <a:rPr lang="en-US" baseline="0" dirty="0" smtClean="0"/>
              <a:t>A, B, D are upgrades of present units</a:t>
            </a:r>
          </a:p>
          <a:p>
            <a:r>
              <a:rPr lang="en-US" baseline="0" dirty="0" smtClean="0"/>
              <a:t>B can host NFV, e.g., for low latency </a:t>
            </a:r>
            <a:r>
              <a:rPr lang="en-US" baseline="0" dirty="0" err="1" smtClean="0"/>
              <a:t>IoT</a:t>
            </a:r>
            <a:r>
              <a:rPr lang="en-US" baseline="0" dirty="0" smtClean="0"/>
              <a:t> aggregation</a:t>
            </a:r>
          </a:p>
          <a:p>
            <a:r>
              <a:rPr lang="en-US" baseline="0" dirty="0" smtClean="0"/>
              <a:t>C includes nontrivial functionality, e.g., PDCP (mobile operator – not transport operator)</a:t>
            </a:r>
          </a:p>
          <a:p>
            <a:r>
              <a:rPr lang="en-US" baseline="0" dirty="0" smtClean="0"/>
              <a:t>E in near-term 10*10G CPRI to 100G </a:t>
            </a:r>
            <a:r>
              <a:rPr lang="en-US" baseline="0" dirty="0" err="1" smtClean="0"/>
              <a:t>FlexE</a:t>
            </a:r>
            <a:r>
              <a:rPr lang="en-US" baseline="0" dirty="0" smtClean="0"/>
              <a:t>, and later 8*25G CPRI to 200G </a:t>
            </a:r>
            <a:r>
              <a:rPr lang="en-US" baseline="0" dirty="0" err="1" smtClean="0"/>
              <a:t>FlexE</a:t>
            </a:r>
            <a:endParaRPr lang="en-US" baseline="0" dirty="0" smtClean="0"/>
          </a:p>
          <a:p>
            <a:r>
              <a:rPr lang="en-US" baseline="0" dirty="0" smtClean="0"/>
              <a:t>Don’t include this slide in handouts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36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lead-in: So what? Isn’t 4G </a:t>
            </a:r>
            <a:r>
              <a:rPr lang="en-US" sz="1200" i="1" dirty="0" smtClean="0"/>
              <a:t>good</a:t>
            </a:r>
            <a:r>
              <a:rPr lang="en-US" sz="1200" dirty="0" smtClean="0"/>
              <a:t> </a:t>
            </a:r>
            <a:r>
              <a:rPr lang="en-US" sz="1200" i="1" dirty="0" smtClean="0"/>
              <a:t>enough</a:t>
            </a:r>
            <a:r>
              <a:rPr lang="en-US" sz="1200" dirty="0" smtClean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But – 5G won’t arrive due to use cases, only due to business case!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22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/>
              <a:t>Release 15 uses NR in both sub-6 GHz and </a:t>
            </a:r>
            <a:r>
              <a:rPr lang="en-US" sz="1200" dirty="0" err="1" smtClean="0"/>
              <a:t>mmW</a:t>
            </a:r>
            <a:r>
              <a:rPr lang="en-US" sz="1200" dirty="0" smtClean="0"/>
              <a:t> bands.</a:t>
            </a:r>
          </a:p>
          <a:p>
            <a:pPr marL="0" indent="0">
              <a:buNone/>
            </a:pPr>
            <a:r>
              <a:rPr lang="en-US" sz="1200" dirty="0" smtClean="0"/>
              <a:t>It includes </a:t>
            </a:r>
            <a:r>
              <a:rPr lang="en-US" sz="1200" i="1" dirty="0" smtClean="0"/>
              <a:t>Non-Standalone 5G NR</a:t>
            </a:r>
            <a:r>
              <a:rPr lang="en-US" sz="1200" dirty="0" smtClean="0"/>
              <a:t> which adds NR </a:t>
            </a:r>
          </a:p>
          <a:p>
            <a:pPr marL="0" indent="0">
              <a:buNone/>
            </a:pPr>
            <a:r>
              <a:rPr lang="en-US" sz="1200" dirty="0" smtClean="0"/>
              <a:t>but utilizes LTE EPC in order to enable certain 5G use cases starting in 2019. </a:t>
            </a:r>
          </a:p>
          <a:p>
            <a:pPr marL="0" indent="0">
              <a:buNone/>
            </a:pPr>
            <a:r>
              <a:rPr lang="en-US" sz="1200" dirty="0" smtClean="0"/>
              <a:t>Full 5G core will arrive in 2020 and afterwards. </a:t>
            </a:r>
          </a:p>
          <a:p>
            <a:r>
              <a:rPr lang="en-US" dirty="0" smtClean="0"/>
              <a:t>These are select 2017 trials – many more have been publicized</a:t>
            </a:r>
            <a:r>
              <a:rPr lang="en-US" baseline="0" dirty="0" smtClean="0"/>
              <a:t> since.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60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actually some goals are 1000* the presently available</a:t>
            </a:r>
          </a:p>
          <a:p>
            <a:r>
              <a:rPr lang="en-US" dirty="0" smtClean="0"/>
              <a:t>distance UE-BS</a:t>
            </a:r>
            <a:r>
              <a:rPr lang="en-US" baseline="0" dirty="0" smtClean="0"/>
              <a:t> is a non-goal, so 5G is urban-directed </a:t>
            </a:r>
          </a:p>
          <a:p>
            <a:r>
              <a:rPr lang="en-US" baseline="0" dirty="0" smtClean="0"/>
              <a:t>    (but projects such as </a:t>
            </a:r>
            <a:r>
              <a:rPr lang="en-US" baseline="0" dirty="0" err="1" smtClean="0"/>
              <a:t>OneWeb</a:t>
            </a:r>
            <a:r>
              <a:rPr lang="en-US" baseline="0" dirty="0" smtClean="0"/>
              <a:t> envision 5G-compatible LEO satellites for universal coverage)</a:t>
            </a:r>
            <a:endParaRPr lang="en-US" dirty="0" smtClean="0"/>
          </a:p>
          <a:p>
            <a:r>
              <a:rPr lang="en-US" dirty="0" smtClean="0"/>
              <a:t>latency is for V2x, AR/VR, and some </a:t>
            </a:r>
            <a:r>
              <a:rPr lang="en-US" dirty="0" err="1" smtClean="0"/>
              <a:t>IoT</a:t>
            </a:r>
            <a:endParaRPr lang="en-US" dirty="0" smtClean="0"/>
          </a:p>
          <a:p>
            <a:r>
              <a:rPr lang="en-US" dirty="0" smtClean="0"/>
              <a:t>energy</a:t>
            </a:r>
            <a:r>
              <a:rPr lang="en-US" baseline="0" dirty="0" smtClean="0"/>
              <a:t> efficiency may be reduced to 1 </a:t>
            </a:r>
            <a:r>
              <a:rPr lang="en-US" baseline="0" dirty="0" err="1" smtClean="0"/>
              <a:t>pJ</a:t>
            </a:r>
            <a:r>
              <a:rPr lang="en-US" baseline="0" dirty="0" smtClean="0"/>
              <a:t>/bit</a:t>
            </a:r>
          </a:p>
          <a:p>
            <a:r>
              <a:rPr lang="en-US" baseline="0" dirty="0" smtClean="0"/>
              <a:t>500 km/h is for high-speed trains</a:t>
            </a:r>
          </a:p>
          <a:p>
            <a:r>
              <a:rPr lang="en-US" baseline="0" dirty="0" smtClean="0"/>
              <a:t>connection density is for </a:t>
            </a:r>
            <a:r>
              <a:rPr lang="en-US" baseline="0" dirty="0" err="1" smtClean="0"/>
              <a:t>IoT</a:t>
            </a:r>
            <a:r>
              <a:rPr lang="en-US" baseline="0" dirty="0" smtClean="0"/>
              <a:t> and sensor networks</a:t>
            </a:r>
          </a:p>
          <a:p>
            <a:r>
              <a:rPr lang="en-US" baseline="0" dirty="0" smtClean="0"/>
              <a:t>area traffic is separate from density since </a:t>
            </a:r>
            <a:r>
              <a:rPr lang="en-US" baseline="0" dirty="0" err="1" smtClean="0"/>
              <a:t>IoT</a:t>
            </a:r>
            <a:r>
              <a:rPr lang="en-US" baseline="0" dirty="0" smtClean="0"/>
              <a:t> are usually low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63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order</a:t>
            </a:r>
            <a:r>
              <a:rPr lang="en-US" baseline="0" dirty="0" smtClean="0"/>
              <a:t> to explain the differences between 4G and 5G need to understand the architecture</a:t>
            </a:r>
            <a:endParaRPr lang="en-US" dirty="0" smtClean="0"/>
          </a:p>
          <a:p>
            <a:r>
              <a:rPr lang="en-US" dirty="0" err="1" smtClean="0"/>
              <a:t>NextGen</a:t>
            </a:r>
            <a:r>
              <a:rPr lang="en-US" dirty="0" smtClean="0"/>
              <a:t> Core Network</a:t>
            </a:r>
          </a:p>
          <a:p>
            <a:r>
              <a:rPr lang="en-US" dirty="0" smtClean="0"/>
              <a:t>Did</a:t>
            </a:r>
            <a:r>
              <a:rPr lang="en-US" baseline="0" dirty="0" smtClean="0"/>
              <a:t> not show interfaces – 4G’s S1 and X2 will be replaced by new 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93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/>
              <a:t>Remember Shannon  C </a:t>
            </a:r>
            <a:r>
              <a:rPr lang="en-US" sz="1000" dirty="0" smtClean="0">
                <a:sym typeface="Mathematica1" panose="05000502060100000001" pitchFamily="2" charset="2"/>
              </a:rPr>
              <a:t> BW</a:t>
            </a:r>
            <a:endParaRPr lang="en-US" sz="10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/>
              <a:t>Previous generation networks operated in </a:t>
            </a:r>
            <a:r>
              <a:rPr lang="en-US" sz="1000" i="1" dirty="0" smtClean="0"/>
              <a:t>licensed</a:t>
            </a:r>
            <a:r>
              <a:rPr lang="en-US" sz="1000" dirty="0" smtClean="0"/>
              <a:t> spectrum bands below 3 GHz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/>
              <a:t>5G defines</a:t>
            </a:r>
            <a:r>
              <a:rPr lang="en-US" sz="1000" baseline="0" dirty="0" smtClean="0"/>
              <a:t> lo</a:t>
            </a:r>
            <a:r>
              <a:rPr lang="en-US" sz="1000" dirty="0" smtClean="0"/>
              <a:t>w-bands below 1 GHz, mid-bands 1-6 GHz, high-bands above 24 GHz (</a:t>
            </a:r>
            <a:r>
              <a:rPr lang="en-US" sz="1000" dirty="0" err="1" smtClean="0"/>
              <a:t>mmW</a:t>
            </a:r>
            <a:r>
              <a:rPr lang="en-US" sz="1000" dirty="0" smtClean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1" dirty="0" smtClean="0"/>
              <a:t>&gt;24G called </a:t>
            </a:r>
            <a:r>
              <a:rPr lang="en-US" sz="1000" i="1" dirty="0" err="1" smtClean="0"/>
              <a:t>mmW</a:t>
            </a:r>
            <a:r>
              <a:rPr lang="en-US" sz="1000" i="1" dirty="0" smtClean="0"/>
              <a:t> but actually 1 cm = 30 GHz</a:t>
            </a:r>
            <a:endParaRPr lang="en-US" sz="10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/>
              <a:t>28 GHz </a:t>
            </a:r>
            <a:r>
              <a:rPr lang="en-US" sz="1000" dirty="0" err="1" smtClean="0"/>
              <a:t>mmW</a:t>
            </a:r>
            <a:r>
              <a:rPr lang="en-US" sz="1000" dirty="0" smtClean="0"/>
              <a:t> open up vast BW amount of bandwidth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4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55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D4517-96C9-4380-A28E-A9EE7E734D7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17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86"/>
          <a:stretch/>
        </p:blipFill>
        <p:spPr>
          <a:xfrm>
            <a:off x="3" y="0"/>
            <a:ext cx="9134272" cy="685800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8030589" y="266113"/>
            <a:ext cx="939972" cy="848073"/>
            <a:chOff x="8096452" y="189854"/>
            <a:chExt cx="939972" cy="636055"/>
          </a:xfrm>
        </p:grpSpPr>
        <p:sp>
          <p:nvSpPr>
            <p:cNvPr id="41" name="Freeform 40"/>
            <p:cNvSpPr/>
            <p:nvPr userDrawn="1"/>
          </p:nvSpPr>
          <p:spPr>
            <a:xfrm>
              <a:off x="8172639" y="311881"/>
              <a:ext cx="756157" cy="329104"/>
            </a:xfrm>
            <a:custGeom>
              <a:avLst/>
              <a:gdLst>
                <a:gd name="connsiteX0" fmla="*/ 0 w 813268"/>
                <a:gd name="connsiteY0" fmla="*/ 353961 h 353961"/>
                <a:gd name="connsiteX1" fmla="*/ 813268 w 813268"/>
                <a:gd name="connsiteY1" fmla="*/ 307609 h 353961"/>
                <a:gd name="connsiteX2" fmla="*/ 800627 w 813268"/>
                <a:gd name="connsiteY2" fmla="*/ 0 h 353961"/>
                <a:gd name="connsiteX3" fmla="*/ 46352 w 813268"/>
                <a:gd name="connsiteY3" fmla="*/ 12642 h 353961"/>
                <a:gd name="connsiteX4" fmla="*/ 0 w 813268"/>
                <a:gd name="connsiteY4" fmla="*/ 353961 h 3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268" h="353961">
                  <a:moveTo>
                    <a:pt x="0" y="353961"/>
                  </a:moveTo>
                  <a:lnTo>
                    <a:pt x="813268" y="307609"/>
                  </a:lnTo>
                  <a:lnTo>
                    <a:pt x="800627" y="0"/>
                  </a:lnTo>
                  <a:lnTo>
                    <a:pt x="46352" y="12642"/>
                  </a:lnTo>
                  <a:lnTo>
                    <a:pt x="0" y="3539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dist="508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8172202" y="212699"/>
              <a:ext cx="753888" cy="430450"/>
            </a:xfrm>
            <a:custGeom>
              <a:avLst/>
              <a:gdLst/>
              <a:ahLst/>
              <a:cxnLst>
                <a:cxn ang="0">
                  <a:pos x="64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4" y="0"/>
                </a:cxn>
                <a:cxn ang="0">
                  <a:pos x="64" y="70"/>
                </a:cxn>
              </a:cxnLst>
              <a:rect l="0" t="0" r="r" b="b"/>
              <a:pathLst>
                <a:path w="1254" h="716">
                  <a:moveTo>
                    <a:pt x="64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4" y="0"/>
                  </a:lnTo>
                  <a:lnTo>
                    <a:pt x="64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8138535" y="189854"/>
              <a:ext cx="822423" cy="47012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6" y="0"/>
                </a:cxn>
                <a:cxn ang="0">
                  <a:pos x="1276" y="0"/>
                </a:cxn>
                <a:cxn ang="0">
                  <a:pos x="1294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0" y="26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0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4" y="780"/>
                </a:cxn>
                <a:cxn ang="0">
                  <a:pos x="1276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0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6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6" y="0"/>
                  </a:lnTo>
                  <a:lnTo>
                    <a:pt x="1276" y="0"/>
                  </a:lnTo>
                  <a:lnTo>
                    <a:pt x="1294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0" y="26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0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4" y="780"/>
                  </a:lnTo>
                  <a:lnTo>
                    <a:pt x="1276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0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6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8197451" y="254782"/>
              <a:ext cx="704591" cy="340271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76"/>
                </a:cxn>
                <a:cxn ang="0">
                  <a:pos x="772" y="490"/>
                </a:cxn>
                <a:cxn ang="0">
                  <a:pos x="524" y="0"/>
                </a:cxn>
                <a:cxn ang="0">
                  <a:pos x="368" y="49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56" y="308"/>
                </a:cxn>
                <a:cxn ang="0">
                  <a:pos x="334" y="292"/>
                </a:cxn>
                <a:cxn ang="0">
                  <a:pos x="318" y="284"/>
                </a:cxn>
                <a:cxn ang="0">
                  <a:pos x="346" y="270"/>
                </a:cxn>
                <a:cxn ang="0">
                  <a:pos x="362" y="258"/>
                </a:cxn>
                <a:cxn ang="0">
                  <a:pos x="368" y="244"/>
                </a:cxn>
                <a:cxn ang="0">
                  <a:pos x="368" y="76"/>
                </a:cxn>
                <a:cxn ang="0">
                  <a:pos x="368" y="60"/>
                </a:cxn>
                <a:cxn ang="0">
                  <a:pos x="360" y="32"/>
                </a:cxn>
                <a:cxn ang="0">
                  <a:pos x="344" y="12"/>
                </a:cxn>
                <a:cxn ang="0">
                  <a:pos x="314" y="2"/>
                </a:cxn>
                <a:cxn ang="0">
                  <a:pos x="0" y="0"/>
                </a:cxn>
                <a:cxn ang="0">
                  <a:pos x="34" y="76"/>
                </a:cxn>
                <a:cxn ang="0">
                  <a:pos x="0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60" y="322"/>
                </a:cxn>
                <a:cxn ang="0">
                  <a:pos x="276" y="330"/>
                </a:cxn>
                <a:cxn ang="0">
                  <a:pos x="284" y="344"/>
                </a:cxn>
                <a:cxn ang="0">
                  <a:pos x="288" y="372"/>
                </a:cxn>
                <a:cxn ang="0">
                  <a:pos x="470" y="566"/>
                </a:cxn>
                <a:cxn ang="0">
                  <a:pos x="660" y="394"/>
                </a:cxn>
                <a:cxn ang="0">
                  <a:pos x="1096" y="566"/>
                </a:cxn>
                <a:cxn ang="0">
                  <a:pos x="1114" y="566"/>
                </a:cxn>
                <a:cxn ang="0">
                  <a:pos x="1142" y="560"/>
                </a:cxn>
                <a:cxn ang="0">
                  <a:pos x="1162" y="544"/>
                </a:cxn>
                <a:cxn ang="0">
                  <a:pos x="1170" y="512"/>
                </a:cxn>
                <a:cxn ang="0">
                  <a:pos x="1172" y="76"/>
                </a:cxn>
                <a:cxn ang="0">
                  <a:pos x="1170" y="64"/>
                </a:cxn>
                <a:cxn ang="0">
                  <a:pos x="1162" y="38"/>
                </a:cxn>
                <a:cxn ang="0">
                  <a:pos x="1148" y="18"/>
                </a:cxn>
                <a:cxn ang="0">
                  <a:pos x="1132" y="8"/>
                </a:cxn>
                <a:cxn ang="0">
                  <a:pos x="1110" y="2"/>
                </a:cxn>
                <a:cxn ang="0">
                  <a:pos x="1096" y="0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772" y="0"/>
                  </a:lnTo>
                  <a:lnTo>
                    <a:pt x="772" y="76"/>
                  </a:lnTo>
                  <a:lnTo>
                    <a:pt x="806" y="76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0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2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0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0" y="32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6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2" y="336"/>
                  </a:lnTo>
                  <a:lnTo>
                    <a:pt x="284" y="344"/>
                  </a:lnTo>
                  <a:lnTo>
                    <a:pt x="288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2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0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0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0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8197451" y="254782"/>
              <a:ext cx="704591" cy="340271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490"/>
                </a:cxn>
                <a:cxn ang="0">
                  <a:pos x="524" y="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46" y="300"/>
                </a:cxn>
                <a:cxn ang="0">
                  <a:pos x="318" y="284"/>
                </a:cxn>
                <a:cxn ang="0">
                  <a:pos x="334" y="278"/>
                </a:cxn>
                <a:cxn ang="0">
                  <a:pos x="362" y="258"/>
                </a:cxn>
                <a:cxn ang="0">
                  <a:pos x="368" y="230"/>
                </a:cxn>
                <a:cxn ang="0">
                  <a:pos x="368" y="60"/>
                </a:cxn>
                <a:cxn ang="0">
                  <a:pos x="354" y="20"/>
                </a:cxn>
                <a:cxn ang="0">
                  <a:pos x="330" y="6"/>
                </a:cxn>
                <a:cxn ang="0">
                  <a:pos x="0" y="0"/>
                </a:cxn>
                <a:cxn ang="0">
                  <a:pos x="34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76" y="330"/>
                </a:cxn>
                <a:cxn ang="0">
                  <a:pos x="286" y="352"/>
                </a:cxn>
                <a:cxn ang="0">
                  <a:pos x="470" y="566"/>
                </a:cxn>
                <a:cxn ang="0">
                  <a:pos x="708" y="566"/>
                </a:cxn>
                <a:cxn ang="0">
                  <a:pos x="1114" y="566"/>
                </a:cxn>
                <a:cxn ang="0">
                  <a:pos x="1154" y="554"/>
                </a:cxn>
                <a:cxn ang="0">
                  <a:pos x="1168" y="530"/>
                </a:cxn>
                <a:cxn ang="0">
                  <a:pos x="1172" y="76"/>
                </a:cxn>
                <a:cxn ang="0">
                  <a:pos x="1168" y="52"/>
                </a:cxn>
                <a:cxn ang="0">
                  <a:pos x="1154" y="24"/>
                </a:cxn>
                <a:cxn ang="0">
                  <a:pos x="1132" y="8"/>
                </a:cxn>
                <a:cxn ang="0">
                  <a:pos x="1096" y="0"/>
                </a:cxn>
                <a:cxn ang="0">
                  <a:pos x="1096" y="2"/>
                </a:cxn>
                <a:cxn ang="0">
                  <a:pos x="1130" y="8"/>
                </a:cxn>
                <a:cxn ang="0">
                  <a:pos x="1154" y="24"/>
                </a:cxn>
                <a:cxn ang="0">
                  <a:pos x="1168" y="52"/>
                </a:cxn>
                <a:cxn ang="0">
                  <a:pos x="1172" y="76"/>
                </a:cxn>
                <a:cxn ang="0">
                  <a:pos x="1170" y="512"/>
                </a:cxn>
                <a:cxn ang="0">
                  <a:pos x="1152" y="552"/>
                </a:cxn>
                <a:cxn ang="0">
                  <a:pos x="1130" y="564"/>
                </a:cxn>
                <a:cxn ang="0">
                  <a:pos x="708" y="566"/>
                </a:cxn>
                <a:cxn ang="0">
                  <a:pos x="470" y="566"/>
                </a:cxn>
                <a:cxn ang="0">
                  <a:pos x="290" y="372"/>
                </a:cxn>
                <a:cxn ang="0">
                  <a:pos x="282" y="336"/>
                </a:cxn>
                <a:cxn ang="0">
                  <a:pos x="268" y="326"/>
                </a:cxn>
                <a:cxn ang="0">
                  <a:pos x="114" y="322"/>
                </a:cxn>
                <a:cxn ang="0">
                  <a:pos x="0" y="490"/>
                </a:cxn>
                <a:cxn ang="0">
                  <a:pos x="0" y="80"/>
                </a:cxn>
                <a:cxn ang="0">
                  <a:pos x="292" y="2"/>
                </a:cxn>
                <a:cxn ang="0">
                  <a:pos x="344" y="12"/>
                </a:cxn>
                <a:cxn ang="0">
                  <a:pos x="360" y="32"/>
                </a:cxn>
                <a:cxn ang="0">
                  <a:pos x="368" y="76"/>
                </a:cxn>
                <a:cxn ang="0">
                  <a:pos x="366" y="244"/>
                </a:cxn>
                <a:cxn ang="0">
                  <a:pos x="356" y="264"/>
                </a:cxn>
                <a:cxn ang="0">
                  <a:pos x="318" y="284"/>
                </a:cxn>
                <a:cxn ang="0">
                  <a:pos x="334" y="292"/>
                </a:cxn>
                <a:cxn ang="0">
                  <a:pos x="362" y="316"/>
                </a:cxn>
                <a:cxn ang="0">
                  <a:pos x="366" y="330"/>
                </a:cxn>
                <a:cxn ang="0">
                  <a:pos x="368" y="490"/>
                </a:cxn>
                <a:cxn ang="0">
                  <a:pos x="650" y="2"/>
                </a:cxn>
                <a:cxn ang="0">
                  <a:pos x="808" y="76"/>
                </a:cxn>
                <a:cxn ang="0">
                  <a:pos x="1096" y="2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1096" y="0"/>
                  </a:lnTo>
                  <a:lnTo>
                    <a:pt x="772" y="0"/>
                  </a:lnTo>
                  <a:lnTo>
                    <a:pt x="772" y="78"/>
                  </a:lnTo>
                  <a:lnTo>
                    <a:pt x="806" y="78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2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0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2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2" y="32"/>
                  </a:lnTo>
                  <a:lnTo>
                    <a:pt x="354" y="20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8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0" y="336"/>
                  </a:lnTo>
                  <a:lnTo>
                    <a:pt x="284" y="344"/>
                  </a:lnTo>
                  <a:lnTo>
                    <a:pt x="286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4" y="554"/>
                  </a:lnTo>
                  <a:lnTo>
                    <a:pt x="1154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2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2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2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096" y="2"/>
                  </a:lnTo>
                  <a:lnTo>
                    <a:pt x="1096" y="2"/>
                  </a:lnTo>
                  <a:lnTo>
                    <a:pt x="1110" y="2"/>
                  </a:lnTo>
                  <a:lnTo>
                    <a:pt x="1120" y="4"/>
                  </a:lnTo>
                  <a:lnTo>
                    <a:pt x="1130" y="8"/>
                  </a:lnTo>
                  <a:lnTo>
                    <a:pt x="1140" y="12"/>
                  </a:lnTo>
                  <a:lnTo>
                    <a:pt x="1146" y="18"/>
                  </a:lnTo>
                  <a:lnTo>
                    <a:pt x="1154" y="24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68" y="52"/>
                  </a:lnTo>
                  <a:lnTo>
                    <a:pt x="1170" y="66"/>
                  </a:lnTo>
                  <a:lnTo>
                    <a:pt x="1170" y="66"/>
                  </a:lnTo>
                  <a:lnTo>
                    <a:pt x="1172" y="76"/>
                  </a:lnTo>
                  <a:lnTo>
                    <a:pt x="1172" y="490"/>
                  </a:lnTo>
                  <a:lnTo>
                    <a:pt x="1172" y="490"/>
                  </a:lnTo>
                  <a:lnTo>
                    <a:pt x="1170" y="512"/>
                  </a:lnTo>
                  <a:lnTo>
                    <a:pt x="1166" y="530"/>
                  </a:lnTo>
                  <a:lnTo>
                    <a:pt x="1160" y="544"/>
                  </a:lnTo>
                  <a:lnTo>
                    <a:pt x="1152" y="552"/>
                  </a:lnTo>
                  <a:lnTo>
                    <a:pt x="1152" y="552"/>
                  </a:lnTo>
                  <a:lnTo>
                    <a:pt x="1142" y="560"/>
                  </a:lnTo>
                  <a:lnTo>
                    <a:pt x="1130" y="564"/>
                  </a:lnTo>
                  <a:lnTo>
                    <a:pt x="1114" y="566"/>
                  </a:lnTo>
                  <a:lnTo>
                    <a:pt x="1096" y="566"/>
                  </a:lnTo>
                  <a:lnTo>
                    <a:pt x="708" y="566"/>
                  </a:lnTo>
                  <a:lnTo>
                    <a:pt x="660" y="394"/>
                  </a:lnTo>
                  <a:lnTo>
                    <a:pt x="510" y="394"/>
                  </a:lnTo>
                  <a:lnTo>
                    <a:pt x="470" y="566"/>
                  </a:lnTo>
                  <a:lnTo>
                    <a:pt x="290" y="566"/>
                  </a:lnTo>
                  <a:lnTo>
                    <a:pt x="290" y="372"/>
                  </a:lnTo>
                  <a:lnTo>
                    <a:pt x="290" y="372"/>
                  </a:lnTo>
                  <a:lnTo>
                    <a:pt x="288" y="352"/>
                  </a:lnTo>
                  <a:lnTo>
                    <a:pt x="286" y="344"/>
                  </a:lnTo>
                  <a:lnTo>
                    <a:pt x="282" y="336"/>
                  </a:lnTo>
                  <a:lnTo>
                    <a:pt x="282" y="336"/>
                  </a:lnTo>
                  <a:lnTo>
                    <a:pt x="276" y="330"/>
                  </a:lnTo>
                  <a:lnTo>
                    <a:pt x="268" y="326"/>
                  </a:lnTo>
                  <a:lnTo>
                    <a:pt x="260" y="322"/>
                  </a:lnTo>
                  <a:lnTo>
                    <a:pt x="248" y="322"/>
                  </a:lnTo>
                  <a:lnTo>
                    <a:pt x="114" y="322"/>
                  </a:lnTo>
                  <a:lnTo>
                    <a:pt x="114" y="566"/>
                  </a:lnTo>
                  <a:lnTo>
                    <a:pt x="0" y="566"/>
                  </a:lnTo>
                  <a:lnTo>
                    <a:pt x="0" y="490"/>
                  </a:lnTo>
                  <a:lnTo>
                    <a:pt x="34" y="490"/>
                  </a:lnTo>
                  <a:lnTo>
                    <a:pt x="34" y="76"/>
                  </a:lnTo>
                  <a:lnTo>
                    <a:pt x="0" y="80"/>
                  </a:lnTo>
                  <a:lnTo>
                    <a:pt x="0" y="2"/>
                  </a:lnTo>
                  <a:lnTo>
                    <a:pt x="292" y="2"/>
                  </a:lnTo>
                  <a:lnTo>
                    <a:pt x="292" y="2"/>
                  </a:lnTo>
                  <a:lnTo>
                    <a:pt x="314" y="2"/>
                  </a:lnTo>
                  <a:lnTo>
                    <a:pt x="330" y="6"/>
                  </a:lnTo>
                  <a:lnTo>
                    <a:pt x="344" y="12"/>
                  </a:lnTo>
                  <a:lnTo>
                    <a:pt x="354" y="22"/>
                  </a:lnTo>
                  <a:lnTo>
                    <a:pt x="354" y="22"/>
                  </a:lnTo>
                  <a:lnTo>
                    <a:pt x="360" y="32"/>
                  </a:lnTo>
                  <a:lnTo>
                    <a:pt x="364" y="44"/>
                  </a:lnTo>
                  <a:lnTo>
                    <a:pt x="368" y="60"/>
                  </a:lnTo>
                  <a:lnTo>
                    <a:pt x="368" y="76"/>
                  </a:lnTo>
                  <a:lnTo>
                    <a:pt x="368" y="230"/>
                  </a:lnTo>
                  <a:lnTo>
                    <a:pt x="368" y="230"/>
                  </a:lnTo>
                  <a:lnTo>
                    <a:pt x="366" y="244"/>
                  </a:lnTo>
                  <a:lnTo>
                    <a:pt x="366" y="250"/>
                  </a:lnTo>
                  <a:lnTo>
                    <a:pt x="362" y="258"/>
                  </a:lnTo>
                  <a:lnTo>
                    <a:pt x="356" y="264"/>
                  </a:lnTo>
                  <a:lnTo>
                    <a:pt x="346" y="270"/>
                  </a:lnTo>
                  <a:lnTo>
                    <a:pt x="334" y="276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92"/>
                  </a:lnTo>
                  <a:lnTo>
                    <a:pt x="346" y="300"/>
                  </a:lnTo>
                  <a:lnTo>
                    <a:pt x="356" y="308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6" y="324"/>
                  </a:lnTo>
                  <a:lnTo>
                    <a:pt x="366" y="330"/>
                  </a:lnTo>
                  <a:lnTo>
                    <a:pt x="366" y="330"/>
                  </a:lnTo>
                  <a:lnTo>
                    <a:pt x="368" y="334"/>
                  </a:lnTo>
                  <a:lnTo>
                    <a:pt x="368" y="490"/>
                  </a:lnTo>
                  <a:lnTo>
                    <a:pt x="406" y="490"/>
                  </a:lnTo>
                  <a:lnTo>
                    <a:pt x="524" y="2"/>
                  </a:lnTo>
                  <a:lnTo>
                    <a:pt x="650" y="2"/>
                  </a:lnTo>
                  <a:lnTo>
                    <a:pt x="772" y="490"/>
                  </a:lnTo>
                  <a:lnTo>
                    <a:pt x="808" y="490"/>
                  </a:lnTo>
                  <a:lnTo>
                    <a:pt x="808" y="76"/>
                  </a:lnTo>
                  <a:lnTo>
                    <a:pt x="772" y="76"/>
                  </a:lnTo>
                  <a:lnTo>
                    <a:pt x="772" y="2"/>
                  </a:lnTo>
                  <a:lnTo>
                    <a:pt x="1096" y="2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8510068" y="284842"/>
              <a:ext cx="74547" cy="16953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6" y="0"/>
                </a:cxn>
              </a:cxnLst>
              <a:rect l="0" t="0" r="r" b="b"/>
              <a:pathLst>
                <a:path w="124" h="282">
                  <a:moveTo>
                    <a:pt x="66" y="0"/>
                  </a:moveTo>
                  <a:lnTo>
                    <a:pt x="124" y="282"/>
                  </a:lnTo>
                  <a:lnTo>
                    <a:pt x="0" y="28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8510068" y="284842"/>
              <a:ext cx="74547" cy="170737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0" y="284"/>
                </a:cxn>
                <a:cxn ang="0">
                  <a:pos x="124" y="284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124" h="284">
                  <a:moveTo>
                    <a:pt x="66" y="0"/>
                  </a:moveTo>
                  <a:lnTo>
                    <a:pt x="66" y="0"/>
                  </a:lnTo>
                  <a:lnTo>
                    <a:pt x="124" y="282"/>
                  </a:lnTo>
                  <a:lnTo>
                    <a:pt x="0" y="282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284"/>
                  </a:lnTo>
                  <a:lnTo>
                    <a:pt x="124" y="284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8730102" y="300472"/>
              <a:ext cx="123844" cy="2476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2"/>
                </a:cxn>
                <a:cxn ang="0">
                  <a:pos x="168" y="412"/>
                </a:cxn>
                <a:cxn ang="0">
                  <a:pos x="168" y="412"/>
                </a:cxn>
                <a:cxn ang="0">
                  <a:pos x="180" y="410"/>
                </a:cxn>
                <a:cxn ang="0">
                  <a:pos x="190" y="408"/>
                </a:cxn>
                <a:cxn ang="0">
                  <a:pos x="196" y="404"/>
                </a:cxn>
                <a:cxn ang="0">
                  <a:pos x="202" y="398"/>
                </a:cxn>
                <a:cxn ang="0">
                  <a:pos x="204" y="394"/>
                </a:cxn>
                <a:cxn ang="0">
                  <a:pos x="206" y="386"/>
                </a:cxn>
                <a:cxn ang="0">
                  <a:pos x="206" y="372"/>
                </a:cxn>
                <a:cxn ang="0">
                  <a:pos x="206" y="44"/>
                </a:cxn>
                <a:cxn ang="0">
                  <a:pos x="206" y="44"/>
                </a:cxn>
                <a:cxn ang="0">
                  <a:pos x="206" y="30"/>
                </a:cxn>
                <a:cxn ang="0">
                  <a:pos x="204" y="22"/>
                </a:cxn>
                <a:cxn ang="0">
                  <a:pos x="200" y="16"/>
                </a:cxn>
                <a:cxn ang="0">
                  <a:pos x="194" y="10"/>
                </a:cxn>
                <a:cxn ang="0">
                  <a:pos x="186" y="4"/>
                </a:cxn>
                <a:cxn ang="0">
                  <a:pos x="174" y="0"/>
                </a:cxn>
                <a:cxn ang="0">
                  <a:pos x="158" y="0"/>
                </a:cxn>
                <a:cxn ang="0">
                  <a:pos x="0" y="0"/>
                </a:cxn>
              </a:cxnLst>
              <a:rect l="0" t="0" r="r" b="b"/>
              <a:pathLst>
                <a:path w="206" h="412">
                  <a:moveTo>
                    <a:pt x="0" y="0"/>
                  </a:moveTo>
                  <a:lnTo>
                    <a:pt x="0" y="412"/>
                  </a:lnTo>
                  <a:lnTo>
                    <a:pt x="168" y="412"/>
                  </a:lnTo>
                  <a:lnTo>
                    <a:pt x="168" y="412"/>
                  </a:lnTo>
                  <a:lnTo>
                    <a:pt x="180" y="410"/>
                  </a:lnTo>
                  <a:lnTo>
                    <a:pt x="190" y="408"/>
                  </a:lnTo>
                  <a:lnTo>
                    <a:pt x="196" y="404"/>
                  </a:lnTo>
                  <a:lnTo>
                    <a:pt x="202" y="398"/>
                  </a:lnTo>
                  <a:lnTo>
                    <a:pt x="204" y="394"/>
                  </a:lnTo>
                  <a:lnTo>
                    <a:pt x="206" y="386"/>
                  </a:lnTo>
                  <a:lnTo>
                    <a:pt x="206" y="372"/>
                  </a:lnTo>
                  <a:lnTo>
                    <a:pt x="206" y="44"/>
                  </a:lnTo>
                  <a:lnTo>
                    <a:pt x="206" y="44"/>
                  </a:lnTo>
                  <a:lnTo>
                    <a:pt x="206" y="30"/>
                  </a:lnTo>
                  <a:lnTo>
                    <a:pt x="204" y="22"/>
                  </a:lnTo>
                  <a:lnTo>
                    <a:pt x="200" y="16"/>
                  </a:lnTo>
                  <a:lnTo>
                    <a:pt x="194" y="10"/>
                  </a:lnTo>
                  <a:lnTo>
                    <a:pt x="186" y="4"/>
                  </a:lnTo>
                  <a:lnTo>
                    <a:pt x="174" y="0"/>
                  </a:lnTo>
                  <a:lnTo>
                    <a:pt x="1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8730102" y="299270"/>
              <a:ext cx="123844" cy="24889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80" y="412"/>
                </a:cxn>
                <a:cxn ang="0">
                  <a:pos x="190" y="410"/>
                </a:cxn>
                <a:cxn ang="0">
                  <a:pos x="198" y="406"/>
                </a:cxn>
                <a:cxn ang="0">
                  <a:pos x="202" y="402"/>
                </a:cxn>
                <a:cxn ang="0">
                  <a:pos x="202" y="402"/>
                </a:cxn>
                <a:cxn ang="0">
                  <a:pos x="204" y="396"/>
                </a:cxn>
                <a:cxn ang="0">
                  <a:pos x="206" y="388"/>
                </a:cxn>
                <a:cxn ang="0">
                  <a:pos x="206" y="374"/>
                </a:cxn>
                <a:cxn ang="0">
                  <a:pos x="206" y="46"/>
                </a:cxn>
                <a:cxn ang="0">
                  <a:pos x="206" y="46"/>
                </a:cxn>
                <a:cxn ang="0">
                  <a:pos x="206" y="32"/>
                </a:cxn>
                <a:cxn ang="0">
                  <a:pos x="204" y="24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194" y="10"/>
                </a:cxn>
                <a:cxn ang="0">
                  <a:pos x="186" y="6"/>
                </a:cxn>
                <a:cxn ang="0">
                  <a:pos x="174" y="2"/>
                </a:cxn>
                <a:cxn ang="0">
                  <a:pos x="15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58" y="2"/>
                </a:cxn>
                <a:cxn ang="0">
                  <a:pos x="158" y="2"/>
                </a:cxn>
                <a:cxn ang="0">
                  <a:pos x="174" y="2"/>
                </a:cxn>
                <a:cxn ang="0">
                  <a:pos x="186" y="6"/>
                </a:cxn>
                <a:cxn ang="0">
                  <a:pos x="194" y="12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204" y="24"/>
                </a:cxn>
                <a:cxn ang="0">
                  <a:pos x="204" y="32"/>
                </a:cxn>
                <a:cxn ang="0">
                  <a:pos x="206" y="46"/>
                </a:cxn>
                <a:cxn ang="0">
                  <a:pos x="206" y="374"/>
                </a:cxn>
                <a:cxn ang="0">
                  <a:pos x="206" y="374"/>
                </a:cxn>
                <a:cxn ang="0">
                  <a:pos x="206" y="388"/>
                </a:cxn>
                <a:cxn ang="0">
                  <a:pos x="204" y="394"/>
                </a:cxn>
                <a:cxn ang="0">
                  <a:pos x="202" y="400"/>
                </a:cxn>
                <a:cxn ang="0">
                  <a:pos x="202" y="400"/>
                </a:cxn>
                <a:cxn ang="0">
                  <a:pos x="196" y="406"/>
                </a:cxn>
                <a:cxn ang="0">
                  <a:pos x="190" y="410"/>
                </a:cxn>
                <a:cxn ang="0">
                  <a:pos x="180" y="412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0" y="41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06" h="414">
                  <a:moveTo>
                    <a:pt x="0" y="2"/>
                  </a:moveTo>
                  <a:lnTo>
                    <a:pt x="0" y="2"/>
                  </a:lnTo>
                  <a:lnTo>
                    <a:pt x="0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80" y="412"/>
                  </a:lnTo>
                  <a:lnTo>
                    <a:pt x="190" y="410"/>
                  </a:lnTo>
                  <a:lnTo>
                    <a:pt x="198" y="406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4" y="396"/>
                  </a:lnTo>
                  <a:lnTo>
                    <a:pt x="206" y="388"/>
                  </a:lnTo>
                  <a:lnTo>
                    <a:pt x="206" y="374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6" y="32"/>
                  </a:lnTo>
                  <a:lnTo>
                    <a:pt x="204" y="24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194" y="10"/>
                  </a:lnTo>
                  <a:lnTo>
                    <a:pt x="186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194" y="12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204" y="24"/>
                  </a:lnTo>
                  <a:lnTo>
                    <a:pt x="204" y="32"/>
                  </a:lnTo>
                  <a:lnTo>
                    <a:pt x="206" y="46"/>
                  </a:lnTo>
                  <a:lnTo>
                    <a:pt x="206" y="374"/>
                  </a:lnTo>
                  <a:lnTo>
                    <a:pt x="206" y="374"/>
                  </a:lnTo>
                  <a:lnTo>
                    <a:pt x="206" y="388"/>
                  </a:lnTo>
                  <a:lnTo>
                    <a:pt x="204" y="394"/>
                  </a:lnTo>
                  <a:lnTo>
                    <a:pt x="202" y="400"/>
                  </a:lnTo>
                  <a:lnTo>
                    <a:pt x="202" y="400"/>
                  </a:lnTo>
                  <a:lnTo>
                    <a:pt x="196" y="406"/>
                  </a:lnTo>
                  <a:lnTo>
                    <a:pt x="190" y="410"/>
                  </a:lnTo>
                  <a:lnTo>
                    <a:pt x="180" y="412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0" y="41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8262379" y="300472"/>
              <a:ext cx="107011" cy="1022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0"/>
                </a:cxn>
                <a:cxn ang="0">
                  <a:pos x="142" y="170"/>
                </a:cxn>
                <a:cxn ang="0">
                  <a:pos x="142" y="170"/>
                </a:cxn>
                <a:cxn ang="0">
                  <a:pos x="152" y="168"/>
                </a:cxn>
                <a:cxn ang="0">
                  <a:pos x="162" y="164"/>
                </a:cxn>
                <a:cxn ang="0">
                  <a:pos x="168" y="160"/>
                </a:cxn>
                <a:cxn ang="0">
                  <a:pos x="172" y="154"/>
                </a:cxn>
                <a:cxn ang="0">
                  <a:pos x="174" y="148"/>
                </a:cxn>
                <a:cxn ang="0">
                  <a:pos x="176" y="140"/>
                </a:cxn>
                <a:cxn ang="0">
                  <a:pos x="178" y="126"/>
                </a:cxn>
                <a:cxn ang="0">
                  <a:pos x="178" y="38"/>
                </a:cxn>
                <a:cxn ang="0">
                  <a:pos x="178" y="38"/>
                </a:cxn>
                <a:cxn ang="0">
                  <a:pos x="174" y="24"/>
                </a:cxn>
                <a:cxn ang="0">
                  <a:pos x="172" y="18"/>
                </a:cxn>
                <a:cxn ang="0">
                  <a:pos x="168" y="12"/>
                </a:cxn>
                <a:cxn ang="0">
                  <a:pos x="164" y="8"/>
                </a:cxn>
                <a:cxn ang="0">
                  <a:pos x="156" y="2"/>
                </a:cxn>
                <a:cxn ang="0">
                  <a:pos x="148" y="0"/>
                </a:cxn>
                <a:cxn ang="0">
                  <a:pos x="136" y="0"/>
                </a:cxn>
                <a:cxn ang="0">
                  <a:pos x="0" y="0"/>
                </a:cxn>
              </a:cxnLst>
              <a:rect l="0" t="0" r="r" b="b"/>
              <a:pathLst>
                <a:path w="178" h="170">
                  <a:moveTo>
                    <a:pt x="0" y="0"/>
                  </a:moveTo>
                  <a:lnTo>
                    <a:pt x="0" y="170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2" y="168"/>
                  </a:lnTo>
                  <a:lnTo>
                    <a:pt x="162" y="164"/>
                  </a:lnTo>
                  <a:lnTo>
                    <a:pt x="168" y="160"/>
                  </a:lnTo>
                  <a:lnTo>
                    <a:pt x="172" y="154"/>
                  </a:lnTo>
                  <a:lnTo>
                    <a:pt x="174" y="148"/>
                  </a:lnTo>
                  <a:lnTo>
                    <a:pt x="176" y="140"/>
                  </a:lnTo>
                  <a:lnTo>
                    <a:pt x="178" y="126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174" y="24"/>
                  </a:lnTo>
                  <a:lnTo>
                    <a:pt x="172" y="18"/>
                  </a:lnTo>
                  <a:lnTo>
                    <a:pt x="168" y="12"/>
                  </a:lnTo>
                  <a:lnTo>
                    <a:pt x="164" y="8"/>
                  </a:lnTo>
                  <a:lnTo>
                    <a:pt x="156" y="2"/>
                  </a:lnTo>
                  <a:lnTo>
                    <a:pt x="148" y="0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8261177" y="299270"/>
              <a:ext cx="108213" cy="104606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0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54" y="170"/>
                </a:cxn>
                <a:cxn ang="0">
                  <a:pos x="164" y="166"/>
                </a:cxn>
                <a:cxn ang="0">
                  <a:pos x="170" y="162"/>
                </a:cxn>
                <a:cxn ang="0">
                  <a:pos x="174" y="156"/>
                </a:cxn>
                <a:cxn ang="0">
                  <a:pos x="176" y="150"/>
                </a:cxn>
                <a:cxn ang="0">
                  <a:pos x="178" y="142"/>
                </a:cxn>
                <a:cxn ang="0">
                  <a:pos x="180" y="128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76" y="26"/>
                </a:cxn>
                <a:cxn ang="0">
                  <a:pos x="174" y="20"/>
                </a:cxn>
                <a:cxn ang="0">
                  <a:pos x="170" y="14"/>
                </a:cxn>
                <a:cxn ang="0">
                  <a:pos x="166" y="8"/>
                </a:cxn>
                <a:cxn ang="0">
                  <a:pos x="158" y="4"/>
                </a:cxn>
                <a:cxn ang="0">
                  <a:pos x="150" y="2"/>
                </a:cxn>
                <a:cxn ang="0">
                  <a:pos x="13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8" y="2"/>
                </a:cxn>
                <a:cxn ang="0">
                  <a:pos x="138" y="2"/>
                </a:cxn>
                <a:cxn ang="0">
                  <a:pos x="150" y="2"/>
                </a:cxn>
                <a:cxn ang="0">
                  <a:pos x="158" y="6"/>
                </a:cxn>
                <a:cxn ang="0">
                  <a:pos x="166" y="10"/>
                </a:cxn>
                <a:cxn ang="0">
                  <a:pos x="170" y="14"/>
                </a:cxn>
                <a:cxn ang="0">
                  <a:pos x="174" y="20"/>
                </a:cxn>
                <a:cxn ang="0">
                  <a:pos x="176" y="26"/>
                </a:cxn>
                <a:cxn ang="0">
                  <a:pos x="178" y="40"/>
                </a:cxn>
                <a:cxn ang="0">
                  <a:pos x="180" y="40"/>
                </a:cxn>
                <a:cxn ang="0">
                  <a:pos x="178" y="40"/>
                </a:cxn>
                <a:cxn ang="0">
                  <a:pos x="178" y="128"/>
                </a:cxn>
                <a:cxn ang="0">
                  <a:pos x="178" y="128"/>
                </a:cxn>
                <a:cxn ang="0">
                  <a:pos x="178" y="142"/>
                </a:cxn>
                <a:cxn ang="0">
                  <a:pos x="176" y="150"/>
                </a:cxn>
                <a:cxn ang="0">
                  <a:pos x="174" y="156"/>
                </a:cxn>
                <a:cxn ang="0">
                  <a:pos x="168" y="160"/>
                </a:cxn>
                <a:cxn ang="0">
                  <a:pos x="162" y="166"/>
                </a:cxn>
                <a:cxn ang="0">
                  <a:pos x="154" y="170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2" y="17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0" h="174">
                  <a:moveTo>
                    <a:pt x="2" y="2"/>
                  </a:moveTo>
                  <a:lnTo>
                    <a:pt x="0" y="2"/>
                  </a:lnTo>
                  <a:lnTo>
                    <a:pt x="0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54" y="170"/>
                  </a:lnTo>
                  <a:lnTo>
                    <a:pt x="164" y="166"/>
                  </a:lnTo>
                  <a:lnTo>
                    <a:pt x="170" y="162"/>
                  </a:lnTo>
                  <a:lnTo>
                    <a:pt x="174" y="156"/>
                  </a:lnTo>
                  <a:lnTo>
                    <a:pt x="176" y="150"/>
                  </a:lnTo>
                  <a:lnTo>
                    <a:pt x="178" y="142"/>
                  </a:lnTo>
                  <a:lnTo>
                    <a:pt x="180" y="128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76" y="26"/>
                  </a:lnTo>
                  <a:lnTo>
                    <a:pt x="174" y="20"/>
                  </a:lnTo>
                  <a:lnTo>
                    <a:pt x="170" y="14"/>
                  </a:lnTo>
                  <a:lnTo>
                    <a:pt x="166" y="8"/>
                  </a:lnTo>
                  <a:lnTo>
                    <a:pt x="158" y="4"/>
                  </a:lnTo>
                  <a:lnTo>
                    <a:pt x="150" y="2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50" y="2"/>
                  </a:lnTo>
                  <a:lnTo>
                    <a:pt x="158" y="6"/>
                  </a:lnTo>
                  <a:lnTo>
                    <a:pt x="166" y="10"/>
                  </a:lnTo>
                  <a:lnTo>
                    <a:pt x="170" y="14"/>
                  </a:lnTo>
                  <a:lnTo>
                    <a:pt x="174" y="20"/>
                  </a:lnTo>
                  <a:lnTo>
                    <a:pt x="176" y="26"/>
                  </a:lnTo>
                  <a:lnTo>
                    <a:pt x="178" y="40"/>
                  </a:lnTo>
                  <a:lnTo>
                    <a:pt x="180" y="40"/>
                  </a:lnTo>
                  <a:lnTo>
                    <a:pt x="178" y="40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42"/>
                  </a:lnTo>
                  <a:lnTo>
                    <a:pt x="176" y="150"/>
                  </a:lnTo>
                  <a:lnTo>
                    <a:pt x="174" y="156"/>
                  </a:lnTo>
                  <a:lnTo>
                    <a:pt x="168" y="160"/>
                  </a:lnTo>
                  <a:lnTo>
                    <a:pt x="162" y="166"/>
                  </a:lnTo>
                  <a:lnTo>
                    <a:pt x="154" y="170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2" y="17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8096452" y="740541"/>
              <a:ext cx="52905" cy="64928"/>
            </a:xfrm>
            <a:custGeom>
              <a:avLst/>
              <a:gdLst/>
              <a:ahLst/>
              <a:cxnLst>
                <a:cxn ang="0">
                  <a:pos x="42" y="66"/>
                </a:cxn>
                <a:cxn ang="0">
                  <a:pos x="38" y="108"/>
                </a:cxn>
                <a:cxn ang="0">
                  <a:pos x="24" y="108"/>
                </a:cxn>
                <a:cxn ang="0">
                  <a:pos x="30" y="66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38" y="54"/>
                </a:cxn>
                <a:cxn ang="0">
                  <a:pos x="38" y="54"/>
                </a:cxn>
                <a:cxn ang="0">
                  <a:pos x="74" y="0"/>
                </a:cxn>
                <a:cxn ang="0">
                  <a:pos x="88" y="0"/>
                </a:cxn>
                <a:cxn ang="0">
                  <a:pos x="42" y="66"/>
                </a:cxn>
              </a:cxnLst>
              <a:rect l="0" t="0" r="r" b="b"/>
              <a:pathLst>
                <a:path w="88" h="108">
                  <a:moveTo>
                    <a:pt x="42" y="66"/>
                  </a:moveTo>
                  <a:lnTo>
                    <a:pt x="38" y="108"/>
                  </a:lnTo>
                  <a:lnTo>
                    <a:pt x="24" y="108"/>
                  </a:lnTo>
                  <a:lnTo>
                    <a:pt x="30" y="6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74" y="0"/>
                  </a:lnTo>
                  <a:lnTo>
                    <a:pt x="88" y="0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6" name="Freeform 85"/>
            <p:cNvSpPr>
              <a:spLocks noEditPoints="1"/>
            </p:cNvSpPr>
            <p:nvPr/>
          </p:nvSpPr>
          <p:spPr bwMode="auto">
            <a:xfrm>
              <a:off x="8142142" y="754969"/>
              <a:ext cx="48095" cy="51702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8" y="14"/>
                </a:cxn>
                <a:cxn ang="0">
                  <a:pos x="54" y="12"/>
                </a:cxn>
                <a:cxn ang="0">
                  <a:pos x="44" y="8"/>
                </a:cxn>
                <a:cxn ang="0">
                  <a:pos x="38" y="10"/>
                </a:cxn>
                <a:cxn ang="0">
                  <a:pos x="28" y="14"/>
                </a:cxn>
                <a:cxn ang="0">
                  <a:pos x="22" y="18"/>
                </a:cxn>
                <a:cxn ang="0">
                  <a:pos x="14" y="42"/>
                </a:cxn>
                <a:cxn ang="0">
                  <a:pos x="14" y="56"/>
                </a:cxn>
                <a:cxn ang="0">
                  <a:pos x="16" y="68"/>
                </a:cxn>
                <a:cxn ang="0">
                  <a:pos x="20" y="72"/>
                </a:cxn>
                <a:cxn ang="0">
                  <a:pos x="24" y="74"/>
                </a:cxn>
                <a:cxn ang="0">
                  <a:pos x="36" y="78"/>
                </a:cxn>
                <a:cxn ang="0">
                  <a:pos x="42" y="76"/>
                </a:cxn>
                <a:cxn ang="0">
                  <a:pos x="48" y="74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4" y="22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8201058" y="756171"/>
              <a:ext cx="44488" cy="49297"/>
            </a:xfrm>
            <a:custGeom>
              <a:avLst/>
              <a:gdLst/>
              <a:ahLst/>
              <a:cxnLst>
                <a:cxn ang="0">
                  <a:pos x="54" y="82"/>
                </a:cxn>
                <a:cxn ang="0">
                  <a:pos x="54" y="72"/>
                </a:cxn>
                <a:cxn ang="0">
                  <a:pos x="54" y="72"/>
                </a:cxn>
                <a:cxn ang="0">
                  <a:pos x="44" y="78"/>
                </a:cxn>
                <a:cxn ang="0">
                  <a:pos x="44" y="78"/>
                </a:cxn>
                <a:cxn ang="0">
                  <a:pos x="34" y="82"/>
                </a:cxn>
                <a:cxn ang="0">
                  <a:pos x="34" y="82"/>
                </a:cxn>
                <a:cxn ang="0">
                  <a:pos x="28" y="82"/>
                </a:cxn>
                <a:cxn ang="0">
                  <a:pos x="28" y="82"/>
                </a:cxn>
                <a:cxn ang="0">
                  <a:pos x="20" y="82"/>
                </a:cxn>
                <a:cxn ang="0">
                  <a:pos x="20" y="82"/>
                </a:cxn>
                <a:cxn ang="0">
                  <a:pos x="12" y="82"/>
                </a:cxn>
                <a:cxn ang="0">
                  <a:pos x="12" y="82"/>
                </a:cxn>
                <a:cxn ang="0">
                  <a:pos x="6" y="78"/>
                </a:cxn>
                <a:cxn ang="0">
                  <a:pos x="6" y="78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0" y="58"/>
                </a:cxn>
                <a:cxn ang="0">
                  <a:pos x="8" y="0"/>
                </a:cxn>
                <a:cxn ang="0">
                  <a:pos x="20" y="0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4" y="66"/>
                </a:cxn>
                <a:cxn ang="0">
                  <a:pos x="14" y="66"/>
                </a:cxn>
                <a:cxn ang="0">
                  <a:pos x="16" y="70"/>
                </a:cxn>
                <a:cxn ang="0">
                  <a:pos x="16" y="70"/>
                </a:cxn>
                <a:cxn ang="0">
                  <a:pos x="20" y="72"/>
                </a:cxn>
                <a:cxn ang="0">
                  <a:pos x="24" y="72"/>
                </a:cxn>
                <a:cxn ang="0">
                  <a:pos x="24" y="72"/>
                </a:cxn>
                <a:cxn ang="0">
                  <a:pos x="34" y="72"/>
                </a:cxn>
                <a:cxn ang="0">
                  <a:pos x="34" y="72"/>
                </a:cxn>
                <a:cxn ang="0">
                  <a:pos x="42" y="70"/>
                </a:cxn>
                <a:cxn ang="0">
                  <a:pos x="42" y="70"/>
                </a:cxn>
                <a:cxn ang="0">
                  <a:pos x="48" y="66"/>
                </a:cxn>
                <a:cxn ang="0">
                  <a:pos x="48" y="66"/>
                </a:cxn>
                <a:cxn ang="0">
                  <a:pos x="54" y="64"/>
                </a:cxn>
                <a:cxn ang="0">
                  <a:pos x="62" y="0"/>
                </a:cxn>
                <a:cxn ang="0">
                  <a:pos x="74" y="0"/>
                </a:cxn>
                <a:cxn ang="0">
                  <a:pos x="64" y="82"/>
                </a:cxn>
                <a:cxn ang="0">
                  <a:pos x="54" y="82"/>
                </a:cxn>
              </a:cxnLst>
              <a:rect l="0" t="0" r="r" b="b"/>
              <a:pathLst>
                <a:path w="74" h="82">
                  <a:moveTo>
                    <a:pt x="54" y="82"/>
                  </a:moveTo>
                  <a:lnTo>
                    <a:pt x="54" y="72"/>
                  </a:lnTo>
                  <a:lnTo>
                    <a:pt x="54" y="72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8" y="0"/>
                  </a:lnTo>
                  <a:lnTo>
                    <a:pt x="20" y="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54" y="64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64" y="82"/>
                  </a:lnTo>
                  <a:lnTo>
                    <a:pt x="54" y="8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8255165" y="756171"/>
              <a:ext cx="32464" cy="49297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6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6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8322498" y="740541"/>
              <a:ext cx="58916" cy="64928"/>
            </a:xfrm>
            <a:custGeom>
              <a:avLst/>
              <a:gdLst/>
              <a:ahLst/>
              <a:cxnLst>
                <a:cxn ang="0">
                  <a:pos x="84" y="108"/>
                </a:cxn>
                <a:cxn ang="0">
                  <a:pos x="66" y="108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12" y="108"/>
                </a:cxn>
                <a:cxn ang="0">
                  <a:pos x="0" y="108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74" y="94"/>
                </a:cxn>
                <a:cxn ang="0">
                  <a:pos x="76" y="94"/>
                </a:cxn>
                <a:cxn ang="0">
                  <a:pos x="86" y="0"/>
                </a:cxn>
                <a:cxn ang="0">
                  <a:pos x="98" y="0"/>
                </a:cxn>
                <a:cxn ang="0">
                  <a:pos x="84" y="108"/>
                </a:cxn>
              </a:cxnLst>
              <a:rect l="0" t="0" r="r" b="b"/>
              <a:pathLst>
                <a:path w="98" h="108">
                  <a:moveTo>
                    <a:pt x="84" y="108"/>
                  </a:moveTo>
                  <a:lnTo>
                    <a:pt x="66" y="10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12" y="108"/>
                  </a:lnTo>
                  <a:lnTo>
                    <a:pt x="0" y="108"/>
                  </a:lnTo>
                  <a:lnTo>
                    <a:pt x="14" y="0"/>
                  </a:lnTo>
                  <a:lnTo>
                    <a:pt x="32" y="0"/>
                  </a:lnTo>
                  <a:lnTo>
                    <a:pt x="74" y="94"/>
                  </a:lnTo>
                  <a:lnTo>
                    <a:pt x="76" y="94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84" y="10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0" name="Freeform 89"/>
            <p:cNvSpPr>
              <a:spLocks noEditPoints="1"/>
            </p:cNvSpPr>
            <p:nvPr/>
          </p:nvSpPr>
          <p:spPr bwMode="auto">
            <a:xfrm>
              <a:off x="8388629" y="754969"/>
              <a:ext cx="45690" cy="51702"/>
            </a:xfrm>
            <a:custGeom>
              <a:avLst/>
              <a:gdLst/>
              <a:ahLst/>
              <a:cxnLst>
                <a:cxn ang="0">
                  <a:pos x="14" y="46"/>
                </a:cxn>
                <a:cxn ang="0">
                  <a:pos x="16" y="64"/>
                </a:cxn>
                <a:cxn ang="0">
                  <a:pos x="20" y="70"/>
                </a:cxn>
                <a:cxn ang="0">
                  <a:pos x="24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6" y="76"/>
                </a:cxn>
                <a:cxn ang="0">
                  <a:pos x="66" y="74"/>
                </a:cxn>
                <a:cxn ang="0">
                  <a:pos x="64" y="82"/>
                </a:cxn>
                <a:cxn ang="0">
                  <a:pos x="52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8" y="74"/>
                </a:cxn>
                <a:cxn ang="0">
                  <a:pos x="4" y="68"/>
                </a:cxn>
                <a:cxn ang="0">
                  <a:pos x="0" y="52"/>
                </a:cxn>
                <a:cxn ang="0">
                  <a:pos x="2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6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2" y="2"/>
                </a:cxn>
                <a:cxn ang="0">
                  <a:pos x="60" y="4"/>
                </a:cxn>
                <a:cxn ang="0">
                  <a:pos x="70" y="12"/>
                </a:cxn>
                <a:cxn ang="0">
                  <a:pos x="74" y="18"/>
                </a:cxn>
                <a:cxn ang="0">
                  <a:pos x="76" y="26"/>
                </a:cxn>
                <a:cxn ang="0">
                  <a:pos x="76" y="44"/>
                </a:cxn>
                <a:cxn ang="0">
                  <a:pos x="14" y="46"/>
                </a:cxn>
                <a:cxn ang="0">
                  <a:pos x="62" y="26"/>
                </a:cxn>
                <a:cxn ang="0">
                  <a:pos x="60" y="18"/>
                </a:cxn>
                <a:cxn ang="0">
                  <a:pos x="54" y="10"/>
                </a:cxn>
                <a:cxn ang="0">
                  <a:pos x="48" y="10"/>
                </a:cxn>
                <a:cxn ang="0">
                  <a:pos x="42" y="8"/>
                </a:cxn>
                <a:cxn ang="0">
                  <a:pos x="24" y="16"/>
                </a:cxn>
                <a:cxn ang="0">
                  <a:pos x="18" y="26"/>
                </a:cxn>
                <a:cxn ang="0">
                  <a:pos x="62" y="38"/>
                </a:cxn>
                <a:cxn ang="0">
                  <a:pos x="62" y="26"/>
                </a:cxn>
              </a:cxnLst>
              <a:rect l="0" t="0" r="r" b="b"/>
              <a:pathLst>
                <a:path w="76" h="86">
                  <a:moveTo>
                    <a:pt x="14" y="46"/>
                  </a:moveTo>
                  <a:lnTo>
                    <a:pt x="14" y="46"/>
                  </a:lnTo>
                  <a:lnTo>
                    <a:pt x="14" y="56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20" y="70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66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4" y="80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4" y="1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34"/>
                  </a:lnTo>
                  <a:lnTo>
                    <a:pt x="76" y="44"/>
                  </a:lnTo>
                  <a:lnTo>
                    <a:pt x="74" y="46"/>
                  </a:lnTo>
                  <a:lnTo>
                    <a:pt x="14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8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8" y="26"/>
                  </a:lnTo>
                  <a:lnTo>
                    <a:pt x="14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8441533" y="739339"/>
              <a:ext cx="32464" cy="66130"/>
            </a:xfrm>
            <a:custGeom>
              <a:avLst/>
              <a:gdLst/>
              <a:ahLst/>
              <a:cxnLst>
                <a:cxn ang="0">
                  <a:pos x="30" y="38"/>
                </a:cxn>
                <a:cxn ang="0">
                  <a:pos x="22" y="90"/>
                </a:cxn>
                <a:cxn ang="0">
                  <a:pos x="22" y="90"/>
                </a:cxn>
                <a:cxn ang="0">
                  <a:pos x="22" y="96"/>
                </a:cxn>
                <a:cxn ang="0">
                  <a:pos x="22" y="96"/>
                </a:cxn>
                <a:cxn ang="0">
                  <a:pos x="24" y="100"/>
                </a:cxn>
                <a:cxn ang="0">
                  <a:pos x="24" y="100"/>
                </a:cxn>
                <a:cxn ang="0">
                  <a:pos x="28" y="100"/>
                </a:cxn>
                <a:cxn ang="0">
                  <a:pos x="28" y="100"/>
                </a:cxn>
                <a:cxn ang="0">
                  <a:pos x="34" y="100"/>
                </a:cxn>
                <a:cxn ang="0">
                  <a:pos x="44" y="100"/>
                </a:cxn>
                <a:cxn ang="0">
                  <a:pos x="44" y="110"/>
                </a:cxn>
                <a:cxn ang="0">
                  <a:pos x="32" y="110"/>
                </a:cxn>
                <a:cxn ang="0">
                  <a:pos x="32" y="110"/>
                </a:cxn>
                <a:cxn ang="0">
                  <a:pos x="20" y="110"/>
                </a:cxn>
                <a:cxn ang="0">
                  <a:pos x="20" y="110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2" y="104"/>
                </a:cxn>
                <a:cxn ang="0">
                  <a:pos x="10" y="102"/>
                </a:cxn>
                <a:cxn ang="0">
                  <a:pos x="10" y="102"/>
                </a:cxn>
                <a:cxn ang="0">
                  <a:pos x="10" y="90"/>
                </a:cxn>
                <a:cxn ang="0">
                  <a:pos x="18" y="38"/>
                </a:cxn>
                <a:cxn ang="0">
                  <a:pos x="0" y="38"/>
                </a:cxn>
                <a:cxn ang="0">
                  <a:pos x="2" y="28"/>
                </a:cxn>
                <a:cxn ang="0">
                  <a:pos x="18" y="2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0" y="28"/>
                </a:cxn>
                <a:cxn ang="0">
                  <a:pos x="54" y="28"/>
                </a:cxn>
                <a:cxn ang="0">
                  <a:pos x="52" y="38"/>
                </a:cxn>
                <a:cxn ang="0">
                  <a:pos x="30" y="38"/>
                </a:cxn>
              </a:cxnLst>
              <a:rect l="0" t="0" r="r" b="b"/>
              <a:pathLst>
                <a:path w="54" h="110">
                  <a:moveTo>
                    <a:pt x="30" y="38"/>
                  </a:moveTo>
                  <a:lnTo>
                    <a:pt x="22" y="90"/>
                  </a:lnTo>
                  <a:lnTo>
                    <a:pt x="22" y="90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8" y="100"/>
                  </a:lnTo>
                  <a:lnTo>
                    <a:pt x="28" y="100"/>
                  </a:lnTo>
                  <a:lnTo>
                    <a:pt x="34" y="100"/>
                  </a:lnTo>
                  <a:lnTo>
                    <a:pt x="44" y="100"/>
                  </a:lnTo>
                  <a:lnTo>
                    <a:pt x="44" y="110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2" y="104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0" y="90"/>
                  </a:lnTo>
                  <a:lnTo>
                    <a:pt x="18" y="3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18" y="2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0" y="28"/>
                  </a:lnTo>
                  <a:lnTo>
                    <a:pt x="54" y="28"/>
                  </a:lnTo>
                  <a:lnTo>
                    <a:pt x="52" y="38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8478806" y="756171"/>
              <a:ext cx="70940" cy="49297"/>
            </a:xfrm>
            <a:custGeom>
              <a:avLst/>
              <a:gdLst/>
              <a:ahLst/>
              <a:cxnLst>
                <a:cxn ang="0">
                  <a:pos x="88" y="82"/>
                </a:cxn>
                <a:cxn ang="0">
                  <a:pos x="70" y="82"/>
                </a:cxn>
                <a:cxn ang="0">
                  <a:pos x="58" y="12"/>
                </a:cxn>
                <a:cxn ang="0">
                  <a:pos x="56" y="12"/>
                </a:cxn>
                <a:cxn ang="0">
                  <a:pos x="30" y="82"/>
                </a:cxn>
                <a:cxn ang="0">
                  <a:pos x="10" y="82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18" y="56"/>
                </a:cxn>
                <a:cxn ang="0">
                  <a:pos x="18" y="56"/>
                </a:cxn>
                <a:cxn ang="0">
                  <a:pos x="20" y="72"/>
                </a:cxn>
                <a:cxn ang="0">
                  <a:pos x="22" y="72"/>
                </a:cxn>
                <a:cxn ang="0">
                  <a:pos x="22" y="72"/>
                </a:cxn>
                <a:cxn ang="0">
                  <a:pos x="28" y="56"/>
                </a:cxn>
                <a:cxn ang="0">
                  <a:pos x="28" y="56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42" y="26"/>
                </a:cxn>
                <a:cxn ang="0">
                  <a:pos x="42" y="26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50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70" y="10"/>
                </a:cxn>
                <a:cxn ang="0">
                  <a:pos x="70" y="10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74" y="42"/>
                </a:cxn>
                <a:cxn ang="0">
                  <a:pos x="74" y="42"/>
                </a:cxn>
                <a:cxn ang="0">
                  <a:pos x="76" y="56"/>
                </a:cxn>
                <a:cxn ang="0">
                  <a:pos x="76" y="56"/>
                </a:cxn>
                <a:cxn ang="0">
                  <a:pos x="80" y="72"/>
                </a:cxn>
                <a:cxn ang="0">
                  <a:pos x="82" y="72"/>
                </a:cxn>
                <a:cxn ang="0">
                  <a:pos x="82" y="72"/>
                </a:cxn>
                <a:cxn ang="0">
                  <a:pos x="88" y="58"/>
                </a:cxn>
                <a:cxn ang="0">
                  <a:pos x="88" y="58"/>
                </a:cxn>
                <a:cxn ang="0">
                  <a:pos x="92" y="42"/>
                </a:cxn>
                <a:cxn ang="0">
                  <a:pos x="92" y="42"/>
                </a:cxn>
                <a:cxn ang="0">
                  <a:pos x="98" y="26"/>
                </a:cxn>
                <a:cxn ang="0">
                  <a:pos x="98" y="26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6" y="0"/>
                </a:cxn>
                <a:cxn ang="0">
                  <a:pos x="118" y="0"/>
                </a:cxn>
                <a:cxn ang="0">
                  <a:pos x="88" y="82"/>
                </a:cxn>
              </a:cxnLst>
              <a:rect l="0" t="0" r="r" b="b"/>
              <a:pathLst>
                <a:path w="118" h="82">
                  <a:moveTo>
                    <a:pt x="88" y="82"/>
                  </a:moveTo>
                  <a:lnTo>
                    <a:pt x="70" y="82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30" y="82"/>
                  </a:lnTo>
                  <a:lnTo>
                    <a:pt x="10" y="8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80" y="72"/>
                  </a:lnTo>
                  <a:lnTo>
                    <a:pt x="82" y="72"/>
                  </a:lnTo>
                  <a:lnTo>
                    <a:pt x="82" y="72"/>
                  </a:lnTo>
                  <a:lnTo>
                    <a:pt x="88" y="58"/>
                  </a:lnTo>
                  <a:lnTo>
                    <a:pt x="88" y="58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88" y="8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3" name="Freeform 92"/>
            <p:cNvSpPr>
              <a:spLocks noEditPoints="1"/>
            </p:cNvSpPr>
            <p:nvPr/>
          </p:nvSpPr>
          <p:spPr bwMode="auto">
            <a:xfrm>
              <a:off x="8554556" y="754969"/>
              <a:ext cx="48095" cy="51702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4" y="12"/>
                </a:cxn>
                <a:cxn ang="0">
                  <a:pos x="50" y="10"/>
                </a:cxn>
                <a:cxn ang="0">
                  <a:pos x="44" y="8"/>
                </a:cxn>
                <a:cxn ang="0">
                  <a:pos x="32" y="12"/>
                </a:cxn>
                <a:cxn ang="0">
                  <a:pos x="22" y="18"/>
                </a:cxn>
                <a:cxn ang="0">
                  <a:pos x="16" y="28"/>
                </a:cxn>
                <a:cxn ang="0">
                  <a:pos x="14" y="42"/>
                </a:cxn>
                <a:cxn ang="0">
                  <a:pos x="12" y="56"/>
                </a:cxn>
                <a:cxn ang="0">
                  <a:pos x="16" y="68"/>
                </a:cxn>
                <a:cxn ang="0">
                  <a:pos x="24" y="74"/>
                </a:cxn>
                <a:cxn ang="0">
                  <a:pos x="30" y="76"/>
                </a:cxn>
                <a:cxn ang="0">
                  <a:pos x="36" y="78"/>
                </a:cxn>
                <a:cxn ang="0">
                  <a:pos x="48" y="74"/>
                </a:cxn>
                <a:cxn ang="0">
                  <a:pos x="52" y="72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8611068" y="756171"/>
              <a:ext cx="32464" cy="49297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8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2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8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8645937" y="735731"/>
              <a:ext cx="45690" cy="69738"/>
            </a:xfrm>
            <a:custGeom>
              <a:avLst/>
              <a:gdLst/>
              <a:ahLst/>
              <a:cxnLst>
                <a:cxn ang="0">
                  <a:pos x="52" y="116"/>
                </a:cxn>
                <a:cxn ang="0">
                  <a:pos x="16" y="72"/>
                </a:cxn>
                <a:cxn ang="0">
                  <a:pos x="12" y="116"/>
                </a:cxn>
                <a:cxn ang="0">
                  <a:pos x="0" y="1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16" y="70"/>
                </a:cxn>
                <a:cxn ang="0">
                  <a:pos x="60" y="34"/>
                </a:cxn>
                <a:cxn ang="0">
                  <a:pos x="76" y="34"/>
                </a:cxn>
                <a:cxn ang="0">
                  <a:pos x="32" y="70"/>
                </a:cxn>
                <a:cxn ang="0">
                  <a:pos x="70" y="116"/>
                </a:cxn>
                <a:cxn ang="0">
                  <a:pos x="52" y="116"/>
                </a:cxn>
              </a:cxnLst>
              <a:rect l="0" t="0" r="r" b="b"/>
              <a:pathLst>
                <a:path w="76" h="116">
                  <a:moveTo>
                    <a:pt x="52" y="116"/>
                  </a:moveTo>
                  <a:lnTo>
                    <a:pt x="16" y="72"/>
                  </a:lnTo>
                  <a:lnTo>
                    <a:pt x="12" y="116"/>
                  </a:lnTo>
                  <a:lnTo>
                    <a:pt x="0" y="1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16" y="70"/>
                  </a:lnTo>
                  <a:lnTo>
                    <a:pt x="60" y="34"/>
                  </a:lnTo>
                  <a:lnTo>
                    <a:pt x="76" y="34"/>
                  </a:lnTo>
                  <a:lnTo>
                    <a:pt x="32" y="70"/>
                  </a:lnTo>
                  <a:lnTo>
                    <a:pt x="70" y="116"/>
                  </a:lnTo>
                  <a:lnTo>
                    <a:pt x="52" y="1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8698841" y="739339"/>
              <a:ext cx="13226" cy="21643"/>
            </a:xfrm>
            <a:custGeom>
              <a:avLst/>
              <a:gdLst/>
              <a:ahLst/>
              <a:cxnLst>
                <a:cxn ang="0">
                  <a:pos x="8" y="36"/>
                </a:cxn>
                <a:cxn ang="0">
                  <a:pos x="0" y="36"/>
                </a:cxn>
                <a:cxn ang="0">
                  <a:pos x="8" y="0"/>
                </a:cxn>
                <a:cxn ang="0">
                  <a:pos x="22" y="0"/>
                </a:cxn>
                <a:cxn ang="0">
                  <a:pos x="8" y="36"/>
                </a:cxn>
              </a:cxnLst>
              <a:rect l="0" t="0" r="r" b="b"/>
              <a:pathLst>
                <a:path w="22" h="36">
                  <a:moveTo>
                    <a:pt x="8" y="36"/>
                  </a:moveTo>
                  <a:lnTo>
                    <a:pt x="0" y="36"/>
                  </a:lnTo>
                  <a:lnTo>
                    <a:pt x="8" y="0"/>
                  </a:lnTo>
                  <a:lnTo>
                    <a:pt x="22" y="0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8718078" y="754969"/>
              <a:ext cx="39678" cy="51702"/>
            </a:xfrm>
            <a:custGeom>
              <a:avLst/>
              <a:gdLst/>
              <a:ahLst/>
              <a:cxnLst>
                <a:cxn ang="0">
                  <a:pos x="64" y="60"/>
                </a:cxn>
                <a:cxn ang="0">
                  <a:pos x="54" y="78"/>
                </a:cxn>
                <a:cxn ang="0">
                  <a:pos x="48" y="82"/>
                </a:cxn>
                <a:cxn ang="0">
                  <a:pos x="26" y="86"/>
                </a:cxn>
                <a:cxn ang="0">
                  <a:pos x="12" y="84"/>
                </a:cxn>
                <a:cxn ang="0">
                  <a:pos x="0" y="82"/>
                </a:cxn>
                <a:cxn ang="0">
                  <a:pos x="2" y="74"/>
                </a:cxn>
                <a:cxn ang="0">
                  <a:pos x="12" y="76"/>
                </a:cxn>
                <a:cxn ang="0">
                  <a:pos x="24" y="76"/>
                </a:cxn>
                <a:cxn ang="0">
                  <a:pos x="34" y="76"/>
                </a:cxn>
                <a:cxn ang="0">
                  <a:pos x="42" y="74"/>
                </a:cxn>
                <a:cxn ang="0">
                  <a:pos x="48" y="70"/>
                </a:cxn>
                <a:cxn ang="0">
                  <a:pos x="52" y="62"/>
                </a:cxn>
                <a:cxn ang="0">
                  <a:pos x="52" y="58"/>
                </a:cxn>
                <a:cxn ang="0">
                  <a:pos x="50" y="54"/>
                </a:cxn>
                <a:cxn ang="0">
                  <a:pos x="44" y="50"/>
                </a:cxn>
                <a:cxn ang="0">
                  <a:pos x="34" y="48"/>
                </a:cxn>
                <a:cxn ang="0">
                  <a:pos x="28" y="46"/>
                </a:cxn>
                <a:cxn ang="0">
                  <a:pos x="20" y="44"/>
                </a:cxn>
                <a:cxn ang="0">
                  <a:pos x="12" y="40"/>
                </a:cxn>
                <a:cxn ang="0">
                  <a:pos x="8" y="34"/>
                </a:cxn>
                <a:cxn ang="0">
                  <a:pos x="6" y="24"/>
                </a:cxn>
                <a:cxn ang="0">
                  <a:pos x="8" y="18"/>
                </a:cxn>
                <a:cxn ang="0">
                  <a:pos x="12" y="12"/>
                </a:cxn>
                <a:cxn ang="0">
                  <a:pos x="20" y="6"/>
                </a:cxn>
                <a:cxn ang="0">
                  <a:pos x="30" y="2"/>
                </a:cxn>
                <a:cxn ang="0">
                  <a:pos x="42" y="0"/>
                </a:cxn>
                <a:cxn ang="0">
                  <a:pos x="56" y="2"/>
                </a:cxn>
                <a:cxn ang="0">
                  <a:pos x="64" y="12"/>
                </a:cxn>
                <a:cxn ang="0">
                  <a:pos x="54" y="10"/>
                </a:cxn>
                <a:cxn ang="0">
                  <a:pos x="44" y="10"/>
                </a:cxn>
                <a:cxn ang="0">
                  <a:pos x="36" y="10"/>
                </a:cxn>
                <a:cxn ang="0">
                  <a:pos x="28" y="12"/>
                </a:cxn>
                <a:cxn ang="0">
                  <a:pos x="22" y="16"/>
                </a:cxn>
                <a:cxn ang="0">
                  <a:pos x="20" y="18"/>
                </a:cxn>
                <a:cxn ang="0">
                  <a:pos x="20" y="22"/>
                </a:cxn>
                <a:cxn ang="0">
                  <a:pos x="20" y="28"/>
                </a:cxn>
                <a:cxn ang="0">
                  <a:pos x="26" y="32"/>
                </a:cxn>
                <a:cxn ang="0">
                  <a:pos x="32" y="36"/>
                </a:cxn>
                <a:cxn ang="0">
                  <a:pos x="38" y="36"/>
                </a:cxn>
                <a:cxn ang="0">
                  <a:pos x="48" y="38"/>
                </a:cxn>
                <a:cxn ang="0">
                  <a:pos x="56" y="42"/>
                </a:cxn>
                <a:cxn ang="0">
                  <a:pos x="62" y="50"/>
                </a:cxn>
                <a:cxn ang="0">
                  <a:pos x="64" y="54"/>
                </a:cxn>
                <a:cxn ang="0">
                  <a:pos x="64" y="60"/>
                </a:cxn>
              </a:cxnLst>
              <a:rect l="0" t="0" r="r" b="b"/>
              <a:pathLst>
                <a:path w="66" h="86">
                  <a:moveTo>
                    <a:pt x="64" y="60"/>
                  </a:moveTo>
                  <a:lnTo>
                    <a:pt x="64" y="60"/>
                  </a:lnTo>
                  <a:lnTo>
                    <a:pt x="60" y="70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48" y="82"/>
                  </a:lnTo>
                  <a:lnTo>
                    <a:pt x="42" y="84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6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2" y="58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2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66" y="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4" y="54"/>
                  </a:lnTo>
                  <a:lnTo>
                    <a:pt x="64" y="60"/>
                  </a:lnTo>
                  <a:lnTo>
                    <a:pt x="64" y="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8798638" y="740541"/>
              <a:ext cx="46892" cy="64928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4" y="0"/>
                </a:cxn>
                <a:cxn ang="0">
                  <a:pos x="78" y="0"/>
                </a:cxn>
                <a:cxn ang="0">
                  <a:pos x="76" y="8"/>
                </a:cxn>
                <a:cxn ang="0">
                  <a:pos x="24" y="8"/>
                </a:cxn>
                <a:cxn ang="0">
                  <a:pos x="20" y="48"/>
                </a:cxn>
                <a:cxn ang="0">
                  <a:pos x="60" y="48"/>
                </a:cxn>
                <a:cxn ang="0">
                  <a:pos x="58" y="56"/>
                </a:cxn>
                <a:cxn ang="0">
                  <a:pos x="18" y="56"/>
                </a:cxn>
                <a:cxn ang="0">
                  <a:pos x="14" y="98"/>
                </a:cxn>
                <a:cxn ang="0">
                  <a:pos x="66" y="98"/>
                </a:cxn>
                <a:cxn ang="0">
                  <a:pos x="66" y="108"/>
                </a:cxn>
                <a:cxn ang="0">
                  <a:pos x="0" y="108"/>
                </a:cxn>
              </a:cxnLst>
              <a:rect l="0" t="0" r="r" b="b"/>
              <a:pathLst>
                <a:path w="78" h="108">
                  <a:moveTo>
                    <a:pt x="0" y="108"/>
                  </a:moveTo>
                  <a:lnTo>
                    <a:pt x="14" y="0"/>
                  </a:lnTo>
                  <a:lnTo>
                    <a:pt x="78" y="0"/>
                  </a:lnTo>
                  <a:lnTo>
                    <a:pt x="76" y="8"/>
                  </a:lnTo>
                  <a:lnTo>
                    <a:pt x="24" y="8"/>
                  </a:lnTo>
                  <a:lnTo>
                    <a:pt x="20" y="48"/>
                  </a:lnTo>
                  <a:lnTo>
                    <a:pt x="60" y="48"/>
                  </a:lnTo>
                  <a:lnTo>
                    <a:pt x="58" y="56"/>
                  </a:lnTo>
                  <a:lnTo>
                    <a:pt x="18" y="56"/>
                  </a:lnTo>
                  <a:lnTo>
                    <a:pt x="14" y="98"/>
                  </a:lnTo>
                  <a:lnTo>
                    <a:pt x="66" y="98"/>
                  </a:lnTo>
                  <a:lnTo>
                    <a:pt x="66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9" name="Freeform 98"/>
            <p:cNvSpPr>
              <a:spLocks noEditPoints="1"/>
            </p:cNvSpPr>
            <p:nvPr/>
          </p:nvSpPr>
          <p:spPr bwMode="auto">
            <a:xfrm>
              <a:off x="8847935" y="735731"/>
              <a:ext cx="48095" cy="70940"/>
            </a:xfrm>
            <a:custGeom>
              <a:avLst/>
              <a:gdLst/>
              <a:ahLst/>
              <a:cxnLst>
                <a:cxn ang="0">
                  <a:pos x="66" y="114"/>
                </a:cxn>
                <a:cxn ang="0">
                  <a:pos x="60" y="116"/>
                </a:cxn>
                <a:cxn ang="0">
                  <a:pos x="52" y="116"/>
                </a:cxn>
                <a:cxn ang="0">
                  <a:pos x="46" y="118"/>
                </a:cxn>
                <a:cxn ang="0">
                  <a:pos x="38" y="118"/>
                </a:cxn>
                <a:cxn ang="0">
                  <a:pos x="20" y="114"/>
                </a:cxn>
                <a:cxn ang="0">
                  <a:pos x="14" y="112"/>
                </a:cxn>
                <a:cxn ang="0">
                  <a:pos x="8" y="106"/>
                </a:cxn>
                <a:cxn ang="0">
                  <a:pos x="0" y="94"/>
                </a:cxn>
                <a:cxn ang="0">
                  <a:pos x="0" y="86"/>
                </a:cxn>
                <a:cxn ang="0">
                  <a:pos x="0" y="76"/>
                </a:cxn>
                <a:cxn ang="0">
                  <a:pos x="4" y="58"/>
                </a:cxn>
                <a:cxn ang="0">
                  <a:pos x="8" y="50"/>
                </a:cxn>
                <a:cxn ang="0">
                  <a:pos x="14" y="44"/>
                </a:cxn>
                <a:cxn ang="0">
                  <a:pos x="28" y="36"/>
                </a:cxn>
                <a:cxn ang="0">
                  <a:pos x="36" y="34"/>
                </a:cxn>
                <a:cxn ang="0">
                  <a:pos x="44" y="32"/>
                </a:cxn>
                <a:cxn ang="0">
                  <a:pos x="52" y="32"/>
                </a:cxn>
                <a:cxn ang="0">
                  <a:pos x="68" y="0"/>
                </a:cxn>
                <a:cxn ang="0">
                  <a:pos x="80" y="0"/>
                </a:cxn>
                <a:cxn ang="0">
                  <a:pos x="78" y="16"/>
                </a:cxn>
                <a:cxn ang="0">
                  <a:pos x="76" y="38"/>
                </a:cxn>
                <a:cxn ang="0">
                  <a:pos x="72" y="62"/>
                </a:cxn>
                <a:cxn ang="0">
                  <a:pos x="70" y="84"/>
                </a:cxn>
                <a:cxn ang="0">
                  <a:pos x="68" y="102"/>
                </a:cxn>
                <a:cxn ang="0">
                  <a:pos x="66" y="114"/>
                </a:cxn>
                <a:cxn ang="0">
                  <a:pos x="62" y="44"/>
                </a:cxn>
                <a:cxn ang="0">
                  <a:pos x="54" y="42"/>
                </a:cxn>
                <a:cxn ang="0">
                  <a:pos x="46" y="42"/>
                </a:cxn>
                <a:cxn ang="0">
                  <a:pos x="28" y="46"/>
                </a:cxn>
                <a:cxn ang="0">
                  <a:pos x="24" y="50"/>
                </a:cxn>
                <a:cxn ang="0">
                  <a:pos x="16" y="60"/>
                </a:cxn>
                <a:cxn ang="0">
                  <a:pos x="12" y="76"/>
                </a:cxn>
                <a:cxn ang="0">
                  <a:pos x="14" y="88"/>
                </a:cxn>
                <a:cxn ang="0">
                  <a:pos x="18" y="100"/>
                </a:cxn>
                <a:cxn ang="0">
                  <a:pos x="22" y="104"/>
                </a:cxn>
                <a:cxn ang="0">
                  <a:pos x="26" y="106"/>
                </a:cxn>
                <a:cxn ang="0">
                  <a:pos x="40" y="108"/>
                </a:cxn>
                <a:cxn ang="0">
                  <a:pos x="46" y="108"/>
                </a:cxn>
                <a:cxn ang="0">
                  <a:pos x="56" y="108"/>
                </a:cxn>
              </a:cxnLst>
              <a:rect l="0" t="0" r="r" b="b"/>
              <a:pathLst>
                <a:path w="80" h="118">
                  <a:moveTo>
                    <a:pt x="66" y="114"/>
                  </a:moveTo>
                  <a:lnTo>
                    <a:pt x="66" y="114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28" y="116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14" y="112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4" y="100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6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8" y="50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0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64" y="34"/>
                  </a:lnTo>
                  <a:lnTo>
                    <a:pt x="68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6" y="114"/>
                  </a:lnTo>
                  <a:lnTo>
                    <a:pt x="66" y="114"/>
                  </a:lnTo>
                  <a:close/>
                  <a:moveTo>
                    <a:pt x="62" y="44"/>
                  </a:moveTo>
                  <a:lnTo>
                    <a:pt x="62" y="44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4" y="44"/>
                  </a:lnTo>
                  <a:lnTo>
                    <a:pt x="28" y="46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54"/>
                  </a:lnTo>
                  <a:lnTo>
                    <a:pt x="16" y="60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6" y="94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22" y="104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32" y="108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6" y="108"/>
                  </a:lnTo>
                  <a:lnTo>
                    <a:pt x="62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0" name="Freeform 99"/>
            <p:cNvSpPr>
              <a:spLocks noEditPoints="1"/>
            </p:cNvSpPr>
            <p:nvPr/>
          </p:nvSpPr>
          <p:spPr bwMode="auto">
            <a:xfrm>
              <a:off x="8902042" y="754969"/>
              <a:ext cx="51702" cy="70940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70" y="16"/>
                </a:cxn>
                <a:cxn ang="0">
                  <a:pos x="72" y="28"/>
                </a:cxn>
                <a:cxn ang="0">
                  <a:pos x="68" y="40"/>
                </a:cxn>
                <a:cxn ang="0">
                  <a:pos x="60" y="50"/>
                </a:cxn>
                <a:cxn ang="0">
                  <a:pos x="48" y="54"/>
                </a:cxn>
                <a:cxn ang="0">
                  <a:pos x="30" y="56"/>
                </a:cxn>
                <a:cxn ang="0">
                  <a:pos x="26" y="54"/>
                </a:cxn>
                <a:cxn ang="0">
                  <a:pos x="16" y="64"/>
                </a:cxn>
                <a:cxn ang="0">
                  <a:pos x="16" y="70"/>
                </a:cxn>
                <a:cxn ang="0">
                  <a:pos x="26" y="74"/>
                </a:cxn>
                <a:cxn ang="0">
                  <a:pos x="36" y="76"/>
                </a:cxn>
                <a:cxn ang="0">
                  <a:pos x="52" y="76"/>
                </a:cxn>
                <a:cxn ang="0">
                  <a:pos x="64" y="78"/>
                </a:cxn>
                <a:cxn ang="0">
                  <a:pos x="70" y="82"/>
                </a:cxn>
                <a:cxn ang="0">
                  <a:pos x="72" y="92"/>
                </a:cxn>
                <a:cxn ang="0">
                  <a:pos x="68" y="106"/>
                </a:cxn>
                <a:cxn ang="0">
                  <a:pos x="56" y="114"/>
                </a:cxn>
                <a:cxn ang="0">
                  <a:pos x="30" y="118"/>
                </a:cxn>
                <a:cxn ang="0">
                  <a:pos x="14" y="118"/>
                </a:cxn>
                <a:cxn ang="0">
                  <a:pos x="0" y="106"/>
                </a:cxn>
                <a:cxn ang="0">
                  <a:pos x="28" y="110"/>
                </a:cxn>
                <a:cxn ang="0">
                  <a:pos x="36" y="110"/>
                </a:cxn>
                <a:cxn ang="0">
                  <a:pos x="56" y="102"/>
                </a:cxn>
                <a:cxn ang="0">
                  <a:pos x="60" y="96"/>
                </a:cxn>
                <a:cxn ang="0">
                  <a:pos x="58" y="90"/>
                </a:cxn>
                <a:cxn ang="0">
                  <a:pos x="48" y="86"/>
                </a:cxn>
                <a:cxn ang="0">
                  <a:pos x="40" y="86"/>
                </a:cxn>
                <a:cxn ang="0">
                  <a:pos x="28" y="86"/>
                </a:cxn>
                <a:cxn ang="0">
                  <a:pos x="20" y="86"/>
                </a:cxn>
                <a:cxn ang="0">
                  <a:pos x="4" y="80"/>
                </a:cxn>
                <a:cxn ang="0">
                  <a:pos x="2" y="70"/>
                </a:cxn>
                <a:cxn ang="0">
                  <a:pos x="8" y="60"/>
                </a:cxn>
                <a:cxn ang="0">
                  <a:pos x="18" y="52"/>
                </a:cxn>
                <a:cxn ang="0">
                  <a:pos x="8" y="42"/>
                </a:cxn>
                <a:cxn ang="0">
                  <a:pos x="4" y="28"/>
                </a:cxn>
                <a:cxn ang="0">
                  <a:pos x="8" y="16"/>
                </a:cxn>
                <a:cxn ang="0">
                  <a:pos x="18" y="8"/>
                </a:cxn>
                <a:cxn ang="0">
                  <a:pos x="42" y="0"/>
                </a:cxn>
                <a:cxn ang="0">
                  <a:pos x="48" y="2"/>
                </a:cxn>
                <a:cxn ang="0">
                  <a:pos x="84" y="10"/>
                </a:cxn>
                <a:cxn ang="0">
                  <a:pos x="74" y="8"/>
                </a:cxn>
                <a:cxn ang="0">
                  <a:pos x="58" y="20"/>
                </a:cxn>
                <a:cxn ang="0">
                  <a:pos x="50" y="10"/>
                </a:cxn>
                <a:cxn ang="0">
                  <a:pos x="32" y="10"/>
                </a:cxn>
                <a:cxn ang="0">
                  <a:pos x="22" y="20"/>
                </a:cxn>
                <a:cxn ang="0">
                  <a:pos x="20" y="36"/>
                </a:cxn>
                <a:cxn ang="0">
                  <a:pos x="28" y="46"/>
                </a:cxn>
                <a:cxn ang="0">
                  <a:pos x="46" y="46"/>
                </a:cxn>
                <a:cxn ang="0">
                  <a:pos x="60" y="28"/>
                </a:cxn>
              </a:cxnLst>
              <a:rect l="0" t="0" r="r" b="b"/>
              <a:pathLst>
                <a:path w="86" h="118">
                  <a:moveTo>
                    <a:pt x="74" y="8"/>
                  </a:moveTo>
                  <a:lnTo>
                    <a:pt x="7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2" y="2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0" y="3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4" y="46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6" y="64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8" y="80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2" y="86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100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2" y="110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0" y="11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8" y="100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2" y="76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2" y="48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4" y="3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4" y="2"/>
                  </a:lnTo>
                  <a:lnTo>
                    <a:pt x="86" y="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74" y="8"/>
                  </a:lnTo>
                  <a:lnTo>
                    <a:pt x="74" y="8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58" y="20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0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20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20" y="36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6" y="46"/>
                  </a:lnTo>
                  <a:lnTo>
                    <a:pt x="52" y="42"/>
                  </a:lnTo>
                  <a:lnTo>
                    <a:pt x="56" y="36"/>
                  </a:lnTo>
                  <a:lnTo>
                    <a:pt x="60" y="28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1" name="Freeform 100"/>
            <p:cNvSpPr>
              <a:spLocks noEditPoints="1"/>
            </p:cNvSpPr>
            <p:nvPr/>
          </p:nvSpPr>
          <p:spPr bwMode="auto">
            <a:xfrm>
              <a:off x="8957351" y="754969"/>
              <a:ext cx="44488" cy="51702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4" y="64"/>
                </a:cxn>
                <a:cxn ang="0">
                  <a:pos x="18" y="70"/>
                </a:cxn>
                <a:cxn ang="0">
                  <a:pos x="22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4" y="76"/>
                </a:cxn>
                <a:cxn ang="0">
                  <a:pos x="64" y="74"/>
                </a:cxn>
                <a:cxn ang="0">
                  <a:pos x="64" y="82"/>
                </a:cxn>
                <a:cxn ang="0">
                  <a:pos x="50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6" y="74"/>
                </a:cxn>
                <a:cxn ang="0">
                  <a:pos x="2" y="68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4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58" y="4"/>
                </a:cxn>
                <a:cxn ang="0">
                  <a:pos x="70" y="12"/>
                </a:cxn>
                <a:cxn ang="0">
                  <a:pos x="72" y="18"/>
                </a:cxn>
                <a:cxn ang="0">
                  <a:pos x="74" y="26"/>
                </a:cxn>
                <a:cxn ang="0">
                  <a:pos x="74" y="46"/>
                </a:cxn>
                <a:cxn ang="0">
                  <a:pos x="62" y="26"/>
                </a:cxn>
                <a:cxn ang="0">
                  <a:pos x="58" y="18"/>
                </a:cxn>
                <a:cxn ang="0">
                  <a:pos x="56" y="14"/>
                </a:cxn>
                <a:cxn ang="0">
                  <a:pos x="52" y="10"/>
                </a:cxn>
                <a:cxn ang="0">
                  <a:pos x="40" y="8"/>
                </a:cxn>
                <a:cxn ang="0">
                  <a:pos x="30" y="10"/>
                </a:cxn>
                <a:cxn ang="0">
                  <a:pos x="22" y="16"/>
                </a:cxn>
                <a:cxn ang="0">
                  <a:pos x="14" y="38"/>
                </a:cxn>
                <a:cxn ang="0">
                  <a:pos x="60" y="38"/>
                </a:cxn>
                <a:cxn ang="0">
                  <a:pos x="62" y="26"/>
                </a:cxn>
              </a:cxnLst>
              <a:rect l="0" t="0" r="r" b="b"/>
              <a:pathLst>
                <a:path w="74" h="86">
                  <a:moveTo>
                    <a:pt x="12" y="46"/>
                  </a:moveTo>
                  <a:lnTo>
                    <a:pt x="12" y="46"/>
                  </a:lnTo>
                  <a:lnTo>
                    <a:pt x="12" y="56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8" y="70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64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2" y="80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20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44"/>
                  </a:lnTo>
                  <a:lnTo>
                    <a:pt x="74" y="46"/>
                  </a:lnTo>
                  <a:lnTo>
                    <a:pt x="12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6" y="14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16" y="26"/>
                  </a:lnTo>
                  <a:lnTo>
                    <a:pt x="14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2" name="Freeform 27"/>
            <p:cNvSpPr>
              <a:spLocks noEditPoints="1"/>
            </p:cNvSpPr>
            <p:nvPr userDrawn="1"/>
          </p:nvSpPr>
          <p:spPr bwMode="auto">
            <a:xfrm>
              <a:off x="9001484" y="729148"/>
              <a:ext cx="34940" cy="34940"/>
            </a:xfrm>
            <a:custGeom>
              <a:avLst/>
              <a:gdLst/>
              <a:ahLst/>
              <a:cxnLst>
                <a:cxn ang="0">
                  <a:pos x="104" y="63"/>
                </a:cxn>
                <a:cxn ang="0">
                  <a:pos x="96" y="81"/>
                </a:cxn>
                <a:cxn ang="0">
                  <a:pos x="82" y="95"/>
                </a:cxn>
                <a:cxn ang="0">
                  <a:pos x="62" y="103"/>
                </a:cxn>
                <a:cxn ang="0">
                  <a:pos x="42" y="103"/>
                </a:cxn>
                <a:cxn ang="0">
                  <a:pos x="24" y="95"/>
                </a:cxn>
                <a:cxn ang="0">
                  <a:pos x="9" y="81"/>
                </a:cxn>
                <a:cxn ang="0">
                  <a:pos x="0" y="63"/>
                </a:cxn>
                <a:cxn ang="0">
                  <a:pos x="0" y="42"/>
                </a:cxn>
                <a:cxn ang="0">
                  <a:pos x="9" y="23"/>
                </a:cxn>
                <a:cxn ang="0">
                  <a:pos x="24" y="9"/>
                </a:cxn>
                <a:cxn ang="0">
                  <a:pos x="42" y="1"/>
                </a:cxn>
                <a:cxn ang="0">
                  <a:pos x="62" y="1"/>
                </a:cxn>
                <a:cxn ang="0">
                  <a:pos x="82" y="9"/>
                </a:cxn>
                <a:cxn ang="0">
                  <a:pos x="96" y="23"/>
                </a:cxn>
                <a:cxn ang="0">
                  <a:pos x="104" y="42"/>
                </a:cxn>
                <a:cxn ang="0">
                  <a:pos x="96" y="53"/>
                </a:cxn>
                <a:cxn ang="0">
                  <a:pos x="93" y="36"/>
                </a:cxn>
                <a:cxn ang="0">
                  <a:pos x="83" y="22"/>
                </a:cxn>
                <a:cxn ang="0">
                  <a:pos x="69" y="11"/>
                </a:cxn>
                <a:cxn ang="0">
                  <a:pos x="52" y="9"/>
                </a:cxn>
                <a:cxn ang="0">
                  <a:pos x="35" y="11"/>
                </a:cxn>
                <a:cxn ang="0">
                  <a:pos x="21" y="22"/>
                </a:cxn>
                <a:cxn ang="0">
                  <a:pos x="12" y="36"/>
                </a:cxn>
                <a:cxn ang="0">
                  <a:pos x="8" y="53"/>
                </a:cxn>
                <a:cxn ang="0">
                  <a:pos x="12" y="69"/>
                </a:cxn>
                <a:cxn ang="0">
                  <a:pos x="21" y="84"/>
                </a:cxn>
                <a:cxn ang="0">
                  <a:pos x="35" y="93"/>
                </a:cxn>
                <a:cxn ang="0">
                  <a:pos x="52" y="96"/>
                </a:cxn>
                <a:cxn ang="0">
                  <a:pos x="69" y="93"/>
                </a:cxn>
                <a:cxn ang="0">
                  <a:pos x="83" y="84"/>
                </a:cxn>
                <a:cxn ang="0">
                  <a:pos x="93" y="69"/>
                </a:cxn>
                <a:cxn ang="0">
                  <a:pos x="96" y="53"/>
                </a:cxn>
                <a:cxn ang="0">
                  <a:pos x="51" y="58"/>
                </a:cxn>
                <a:cxn ang="0">
                  <a:pos x="34" y="78"/>
                </a:cxn>
                <a:cxn ang="0">
                  <a:pos x="52" y="24"/>
                </a:cxn>
                <a:cxn ang="0">
                  <a:pos x="68" y="28"/>
                </a:cxn>
                <a:cxn ang="0">
                  <a:pos x="73" y="37"/>
                </a:cxn>
                <a:cxn ang="0">
                  <a:pos x="71" y="46"/>
                </a:cxn>
                <a:cxn ang="0">
                  <a:pos x="66" y="54"/>
                </a:cxn>
                <a:cxn ang="0">
                  <a:pos x="65" y="78"/>
                </a:cxn>
                <a:cxn ang="0">
                  <a:pos x="62" y="36"/>
                </a:cxn>
                <a:cxn ang="0">
                  <a:pos x="56" y="31"/>
                </a:cxn>
                <a:cxn ang="0">
                  <a:pos x="43" y="51"/>
                </a:cxn>
                <a:cxn ang="0">
                  <a:pos x="56" y="51"/>
                </a:cxn>
                <a:cxn ang="0">
                  <a:pos x="62" y="46"/>
                </a:cxn>
              </a:cxnLst>
              <a:rect l="0" t="0" r="r" b="b"/>
              <a:pathLst>
                <a:path w="105" h="104">
                  <a:moveTo>
                    <a:pt x="105" y="53"/>
                  </a:moveTo>
                  <a:lnTo>
                    <a:pt x="105" y="53"/>
                  </a:lnTo>
                  <a:lnTo>
                    <a:pt x="104" y="63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96" y="81"/>
                  </a:lnTo>
                  <a:lnTo>
                    <a:pt x="90" y="89"/>
                  </a:lnTo>
                  <a:lnTo>
                    <a:pt x="90" y="89"/>
                  </a:lnTo>
                  <a:lnTo>
                    <a:pt x="82" y="95"/>
                  </a:lnTo>
                  <a:lnTo>
                    <a:pt x="73" y="100"/>
                  </a:lnTo>
                  <a:lnTo>
                    <a:pt x="73" y="100"/>
                  </a:lnTo>
                  <a:lnTo>
                    <a:pt x="62" y="103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42" y="103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24" y="95"/>
                  </a:lnTo>
                  <a:lnTo>
                    <a:pt x="16" y="89"/>
                  </a:lnTo>
                  <a:lnTo>
                    <a:pt x="16" y="89"/>
                  </a:lnTo>
                  <a:lnTo>
                    <a:pt x="9" y="81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0" y="6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4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9" y="23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24" y="9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82" y="9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6" y="23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4" y="42"/>
                  </a:lnTo>
                  <a:lnTo>
                    <a:pt x="105" y="53"/>
                  </a:lnTo>
                  <a:lnTo>
                    <a:pt x="105" y="53"/>
                  </a:lnTo>
                  <a:close/>
                  <a:moveTo>
                    <a:pt x="96" y="53"/>
                  </a:moveTo>
                  <a:lnTo>
                    <a:pt x="96" y="53"/>
                  </a:lnTo>
                  <a:lnTo>
                    <a:pt x="96" y="44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88" y="28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77" y="17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61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43" y="9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28" y="17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9" y="44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9" y="62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6" y="77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28" y="89"/>
                  </a:lnTo>
                  <a:lnTo>
                    <a:pt x="35" y="93"/>
                  </a:lnTo>
                  <a:lnTo>
                    <a:pt x="35" y="93"/>
                  </a:lnTo>
                  <a:lnTo>
                    <a:pt x="43" y="95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61" y="95"/>
                  </a:lnTo>
                  <a:lnTo>
                    <a:pt x="69" y="93"/>
                  </a:lnTo>
                  <a:lnTo>
                    <a:pt x="69" y="93"/>
                  </a:lnTo>
                  <a:lnTo>
                    <a:pt x="77" y="89"/>
                  </a:lnTo>
                  <a:lnTo>
                    <a:pt x="83" y="84"/>
                  </a:lnTo>
                  <a:lnTo>
                    <a:pt x="83" y="84"/>
                  </a:lnTo>
                  <a:lnTo>
                    <a:pt x="88" y="77"/>
                  </a:lnTo>
                  <a:lnTo>
                    <a:pt x="93" y="69"/>
                  </a:lnTo>
                  <a:lnTo>
                    <a:pt x="93" y="69"/>
                  </a:lnTo>
                  <a:lnTo>
                    <a:pt x="96" y="62"/>
                  </a:lnTo>
                  <a:lnTo>
                    <a:pt x="96" y="53"/>
                  </a:lnTo>
                  <a:lnTo>
                    <a:pt x="96" y="53"/>
                  </a:lnTo>
                  <a:close/>
                  <a:moveTo>
                    <a:pt x="65" y="78"/>
                  </a:moveTo>
                  <a:lnTo>
                    <a:pt x="51" y="58"/>
                  </a:lnTo>
                  <a:lnTo>
                    <a:pt x="43" y="58"/>
                  </a:lnTo>
                  <a:lnTo>
                    <a:pt x="43" y="78"/>
                  </a:lnTo>
                  <a:lnTo>
                    <a:pt x="34" y="78"/>
                  </a:lnTo>
                  <a:lnTo>
                    <a:pt x="34" y="24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61" y="26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70" y="31"/>
                  </a:lnTo>
                  <a:lnTo>
                    <a:pt x="71" y="33"/>
                  </a:lnTo>
                  <a:lnTo>
                    <a:pt x="73" y="37"/>
                  </a:lnTo>
                  <a:lnTo>
                    <a:pt x="73" y="41"/>
                  </a:lnTo>
                  <a:lnTo>
                    <a:pt x="73" y="41"/>
                  </a:lnTo>
                  <a:lnTo>
                    <a:pt x="71" y="46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66" y="54"/>
                  </a:lnTo>
                  <a:lnTo>
                    <a:pt x="60" y="57"/>
                  </a:lnTo>
                  <a:lnTo>
                    <a:pt x="77" y="78"/>
                  </a:lnTo>
                  <a:lnTo>
                    <a:pt x="65" y="78"/>
                  </a:lnTo>
                  <a:close/>
                  <a:moveTo>
                    <a:pt x="64" y="41"/>
                  </a:moveTo>
                  <a:lnTo>
                    <a:pt x="64" y="41"/>
                  </a:lnTo>
                  <a:lnTo>
                    <a:pt x="62" y="36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56" y="31"/>
                  </a:lnTo>
                  <a:lnTo>
                    <a:pt x="51" y="31"/>
                  </a:lnTo>
                  <a:lnTo>
                    <a:pt x="43" y="3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6" y="51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2" y="46"/>
                  </a:lnTo>
                  <a:lnTo>
                    <a:pt x="64" y="41"/>
                  </a:lnTo>
                  <a:lnTo>
                    <a:pt x="64" y="4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9" name="Rectangle 38"/>
          <p:cNvSpPr/>
          <p:nvPr userDrawn="1"/>
        </p:nvSpPr>
        <p:spPr>
          <a:xfrm rot="5400000">
            <a:off x="5692143" y="3406144"/>
            <a:ext cx="6857997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0" name="Title 13"/>
          <p:cNvSpPr>
            <a:spLocks noGrp="1"/>
          </p:cNvSpPr>
          <p:nvPr>
            <p:ph type="title" hasCustomPrompt="1"/>
          </p:nvPr>
        </p:nvSpPr>
        <p:spPr>
          <a:xfrm>
            <a:off x="727209" y="632849"/>
            <a:ext cx="6180299" cy="1697825"/>
          </a:xfrm>
          <a:prstGeom prst="rect">
            <a:avLst/>
          </a:prstGeom>
          <a:noFill/>
        </p:spPr>
        <p:txBody>
          <a:bodyPr anchor="ctr" anchorCtr="0"/>
          <a:lstStyle>
            <a:lvl1pPr algn="l">
              <a:lnSpc>
                <a:spcPct val="85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presentation title </a:t>
            </a:r>
            <a:endParaRPr lang="en-US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27206" y="2206296"/>
            <a:ext cx="5025360" cy="4816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lang="en-US" sz="20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400"/>
            </a:lvl2pPr>
            <a:lvl3pPr marL="914378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27206" y="2816415"/>
            <a:ext cx="5025360" cy="700924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378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200" b="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US" b="0" dirty="0" smtClean="0"/>
              <a:t>&lt;Presenter,&gt; </a:t>
            </a:r>
            <a:br>
              <a:rPr lang="en-US" b="0" dirty="0" smtClean="0"/>
            </a:br>
            <a:r>
              <a:rPr lang="en-US" b="0" dirty="0" smtClean="0"/>
              <a:t>&lt;Title&gt;</a:t>
            </a:r>
            <a:endParaRPr lang="en-US" dirty="0" smtClean="0"/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73"/>
          <a:stretch/>
        </p:blipFill>
        <p:spPr>
          <a:xfrm>
            <a:off x="2114409" y="2825099"/>
            <a:ext cx="7029593" cy="335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800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15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t="8866" r="1777" b="18887"/>
          <a:stretch/>
        </p:blipFill>
        <p:spPr>
          <a:xfrm>
            <a:off x="188" y="-2178"/>
            <a:ext cx="9143625" cy="6862355"/>
          </a:xfrm>
          <a:prstGeom prst="rect">
            <a:avLst/>
          </a:prstGeom>
        </p:spPr>
      </p:pic>
      <p:grpSp>
        <p:nvGrpSpPr>
          <p:cNvPr id="198" name="Group 197"/>
          <p:cNvGrpSpPr/>
          <p:nvPr userDrawn="1"/>
        </p:nvGrpSpPr>
        <p:grpSpPr>
          <a:xfrm>
            <a:off x="2905202" y="1967672"/>
            <a:ext cx="889959" cy="802951"/>
            <a:chOff x="2605766" y="2038518"/>
            <a:chExt cx="1007036" cy="681436"/>
          </a:xfrm>
        </p:grpSpPr>
        <p:sp>
          <p:nvSpPr>
            <p:cNvPr id="205" name="Freeform 204"/>
            <p:cNvSpPr/>
            <p:nvPr userDrawn="1"/>
          </p:nvSpPr>
          <p:spPr>
            <a:xfrm>
              <a:off x="2687388" y="2169252"/>
              <a:ext cx="810107" cy="352585"/>
            </a:xfrm>
            <a:custGeom>
              <a:avLst/>
              <a:gdLst>
                <a:gd name="connsiteX0" fmla="*/ 0 w 813268"/>
                <a:gd name="connsiteY0" fmla="*/ 353961 h 353961"/>
                <a:gd name="connsiteX1" fmla="*/ 813268 w 813268"/>
                <a:gd name="connsiteY1" fmla="*/ 307609 h 353961"/>
                <a:gd name="connsiteX2" fmla="*/ 800627 w 813268"/>
                <a:gd name="connsiteY2" fmla="*/ 0 h 353961"/>
                <a:gd name="connsiteX3" fmla="*/ 46352 w 813268"/>
                <a:gd name="connsiteY3" fmla="*/ 12642 h 353961"/>
                <a:gd name="connsiteX4" fmla="*/ 0 w 813268"/>
                <a:gd name="connsiteY4" fmla="*/ 353961 h 3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268" h="353961">
                  <a:moveTo>
                    <a:pt x="0" y="353961"/>
                  </a:moveTo>
                  <a:lnTo>
                    <a:pt x="813268" y="307609"/>
                  </a:lnTo>
                  <a:lnTo>
                    <a:pt x="800627" y="0"/>
                  </a:lnTo>
                  <a:lnTo>
                    <a:pt x="46352" y="12642"/>
                  </a:lnTo>
                  <a:lnTo>
                    <a:pt x="0" y="3539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dist="508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/>
            </a:p>
          </p:txBody>
        </p:sp>
        <p:sp>
          <p:nvSpPr>
            <p:cNvPr id="206" name="Freeform 205"/>
            <p:cNvSpPr>
              <a:spLocks/>
            </p:cNvSpPr>
            <p:nvPr userDrawn="1"/>
          </p:nvSpPr>
          <p:spPr bwMode="auto">
            <a:xfrm>
              <a:off x="2686920" y="2062993"/>
              <a:ext cx="807676" cy="461161"/>
            </a:xfrm>
            <a:custGeom>
              <a:avLst/>
              <a:gdLst/>
              <a:ahLst/>
              <a:cxnLst>
                <a:cxn ang="0">
                  <a:pos x="64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4" y="0"/>
                </a:cxn>
                <a:cxn ang="0">
                  <a:pos x="64" y="70"/>
                </a:cxn>
              </a:cxnLst>
              <a:rect l="0" t="0" r="r" b="b"/>
              <a:pathLst>
                <a:path w="1254" h="716">
                  <a:moveTo>
                    <a:pt x="64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4" y="0"/>
                  </a:lnTo>
                  <a:lnTo>
                    <a:pt x="64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07" name="Freeform 206"/>
            <p:cNvSpPr>
              <a:spLocks/>
            </p:cNvSpPr>
            <p:nvPr userDrawn="1"/>
          </p:nvSpPr>
          <p:spPr bwMode="auto">
            <a:xfrm>
              <a:off x="2650852" y="2038518"/>
              <a:ext cx="881100" cy="503670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6" y="0"/>
                </a:cxn>
                <a:cxn ang="0">
                  <a:pos x="1276" y="0"/>
                </a:cxn>
                <a:cxn ang="0">
                  <a:pos x="1294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0" y="26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0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4" y="780"/>
                </a:cxn>
                <a:cxn ang="0">
                  <a:pos x="1276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0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6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6" y="0"/>
                  </a:lnTo>
                  <a:lnTo>
                    <a:pt x="1276" y="0"/>
                  </a:lnTo>
                  <a:lnTo>
                    <a:pt x="1294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0" y="26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0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4" y="780"/>
                  </a:lnTo>
                  <a:lnTo>
                    <a:pt x="1276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0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6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08" name="Freeform 207"/>
            <p:cNvSpPr>
              <a:spLocks/>
            </p:cNvSpPr>
            <p:nvPr userDrawn="1"/>
          </p:nvSpPr>
          <p:spPr bwMode="auto">
            <a:xfrm>
              <a:off x="2713971" y="2108079"/>
              <a:ext cx="754861" cy="364549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76"/>
                </a:cxn>
                <a:cxn ang="0">
                  <a:pos x="772" y="490"/>
                </a:cxn>
                <a:cxn ang="0">
                  <a:pos x="524" y="0"/>
                </a:cxn>
                <a:cxn ang="0">
                  <a:pos x="368" y="49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56" y="308"/>
                </a:cxn>
                <a:cxn ang="0">
                  <a:pos x="334" y="292"/>
                </a:cxn>
                <a:cxn ang="0">
                  <a:pos x="318" y="284"/>
                </a:cxn>
                <a:cxn ang="0">
                  <a:pos x="346" y="270"/>
                </a:cxn>
                <a:cxn ang="0">
                  <a:pos x="362" y="258"/>
                </a:cxn>
                <a:cxn ang="0">
                  <a:pos x="368" y="244"/>
                </a:cxn>
                <a:cxn ang="0">
                  <a:pos x="368" y="76"/>
                </a:cxn>
                <a:cxn ang="0">
                  <a:pos x="368" y="60"/>
                </a:cxn>
                <a:cxn ang="0">
                  <a:pos x="360" y="32"/>
                </a:cxn>
                <a:cxn ang="0">
                  <a:pos x="344" y="12"/>
                </a:cxn>
                <a:cxn ang="0">
                  <a:pos x="314" y="2"/>
                </a:cxn>
                <a:cxn ang="0">
                  <a:pos x="0" y="0"/>
                </a:cxn>
                <a:cxn ang="0">
                  <a:pos x="34" y="76"/>
                </a:cxn>
                <a:cxn ang="0">
                  <a:pos x="0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60" y="322"/>
                </a:cxn>
                <a:cxn ang="0">
                  <a:pos x="276" y="330"/>
                </a:cxn>
                <a:cxn ang="0">
                  <a:pos x="284" y="344"/>
                </a:cxn>
                <a:cxn ang="0">
                  <a:pos x="288" y="372"/>
                </a:cxn>
                <a:cxn ang="0">
                  <a:pos x="470" y="566"/>
                </a:cxn>
                <a:cxn ang="0">
                  <a:pos x="660" y="394"/>
                </a:cxn>
                <a:cxn ang="0">
                  <a:pos x="1096" y="566"/>
                </a:cxn>
                <a:cxn ang="0">
                  <a:pos x="1114" y="566"/>
                </a:cxn>
                <a:cxn ang="0">
                  <a:pos x="1142" y="560"/>
                </a:cxn>
                <a:cxn ang="0">
                  <a:pos x="1162" y="544"/>
                </a:cxn>
                <a:cxn ang="0">
                  <a:pos x="1170" y="512"/>
                </a:cxn>
                <a:cxn ang="0">
                  <a:pos x="1172" y="76"/>
                </a:cxn>
                <a:cxn ang="0">
                  <a:pos x="1170" y="64"/>
                </a:cxn>
                <a:cxn ang="0">
                  <a:pos x="1162" y="38"/>
                </a:cxn>
                <a:cxn ang="0">
                  <a:pos x="1148" y="18"/>
                </a:cxn>
                <a:cxn ang="0">
                  <a:pos x="1132" y="8"/>
                </a:cxn>
                <a:cxn ang="0">
                  <a:pos x="1110" y="2"/>
                </a:cxn>
                <a:cxn ang="0">
                  <a:pos x="1096" y="0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772" y="0"/>
                  </a:lnTo>
                  <a:lnTo>
                    <a:pt x="772" y="76"/>
                  </a:lnTo>
                  <a:lnTo>
                    <a:pt x="806" y="76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0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2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0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0" y="32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6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2" y="336"/>
                  </a:lnTo>
                  <a:lnTo>
                    <a:pt x="284" y="344"/>
                  </a:lnTo>
                  <a:lnTo>
                    <a:pt x="288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2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0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0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0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09" name="Freeform 208"/>
            <p:cNvSpPr>
              <a:spLocks/>
            </p:cNvSpPr>
            <p:nvPr userDrawn="1"/>
          </p:nvSpPr>
          <p:spPr bwMode="auto">
            <a:xfrm>
              <a:off x="2713971" y="2108079"/>
              <a:ext cx="754861" cy="364549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490"/>
                </a:cxn>
                <a:cxn ang="0">
                  <a:pos x="524" y="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46" y="300"/>
                </a:cxn>
                <a:cxn ang="0">
                  <a:pos x="318" y="284"/>
                </a:cxn>
                <a:cxn ang="0">
                  <a:pos x="334" y="278"/>
                </a:cxn>
                <a:cxn ang="0">
                  <a:pos x="362" y="258"/>
                </a:cxn>
                <a:cxn ang="0">
                  <a:pos x="368" y="230"/>
                </a:cxn>
                <a:cxn ang="0">
                  <a:pos x="368" y="60"/>
                </a:cxn>
                <a:cxn ang="0">
                  <a:pos x="354" y="20"/>
                </a:cxn>
                <a:cxn ang="0">
                  <a:pos x="330" y="6"/>
                </a:cxn>
                <a:cxn ang="0">
                  <a:pos x="0" y="0"/>
                </a:cxn>
                <a:cxn ang="0">
                  <a:pos x="34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76" y="330"/>
                </a:cxn>
                <a:cxn ang="0">
                  <a:pos x="286" y="352"/>
                </a:cxn>
                <a:cxn ang="0">
                  <a:pos x="470" y="566"/>
                </a:cxn>
                <a:cxn ang="0">
                  <a:pos x="708" y="566"/>
                </a:cxn>
                <a:cxn ang="0">
                  <a:pos x="1114" y="566"/>
                </a:cxn>
                <a:cxn ang="0">
                  <a:pos x="1154" y="554"/>
                </a:cxn>
                <a:cxn ang="0">
                  <a:pos x="1168" y="530"/>
                </a:cxn>
                <a:cxn ang="0">
                  <a:pos x="1172" y="76"/>
                </a:cxn>
                <a:cxn ang="0">
                  <a:pos x="1168" y="52"/>
                </a:cxn>
                <a:cxn ang="0">
                  <a:pos x="1154" y="24"/>
                </a:cxn>
                <a:cxn ang="0">
                  <a:pos x="1132" y="8"/>
                </a:cxn>
                <a:cxn ang="0">
                  <a:pos x="1096" y="0"/>
                </a:cxn>
                <a:cxn ang="0">
                  <a:pos x="1096" y="2"/>
                </a:cxn>
                <a:cxn ang="0">
                  <a:pos x="1130" y="8"/>
                </a:cxn>
                <a:cxn ang="0">
                  <a:pos x="1154" y="24"/>
                </a:cxn>
                <a:cxn ang="0">
                  <a:pos x="1168" y="52"/>
                </a:cxn>
                <a:cxn ang="0">
                  <a:pos x="1172" y="76"/>
                </a:cxn>
                <a:cxn ang="0">
                  <a:pos x="1170" y="512"/>
                </a:cxn>
                <a:cxn ang="0">
                  <a:pos x="1152" y="552"/>
                </a:cxn>
                <a:cxn ang="0">
                  <a:pos x="1130" y="564"/>
                </a:cxn>
                <a:cxn ang="0">
                  <a:pos x="708" y="566"/>
                </a:cxn>
                <a:cxn ang="0">
                  <a:pos x="470" y="566"/>
                </a:cxn>
                <a:cxn ang="0">
                  <a:pos x="290" y="372"/>
                </a:cxn>
                <a:cxn ang="0">
                  <a:pos x="282" y="336"/>
                </a:cxn>
                <a:cxn ang="0">
                  <a:pos x="268" y="326"/>
                </a:cxn>
                <a:cxn ang="0">
                  <a:pos x="114" y="322"/>
                </a:cxn>
                <a:cxn ang="0">
                  <a:pos x="0" y="490"/>
                </a:cxn>
                <a:cxn ang="0">
                  <a:pos x="0" y="80"/>
                </a:cxn>
                <a:cxn ang="0">
                  <a:pos x="292" y="2"/>
                </a:cxn>
                <a:cxn ang="0">
                  <a:pos x="344" y="12"/>
                </a:cxn>
                <a:cxn ang="0">
                  <a:pos x="360" y="32"/>
                </a:cxn>
                <a:cxn ang="0">
                  <a:pos x="368" y="76"/>
                </a:cxn>
                <a:cxn ang="0">
                  <a:pos x="366" y="244"/>
                </a:cxn>
                <a:cxn ang="0">
                  <a:pos x="356" y="264"/>
                </a:cxn>
                <a:cxn ang="0">
                  <a:pos x="318" y="284"/>
                </a:cxn>
                <a:cxn ang="0">
                  <a:pos x="334" y="292"/>
                </a:cxn>
                <a:cxn ang="0">
                  <a:pos x="362" y="316"/>
                </a:cxn>
                <a:cxn ang="0">
                  <a:pos x="366" y="330"/>
                </a:cxn>
                <a:cxn ang="0">
                  <a:pos x="368" y="490"/>
                </a:cxn>
                <a:cxn ang="0">
                  <a:pos x="650" y="2"/>
                </a:cxn>
                <a:cxn ang="0">
                  <a:pos x="808" y="76"/>
                </a:cxn>
                <a:cxn ang="0">
                  <a:pos x="1096" y="2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1096" y="0"/>
                  </a:lnTo>
                  <a:lnTo>
                    <a:pt x="772" y="0"/>
                  </a:lnTo>
                  <a:lnTo>
                    <a:pt x="772" y="78"/>
                  </a:lnTo>
                  <a:lnTo>
                    <a:pt x="806" y="78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2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0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2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2" y="32"/>
                  </a:lnTo>
                  <a:lnTo>
                    <a:pt x="354" y="20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8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0" y="336"/>
                  </a:lnTo>
                  <a:lnTo>
                    <a:pt x="284" y="344"/>
                  </a:lnTo>
                  <a:lnTo>
                    <a:pt x="286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4" y="554"/>
                  </a:lnTo>
                  <a:lnTo>
                    <a:pt x="1154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2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2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2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096" y="2"/>
                  </a:lnTo>
                  <a:lnTo>
                    <a:pt x="1096" y="2"/>
                  </a:lnTo>
                  <a:lnTo>
                    <a:pt x="1110" y="2"/>
                  </a:lnTo>
                  <a:lnTo>
                    <a:pt x="1120" y="4"/>
                  </a:lnTo>
                  <a:lnTo>
                    <a:pt x="1130" y="8"/>
                  </a:lnTo>
                  <a:lnTo>
                    <a:pt x="1140" y="12"/>
                  </a:lnTo>
                  <a:lnTo>
                    <a:pt x="1146" y="18"/>
                  </a:lnTo>
                  <a:lnTo>
                    <a:pt x="1154" y="24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68" y="52"/>
                  </a:lnTo>
                  <a:lnTo>
                    <a:pt x="1170" y="66"/>
                  </a:lnTo>
                  <a:lnTo>
                    <a:pt x="1170" y="66"/>
                  </a:lnTo>
                  <a:lnTo>
                    <a:pt x="1172" y="76"/>
                  </a:lnTo>
                  <a:lnTo>
                    <a:pt x="1172" y="490"/>
                  </a:lnTo>
                  <a:lnTo>
                    <a:pt x="1172" y="490"/>
                  </a:lnTo>
                  <a:lnTo>
                    <a:pt x="1170" y="512"/>
                  </a:lnTo>
                  <a:lnTo>
                    <a:pt x="1166" y="530"/>
                  </a:lnTo>
                  <a:lnTo>
                    <a:pt x="1160" y="544"/>
                  </a:lnTo>
                  <a:lnTo>
                    <a:pt x="1152" y="552"/>
                  </a:lnTo>
                  <a:lnTo>
                    <a:pt x="1152" y="552"/>
                  </a:lnTo>
                  <a:lnTo>
                    <a:pt x="1142" y="560"/>
                  </a:lnTo>
                  <a:lnTo>
                    <a:pt x="1130" y="564"/>
                  </a:lnTo>
                  <a:lnTo>
                    <a:pt x="1114" y="566"/>
                  </a:lnTo>
                  <a:lnTo>
                    <a:pt x="1096" y="566"/>
                  </a:lnTo>
                  <a:lnTo>
                    <a:pt x="708" y="566"/>
                  </a:lnTo>
                  <a:lnTo>
                    <a:pt x="660" y="394"/>
                  </a:lnTo>
                  <a:lnTo>
                    <a:pt x="510" y="394"/>
                  </a:lnTo>
                  <a:lnTo>
                    <a:pt x="470" y="566"/>
                  </a:lnTo>
                  <a:lnTo>
                    <a:pt x="290" y="566"/>
                  </a:lnTo>
                  <a:lnTo>
                    <a:pt x="290" y="372"/>
                  </a:lnTo>
                  <a:lnTo>
                    <a:pt x="290" y="372"/>
                  </a:lnTo>
                  <a:lnTo>
                    <a:pt x="288" y="352"/>
                  </a:lnTo>
                  <a:lnTo>
                    <a:pt x="286" y="344"/>
                  </a:lnTo>
                  <a:lnTo>
                    <a:pt x="282" y="336"/>
                  </a:lnTo>
                  <a:lnTo>
                    <a:pt x="282" y="336"/>
                  </a:lnTo>
                  <a:lnTo>
                    <a:pt x="276" y="330"/>
                  </a:lnTo>
                  <a:lnTo>
                    <a:pt x="268" y="326"/>
                  </a:lnTo>
                  <a:lnTo>
                    <a:pt x="260" y="322"/>
                  </a:lnTo>
                  <a:lnTo>
                    <a:pt x="248" y="322"/>
                  </a:lnTo>
                  <a:lnTo>
                    <a:pt x="114" y="322"/>
                  </a:lnTo>
                  <a:lnTo>
                    <a:pt x="114" y="566"/>
                  </a:lnTo>
                  <a:lnTo>
                    <a:pt x="0" y="566"/>
                  </a:lnTo>
                  <a:lnTo>
                    <a:pt x="0" y="490"/>
                  </a:lnTo>
                  <a:lnTo>
                    <a:pt x="34" y="490"/>
                  </a:lnTo>
                  <a:lnTo>
                    <a:pt x="34" y="76"/>
                  </a:lnTo>
                  <a:lnTo>
                    <a:pt x="0" y="80"/>
                  </a:lnTo>
                  <a:lnTo>
                    <a:pt x="0" y="2"/>
                  </a:lnTo>
                  <a:lnTo>
                    <a:pt x="292" y="2"/>
                  </a:lnTo>
                  <a:lnTo>
                    <a:pt x="292" y="2"/>
                  </a:lnTo>
                  <a:lnTo>
                    <a:pt x="314" y="2"/>
                  </a:lnTo>
                  <a:lnTo>
                    <a:pt x="330" y="6"/>
                  </a:lnTo>
                  <a:lnTo>
                    <a:pt x="344" y="12"/>
                  </a:lnTo>
                  <a:lnTo>
                    <a:pt x="354" y="22"/>
                  </a:lnTo>
                  <a:lnTo>
                    <a:pt x="354" y="22"/>
                  </a:lnTo>
                  <a:lnTo>
                    <a:pt x="360" y="32"/>
                  </a:lnTo>
                  <a:lnTo>
                    <a:pt x="364" y="44"/>
                  </a:lnTo>
                  <a:lnTo>
                    <a:pt x="368" y="60"/>
                  </a:lnTo>
                  <a:lnTo>
                    <a:pt x="368" y="76"/>
                  </a:lnTo>
                  <a:lnTo>
                    <a:pt x="368" y="230"/>
                  </a:lnTo>
                  <a:lnTo>
                    <a:pt x="368" y="230"/>
                  </a:lnTo>
                  <a:lnTo>
                    <a:pt x="366" y="244"/>
                  </a:lnTo>
                  <a:lnTo>
                    <a:pt x="366" y="250"/>
                  </a:lnTo>
                  <a:lnTo>
                    <a:pt x="362" y="258"/>
                  </a:lnTo>
                  <a:lnTo>
                    <a:pt x="356" y="264"/>
                  </a:lnTo>
                  <a:lnTo>
                    <a:pt x="346" y="270"/>
                  </a:lnTo>
                  <a:lnTo>
                    <a:pt x="334" y="276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92"/>
                  </a:lnTo>
                  <a:lnTo>
                    <a:pt x="346" y="300"/>
                  </a:lnTo>
                  <a:lnTo>
                    <a:pt x="356" y="308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6" y="324"/>
                  </a:lnTo>
                  <a:lnTo>
                    <a:pt x="366" y="330"/>
                  </a:lnTo>
                  <a:lnTo>
                    <a:pt x="366" y="330"/>
                  </a:lnTo>
                  <a:lnTo>
                    <a:pt x="368" y="334"/>
                  </a:lnTo>
                  <a:lnTo>
                    <a:pt x="368" y="490"/>
                  </a:lnTo>
                  <a:lnTo>
                    <a:pt x="406" y="490"/>
                  </a:lnTo>
                  <a:lnTo>
                    <a:pt x="524" y="2"/>
                  </a:lnTo>
                  <a:lnTo>
                    <a:pt x="650" y="2"/>
                  </a:lnTo>
                  <a:lnTo>
                    <a:pt x="772" y="490"/>
                  </a:lnTo>
                  <a:lnTo>
                    <a:pt x="808" y="490"/>
                  </a:lnTo>
                  <a:lnTo>
                    <a:pt x="808" y="76"/>
                  </a:lnTo>
                  <a:lnTo>
                    <a:pt x="772" y="76"/>
                  </a:lnTo>
                  <a:lnTo>
                    <a:pt x="772" y="2"/>
                  </a:lnTo>
                  <a:lnTo>
                    <a:pt x="1096" y="2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10" name="Freeform 209"/>
            <p:cNvSpPr>
              <a:spLocks/>
            </p:cNvSpPr>
            <p:nvPr userDrawn="1"/>
          </p:nvSpPr>
          <p:spPr bwMode="auto">
            <a:xfrm>
              <a:off x="3048892" y="2140283"/>
              <a:ext cx="79866" cy="18163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6" y="0"/>
                </a:cxn>
              </a:cxnLst>
              <a:rect l="0" t="0" r="r" b="b"/>
              <a:pathLst>
                <a:path w="124" h="282">
                  <a:moveTo>
                    <a:pt x="66" y="0"/>
                  </a:moveTo>
                  <a:lnTo>
                    <a:pt x="124" y="282"/>
                  </a:lnTo>
                  <a:lnTo>
                    <a:pt x="0" y="28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11" name="Freeform 210"/>
            <p:cNvSpPr>
              <a:spLocks/>
            </p:cNvSpPr>
            <p:nvPr userDrawn="1"/>
          </p:nvSpPr>
          <p:spPr bwMode="auto">
            <a:xfrm>
              <a:off x="3048892" y="2140283"/>
              <a:ext cx="79866" cy="18291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0" y="284"/>
                </a:cxn>
                <a:cxn ang="0">
                  <a:pos x="124" y="284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124" h="284">
                  <a:moveTo>
                    <a:pt x="66" y="0"/>
                  </a:moveTo>
                  <a:lnTo>
                    <a:pt x="66" y="0"/>
                  </a:lnTo>
                  <a:lnTo>
                    <a:pt x="124" y="282"/>
                  </a:lnTo>
                  <a:lnTo>
                    <a:pt x="0" y="282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284"/>
                  </a:lnTo>
                  <a:lnTo>
                    <a:pt x="124" y="284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12" name="Freeform 211"/>
            <p:cNvSpPr>
              <a:spLocks/>
            </p:cNvSpPr>
            <p:nvPr userDrawn="1"/>
          </p:nvSpPr>
          <p:spPr bwMode="auto">
            <a:xfrm>
              <a:off x="3284625" y="2157029"/>
              <a:ext cx="132680" cy="2653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2"/>
                </a:cxn>
                <a:cxn ang="0">
                  <a:pos x="168" y="412"/>
                </a:cxn>
                <a:cxn ang="0">
                  <a:pos x="168" y="412"/>
                </a:cxn>
                <a:cxn ang="0">
                  <a:pos x="180" y="410"/>
                </a:cxn>
                <a:cxn ang="0">
                  <a:pos x="190" y="408"/>
                </a:cxn>
                <a:cxn ang="0">
                  <a:pos x="196" y="404"/>
                </a:cxn>
                <a:cxn ang="0">
                  <a:pos x="202" y="398"/>
                </a:cxn>
                <a:cxn ang="0">
                  <a:pos x="204" y="394"/>
                </a:cxn>
                <a:cxn ang="0">
                  <a:pos x="206" y="386"/>
                </a:cxn>
                <a:cxn ang="0">
                  <a:pos x="206" y="372"/>
                </a:cxn>
                <a:cxn ang="0">
                  <a:pos x="206" y="44"/>
                </a:cxn>
                <a:cxn ang="0">
                  <a:pos x="206" y="44"/>
                </a:cxn>
                <a:cxn ang="0">
                  <a:pos x="206" y="30"/>
                </a:cxn>
                <a:cxn ang="0">
                  <a:pos x="204" y="22"/>
                </a:cxn>
                <a:cxn ang="0">
                  <a:pos x="200" y="16"/>
                </a:cxn>
                <a:cxn ang="0">
                  <a:pos x="194" y="10"/>
                </a:cxn>
                <a:cxn ang="0">
                  <a:pos x="186" y="4"/>
                </a:cxn>
                <a:cxn ang="0">
                  <a:pos x="174" y="0"/>
                </a:cxn>
                <a:cxn ang="0">
                  <a:pos x="158" y="0"/>
                </a:cxn>
                <a:cxn ang="0">
                  <a:pos x="0" y="0"/>
                </a:cxn>
              </a:cxnLst>
              <a:rect l="0" t="0" r="r" b="b"/>
              <a:pathLst>
                <a:path w="206" h="412">
                  <a:moveTo>
                    <a:pt x="0" y="0"/>
                  </a:moveTo>
                  <a:lnTo>
                    <a:pt x="0" y="412"/>
                  </a:lnTo>
                  <a:lnTo>
                    <a:pt x="168" y="412"/>
                  </a:lnTo>
                  <a:lnTo>
                    <a:pt x="168" y="412"/>
                  </a:lnTo>
                  <a:lnTo>
                    <a:pt x="180" y="410"/>
                  </a:lnTo>
                  <a:lnTo>
                    <a:pt x="190" y="408"/>
                  </a:lnTo>
                  <a:lnTo>
                    <a:pt x="196" y="404"/>
                  </a:lnTo>
                  <a:lnTo>
                    <a:pt x="202" y="398"/>
                  </a:lnTo>
                  <a:lnTo>
                    <a:pt x="204" y="394"/>
                  </a:lnTo>
                  <a:lnTo>
                    <a:pt x="206" y="386"/>
                  </a:lnTo>
                  <a:lnTo>
                    <a:pt x="206" y="372"/>
                  </a:lnTo>
                  <a:lnTo>
                    <a:pt x="206" y="44"/>
                  </a:lnTo>
                  <a:lnTo>
                    <a:pt x="206" y="44"/>
                  </a:lnTo>
                  <a:lnTo>
                    <a:pt x="206" y="30"/>
                  </a:lnTo>
                  <a:lnTo>
                    <a:pt x="204" y="22"/>
                  </a:lnTo>
                  <a:lnTo>
                    <a:pt x="200" y="16"/>
                  </a:lnTo>
                  <a:lnTo>
                    <a:pt x="194" y="10"/>
                  </a:lnTo>
                  <a:lnTo>
                    <a:pt x="186" y="4"/>
                  </a:lnTo>
                  <a:lnTo>
                    <a:pt x="174" y="0"/>
                  </a:lnTo>
                  <a:lnTo>
                    <a:pt x="1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13" name="Freeform 212"/>
            <p:cNvSpPr>
              <a:spLocks/>
            </p:cNvSpPr>
            <p:nvPr userDrawn="1"/>
          </p:nvSpPr>
          <p:spPr bwMode="auto">
            <a:xfrm>
              <a:off x="3284625" y="2155740"/>
              <a:ext cx="132680" cy="26664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80" y="412"/>
                </a:cxn>
                <a:cxn ang="0">
                  <a:pos x="190" y="410"/>
                </a:cxn>
                <a:cxn ang="0">
                  <a:pos x="198" y="406"/>
                </a:cxn>
                <a:cxn ang="0">
                  <a:pos x="202" y="402"/>
                </a:cxn>
                <a:cxn ang="0">
                  <a:pos x="202" y="402"/>
                </a:cxn>
                <a:cxn ang="0">
                  <a:pos x="204" y="396"/>
                </a:cxn>
                <a:cxn ang="0">
                  <a:pos x="206" y="388"/>
                </a:cxn>
                <a:cxn ang="0">
                  <a:pos x="206" y="374"/>
                </a:cxn>
                <a:cxn ang="0">
                  <a:pos x="206" y="46"/>
                </a:cxn>
                <a:cxn ang="0">
                  <a:pos x="206" y="46"/>
                </a:cxn>
                <a:cxn ang="0">
                  <a:pos x="206" y="32"/>
                </a:cxn>
                <a:cxn ang="0">
                  <a:pos x="204" y="24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194" y="10"/>
                </a:cxn>
                <a:cxn ang="0">
                  <a:pos x="186" y="6"/>
                </a:cxn>
                <a:cxn ang="0">
                  <a:pos x="174" y="2"/>
                </a:cxn>
                <a:cxn ang="0">
                  <a:pos x="15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58" y="2"/>
                </a:cxn>
                <a:cxn ang="0">
                  <a:pos x="158" y="2"/>
                </a:cxn>
                <a:cxn ang="0">
                  <a:pos x="174" y="2"/>
                </a:cxn>
                <a:cxn ang="0">
                  <a:pos x="186" y="6"/>
                </a:cxn>
                <a:cxn ang="0">
                  <a:pos x="194" y="12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204" y="24"/>
                </a:cxn>
                <a:cxn ang="0">
                  <a:pos x="204" y="32"/>
                </a:cxn>
                <a:cxn ang="0">
                  <a:pos x="206" y="46"/>
                </a:cxn>
                <a:cxn ang="0">
                  <a:pos x="206" y="374"/>
                </a:cxn>
                <a:cxn ang="0">
                  <a:pos x="206" y="374"/>
                </a:cxn>
                <a:cxn ang="0">
                  <a:pos x="206" y="388"/>
                </a:cxn>
                <a:cxn ang="0">
                  <a:pos x="204" y="394"/>
                </a:cxn>
                <a:cxn ang="0">
                  <a:pos x="202" y="400"/>
                </a:cxn>
                <a:cxn ang="0">
                  <a:pos x="202" y="400"/>
                </a:cxn>
                <a:cxn ang="0">
                  <a:pos x="196" y="406"/>
                </a:cxn>
                <a:cxn ang="0">
                  <a:pos x="190" y="410"/>
                </a:cxn>
                <a:cxn ang="0">
                  <a:pos x="180" y="412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0" y="41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06" h="414">
                  <a:moveTo>
                    <a:pt x="0" y="2"/>
                  </a:moveTo>
                  <a:lnTo>
                    <a:pt x="0" y="2"/>
                  </a:lnTo>
                  <a:lnTo>
                    <a:pt x="0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80" y="412"/>
                  </a:lnTo>
                  <a:lnTo>
                    <a:pt x="190" y="410"/>
                  </a:lnTo>
                  <a:lnTo>
                    <a:pt x="198" y="406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4" y="396"/>
                  </a:lnTo>
                  <a:lnTo>
                    <a:pt x="206" y="388"/>
                  </a:lnTo>
                  <a:lnTo>
                    <a:pt x="206" y="374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6" y="32"/>
                  </a:lnTo>
                  <a:lnTo>
                    <a:pt x="204" y="24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194" y="10"/>
                  </a:lnTo>
                  <a:lnTo>
                    <a:pt x="186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194" y="12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204" y="24"/>
                  </a:lnTo>
                  <a:lnTo>
                    <a:pt x="204" y="32"/>
                  </a:lnTo>
                  <a:lnTo>
                    <a:pt x="206" y="46"/>
                  </a:lnTo>
                  <a:lnTo>
                    <a:pt x="206" y="374"/>
                  </a:lnTo>
                  <a:lnTo>
                    <a:pt x="206" y="374"/>
                  </a:lnTo>
                  <a:lnTo>
                    <a:pt x="206" y="388"/>
                  </a:lnTo>
                  <a:lnTo>
                    <a:pt x="204" y="394"/>
                  </a:lnTo>
                  <a:lnTo>
                    <a:pt x="202" y="400"/>
                  </a:lnTo>
                  <a:lnTo>
                    <a:pt x="202" y="400"/>
                  </a:lnTo>
                  <a:lnTo>
                    <a:pt x="196" y="406"/>
                  </a:lnTo>
                  <a:lnTo>
                    <a:pt x="190" y="410"/>
                  </a:lnTo>
                  <a:lnTo>
                    <a:pt x="180" y="412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0" y="41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14" name="Freeform 213"/>
            <p:cNvSpPr>
              <a:spLocks/>
            </p:cNvSpPr>
            <p:nvPr userDrawn="1"/>
          </p:nvSpPr>
          <p:spPr bwMode="auto">
            <a:xfrm>
              <a:off x="2783532" y="2157029"/>
              <a:ext cx="114646" cy="1094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0"/>
                </a:cxn>
                <a:cxn ang="0">
                  <a:pos x="142" y="170"/>
                </a:cxn>
                <a:cxn ang="0">
                  <a:pos x="142" y="170"/>
                </a:cxn>
                <a:cxn ang="0">
                  <a:pos x="152" y="168"/>
                </a:cxn>
                <a:cxn ang="0">
                  <a:pos x="162" y="164"/>
                </a:cxn>
                <a:cxn ang="0">
                  <a:pos x="168" y="160"/>
                </a:cxn>
                <a:cxn ang="0">
                  <a:pos x="172" y="154"/>
                </a:cxn>
                <a:cxn ang="0">
                  <a:pos x="174" y="148"/>
                </a:cxn>
                <a:cxn ang="0">
                  <a:pos x="176" y="140"/>
                </a:cxn>
                <a:cxn ang="0">
                  <a:pos x="178" y="126"/>
                </a:cxn>
                <a:cxn ang="0">
                  <a:pos x="178" y="38"/>
                </a:cxn>
                <a:cxn ang="0">
                  <a:pos x="178" y="38"/>
                </a:cxn>
                <a:cxn ang="0">
                  <a:pos x="174" y="24"/>
                </a:cxn>
                <a:cxn ang="0">
                  <a:pos x="172" y="18"/>
                </a:cxn>
                <a:cxn ang="0">
                  <a:pos x="168" y="12"/>
                </a:cxn>
                <a:cxn ang="0">
                  <a:pos x="164" y="8"/>
                </a:cxn>
                <a:cxn ang="0">
                  <a:pos x="156" y="2"/>
                </a:cxn>
                <a:cxn ang="0">
                  <a:pos x="148" y="0"/>
                </a:cxn>
                <a:cxn ang="0">
                  <a:pos x="136" y="0"/>
                </a:cxn>
                <a:cxn ang="0">
                  <a:pos x="0" y="0"/>
                </a:cxn>
              </a:cxnLst>
              <a:rect l="0" t="0" r="r" b="b"/>
              <a:pathLst>
                <a:path w="178" h="170">
                  <a:moveTo>
                    <a:pt x="0" y="0"/>
                  </a:moveTo>
                  <a:lnTo>
                    <a:pt x="0" y="170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2" y="168"/>
                  </a:lnTo>
                  <a:lnTo>
                    <a:pt x="162" y="164"/>
                  </a:lnTo>
                  <a:lnTo>
                    <a:pt x="168" y="160"/>
                  </a:lnTo>
                  <a:lnTo>
                    <a:pt x="172" y="154"/>
                  </a:lnTo>
                  <a:lnTo>
                    <a:pt x="174" y="148"/>
                  </a:lnTo>
                  <a:lnTo>
                    <a:pt x="176" y="140"/>
                  </a:lnTo>
                  <a:lnTo>
                    <a:pt x="178" y="126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174" y="24"/>
                  </a:lnTo>
                  <a:lnTo>
                    <a:pt x="172" y="18"/>
                  </a:lnTo>
                  <a:lnTo>
                    <a:pt x="168" y="12"/>
                  </a:lnTo>
                  <a:lnTo>
                    <a:pt x="164" y="8"/>
                  </a:lnTo>
                  <a:lnTo>
                    <a:pt x="156" y="2"/>
                  </a:lnTo>
                  <a:lnTo>
                    <a:pt x="148" y="0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15" name="Freeform 214"/>
            <p:cNvSpPr>
              <a:spLocks/>
            </p:cNvSpPr>
            <p:nvPr userDrawn="1"/>
          </p:nvSpPr>
          <p:spPr bwMode="auto">
            <a:xfrm>
              <a:off x="2782244" y="2155740"/>
              <a:ext cx="115934" cy="11207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0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54" y="170"/>
                </a:cxn>
                <a:cxn ang="0">
                  <a:pos x="164" y="166"/>
                </a:cxn>
                <a:cxn ang="0">
                  <a:pos x="170" y="162"/>
                </a:cxn>
                <a:cxn ang="0">
                  <a:pos x="174" y="156"/>
                </a:cxn>
                <a:cxn ang="0">
                  <a:pos x="176" y="150"/>
                </a:cxn>
                <a:cxn ang="0">
                  <a:pos x="178" y="142"/>
                </a:cxn>
                <a:cxn ang="0">
                  <a:pos x="180" y="128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76" y="26"/>
                </a:cxn>
                <a:cxn ang="0">
                  <a:pos x="174" y="20"/>
                </a:cxn>
                <a:cxn ang="0">
                  <a:pos x="170" y="14"/>
                </a:cxn>
                <a:cxn ang="0">
                  <a:pos x="166" y="8"/>
                </a:cxn>
                <a:cxn ang="0">
                  <a:pos x="158" y="4"/>
                </a:cxn>
                <a:cxn ang="0">
                  <a:pos x="150" y="2"/>
                </a:cxn>
                <a:cxn ang="0">
                  <a:pos x="13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8" y="2"/>
                </a:cxn>
                <a:cxn ang="0">
                  <a:pos x="138" y="2"/>
                </a:cxn>
                <a:cxn ang="0">
                  <a:pos x="150" y="2"/>
                </a:cxn>
                <a:cxn ang="0">
                  <a:pos x="158" y="6"/>
                </a:cxn>
                <a:cxn ang="0">
                  <a:pos x="166" y="10"/>
                </a:cxn>
                <a:cxn ang="0">
                  <a:pos x="170" y="14"/>
                </a:cxn>
                <a:cxn ang="0">
                  <a:pos x="174" y="20"/>
                </a:cxn>
                <a:cxn ang="0">
                  <a:pos x="176" y="26"/>
                </a:cxn>
                <a:cxn ang="0">
                  <a:pos x="178" y="40"/>
                </a:cxn>
                <a:cxn ang="0">
                  <a:pos x="180" y="40"/>
                </a:cxn>
                <a:cxn ang="0">
                  <a:pos x="178" y="40"/>
                </a:cxn>
                <a:cxn ang="0">
                  <a:pos x="178" y="128"/>
                </a:cxn>
                <a:cxn ang="0">
                  <a:pos x="178" y="128"/>
                </a:cxn>
                <a:cxn ang="0">
                  <a:pos x="178" y="142"/>
                </a:cxn>
                <a:cxn ang="0">
                  <a:pos x="176" y="150"/>
                </a:cxn>
                <a:cxn ang="0">
                  <a:pos x="174" y="156"/>
                </a:cxn>
                <a:cxn ang="0">
                  <a:pos x="168" y="160"/>
                </a:cxn>
                <a:cxn ang="0">
                  <a:pos x="162" y="166"/>
                </a:cxn>
                <a:cxn ang="0">
                  <a:pos x="154" y="170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2" y="17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0" h="174">
                  <a:moveTo>
                    <a:pt x="2" y="2"/>
                  </a:moveTo>
                  <a:lnTo>
                    <a:pt x="0" y="2"/>
                  </a:lnTo>
                  <a:lnTo>
                    <a:pt x="0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54" y="170"/>
                  </a:lnTo>
                  <a:lnTo>
                    <a:pt x="164" y="166"/>
                  </a:lnTo>
                  <a:lnTo>
                    <a:pt x="170" y="162"/>
                  </a:lnTo>
                  <a:lnTo>
                    <a:pt x="174" y="156"/>
                  </a:lnTo>
                  <a:lnTo>
                    <a:pt x="176" y="150"/>
                  </a:lnTo>
                  <a:lnTo>
                    <a:pt x="178" y="142"/>
                  </a:lnTo>
                  <a:lnTo>
                    <a:pt x="180" y="128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76" y="26"/>
                  </a:lnTo>
                  <a:lnTo>
                    <a:pt x="174" y="20"/>
                  </a:lnTo>
                  <a:lnTo>
                    <a:pt x="170" y="14"/>
                  </a:lnTo>
                  <a:lnTo>
                    <a:pt x="166" y="8"/>
                  </a:lnTo>
                  <a:lnTo>
                    <a:pt x="158" y="4"/>
                  </a:lnTo>
                  <a:lnTo>
                    <a:pt x="150" y="2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50" y="2"/>
                  </a:lnTo>
                  <a:lnTo>
                    <a:pt x="158" y="6"/>
                  </a:lnTo>
                  <a:lnTo>
                    <a:pt x="166" y="10"/>
                  </a:lnTo>
                  <a:lnTo>
                    <a:pt x="170" y="14"/>
                  </a:lnTo>
                  <a:lnTo>
                    <a:pt x="174" y="20"/>
                  </a:lnTo>
                  <a:lnTo>
                    <a:pt x="176" y="26"/>
                  </a:lnTo>
                  <a:lnTo>
                    <a:pt x="178" y="40"/>
                  </a:lnTo>
                  <a:lnTo>
                    <a:pt x="180" y="40"/>
                  </a:lnTo>
                  <a:lnTo>
                    <a:pt x="178" y="40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42"/>
                  </a:lnTo>
                  <a:lnTo>
                    <a:pt x="176" y="150"/>
                  </a:lnTo>
                  <a:lnTo>
                    <a:pt x="174" y="156"/>
                  </a:lnTo>
                  <a:lnTo>
                    <a:pt x="168" y="160"/>
                  </a:lnTo>
                  <a:lnTo>
                    <a:pt x="162" y="166"/>
                  </a:lnTo>
                  <a:lnTo>
                    <a:pt x="154" y="170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2" y="17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16" name="Freeform 215"/>
            <p:cNvSpPr>
              <a:spLocks/>
            </p:cNvSpPr>
            <p:nvPr userDrawn="1"/>
          </p:nvSpPr>
          <p:spPr bwMode="auto">
            <a:xfrm>
              <a:off x="2605766" y="2628495"/>
              <a:ext cx="56679" cy="69561"/>
            </a:xfrm>
            <a:custGeom>
              <a:avLst/>
              <a:gdLst/>
              <a:ahLst/>
              <a:cxnLst>
                <a:cxn ang="0">
                  <a:pos x="42" y="66"/>
                </a:cxn>
                <a:cxn ang="0">
                  <a:pos x="38" y="108"/>
                </a:cxn>
                <a:cxn ang="0">
                  <a:pos x="24" y="108"/>
                </a:cxn>
                <a:cxn ang="0">
                  <a:pos x="30" y="66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38" y="54"/>
                </a:cxn>
                <a:cxn ang="0">
                  <a:pos x="38" y="54"/>
                </a:cxn>
                <a:cxn ang="0">
                  <a:pos x="74" y="0"/>
                </a:cxn>
                <a:cxn ang="0">
                  <a:pos x="88" y="0"/>
                </a:cxn>
                <a:cxn ang="0">
                  <a:pos x="42" y="66"/>
                </a:cxn>
              </a:cxnLst>
              <a:rect l="0" t="0" r="r" b="b"/>
              <a:pathLst>
                <a:path w="88" h="108">
                  <a:moveTo>
                    <a:pt x="42" y="66"/>
                  </a:moveTo>
                  <a:lnTo>
                    <a:pt x="38" y="108"/>
                  </a:lnTo>
                  <a:lnTo>
                    <a:pt x="24" y="108"/>
                  </a:lnTo>
                  <a:lnTo>
                    <a:pt x="30" y="6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74" y="0"/>
                  </a:lnTo>
                  <a:lnTo>
                    <a:pt x="88" y="0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17" name="Freeform 216"/>
            <p:cNvSpPr>
              <a:spLocks noEditPoints="1"/>
            </p:cNvSpPr>
            <p:nvPr userDrawn="1"/>
          </p:nvSpPr>
          <p:spPr bwMode="auto">
            <a:xfrm>
              <a:off x="2654716" y="2643953"/>
              <a:ext cx="51526" cy="55390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8" y="14"/>
                </a:cxn>
                <a:cxn ang="0">
                  <a:pos x="54" y="12"/>
                </a:cxn>
                <a:cxn ang="0">
                  <a:pos x="44" y="8"/>
                </a:cxn>
                <a:cxn ang="0">
                  <a:pos x="38" y="10"/>
                </a:cxn>
                <a:cxn ang="0">
                  <a:pos x="28" y="14"/>
                </a:cxn>
                <a:cxn ang="0">
                  <a:pos x="22" y="18"/>
                </a:cxn>
                <a:cxn ang="0">
                  <a:pos x="14" y="42"/>
                </a:cxn>
                <a:cxn ang="0">
                  <a:pos x="14" y="56"/>
                </a:cxn>
                <a:cxn ang="0">
                  <a:pos x="16" y="68"/>
                </a:cxn>
                <a:cxn ang="0">
                  <a:pos x="20" y="72"/>
                </a:cxn>
                <a:cxn ang="0">
                  <a:pos x="24" y="74"/>
                </a:cxn>
                <a:cxn ang="0">
                  <a:pos x="36" y="78"/>
                </a:cxn>
                <a:cxn ang="0">
                  <a:pos x="42" y="76"/>
                </a:cxn>
                <a:cxn ang="0">
                  <a:pos x="48" y="74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4" y="22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18" name="Freeform 217"/>
            <p:cNvSpPr>
              <a:spLocks/>
            </p:cNvSpPr>
            <p:nvPr userDrawn="1"/>
          </p:nvSpPr>
          <p:spPr bwMode="auto">
            <a:xfrm>
              <a:off x="2717836" y="2645241"/>
              <a:ext cx="47662" cy="52815"/>
            </a:xfrm>
            <a:custGeom>
              <a:avLst/>
              <a:gdLst/>
              <a:ahLst/>
              <a:cxnLst>
                <a:cxn ang="0">
                  <a:pos x="54" y="82"/>
                </a:cxn>
                <a:cxn ang="0">
                  <a:pos x="54" y="72"/>
                </a:cxn>
                <a:cxn ang="0">
                  <a:pos x="54" y="72"/>
                </a:cxn>
                <a:cxn ang="0">
                  <a:pos x="44" y="78"/>
                </a:cxn>
                <a:cxn ang="0">
                  <a:pos x="44" y="78"/>
                </a:cxn>
                <a:cxn ang="0">
                  <a:pos x="34" y="82"/>
                </a:cxn>
                <a:cxn ang="0">
                  <a:pos x="34" y="82"/>
                </a:cxn>
                <a:cxn ang="0">
                  <a:pos x="28" y="82"/>
                </a:cxn>
                <a:cxn ang="0">
                  <a:pos x="28" y="82"/>
                </a:cxn>
                <a:cxn ang="0">
                  <a:pos x="20" y="82"/>
                </a:cxn>
                <a:cxn ang="0">
                  <a:pos x="20" y="82"/>
                </a:cxn>
                <a:cxn ang="0">
                  <a:pos x="12" y="82"/>
                </a:cxn>
                <a:cxn ang="0">
                  <a:pos x="12" y="82"/>
                </a:cxn>
                <a:cxn ang="0">
                  <a:pos x="6" y="78"/>
                </a:cxn>
                <a:cxn ang="0">
                  <a:pos x="6" y="78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0" y="58"/>
                </a:cxn>
                <a:cxn ang="0">
                  <a:pos x="8" y="0"/>
                </a:cxn>
                <a:cxn ang="0">
                  <a:pos x="20" y="0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4" y="66"/>
                </a:cxn>
                <a:cxn ang="0">
                  <a:pos x="14" y="66"/>
                </a:cxn>
                <a:cxn ang="0">
                  <a:pos x="16" y="70"/>
                </a:cxn>
                <a:cxn ang="0">
                  <a:pos x="16" y="70"/>
                </a:cxn>
                <a:cxn ang="0">
                  <a:pos x="20" y="72"/>
                </a:cxn>
                <a:cxn ang="0">
                  <a:pos x="24" y="72"/>
                </a:cxn>
                <a:cxn ang="0">
                  <a:pos x="24" y="72"/>
                </a:cxn>
                <a:cxn ang="0">
                  <a:pos x="34" y="72"/>
                </a:cxn>
                <a:cxn ang="0">
                  <a:pos x="34" y="72"/>
                </a:cxn>
                <a:cxn ang="0">
                  <a:pos x="42" y="70"/>
                </a:cxn>
                <a:cxn ang="0">
                  <a:pos x="42" y="70"/>
                </a:cxn>
                <a:cxn ang="0">
                  <a:pos x="48" y="66"/>
                </a:cxn>
                <a:cxn ang="0">
                  <a:pos x="48" y="66"/>
                </a:cxn>
                <a:cxn ang="0">
                  <a:pos x="54" y="64"/>
                </a:cxn>
                <a:cxn ang="0">
                  <a:pos x="62" y="0"/>
                </a:cxn>
                <a:cxn ang="0">
                  <a:pos x="74" y="0"/>
                </a:cxn>
                <a:cxn ang="0">
                  <a:pos x="64" y="82"/>
                </a:cxn>
                <a:cxn ang="0">
                  <a:pos x="54" y="82"/>
                </a:cxn>
              </a:cxnLst>
              <a:rect l="0" t="0" r="r" b="b"/>
              <a:pathLst>
                <a:path w="74" h="82">
                  <a:moveTo>
                    <a:pt x="54" y="82"/>
                  </a:moveTo>
                  <a:lnTo>
                    <a:pt x="54" y="72"/>
                  </a:lnTo>
                  <a:lnTo>
                    <a:pt x="54" y="72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8" y="0"/>
                  </a:lnTo>
                  <a:lnTo>
                    <a:pt x="20" y="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54" y="64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64" y="82"/>
                  </a:lnTo>
                  <a:lnTo>
                    <a:pt x="54" y="82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19" name="Freeform 218"/>
            <p:cNvSpPr>
              <a:spLocks/>
            </p:cNvSpPr>
            <p:nvPr userDrawn="1"/>
          </p:nvSpPr>
          <p:spPr bwMode="auto">
            <a:xfrm>
              <a:off x="2775803" y="2645241"/>
              <a:ext cx="34780" cy="52815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6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6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20" name="Freeform 219"/>
            <p:cNvSpPr>
              <a:spLocks/>
            </p:cNvSpPr>
            <p:nvPr userDrawn="1"/>
          </p:nvSpPr>
          <p:spPr bwMode="auto">
            <a:xfrm>
              <a:off x="2847940" y="2628495"/>
              <a:ext cx="63120" cy="69561"/>
            </a:xfrm>
            <a:custGeom>
              <a:avLst/>
              <a:gdLst/>
              <a:ahLst/>
              <a:cxnLst>
                <a:cxn ang="0">
                  <a:pos x="84" y="108"/>
                </a:cxn>
                <a:cxn ang="0">
                  <a:pos x="66" y="108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12" y="108"/>
                </a:cxn>
                <a:cxn ang="0">
                  <a:pos x="0" y="108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74" y="94"/>
                </a:cxn>
                <a:cxn ang="0">
                  <a:pos x="76" y="94"/>
                </a:cxn>
                <a:cxn ang="0">
                  <a:pos x="86" y="0"/>
                </a:cxn>
                <a:cxn ang="0">
                  <a:pos x="98" y="0"/>
                </a:cxn>
                <a:cxn ang="0">
                  <a:pos x="84" y="108"/>
                </a:cxn>
              </a:cxnLst>
              <a:rect l="0" t="0" r="r" b="b"/>
              <a:pathLst>
                <a:path w="98" h="108">
                  <a:moveTo>
                    <a:pt x="84" y="108"/>
                  </a:moveTo>
                  <a:lnTo>
                    <a:pt x="66" y="10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12" y="108"/>
                  </a:lnTo>
                  <a:lnTo>
                    <a:pt x="0" y="108"/>
                  </a:lnTo>
                  <a:lnTo>
                    <a:pt x="14" y="0"/>
                  </a:lnTo>
                  <a:lnTo>
                    <a:pt x="32" y="0"/>
                  </a:lnTo>
                  <a:lnTo>
                    <a:pt x="74" y="94"/>
                  </a:lnTo>
                  <a:lnTo>
                    <a:pt x="76" y="94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84" y="108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21" name="Freeform 220"/>
            <p:cNvSpPr>
              <a:spLocks noEditPoints="1"/>
            </p:cNvSpPr>
            <p:nvPr userDrawn="1"/>
          </p:nvSpPr>
          <p:spPr bwMode="auto">
            <a:xfrm>
              <a:off x="2918789" y="2643953"/>
              <a:ext cx="48950" cy="55390"/>
            </a:xfrm>
            <a:custGeom>
              <a:avLst/>
              <a:gdLst/>
              <a:ahLst/>
              <a:cxnLst>
                <a:cxn ang="0">
                  <a:pos x="14" y="46"/>
                </a:cxn>
                <a:cxn ang="0">
                  <a:pos x="16" y="64"/>
                </a:cxn>
                <a:cxn ang="0">
                  <a:pos x="20" y="70"/>
                </a:cxn>
                <a:cxn ang="0">
                  <a:pos x="24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6" y="76"/>
                </a:cxn>
                <a:cxn ang="0">
                  <a:pos x="66" y="74"/>
                </a:cxn>
                <a:cxn ang="0">
                  <a:pos x="64" y="82"/>
                </a:cxn>
                <a:cxn ang="0">
                  <a:pos x="52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8" y="74"/>
                </a:cxn>
                <a:cxn ang="0">
                  <a:pos x="4" y="68"/>
                </a:cxn>
                <a:cxn ang="0">
                  <a:pos x="0" y="52"/>
                </a:cxn>
                <a:cxn ang="0">
                  <a:pos x="2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6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2" y="2"/>
                </a:cxn>
                <a:cxn ang="0">
                  <a:pos x="60" y="4"/>
                </a:cxn>
                <a:cxn ang="0">
                  <a:pos x="70" y="12"/>
                </a:cxn>
                <a:cxn ang="0">
                  <a:pos x="74" y="18"/>
                </a:cxn>
                <a:cxn ang="0">
                  <a:pos x="76" y="26"/>
                </a:cxn>
                <a:cxn ang="0">
                  <a:pos x="76" y="44"/>
                </a:cxn>
                <a:cxn ang="0">
                  <a:pos x="14" y="46"/>
                </a:cxn>
                <a:cxn ang="0">
                  <a:pos x="62" y="26"/>
                </a:cxn>
                <a:cxn ang="0">
                  <a:pos x="60" y="18"/>
                </a:cxn>
                <a:cxn ang="0">
                  <a:pos x="54" y="10"/>
                </a:cxn>
                <a:cxn ang="0">
                  <a:pos x="48" y="10"/>
                </a:cxn>
                <a:cxn ang="0">
                  <a:pos x="42" y="8"/>
                </a:cxn>
                <a:cxn ang="0">
                  <a:pos x="24" y="16"/>
                </a:cxn>
                <a:cxn ang="0">
                  <a:pos x="18" y="26"/>
                </a:cxn>
                <a:cxn ang="0">
                  <a:pos x="62" y="38"/>
                </a:cxn>
                <a:cxn ang="0">
                  <a:pos x="62" y="26"/>
                </a:cxn>
              </a:cxnLst>
              <a:rect l="0" t="0" r="r" b="b"/>
              <a:pathLst>
                <a:path w="76" h="86">
                  <a:moveTo>
                    <a:pt x="14" y="46"/>
                  </a:moveTo>
                  <a:lnTo>
                    <a:pt x="14" y="46"/>
                  </a:lnTo>
                  <a:lnTo>
                    <a:pt x="14" y="56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20" y="70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66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4" y="80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4" y="1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34"/>
                  </a:lnTo>
                  <a:lnTo>
                    <a:pt x="76" y="44"/>
                  </a:lnTo>
                  <a:lnTo>
                    <a:pt x="74" y="46"/>
                  </a:lnTo>
                  <a:lnTo>
                    <a:pt x="14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8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8" y="26"/>
                  </a:lnTo>
                  <a:lnTo>
                    <a:pt x="14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22" name="Freeform 221"/>
            <p:cNvSpPr>
              <a:spLocks/>
            </p:cNvSpPr>
            <p:nvPr userDrawn="1"/>
          </p:nvSpPr>
          <p:spPr bwMode="auto">
            <a:xfrm>
              <a:off x="2975468" y="2627207"/>
              <a:ext cx="34780" cy="70849"/>
            </a:xfrm>
            <a:custGeom>
              <a:avLst/>
              <a:gdLst/>
              <a:ahLst/>
              <a:cxnLst>
                <a:cxn ang="0">
                  <a:pos x="30" y="38"/>
                </a:cxn>
                <a:cxn ang="0">
                  <a:pos x="22" y="90"/>
                </a:cxn>
                <a:cxn ang="0">
                  <a:pos x="22" y="90"/>
                </a:cxn>
                <a:cxn ang="0">
                  <a:pos x="22" y="96"/>
                </a:cxn>
                <a:cxn ang="0">
                  <a:pos x="22" y="96"/>
                </a:cxn>
                <a:cxn ang="0">
                  <a:pos x="24" y="100"/>
                </a:cxn>
                <a:cxn ang="0">
                  <a:pos x="24" y="100"/>
                </a:cxn>
                <a:cxn ang="0">
                  <a:pos x="28" y="100"/>
                </a:cxn>
                <a:cxn ang="0">
                  <a:pos x="28" y="100"/>
                </a:cxn>
                <a:cxn ang="0">
                  <a:pos x="34" y="100"/>
                </a:cxn>
                <a:cxn ang="0">
                  <a:pos x="44" y="100"/>
                </a:cxn>
                <a:cxn ang="0">
                  <a:pos x="44" y="110"/>
                </a:cxn>
                <a:cxn ang="0">
                  <a:pos x="32" y="110"/>
                </a:cxn>
                <a:cxn ang="0">
                  <a:pos x="32" y="110"/>
                </a:cxn>
                <a:cxn ang="0">
                  <a:pos x="20" y="110"/>
                </a:cxn>
                <a:cxn ang="0">
                  <a:pos x="20" y="110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2" y="104"/>
                </a:cxn>
                <a:cxn ang="0">
                  <a:pos x="10" y="102"/>
                </a:cxn>
                <a:cxn ang="0">
                  <a:pos x="10" y="102"/>
                </a:cxn>
                <a:cxn ang="0">
                  <a:pos x="10" y="90"/>
                </a:cxn>
                <a:cxn ang="0">
                  <a:pos x="18" y="38"/>
                </a:cxn>
                <a:cxn ang="0">
                  <a:pos x="0" y="38"/>
                </a:cxn>
                <a:cxn ang="0">
                  <a:pos x="2" y="28"/>
                </a:cxn>
                <a:cxn ang="0">
                  <a:pos x="18" y="2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0" y="28"/>
                </a:cxn>
                <a:cxn ang="0">
                  <a:pos x="54" y="28"/>
                </a:cxn>
                <a:cxn ang="0">
                  <a:pos x="52" y="38"/>
                </a:cxn>
                <a:cxn ang="0">
                  <a:pos x="30" y="38"/>
                </a:cxn>
              </a:cxnLst>
              <a:rect l="0" t="0" r="r" b="b"/>
              <a:pathLst>
                <a:path w="54" h="110">
                  <a:moveTo>
                    <a:pt x="30" y="38"/>
                  </a:moveTo>
                  <a:lnTo>
                    <a:pt x="22" y="90"/>
                  </a:lnTo>
                  <a:lnTo>
                    <a:pt x="22" y="90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8" y="100"/>
                  </a:lnTo>
                  <a:lnTo>
                    <a:pt x="28" y="100"/>
                  </a:lnTo>
                  <a:lnTo>
                    <a:pt x="34" y="100"/>
                  </a:lnTo>
                  <a:lnTo>
                    <a:pt x="44" y="100"/>
                  </a:lnTo>
                  <a:lnTo>
                    <a:pt x="44" y="110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2" y="104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0" y="90"/>
                  </a:lnTo>
                  <a:lnTo>
                    <a:pt x="18" y="3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18" y="2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0" y="28"/>
                  </a:lnTo>
                  <a:lnTo>
                    <a:pt x="54" y="28"/>
                  </a:lnTo>
                  <a:lnTo>
                    <a:pt x="52" y="38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23" name="Freeform 222"/>
            <p:cNvSpPr>
              <a:spLocks/>
            </p:cNvSpPr>
            <p:nvPr userDrawn="1"/>
          </p:nvSpPr>
          <p:spPr bwMode="auto">
            <a:xfrm>
              <a:off x="3015400" y="2645241"/>
              <a:ext cx="76001" cy="52815"/>
            </a:xfrm>
            <a:custGeom>
              <a:avLst/>
              <a:gdLst/>
              <a:ahLst/>
              <a:cxnLst>
                <a:cxn ang="0">
                  <a:pos x="88" y="82"/>
                </a:cxn>
                <a:cxn ang="0">
                  <a:pos x="70" y="82"/>
                </a:cxn>
                <a:cxn ang="0">
                  <a:pos x="58" y="12"/>
                </a:cxn>
                <a:cxn ang="0">
                  <a:pos x="56" y="12"/>
                </a:cxn>
                <a:cxn ang="0">
                  <a:pos x="30" y="82"/>
                </a:cxn>
                <a:cxn ang="0">
                  <a:pos x="10" y="82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18" y="56"/>
                </a:cxn>
                <a:cxn ang="0">
                  <a:pos x="18" y="56"/>
                </a:cxn>
                <a:cxn ang="0">
                  <a:pos x="20" y="72"/>
                </a:cxn>
                <a:cxn ang="0">
                  <a:pos x="22" y="72"/>
                </a:cxn>
                <a:cxn ang="0">
                  <a:pos x="22" y="72"/>
                </a:cxn>
                <a:cxn ang="0">
                  <a:pos x="28" y="56"/>
                </a:cxn>
                <a:cxn ang="0">
                  <a:pos x="28" y="56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42" y="26"/>
                </a:cxn>
                <a:cxn ang="0">
                  <a:pos x="42" y="26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50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70" y="10"/>
                </a:cxn>
                <a:cxn ang="0">
                  <a:pos x="70" y="10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74" y="42"/>
                </a:cxn>
                <a:cxn ang="0">
                  <a:pos x="74" y="42"/>
                </a:cxn>
                <a:cxn ang="0">
                  <a:pos x="76" y="56"/>
                </a:cxn>
                <a:cxn ang="0">
                  <a:pos x="76" y="56"/>
                </a:cxn>
                <a:cxn ang="0">
                  <a:pos x="80" y="72"/>
                </a:cxn>
                <a:cxn ang="0">
                  <a:pos x="82" y="72"/>
                </a:cxn>
                <a:cxn ang="0">
                  <a:pos x="82" y="72"/>
                </a:cxn>
                <a:cxn ang="0">
                  <a:pos x="88" y="58"/>
                </a:cxn>
                <a:cxn ang="0">
                  <a:pos x="88" y="58"/>
                </a:cxn>
                <a:cxn ang="0">
                  <a:pos x="92" y="42"/>
                </a:cxn>
                <a:cxn ang="0">
                  <a:pos x="92" y="42"/>
                </a:cxn>
                <a:cxn ang="0">
                  <a:pos x="98" y="26"/>
                </a:cxn>
                <a:cxn ang="0">
                  <a:pos x="98" y="26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6" y="0"/>
                </a:cxn>
                <a:cxn ang="0">
                  <a:pos x="118" y="0"/>
                </a:cxn>
                <a:cxn ang="0">
                  <a:pos x="88" y="82"/>
                </a:cxn>
              </a:cxnLst>
              <a:rect l="0" t="0" r="r" b="b"/>
              <a:pathLst>
                <a:path w="118" h="82">
                  <a:moveTo>
                    <a:pt x="88" y="82"/>
                  </a:moveTo>
                  <a:lnTo>
                    <a:pt x="70" y="82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30" y="82"/>
                  </a:lnTo>
                  <a:lnTo>
                    <a:pt x="10" y="8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80" y="72"/>
                  </a:lnTo>
                  <a:lnTo>
                    <a:pt x="82" y="72"/>
                  </a:lnTo>
                  <a:lnTo>
                    <a:pt x="82" y="72"/>
                  </a:lnTo>
                  <a:lnTo>
                    <a:pt x="88" y="58"/>
                  </a:lnTo>
                  <a:lnTo>
                    <a:pt x="88" y="58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88" y="82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24" name="Freeform 223"/>
            <p:cNvSpPr>
              <a:spLocks noEditPoints="1"/>
            </p:cNvSpPr>
            <p:nvPr userDrawn="1"/>
          </p:nvSpPr>
          <p:spPr bwMode="auto">
            <a:xfrm>
              <a:off x="3096554" y="2643953"/>
              <a:ext cx="51526" cy="55390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4" y="12"/>
                </a:cxn>
                <a:cxn ang="0">
                  <a:pos x="50" y="10"/>
                </a:cxn>
                <a:cxn ang="0">
                  <a:pos x="44" y="8"/>
                </a:cxn>
                <a:cxn ang="0">
                  <a:pos x="32" y="12"/>
                </a:cxn>
                <a:cxn ang="0">
                  <a:pos x="22" y="18"/>
                </a:cxn>
                <a:cxn ang="0">
                  <a:pos x="16" y="28"/>
                </a:cxn>
                <a:cxn ang="0">
                  <a:pos x="14" y="42"/>
                </a:cxn>
                <a:cxn ang="0">
                  <a:pos x="12" y="56"/>
                </a:cxn>
                <a:cxn ang="0">
                  <a:pos x="16" y="68"/>
                </a:cxn>
                <a:cxn ang="0">
                  <a:pos x="24" y="74"/>
                </a:cxn>
                <a:cxn ang="0">
                  <a:pos x="30" y="76"/>
                </a:cxn>
                <a:cxn ang="0">
                  <a:pos x="36" y="78"/>
                </a:cxn>
                <a:cxn ang="0">
                  <a:pos x="48" y="74"/>
                </a:cxn>
                <a:cxn ang="0">
                  <a:pos x="52" y="72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25" name="Freeform 224"/>
            <p:cNvSpPr>
              <a:spLocks/>
            </p:cNvSpPr>
            <p:nvPr userDrawn="1"/>
          </p:nvSpPr>
          <p:spPr bwMode="auto">
            <a:xfrm>
              <a:off x="3157098" y="2645241"/>
              <a:ext cx="34780" cy="52815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8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2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8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26" name="Freeform 225"/>
            <p:cNvSpPr>
              <a:spLocks/>
            </p:cNvSpPr>
            <p:nvPr userDrawn="1"/>
          </p:nvSpPr>
          <p:spPr bwMode="auto">
            <a:xfrm>
              <a:off x="3194455" y="2623342"/>
              <a:ext cx="48950" cy="74713"/>
            </a:xfrm>
            <a:custGeom>
              <a:avLst/>
              <a:gdLst/>
              <a:ahLst/>
              <a:cxnLst>
                <a:cxn ang="0">
                  <a:pos x="52" y="116"/>
                </a:cxn>
                <a:cxn ang="0">
                  <a:pos x="16" y="72"/>
                </a:cxn>
                <a:cxn ang="0">
                  <a:pos x="12" y="116"/>
                </a:cxn>
                <a:cxn ang="0">
                  <a:pos x="0" y="1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16" y="70"/>
                </a:cxn>
                <a:cxn ang="0">
                  <a:pos x="60" y="34"/>
                </a:cxn>
                <a:cxn ang="0">
                  <a:pos x="76" y="34"/>
                </a:cxn>
                <a:cxn ang="0">
                  <a:pos x="32" y="70"/>
                </a:cxn>
                <a:cxn ang="0">
                  <a:pos x="70" y="116"/>
                </a:cxn>
                <a:cxn ang="0">
                  <a:pos x="52" y="116"/>
                </a:cxn>
              </a:cxnLst>
              <a:rect l="0" t="0" r="r" b="b"/>
              <a:pathLst>
                <a:path w="76" h="116">
                  <a:moveTo>
                    <a:pt x="52" y="116"/>
                  </a:moveTo>
                  <a:lnTo>
                    <a:pt x="16" y="72"/>
                  </a:lnTo>
                  <a:lnTo>
                    <a:pt x="12" y="116"/>
                  </a:lnTo>
                  <a:lnTo>
                    <a:pt x="0" y="1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16" y="70"/>
                  </a:lnTo>
                  <a:lnTo>
                    <a:pt x="60" y="34"/>
                  </a:lnTo>
                  <a:lnTo>
                    <a:pt x="76" y="34"/>
                  </a:lnTo>
                  <a:lnTo>
                    <a:pt x="32" y="70"/>
                  </a:lnTo>
                  <a:lnTo>
                    <a:pt x="70" y="116"/>
                  </a:lnTo>
                  <a:lnTo>
                    <a:pt x="52" y="11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27" name="Freeform 226"/>
            <p:cNvSpPr>
              <a:spLocks/>
            </p:cNvSpPr>
            <p:nvPr userDrawn="1"/>
          </p:nvSpPr>
          <p:spPr bwMode="auto">
            <a:xfrm>
              <a:off x="3251133" y="2627207"/>
              <a:ext cx="14169" cy="23187"/>
            </a:xfrm>
            <a:custGeom>
              <a:avLst/>
              <a:gdLst/>
              <a:ahLst/>
              <a:cxnLst>
                <a:cxn ang="0">
                  <a:pos x="8" y="36"/>
                </a:cxn>
                <a:cxn ang="0">
                  <a:pos x="0" y="36"/>
                </a:cxn>
                <a:cxn ang="0">
                  <a:pos x="8" y="0"/>
                </a:cxn>
                <a:cxn ang="0">
                  <a:pos x="22" y="0"/>
                </a:cxn>
                <a:cxn ang="0">
                  <a:pos x="8" y="36"/>
                </a:cxn>
              </a:cxnLst>
              <a:rect l="0" t="0" r="r" b="b"/>
              <a:pathLst>
                <a:path w="22" h="36">
                  <a:moveTo>
                    <a:pt x="8" y="36"/>
                  </a:moveTo>
                  <a:lnTo>
                    <a:pt x="0" y="36"/>
                  </a:lnTo>
                  <a:lnTo>
                    <a:pt x="8" y="0"/>
                  </a:lnTo>
                  <a:lnTo>
                    <a:pt x="22" y="0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28" name="Freeform 227"/>
            <p:cNvSpPr>
              <a:spLocks/>
            </p:cNvSpPr>
            <p:nvPr userDrawn="1"/>
          </p:nvSpPr>
          <p:spPr bwMode="auto">
            <a:xfrm>
              <a:off x="3271744" y="2643953"/>
              <a:ext cx="42509" cy="55390"/>
            </a:xfrm>
            <a:custGeom>
              <a:avLst/>
              <a:gdLst/>
              <a:ahLst/>
              <a:cxnLst>
                <a:cxn ang="0">
                  <a:pos x="64" y="60"/>
                </a:cxn>
                <a:cxn ang="0">
                  <a:pos x="54" y="78"/>
                </a:cxn>
                <a:cxn ang="0">
                  <a:pos x="48" y="82"/>
                </a:cxn>
                <a:cxn ang="0">
                  <a:pos x="26" y="86"/>
                </a:cxn>
                <a:cxn ang="0">
                  <a:pos x="12" y="84"/>
                </a:cxn>
                <a:cxn ang="0">
                  <a:pos x="0" y="82"/>
                </a:cxn>
                <a:cxn ang="0">
                  <a:pos x="2" y="74"/>
                </a:cxn>
                <a:cxn ang="0">
                  <a:pos x="12" y="76"/>
                </a:cxn>
                <a:cxn ang="0">
                  <a:pos x="24" y="76"/>
                </a:cxn>
                <a:cxn ang="0">
                  <a:pos x="34" y="76"/>
                </a:cxn>
                <a:cxn ang="0">
                  <a:pos x="42" y="74"/>
                </a:cxn>
                <a:cxn ang="0">
                  <a:pos x="48" y="70"/>
                </a:cxn>
                <a:cxn ang="0">
                  <a:pos x="52" y="62"/>
                </a:cxn>
                <a:cxn ang="0">
                  <a:pos x="52" y="58"/>
                </a:cxn>
                <a:cxn ang="0">
                  <a:pos x="50" y="54"/>
                </a:cxn>
                <a:cxn ang="0">
                  <a:pos x="44" y="50"/>
                </a:cxn>
                <a:cxn ang="0">
                  <a:pos x="34" y="48"/>
                </a:cxn>
                <a:cxn ang="0">
                  <a:pos x="28" y="46"/>
                </a:cxn>
                <a:cxn ang="0">
                  <a:pos x="20" y="44"/>
                </a:cxn>
                <a:cxn ang="0">
                  <a:pos x="12" y="40"/>
                </a:cxn>
                <a:cxn ang="0">
                  <a:pos x="8" y="34"/>
                </a:cxn>
                <a:cxn ang="0">
                  <a:pos x="6" y="24"/>
                </a:cxn>
                <a:cxn ang="0">
                  <a:pos x="8" y="18"/>
                </a:cxn>
                <a:cxn ang="0">
                  <a:pos x="12" y="12"/>
                </a:cxn>
                <a:cxn ang="0">
                  <a:pos x="20" y="6"/>
                </a:cxn>
                <a:cxn ang="0">
                  <a:pos x="30" y="2"/>
                </a:cxn>
                <a:cxn ang="0">
                  <a:pos x="42" y="0"/>
                </a:cxn>
                <a:cxn ang="0">
                  <a:pos x="56" y="2"/>
                </a:cxn>
                <a:cxn ang="0">
                  <a:pos x="64" y="12"/>
                </a:cxn>
                <a:cxn ang="0">
                  <a:pos x="54" y="10"/>
                </a:cxn>
                <a:cxn ang="0">
                  <a:pos x="44" y="10"/>
                </a:cxn>
                <a:cxn ang="0">
                  <a:pos x="36" y="10"/>
                </a:cxn>
                <a:cxn ang="0">
                  <a:pos x="28" y="12"/>
                </a:cxn>
                <a:cxn ang="0">
                  <a:pos x="22" y="16"/>
                </a:cxn>
                <a:cxn ang="0">
                  <a:pos x="20" y="18"/>
                </a:cxn>
                <a:cxn ang="0">
                  <a:pos x="20" y="22"/>
                </a:cxn>
                <a:cxn ang="0">
                  <a:pos x="20" y="28"/>
                </a:cxn>
                <a:cxn ang="0">
                  <a:pos x="26" y="32"/>
                </a:cxn>
                <a:cxn ang="0">
                  <a:pos x="32" y="36"/>
                </a:cxn>
                <a:cxn ang="0">
                  <a:pos x="38" y="36"/>
                </a:cxn>
                <a:cxn ang="0">
                  <a:pos x="48" y="38"/>
                </a:cxn>
                <a:cxn ang="0">
                  <a:pos x="56" y="42"/>
                </a:cxn>
                <a:cxn ang="0">
                  <a:pos x="62" y="50"/>
                </a:cxn>
                <a:cxn ang="0">
                  <a:pos x="64" y="54"/>
                </a:cxn>
                <a:cxn ang="0">
                  <a:pos x="64" y="60"/>
                </a:cxn>
              </a:cxnLst>
              <a:rect l="0" t="0" r="r" b="b"/>
              <a:pathLst>
                <a:path w="66" h="86">
                  <a:moveTo>
                    <a:pt x="64" y="60"/>
                  </a:moveTo>
                  <a:lnTo>
                    <a:pt x="64" y="60"/>
                  </a:lnTo>
                  <a:lnTo>
                    <a:pt x="60" y="70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48" y="82"/>
                  </a:lnTo>
                  <a:lnTo>
                    <a:pt x="42" y="84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6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2" y="58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2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66" y="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4" y="54"/>
                  </a:lnTo>
                  <a:lnTo>
                    <a:pt x="64" y="60"/>
                  </a:lnTo>
                  <a:lnTo>
                    <a:pt x="64" y="6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29" name="Freeform 228"/>
            <p:cNvSpPr>
              <a:spLocks/>
            </p:cNvSpPr>
            <p:nvPr userDrawn="1"/>
          </p:nvSpPr>
          <p:spPr bwMode="auto">
            <a:xfrm>
              <a:off x="3358050" y="2628495"/>
              <a:ext cx="50238" cy="69561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4" y="0"/>
                </a:cxn>
                <a:cxn ang="0">
                  <a:pos x="78" y="0"/>
                </a:cxn>
                <a:cxn ang="0">
                  <a:pos x="76" y="8"/>
                </a:cxn>
                <a:cxn ang="0">
                  <a:pos x="24" y="8"/>
                </a:cxn>
                <a:cxn ang="0">
                  <a:pos x="20" y="48"/>
                </a:cxn>
                <a:cxn ang="0">
                  <a:pos x="60" y="48"/>
                </a:cxn>
                <a:cxn ang="0">
                  <a:pos x="58" y="56"/>
                </a:cxn>
                <a:cxn ang="0">
                  <a:pos x="18" y="56"/>
                </a:cxn>
                <a:cxn ang="0">
                  <a:pos x="14" y="98"/>
                </a:cxn>
                <a:cxn ang="0">
                  <a:pos x="66" y="98"/>
                </a:cxn>
                <a:cxn ang="0">
                  <a:pos x="66" y="108"/>
                </a:cxn>
                <a:cxn ang="0">
                  <a:pos x="0" y="108"/>
                </a:cxn>
              </a:cxnLst>
              <a:rect l="0" t="0" r="r" b="b"/>
              <a:pathLst>
                <a:path w="78" h="108">
                  <a:moveTo>
                    <a:pt x="0" y="108"/>
                  </a:moveTo>
                  <a:lnTo>
                    <a:pt x="14" y="0"/>
                  </a:lnTo>
                  <a:lnTo>
                    <a:pt x="78" y="0"/>
                  </a:lnTo>
                  <a:lnTo>
                    <a:pt x="76" y="8"/>
                  </a:lnTo>
                  <a:lnTo>
                    <a:pt x="24" y="8"/>
                  </a:lnTo>
                  <a:lnTo>
                    <a:pt x="20" y="48"/>
                  </a:lnTo>
                  <a:lnTo>
                    <a:pt x="60" y="48"/>
                  </a:lnTo>
                  <a:lnTo>
                    <a:pt x="58" y="56"/>
                  </a:lnTo>
                  <a:lnTo>
                    <a:pt x="18" y="56"/>
                  </a:lnTo>
                  <a:lnTo>
                    <a:pt x="14" y="98"/>
                  </a:lnTo>
                  <a:lnTo>
                    <a:pt x="66" y="98"/>
                  </a:lnTo>
                  <a:lnTo>
                    <a:pt x="66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30" name="Freeform 229"/>
            <p:cNvSpPr>
              <a:spLocks noEditPoints="1"/>
            </p:cNvSpPr>
            <p:nvPr userDrawn="1"/>
          </p:nvSpPr>
          <p:spPr bwMode="auto">
            <a:xfrm>
              <a:off x="3410865" y="2623342"/>
              <a:ext cx="51526" cy="76001"/>
            </a:xfrm>
            <a:custGeom>
              <a:avLst/>
              <a:gdLst/>
              <a:ahLst/>
              <a:cxnLst>
                <a:cxn ang="0">
                  <a:pos x="66" y="114"/>
                </a:cxn>
                <a:cxn ang="0">
                  <a:pos x="60" y="116"/>
                </a:cxn>
                <a:cxn ang="0">
                  <a:pos x="52" y="116"/>
                </a:cxn>
                <a:cxn ang="0">
                  <a:pos x="46" y="118"/>
                </a:cxn>
                <a:cxn ang="0">
                  <a:pos x="38" y="118"/>
                </a:cxn>
                <a:cxn ang="0">
                  <a:pos x="20" y="114"/>
                </a:cxn>
                <a:cxn ang="0">
                  <a:pos x="14" y="112"/>
                </a:cxn>
                <a:cxn ang="0">
                  <a:pos x="8" y="106"/>
                </a:cxn>
                <a:cxn ang="0">
                  <a:pos x="0" y="94"/>
                </a:cxn>
                <a:cxn ang="0">
                  <a:pos x="0" y="86"/>
                </a:cxn>
                <a:cxn ang="0">
                  <a:pos x="0" y="76"/>
                </a:cxn>
                <a:cxn ang="0">
                  <a:pos x="4" y="58"/>
                </a:cxn>
                <a:cxn ang="0">
                  <a:pos x="8" y="50"/>
                </a:cxn>
                <a:cxn ang="0">
                  <a:pos x="14" y="44"/>
                </a:cxn>
                <a:cxn ang="0">
                  <a:pos x="28" y="36"/>
                </a:cxn>
                <a:cxn ang="0">
                  <a:pos x="36" y="34"/>
                </a:cxn>
                <a:cxn ang="0">
                  <a:pos x="44" y="32"/>
                </a:cxn>
                <a:cxn ang="0">
                  <a:pos x="52" y="32"/>
                </a:cxn>
                <a:cxn ang="0">
                  <a:pos x="68" y="0"/>
                </a:cxn>
                <a:cxn ang="0">
                  <a:pos x="80" y="0"/>
                </a:cxn>
                <a:cxn ang="0">
                  <a:pos x="78" y="16"/>
                </a:cxn>
                <a:cxn ang="0">
                  <a:pos x="76" y="38"/>
                </a:cxn>
                <a:cxn ang="0">
                  <a:pos x="72" y="62"/>
                </a:cxn>
                <a:cxn ang="0">
                  <a:pos x="70" y="84"/>
                </a:cxn>
                <a:cxn ang="0">
                  <a:pos x="68" y="102"/>
                </a:cxn>
                <a:cxn ang="0">
                  <a:pos x="66" y="114"/>
                </a:cxn>
                <a:cxn ang="0">
                  <a:pos x="62" y="44"/>
                </a:cxn>
                <a:cxn ang="0">
                  <a:pos x="54" y="42"/>
                </a:cxn>
                <a:cxn ang="0">
                  <a:pos x="46" y="42"/>
                </a:cxn>
                <a:cxn ang="0">
                  <a:pos x="28" y="46"/>
                </a:cxn>
                <a:cxn ang="0">
                  <a:pos x="24" y="50"/>
                </a:cxn>
                <a:cxn ang="0">
                  <a:pos x="16" y="60"/>
                </a:cxn>
                <a:cxn ang="0">
                  <a:pos x="12" y="76"/>
                </a:cxn>
                <a:cxn ang="0">
                  <a:pos x="14" y="88"/>
                </a:cxn>
                <a:cxn ang="0">
                  <a:pos x="18" y="100"/>
                </a:cxn>
                <a:cxn ang="0">
                  <a:pos x="22" y="104"/>
                </a:cxn>
                <a:cxn ang="0">
                  <a:pos x="26" y="106"/>
                </a:cxn>
                <a:cxn ang="0">
                  <a:pos x="40" y="108"/>
                </a:cxn>
                <a:cxn ang="0">
                  <a:pos x="46" y="108"/>
                </a:cxn>
                <a:cxn ang="0">
                  <a:pos x="56" y="108"/>
                </a:cxn>
              </a:cxnLst>
              <a:rect l="0" t="0" r="r" b="b"/>
              <a:pathLst>
                <a:path w="80" h="118">
                  <a:moveTo>
                    <a:pt x="66" y="114"/>
                  </a:moveTo>
                  <a:lnTo>
                    <a:pt x="66" y="114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28" y="116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14" y="112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4" y="100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6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8" y="50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0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64" y="34"/>
                  </a:lnTo>
                  <a:lnTo>
                    <a:pt x="68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6" y="114"/>
                  </a:lnTo>
                  <a:lnTo>
                    <a:pt x="66" y="114"/>
                  </a:lnTo>
                  <a:close/>
                  <a:moveTo>
                    <a:pt x="62" y="44"/>
                  </a:moveTo>
                  <a:lnTo>
                    <a:pt x="62" y="44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4" y="44"/>
                  </a:lnTo>
                  <a:lnTo>
                    <a:pt x="28" y="46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54"/>
                  </a:lnTo>
                  <a:lnTo>
                    <a:pt x="16" y="60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6" y="94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22" y="104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32" y="108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6" y="108"/>
                  </a:lnTo>
                  <a:lnTo>
                    <a:pt x="62" y="44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31" name="Freeform 230"/>
            <p:cNvSpPr>
              <a:spLocks noEditPoints="1"/>
            </p:cNvSpPr>
            <p:nvPr userDrawn="1"/>
          </p:nvSpPr>
          <p:spPr bwMode="auto">
            <a:xfrm>
              <a:off x="3468832" y="2643953"/>
              <a:ext cx="55390" cy="76001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70" y="16"/>
                </a:cxn>
                <a:cxn ang="0">
                  <a:pos x="72" y="28"/>
                </a:cxn>
                <a:cxn ang="0">
                  <a:pos x="68" y="40"/>
                </a:cxn>
                <a:cxn ang="0">
                  <a:pos x="60" y="50"/>
                </a:cxn>
                <a:cxn ang="0">
                  <a:pos x="48" y="54"/>
                </a:cxn>
                <a:cxn ang="0">
                  <a:pos x="30" y="56"/>
                </a:cxn>
                <a:cxn ang="0">
                  <a:pos x="26" y="54"/>
                </a:cxn>
                <a:cxn ang="0">
                  <a:pos x="16" y="64"/>
                </a:cxn>
                <a:cxn ang="0">
                  <a:pos x="16" y="70"/>
                </a:cxn>
                <a:cxn ang="0">
                  <a:pos x="26" y="74"/>
                </a:cxn>
                <a:cxn ang="0">
                  <a:pos x="36" y="76"/>
                </a:cxn>
                <a:cxn ang="0">
                  <a:pos x="52" y="76"/>
                </a:cxn>
                <a:cxn ang="0">
                  <a:pos x="64" y="78"/>
                </a:cxn>
                <a:cxn ang="0">
                  <a:pos x="70" y="82"/>
                </a:cxn>
                <a:cxn ang="0">
                  <a:pos x="72" y="92"/>
                </a:cxn>
                <a:cxn ang="0">
                  <a:pos x="68" y="106"/>
                </a:cxn>
                <a:cxn ang="0">
                  <a:pos x="56" y="114"/>
                </a:cxn>
                <a:cxn ang="0">
                  <a:pos x="30" y="118"/>
                </a:cxn>
                <a:cxn ang="0">
                  <a:pos x="14" y="118"/>
                </a:cxn>
                <a:cxn ang="0">
                  <a:pos x="0" y="106"/>
                </a:cxn>
                <a:cxn ang="0">
                  <a:pos x="28" y="110"/>
                </a:cxn>
                <a:cxn ang="0">
                  <a:pos x="36" y="110"/>
                </a:cxn>
                <a:cxn ang="0">
                  <a:pos x="56" y="102"/>
                </a:cxn>
                <a:cxn ang="0">
                  <a:pos x="60" y="96"/>
                </a:cxn>
                <a:cxn ang="0">
                  <a:pos x="58" y="90"/>
                </a:cxn>
                <a:cxn ang="0">
                  <a:pos x="48" y="86"/>
                </a:cxn>
                <a:cxn ang="0">
                  <a:pos x="40" y="86"/>
                </a:cxn>
                <a:cxn ang="0">
                  <a:pos x="28" y="86"/>
                </a:cxn>
                <a:cxn ang="0">
                  <a:pos x="20" y="86"/>
                </a:cxn>
                <a:cxn ang="0">
                  <a:pos x="4" y="80"/>
                </a:cxn>
                <a:cxn ang="0">
                  <a:pos x="2" y="70"/>
                </a:cxn>
                <a:cxn ang="0">
                  <a:pos x="8" y="60"/>
                </a:cxn>
                <a:cxn ang="0">
                  <a:pos x="18" y="52"/>
                </a:cxn>
                <a:cxn ang="0">
                  <a:pos x="8" y="42"/>
                </a:cxn>
                <a:cxn ang="0">
                  <a:pos x="4" y="28"/>
                </a:cxn>
                <a:cxn ang="0">
                  <a:pos x="8" y="16"/>
                </a:cxn>
                <a:cxn ang="0">
                  <a:pos x="18" y="8"/>
                </a:cxn>
                <a:cxn ang="0">
                  <a:pos x="42" y="0"/>
                </a:cxn>
                <a:cxn ang="0">
                  <a:pos x="48" y="2"/>
                </a:cxn>
                <a:cxn ang="0">
                  <a:pos x="84" y="10"/>
                </a:cxn>
                <a:cxn ang="0">
                  <a:pos x="74" y="8"/>
                </a:cxn>
                <a:cxn ang="0">
                  <a:pos x="58" y="20"/>
                </a:cxn>
                <a:cxn ang="0">
                  <a:pos x="50" y="10"/>
                </a:cxn>
                <a:cxn ang="0">
                  <a:pos x="32" y="10"/>
                </a:cxn>
                <a:cxn ang="0">
                  <a:pos x="22" y="20"/>
                </a:cxn>
                <a:cxn ang="0">
                  <a:pos x="20" y="36"/>
                </a:cxn>
                <a:cxn ang="0">
                  <a:pos x="28" y="46"/>
                </a:cxn>
                <a:cxn ang="0">
                  <a:pos x="46" y="46"/>
                </a:cxn>
                <a:cxn ang="0">
                  <a:pos x="60" y="28"/>
                </a:cxn>
              </a:cxnLst>
              <a:rect l="0" t="0" r="r" b="b"/>
              <a:pathLst>
                <a:path w="86" h="118">
                  <a:moveTo>
                    <a:pt x="74" y="8"/>
                  </a:moveTo>
                  <a:lnTo>
                    <a:pt x="7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2" y="2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0" y="3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4" y="46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6" y="64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8" y="80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2" y="86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100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2" y="110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0" y="11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8" y="100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2" y="76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2" y="48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4" y="3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4" y="2"/>
                  </a:lnTo>
                  <a:lnTo>
                    <a:pt x="86" y="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74" y="8"/>
                  </a:lnTo>
                  <a:lnTo>
                    <a:pt x="74" y="8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58" y="20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0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20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20" y="36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6" y="46"/>
                  </a:lnTo>
                  <a:lnTo>
                    <a:pt x="52" y="42"/>
                  </a:lnTo>
                  <a:lnTo>
                    <a:pt x="56" y="36"/>
                  </a:lnTo>
                  <a:lnTo>
                    <a:pt x="60" y="28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32" name="Freeform 231"/>
            <p:cNvSpPr>
              <a:spLocks noEditPoints="1"/>
            </p:cNvSpPr>
            <p:nvPr userDrawn="1"/>
          </p:nvSpPr>
          <p:spPr bwMode="auto">
            <a:xfrm>
              <a:off x="3528087" y="2643953"/>
              <a:ext cx="47662" cy="55390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4" y="64"/>
                </a:cxn>
                <a:cxn ang="0">
                  <a:pos x="18" y="70"/>
                </a:cxn>
                <a:cxn ang="0">
                  <a:pos x="22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4" y="76"/>
                </a:cxn>
                <a:cxn ang="0">
                  <a:pos x="64" y="74"/>
                </a:cxn>
                <a:cxn ang="0">
                  <a:pos x="64" y="82"/>
                </a:cxn>
                <a:cxn ang="0">
                  <a:pos x="50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6" y="74"/>
                </a:cxn>
                <a:cxn ang="0">
                  <a:pos x="2" y="68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4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58" y="4"/>
                </a:cxn>
                <a:cxn ang="0">
                  <a:pos x="70" y="12"/>
                </a:cxn>
                <a:cxn ang="0">
                  <a:pos x="72" y="18"/>
                </a:cxn>
                <a:cxn ang="0">
                  <a:pos x="74" y="26"/>
                </a:cxn>
                <a:cxn ang="0">
                  <a:pos x="74" y="46"/>
                </a:cxn>
                <a:cxn ang="0">
                  <a:pos x="62" y="26"/>
                </a:cxn>
                <a:cxn ang="0">
                  <a:pos x="58" y="18"/>
                </a:cxn>
                <a:cxn ang="0">
                  <a:pos x="56" y="14"/>
                </a:cxn>
                <a:cxn ang="0">
                  <a:pos x="52" y="10"/>
                </a:cxn>
                <a:cxn ang="0">
                  <a:pos x="40" y="8"/>
                </a:cxn>
                <a:cxn ang="0">
                  <a:pos x="30" y="10"/>
                </a:cxn>
                <a:cxn ang="0">
                  <a:pos x="22" y="16"/>
                </a:cxn>
                <a:cxn ang="0">
                  <a:pos x="14" y="38"/>
                </a:cxn>
                <a:cxn ang="0">
                  <a:pos x="60" y="38"/>
                </a:cxn>
                <a:cxn ang="0">
                  <a:pos x="62" y="26"/>
                </a:cxn>
              </a:cxnLst>
              <a:rect l="0" t="0" r="r" b="b"/>
              <a:pathLst>
                <a:path w="74" h="86">
                  <a:moveTo>
                    <a:pt x="12" y="46"/>
                  </a:moveTo>
                  <a:lnTo>
                    <a:pt x="12" y="46"/>
                  </a:lnTo>
                  <a:lnTo>
                    <a:pt x="12" y="56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8" y="70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64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2" y="80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20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44"/>
                  </a:lnTo>
                  <a:lnTo>
                    <a:pt x="74" y="46"/>
                  </a:lnTo>
                  <a:lnTo>
                    <a:pt x="12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6" y="14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16" y="26"/>
                  </a:lnTo>
                  <a:lnTo>
                    <a:pt x="14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33" name="Freeform 232"/>
            <p:cNvSpPr>
              <a:spLocks noEditPoints="1"/>
            </p:cNvSpPr>
            <p:nvPr userDrawn="1"/>
          </p:nvSpPr>
          <p:spPr bwMode="auto">
            <a:xfrm>
              <a:off x="3575369" y="2616289"/>
              <a:ext cx="37433" cy="37433"/>
            </a:xfrm>
            <a:custGeom>
              <a:avLst/>
              <a:gdLst/>
              <a:ahLst/>
              <a:cxnLst>
                <a:cxn ang="0">
                  <a:pos x="104" y="63"/>
                </a:cxn>
                <a:cxn ang="0">
                  <a:pos x="96" y="81"/>
                </a:cxn>
                <a:cxn ang="0">
                  <a:pos x="82" y="95"/>
                </a:cxn>
                <a:cxn ang="0">
                  <a:pos x="62" y="103"/>
                </a:cxn>
                <a:cxn ang="0">
                  <a:pos x="42" y="103"/>
                </a:cxn>
                <a:cxn ang="0">
                  <a:pos x="24" y="95"/>
                </a:cxn>
                <a:cxn ang="0">
                  <a:pos x="9" y="81"/>
                </a:cxn>
                <a:cxn ang="0">
                  <a:pos x="0" y="63"/>
                </a:cxn>
                <a:cxn ang="0">
                  <a:pos x="0" y="42"/>
                </a:cxn>
                <a:cxn ang="0">
                  <a:pos x="9" y="23"/>
                </a:cxn>
                <a:cxn ang="0">
                  <a:pos x="24" y="9"/>
                </a:cxn>
                <a:cxn ang="0">
                  <a:pos x="42" y="1"/>
                </a:cxn>
                <a:cxn ang="0">
                  <a:pos x="62" y="1"/>
                </a:cxn>
                <a:cxn ang="0">
                  <a:pos x="82" y="9"/>
                </a:cxn>
                <a:cxn ang="0">
                  <a:pos x="96" y="23"/>
                </a:cxn>
                <a:cxn ang="0">
                  <a:pos x="104" y="42"/>
                </a:cxn>
                <a:cxn ang="0">
                  <a:pos x="96" y="53"/>
                </a:cxn>
                <a:cxn ang="0">
                  <a:pos x="93" y="36"/>
                </a:cxn>
                <a:cxn ang="0">
                  <a:pos x="83" y="22"/>
                </a:cxn>
                <a:cxn ang="0">
                  <a:pos x="69" y="11"/>
                </a:cxn>
                <a:cxn ang="0">
                  <a:pos x="52" y="9"/>
                </a:cxn>
                <a:cxn ang="0">
                  <a:pos x="35" y="11"/>
                </a:cxn>
                <a:cxn ang="0">
                  <a:pos x="21" y="22"/>
                </a:cxn>
                <a:cxn ang="0">
                  <a:pos x="12" y="36"/>
                </a:cxn>
                <a:cxn ang="0">
                  <a:pos x="8" y="53"/>
                </a:cxn>
                <a:cxn ang="0">
                  <a:pos x="12" y="69"/>
                </a:cxn>
                <a:cxn ang="0">
                  <a:pos x="21" y="84"/>
                </a:cxn>
                <a:cxn ang="0">
                  <a:pos x="35" y="93"/>
                </a:cxn>
                <a:cxn ang="0">
                  <a:pos x="52" y="96"/>
                </a:cxn>
                <a:cxn ang="0">
                  <a:pos x="69" y="93"/>
                </a:cxn>
                <a:cxn ang="0">
                  <a:pos x="83" y="84"/>
                </a:cxn>
                <a:cxn ang="0">
                  <a:pos x="93" y="69"/>
                </a:cxn>
                <a:cxn ang="0">
                  <a:pos x="96" y="53"/>
                </a:cxn>
                <a:cxn ang="0">
                  <a:pos x="51" y="58"/>
                </a:cxn>
                <a:cxn ang="0">
                  <a:pos x="34" y="78"/>
                </a:cxn>
                <a:cxn ang="0">
                  <a:pos x="52" y="24"/>
                </a:cxn>
                <a:cxn ang="0">
                  <a:pos x="68" y="28"/>
                </a:cxn>
                <a:cxn ang="0">
                  <a:pos x="73" y="37"/>
                </a:cxn>
                <a:cxn ang="0">
                  <a:pos x="71" y="46"/>
                </a:cxn>
                <a:cxn ang="0">
                  <a:pos x="66" y="54"/>
                </a:cxn>
                <a:cxn ang="0">
                  <a:pos x="65" y="78"/>
                </a:cxn>
                <a:cxn ang="0">
                  <a:pos x="62" y="36"/>
                </a:cxn>
                <a:cxn ang="0">
                  <a:pos x="56" y="31"/>
                </a:cxn>
                <a:cxn ang="0">
                  <a:pos x="43" y="51"/>
                </a:cxn>
                <a:cxn ang="0">
                  <a:pos x="56" y="51"/>
                </a:cxn>
                <a:cxn ang="0">
                  <a:pos x="62" y="46"/>
                </a:cxn>
              </a:cxnLst>
              <a:rect l="0" t="0" r="r" b="b"/>
              <a:pathLst>
                <a:path w="105" h="104">
                  <a:moveTo>
                    <a:pt x="105" y="53"/>
                  </a:moveTo>
                  <a:lnTo>
                    <a:pt x="105" y="53"/>
                  </a:lnTo>
                  <a:lnTo>
                    <a:pt x="104" y="63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96" y="81"/>
                  </a:lnTo>
                  <a:lnTo>
                    <a:pt x="90" y="89"/>
                  </a:lnTo>
                  <a:lnTo>
                    <a:pt x="90" y="89"/>
                  </a:lnTo>
                  <a:lnTo>
                    <a:pt x="82" y="95"/>
                  </a:lnTo>
                  <a:lnTo>
                    <a:pt x="73" y="100"/>
                  </a:lnTo>
                  <a:lnTo>
                    <a:pt x="73" y="100"/>
                  </a:lnTo>
                  <a:lnTo>
                    <a:pt x="62" y="103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42" y="103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24" y="95"/>
                  </a:lnTo>
                  <a:lnTo>
                    <a:pt x="16" y="89"/>
                  </a:lnTo>
                  <a:lnTo>
                    <a:pt x="16" y="89"/>
                  </a:lnTo>
                  <a:lnTo>
                    <a:pt x="9" y="81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0" y="6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4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9" y="23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24" y="9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82" y="9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6" y="23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4" y="42"/>
                  </a:lnTo>
                  <a:lnTo>
                    <a:pt x="105" y="53"/>
                  </a:lnTo>
                  <a:lnTo>
                    <a:pt x="105" y="53"/>
                  </a:lnTo>
                  <a:close/>
                  <a:moveTo>
                    <a:pt x="96" y="53"/>
                  </a:moveTo>
                  <a:lnTo>
                    <a:pt x="96" y="53"/>
                  </a:lnTo>
                  <a:lnTo>
                    <a:pt x="96" y="44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88" y="28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77" y="17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61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43" y="9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28" y="17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9" y="44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9" y="62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6" y="77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28" y="89"/>
                  </a:lnTo>
                  <a:lnTo>
                    <a:pt x="35" y="93"/>
                  </a:lnTo>
                  <a:lnTo>
                    <a:pt x="35" y="93"/>
                  </a:lnTo>
                  <a:lnTo>
                    <a:pt x="43" y="95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61" y="95"/>
                  </a:lnTo>
                  <a:lnTo>
                    <a:pt x="69" y="93"/>
                  </a:lnTo>
                  <a:lnTo>
                    <a:pt x="69" y="93"/>
                  </a:lnTo>
                  <a:lnTo>
                    <a:pt x="77" y="89"/>
                  </a:lnTo>
                  <a:lnTo>
                    <a:pt x="83" y="84"/>
                  </a:lnTo>
                  <a:lnTo>
                    <a:pt x="83" y="84"/>
                  </a:lnTo>
                  <a:lnTo>
                    <a:pt x="88" y="77"/>
                  </a:lnTo>
                  <a:lnTo>
                    <a:pt x="93" y="69"/>
                  </a:lnTo>
                  <a:lnTo>
                    <a:pt x="93" y="69"/>
                  </a:lnTo>
                  <a:lnTo>
                    <a:pt x="96" y="62"/>
                  </a:lnTo>
                  <a:lnTo>
                    <a:pt x="96" y="53"/>
                  </a:lnTo>
                  <a:lnTo>
                    <a:pt x="96" y="53"/>
                  </a:lnTo>
                  <a:close/>
                  <a:moveTo>
                    <a:pt x="65" y="78"/>
                  </a:moveTo>
                  <a:lnTo>
                    <a:pt x="51" y="58"/>
                  </a:lnTo>
                  <a:lnTo>
                    <a:pt x="43" y="58"/>
                  </a:lnTo>
                  <a:lnTo>
                    <a:pt x="43" y="78"/>
                  </a:lnTo>
                  <a:lnTo>
                    <a:pt x="34" y="78"/>
                  </a:lnTo>
                  <a:lnTo>
                    <a:pt x="34" y="24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61" y="26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70" y="31"/>
                  </a:lnTo>
                  <a:lnTo>
                    <a:pt x="71" y="33"/>
                  </a:lnTo>
                  <a:lnTo>
                    <a:pt x="73" y="37"/>
                  </a:lnTo>
                  <a:lnTo>
                    <a:pt x="73" y="41"/>
                  </a:lnTo>
                  <a:lnTo>
                    <a:pt x="73" y="41"/>
                  </a:lnTo>
                  <a:lnTo>
                    <a:pt x="71" y="46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66" y="54"/>
                  </a:lnTo>
                  <a:lnTo>
                    <a:pt x="60" y="57"/>
                  </a:lnTo>
                  <a:lnTo>
                    <a:pt x="77" y="78"/>
                  </a:lnTo>
                  <a:lnTo>
                    <a:pt x="65" y="78"/>
                  </a:lnTo>
                  <a:close/>
                  <a:moveTo>
                    <a:pt x="64" y="41"/>
                  </a:moveTo>
                  <a:lnTo>
                    <a:pt x="64" y="41"/>
                  </a:lnTo>
                  <a:lnTo>
                    <a:pt x="62" y="36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56" y="31"/>
                  </a:lnTo>
                  <a:lnTo>
                    <a:pt x="51" y="31"/>
                  </a:lnTo>
                  <a:lnTo>
                    <a:pt x="43" y="3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6" y="51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2" y="46"/>
                  </a:lnTo>
                  <a:lnTo>
                    <a:pt x="64" y="41"/>
                  </a:lnTo>
                  <a:lnTo>
                    <a:pt x="64" y="41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</p:grpSp>
      <p:grpSp>
        <p:nvGrpSpPr>
          <p:cNvPr id="200" name="Group 199"/>
          <p:cNvGrpSpPr/>
          <p:nvPr userDrawn="1"/>
        </p:nvGrpSpPr>
        <p:grpSpPr>
          <a:xfrm>
            <a:off x="4051894" y="1869096"/>
            <a:ext cx="2333557" cy="1219779"/>
            <a:chOff x="4275819" y="1246176"/>
            <a:chExt cx="2333557" cy="914834"/>
          </a:xfrm>
        </p:grpSpPr>
        <p:grpSp>
          <p:nvGrpSpPr>
            <p:cNvPr id="201" name="Group 200"/>
            <p:cNvGrpSpPr/>
            <p:nvPr userDrawn="1"/>
          </p:nvGrpSpPr>
          <p:grpSpPr>
            <a:xfrm>
              <a:off x="4374869" y="1246176"/>
              <a:ext cx="2234507" cy="914834"/>
              <a:chOff x="4374869" y="1246176"/>
              <a:chExt cx="2234507" cy="914834"/>
            </a:xfrm>
          </p:grpSpPr>
          <p:sp>
            <p:nvSpPr>
              <p:cNvPr id="203" name="Title 1"/>
              <p:cNvSpPr txBox="1">
                <a:spLocks/>
              </p:cNvSpPr>
              <p:nvPr userDrawn="1"/>
            </p:nvSpPr>
            <p:spPr>
              <a:xfrm>
                <a:off x="4374869" y="1246176"/>
                <a:ext cx="2208325" cy="914834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8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+mj-ea"/>
                    <a:cs typeface="Calibri Light" panose="020F0302020204030204" pitchFamily="34" charset="0"/>
                  </a:rPr>
                  <a:t>Thank you</a:t>
                </a:r>
              </a:p>
            </p:txBody>
          </p:sp>
          <p:sp>
            <p:nvSpPr>
              <p:cNvPr id="204" name="Rectangle 203"/>
              <p:cNvSpPr/>
              <p:nvPr userDrawn="1"/>
            </p:nvSpPr>
            <p:spPr>
              <a:xfrm>
                <a:off x="4389965" y="1696444"/>
                <a:ext cx="2219411" cy="198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8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kern="0" spc="300" dirty="0" smtClean="0">
                    <a:solidFill>
                      <a:srgbClr val="FF0000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rPr>
                  <a:t>For your attention</a:t>
                </a:r>
                <a:endParaRPr kumimoji="0" lang="en-US" sz="1400" b="0" i="0" u="none" strike="noStrike" kern="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endParaRPr>
              </a:p>
            </p:txBody>
          </p:sp>
        </p:grpSp>
        <p:sp>
          <p:nvSpPr>
            <p:cNvPr id="202" name="Rectangle 201"/>
            <p:cNvSpPr/>
            <p:nvPr userDrawn="1"/>
          </p:nvSpPr>
          <p:spPr>
            <a:xfrm flipH="1">
              <a:off x="4275819" y="1314050"/>
              <a:ext cx="72868" cy="5718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/>
            </a:p>
          </p:txBody>
        </p:sp>
      </p:grpSp>
      <p:sp>
        <p:nvSpPr>
          <p:cNvPr id="15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5766" y="5808456"/>
            <a:ext cx="3167891" cy="2759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bg1"/>
                </a:solidFill>
              </a:defRPr>
            </a:lvl2pPr>
            <a:lvl3pPr marL="914378" indent="0">
              <a:buNone/>
              <a:defRPr sz="1800">
                <a:solidFill>
                  <a:schemeClr val="bg1"/>
                </a:solidFill>
              </a:defRPr>
            </a:lvl3pPr>
            <a:lvl4pPr marL="1371566" indent="0">
              <a:buNone/>
              <a:defRPr sz="1800">
                <a:solidFill>
                  <a:schemeClr val="bg1"/>
                </a:solidFill>
              </a:defRPr>
            </a:lvl4pPr>
            <a:lvl5pPr marL="1828754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&lt;Presenter&gt;</a:t>
            </a:r>
          </a:p>
        </p:txBody>
      </p:sp>
      <p:sp>
        <p:nvSpPr>
          <p:cNvPr id="15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5766" y="6087985"/>
            <a:ext cx="3175621" cy="2864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bg1"/>
                </a:solidFill>
              </a:defRPr>
            </a:lvl2pPr>
            <a:lvl3pPr marL="914378" indent="0">
              <a:buNone/>
              <a:defRPr sz="1800">
                <a:solidFill>
                  <a:schemeClr val="bg1"/>
                </a:solidFill>
              </a:defRPr>
            </a:lvl3pPr>
            <a:lvl4pPr marL="1371566" indent="0">
              <a:buNone/>
              <a:defRPr sz="1800">
                <a:solidFill>
                  <a:schemeClr val="bg1"/>
                </a:solidFill>
              </a:defRPr>
            </a:lvl4pPr>
            <a:lvl5pPr marL="1828754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&lt;Title&gt;</a:t>
            </a:r>
          </a:p>
        </p:txBody>
      </p:sp>
      <p:sp>
        <p:nvSpPr>
          <p:cNvPr id="15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95766" y="6347976"/>
            <a:ext cx="3175621" cy="2921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bg1"/>
                </a:solidFill>
              </a:defRPr>
            </a:lvl2pPr>
            <a:lvl3pPr marL="914378" indent="0">
              <a:buNone/>
              <a:defRPr sz="1800">
                <a:solidFill>
                  <a:schemeClr val="bg1"/>
                </a:solidFill>
              </a:defRPr>
            </a:lvl3pPr>
            <a:lvl4pPr marL="1371566" indent="0">
              <a:buNone/>
              <a:defRPr sz="1800">
                <a:solidFill>
                  <a:schemeClr val="bg1"/>
                </a:solidFill>
              </a:defRPr>
            </a:lvl4pPr>
            <a:lvl5pPr marL="1828754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&lt;e-mail&gt;</a:t>
            </a:r>
          </a:p>
        </p:txBody>
      </p:sp>
      <p:sp>
        <p:nvSpPr>
          <p:cNvPr id="190" name="Rectangle 189"/>
          <p:cNvSpPr/>
          <p:nvPr userDrawn="1"/>
        </p:nvSpPr>
        <p:spPr>
          <a:xfrm>
            <a:off x="222147" y="5877059"/>
            <a:ext cx="55690" cy="763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6" name="Rectangle 195"/>
          <p:cNvSpPr/>
          <p:nvPr userDrawn="1"/>
        </p:nvSpPr>
        <p:spPr>
          <a:xfrm rot="5400000">
            <a:off x="5685792" y="3399794"/>
            <a:ext cx="687069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45" name="Picture 4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0"/>
          <a:stretch/>
        </p:blipFill>
        <p:spPr>
          <a:xfrm flipH="1">
            <a:off x="3592226" y="3272694"/>
            <a:ext cx="5540759" cy="28223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 44"/>
          <p:cNvSpPr>
            <a:spLocks noGrp="1"/>
          </p:cNvSpPr>
          <p:nvPr>
            <p:ph type="title" hasCustomPrompt="1"/>
          </p:nvPr>
        </p:nvSpPr>
        <p:spPr>
          <a:xfrm>
            <a:off x="361379" y="197592"/>
            <a:ext cx="6922443" cy="78722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5000"/>
              </a:lnSpc>
              <a:defRPr lang="en-US" sz="3200" b="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dirty="0" smtClean="0"/>
              <a:t>Add Your Agenda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1379" y="1720314"/>
            <a:ext cx="6922444" cy="423941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rgbClr val="C00000"/>
              </a:buClr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spcBef>
                <a:spcPts val="600"/>
              </a:spcBef>
              <a:buClr>
                <a:srgbClr val="C00000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Subject 1</a:t>
            </a:r>
          </a:p>
          <a:p>
            <a:pPr lvl="0"/>
            <a:r>
              <a:rPr lang="en-US" dirty="0" smtClean="0"/>
              <a:t>Subject 2</a:t>
            </a:r>
          </a:p>
          <a:p>
            <a:pPr lvl="0"/>
            <a:r>
              <a:rPr lang="en-US" dirty="0" smtClean="0"/>
              <a:t>Subject 3</a:t>
            </a:r>
          </a:p>
          <a:p>
            <a:pPr lvl="0"/>
            <a:r>
              <a:rPr lang="en-US" dirty="0" smtClean="0"/>
              <a:t>Subject 4</a:t>
            </a:r>
          </a:p>
          <a:p>
            <a:pPr lvl="0"/>
            <a:r>
              <a:rPr lang="en-US" dirty="0" smtClean="0"/>
              <a:t>Subject 5</a:t>
            </a:r>
          </a:p>
        </p:txBody>
      </p:sp>
    </p:spTree>
    <p:extLst>
      <p:ext uri="{BB962C8B-B14F-4D97-AF65-F5344CB8AC3E}">
        <p14:creationId xmlns:p14="http://schemas.microsoft.com/office/powerpoint/2010/main" val="88373131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rp. Separato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86"/>
          <a:stretch/>
        </p:blipFill>
        <p:spPr>
          <a:xfrm>
            <a:off x="3" y="0"/>
            <a:ext cx="9134272" cy="6858000"/>
          </a:xfrm>
          <a:prstGeom prst="rect">
            <a:avLst/>
          </a:prstGeom>
        </p:spPr>
      </p:pic>
      <p:sp>
        <p:nvSpPr>
          <p:cNvPr id="85" name="Rectangle 84"/>
          <p:cNvSpPr/>
          <p:nvPr userDrawn="1"/>
        </p:nvSpPr>
        <p:spPr>
          <a:xfrm flipH="1">
            <a:off x="965343" y="1396712"/>
            <a:ext cx="103318" cy="11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Title 13"/>
          <p:cNvSpPr>
            <a:spLocks noGrp="1"/>
          </p:cNvSpPr>
          <p:nvPr userDrawn="1">
            <p:ph type="title" hasCustomPrompt="1"/>
          </p:nvPr>
        </p:nvSpPr>
        <p:spPr>
          <a:xfrm>
            <a:off x="1086188" y="1215690"/>
            <a:ext cx="6966345" cy="1697825"/>
          </a:xfrm>
          <a:prstGeom prst="rect">
            <a:avLst/>
          </a:prstGeom>
          <a:noFill/>
        </p:spPr>
        <p:txBody>
          <a:bodyPr anchor="ctr" anchorCtr="0"/>
          <a:lstStyle>
            <a:lvl1pPr algn="l">
              <a:lnSpc>
                <a:spcPct val="80000"/>
              </a:lnSpc>
              <a:defRPr sz="435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Corp. separator</a:t>
            </a:r>
            <a:endParaRPr lang="en-US" dirty="0"/>
          </a:p>
        </p:txBody>
      </p:sp>
      <p:sp>
        <p:nvSpPr>
          <p:cNvPr id="42" name="Rectangle 41"/>
          <p:cNvSpPr/>
          <p:nvPr userDrawn="1"/>
        </p:nvSpPr>
        <p:spPr>
          <a:xfrm rot="5400000">
            <a:off x="5692143" y="3406144"/>
            <a:ext cx="6857997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8030589" y="266113"/>
            <a:ext cx="939972" cy="848073"/>
            <a:chOff x="8096452" y="189854"/>
            <a:chExt cx="939972" cy="636055"/>
          </a:xfrm>
        </p:grpSpPr>
        <p:sp>
          <p:nvSpPr>
            <p:cNvPr id="38" name="Freeform 37"/>
            <p:cNvSpPr/>
            <p:nvPr userDrawn="1"/>
          </p:nvSpPr>
          <p:spPr>
            <a:xfrm>
              <a:off x="8172639" y="311881"/>
              <a:ext cx="756157" cy="329104"/>
            </a:xfrm>
            <a:custGeom>
              <a:avLst/>
              <a:gdLst>
                <a:gd name="connsiteX0" fmla="*/ 0 w 813268"/>
                <a:gd name="connsiteY0" fmla="*/ 353961 h 353961"/>
                <a:gd name="connsiteX1" fmla="*/ 813268 w 813268"/>
                <a:gd name="connsiteY1" fmla="*/ 307609 h 353961"/>
                <a:gd name="connsiteX2" fmla="*/ 800627 w 813268"/>
                <a:gd name="connsiteY2" fmla="*/ 0 h 353961"/>
                <a:gd name="connsiteX3" fmla="*/ 46352 w 813268"/>
                <a:gd name="connsiteY3" fmla="*/ 12642 h 353961"/>
                <a:gd name="connsiteX4" fmla="*/ 0 w 813268"/>
                <a:gd name="connsiteY4" fmla="*/ 353961 h 3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268" h="353961">
                  <a:moveTo>
                    <a:pt x="0" y="353961"/>
                  </a:moveTo>
                  <a:lnTo>
                    <a:pt x="813268" y="307609"/>
                  </a:lnTo>
                  <a:lnTo>
                    <a:pt x="800627" y="0"/>
                  </a:lnTo>
                  <a:lnTo>
                    <a:pt x="46352" y="12642"/>
                  </a:lnTo>
                  <a:lnTo>
                    <a:pt x="0" y="3539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dist="508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8172202" y="212699"/>
              <a:ext cx="753888" cy="430450"/>
            </a:xfrm>
            <a:custGeom>
              <a:avLst/>
              <a:gdLst/>
              <a:ahLst/>
              <a:cxnLst>
                <a:cxn ang="0">
                  <a:pos x="64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4" y="0"/>
                </a:cxn>
                <a:cxn ang="0">
                  <a:pos x="64" y="70"/>
                </a:cxn>
              </a:cxnLst>
              <a:rect l="0" t="0" r="r" b="b"/>
              <a:pathLst>
                <a:path w="1254" h="716">
                  <a:moveTo>
                    <a:pt x="64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4" y="0"/>
                  </a:lnTo>
                  <a:lnTo>
                    <a:pt x="64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8138535" y="189854"/>
              <a:ext cx="822423" cy="47012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6" y="0"/>
                </a:cxn>
                <a:cxn ang="0">
                  <a:pos x="1276" y="0"/>
                </a:cxn>
                <a:cxn ang="0">
                  <a:pos x="1294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0" y="26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0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4" y="780"/>
                </a:cxn>
                <a:cxn ang="0">
                  <a:pos x="1276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0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6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6" y="0"/>
                  </a:lnTo>
                  <a:lnTo>
                    <a:pt x="1276" y="0"/>
                  </a:lnTo>
                  <a:lnTo>
                    <a:pt x="1294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0" y="26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0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4" y="780"/>
                  </a:lnTo>
                  <a:lnTo>
                    <a:pt x="1276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0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6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8197451" y="254782"/>
              <a:ext cx="704591" cy="340271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76"/>
                </a:cxn>
                <a:cxn ang="0">
                  <a:pos x="772" y="490"/>
                </a:cxn>
                <a:cxn ang="0">
                  <a:pos x="524" y="0"/>
                </a:cxn>
                <a:cxn ang="0">
                  <a:pos x="368" y="49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56" y="308"/>
                </a:cxn>
                <a:cxn ang="0">
                  <a:pos x="334" y="292"/>
                </a:cxn>
                <a:cxn ang="0">
                  <a:pos x="318" y="284"/>
                </a:cxn>
                <a:cxn ang="0">
                  <a:pos x="346" y="270"/>
                </a:cxn>
                <a:cxn ang="0">
                  <a:pos x="362" y="258"/>
                </a:cxn>
                <a:cxn ang="0">
                  <a:pos x="368" y="244"/>
                </a:cxn>
                <a:cxn ang="0">
                  <a:pos x="368" y="76"/>
                </a:cxn>
                <a:cxn ang="0">
                  <a:pos x="368" y="60"/>
                </a:cxn>
                <a:cxn ang="0">
                  <a:pos x="360" y="32"/>
                </a:cxn>
                <a:cxn ang="0">
                  <a:pos x="344" y="12"/>
                </a:cxn>
                <a:cxn ang="0">
                  <a:pos x="314" y="2"/>
                </a:cxn>
                <a:cxn ang="0">
                  <a:pos x="0" y="0"/>
                </a:cxn>
                <a:cxn ang="0">
                  <a:pos x="34" y="76"/>
                </a:cxn>
                <a:cxn ang="0">
                  <a:pos x="0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60" y="322"/>
                </a:cxn>
                <a:cxn ang="0">
                  <a:pos x="276" y="330"/>
                </a:cxn>
                <a:cxn ang="0">
                  <a:pos x="284" y="344"/>
                </a:cxn>
                <a:cxn ang="0">
                  <a:pos x="288" y="372"/>
                </a:cxn>
                <a:cxn ang="0">
                  <a:pos x="470" y="566"/>
                </a:cxn>
                <a:cxn ang="0">
                  <a:pos x="660" y="394"/>
                </a:cxn>
                <a:cxn ang="0">
                  <a:pos x="1096" y="566"/>
                </a:cxn>
                <a:cxn ang="0">
                  <a:pos x="1114" y="566"/>
                </a:cxn>
                <a:cxn ang="0">
                  <a:pos x="1142" y="560"/>
                </a:cxn>
                <a:cxn ang="0">
                  <a:pos x="1162" y="544"/>
                </a:cxn>
                <a:cxn ang="0">
                  <a:pos x="1170" y="512"/>
                </a:cxn>
                <a:cxn ang="0">
                  <a:pos x="1172" y="76"/>
                </a:cxn>
                <a:cxn ang="0">
                  <a:pos x="1170" y="64"/>
                </a:cxn>
                <a:cxn ang="0">
                  <a:pos x="1162" y="38"/>
                </a:cxn>
                <a:cxn ang="0">
                  <a:pos x="1148" y="18"/>
                </a:cxn>
                <a:cxn ang="0">
                  <a:pos x="1132" y="8"/>
                </a:cxn>
                <a:cxn ang="0">
                  <a:pos x="1110" y="2"/>
                </a:cxn>
                <a:cxn ang="0">
                  <a:pos x="1096" y="0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772" y="0"/>
                  </a:lnTo>
                  <a:lnTo>
                    <a:pt x="772" y="76"/>
                  </a:lnTo>
                  <a:lnTo>
                    <a:pt x="806" y="76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0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2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0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0" y="32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6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2" y="336"/>
                  </a:lnTo>
                  <a:lnTo>
                    <a:pt x="284" y="344"/>
                  </a:lnTo>
                  <a:lnTo>
                    <a:pt x="288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2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0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0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0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8197451" y="254782"/>
              <a:ext cx="704591" cy="340271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490"/>
                </a:cxn>
                <a:cxn ang="0">
                  <a:pos x="524" y="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46" y="300"/>
                </a:cxn>
                <a:cxn ang="0">
                  <a:pos x="318" y="284"/>
                </a:cxn>
                <a:cxn ang="0">
                  <a:pos x="334" y="278"/>
                </a:cxn>
                <a:cxn ang="0">
                  <a:pos x="362" y="258"/>
                </a:cxn>
                <a:cxn ang="0">
                  <a:pos x="368" y="230"/>
                </a:cxn>
                <a:cxn ang="0">
                  <a:pos x="368" y="60"/>
                </a:cxn>
                <a:cxn ang="0">
                  <a:pos x="354" y="20"/>
                </a:cxn>
                <a:cxn ang="0">
                  <a:pos x="330" y="6"/>
                </a:cxn>
                <a:cxn ang="0">
                  <a:pos x="0" y="0"/>
                </a:cxn>
                <a:cxn ang="0">
                  <a:pos x="34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76" y="330"/>
                </a:cxn>
                <a:cxn ang="0">
                  <a:pos x="286" y="352"/>
                </a:cxn>
                <a:cxn ang="0">
                  <a:pos x="470" y="566"/>
                </a:cxn>
                <a:cxn ang="0">
                  <a:pos x="708" y="566"/>
                </a:cxn>
                <a:cxn ang="0">
                  <a:pos x="1114" y="566"/>
                </a:cxn>
                <a:cxn ang="0">
                  <a:pos x="1154" y="554"/>
                </a:cxn>
                <a:cxn ang="0">
                  <a:pos x="1168" y="530"/>
                </a:cxn>
                <a:cxn ang="0">
                  <a:pos x="1172" y="76"/>
                </a:cxn>
                <a:cxn ang="0">
                  <a:pos x="1168" y="52"/>
                </a:cxn>
                <a:cxn ang="0">
                  <a:pos x="1154" y="24"/>
                </a:cxn>
                <a:cxn ang="0">
                  <a:pos x="1132" y="8"/>
                </a:cxn>
                <a:cxn ang="0">
                  <a:pos x="1096" y="0"/>
                </a:cxn>
                <a:cxn ang="0">
                  <a:pos x="1096" y="2"/>
                </a:cxn>
                <a:cxn ang="0">
                  <a:pos x="1130" y="8"/>
                </a:cxn>
                <a:cxn ang="0">
                  <a:pos x="1154" y="24"/>
                </a:cxn>
                <a:cxn ang="0">
                  <a:pos x="1168" y="52"/>
                </a:cxn>
                <a:cxn ang="0">
                  <a:pos x="1172" y="76"/>
                </a:cxn>
                <a:cxn ang="0">
                  <a:pos x="1170" y="512"/>
                </a:cxn>
                <a:cxn ang="0">
                  <a:pos x="1152" y="552"/>
                </a:cxn>
                <a:cxn ang="0">
                  <a:pos x="1130" y="564"/>
                </a:cxn>
                <a:cxn ang="0">
                  <a:pos x="708" y="566"/>
                </a:cxn>
                <a:cxn ang="0">
                  <a:pos x="470" y="566"/>
                </a:cxn>
                <a:cxn ang="0">
                  <a:pos x="290" y="372"/>
                </a:cxn>
                <a:cxn ang="0">
                  <a:pos x="282" y="336"/>
                </a:cxn>
                <a:cxn ang="0">
                  <a:pos x="268" y="326"/>
                </a:cxn>
                <a:cxn ang="0">
                  <a:pos x="114" y="322"/>
                </a:cxn>
                <a:cxn ang="0">
                  <a:pos x="0" y="490"/>
                </a:cxn>
                <a:cxn ang="0">
                  <a:pos x="0" y="80"/>
                </a:cxn>
                <a:cxn ang="0">
                  <a:pos x="292" y="2"/>
                </a:cxn>
                <a:cxn ang="0">
                  <a:pos x="344" y="12"/>
                </a:cxn>
                <a:cxn ang="0">
                  <a:pos x="360" y="32"/>
                </a:cxn>
                <a:cxn ang="0">
                  <a:pos x="368" y="76"/>
                </a:cxn>
                <a:cxn ang="0">
                  <a:pos x="366" y="244"/>
                </a:cxn>
                <a:cxn ang="0">
                  <a:pos x="356" y="264"/>
                </a:cxn>
                <a:cxn ang="0">
                  <a:pos x="318" y="284"/>
                </a:cxn>
                <a:cxn ang="0">
                  <a:pos x="334" y="292"/>
                </a:cxn>
                <a:cxn ang="0">
                  <a:pos x="362" y="316"/>
                </a:cxn>
                <a:cxn ang="0">
                  <a:pos x="366" y="330"/>
                </a:cxn>
                <a:cxn ang="0">
                  <a:pos x="368" y="490"/>
                </a:cxn>
                <a:cxn ang="0">
                  <a:pos x="650" y="2"/>
                </a:cxn>
                <a:cxn ang="0">
                  <a:pos x="808" y="76"/>
                </a:cxn>
                <a:cxn ang="0">
                  <a:pos x="1096" y="2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1096" y="0"/>
                  </a:lnTo>
                  <a:lnTo>
                    <a:pt x="772" y="0"/>
                  </a:lnTo>
                  <a:lnTo>
                    <a:pt x="772" y="78"/>
                  </a:lnTo>
                  <a:lnTo>
                    <a:pt x="806" y="78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2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0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2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2" y="32"/>
                  </a:lnTo>
                  <a:lnTo>
                    <a:pt x="354" y="20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8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0" y="336"/>
                  </a:lnTo>
                  <a:lnTo>
                    <a:pt x="284" y="344"/>
                  </a:lnTo>
                  <a:lnTo>
                    <a:pt x="286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4" y="554"/>
                  </a:lnTo>
                  <a:lnTo>
                    <a:pt x="1154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2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2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2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096" y="2"/>
                  </a:lnTo>
                  <a:lnTo>
                    <a:pt x="1096" y="2"/>
                  </a:lnTo>
                  <a:lnTo>
                    <a:pt x="1110" y="2"/>
                  </a:lnTo>
                  <a:lnTo>
                    <a:pt x="1120" y="4"/>
                  </a:lnTo>
                  <a:lnTo>
                    <a:pt x="1130" y="8"/>
                  </a:lnTo>
                  <a:lnTo>
                    <a:pt x="1140" y="12"/>
                  </a:lnTo>
                  <a:lnTo>
                    <a:pt x="1146" y="18"/>
                  </a:lnTo>
                  <a:lnTo>
                    <a:pt x="1154" y="24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68" y="52"/>
                  </a:lnTo>
                  <a:lnTo>
                    <a:pt x="1170" y="66"/>
                  </a:lnTo>
                  <a:lnTo>
                    <a:pt x="1170" y="66"/>
                  </a:lnTo>
                  <a:lnTo>
                    <a:pt x="1172" y="76"/>
                  </a:lnTo>
                  <a:lnTo>
                    <a:pt x="1172" y="490"/>
                  </a:lnTo>
                  <a:lnTo>
                    <a:pt x="1172" y="490"/>
                  </a:lnTo>
                  <a:lnTo>
                    <a:pt x="1170" y="512"/>
                  </a:lnTo>
                  <a:lnTo>
                    <a:pt x="1166" y="530"/>
                  </a:lnTo>
                  <a:lnTo>
                    <a:pt x="1160" y="544"/>
                  </a:lnTo>
                  <a:lnTo>
                    <a:pt x="1152" y="552"/>
                  </a:lnTo>
                  <a:lnTo>
                    <a:pt x="1152" y="552"/>
                  </a:lnTo>
                  <a:lnTo>
                    <a:pt x="1142" y="560"/>
                  </a:lnTo>
                  <a:lnTo>
                    <a:pt x="1130" y="564"/>
                  </a:lnTo>
                  <a:lnTo>
                    <a:pt x="1114" y="566"/>
                  </a:lnTo>
                  <a:lnTo>
                    <a:pt x="1096" y="566"/>
                  </a:lnTo>
                  <a:lnTo>
                    <a:pt x="708" y="566"/>
                  </a:lnTo>
                  <a:lnTo>
                    <a:pt x="660" y="394"/>
                  </a:lnTo>
                  <a:lnTo>
                    <a:pt x="510" y="394"/>
                  </a:lnTo>
                  <a:lnTo>
                    <a:pt x="470" y="566"/>
                  </a:lnTo>
                  <a:lnTo>
                    <a:pt x="290" y="566"/>
                  </a:lnTo>
                  <a:lnTo>
                    <a:pt x="290" y="372"/>
                  </a:lnTo>
                  <a:lnTo>
                    <a:pt x="290" y="372"/>
                  </a:lnTo>
                  <a:lnTo>
                    <a:pt x="288" y="352"/>
                  </a:lnTo>
                  <a:lnTo>
                    <a:pt x="286" y="344"/>
                  </a:lnTo>
                  <a:lnTo>
                    <a:pt x="282" y="336"/>
                  </a:lnTo>
                  <a:lnTo>
                    <a:pt x="282" y="336"/>
                  </a:lnTo>
                  <a:lnTo>
                    <a:pt x="276" y="330"/>
                  </a:lnTo>
                  <a:lnTo>
                    <a:pt x="268" y="326"/>
                  </a:lnTo>
                  <a:lnTo>
                    <a:pt x="260" y="322"/>
                  </a:lnTo>
                  <a:lnTo>
                    <a:pt x="248" y="322"/>
                  </a:lnTo>
                  <a:lnTo>
                    <a:pt x="114" y="322"/>
                  </a:lnTo>
                  <a:lnTo>
                    <a:pt x="114" y="566"/>
                  </a:lnTo>
                  <a:lnTo>
                    <a:pt x="0" y="566"/>
                  </a:lnTo>
                  <a:lnTo>
                    <a:pt x="0" y="490"/>
                  </a:lnTo>
                  <a:lnTo>
                    <a:pt x="34" y="490"/>
                  </a:lnTo>
                  <a:lnTo>
                    <a:pt x="34" y="76"/>
                  </a:lnTo>
                  <a:lnTo>
                    <a:pt x="0" y="80"/>
                  </a:lnTo>
                  <a:lnTo>
                    <a:pt x="0" y="2"/>
                  </a:lnTo>
                  <a:lnTo>
                    <a:pt x="292" y="2"/>
                  </a:lnTo>
                  <a:lnTo>
                    <a:pt x="292" y="2"/>
                  </a:lnTo>
                  <a:lnTo>
                    <a:pt x="314" y="2"/>
                  </a:lnTo>
                  <a:lnTo>
                    <a:pt x="330" y="6"/>
                  </a:lnTo>
                  <a:lnTo>
                    <a:pt x="344" y="12"/>
                  </a:lnTo>
                  <a:lnTo>
                    <a:pt x="354" y="22"/>
                  </a:lnTo>
                  <a:lnTo>
                    <a:pt x="354" y="22"/>
                  </a:lnTo>
                  <a:lnTo>
                    <a:pt x="360" y="32"/>
                  </a:lnTo>
                  <a:lnTo>
                    <a:pt x="364" y="44"/>
                  </a:lnTo>
                  <a:lnTo>
                    <a:pt x="368" y="60"/>
                  </a:lnTo>
                  <a:lnTo>
                    <a:pt x="368" y="76"/>
                  </a:lnTo>
                  <a:lnTo>
                    <a:pt x="368" y="230"/>
                  </a:lnTo>
                  <a:lnTo>
                    <a:pt x="368" y="230"/>
                  </a:lnTo>
                  <a:lnTo>
                    <a:pt x="366" y="244"/>
                  </a:lnTo>
                  <a:lnTo>
                    <a:pt x="366" y="250"/>
                  </a:lnTo>
                  <a:lnTo>
                    <a:pt x="362" y="258"/>
                  </a:lnTo>
                  <a:lnTo>
                    <a:pt x="356" y="264"/>
                  </a:lnTo>
                  <a:lnTo>
                    <a:pt x="346" y="270"/>
                  </a:lnTo>
                  <a:lnTo>
                    <a:pt x="334" y="276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92"/>
                  </a:lnTo>
                  <a:lnTo>
                    <a:pt x="346" y="300"/>
                  </a:lnTo>
                  <a:lnTo>
                    <a:pt x="356" y="308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6" y="324"/>
                  </a:lnTo>
                  <a:lnTo>
                    <a:pt x="366" y="330"/>
                  </a:lnTo>
                  <a:lnTo>
                    <a:pt x="366" y="330"/>
                  </a:lnTo>
                  <a:lnTo>
                    <a:pt x="368" y="334"/>
                  </a:lnTo>
                  <a:lnTo>
                    <a:pt x="368" y="490"/>
                  </a:lnTo>
                  <a:lnTo>
                    <a:pt x="406" y="490"/>
                  </a:lnTo>
                  <a:lnTo>
                    <a:pt x="524" y="2"/>
                  </a:lnTo>
                  <a:lnTo>
                    <a:pt x="650" y="2"/>
                  </a:lnTo>
                  <a:lnTo>
                    <a:pt x="772" y="490"/>
                  </a:lnTo>
                  <a:lnTo>
                    <a:pt x="808" y="490"/>
                  </a:lnTo>
                  <a:lnTo>
                    <a:pt x="808" y="76"/>
                  </a:lnTo>
                  <a:lnTo>
                    <a:pt x="772" y="76"/>
                  </a:lnTo>
                  <a:lnTo>
                    <a:pt x="772" y="2"/>
                  </a:lnTo>
                  <a:lnTo>
                    <a:pt x="1096" y="2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8510068" y="284842"/>
              <a:ext cx="74547" cy="16953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6" y="0"/>
                </a:cxn>
              </a:cxnLst>
              <a:rect l="0" t="0" r="r" b="b"/>
              <a:pathLst>
                <a:path w="124" h="282">
                  <a:moveTo>
                    <a:pt x="66" y="0"/>
                  </a:moveTo>
                  <a:lnTo>
                    <a:pt x="124" y="282"/>
                  </a:lnTo>
                  <a:lnTo>
                    <a:pt x="0" y="28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8510068" y="284842"/>
              <a:ext cx="74547" cy="170737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0" y="284"/>
                </a:cxn>
                <a:cxn ang="0">
                  <a:pos x="124" y="284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124" h="284">
                  <a:moveTo>
                    <a:pt x="66" y="0"/>
                  </a:moveTo>
                  <a:lnTo>
                    <a:pt x="66" y="0"/>
                  </a:lnTo>
                  <a:lnTo>
                    <a:pt x="124" y="282"/>
                  </a:lnTo>
                  <a:lnTo>
                    <a:pt x="0" y="282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284"/>
                  </a:lnTo>
                  <a:lnTo>
                    <a:pt x="124" y="284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8730102" y="300472"/>
              <a:ext cx="123844" cy="2476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2"/>
                </a:cxn>
                <a:cxn ang="0">
                  <a:pos x="168" y="412"/>
                </a:cxn>
                <a:cxn ang="0">
                  <a:pos x="168" y="412"/>
                </a:cxn>
                <a:cxn ang="0">
                  <a:pos x="180" y="410"/>
                </a:cxn>
                <a:cxn ang="0">
                  <a:pos x="190" y="408"/>
                </a:cxn>
                <a:cxn ang="0">
                  <a:pos x="196" y="404"/>
                </a:cxn>
                <a:cxn ang="0">
                  <a:pos x="202" y="398"/>
                </a:cxn>
                <a:cxn ang="0">
                  <a:pos x="204" y="394"/>
                </a:cxn>
                <a:cxn ang="0">
                  <a:pos x="206" y="386"/>
                </a:cxn>
                <a:cxn ang="0">
                  <a:pos x="206" y="372"/>
                </a:cxn>
                <a:cxn ang="0">
                  <a:pos x="206" y="44"/>
                </a:cxn>
                <a:cxn ang="0">
                  <a:pos x="206" y="44"/>
                </a:cxn>
                <a:cxn ang="0">
                  <a:pos x="206" y="30"/>
                </a:cxn>
                <a:cxn ang="0">
                  <a:pos x="204" y="22"/>
                </a:cxn>
                <a:cxn ang="0">
                  <a:pos x="200" y="16"/>
                </a:cxn>
                <a:cxn ang="0">
                  <a:pos x="194" y="10"/>
                </a:cxn>
                <a:cxn ang="0">
                  <a:pos x="186" y="4"/>
                </a:cxn>
                <a:cxn ang="0">
                  <a:pos x="174" y="0"/>
                </a:cxn>
                <a:cxn ang="0">
                  <a:pos x="158" y="0"/>
                </a:cxn>
                <a:cxn ang="0">
                  <a:pos x="0" y="0"/>
                </a:cxn>
              </a:cxnLst>
              <a:rect l="0" t="0" r="r" b="b"/>
              <a:pathLst>
                <a:path w="206" h="412">
                  <a:moveTo>
                    <a:pt x="0" y="0"/>
                  </a:moveTo>
                  <a:lnTo>
                    <a:pt x="0" y="412"/>
                  </a:lnTo>
                  <a:lnTo>
                    <a:pt x="168" y="412"/>
                  </a:lnTo>
                  <a:lnTo>
                    <a:pt x="168" y="412"/>
                  </a:lnTo>
                  <a:lnTo>
                    <a:pt x="180" y="410"/>
                  </a:lnTo>
                  <a:lnTo>
                    <a:pt x="190" y="408"/>
                  </a:lnTo>
                  <a:lnTo>
                    <a:pt x="196" y="404"/>
                  </a:lnTo>
                  <a:lnTo>
                    <a:pt x="202" y="398"/>
                  </a:lnTo>
                  <a:lnTo>
                    <a:pt x="204" y="394"/>
                  </a:lnTo>
                  <a:lnTo>
                    <a:pt x="206" y="386"/>
                  </a:lnTo>
                  <a:lnTo>
                    <a:pt x="206" y="372"/>
                  </a:lnTo>
                  <a:lnTo>
                    <a:pt x="206" y="44"/>
                  </a:lnTo>
                  <a:lnTo>
                    <a:pt x="206" y="44"/>
                  </a:lnTo>
                  <a:lnTo>
                    <a:pt x="206" y="30"/>
                  </a:lnTo>
                  <a:lnTo>
                    <a:pt x="204" y="22"/>
                  </a:lnTo>
                  <a:lnTo>
                    <a:pt x="200" y="16"/>
                  </a:lnTo>
                  <a:lnTo>
                    <a:pt x="194" y="10"/>
                  </a:lnTo>
                  <a:lnTo>
                    <a:pt x="186" y="4"/>
                  </a:lnTo>
                  <a:lnTo>
                    <a:pt x="174" y="0"/>
                  </a:lnTo>
                  <a:lnTo>
                    <a:pt x="1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8730102" y="299270"/>
              <a:ext cx="123844" cy="24889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80" y="412"/>
                </a:cxn>
                <a:cxn ang="0">
                  <a:pos x="190" y="410"/>
                </a:cxn>
                <a:cxn ang="0">
                  <a:pos x="198" y="406"/>
                </a:cxn>
                <a:cxn ang="0">
                  <a:pos x="202" y="402"/>
                </a:cxn>
                <a:cxn ang="0">
                  <a:pos x="202" y="402"/>
                </a:cxn>
                <a:cxn ang="0">
                  <a:pos x="204" y="396"/>
                </a:cxn>
                <a:cxn ang="0">
                  <a:pos x="206" y="388"/>
                </a:cxn>
                <a:cxn ang="0">
                  <a:pos x="206" y="374"/>
                </a:cxn>
                <a:cxn ang="0">
                  <a:pos x="206" y="46"/>
                </a:cxn>
                <a:cxn ang="0">
                  <a:pos x="206" y="46"/>
                </a:cxn>
                <a:cxn ang="0">
                  <a:pos x="206" y="32"/>
                </a:cxn>
                <a:cxn ang="0">
                  <a:pos x="204" y="24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194" y="10"/>
                </a:cxn>
                <a:cxn ang="0">
                  <a:pos x="186" y="6"/>
                </a:cxn>
                <a:cxn ang="0">
                  <a:pos x="174" y="2"/>
                </a:cxn>
                <a:cxn ang="0">
                  <a:pos x="15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58" y="2"/>
                </a:cxn>
                <a:cxn ang="0">
                  <a:pos x="158" y="2"/>
                </a:cxn>
                <a:cxn ang="0">
                  <a:pos x="174" y="2"/>
                </a:cxn>
                <a:cxn ang="0">
                  <a:pos x="186" y="6"/>
                </a:cxn>
                <a:cxn ang="0">
                  <a:pos x="194" y="12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204" y="24"/>
                </a:cxn>
                <a:cxn ang="0">
                  <a:pos x="204" y="32"/>
                </a:cxn>
                <a:cxn ang="0">
                  <a:pos x="206" y="46"/>
                </a:cxn>
                <a:cxn ang="0">
                  <a:pos x="206" y="374"/>
                </a:cxn>
                <a:cxn ang="0">
                  <a:pos x="206" y="374"/>
                </a:cxn>
                <a:cxn ang="0">
                  <a:pos x="206" y="388"/>
                </a:cxn>
                <a:cxn ang="0">
                  <a:pos x="204" y="394"/>
                </a:cxn>
                <a:cxn ang="0">
                  <a:pos x="202" y="400"/>
                </a:cxn>
                <a:cxn ang="0">
                  <a:pos x="202" y="400"/>
                </a:cxn>
                <a:cxn ang="0">
                  <a:pos x="196" y="406"/>
                </a:cxn>
                <a:cxn ang="0">
                  <a:pos x="190" y="410"/>
                </a:cxn>
                <a:cxn ang="0">
                  <a:pos x="180" y="412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0" y="41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06" h="414">
                  <a:moveTo>
                    <a:pt x="0" y="2"/>
                  </a:moveTo>
                  <a:lnTo>
                    <a:pt x="0" y="2"/>
                  </a:lnTo>
                  <a:lnTo>
                    <a:pt x="0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80" y="412"/>
                  </a:lnTo>
                  <a:lnTo>
                    <a:pt x="190" y="410"/>
                  </a:lnTo>
                  <a:lnTo>
                    <a:pt x="198" y="406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4" y="396"/>
                  </a:lnTo>
                  <a:lnTo>
                    <a:pt x="206" y="388"/>
                  </a:lnTo>
                  <a:lnTo>
                    <a:pt x="206" y="374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6" y="32"/>
                  </a:lnTo>
                  <a:lnTo>
                    <a:pt x="204" y="24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194" y="10"/>
                  </a:lnTo>
                  <a:lnTo>
                    <a:pt x="186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194" y="12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204" y="24"/>
                  </a:lnTo>
                  <a:lnTo>
                    <a:pt x="204" y="32"/>
                  </a:lnTo>
                  <a:lnTo>
                    <a:pt x="206" y="46"/>
                  </a:lnTo>
                  <a:lnTo>
                    <a:pt x="206" y="374"/>
                  </a:lnTo>
                  <a:lnTo>
                    <a:pt x="206" y="374"/>
                  </a:lnTo>
                  <a:lnTo>
                    <a:pt x="206" y="388"/>
                  </a:lnTo>
                  <a:lnTo>
                    <a:pt x="204" y="394"/>
                  </a:lnTo>
                  <a:lnTo>
                    <a:pt x="202" y="400"/>
                  </a:lnTo>
                  <a:lnTo>
                    <a:pt x="202" y="400"/>
                  </a:lnTo>
                  <a:lnTo>
                    <a:pt x="196" y="406"/>
                  </a:lnTo>
                  <a:lnTo>
                    <a:pt x="190" y="410"/>
                  </a:lnTo>
                  <a:lnTo>
                    <a:pt x="180" y="412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0" y="41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8262379" y="300472"/>
              <a:ext cx="107011" cy="1022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0"/>
                </a:cxn>
                <a:cxn ang="0">
                  <a:pos x="142" y="170"/>
                </a:cxn>
                <a:cxn ang="0">
                  <a:pos x="142" y="170"/>
                </a:cxn>
                <a:cxn ang="0">
                  <a:pos x="152" y="168"/>
                </a:cxn>
                <a:cxn ang="0">
                  <a:pos x="162" y="164"/>
                </a:cxn>
                <a:cxn ang="0">
                  <a:pos x="168" y="160"/>
                </a:cxn>
                <a:cxn ang="0">
                  <a:pos x="172" y="154"/>
                </a:cxn>
                <a:cxn ang="0">
                  <a:pos x="174" y="148"/>
                </a:cxn>
                <a:cxn ang="0">
                  <a:pos x="176" y="140"/>
                </a:cxn>
                <a:cxn ang="0">
                  <a:pos x="178" y="126"/>
                </a:cxn>
                <a:cxn ang="0">
                  <a:pos x="178" y="38"/>
                </a:cxn>
                <a:cxn ang="0">
                  <a:pos x="178" y="38"/>
                </a:cxn>
                <a:cxn ang="0">
                  <a:pos x="174" y="24"/>
                </a:cxn>
                <a:cxn ang="0">
                  <a:pos x="172" y="18"/>
                </a:cxn>
                <a:cxn ang="0">
                  <a:pos x="168" y="12"/>
                </a:cxn>
                <a:cxn ang="0">
                  <a:pos x="164" y="8"/>
                </a:cxn>
                <a:cxn ang="0">
                  <a:pos x="156" y="2"/>
                </a:cxn>
                <a:cxn ang="0">
                  <a:pos x="148" y="0"/>
                </a:cxn>
                <a:cxn ang="0">
                  <a:pos x="136" y="0"/>
                </a:cxn>
                <a:cxn ang="0">
                  <a:pos x="0" y="0"/>
                </a:cxn>
              </a:cxnLst>
              <a:rect l="0" t="0" r="r" b="b"/>
              <a:pathLst>
                <a:path w="178" h="170">
                  <a:moveTo>
                    <a:pt x="0" y="0"/>
                  </a:moveTo>
                  <a:lnTo>
                    <a:pt x="0" y="170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2" y="168"/>
                  </a:lnTo>
                  <a:lnTo>
                    <a:pt x="162" y="164"/>
                  </a:lnTo>
                  <a:lnTo>
                    <a:pt x="168" y="160"/>
                  </a:lnTo>
                  <a:lnTo>
                    <a:pt x="172" y="154"/>
                  </a:lnTo>
                  <a:lnTo>
                    <a:pt x="174" y="148"/>
                  </a:lnTo>
                  <a:lnTo>
                    <a:pt x="176" y="140"/>
                  </a:lnTo>
                  <a:lnTo>
                    <a:pt x="178" y="126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174" y="24"/>
                  </a:lnTo>
                  <a:lnTo>
                    <a:pt x="172" y="18"/>
                  </a:lnTo>
                  <a:lnTo>
                    <a:pt x="168" y="12"/>
                  </a:lnTo>
                  <a:lnTo>
                    <a:pt x="164" y="8"/>
                  </a:lnTo>
                  <a:lnTo>
                    <a:pt x="156" y="2"/>
                  </a:lnTo>
                  <a:lnTo>
                    <a:pt x="148" y="0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8261177" y="299270"/>
              <a:ext cx="108213" cy="104606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0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54" y="170"/>
                </a:cxn>
                <a:cxn ang="0">
                  <a:pos x="164" y="166"/>
                </a:cxn>
                <a:cxn ang="0">
                  <a:pos x="170" y="162"/>
                </a:cxn>
                <a:cxn ang="0">
                  <a:pos x="174" y="156"/>
                </a:cxn>
                <a:cxn ang="0">
                  <a:pos x="176" y="150"/>
                </a:cxn>
                <a:cxn ang="0">
                  <a:pos x="178" y="142"/>
                </a:cxn>
                <a:cxn ang="0">
                  <a:pos x="180" y="128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76" y="26"/>
                </a:cxn>
                <a:cxn ang="0">
                  <a:pos x="174" y="20"/>
                </a:cxn>
                <a:cxn ang="0">
                  <a:pos x="170" y="14"/>
                </a:cxn>
                <a:cxn ang="0">
                  <a:pos x="166" y="8"/>
                </a:cxn>
                <a:cxn ang="0">
                  <a:pos x="158" y="4"/>
                </a:cxn>
                <a:cxn ang="0">
                  <a:pos x="150" y="2"/>
                </a:cxn>
                <a:cxn ang="0">
                  <a:pos x="13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8" y="2"/>
                </a:cxn>
                <a:cxn ang="0">
                  <a:pos x="138" y="2"/>
                </a:cxn>
                <a:cxn ang="0">
                  <a:pos x="150" y="2"/>
                </a:cxn>
                <a:cxn ang="0">
                  <a:pos x="158" y="6"/>
                </a:cxn>
                <a:cxn ang="0">
                  <a:pos x="166" y="10"/>
                </a:cxn>
                <a:cxn ang="0">
                  <a:pos x="170" y="14"/>
                </a:cxn>
                <a:cxn ang="0">
                  <a:pos x="174" y="20"/>
                </a:cxn>
                <a:cxn ang="0">
                  <a:pos x="176" y="26"/>
                </a:cxn>
                <a:cxn ang="0">
                  <a:pos x="178" y="40"/>
                </a:cxn>
                <a:cxn ang="0">
                  <a:pos x="180" y="40"/>
                </a:cxn>
                <a:cxn ang="0">
                  <a:pos x="178" y="40"/>
                </a:cxn>
                <a:cxn ang="0">
                  <a:pos x="178" y="128"/>
                </a:cxn>
                <a:cxn ang="0">
                  <a:pos x="178" y="128"/>
                </a:cxn>
                <a:cxn ang="0">
                  <a:pos x="178" y="142"/>
                </a:cxn>
                <a:cxn ang="0">
                  <a:pos x="176" y="150"/>
                </a:cxn>
                <a:cxn ang="0">
                  <a:pos x="174" y="156"/>
                </a:cxn>
                <a:cxn ang="0">
                  <a:pos x="168" y="160"/>
                </a:cxn>
                <a:cxn ang="0">
                  <a:pos x="162" y="166"/>
                </a:cxn>
                <a:cxn ang="0">
                  <a:pos x="154" y="170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2" y="17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0" h="174">
                  <a:moveTo>
                    <a:pt x="2" y="2"/>
                  </a:moveTo>
                  <a:lnTo>
                    <a:pt x="0" y="2"/>
                  </a:lnTo>
                  <a:lnTo>
                    <a:pt x="0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54" y="170"/>
                  </a:lnTo>
                  <a:lnTo>
                    <a:pt x="164" y="166"/>
                  </a:lnTo>
                  <a:lnTo>
                    <a:pt x="170" y="162"/>
                  </a:lnTo>
                  <a:lnTo>
                    <a:pt x="174" y="156"/>
                  </a:lnTo>
                  <a:lnTo>
                    <a:pt x="176" y="150"/>
                  </a:lnTo>
                  <a:lnTo>
                    <a:pt x="178" y="142"/>
                  </a:lnTo>
                  <a:lnTo>
                    <a:pt x="180" y="128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76" y="26"/>
                  </a:lnTo>
                  <a:lnTo>
                    <a:pt x="174" y="20"/>
                  </a:lnTo>
                  <a:lnTo>
                    <a:pt x="170" y="14"/>
                  </a:lnTo>
                  <a:lnTo>
                    <a:pt x="166" y="8"/>
                  </a:lnTo>
                  <a:lnTo>
                    <a:pt x="158" y="4"/>
                  </a:lnTo>
                  <a:lnTo>
                    <a:pt x="150" y="2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50" y="2"/>
                  </a:lnTo>
                  <a:lnTo>
                    <a:pt x="158" y="6"/>
                  </a:lnTo>
                  <a:lnTo>
                    <a:pt x="166" y="10"/>
                  </a:lnTo>
                  <a:lnTo>
                    <a:pt x="170" y="14"/>
                  </a:lnTo>
                  <a:lnTo>
                    <a:pt x="174" y="20"/>
                  </a:lnTo>
                  <a:lnTo>
                    <a:pt x="176" y="26"/>
                  </a:lnTo>
                  <a:lnTo>
                    <a:pt x="178" y="40"/>
                  </a:lnTo>
                  <a:lnTo>
                    <a:pt x="180" y="40"/>
                  </a:lnTo>
                  <a:lnTo>
                    <a:pt x="178" y="40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42"/>
                  </a:lnTo>
                  <a:lnTo>
                    <a:pt x="176" y="150"/>
                  </a:lnTo>
                  <a:lnTo>
                    <a:pt x="174" y="156"/>
                  </a:lnTo>
                  <a:lnTo>
                    <a:pt x="168" y="160"/>
                  </a:lnTo>
                  <a:lnTo>
                    <a:pt x="162" y="166"/>
                  </a:lnTo>
                  <a:lnTo>
                    <a:pt x="154" y="170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2" y="17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8096452" y="740541"/>
              <a:ext cx="52905" cy="64928"/>
            </a:xfrm>
            <a:custGeom>
              <a:avLst/>
              <a:gdLst/>
              <a:ahLst/>
              <a:cxnLst>
                <a:cxn ang="0">
                  <a:pos x="42" y="66"/>
                </a:cxn>
                <a:cxn ang="0">
                  <a:pos x="38" y="108"/>
                </a:cxn>
                <a:cxn ang="0">
                  <a:pos x="24" y="108"/>
                </a:cxn>
                <a:cxn ang="0">
                  <a:pos x="30" y="66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38" y="54"/>
                </a:cxn>
                <a:cxn ang="0">
                  <a:pos x="38" y="54"/>
                </a:cxn>
                <a:cxn ang="0">
                  <a:pos x="74" y="0"/>
                </a:cxn>
                <a:cxn ang="0">
                  <a:pos x="88" y="0"/>
                </a:cxn>
                <a:cxn ang="0">
                  <a:pos x="42" y="66"/>
                </a:cxn>
              </a:cxnLst>
              <a:rect l="0" t="0" r="r" b="b"/>
              <a:pathLst>
                <a:path w="88" h="108">
                  <a:moveTo>
                    <a:pt x="42" y="66"/>
                  </a:moveTo>
                  <a:lnTo>
                    <a:pt x="38" y="108"/>
                  </a:lnTo>
                  <a:lnTo>
                    <a:pt x="24" y="108"/>
                  </a:lnTo>
                  <a:lnTo>
                    <a:pt x="30" y="6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74" y="0"/>
                  </a:lnTo>
                  <a:lnTo>
                    <a:pt x="88" y="0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8142142" y="754969"/>
              <a:ext cx="48095" cy="51702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8" y="14"/>
                </a:cxn>
                <a:cxn ang="0">
                  <a:pos x="54" y="12"/>
                </a:cxn>
                <a:cxn ang="0">
                  <a:pos x="44" y="8"/>
                </a:cxn>
                <a:cxn ang="0">
                  <a:pos x="38" y="10"/>
                </a:cxn>
                <a:cxn ang="0">
                  <a:pos x="28" y="14"/>
                </a:cxn>
                <a:cxn ang="0">
                  <a:pos x="22" y="18"/>
                </a:cxn>
                <a:cxn ang="0">
                  <a:pos x="14" y="42"/>
                </a:cxn>
                <a:cxn ang="0">
                  <a:pos x="14" y="56"/>
                </a:cxn>
                <a:cxn ang="0">
                  <a:pos x="16" y="68"/>
                </a:cxn>
                <a:cxn ang="0">
                  <a:pos x="20" y="72"/>
                </a:cxn>
                <a:cxn ang="0">
                  <a:pos x="24" y="74"/>
                </a:cxn>
                <a:cxn ang="0">
                  <a:pos x="36" y="78"/>
                </a:cxn>
                <a:cxn ang="0">
                  <a:pos x="42" y="76"/>
                </a:cxn>
                <a:cxn ang="0">
                  <a:pos x="48" y="74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4" y="22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8201058" y="756171"/>
              <a:ext cx="44488" cy="49297"/>
            </a:xfrm>
            <a:custGeom>
              <a:avLst/>
              <a:gdLst/>
              <a:ahLst/>
              <a:cxnLst>
                <a:cxn ang="0">
                  <a:pos x="54" y="82"/>
                </a:cxn>
                <a:cxn ang="0">
                  <a:pos x="54" y="72"/>
                </a:cxn>
                <a:cxn ang="0">
                  <a:pos x="54" y="72"/>
                </a:cxn>
                <a:cxn ang="0">
                  <a:pos x="44" y="78"/>
                </a:cxn>
                <a:cxn ang="0">
                  <a:pos x="44" y="78"/>
                </a:cxn>
                <a:cxn ang="0">
                  <a:pos x="34" y="82"/>
                </a:cxn>
                <a:cxn ang="0">
                  <a:pos x="34" y="82"/>
                </a:cxn>
                <a:cxn ang="0">
                  <a:pos x="28" y="82"/>
                </a:cxn>
                <a:cxn ang="0">
                  <a:pos x="28" y="82"/>
                </a:cxn>
                <a:cxn ang="0">
                  <a:pos x="20" y="82"/>
                </a:cxn>
                <a:cxn ang="0">
                  <a:pos x="20" y="82"/>
                </a:cxn>
                <a:cxn ang="0">
                  <a:pos x="12" y="82"/>
                </a:cxn>
                <a:cxn ang="0">
                  <a:pos x="12" y="82"/>
                </a:cxn>
                <a:cxn ang="0">
                  <a:pos x="6" y="78"/>
                </a:cxn>
                <a:cxn ang="0">
                  <a:pos x="6" y="78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0" y="58"/>
                </a:cxn>
                <a:cxn ang="0">
                  <a:pos x="8" y="0"/>
                </a:cxn>
                <a:cxn ang="0">
                  <a:pos x="20" y="0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4" y="66"/>
                </a:cxn>
                <a:cxn ang="0">
                  <a:pos x="14" y="66"/>
                </a:cxn>
                <a:cxn ang="0">
                  <a:pos x="16" y="70"/>
                </a:cxn>
                <a:cxn ang="0">
                  <a:pos x="16" y="70"/>
                </a:cxn>
                <a:cxn ang="0">
                  <a:pos x="20" y="72"/>
                </a:cxn>
                <a:cxn ang="0">
                  <a:pos x="24" y="72"/>
                </a:cxn>
                <a:cxn ang="0">
                  <a:pos x="24" y="72"/>
                </a:cxn>
                <a:cxn ang="0">
                  <a:pos x="34" y="72"/>
                </a:cxn>
                <a:cxn ang="0">
                  <a:pos x="34" y="72"/>
                </a:cxn>
                <a:cxn ang="0">
                  <a:pos x="42" y="70"/>
                </a:cxn>
                <a:cxn ang="0">
                  <a:pos x="42" y="70"/>
                </a:cxn>
                <a:cxn ang="0">
                  <a:pos x="48" y="66"/>
                </a:cxn>
                <a:cxn ang="0">
                  <a:pos x="48" y="66"/>
                </a:cxn>
                <a:cxn ang="0">
                  <a:pos x="54" y="64"/>
                </a:cxn>
                <a:cxn ang="0">
                  <a:pos x="62" y="0"/>
                </a:cxn>
                <a:cxn ang="0">
                  <a:pos x="74" y="0"/>
                </a:cxn>
                <a:cxn ang="0">
                  <a:pos x="64" y="82"/>
                </a:cxn>
                <a:cxn ang="0">
                  <a:pos x="54" y="82"/>
                </a:cxn>
              </a:cxnLst>
              <a:rect l="0" t="0" r="r" b="b"/>
              <a:pathLst>
                <a:path w="74" h="82">
                  <a:moveTo>
                    <a:pt x="54" y="82"/>
                  </a:moveTo>
                  <a:lnTo>
                    <a:pt x="54" y="72"/>
                  </a:lnTo>
                  <a:lnTo>
                    <a:pt x="54" y="72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8" y="0"/>
                  </a:lnTo>
                  <a:lnTo>
                    <a:pt x="20" y="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54" y="64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64" y="82"/>
                  </a:lnTo>
                  <a:lnTo>
                    <a:pt x="54" y="8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8255165" y="756171"/>
              <a:ext cx="32464" cy="49297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6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6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8322498" y="740541"/>
              <a:ext cx="58916" cy="64928"/>
            </a:xfrm>
            <a:custGeom>
              <a:avLst/>
              <a:gdLst/>
              <a:ahLst/>
              <a:cxnLst>
                <a:cxn ang="0">
                  <a:pos x="84" y="108"/>
                </a:cxn>
                <a:cxn ang="0">
                  <a:pos x="66" y="108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12" y="108"/>
                </a:cxn>
                <a:cxn ang="0">
                  <a:pos x="0" y="108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74" y="94"/>
                </a:cxn>
                <a:cxn ang="0">
                  <a:pos x="76" y="94"/>
                </a:cxn>
                <a:cxn ang="0">
                  <a:pos x="86" y="0"/>
                </a:cxn>
                <a:cxn ang="0">
                  <a:pos x="98" y="0"/>
                </a:cxn>
                <a:cxn ang="0">
                  <a:pos x="84" y="108"/>
                </a:cxn>
              </a:cxnLst>
              <a:rect l="0" t="0" r="r" b="b"/>
              <a:pathLst>
                <a:path w="98" h="108">
                  <a:moveTo>
                    <a:pt x="84" y="108"/>
                  </a:moveTo>
                  <a:lnTo>
                    <a:pt x="66" y="10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12" y="108"/>
                  </a:lnTo>
                  <a:lnTo>
                    <a:pt x="0" y="108"/>
                  </a:lnTo>
                  <a:lnTo>
                    <a:pt x="14" y="0"/>
                  </a:lnTo>
                  <a:lnTo>
                    <a:pt x="32" y="0"/>
                  </a:lnTo>
                  <a:lnTo>
                    <a:pt x="74" y="94"/>
                  </a:lnTo>
                  <a:lnTo>
                    <a:pt x="76" y="94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84" y="10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8" name="Freeform 87"/>
            <p:cNvSpPr>
              <a:spLocks noEditPoints="1"/>
            </p:cNvSpPr>
            <p:nvPr/>
          </p:nvSpPr>
          <p:spPr bwMode="auto">
            <a:xfrm>
              <a:off x="8388629" y="754969"/>
              <a:ext cx="45690" cy="51702"/>
            </a:xfrm>
            <a:custGeom>
              <a:avLst/>
              <a:gdLst/>
              <a:ahLst/>
              <a:cxnLst>
                <a:cxn ang="0">
                  <a:pos x="14" y="46"/>
                </a:cxn>
                <a:cxn ang="0">
                  <a:pos x="16" y="64"/>
                </a:cxn>
                <a:cxn ang="0">
                  <a:pos x="20" y="70"/>
                </a:cxn>
                <a:cxn ang="0">
                  <a:pos x="24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6" y="76"/>
                </a:cxn>
                <a:cxn ang="0">
                  <a:pos x="66" y="74"/>
                </a:cxn>
                <a:cxn ang="0">
                  <a:pos x="64" y="82"/>
                </a:cxn>
                <a:cxn ang="0">
                  <a:pos x="52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8" y="74"/>
                </a:cxn>
                <a:cxn ang="0">
                  <a:pos x="4" y="68"/>
                </a:cxn>
                <a:cxn ang="0">
                  <a:pos x="0" y="52"/>
                </a:cxn>
                <a:cxn ang="0">
                  <a:pos x="2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6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2" y="2"/>
                </a:cxn>
                <a:cxn ang="0">
                  <a:pos x="60" y="4"/>
                </a:cxn>
                <a:cxn ang="0">
                  <a:pos x="70" y="12"/>
                </a:cxn>
                <a:cxn ang="0">
                  <a:pos x="74" y="18"/>
                </a:cxn>
                <a:cxn ang="0">
                  <a:pos x="76" y="26"/>
                </a:cxn>
                <a:cxn ang="0">
                  <a:pos x="76" y="44"/>
                </a:cxn>
                <a:cxn ang="0">
                  <a:pos x="14" y="46"/>
                </a:cxn>
                <a:cxn ang="0">
                  <a:pos x="62" y="26"/>
                </a:cxn>
                <a:cxn ang="0">
                  <a:pos x="60" y="18"/>
                </a:cxn>
                <a:cxn ang="0">
                  <a:pos x="54" y="10"/>
                </a:cxn>
                <a:cxn ang="0">
                  <a:pos x="48" y="10"/>
                </a:cxn>
                <a:cxn ang="0">
                  <a:pos x="42" y="8"/>
                </a:cxn>
                <a:cxn ang="0">
                  <a:pos x="24" y="16"/>
                </a:cxn>
                <a:cxn ang="0">
                  <a:pos x="18" y="26"/>
                </a:cxn>
                <a:cxn ang="0">
                  <a:pos x="62" y="38"/>
                </a:cxn>
                <a:cxn ang="0">
                  <a:pos x="62" y="26"/>
                </a:cxn>
              </a:cxnLst>
              <a:rect l="0" t="0" r="r" b="b"/>
              <a:pathLst>
                <a:path w="76" h="86">
                  <a:moveTo>
                    <a:pt x="14" y="46"/>
                  </a:moveTo>
                  <a:lnTo>
                    <a:pt x="14" y="46"/>
                  </a:lnTo>
                  <a:lnTo>
                    <a:pt x="14" y="56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20" y="70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66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4" y="80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4" y="1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34"/>
                  </a:lnTo>
                  <a:lnTo>
                    <a:pt x="76" y="44"/>
                  </a:lnTo>
                  <a:lnTo>
                    <a:pt x="74" y="46"/>
                  </a:lnTo>
                  <a:lnTo>
                    <a:pt x="14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8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8" y="26"/>
                  </a:lnTo>
                  <a:lnTo>
                    <a:pt x="14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8441533" y="739339"/>
              <a:ext cx="32464" cy="66130"/>
            </a:xfrm>
            <a:custGeom>
              <a:avLst/>
              <a:gdLst/>
              <a:ahLst/>
              <a:cxnLst>
                <a:cxn ang="0">
                  <a:pos x="30" y="38"/>
                </a:cxn>
                <a:cxn ang="0">
                  <a:pos x="22" y="90"/>
                </a:cxn>
                <a:cxn ang="0">
                  <a:pos x="22" y="90"/>
                </a:cxn>
                <a:cxn ang="0">
                  <a:pos x="22" y="96"/>
                </a:cxn>
                <a:cxn ang="0">
                  <a:pos x="22" y="96"/>
                </a:cxn>
                <a:cxn ang="0">
                  <a:pos x="24" y="100"/>
                </a:cxn>
                <a:cxn ang="0">
                  <a:pos x="24" y="100"/>
                </a:cxn>
                <a:cxn ang="0">
                  <a:pos x="28" y="100"/>
                </a:cxn>
                <a:cxn ang="0">
                  <a:pos x="28" y="100"/>
                </a:cxn>
                <a:cxn ang="0">
                  <a:pos x="34" y="100"/>
                </a:cxn>
                <a:cxn ang="0">
                  <a:pos x="44" y="100"/>
                </a:cxn>
                <a:cxn ang="0">
                  <a:pos x="44" y="110"/>
                </a:cxn>
                <a:cxn ang="0">
                  <a:pos x="32" y="110"/>
                </a:cxn>
                <a:cxn ang="0">
                  <a:pos x="32" y="110"/>
                </a:cxn>
                <a:cxn ang="0">
                  <a:pos x="20" y="110"/>
                </a:cxn>
                <a:cxn ang="0">
                  <a:pos x="20" y="110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2" y="104"/>
                </a:cxn>
                <a:cxn ang="0">
                  <a:pos x="10" y="102"/>
                </a:cxn>
                <a:cxn ang="0">
                  <a:pos x="10" y="102"/>
                </a:cxn>
                <a:cxn ang="0">
                  <a:pos x="10" y="90"/>
                </a:cxn>
                <a:cxn ang="0">
                  <a:pos x="18" y="38"/>
                </a:cxn>
                <a:cxn ang="0">
                  <a:pos x="0" y="38"/>
                </a:cxn>
                <a:cxn ang="0">
                  <a:pos x="2" y="28"/>
                </a:cxn>
                <a:cxn ang="0">
                  <a:pos x="18" y="2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0" y="28"/>
                </a:cxn>
                <a:cxn ang="0">
                  <a:pos x="54" y="28"/>
                </a:cxn>
                <a:cxn ang="0">
                  <a:pos x="52" y="38"/>
                </a:cxn>
                <a:cxn ang="0">
                  <a:pos x="30" y="38"/>
                </a:cxn>
              </a:cxnLst>
              <a:rect l="0" t="0" r="r" b="b"/>
              <a:pathLst>
                <a:path w="54" h="110">
                  <a:moveTo>
                    <a:pt x="30" y="38"/>
                  </a:moveTo>
                  <a:lnTo>
                    <a:pt x="22" y="90"/>
                  </a:lnTo>
                  <a:lnTo>
                    <a:pt x="22" y="90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8" y="100"/>
                  </a:lnTo>
                  <a:lnTo>
                    <a:pt x="28" y="100"/>
                  </a:lnTo>
                  <a:lnTo>
                    <a:pt x="34" y="100"/>
                  </a:lnTo>
                  <a:lnTo>
                    <a:pt x="44" y="100"/>
                  </a:lnTo>
                  <a:lnTo>
                    <a:pt x="44" y="110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2" y="104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0" y="90"/>
                  </a:lnTo>
                  <a:lnTo>
                    <a:pt x="18" y="3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18" y="2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0" y="28"/>
                  </a:lnTo>
                  <a:lnTo>
                    <a:pt x="54" y="28"/>
                  </a:lnTo>
                  <a:lnTo>
                    <a:pt x="52" y="38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8478806" y="756171"/>
              <a:ext cx="70940" cy="49297"/>
            </a:xfrm>
            <a:custGeom>
              <a:avLst/>
              <a:gdLst/>
              <a:ahLst/>
              <a:cxnLst>
                <a:cxn ang="0">
                  <a:pos x="88" y="82"/>
                </a:cxn>
                <a:cxn ang="0">
                  <a:pos x="70" y="82"/>
                </a:cxn>
                <a:cxn ang="0">
                  <a:pos x="58" y="12"/>
                </a:cxn>
                <a:cxn ang="0">
                  <a:pos x="56" y="12"/>
                </a:cxn>
                <a:cxn ang="0">
                  <a:pos x="30" y="82"/>
                </a:cxn>
                <a:cxn ang="0">
                  <a:pos x="10" y="82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18" y="56"/>
                </a:cxn>
                <a:cxn ang="0">
                  <a:pos x="18" y="56"/>
                </a:cxn>
                <a:cxn ang="0">
                  <a:pos x="20" y="72"/>
                </a:cxn>
                <a:cxn ang="0">
                  <a:pos x="22" y="72"/>
                </a:cxn>
                <a:cxn ang="0">
                  <a:pos x="22" y="72"/>
                </a:cxn>
                <a:cxn ang="0">
                  <a:pos x="28" y="56"/>
                </a:cxn>
                <a:cxn ang="0">
                  <a:pos x="28" y="56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42" y="26"/>
                </a:cxn>
                <a:cxn ang="0">
                  <a:pos x="42" y="26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50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70" y="10"/>
                </a:cxn>
                <a:cxn ang="0">
                  <a:pos x="70" y="10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74" y="42"/>
                </a:cxn>
                <a:cxn ang="0">
                  <a:pos x="74" y="42"/>
                </a:cxn>
                <a:cxn ang="0">
                  <a:pos x="76" y="56"/>
                </a:cxn>
                <a:cxn ang="0">
                  <a:pos x="76" y="56"/>
                </a:cxn>
                <a:cxn ang="0">
                  <a:pos x="80" y="72"/>
                </a:cxn>
                <a:cxn ang="0">
                  <a:pos x="82" y="72"/>
                </a:cxn>
                <a:cxn ang="0">
                  <a:pos x="82" y="72"/>
                </a:cxn>
                <a:cxn ang="0">
                  <a:pos x="88" y="58"/>
                </a:cxn>
                <a:cxn ang="0">
                  <a:pos x="88" y="58"/>
                </a:cxn>
                <a:cxn ang="0">
                  <a:pos x="92" y="42"/>
                </a:cxn>
                <a:cxn ang="0">
                  <a:pos x="92" y="42"/>
                </a:cxn>
                <a:cxn ang="0">
                  <a:pos x="98" y="26"/>
                </a:cxn>
                <a:cxn ang="0">
                  <a:pos x="98" y="26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6" y="0"/>
                </a:cxn>
                <a:cxn ang="0">
                  <a:pos x="118" y="0"/>
                </a:cxn>
                <a:cxn ang="0">
                  <a:pos x="88" y="82"/>
                </a:cxn>
              </a:cxnLst>
              <a:rect l="0" t="0" r="r" b="b"/>
              <a:pathLst>
                <a:path w="118" h="82">
                  <a:moveTo>
                    <a:pt x="88" y="82"/>
                  </a:moveTo>
                  <a:lnTo>
                    <a:pt x="70" y="82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30" y="82"/>
                  </a:lnTo>
                  <a:lnTo>
                    <a:pt x="10" y="8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80" y="72"/>
                  </a:lnTo>
                  <a:lnTo>
                    <a:pt x="82" y="72"/>
                  </a:lnTo>
                  <a:lnTo>
                    <a:pt x="82" y="72"/>
                  </a:lnTo>
                  <a:lnTo>
                    <a:pt x="88" y="58"/>
                  </a:lnTo>
                  <a:lnTo>
                    <a:pt x="88" y="58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88" y="8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1" name="Freeform 90"/>
            <p:cNvSpPr>
              <a:spLocks noEditPoints="1"/>
            </p:cNvSpPr>
            <p:nvPr/>
          </p:nvSpPr>
          <p:spPr bwMode="auto">
            <a:xfrm>
              <a:off x="8554556" y="754969"/>
              <a:ext cx="48095" cy="51702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4" y="12"/>
                </a:cxn>
                <a:cxn ang="0">
                  <a:pos x="50" y="10"/>
                </a:cxn>
                <a:cxn ang="0">
                  <a:pos x="44" y="8"/>
                </a:cxn>
                <a:cxn ang="0">
                  <a:pos x="32" y="12"/>
                </a:cxn>
                <a:cxn ang="0">
                  <a:pos x="22" y="18"/>
                </a:cxn>
                <a:cxn ang="0">
                  <a:pos x="16" y="28"/>
                </a:cxn>
                <a:cxn ang="0">
                  <a:pos x="14" y="42"/>
                </a:cxn>
                <a:cxn ang="0">
                  <a:pos x="12" y="56"/>
                </a:cxn>
                <a:cxn ang="0">
                  <a:pos x="16" y="68"/>
                </a:cxn>
                <a:cxn ang="0">
                  <a:pos x="24" y="74"/>
                </a:cxn>
                <a:cxn ang="0">
                  <a:pos x="30" y="76"/>
                </a:cxn>
                <a:cxn ang="0">
                  <a:pos x="36" y="78"/>
                </a:cxn>
                <a:cxn ang="0">
                  <a:pos x="48" y="74"/>
                </a:cxn>
                <a:cxn ang="0">
                  <a:pos x="52" y="72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8611068" y="756171"/>
              <a:ext cx="32464" cy="49297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8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2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8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8645937" y="735731"/>
              <a:ext cx="45690" cy="69738"/>
            </a:xfrm>
            <a:custGeom>
              <a:avLst/>
              <a:gdLst/>
              <a:ahLst/>
              <a:cxnLst>
                <a:cxn ang="0">
                  <a:pos x="52" y="116"/>
                </a:cxn>
                <a:cxn ang="0">
                  <a:pos x="16" y="72"/>
                </a:cxn>
                <a:cxn ang="0">
                  <a:pos x="12" y="116"/>
                </a:cxn>
                <a:cxn ang="0">
                  <a:pos x="0" y="1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16" y="70"/>
                </a:cxn>
                <a:cxn ang="0">
                  <a:pos x="60" y="34"/>
                </a:cxn>
                <a:cxn ang="0">
                  <a:pos x="76" y="34"/>
                </a:cxn>
                <a:cxn ang="0">
                  <a:pos x="32" y="70"/>
                </a:cxn>
                <a:cxn ang="0">
                  <a:pos x="70" y="116"/>
                </a:cxn>
                <a:cxn ang="0">
                  <a:pos x="52" y="116"/>
                </a:cxn>
              </a:cxnLst>
              <a:rect l="0" t="0" r="r" b="b"/>
              <a:pathLst>
                <a:path w="76" h="116">
                  <a:moveTo>
                    <a:pt x="52" y="116"/>
                  </a:moveTo>
                  <a:lnTo>
                    <a:pt x="16" y="72"/>
                  </a:lnTo>
                  <a:lnTo>
                    <a:pt x="12" y="116"/>
                  </a:lnTo>
                  <a:lnTo>
                    <a:pt x="0" y="1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16" y="70"/>
                  </a:lnTo>
                  <a:lnTo>
                    <a:pt x="60" y="34"/>
                  </a:lnTo>
                  <a:lnTo>
                    <a:pt x="76" y="34"/>
                  </a:lnTo>
                  <a:lnTo>
                    <a:pt x="32" y="70"/>
                  </a:lnTo>
                  <a:lnTo>
                    <a:pt x="70" y="116"/>
                  </a:lnTo>
                  <a:lnTo>
                    <a:pt x="52" y="1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8698841" y="739339"/>
              <a:ext cx="13226" cy="21643"/>
            </a:xfrm>
            <a:custGeom>
              <a:avLst/>
              <a:gdLst/>
              <a:ahLst/>
              <a:cxnLst>
                <a:cxn ang="0">
                  <a:pos x="8" y="36"/>
                </a:cxn>
                <a:cxn ang="0">
                  <a:pos x="0" y="36"/>
                </a:cxn>
                <a:cxn ang="0">
                  <a:pos x="8" y="0"/>
                </a:cxn>
                <a:cxn ang="0">
                  <a:pos x="22" y="0"/>
                </a:cxn>
                <a:cxn ang="0">
                  <a:pos x="8" y="36"/>
                </a:cxn>
              </a:cxnLst>
              <a:rect l="0" t="0" r="r" b="b"/>
              <a:pathLst>
                <a:path w="22" h="36">
                  <a:moveTo>
                    <a:pt x="8" y="36"/>
                  </a:moveTo>
                  <a:lnTo>
                    <a:pt x="0" y="36"/>
                  </a:lnTo>
                  <a:lnTo>
                    <a:pt x="8" y="0"/>
                  </a:lnTo>
                  <a:lnTo>
                    <a:pt x="22" y="0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8718078" y="754969"/>
              <a:ext cx="39678" cy="51702"/>
            </a:xfrm>
            <a:custGeom>
              <a:avLst/>
              <a:gdLst/>
              <a:ahLst/>
              <a:cxnLst>
                <a:cxn ang="0">
                  <a:pos x="64" y="60"/>
                </a:cxn>
                <a:cxn ang="0">
                  <a:pos x="54" y="78"/>
                </a:cxn>
                <a:cxn ang="0">
                  <a:pos x="48" y="82"/>
                </a:cxn>
                <a:cxn ang="0">
                  <a:pos x="26" y="86"/>
                </a:cxn>
                <a:cxn ang="0">
                  <a:pos x="12" y="84"/>
                </a:cxn>
                <a:cxn ang="0">
                  <a:pos x="0" y="82"/>
                </a:cxn>
                <a:cxn ang="0">
                  <a:pos x="2" y="74"/>
                </a:cxn>
                <a:cxn ang="0">
                  <a:pos x="12" y="76"/>
                </a:cxn>
                <a:cxn ang="0">
                  <a:pos x="24" y="76"/>
                </a:cxn>
                <a:cxn ang="0">
                  <a:pos x="34" y="76"/>
                </a:cxn>
                <a:cxn ang="0">
                  <a:pos x="42" y="74"/>
                </a:cxn>
                <a:cxn ang="0">
                  <a:pos x="48" y="70"/>
                </a:cxn>
                <a:cxn ang="0">
                  <a:pos x="52" y="62"/>
                </a:cxn>
                <a:cxn ang="0">
                  <a:pos x="52" y="58"/>
                </a:cxn>
                <a:cxn ang="0">
                  <a:pos x="50" y="54"/>
                </a:cxn>
                <a:cxn ang="0">
                  <a:pos x="44" y="50"/>
                </a:cxn>
                <a:cxn ang="0">
                  <a:pos x="34" y="48"/>
                </a:cxn>
                <a:cxn ang="0">
                  <a:pos x="28" y="46"/>
                </a:cxn>
                <a:cxn ang="0">
                  <a:pos x="20" y="44"/>
                </a:cxn>
                <a:cxn ang="0">
                  <a:pos x="12" y="40"/>
                </a:cxn>
                <a:cxn ang="0">
                  <a:pos x="8" y="34"/>
                </a:cxn>
                <a:cxn ang="0">
                  <a:pos x="6" y="24"/>
                </a:cxn>
                <a:cxn ang="0">
                  <a:pos x="8" y="18"/>
                </a:cxn>
                <a:cxn ang="0">
                  <a:pos x="12" y="12"/>
                </a:cxn>
                <a:cxn ang="0">
                  <a:pos x="20" y="6"/>
                </a:cxn>
                <a:cxn ang="0">
                  <a:pos x="30" y="2"/>
                </a:cxn>
                <a:cxn ang="0">
                  <a:pos x="42" y="0"/>
                </a:cxn>
                <a:cxn ang="0">
                  <a:pos x="56" y="2"/>
                </a:cxn>
                <a:cxn ang="0">
                  <a:pos x="64" y="12"/>
                </a:cxn>
                <a:cxn ang="0">
                  <a:pos x="54" y="10"/>
                </a:cxn>
                <a:cxn ang="0">
                  <a:pos x="44" y="10"/>
                </a:cxn>
                <a:cxn ang="0">
                  <a:pos x="36" y="10"/>
                </a:cxn>
                <a:cxn ang="0">
                  <a:pos x="28" y="12"/>
                </a:cxn>
                <a:cxn ang="0">
                  <a:pos x="22" y="16"/>
                </a:cxn>
                <a:cxn ang="0">
                  <a:pos x="20" y="18"/>
                </a:cxn>
                <a:cxn ang="0">
                  <a:pos x="20" y="22"/>
                </a:cxn>
                <a:cxn ang="0">
                  <a:pos x="20" y="28"/>
                </a:cxn>
                <a:cxn ang="0">
                  <a:pos x="26" y="32"/>
                </a:cxn>
                <a:cxn ang="0">
                  <a:pos x="32" y="36"/>
                </a:cxn>
                <a:cxn ang="0">
                  <a:pos x="38" y="36"/>
                </a:cxn>
                <a:cxn ang="0">
                  <a:pos x="48" y="38"/>
                </a:cxn>
                <a:cxn ang="0">
                  <a:pos x="56" y="42"/>
                </a:cxn>
                <a:cxn ang="0">
                  <a:pos x="62" y="50"/>
                </a:cxn>
                <a:cxn ang="0">
                  <a:pos x="64" y="54"/>
                </a:cxn>
                <a:cxn ang="0">
                  <a:pos x="64" y="60"/>
                </a:cxn>
              </a:cxnLst>
              <a:rect l="0" t="0" r="r" b="b"/>
              <a:pathLst>
                <a:path w="66" h="86">
                  <a:moveTo>
                    <a:pt x="64" y="60"/>
                  </a:moveTo>
                  <a:lnTo>
                    <a:pt x="64" y="60"/>
                  </a:lnTo>
                  <a:lnTo>
                    <a:pt x="60" y="70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48" y="82"/>
                  </a:lnTo>
                  <a:lnTo>
                    <a:pt x="42" y="84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6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2" y="58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2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66" y="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4" y="54"/>
                  </a:lnTo>
                  <a:lnTo>
                    <a:pt x="64" y="60"/>
                  </a:lnTo>
                  <a:lnTo>
                    <a:pt x="64" y="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8798638" y="740541"/>
              <a:ext cx="46892" cy="64928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4" y="0"/>
                </a:cxn>
                <a:cxn ang="0">
                  <a:pos x="78" y="0"/>
                </a:cxn>
                <a:cxn ang="0">
                  <a:pos x="76" y="8"/>
                </a:cxn>
                <a:cxn ang="0">
                  <a:pos x="24" y="8"/>
                </a:cxn>
                <a:cxn ang="0">
                  <a:pos x="20" y="48"/>
                </a:cxn>
                <a:cxn ang="0">
                  <a:pos x="60" y="48"/>
                </a:cxn>
                <a:cxn ang="0">
                  <a:pos x="58" y="56"/>
                </a:cxn>
                <a:cxn ang="0">
                  <a:pos x="18" y="56"/>
                </a:cxn>
                <a:cxn ang="0">
                  <a:pos x="14" y="98"/>
                </a:cxn>
                <a:cxn ang="0">
                  <a:pos x="66" y="98"/>
                </a:cxn>
                <a:cxn ang="0">
                  <a:pos x="66" y="108"/>
                </a:cxn>
                <a:cxn ang="0">
                  <a:pos x="0" y="108"/>
                </a:cxn>
              </a:cxnLst>
              <a:rect l="0" t="0" r="r" b="b"/>
              <a:pathLst>
                <a:path w="78" h="108">
                  <a:moveTo>
                    <a:pt x="0" y="108"/>
                  </a:moveTo>
                  <a:lnTo>
                    <a:pt x="14" y="0"/>
                  </a:lnTo>
                  <a:lnTo>
                    <a:pt x="78" y="0"/>
                  </a:lnTo>
                  <a:lnTo>
                    <a:pt x="76" y="8"/>
                  </a:lnTo>
                  <a:lnTo>
                    <a:pt x="24" y="8"/>
                  </a:lnTo>
                  <a:lnTo>
                    <a:pt x="20" y="48"/>
                  </a:lnTo>
                  <a:lnTo>
                    <a:pt x="60" y="48"/>
                  </a:lnTo>
                  <a:lnTo>
                    <a:pt x="58" y="56"/>
                  </a:lnTo>
                  <a:lnTo>
                    <a:pt x="18" y="56"/>
                  </a:lnTo>
                  <a:lnTo>
                    <a:pt x="14" y="98"/>
                  </a:lnTo>
                  <a:lnTo>
                    <a:pt x="66" y="98"/>
                  </a:lnTo>
                  <a:lnTo>
                    <a:pt x="66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7" name="Freeform 96"/>
            <p:cNvSpPr>
              <a:spLocks noEditPoints="1"/>
            </p:cNvSpPr>
            <p:nvPr/>
          </p:nvSpPr>
          <p:spPr bwMode="auto">
            <a:xfrm>
              <a:off x="8847935" y="735731"/>
              <a:ext cx="48095" cy="70940"/>
            </a:xfrm>
            <a:custGeom>
              <a:avLst/>
              <a:gdLst/>
              <a:ahLst/>
              <a:cxnLst>
                <a:cxn ang="0">
                  <a:pos x="66" y="114"/>
                </a:cxn>
                <a:cxn ang="0">
                  <a:pos x="60" y="116"/>
                </a:cxn>
                <a:cxn ang="0">
                  <a:pos x="52" y="116"/>
                </a:cxn>
                <a:cxn ang="0">
                  <a:pos x="46" y="118"/>
                </a:cxn>
                <a:cxn ang="0">
                  <a:pos x="38" y="118"/>
                </a:cxn>
                <a:cxn ang="0">
                  <a:pos x="20" y="114"/>
                </a:cxn>
                <a:cxn ang="0">
                  <a:pos x="14" y="112"/>
                </a:cxn>
                <a:cxn ang="0">
                  <a:pos x="8" y="106"/>
                </a:cxn>
                <a:cxn ang="0">
                  <a:pos x="0" y="94"/>
                </a:cxn>
                <a:cxn ang="0">
                  <a:pos x="0" y="86"/>
                </a:cxn>
                <a:cxn ang="0">
                  <a:pos x="0" y="76"/>
                </a:cxn>
                <a:cxn ang="0">
                  <a:pos x="4" y="58"/>
                </a:cxn>
                <a:cxn ang="0">
                  <a:pos x="8" y="50"/>
                </a:cxn>
                <a:cxn ang="0">
                  <a:pos x="14" y="44"/>
                </a:cxn>
                <a:cxn ang="0">
                  <a:pos x="28" y="36"/>
                </a:cxn>
                <a:cxn ang="0">
                  <a:pos x="36" y="34"/>
                </a:cxn>
                <a:cxn ang="0">
                  <a:pos x="44" y="32"/>
                </a:cxn>
                <a:cxn ang="0">
                  <a:pos x="52" y="32"/>
                </a:cxn>
                <a:cxn ang="0">
                  <a:pos x="68" y="0"/>
                </a:cxn>
                <a:cxn ang="0">
                  <a:pos x="80" y="0"/>
                </a:cxn>
                <a:cxn ang="0">
                  <a:pos x="78" y="16"/>
                </a:cxn>
                <a:cxn ang="0">
                  <a:pos x="76" y="38"/>
                </a:cxn>
                <a:cxn ang="0">
                  <a:pos x="72" y="62"/>
                </a:cxn>
                <a:cxn ang="0">
                  <a:pos x="70" y="84"/>
                </a:cxn>
                <a:cxn ang="0">
                  <a:pos x="68" y="102"/>
                </a:cxn>
                <a:cxn ang="0">
                  <a:pos x="66" y="114"/>
                </a:cxn>
                <a:cxn ang="0">
                  <a:pos x="62" y="44"/>
                </a:cxn>
                <a:cxn ang="0">
                  <a:pos x="54" y="42"/>
                </a:cxn>
                <a:cxn ang="0">
                  <a:pos x="46" y="42"/>
                </a:cxn>
                <a:cxn ang="0">
                  <a:pos x="28" y="46"/>
                </a:cxn>
                <a:cxn ang="0">
                  <a:pos x="24" y="50"/>
                </a:cxn>
                <a:cxn ang="0">
                  <a:pos x="16" y="60"/>
                </a:cxn>
                <a:cxn ang="0">
                  <a:pos x="12" y="76"/>
                </a:cxn>
                <a:cxn ang="0">
                  <a:pos x="14" y="88"/>
                </a:cxn>
                <a:cxn ang="0">
                  <a:pos x="18" y="100"/>
                </a:cxn>
                <a:cxn ang="0">
                  <a:pos x="22" y="104"/>
                </a:cxn>
                <a:cxn ang="0">
                  <a:pos x="26" y="106"/>
                </a:cxn>
                <a:cxn ang="0">
                  <a:pos x="40" y="108"/>
                </a:cxn>
                <a:cxn ang="0">
                  <a:pos x="46" y="108"/>
                </a:cxn>
                <a:cxn ang="0">
                  <a:pos x="56" y="108"/>
                </a:cxn>
              </a:cxnLst>
              <a:rect l="0" t="0" r="r" b="b"/>
              <a:pathLst>
                <a:path w="80" h="118">
                  <a:moveTo>
                    <a:pt x="66" y="114"/>
                  </a:moveTo>
                  <a:lnTo>
                    <a:pt x="66" y="114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28" y="116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14" y="112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4" y="100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6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8" y="50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0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64" y="34"/>
                  </a:lnTo>
                  <a:lnTo>
                    <a:pt x="68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6" y="114"/>
                  </a:lnTo>
                  <a:lnTo>
                    <a:pt x="66" y="114"/>
                  </a:lnTo>
                  <a:close/>
                  <a:moveTo>
                    <a:pt x="62" y="44"/>
                  </a:moveTo>
                  <a:lnTo>
                    <a:pt x="62" y="44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4" y="44"/>
                  </a:lnTo>
                  <a:lnTo>
                    <a:pt x="28" y="46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54"/>
                  </a:lnTo>
                  <a:lnTo>
                    <a:pt x="16" y="60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6" y="94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22" y="104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32" y="108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6" y="108"/>
                  </a:lnTo>
                  <a:lnTo>
                    <a:pt x="62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8" name="Freeform 97"/>
            <p:cNvSpPr>
              <a:spLocks noEditPoints="1"/>
            </p:cNvSpPr>
            <p:nvPr/>
          </p:nvSpPr>
          <p:spPr bwMode="auto">
            <a:xfrm>
              <a:off x="8902042" y="754969"/>
              <a:ext cx="51702" cy="70940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70" y="16"/>
                </a:cxn>
                <a:cxn ang="0">
                  <a:pos x="72" y="28"/>
                </a:cxn>
                <a:cxn ang="0">
                  <a:pos x="68" y="40"/>
                </a:cxn>
                <a:cxn ang="0">
                  <a:pos x="60" y="50"/>
                </a:cxn>
                <a:cxn ang="0">
                  <a:pos x="48" y="54"/>
                </a:cxn>
                <a:cxn ang="0">
                  <a:pos x="30" y="56"/>
                </a:cxn>
                <a:cxn ang="0">
                  <a:pos x="26" y="54"/>
                </a:cxn>
                <a:cxn ang="0">
                  <a:pos x="16" y="64"/>
                </a:cxn>
                <a:cxn ang="0">
                  <a:pos x="16" y="70"/>
                </a:cxn>
                <a:cxn ang="0">
                  <a:pos x="26" y="74"/>
                </a:cxn>
                <a:cxn ang="0">
                  <a:pos x="36" y="76"/>
                </a:cxn>
                <a:cxn ang="0">
                  <a:pos x="52" y="76"/>
                </a:cxn>
                <a:cxn ang="0">
                  <a:pos x="64" y="78"/>
                </a:cxn>
                <a:cxn ang="0">
                  <a:pos x="70" y="82"/>
                </a:cxn>
                <a:cxn ang="0">
                  <a:pos x="72" y="92"/>
                </a:cxn>
                <a:cxn ang="0">
                  <a:pos x="68" y="106"/>
                </a:cxn>
                <a:cxn ang="0">
                  <a:pos x="56" y="114"/>
                </a:cxn>
                <a:cxn ang="0">
                  <a:pos x="30" y="118"/>
                </a:cxn>
                <a:cxn ang="0">
                  <a:pos x="14" y="118"/>
                </a:cxn>
                <a:cxn ang="0">
                  <a:pos x="0" y="106"/>
                </a:cxn>
                <a:cxn ang="0">
                  <a:pos x="28" y="110"/>
                </a:cxn>
                <a:cxn ang="0">
                  <a:pos x="36" y="110"/>
                </a:cxn>
                <a:cxn ang="0">
                  <a:pos x="56" y="102"/>
                </a:cxn>
                <a:cxn ang="0">
                  <a:pos x="60" y="96"/>
                </a:cxn>
                <a:cxn ang="0">
                  <a:pos x="58" y="90"/>
                </a:cxn>
                <a:cxn ang="0">
                  <a:pos x="48" y="86"/>
                </a:cxn>
                <a:cxn ang="0">
                  <a:pos x="40" y="86"/>
                </a:cxn>
                <a:cxn ang="0">
                  <a:pos x="28" y="86"/>
                </a:cxn>
                <a:cxn ang="0">
                  <a:pos x="20" y="86"/>
                </a:cxn>
                <a:cxn ang="0">
                  <a:pos x="4" y="80"/>
                </a:cxn>
                <a:cxn ang="0">
                  <a:pos x="2" y="70"/>
                </a:cxn>
                <a:cxn ang="0">
                  <a:pos x="8" y="60"/>
                </a:cxn>
                <a:cxn ang="0">
                  <a:pos x="18" y="52"/>
                </a:cxn>
                <a:cxn ang="0">
                  <a:pos x="8" y="42"/>
                </a:cxn>
                <a:cxn ang="0">
                  <a:pos x="4" y="28"/>
                </a:cxn>
                <a:cxn ang="0">
                  <a:pos x="8" y="16"/>
                </a:cxn>
                <a:cxn ang="0">
                  <a:pos x="18" y="8"/>
                </a:cxn>
                <a:cxn ang="0">
                  <a:pos x="42" y="0"/>
                </a:cxn>
                <a:cxn ang="0">
                  <a:pos x="48" y="2"/>
                </a:cxn>
                <a:cxn ang="0">
                  <a:pos x="84" y="10"/>
                </a:cxn>
                <a:cxn ang="0">
                  <a:pos x="74" y="8"/>
                </a:cxn>
                <a:cxn ang="0">
                  <a:pos x="58" y="20"/>
                </a:cxn>
                <a:cxn ang="0">
                  <a:pos x="50" y="10"/>
                </a:cxn>
                <a:cxn ang="0">
                  <a:pos x="32" y="10"/>
                </a:cxn>
                <a:cxn ang="0">
                  <a:pos x="22" y="20"/>
                </a:cxn>
                <a:cxn ang="0">
                  <a:pos x="20" y="36"/>
                </a:cxn>
                <a:cxn ang="0">
                  <a:pos x="28" y="46"/>
                </a:cxn>
                <a:cxn ang="0">
                  <a:pos x="46" y="46"/>
                </a:cxn>
                <a:cxn ang="0">
                  <a:pos x="60" y="28"/>
                </a:cxn>
              </a:cxnLst>
              <a:rect l="0" t="0" r="r" b="b"/>
              <a:pathLst>
                <a:path w="86" h="118">
                  <a:moveTo>
                    <a:pt x="74" y="8"/>
                  </a:moveTo>
                  <a:lnTo>
                    <a:pt x="7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2" y="2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0" y="3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4" y="46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6" y="64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8" y="80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2" y="86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100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2" y="110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0" y="11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8" y="100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2" y="76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2" y="48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4" y="3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4" y="2"/>
                  </a:lnTo>
                  <a:lnTo>
                    <a:pt x="86" y="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74" y="8"/>
                  </a:lnTo>
                  <a:lnTo>
                    <a:pt x="74" y="8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58" y="20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0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20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20" y="36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6" y="46"/>
                  </a:lnTo>
                  <a:lnTo>
                    <a:pt x="52" y="42"/>
                  </a:lnTo>
                  <a:lnTo>
                    <a:pt x="56" y="36"/>
                  </a:lnTo>
                  <a:lnTo>
                    <a:pt x="60" y="28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9" name="Freeform 98"/>
            <p:cNvSpPr>
              <a:spLocks noEditPoints="1"/>
            </p:cNvSpPr>
            <p:nvPr/>
          </p:nvSpPr>
          <p:spPr bwMode="auto">
            <a:xfrm>
              <a:off x="8957351" y="754969"/>
              <a:ext cx="44488" cy="51702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4" y="64"/>
                </a:cxn>
                <a:cxn ang="0">
                  <a:pos x="18" y="70"/>
                </a:cxn>
                <a:cxn ang="0">
                  <a:pos x="22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4" y="76"/>
                </a:cxn>
                <a:cxn ang="0">
                  <a:pos x="64" y="74"/>
                </a:cxn>
                <a:cxn ang="0">
                  <a:pos x="64" y="82"/>
                </a:cxn>
                <a:cxn ang="0">
                  <a:pos x="50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6" y="74"/>
                </a:cxn>
                <a:cxn ang="0">
                  <a:pos x="2" y="68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4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58" y="4"/>
                </a:cxn>
                <a:cxn ang="0">
                  <a:pos x="70" y="12"/>
                </a:cxn>
                <a:cxn ang="0">
                  <a:pos x="72" y="18"/>
                </a:cxn>
                <a:cxn ang="0">
                  <a:pos x="74" y="26"/>
                </a:cxn>
                <a:cxn ang="0">
                  <a:pos x="74" y="46"/>
                </a:cxn>
                <a:cxn ang="0">
                  <a:pos x="62" y="26"/>
                </a:cxn>
                <a:cxn ang="0">
                  <a:pos x="58" y="18"/>
                </a:cxn>
                <a:cxn ang="0">
                  <a:pos x="56" y="14"/>
                </a:cxn>
                <a:cxn ang="0">
                  <a:pos x="52" y="10"/>
                </a:cxn>
                <a:cxn ang="0">
                  <a:pos x="40" y="8"/>
                </a:cxn>
                <a:cxn ang="0">
                  <a:pos x="30" y="10"/>
                </a:cxn>
                <a:cxn ang="0">
                  <a:pos x="22" y="16"/>
                </a:cxn>
                <a:cxn ang="0">
                  <a:pos x="14" y="38"/>
                </a:cxn>
                <a:cxn ang="0">
                  <a:pos x="60" y="38"/>
                </a:cxn>
                <a:cxn ang="0">
                  <a:pos x="62" y="26"/>
                </a:cxn>
              </a:cxnLst>
              <a:rect l="0" t="0" r="r" b="b"/>
              <a:pathLst>
                <a:path w="74" h="86">
                  <a:moveTo>
                    <a:pt x="12" y="46"/>
                  </a:moveTo>
                  <a:lnTo>
                    <a:pt x="12" y="46"/>
                  </a:lnTo>
                  <a:lnTo>
                    <a:pt x="12" y="56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8" y="70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64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2" y="80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20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44"/>
                  </a:lnTo>
                  <a:lnTo>
                    <a:pt x="74" y="46"/>
                  </a:lnTo>
                  <a:lnTo>
                    <a:pt x="12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6" y="14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16" y="26"/>
                  </a:lnTo>
                  <a:lnTo>
                    <a:pt x="14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0" name="Freeform 27"/>
            <p:cNvSpPr>
              <a:spLocks noEditPoints="1"/>
            </p:cNvSpPr>
            <p:nvPr userDrawn="1"/>
          </p:nvSpPr>
          <p:spPr bwMode="auto">
            <a:xfrm>
              <a:off x="9001484" y="729148"/>
              <a:ext cx="34940" cy="34940"/>
            </a:xfrm>
            <a:custGeom>
              <a:avLst/>
              <a:gdLst/>
              <a:ahLst/>
              <a:cxnLst>
                <a:cxn ang="0">
                  <a:pos x="104" y="63"/>
                </a:cxn>
                <a:cxn ang="0">
                  <a:pos x="96" y="81"/>
                </a:cxn>
                <a:cxn ang="0">
                  <a:pos x="82" y="95"/>
                </a:cxn>
                <a:cxn ang="0">
                  <a:pos x="62" y="103"/>
                </a:cxn>
                <a:cxn ang="0">
                  <a:pos x="42" y="103"/>
                </a:cxn>
                <a:cxn ang="0">
                  <a:pos x="24" y="95"/>
                </a:cxn>
                <a:cxn ang="0">
                  <a:pos x="9" y="81"/>
                </a:cxn>
                <a:cxn ang="0">
                  <a:pos x="0" y="63"/>
                </a:cxn>
                <a:cxn ang="0">
                  <a:pos x="0" y="42"/>
                </a:cxn>
                <a:cxn ang="0">
                  <a:pos x="9" y="23"/>
                </a:cxn>
                <a:cxn ang="0">
                  <a:pos x="24" y="9"/>
                </a:cxn>
                <a:cxn ang="0">
                  <a:pos x="42" y="1"/>
                </a:cxn>
                <a:cxn ang="0">
                  <a:pos x="62" y="1"/>
                </a:cxn>
                <a:cxn ang="0">
                  <a:pos x="82" y="9"/>
                </a:cxn>
                <a:cxn ang="0">
                  <a:pos x="96" y="23"/>
                </a:cxn>
                <a:cxn ang="0">
                  <a:pos x="104" y="42"/>
                </a:cxn>
                <a:cxn ang="0">
                  <a:pos x="96" y="53"/>
                </a:cxn>
                <a:cxn ang="0">
                  <a:pos x="93" y="36"/>
                </a:cxn>
                <a:cxn ang="0">
                  <a:pos x="83" y="22"/>
                </a:cxn>
                <a:cxn ang="0">
                  <a:pos x="69" y="11"/>
                </a:cxn>
                <a:cxn ang="0">
                  <a:pos x="52" y="9"/>
                </a:cxn>
                <a:cxn ang="0">
                  <a:pos x="35" y="11"/>
                </a:cxn>
                <a:cxn ang="0">
                  <a:pos x="21" y="22"/>
                </a:cxn>
                <a:cxn ang="0">
                  <a:pos x="12" y="36"/>
                </a:cxn>
                <a:cxn ang="0">
                  <a:pos x="8" y="53"/>
                </a:cxn>
                <a:cxn ang="0">
                  <a:pos x="12" y="69"/>
                </a:cxn>
                <a:cxn ang="0">
                  <a:pos x="21" y="84"/>
                </a:cxn>
                <a:cxn ang="0">
                  <a:pos x="35" y="93"/>
                </a:cxn>
                <a:cxn ang="0">
                  <a:pos x="52" y="96"/>
                </a:cxn>
                <a:cxn ang="0">
                  <a:pos x="69" y="93"/>
                </a:cxn>
                <a:cxn ang="0">
                  <a:pos x="83" y="84"/>
                </a:cxn>
                <a:cxn ang="0">
                  <a:pos x="93" y="69"/>
                </a:cxn>
                <a:cxn ang="0">
                  <a:pos x="96" y="53"/>
                </a:cxn>
                <a:cxn ang="0">
                  <a:pos x="51" y="58"/>
                </a:cxn>
                <a:cxn ang="0">
                  <a:pos x="34" y="78"/>
                </a:cxn>
                <a:cxn ang="0">
                  <a:pos x="52" y="24"/>
                </a:cxn>
                <a:cxn ang="0">
                  <a:pos x="68" y="28"/>
                </a:cxn>
                <a:cxn ang="0">
                  <a:pos x="73" y="37"/>
                </a:cxn>
                <a:cxn ang="0">
                  <a:pos x="71" y="46"/>
                </a:cxn>
                <a:cxn ang="0">
                  <a:pos x="66" y="54"/>
                </a:cxn>
                <a:cxn ang="0">
                  <a:pos x="65" y="78"/>
                </a:cxn>
                <a:cxn ang="0">
                  <a:pos x="62" y="36"/>
                </a:cxn>
                <a:cxn ang="0">
                  <a:pos x="56" y="31"/>
                </a:cxn>
                <a:cxn ang="0">
                  <a:pos x="43" y="51"/>
                </a:cxn>
                <a:cxn ang="0">
                  <a:pos x="56" y="51"/>
                </a:cxn>
                <a:cxn ang="0">
                  <a:pos x="62" y="46"/>
                </a:cxn>
              </a:cxnLst>
              <a:rect l="0" t="0" r="r" b="b"/>
              <a:pathLst>
                <a:path w="105" h="104">
                  <a:moveTo>
                    <a:pt x="105" y="53"/>
                  </a:moveTo>
                  <a:lnTo>
                    <a:pt x="105" y="53"/>
                  </a:lnTo>
                  <a:lnTo>
                    <a:pt x="104" y="63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96" y="81"/>
                  </a:lnTo>
                  <a:lnTo>
                    <a:pt x="90" y="89"/>
                  </a:lnTo>
                  <a:lnTo>
                    <a:pt x="90" y="89"/>
                  </a:lnTo>
                  <a:lnTo>
                    <a:pt x="82" y="95"/>
                  </a:lnTo>
                  <a:lnTo>
                    <a:pt x="73" y="100"/>
                  </a:lnTo>
                  <a:lnTo>
                    <a:pt x="73" y="100"/>
                  </a:lnTo>
                  <a:lnTo>
                    <a:pt x="62" y="103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42" y="103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24" y="95"/>
                  </a:lnTo>
                  <a:lnTo>
                    <a:pt x="16" y="89"/>
                  </a:lnTo>
                  <a:lnTo>
                    <a:pt x="16" y="89"/>
                  </a:lnTo>
                  <a:lnTo>
                    <a:pt x="9" y="81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0" y="6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4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9" y="23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24" y="9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82" y="9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6" y="23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4" y="42"/>
                  </a:lnTo>
                  <a:lnTo>
                    <a:pt x="105" y="53"/>
                  </a:lnTo>
                  <a:lnTo>
                    <a:pt x="105" y="53"/>
                  </a:lnTo>
                  <a:close/>
                  <a:moveTo>
                    <a:pt x="96" y="53"/>
                  </a:moveTo>
                  <a:lnTo>
                    <a:pt x="96" y="53"/>
                  </a:lnTo>
                  <a:lnTo>
                    <a:pt x="96" y="44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88" y="28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77" y="17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61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43" y="9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28" y="17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9" y="44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9" y="62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6" y="77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28" y="89"/>
                  </a:lnTo>
                  <a:lnTo>
                    <a:pt x="35" y="93"/>
                  </a:lnTo>
                  <a:lnTo>
                    <a:pt x="35" y="93"/>
                  </a:lnTo>
                  <a:lnTo>
                    <a:pt x="43" y="95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61" y="95"/>
                  </a:lnTo>
                  <a:lnTo>
                    <a:pt x="69" y="93"/>
                  </a:lnTo>
                  <a:lnTo>
                    <a:pt x="69" y="93"/>
                  </a:lnTo>
                  <a:lnTo>
                    <a:pt x="77" y="89"/>
                  </a:lnTo>
                  <a:lnTo>
                    <a:pt x="83" y="84"/>
                  </a:lnTo>
                  <a:lnTo>
                    <a:pt x="83" y="84"/>
                  </a:lnTo>
                  <a:lnTo>
                    <a:pt x="88" y="77"/>
                  </a:lnTo>
                  <a:lnTo>
                    <a:pt x="93" y="69"/>
                  </a:lnTo>
                  <a:lnTo>
                    <a:pt x="93" y="69"/>
                  </a:lnTo>
                  <a:lnTo>
                    <a:pt x="96" y="62"/>
                  </a:lnTo>
                  <a:lnTo>
                    <a:pt x="96" y="53"/>
                  </a:lnTo>
                  <a:lnTo>
                    <a:pt x="96" y="53"/>
                  </a:lnTo>
                  <a:close/>
                  <a:moveTo>
                    <a:pt x="65" y="78"/>
                  </a:moveTo>
                  <a:lnTo>
                    <a:pt x="51" y="58"/>
                  </a:lnTo>
                  <a:lnTo>
                    <a:pt x="43" y="58"/>
                  </a:lnTo>
                  <a:lnTo>
                    <a:pt x="43" y="78"/>
                  </a:lnTo>
                  <a:lnTo>
                    <a:pt x="34" y="78"/>
                  </a:lnTo>
                  <a:lnTo>
                    <a:pt x="34" y="24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61" y="26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70" y="31"/>
                  </a:lnTo>
                  <a:lnTo>
                    <a:pt x="71" y="33"/>
                  </a:lnTo>
                  <a:lnTo>
                    <a:pt x="73" y="37"/>
                  </a:lnTo>
                  <a:lnTo>
                    <a:pt x="73" y="41"/>
                  </a:lnTo>
                  <a:lnTo>
                    <a:pt x="73" y="41"/>
                  </a:lnTo>
                  <a:lnTo>
                    <a:pt x="71" y="46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66" y="54"/>
                  </a:lnTo>
                  <a:lnTo>
                    <a:pt x="60" y="57"/>
                  </a:lnTo>
                  <a:lnTo>
                    <a:pt x="77" y="78"/>
                  </a:lnTo>
                  <a:lnTo>
                    <a:pt x="65" y="78"/>
                  </a:lnTo>
                  <a:close/>
                  <a:moveTo>
                    <a:pt x="64" y="41"/>
                  </a:moveTo>
                  <a:lnTo>
                    <a:pt x="64" y="41"/>
                  </a:lnTo>
                  <a:lnTo>
                    <a:pt x="62" y="36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56" y="31"/>
                  </a:lnTo>
                  <a:lnTo>
                    <a:pt x="51" y="31"/>
                  </a:lnTo>
                  <a:lnTo>
                    <a:pt x="43" y="3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6" y="51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2" y="46"/>
                  </a:lnTo>
                  <a:lnTo>
                    <a:pt x="64" y="41"/>
                  </a:lnTo>
                  <a:lnTo>
                    <a:pt x="64" y="4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pic>
        <p:nvPicPr>
          <p:cNvPr id="51" name="Picture 5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73"/>
          <a:stretch/>
        </p:blipFill>
        <p:spPr>
          <a:xfrm>
            <a:off x="2114409" y="2825099"/>
            <a:ext cx="7029593" cy="335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22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 Separato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86"/>
          <a:stretch/>
        </p:blipFill>
        <p:spPr>
          <a:xfrm>
            <a:off x="3" y="0"/>
            <a:ext cx="9134272" cy="6858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918" y="3011416"/>
            <a:ext cx="6640724" cy="2147609"/>
          </a:xfrm>
          <a:prstGeom prst="rect">
            <a:avLst/>
          </a:prstGeom>
        </p:spPr>
      </p:pic>
      <p:sp>
        <p:nvSpPr>
          <p:cNvPr id="101" name="Rectangle 100"/>
          <p:cNvSpPr/>
          <p:nvPr userDrawn="1"/>
        </p:nvSpPr>
        <p:spPr>
          <a:xfrm rot="5400000">
            <a:off x="5692143" y="3406144"/>
            <a:ext cx="6857997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8" name="Rectangle 47"/>
          <p:cNvSpPr/>
          <p:nvPr userDrawn="1"/>
        </p:nvSpPr>
        <p:spPr>
          <a:xfrm flipH="1">
            <a:off x="965343" y="1396800"/>
            <a:ext cx="103318" cy="1188000"/>
          </a:xfrm>
          <a:prstGeom prst="rect">
            <a:avLst/>
          </a:prstGeom>
          <a:solidFill>
            <a:srgbClr val="C9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8030589" y="266113"/>
            <a:ext cx="939972" cy="848073"/>
            <a:chOff x="8096452" y="189854"/>
            <a:chExt cx="939972" cy="636055"/>
          </a:xfrm>
        </p:grpSpPr>
        <p:sp>
          <p:nvSpPr>
            <p:cNvPr id="42" name="Freeform 41"/>
            <p:cNvSpPr/>
            <p:nvPr userDrawn="1"/>
          </p:nvSpPr>
          <p:spPr>
            <a:xfrm>
              <a:off x="8172639" y="311881"/>
              <a:ext cx="756157" cy="329104"/>
            </a:xfrm>
            <a:custGeom>
              <a:avLst/>
              <a:gdLst>
                <a:gd name="connsiteX0" fmla="*/ 0 w 813268"/>
                <a:gd name="connsiteY0" fmla="*/ 353961 h 353961"/>
                <a:gd name="connsiteX1" fmla="*/ 813268 w 813268"/>
                <a:gd name="connsiteY1" fmla="*/ 307609 h 353961"/>
                <a:gd name="connsiteX2" fmla="*/ 800627 w 813268"/>
                <a:gd name="connsiteY2" fmla="*/ 0 h 353961"/>
                <a:gd name="connsiteX3" fmla="*/ 46352 w 813268"/>
                <a:gd name="connsiteY3" fmla="*/ 12642 h 353961"/>
                <a:gd name="connsiteX4" fmla="*/ 0 w 813268"/>
                <a:gd name="connsiteY4" fmla="*/ 353961 h 3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268" h="353961">
                  <a:moveTo>
                    <a:pt x="0" y="353961"/>
                  </a:moveTo>
                  <a:lnTo>
                    <a:pt x="813268" y="307609"/>
                  </a:lnTo>
                  <a:lnTo>
                    <a:pt x="800627" y="0"/>
                  </a:lnTo>
                  <a:lnTo>
                    <a:pt x="46352" y="12642"/>
                  </a:lnTo>
                  <a:lnTo>
                    <a:pt x="0" y="3539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dist="508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172202" y="212699"/>
              <a:ext cx="753888" cy="430450"/>
            </a:xfrm>
            <a:custGeom>
              <a:avLst/>
              <a:gdLst/>
              <a:ahLst/>
              <a:cxnLst>
                <a:cxn ang="0">
                  <a:pos x="64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4" y="0"/>
                </a:cxn>
                <a:cxn ang="0">
                  <a:pos x="64" y="70"/>
                </a:cxn>
              </a:cxnLst>
              <a:rect l="0" t="0" r="r" b="b"/>
              <a:pathLst>
                <a:path w="1254" h="716">
                  <a:moveTo>
                    <a:pt x="64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4" y="0"/>
                  </a:lnTo>
                  <a:lnTo>
                    <a:pt x="64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8138535" y="189854"/>
              <a:ext cx="822423" cy="47012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6" y="0"/>
                </a:cxn>
                <a:cxn ang="0">
                  <a:pos x="1276" y="0"/>
                </a:cxn>
                <a:cxn ang="0">
                  <a:pos x="1294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0" y="26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0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4" y="780"/>
                </a:cxn>
                <a:cxn ang="0">
                  <a:pos x="1276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0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6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6" y="0"/>
                  </a:lnTo>
                  <a:lnTo>
                    <a:pt x="1276" y="0"/>
                  </a:lnTo>
                  <a:lnTo>
                    <a:pt x="1294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0" y="26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0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4" y="780"/>
                  </a:lnTo>
                  <a:lnTo>
                    <a:pt x="1276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0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6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8197451" y="254782"/>
              <a:ext cx="704591" cy="340271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76"/>
                </a:cxn>
                <a:cxn ang="0">
                  <a:pos x="772" y="490"/>
                </a:cxn>
                <a:cxn ang="0">
                  <a:pos x="524" y="0"/>
                </a:cxn>
                <a:cxn ang="0">
                  <a:pos x="368" y="49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56" y="308"/>
                </a:cxn>
                <a:cxn ang="0">
                  <a:pos x="334" y="292"/>
                </a:cxn>
                <a:cxn ang="0">
                  <a:pos x="318" y="284"/>
                </a:cxn>
                <a:cxn ang="0">
                  <a:pos x="346" y="270"/>
                </a:cxn>
                <a:cxn ang="0">
                  <a:pos x="362" y="258"/>
                </a:cxn>
                <a:cxn ang="0">
                  <a:pos x="368" y="244"/>
                </a:cxn>
                <a:cxn ang="0">
                  <a:pos x="368" y="76"/>
                </a:cxn>
                <a:cxn ang="0">
                  <a:pos x="368" y="60"/>
                </a:cxn>
                <a:cxn ang="0">
                  <a:pos x="360" y="32"/>
                </a:cxn>
                <a:cxn ang="0">
                  <a:pos x="344" y="12"/>
                </a:cxn>
                <a:cxn ang="0">
                  <a:pos x="314" y="2"/>
                </a:cxn>
                <a:cxn ang="0">
                  <a:pos x="0" y="0"/>
                </a:cxn>
                <a:cxn ang="0">
                  <a:pos x="34" y="76"/>
                </a:cxn>
                <a:cxn ang="0">
                  <a:pos x="0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60" y="322"/>
                </a:cxn>
                <a:cxn ang="0">
                  <a:pos x="276" y="330"/>
                </a:cxn>
                <a:cxn ang="0">
                  <a:pos x="284" y="344"/>
                </a:cxn>
                <a:cxn ang="0">
                  <a:pos x="288" y="372"/>
                </a:cxn>
                <a:cxn ang="0">
                  <a:pos x="470" y="566"/>
                </a:cxn>
                <a:cxn ang="0">
                  <a:pos x="660" y="394"/>
                </a:cxn>
                <a:cxn ang="0">
                  <a:pos x="1096" y="566"/>
                </a:cxn>
                <a:cxn ang="0">
                  <a:pos x="1114" y="566"/>
                </a:cxn>
                <a:cxn ang="0">
                  <a:pos x="1142" y="560"/>
                </a:cxn>
                <a:cxn ang="0">
                  <a:pos x="1162" y="544"/>
                </a:cxn>
                <a:cxn ang="0">
                  <a:pos x="1170" y="512"/>
                </a:cxn>
                <a:cxn ang="0">
                  <a:pos x="1172" y="76"/>
                </a:cxn>
                <a:cxn ang="0">
                  <a:pos x="1170" y="64"/>
                </a:cxn>
                <a:cxn ang="0">
                  <a:pos x="1162" y="38"/>
                </a:cxn>
                <a:cxn ang="0">
                  <a:pos x="1148" y="18"/>
                </a:cxn>
                <a:cxn ang="0">
                  <a:pos x="1132" y="8"/>
                </a:cxn>
                <a:cxn ang="0">
                  <a:pos x="1110" y="2"/>
                </a:cxn>
                <a:cxn ang="0">
                  <a:pos x="1096" y="0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772" y="0"/>
                  </a:lnTo>
                  <a:lnTo>
                    <a:pt x="772" y="76"/>
                  </a:lnTo>
                  <a:lnTo>
                    <a:pt x="806" y="76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0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2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0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0" y="32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6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2" y="336"/>
                  </a:lnTo>
                  <a:lnTo>
                    <a:pt x="284" y="344"/>
                  </a:lnTo>
                  <a:lnTo>
                    <a:pt x="288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2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0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0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0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8197451" y="254782"/>
              <a:ext cx="704591" cy="340271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490"/>
                </a:cxn>
                <a:cxn ang="0">
                  <a:pos x="524" y="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46" y="300"/>
                </a:cxn>
                <a:cxn ang="0">
                  <a:pos x="318" y="284"/>
                </a:cxn>
                <a:cxn ang="0">
                  <a:pos x="334" y="278"/>
                </a:cxn>
                <a:cxn ang="0">
                  <a:pos x="362" y="258"/>
                </a:cxn>
                <a:cxn ang="0">
                  <a:pos x="368" y="230"/>
                </a:cxn>
                <a:cxn ang="0">
                  <a:pos x="368" y="60"/>
                </a:cxn>
                <a:cxn ang="0">
                  <a:pos x="354" y="20"/>
                </a:cxn>
                <a:cxn ang="0">
                  <a:pos x="330" y="6"/>
                </a:cxn>
                <a:cxn ang="0">
                  <a:pos x="0" y="0"/>
                </a:cxn>
                <a:cxn ang="0">
                  <a:pos x="34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76" y="330"/>
                </a:cxn>
                <a:cxn ang="0">
                  <a:pos x="286" y="352"/>
                </a:cxn>
                <a:cxn ang="0">
                  <a:pos x="470" y="566"/>
                </a:cxn>
                <a:cxn ang="0">
                  <a:pos x="708" y="566"/>
                </a:cxn>
                <a:cxn ang="0">
                  <a:pos x="1114" y="566"/>
                </a:cxn>
                <a:cxn ang="0">
                  <a:pos x="1154" y="554"/>
                </a:cxn>
                <a:cxn ang="0">
                  <a:pos x="1168" y="530"/>
                </a:cxn>
                <a:cxn ang="0">
                  <a:pos x="1172" y="76"/>
                </a:cxn>
                <a:cxn ang="0">
                  <a:pos x="1168" y="52"/>
                </a:cxn>
                <a:cxn ang="0">
                  <a:pos x="1154" y="24"/>
                </a:cxn>
                <a:cxn ang="0">
                  <a:pos x="1132" y="8"/>
                </a:cxn>
                <a:cxn ang="0">
                  <a:pos x="1096" y="0"/>
                </a:cxn>
                <a:cxn ang="0">
                  <a:pos x="1096" y="2"/>
                </a:cxn>
                <a:cxn ang="0">
                  <a:pos x="1130" y="8"/>
                </a:cxn>
                <a:cxn ang="0">
                  <a:pos x="1154" y="24"/>
                </a:cxn>
                <a:cxn ang="0">
                  <a:pos x="1168" y="52"/>
                </a:cxn>
                <a:cxn ang="0">
                  <a:pos x="1172" y="76"/>
                </a:cxn>
                <a:cxn ang="0">
                  <a:pos x="1170" y="512"/>
                </a:cxn>
                <a:cxn ang="0">
                  <a:pos x="1152" y="552"/>
                </a:cxn>
                <a:cxn ang="0">
                  <a:pos x="1130" y="564"/>
                </a:cxn>
                <a:cxn ang="0">
                  <a:pos x="708" y="566"/>
                </a:cxn>
                <a:cxn ang="0">
                  <a:pos x="470" y="566"/>
                </a:cxn>
                <a:cxn ang="0">
                  <a:pos x="290" y="372"/>
                </a:cxn>
                <a:cxn ang="0">
                  <a:pos x="282" y="336"/>
                </a:cxn>
                <a:cxn ang="0">
                  <a:pos x="268" y="326"/>
                </a:cxn>
                <a:cxn ang="0">
                  <a:pos x="114" y="322"/>
                </a:cxn>
                <a:cxn ang="0">
                  <a:pos x="0" y="490"/>
                </a:cxn>
                <a:cxn ang="0">
                  <a:pos x="0" y="80"/>
                </a:cxn>
                <a:cxn ang="0">
                  <a:pos x="292" y="2"/>
                </a:cxn>
                <a:cxn ang="0">
                  <a:pos x="344" y="12"/>
                </a:cxn>
                <a:cxn ang="0">
                  <a:pos x="360" y="32"/>
                </a:cxn>
                <a:cxn ang="0">
                  <a:pos x="368" y="76"/>
                </a:cxn>
                <a:cxn ang="0">
                  <a:pos x="366" y="244"/>
                </a:cxn>
                <a:cxn ang="0">
                  <a:pos x="356" y="264"/>
                </a:cxn>
                <a:cxn ang="0">
                  <a:pos x="318" y="284"/>
                </a:cxn>
                <a:cxn ang="0">
                  <a:pos x="334" y="292"/>
                </a:cxn>
                <a:cxn ang="0">
                  <a:pos x="362" y="316"/>
                </a:cxn>
                <a:cxn ang="0">
                  <a:pos x="366" y="330"/>
                </a:cxn>
                <a:cxn ang="0">
                  <a:pos x="368" y="490"/>
                </a:cxn>
                <a:cxn ang="0">
                  <a:pos x="650" y="2"/>
                </a:cxn>
                <a:cxn ang="0">
                  <a:pos x="808" y="76"/>
                </a:cxn>
                <a:cxn ang="0">
                  <a:pos x="1096" y="2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1096" y="0"/>
                  </a:lnTo>
                  <a:lnTo>
                    <a:pt x="772" y="0"/>
                  </a:lnTo>
                  <a:lnTo>
                    <a:pt x="772" y="78"/>
                  </a:lnTo>
                  <a:lnTo>
                    <a:pt x="806" y="78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2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0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2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2" y="32"/>
                  </a:lnTo>
                  <a:lnTo>
                    <a:pt x="354" y="20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8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0" y="336"/>
                  </a:lnTo>
                  <a:lnTo>
                    <a:pt x="284" y="344"/>
                  </a:lnTo>
                  <a:lnTo>
                    <a:pt x="286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4" y="554"/>
                  </a:lnTo>
                  <a:lnTo>
                    <a:pt x="1154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2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2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2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096" y="2"/>
                  </a:lnTo>
                  <a:lnTo>
                    <a:pt x="1096" y="2"/>
                  </a:lnTo>
                  <a:lnTo>
                    <a:pt x="1110" y="2"/>
                  </a:lnTo>
                  <a:lnTo>
                    <a:pt x="1120" y="4"/>
                  </a:lnTo>
                  <a:lnTo>
                    <a:pt x="1130" y="8"/>
                  </a:lnTo>
                  <a:lnTo>
                    <a:pt x="1140" y="12"/>
                  </a:lnTo>
                  <a:lnTo>
                    <a:pt x="1146" y="18"/>
                  </a:lnTo>
                  <a:lnTo>
                    <a:pt x="1154" y="24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68" y="52"/>
                  </a:lnTo>
                  <a:lnTo>
                    <a:pt x="1170" y="66"/>
                  </a:lnTo>
                  <a:lnTo>
                    <a:pt x="1170" y="66"/>
                  </a:lnTo>
                  <a:lnTo>
                    <a:pt x="1172" y="76"/>
                  </a:lnTo>
                  <a:lnTo>
                    <a:pt x="1172" y="490"/>
                  </a:lnTo>
                  <a:lnTo>
                    <a:pt x="1172" y="490"/>
                  </a:lnTo>
                  <a:lnTo>
                    <a:pt x="1170" y="512"/>
                  </a:lnTo>
                  <a:lnTo>
                    <a:pt x="1166" y="530"/>
                  </a:lnTo>
                  <a:lnTo>
                    <a:pt x="1160" y="544"/>
                  </a:lnTo>
                  <a:lnTo>
                    <a:pt x="1152" y="552"/>
                  </a:lnTo>
                  <a:lnTo>
                    <a:pt x="1152" y="552"/>
                  </a:lnTo>
                  <a:lnTo>
                    <a:pt x="1142" y="560"/>
                  </a:lnTo>
                  <a:lnTo>
                    <a:pt x="1130" y="564"/>
                  </a:lnTo>
                  <a:lnTo>
                    <a:pt x="1114" y="566"/>
                  </a:lnTo>
                  <a:lnTo>
                    <a:pt x="1096" y="566"/>
                  </a:lnTo>
                  <a:lnTo>
                    <a:pt x="708" y="566"/>
                  </a:lnTo>
                  <a:lnTo>
                    <a:pt x="660" y="394"/>
                  </a:lnTo>
                  <a:lnTo>
                    <a:pt x="510" y="394"/>
                  </a:lnTo>
                  <a:lnTo>
                    <a:pt x="470" y="566"/>
                  </a:lnTo>
                  <a:lnTo>
                    <a:pt x="290" y="566"/>
                  </a:lnTo>
                  <a:lnTo>
                    <a:pt x="290" y="372"/>
                  </a:lnTo>
                  <a:lnTo>
                    <a:pt x="290" y="372"/>
                  </a:lnTo>
                  <a:lnTo>
                    <a:pt x="288" y="352"/>
                  </a:lnTo>
                  <a:lnTo>
                    <a:pt x="286" y="344"/>
                  </a:lnTo>
                  <a:lnTo>
                    <a:pt x="282" y="336"/>
                  </a:lnTo>
                  <a:lnTo>
                    <a:pt x="282" y="336"/>
                  </a:lnTo>
                  <a:lnTo>
                    <a:pt x="276" y="330"/>
                  </a:lnTo>
                  <a:lnTo>
                    <a:pt x="268" y="326"/>
                  </a:lnTo>
                  <a:lnTo>
                    <a:pt x="260" y="322"/>
                  </a:lnTo>
                  <a:lnTo>
                    <a:pt x="248" y="322"/>
                  </a:lnTo>
                  <a:lnTo>
                    <a:pt x="114" y="322"/>
                  </a:lnTo>
                  <a:lnTo>
                    <a:pt x="114" y="566"/>
                  </a:lnTo>
                  <a:lnTo>
                    <a:pt x="0" y="566"/>
                  </a:lnTo>
                  <a:lnTo>
                    <a:pt x="0" y="490"/>
                  </a:lnTo>
                  <a:lnTo>
                    <a:pt x="34" y="490"/>
                  </a:lnTo>
                  <a:lnTo>
                    <a:pt x="34" y="76"/>
                  </a:lnTo>
                  <a:lnTo>
                    <a:pt x="0" y="80"/>
                  </a:lnTo>
                  <a:lnTo>
                    <a:pt x="0" y="2"/>
                  </a:lnTo>
                  <a:lnTo>
                    <a:pt x="292" y="2"/>
                  </a:lnTo>
                  <a:lnTo>
                    <a:pt x="292" y="2"/>
                  </a:lnTo>
                  <a:lnTo>
                    <a:pt x="314" y="2"/>
                  </a:lnTo>
                  <a:lnTo>
                    <a:pt x="330" y="6"/>
                  </a:lnTo>
                  <a:lnTo>
                    <a:pt x="344" y="12"/>
                  </a:lnTo>
                  <a:lnTo>
                    <a:pt x="354" y="22"/>
                  </a:lnTo>
                  <a:lnTo>
                    <a:pt x="354" y="22"/>
                  </a:lnTo>
                  <a:lnTo>
                    <a:pt x="360" y="32"/>
                  </a:lnTo>
                  <a:lnTo>
                    <a:pt x="364" y="44"/>
                  </a:lnTo>
                  <a:lnTo>
                    <a:pt x="368" y="60"/>
                  </a:lnTo>
                  <a:lnTo>
                    <a:pt x="368" y="76"/>
                  </a:lnTo>
                  <a:lnTo>
                    <a:pt x="368" y="230"/>
                  </a:lnTo>
                  <a:lnTo>
                    <a:pt x="368" y="230"/>
                  </a:lnTo>
                  <a:lnTo>
                    <a:pt x="366" y="244"/>
                  </a:lnTo>
                  <a:lnTo>
                    <a:pt x="366" y="250"/>
                  </a:lnTo>
                  <a:lnTo>
                    <a:pt x="362" y="258"/>
                  </a:lnTo>
                  <a:lnTo>
                    <a:pt x="356" y="264"/>
                  </a:lnTo>
                  <a:lnTo>
                    <a:pt x="346" y="270"/>
                  </a:lnTo>
                  <a:lnTo>
                    <a:pt x="334" y="276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92"/>
                  </a:lnTo>
                  <a:lnTo>
                    <a:pt x="346" y="300"/>
                  </a:lnTo>
                  <a:lnTo>
                    <a:pt x="356" y="308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6" y="324"/>
                  </a:lnTo>
                  <a:lnTo>
                    <a:pt x="366" y="330"/>
                  </a:lnTo>
                  <a:lnTo>
                    <a:pt x="366" y="330"/>
                  </a:lnTo>
                  <a:lnTo>
                    <a:pt x="368" y="334"/>
                  </a:lnTo>
                  <a:lnTo>
                    <a:pt x="368" y="490"/>
                  </a:lnTo>
                  <a:lnTo>
                    <a:pt x="406" y="490"/>
                  </a:lnTo>
                  <a:lnTo>
                    <a:pt x="524" y="2"/>
                  </a:lnTo>
                  <a:lnTo>
                    <a:pt x="650" y="2"/>
                  </a:lnTo>
                  <a:lnTo>
                    <a:pt x="772" y="490"/>
                  </a:lnTo>
                  <a:lnTo>
                    <a:pt x="808" y="490"/>
                  </a:lnTo>
                  <a:lnTo>
                    <a:pt x="808" y="76"/>
                  </a:lnTo>
                  <a:lnTo>
                    <a:pt x="772" y="76"/>
                  </a:lnTo>
                  <a:lnTo>
                    <a:pt x="772" y="2"/>
                  </a:lnTo>
                  <a:lnTo>
                    <a:pt x="1096" y="2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8510068" y="284842"/>
              <a:ext cx="74547" cy="16953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6" y="0"/>
                </a:cxn>
              </a:cxnLst>
              <a:rect l="0" t="0" r="r" b="b"/>
              <a:pathLst>
                <a:path w="124" h="282">
                  <a:moveTo>
                    <a:pt x="66" y="0"/>
                  </a:moveTo>
                  <a:lnTo>
                    <a:pt x="124" y="282"/>
                  </a:lnTo>
                  <a:lnTo>
                    <a:pt x="0" y="28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8510068" y="284842"/>
              <a:ext cx="74547" cy="170737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0" y="284"/>
                </a:cxn>
                <a:cxn ang="0">
                  <a:pos x="124" y="284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124" h="284">
                  <a:moveTo>
                    <a:pt x="66" y="0"/>
                  </a:moveTo>
                  <a:lnTo>
                    <a:pt x="66" y="0"/>
                  </a:lnTo>
                  <a:lnTo>
                    <a:pt x="124" y="282"/>
                  </a:lnTo>
                  <a:lnTo>
                    <a:pt x="0" y="282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284"/>
                  </a:lnTo>
                  <a:lnTo>
                    <a:pt x="124" y="284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8730102" y="300472"/>
              <a:ext cx="123844" cy="2476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2"/>
                </a:cxn>
                <a:cxn ang="0">
                  <a:pos x="168" y="412"/>
                </a:cxn>
                <a:cxn ang="0">
                  <a:pos x="168" y="412"/>
                </a:cxn>
                <a:cxn ang="0">
                  <a:pos x="180" y="410"/>
                </a:cxn>
                <a:cxn ang="0">
                  <a:pos x="190" y="408"/>
                </a:cxn>
                <a:cxn ang="0">
                  <a:pos x="196" y="404"/>
                </a:cxn>
                <a:cxn ang="0">
                  <a:pos x="202" y="398"/>
                </a:cxn>
                <a:cxn ang="0">
                  <a:pos x="204" y="394"/>
                </a:cxn>
                <a:cxn ang="0">
                  <a:pos x="206" y="386"/>
                </a:cxn>
                <a:cxn ang="0">
                  <a:pos x="206" y="372"/>
                </a:cxn>
                <a:cxn ang="0">
                  <a:pos x="206" y="44"/>
                </a:cxn>
                <a:cxn ang="0">
                  <a:pos x="206" y="44"/>
                </a:cxn>
                <a:cxn ang="0">
                  <a:pos x="206" y="30"/>
                </a:cxn>
                <a:cxn ang="0">
                  <a:pos x="204" y="22"/>
                </a:cxn>
                <a:cxn ang="0">
                  <a:pos x="200" y="16"/>
                </a:cxn>
                <a:cxn ang="0">
                  <a:pos x="194" y="10"/>
                </a:cxn>
                <a:cxn ang="0">
                  <a:pos x="186" y="4"/>
                </a:cxn>
                <a:cxn ang="0">
                  <a:pos x="174" y="0"/>
                </a:cxn>
                <a:cxn ang="0">
                  <a:pos x="158" y="0"/>
                </a:cxn>
                <a:cxn ang="0">
                  <a:pos x="0" y="0"/>
                </a:cxn>
              </a:cxnLst>
              <a:rect l="0" t="0" r="r" b="b"/>
              <a:pathLst>
                <a:path w="206" h="412">
                  <a:moveTo>
                    <a:pt x="0" y="0"/>
                  </a:moveTo>
                  <a:lnTo>
                    <a:pt x="0" y="412"/>
                  </a:lnTo>
                  <a:lnTo>
                    <a:pt x="168" y="412"/>
                  </a:lnTo>
                  <a:lnTo>
                    <a:pt x="168" y="412"/>
                  </a:lnTo>
                  <a:lnTo>
                    <a:pt x="180" y="410"/>
                  </a:lnTo>
                  <a:lnTo>
                    <a:pt x="190" y="408"/>
                  </a:lnTo>
                  <a:lnTo>
                    <a:pt x="196" y="404"/>
                  </a:lnTo>
                  <a:lnTo>
                    <a:pt x="202" y="398"/>
                  </a:lnTo>
                  <a:lnTo>
                    <a:pt x="204" y="394"/>
                  </a:lnTo>
                  <a:lnTo>
                    <a:pt x="206" y="386"/>
                  </a:lnTo>
                  <a:lnTo>
                    <a:pt x="206" y="372"/>
                  </a:lnTo>
                  <a:lnTo>
                    <a:pt x="206" y="44"/>
                  </a:lnTo>
                  <a:lnTo>
                    <a:pt x="206" y="44"/>
                  </a:lnTo>
                  <a:lnTo>
                    <a:pt x="206" y="30"/>
                  </a:lnTo>
                  <a:lnTo>
                    <a:pt x="204" y="22"/>
                  </a:lnTo>
                  <a:lnTo>
                    <a:pt x="200" y="16"/>
                  </a:lnTo>
                  <a:lnTo>
                    <a:pt x="194" y="10"/>
                  </a:lnTo>
                  <a:lnTo>
                    <a:pt x="186" y="4"/>
                  </a:lnTo>
                  <a:lnTo>
                    <a:pt x="174" y="0"/>
                  </a:lnTo>
                  <a:lnTo>
                    <a:pt x="1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8730102" y="299270"/>
              <a:ext cx="123844" cy="24889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80" y="412"/>
                </a:cxn>
                <a:cxn ang="0">
                  <a:pos x="190" y="410"/>
                </a:cxn>
                <a:cxn ang="0">
                  <a:pos x="198" y="406"/>
                </a:cxn>
                <a:cxn ang="0">
                  <a:pos x="202" y="402"/>
                </a:cxn>
                <a:cxn ang="0">
                  <a:pos x="202" y="402"/>
                </a:cxn>
                <a:cxn ang="0">
                  <a:pos x="204" y="396"/>
                </a:cxn>
                <a:cxn ang="0">
                  <a:pos x="206" y="388"/>
                </a:cxn>
                <a:cxn ang="0">
                  <a:pos x="206" y="374"/>
                </a:cxn>
                <a:cxn ang="0">
                  <a:pos x="206" y="46"/>
                </a:cxn>
                <a:cxn ang="0">
                  <a:pos x="206" y="46"/>
                </a:cxn>
                <a:cxn ang="0">
                  <a:pos x="206" y="32"/>
                </a:cxn>
                <a:cxn ang="0">
                  <a:pos x="204" y="24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194" y="10"/>
                </a:cxn>
                <a:cxn ang="0">
                  <a:pos x="186" y="6"/>
                </a:cxn>
                <a:cxn ang="0">
                  <a:pos x="174" y="2"/>
                </a:cxn>
                <a:cxn ang="0">
                  <a:pos x="15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58" y="2"/>
                </a:cxn>
                <a:cxn ang="0">
                  <a:pos x="158" y="2"/>
                </a:cxn>
                <a:cxn ang="0">
                  <a:pos x="174" y="2"/>
                </a:cxn>
                <a:cxn ang="0">
                  <a:pos x="186" y="6"/>
                </a:cxn>
                <a:cxn ang="0">
                  <a:pos x="194" y="12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204" y="24"/>
                </a:cxn>
                <a:cxn ang="0">
                  <a:pos x="204" y="32"/>
                </a:cxn>
                <a:cxn ang="0">
                  <a:pos x="206" y="46"/>
                </a:cxn>
                <a:cxn ang="0">
                  <a:pos x="206" y="374"/>
                </a:cxn>
                <a:cxn ang="0">
                  <a:pos x="206" y="374"/>
                </a:cxn>
                <a:cxn ang="0">
                  <a:pos x="206" y="388"/>
                </a:cxn>
                <a:cxn ang="0">
                  <a:pos x="204" y="394"/>
                </a:cxn>
                <a:cxn ang="0">
                  <a:pos x="202" y="400"/>
                </a:cxn>
                <a:cxn ang="0">
                  <a:pos x="202" y="400"/>
                </a:cxn>
                <a:cxn ang="0">
                  <a:pos x="196" y="406"/>
                </a:cxn>
                <a:cxn ang="0">
                  <a:pos x="190" y="410"/>
                </a:cxn>
                <a:cxn ang="0">
                  <a:pos x="180" y="412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0" y="41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06" h="414">
                  <a:moveTo>
                    <a:pt x="0" y="2"/>
                  </a:moveTo>
                  <a:lnTo>
                    <a:pt x="0" y="2"/>
                  </a:lnTo>
                  <a:lnTo>
                    <a:pt x="0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80" y="412"/>
                  </a:lnTo>
                  <a:lnTo>
                    <a:pt x="190" y="410"/>
                  </a:lnTo>
                  <a:lnTo>
                    <a:pt x="198" y="406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4" y="396"/>
                  </a:lnTo>
                  <a:lnTo>
                    <a:pt x="206" y="388"/>
                  </a:lnTo>
                  <a:lnTo>
                    <a:pt x="206" y="374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6" y="32"/>
                  </a:lnTo>
                  <a:lnTo>
                    <a:pt x="204" y="24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194" y="10"/>
                  </a:lnTo>
                  <a:lnTo>
                    <a:pt x="186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194" y="12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204" y="24"/>
                  </a:lnTo>
                  <a:lnTo>
                    <a:pt x="204" y="32"/>
                  </a:lnTo>
                  <a:lnTo>
                    <a:pt x="206" y="46"/>
                  </a:lnTo>
                  <a:lnTo>
                    <a:pt x="206" y="374"/>
                  </a:lnTo>
                  <a:lnTo>
                    <a:pt x="206" y="374"/>
                  </a:lnTo>
                  <a:lnTo>
                    <a:pt x="206" y="388"/>
                  </a:lnTo>
                  <a:lnTo>
                    <a:pt x="204" y="394"/>
                  </a:lnTo>
                  <a:lnTo>
                    <a:pt x="202" y="400"/>
                  </a:lnTo>
                  <a:lnTo>
                    <a:pt x="202" y="400"/>
                  </a:lnTo>
                  <a:lnTo>
                    <a:pt x="196" y="406"/>
                  </a:lnTo>
                  <a:lnTo>
                    <a:pt x="190" y="410"/>
                  </a:lnTo>
                  <a:lnTo>
                    <a:pt x="180" y="412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0" y="41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8262379" y="300472"/>
              <a:ext cx="107011" cy="1022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0"/>
                </a:cxn>
                <a:cxn ang="0">
                  <a:pos x="142" y="170"/>
                </a:cxn>
                <a:cxn ang="0">
                  <a:pos x="142" y="170"/>
                </a:cxn>
                <a:cxn ang="0">
                  <a:pos x="152" y="168"/>
                </a:cxn>
                <a:cxn ang="0">
                  <a:pos x="162" y="164"/>
                </a:cxn>
                <a:cxn ang="0">
                  <a:pos x="168" y="160"/>
                </a:cxn>
                <a:cxn ang="0">
                  <a:pos x="172" y="154"/>
                </a:cxn>
                <a:cxn ang="0">
                  <a:pos x="174" y="148"/>
                </a:cxn>
                <a:cxn ang="0">
                  <a:pos x="176" y="140"/>
                </a:cxn>
                <a:cxn ang="0">
                  <a:pos x="178" y="126"/>
                </a:cxn>
                <a:cxn ang="0">
                  <a:pos x="178" y="38"/>
                </a:cxn>
                <a:cxn ang="0">
                  <a:pos x="178" y="38"/>
                </a:cxn>
                <a:cxn ang="0">
                  <a:pos x="174" y="24"/>
                </a:cxn>
                <a:cxn ang="0">
                  <a:pos x="172" y="18"/>
                </a:cxn>
                <a:cxn ang="0">
                  <a:pos x="168" y="12"/>
                </a:cxn>
                <a:cxn ang="0">
                  <a:pos x="164" y="8"/>
                </a:cxn>
                <a:cxn ang="0">
                  <a:pos x="156" y="2"/>
                </a:cxn>
                <a:cxn ang="0">
                  <a:pos x="148" y="0"/>
                </a:cxn>
                <a:cxn ang="0">
                  <a:pos x="136" y="0"/>
                </a:cxn>
                <a:cxn ang="0">
                  <a:pos x="0" y="0"/>
                </a:cxn>
              </a:cxnLst>
              <a:rect l="0" t="0" r="r" b="b"/>
              <a:pathLst>
                <a:path w="178" h="170">
                  <a:moveTo>
                    <a:pt x="0" y="0"/>
                  </a:moveTo>
                  <a:lnTo>
                    <a:pt x="0" y="170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2" y="168"/>
                  </a:lnTo>
                  <a:lnTo>
                    <a:pt x="162" y="164"/>
                  </a:lnTo>
                  <a:lnTo>
                    <a:pt x="168" y="160"/>
                  </a:lnTo>
                  <a:lnTo>
                    <a:pt x="172" y="154"/>
                  </a:lnTo>
                  <a:lnTo>
                    <a:pt x="174" y="148"/>
                  </a:lnTo>
                  <a:lnTo>
                    <a:pt x="176" y="140"/>
                  </a:lnTo>
                  <a:lnTo>
                    <a:pt x="178" y="126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174" y="24"/>
                  </a:lnTo>
                  <a:lnTo>
                    <a:pt x="172" y="18"/>
                  </a:lnTo>
                  <a:lnTo>
                    <a:pt x="168" y="12"/>
                  </a:lnTo>
                  <a:lnTo>
                    <a:pt x="164" y="8"/>
                  </a:lnTo>
                  <a:lnTo>
                    <a:pt x="156" y="2"/>
                  </a:lnTo>
                  <a:lnTo>
                    <a:pt x="148" y="0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8261177" y="299270"/>
              <a:ext cx="108213" cy="104606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0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54" y="170"/>
                </a:cxn>
                <a:cxn ang="0">
                  <a:pos x="164" y="166"/>
                </a:cxn>
                <a:cxn ang="0">
                  <a:pos x="170" y="162"/>
                </a:cxn>
                <a:cxn ang="0">
                  <a:pos x="174" y="156"/>
                </a:cxn>
                <a:cxn ang="0">
                  <a:pos x="176" y="150"/>
                </a:cxn>
                <a:cxn ang="0">
                  <a:pos x="178" y="142"/>
                </a:cxn>
                <a:cxn ang="0">
                  <a:pos x="180" y="128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76" y="26"/>
                </a:cxn>
                <a:cxn ang="0">
                  <a:pos x="174" y="20"/>
                </a:cxn>
                <a:cxn ang="0">
                  <a:pos x="170" y="14"/>
                </a:cxn>
                <a:cxn ang="0">
                  <a:pos x="166" y="8"/>
                </a:cxn>
                <a:cxn ang="0">
                  <a:pos x="158" y="4"/>
                </a:cxn>
                <a:cxn ang="0">
                  <a:pos x="150" y="2"/>
                </a:cxn>
                <a:cxn ang="0">
                  <a:pos x="13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8" y="2"/>
                </a:cxn>
                <a:cxn ang="0">
                  <a:pos x="138" y="2"/>
                </a:cxn>
                <a:cxn ang="0">
                  <a:pos x="150" y="2"/>
                </a:cxn>
                <a:cxn ang="0">
                  <a:pos x="158" y="6"/>
                </a:cxn>
                <a:cxn ang="0">
                  <a:pos x="166" y="10"/>
                </a:cxn>
                <a:cxn ang="0">
                  <a:pos x="170" y="14"/>
                </a:cxn>
                <a:cxn ang="0">
                  <a:pos x="174" y="20"/>
                </a:cxn>
                <a:cxn ang="0">
                  <a:pos x="176" y="26"/>
                </a:cxn>
                <a:cxn ang="0">
                  <a:pos x="178" y="40"/>
                </a:cxn>
                <a:cxn ang="0">
                  <a:pos x="180" y="40"/>
                </a:cxn>
                <a:cxn ang="0">
                  <a:pos x="178" y="40"/>
                </a:cxn>
                <a:cxn ang="0">
                  <a:pos x="178" y="128"/>
                </a:cxn>
                <a:cxn ang="0">
                  <a:pos x="178" y="128"/>
                </a:cxn>
                <a:cxn ang="0">
                  <a:pos x="178" y="142"/>
                </a:cxn>
                <a:cxn ang="0">
                  <a:pos x="176" y="150"/>
                </a:cxn>
                <a:cxn ang="0">
                  <a:pos x="174" y="156"/>
                </a:cxn>
                <a:cxn ang="0">
                  <a:pos x="168" y="160"/>
                </a:cxn>
                <a:cxn ang="0">
                  <a:pos x="162" y="166"/>
                </a:cxn>
                <a:cxn ang="0">
                  <a:pos x="154" y="170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2" y="17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0" h="174">
                  <a:moveTo>
                    <a:pt x="2" y="2"/>
                  </a:moveTo>
                  <a:lnTo>
                    <a:pt x="0" y="2"/>
                  </a:lnTo>
                  <a:lnTo>
                    <a:pt x="0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54" y="170"/>
                  </a:lnTo>
                  <a:lnTo>
                    <a:pt x="164" y="166"/>
                  </a:lnTo>
                  <a:lnTo>
                    <a:pt x="170" y="162"/>
                  </a:lnTo>
                  <a:lnTo>
                    <a:pt x="174" y="156"/>
                  </a:lnTo>
                  <a:lnTo>
                    <a:pt x="176" y="150"/>
                  </a:lnTo>
                  <a:lnTo>
                    <a:pt x="178" y="142"/>
                  </a:lnTo>
                  <a:lnTo>
                    <a:pt x="180" y="128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76" y="26"/>
                  </a:lnTo>
                  <a:lnTo>
                    <a:pt x="174" y="20"/>
                  </a:lnTo>
                  <a:lnTo>
                    <a:pt x="170" y="14"/>
                  </a:lnTo>
                  <a:lnTo>
                    <a:pt x="166" y="8"/>
                  </a:lnTo>
                  <a:lnTo>
                    <a:pt x="158" y="4"/>
                  </a:lnTo>
                  <a:lnTo>
                    <a:pt x="150" y="2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50" y="2"/>
                  </a:lnTo>
                  <a:lnTo>
                    <a:pt x="158" y="6"/>
                  </a:lnTo>
                  <a:lnTo>
                    <a:pt x="166" y="10"/>
                  </a:lnTo>
                  <a:lnTo>
                    <a:pt x="170" y="14"/>
                  </a:lnTo>
                  <a:lnTo>
                    <a:pt x="174" y="20"/>
                  </a:lnTo>
                  <a:lnTo>
                    <a:pt x="176" y="26"/>
                  </a:lnTo>
                  <a:lnTo>
                    <a:pt x="178" y="40"/>
                  </a:lnTo>
                  <a:lnTo>
                    <a:pt x="180" y="40"/>
                  </a:lnTo>
                  <a:lnTo>
                    <a:pt x="178" y="40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42"/>
                  </a:lnTo>
                  <a:lnTo>
                    <a:pt x="176" y="150"/>
                  </a:lnTo>
                  <a:lnTo>
                    <a:pt x="174" y="156"/>
                  </a:lnTo>
                  <a:lnTo>
                    <a:pt x="168" y="160"/>
                  </a:lnTo>
                  <a:lnTo>
                    <a:pt x="162" y="166"/>
                  </a:lnTo>
                  <a:lnTo>
                    <a:pt x="154" y="170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2" y="17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8096452" y="740541"/>
              <a:ext cx="52905" cy="64928"/>
            </a:xfrm>
            <a:custGeom>
              <a:avLst/>
              <a:gdLst/>
              <a:ahLst/>
              <a:cxnLst>
                <a:cxn ang="0">
                  <a:pos x="42" y="66"/>
                </a:cxn>
                <a:cxn ang="0">
                  <a:pos x="38" y="108"/>
                </a:cxn>
                <a:cxn ang="0">
                  <a:pos x="24" y="108"/>
                </a:cxn>
                <a:cxn ang="0">
                  <a:pos x="30" y="66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38" y="54"/>
                </a:cxn>
                <a:cxn ang="0">
                  <a:pos x="38" y="54"/>
                </a:cxn>
                <a:cxn ang="0">
                  <a:pos x="74" y="0"/>
                </a:cxn>
                <a:cxn ang="0">
                  <a:pos x="88" y="0"/>
                </a:cxn>
                <a:cxn ang="0">
                  <a:pos x="42" y="66"/>
                </a:cxn>
              </a:cxnLst>
              <a:rect l="0" t="0" r="r" b="b"/>
              <a:pathLst>
                <a:path w="88" h="108">
                  <a:moveTo>
                    <a:pt x="42" y="66"/>
                  </a:moveTo>
                  <a:lnTo>
                    <a:pt x="38" y="108"/>
                  </a:lnTo>
                  <a:lnTo>
                    <a:pt x="24" y="108"/>
                  </a:lnTo>
                  <a:lnTo>
                    <a:pt x="30" y="6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74" y="0"/>
                  </a:lnTo>
                  <a:lnTo>
                    <a:pt x="88" y="0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8142142" y="754969"/>
              <a:ext cx="48095" cy="51702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8" y="14"/>
                </a:cxn>
                <a:cxn ang="0">
                  <a:pos x="54" y="12"/>
                </a:cxn>
                <a:cxn ang="0">
                  <a:pos x="44" y="8"/>
                </a:cxn>
                <a:cxn ang="0">
                  <a:pos x="38" y="10"/>
                </a:cxn>
                <a:cxn ang="0">
                  <a:pos x="28" y="14"/>
                </a:cxn>
                <a:cxn ang="0">
                  <a:pos x="22" y="18"/>
                </a:cxn>
                <a:cxn ang="0">
                  <a:pos x="14" y="42"/>
                </a:cxn>
                <a:cxn ang="0">
                  <a:pos x="14" y="56"/>
                </a:cxn>
                <a:cxn ang="0">
                  <a:pos x="16" y="68"/>
                </a:cxn>
                <a:cxn ang="0">
                  <a:pos x="20" y="72"/>
                </a:cxn>
                <a:cxn ang="0">
                  <a:pos x="24" y="74"/>
                </a:cxn>
                <a:cxn ang="0">
                  <a:pos x="36" y="78"/>
                </a:cxn>
                <a:cxn ang="0">
                  <a:pos x="42" y="76"/>
                </a:cxn>
                <a:cxn ang="0">
                  <a:pos x="48" y="74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4" y="22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8201058" y="756171"/>
              <a:ext cx="44488" cy="49297"/>
            </a:xfrm>
            <a:custGeom>
              <a:avLst/>
              <a:gdLst/>
              <a:ahLst/>
              <a:cxnLst>
                <a:cxn ang="0">
                  <a:pos x="54" y="82"/>
                </a:cxn>
                <a:cxn ang="0">
                  <a:pos x="54" y="72"/>
                </a:cxn>
                <a:cxn ang="0">
                  <a:pos x="54" y="72"/>
                </a:cxn>
                <a:cxn ang="0">
                  <a:pos x="44" y="78"/>
                </a:cxn>
                <a:cxn ang="0">
                  <a:pos x="44" y="78"/>
                </a:cxn>
                <a:cxn ang="0">
                  <a:pos x="34" y="82"/>
                </a:cxn>
                <a:cxn ang="0">
                  <a:pos x="34" y="82"/>
                </a:cxn>
                <a:cxn ang="0">
                  <a:pos x="28" y="82"/>
                </a:cxn>
                <a:cxn ang="0">
                  <a:pos x="28" y="82"/>
                </a:cxn>
                <a:cxn ang="0">
                  <a:pos x="20" y="82"/>
                </a:cxn>
                <a:cxn ang="0">
                  <a:pos x="20" y="82"/>
                </a:cxn>
                <a:cxn ang="0">
                  <a:pos x="12" y="82"/>
                </a:cxn>
                <a:cxn ang="0">
                  <a:pos x="12" y="82"/>
                </a:cxn>
                <a:cxn ang="0">
                  <a:pos x="6" y="78"/>
                </a:cxn>
                <a:cxn ang="0">
                  <a:pos x="6" y="78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0" y="58"/>
                </a:cxn>
                <a:cxn ang="0">
                  <a:pos x="8" y="0"/>
                </a:cxn>
                <a:cxn ang="0">
                  <a:pos x="20" y="0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4" y="66"/>
                </a:cxn>
                <a:cxn ang="0">
                  <a:pos x="14" y="66"/>
                </a:cxn>
                <a:cxn ang="0">
                  <a:pos x="16" y="70"/>
                </a:cxn>
                <a:cxn ang="0">
                  <a:pos x="16" y="70"/>
                </a:cxn>
                <a:cxn ang="0">
                  <a:pos x="20" y="72"/>
                </a:cxn>
                <a:cxn ang="0">
                  <a:pos x="24" y="72"/>
                </a:cxn>
                <a:cxn ang="0">
                  <a:pos x="24" y="72"/>
                </a:cxn>
                <a:cxn ang="0">
                  <a:pos x="34" y="72"/>
                </a:cxn>
                <a:cxn ang="0">
                  <a:pos x="34" y="72"/>
                </a:cxn>
                <a:cxn ang="0">
                  <a:pos x="42" y="70"/>
                </a:cxn>
                <a:cxn ang="0">
                  <a:pos x="42" y="70"/>
                </a:cxn>
                <a:cxn ang="0">
                  <a:pos x="48" y="66"/>
                </a:cxn>
                <a:cxn ang="0">
                  <a:pos x="48" y="66"/>
                </a:cxn>
                <a:cxn ang="0">
                  <a:pos x="54" y="64"/>
                </a:cxn>
                <a:cxn ang="0">
                  <a:pos x="62" y="0"/>
                </a:cxn>
                <a:cxn ang="0">
                  <a:pos x="74" y="0"/>
                </a:cxn>
                <a:cxn ang="0">
                  <a:pos x="64" y="82"/>
                </a:cxn>
                <a:cxn ang="0">
                  <a:pos x="54" y="82"/>
                </a:cxn>
              </a:cxnLst>
              <a:rect l="0" t="0" r="r" b="b"/>
              <a:pathLst>
                <a:path w="74" h="82">
                  <a:moveTo>
                    <a:pt x="54" y="82"/>
                  </a:moveTo>
                  <a:lnTo>
                    <a:pt x="54" y="72"/>
                  </a:lnTo>
                  <a:lnTo>
                    <a:pt x="54" y="72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8" y="0"/>
                  </a:lnTo>
                  <a:lnTo>
                    <a:pt x="20" y="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54" y="64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64" y="82"/>
                  </a:lnTo>
                  <a:lnTo>
                    <a:pt x="54" y="8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8255165" y="756171"/>
              <a:ext cx="32464" cy="49297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6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6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8322498" y="740541"/>
              <a:ext cx="58916" cy="64928"/>
            </a:xfrm>
            <a:custGeom>
              <a:avLst/>
              <a:gdLst/>
              <a:ahLst/>
              <a:cxnLst>
                <a:cxn ang="0">
                  <a:pos x="84" y="108"/>
                </a:cxn>
                <a:cxn ang="0">
                  <a:pos x="66" y="108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12" y="108"/>
                </a:cxn>
                <a:cxn ang="0">
                  <a:pos x="0" y="108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74" y="94"/>
                </a:cxn>
                <a:cxn ang="0">
                  <a:pos x="76" y="94"/>
                </a:cxn>
                <a:cxn ang="0">
                  <a:pos x="86" y="0"/>
                </a:cxn>
                <a:cxn ang="0">
                  <a:pos x="98" y="0"/>
                </a:cxn>
                <a:cxn ang="0">
                  <a:pos x="84" y="108"/>
                </a:cxn>
              </a:cxnLst>
              <a:rect l="0" t="0" r="r" b="b"/>
              <a:pathLst>
                <a:path w="98" h="108">
                  <a:moveTo>
                    <a:pt x="84" y="108"/>
                  </a:moveTo>
                  <a:lnTo>
                    <a:pt x="66" y="10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12" y="108"/>
                  </a:lnTo>
                  <a:lnTo>
                    <a:pt x="0" y="108"/>
                  </a:lnTo>
                  <a:lnTo>
                    <a:pt x="14" y="0"/>
                  </a:lnTo>
                  <a:lnTo>
                    <a:pt x="32" y="0"/>
                  </a:lnTo>
                  <a:lnTo>
                    <a:pt x="74" y="94"/>
                  </a:lnTo>
                  <a:lnTo>
                    <a:pt x="76" y="94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84" y="10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auto">
            <a:xfrm>
              <a:off x="8388629" y="754969"/>
              <a:ext cx="45690" cy="51702"/>
            </a:xfrm>
            <a:custGeom>
              <a:avLst/>
              <a:gdLst/>
              <a:ahLst/>
              <a:cxnLst>
                <a:cxn ang="0">
                  <a:pos x="14" y="46"/>
                </a:cxn>
                <a:cxn ang="0">
                  <a:pos x="16" y="64"/>
                </a:cxn>
                <a:cxn ang="0">
                  <a:pos x="20" y="70"/>
                </a:cxn>
                <a:cxn ang="0">
                  <a:pos x="24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6" y="76"/>
                </a:cxn>
                <a:cxn ang="0">
                  <a:pos x="66" y="74"/>
                </a:cxn>
                <a:cxn ang="0">
                  <a:pos x="64" y="82"/>
                </a:cxn>
                <a:cxn ang="0">
                  <a:pos x="52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8" y="74"/>
                </a:cxn>
                <a:cxn ang="0">
                  <a:pos x="4" y="68"/>
                </a:cxn>
                <a:cxn ang="0">
                  <a:pos x="0" y="52"/>
                </a:cxn>
                <a:cxn ang="0">
                  <a:pos x="2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6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2" y="2"/>
                </a:cxn>
                <a:cxn ang="0">
                  <a:pos x="60" y="4"/>
                </a:cxn>
                <a:cxn ang="0">
                  <a:pos x="70" y="12"/>
                </a:cxn>
                <a:cxn ang="0">
                  <a:pos x="74" y="18"/>
                </a:cxn>
                <a:cxn ang="0">
                  <a:pos x="76" y="26"/>
                </a:cxn>
                <a:cxn ang="0">
                  <a:pos x="76" y="44"/>
                </a:cxn>
                <a:cxn ang="0">
                  <a:pos x="14" y="46"/>
                </a:cxn>
                <a:cxn ang="0">
                  <a:pos x="62" y="26"/>
                </a:cxn>
                <a:cxn ang="0">
                  <a:pos x="60" y="18"/>
                </a:cxn>
                <a:cxn ang="0">
                  <a:pos x="54" y="10"/>
                </a:cxn>
                <a:cxn ang="0">
                  <a:pos x="48" y="10"/>
                </a:cxn>
                <a:cxn ang="0">
                  <a:pos x="42" y="8"/>
                </a:cxn>
                <a:cxn ang="0">
                  <a:pos x="24" y="16"/>
                </a:cxn>
                <a:cxn ang="0">
                  <a:pos x="18" y="26"/>
                </a:cxn>
                <a:cxn ang="0">
                  <a:pos x="62" y="38"/>
                </a:cxn>
                <a:cxn ang="0">
                  <a:pos x="62" y="26"/>
                </a:cxn>
              </a:cxnLst>
              <a:rect l="0" t="0" r="r" b="b"/>
              <a:pathLst>
                <a:path w="76" h="86">
                  <a:moveTo>
                    <a:pt x="14" y="46"/>
                  </a:moveTo>
                  <a:lnTo>
                    <a:pt x="14" y="46"/>
                  </a:lnTo>
                  <a:lnTo>
                    <a:pt x="14" y="56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20" y="70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66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4" y="80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4" y="1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34"/>
                  </a:lnTo>
                  <a:lnTo>
                    <a:pt x="76" y="44"/>
                  </a:lnTo>
                  <a:lnTo>
                    <a:pt x="74" y="46"/>
                  </a:lnTo>
                  <a:lnTo>
                    <a:pt x="14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8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8" y="26"/>
                  </a:lnTo>
                  <a:lnTo>
                    <a:pt x="14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8441533" y="739339"/>
              <a:ext cx="32464" cy="66130"/>
            </a:xfrm>
            <a:custGeom>
              <a:avLst/>
              <a:gdLst/>
              <a:ahLst/>
              <a:cxnLst>
                <a:cxn ang="0">
                  <a:pos x="30" y="38"/>
                </a:cxn>
                <a:cxn ang="0">
                  <a:pos x="22" y="90"/>
                </a:cxn>
                <a:cxn ang="0">
                  <a:pos x="22" y="90"/>
                </a:cxn>
                <a:cxn ang="0">
                  <a:pos x="22" y="96"/>
                </a:cxn>
                <a:cxn ang="0">
                  <a:pos x="22" y="96"/>
                </a:cxn>
                <a:cxn ang="0">
                  <a:pos x="24" y="100"/>
                </a:cxn>
                <a:cxn ang="0">
                  <a:pos x="24" y="100"/>
                </a:cxn>
                <a:cxn ang="0">
                  <a:pos x="28" y="100"/>
                </a:cxn>
                <a:cxn ang="0">
                  <a:pos x="28" y="100"/>
                </a:cxn>
                <a:cxn ang="0">
                  <a:pos x="34" y="100"/>
                </a:cxn>
                <a:cxn ang="0">
                  <a:pos x="44" y="100"/>
                </a:cxn>
                <a:cxn ang="0">
                  <a:pos x="44" y="110"/>
                </a:cxn>
                <a:cxn ang="0">
                  <a:pos x="32" y="110"/>
                </a:cxn>
                <a:cxn ang="0">
                  <a:pos x="32" y="110"/>
                </a:cxn>
                <a:cxn ang="0">
                  <a:pos x="20" y="110"/>
                </a:cxn>
                <a:cxn ang="0">
                  <a:pos x="20" y="110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2" y="104"/>
                </a:cxn>
                <a:cxn ang="0">
                  <a:pos x="10" y="102"/>
                </a:cxn>
                <a:cxn ang="0">
                  <a:pos x="10" y="102"/>
                </a:cxn>
                <a:cxn ang="0">
                  <a:pos x="10" y="90"/>
                </a:cxn>
                <a:cxn ang="0">
                  <a:pos x="18" y="38"/>
                </a:cxn>
                <a:cxn ang="0">
                  <a:pos x="0" y="38"/>
                </a:cxn>
                <a:cxn ang="0">
                  <a:pos x="2" y="28"/>
                </a:cxn>
                <a:cxn ang="0">
                  <a:pos x="18" y="2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0" y="28"/>
                </a:cxn>
                <a:cxn ang="0">
                  <a:pos x="54" y="28"/>
                </a:cxn>
                <a:cxn ang="0">
                  <a:pos x="52" y="38"/>
                </a:cxn>
                <a:cxn ang="0">
                  <a:pos x="30" y="38"/>
                </a:cxn>
              </a:cxnLst>
              <a:rect l="0" t="0" r="r" b="b"/>
              <a:pathLst>
                <a:path w="54" h="110">
                  <a:moveTo>
                    <a:pt x="30" y="38"/>
                  </a:moveTo>
                  <a:lnTo>
                    <a:pt x="22" y="90"/>
                  </a:lnTo>
                  <a:lnTo>
                    <a:pt x="22" y="90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8" y="100"/>
                  </a:lnTo>
                  <a:lnTo>
                    <a:pt x="28" y="100"/>
                  </a:lnTo>
                  <a:lnTo>
                    <a:pt x="34" y="100"/>
                  </a:lnTo>
                  <a:lnTo>
                    <a:pt x="44" y="100"/>
                  </a:lnTo>
                  <a:lnTo>
                    <a:pt x="44" y="110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2" y="104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0" y="90"/>
                  </a:lnTo>
                  <a:lnTo>
                    <a:pt x="18" y="3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18" y="2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0" y="28"/>
                  </a:lnTo>
                  <a:lnTo>
                    <a:pt x="54" y="28"/>
                  </a:lnTo>
                  <a:lnTo>
                    <a:pt x="52" y="38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8478806" y="756171"/>
              <a:ext cx="70940" cy="49297"/>
            </a:xfrm>
            <a:custGeom>
              <a:avLst/>
              <a:gdLst/>
              <a:ahLst/>
              <a:cxnLst>
                <a:cxn ang="0">
                  <a:pos x="88" y="82"/>
                </a:cxn>
                <a:cxn ang="0">
                  <a:pos x="70" y="82"/>
                </a:cxn>
                <a:cxn ang="0">
                  <a:pos x="58" y="12"/>
                </a:cxn>
                <a:cxn ang="0">
                  <a:pos x="56" y="12"/>
                </a:cxn>
                <a:cxn ang="0">
                  <a:pos x="30" y="82"/>
                </a:cxn>
                <a:cxn ang="0">
                  <a:pos x="10" y="82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18" y="56"/>
                </a:cxn>
                <a:cxn ang="0">
                  <a:pos x="18" y="56"/>
                </a:cxn>
                <a:cxn ang="0">
                  <a:pos x="20" y="72"/>
                </a:cxn>
                <a:cxn ang="0">
                  <a:pos x="22" y="72"/>
                </a:cxn>
                <a:cxn ang="0">
                  <a:pos x="22" y="72"/>
                </a:cxn>
                <a:cxn ang="0">
                  <a:pos x="28" y="56"/>
                </a:cxn>
                <a:cxn ang="0">
                  <a:pos x="28" y="56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42" y="26"/>
                </a:cxn>
                <a:cxn ang="0">
                  <a:pos x="42" y="26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50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70" y="10"/>
                </a:cxn>
                <a:cxn ang="0">
                  <a:pos x="70" y="10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74" y="42"/>
                </a:cxn>
                <a:cxn ang="0">
                  <a:pos x="74" y="42"/>
                </a:cxn>
                <a:cxn ang="0">
                  <a:pos x="76" y="56"/>
                </a:cxn>
                <a:cxn ang="0">
                  <a:pos x="76" y="56"/>
                </a:cxn>
                <a:cxn ang="0">
                  <a:pos x="80" y="72"/>
                </a:cxn>
                <a:cxn ang="0">
                  <a:pos x="82" y="72"/>
                </a:cxn>
                <a:cxn ang="0">
                  <a:pos x="82" y="72"/>
                </a:cxn>
                <a:cxn ang="0">
                  <a:pos x="88" y="58"/>
                </a:cxn>
                <a:cxn ang="0">
                  <a:pos x="88" y="58"/>
                </a:cxn>
                <a:cxn ang="0">
                  <a:pos x="92" y="42"/>
                </a:cxn>
                <a:cxn ang="0">
                  <a:pos x="92" y="42"/>
                </a:cxn>
                <a:cxn ang="0">
                  <a:pos x="98" y="26"/>
                </a:cxn>
                <a:cxn ang="0">
                  <a:pos x="98" y="26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6" y="0"/>
                </a:cxn>
                <a:cxn ang="0">
                  <a:pos x="118" y="0"/>
                </a:cxn>
                <a:cxn ang="0">
                  <a:pos x="88" y="82"/>
                </a:cxn>
              </a:cxnLst>
              <a:rect l="0" t="0" r="r" b="b"/>
              <a:pathLst>
                <a:path w="118" h="82">
                  <a:moveTo>
                    <a:pt x="88" y="82"/>
                  </a:moveTo>
                  <a:lnTo>
                    <a:pt x="70" y="82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30" y="82"/>
                  </a:lnTo>
                  <a:lnTo>
                    <a:pt x="10" y="8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80" y="72"/>
                  </a:lnTo>
                  <a:lnTo>
                    <a:pt x="82" y="72"/>
                  </a:lnTo>
                  <a:lnTo>
                    <a:pt x="82" y="72"/>
                  </a:lnTo>
                  <a:lnTo>
                    <a:pt x="88" y="58"/>
                  </a:lnTo>
                  <a:lnTo>
                    <a:pt x="88" y="58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88" y="8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0" name="Freeform 69"/>
            <p:cNvSpPr>
              <a:spLocks noEditPoints="1"/>
            </p:cNvSpPr>
            <p:nvPr/>
          </p:nvSpPr>
          <p:spPr bwMode="auto">
            <a:xfrm>
              <a:off x="8554556" y="754969"/>
              <a:ext cx="48095" cy="51702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4" y="12"/>
                </a:cxn>
                <a:cxn ang="0">
                  <a:pos x="50" y="10"/>
                </a:cxn>
                <a:cxn ang="0">
                  <a:pos x="44" y="8"/>
                </a:cxn>
                <a:cxn ang="0">
                  <a:pos x="32" y="12"/>
                </a:cxn>
                <a:cxn ang="0">
                  <a:pos x="22" y="18"/>
                </a:cxn>
                <a:cxn ang="0">
                  <a:pos x="16" y="28"/>
                </a:cxn>
                <a:cxn ang="0">
                  <a:pos x="14" y="42"/>
                </a:cxn>
                <a:cxn ang="0">
                  <a:pos x="12" y="56"/>
                </a:cxn>
                <a:cxn ang="0">
                  <a:pos x="16" y="68"/>
                </a:cxn>
                <a:cxn ang="0">
                  <a:pos x="24" y="74"/>
                </a:cxn>
                <a:cxn ang="0">
                  <a:pos x="30" y="76"/>
                </a:cxn>
                <a:cxn ang="0">
                  <a:pos x="36" y="78"/>
                </a:cxn>
                <a:cxn ang="0">
                  <a:pos x="48" y="74"/>
                </a:cxn>
                <a:cxn ang="0">
                  <a:pos x="52" y="72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8611068" y="756171"/>
              <a:ext cx="32464" cy="49297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8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2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8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8645937" y="735731"/>
              <a:ext cx="45690" cy="69738"/>
            </a:xfrm>
            <a:custGeom>
              <a:avLst/>
              <a:gdLst/>
              <a:ahLst/>
              <a:cxnLst>
                <a:cxn ang="0">
                  <a:pos x="52" y="116"/>
                </a:cxn>
                <a:cxn ang="0">
                  <a:pos x="16" y="72"/>
                </a:cxn>
                <a:cxn ang="0">
                  <a:pos x="12" y="116"/>
                </a:cxn>
                <a:cxn ang="0">
                  <a:pos x="0" y="1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16" y="70"/>
                </a:cxn>
                <a:cxn ang="0">
                  <a:pos x="60" y="34"/>
                </a:cxn>
                <a:cxn ang="0">
                  <a:pos x="76" y="34"/>
                </a:cxn>
                <a:cxn ang="0">
                  <a:pos x="32" y="70"/>
                </a:cxn>
                <a:cxn ang="0">
                  <a:pos x="70" y="116"/>
                </a:cxn>
                <a:cxn ang="0">
                  <a:pos x="52" y="116"/>
                </a:cxn>
              </a:cxnLst>
              <a:rect l="0" t="0" r="r" b="b"/>
              <a:pathLst>
                <a:path w="76" h="116">
                  <a:moveTo>
                    <a:pt x="52" y="116"/>
                  </a:moveTo>
                  <a:lnTo>
                    <a:pt x="16" y="72"/>
                  </a:lnTo>
                  <a:lnTo>
                    <a:pt x="12" y="116"/>
                  </a:lnTo>
                  <a:lnTo>
                    <a:pt x="0" y="1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16" y="70"/>
                  </a:lnTo>
                  <a:lnTo>
                    <a:pt x="60" y="34"/>
                  </a:lnTo>
                  <a:lnTo>
                    <a:pt x="76" y="34"/>
                  </a:lnTo>
                  <a:lnTo>
                    <a:pt x="32" y="70"/>
                  </a:lnTo>
                  <a:lnTo>
                    <a:pt x="70" y="116"/>
                  </a:lnTo>
                  <a:lnTo>
                    <a:pt x="52" y="1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8698841" y="739339"/>
              <a:ext cx="13226" cy="21643"/>
            </a:xfrm>
            <a:custGeom>
              <a:avLst/>
              <a:gdLst/>
              <a:ahLst/>
              <a:cxnLst>
                <a:cxn ang="0">
                  <a:pos x="8" y="36"/>
                </a:cxn>
                <a:cxn ang="0">
                  <a:pos x="0" y="36"/>
                </a:cxn>
                <a:cxn ang="0">
                  <a:pos x="8" y="0"/>
                </a:cxn>
                <a:cxn ang="0">
                  <a:pos x="22" y="0"/>
                </a:cxn>
                <a:cxn ang="0">
                  <a:pos x="8" y="36"/>
                </a:cxn>
              </a:cxnLst>
              <a:rect l="0" t="0" r="r" b="b"/>
              <a:pathLst>
                <a:path w="22" h="36">
                  <a:moveTo>
                    <a:pt x="8" y="36"/>
                  </a:moveTo>
                  <a:lnTo>
                    <a:pt x="0" y="36"/>
                  </a:lnTo>
                  <a:lnTo>
                    <a:pt x="8" y="0"/>
                  </a:lnTo>
                  <a:lnTo>
                    <a:pt x="22" y="0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8718078" y="754969"/>
              <a:ext cx="39678" cy="51702"/>
            </a:xfrm>
            <a:custGeom>
              <a:avLst/>
              <a:gdLst/>
              <a:ahLst/>
              <a:cxnLst>
                <a:cxn ang="0">
                  <a:pos x="64" y="60"/>
                </a:cxn>
                <a:cxn ang="0">
                  <a:pos x="54" y="78"/>
                </a:cxn>
                <a:cxn ang="0">
                  <a:pos x="48" y="82"/>
                </a:cxn>
                <a:cxn ang="0">
                  <a:pos x="26" y="86"/>
                </a:cxn>
                <a:cxn ang="0">
                  <a:pos x="12" y="84"/>
                </a:cxn>
                <a:cxn ang="0">
                  <a:pos x="0" y="82"/>
                </a:cxn>
                <a:cxn ang="0">
                  <a:pos x="2" y="74"/>
                </a:cxn>
                <a:cxn ang="0">
                  <a:pos x="12" y="76"/>
                </a:cxn>
                <a:cxn ang="0">
                  <a:pos x="24" y="76"/>
                </a:cxn>
                <a:cxn ang="0">
                  <a:pos x="34" y="76"/>
                </a:cxn>
                <a:cxn ang="0">
                  <a:pos x="42" y="74"/>
                </a:cxn>
                <a:cxn ang="0">
                  <a:pos x="48" y="70"/>
                </a:cxn>
                <a:cxn ang="0">
                  <a:pos x="52" y="62"/>
                </a:cxn>
                <a:cxn ang="0">
                  <a:pos x="52" y="58"/>
                </a:cxn>
                <a:cxn ang="0">
                  <a:pos x="50" y="54"/>
                </a:cxn>
                <a:cxn ang="0">
                  <a:pos x="44" y="50"/>
                </a:cxn>
                <a:cxn ang="0">
                  <a:pos x="34" y="48"/>
                </a:cxn>
                <a:cxn ang="0">
                  <a:pos x="28" y="46"/>
                </a:cxn>
                <a:cxn ang="0">
                  <a:pos x="20" y="44"/>
                </a:cxn>
                <a:cxn ang="0">
                  <a:pos x="12" y="40"/>
                </a:cxn>
                <a:cxn ang="0">
                  <a:pos x="8" y="34"/>
                </a:cxn>
                <a:cxn ang="0">
                  <a:pos x="6" y="24"/>
                </a:cxn>
                <a:cxn ang="0">
                  <a:pos x="8" y="18"/>
                </a:cxn>
                <a:cxn ang="0">
                  <a:pos x="12" y="12"/>
                </a:cxn>
                <a:cxn ang="0">
                  <a:pos x="20" y="6"/>
                </a:cxn>
                <a:cxn ang="0">
                  <a:pos x="30" y="2"/>
                </a:cxn>
                <a:cxn ang="0">
                  <a:pos x="42" y="0"/>
                </a:cxn>
                <a:cxn ang="0">
                  <a:pos x="56" y="2"/>
                </a:cxn>
                <a:cxn ang="0">
                  <a:pos x="64" y="12"/>
                </a:cxn>
                <a:cxn ang="0">
                  <a:pos x="54" y="10"/>
                </a:cxn>
                <a:cxn ang="0">
                  <a:pos x="44" y="10"/>
                </a:cxn>
                <a:cxn ang="0">
                  <a:pos x="36" y="10"/>
                </a:cxn>
                <a:cxn ang="0">
                  <a:pos x="28" y="12"/>
                </a:cxn>
                <a:cxn ang="0">
                  <a:pos x="22" y="16"/>
                </a:cxn>
                <a:cxn ang="0">
                  <a:pos x="20" y="18"/>
                </a:cxn>
                <a:cxn ang="0">
                  <a:pos x="20" y="22"/>
                </a:cxn>
                <a:cxn ang="0">
                  <a:pos x="20" y="28"/>
                </a:cxn>
                <a:cxn ang="0">
                  <a:pos x="26" y="32"/>
                </a:cxn>
                <a:cxn ang="0">
                  <a:pos x="32" y="36"/>
                </a:cxn>
                <a:cxn ang="0">
                  <a:pos x="38" y="36"/>
                </a:cxn>
                <a:cxn ang="0">
                  <a:pos x="48" y="38"/>
                </a:cxn>
                <a:cxn ang="0">
                  <a:pos x="56" y="42"/>
                </a:cxn>
                <a:cxn ang="0">
                  <a:pos x="62" y="50"/>
                </a:cxn>
                <a:cxn ang="0">
                  <a:pos x="64" y="54"/>
                </a:cxn>
                <a:cxn ang="0">
                  <a:pos x="64" y="60"/>
                </a:cxn>
              </a:cxnLst>
              <a:rect l="0" t="0" r="r" b="b"/>
              <a:pathLst>
                <a:path w="66" h="86">
                  <a:moveTo>
                    <a:pt x="64" y="60"/>
                  </a:moveTo>
                  <a:lnTo>
                    <a:pt x="64" y="60"/>
                  </a:lnTo>
                  <a:lnTo>
                    <a:pt x="60" y="70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48" y="82"/>
                  </a:lnTo>
                  <a:lnTo>
                    <a:pt x="42" y="84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6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2" y="58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2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66" y="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4" y="54"/>
                  </a:lnTo>
                  <a:lnTo>
                    <a:pt x="64" y="60"/>
                  </a:lnTo>
                  <a:lnTo>
                    <a:pt x="64" y="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8798638" y="740541"/>
              <a:ext cx="46892" cy="64928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4" y="0"/>
                </a:cxn>
                <a:cxn ang="0">
                  <a:pos x="78" y="0"/>
                </a:cxn>
                <a:cxn ang="0">
                  <a:pos x="76" y="8"/>
                </a:cxn>
                <a:cxn ang="0">
                  <a:pos x="24" y="8"/>
                </a:cxn>
                <a:cxn ang="0">
                  <a:pos x="20" y="48"/>
                </a:cxn>
                <a:cxn ang="0">
                  <a:pos x="60" y="48"/>
                </a:cxn>
                <a:cxn ang="0">
                  <a:pos x="58" y="56"/>
                </a:cxn>
                <a:cxn ang="0">
                  <a:pos x="18" y="56"/>
                </a:cxn>
                <a:cxn ang="0">
                  <a:pos x="14" y="98"/>
                </a:cxn>
                <a:cxn ang="0">
                  <a:pos x="66" y="98"/>
                </a:cxn>
                <a:cxn ang="0">
                  <a:pos x="66" y="108"/>
                </a:cxn>
                <a:cxn ang="0">
                  <a:pos x="0" y="108"/>
                </a:cxn>
              </a:cxnLst>
              <a:rect l="0" t="0" r="r" b="b"/>
              <a:pathLst>
                <a:path w="78" h="108">
                  <a:moveTo>
                    <a:pt x="0" y="108"/>
                  </a:moveTo>
                  <a:lnTo>
                    <a:pt x="14" y="0"/>
                  </a:lnTo>
                  <a:lnTo>
                    <a:pt x="78" y="0"/>
                  </a:lnTo>
                  <a:lnTo>
                    <a:pt x="76" y="8"/>
                  </a:lnTo>
                  <a:lnTo>
                    <a:pt x="24" y="8"/>
                  </a:lnTo>
                  <a:lnTo>
                    <a:pt x="20" y="48"/>
                  </a:lnTo>
                  <a:lnTo>
                    <a:pt x="60" y="48"/>
                  </a:lnTo>
                  <a:lnTo>
                    <a:pt x="58" y="56"/>
                  </a:lnTo>
                  <a:lnTo>
                    <a:pt x="18" y="56"/>
                  </a:lnTo>
                  <a:lnTo>
                    <a:pt x="14" y="98"/>
                  </a:lnTo>
                  <a:lnTo>
                    <a:pt x="66" y="98"/>
                  </a:lnTo>
                  <a:lnTo>
                    <a:pt x="66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8847935" y="735731"/>
              <a:ext cx="48095" cy="70940"/>
            </a:xfrm>
            <a:custGeom>
              <a:avLst/>
              <a:gdLst/>
              <a:ahLst/>
              <a:cxnLst>
                <a:cxn ang="0">
                  <a:pos x="66" y="114"/>
                </a:cxn>
                <a:cxn ang="0">
                  <a:pos x="60" y="116"/>
                </a:cxn>
                <a:cxn ang="0">
                  <a:pos x="52" y="116"/>
                </a:cxn>
                <a:cxn ang="0">
                  <a:pos x="46" y="118"/>
                </a:cxn>
                <a:cxn ang="0">
                  <a:pos x="38" y="118"/>
                </a:cxn>
                <a:cxn ang="0">
                  <a:pos x="20" y="114"/>
                </a:cxn>
                <a:cxn ang="0">
                  <a:pos x="14" y="112"/>
                </a:cxn>
                <a:cxn ang="0">
                  <a:pos x="8" y="106"/>
                </a:cxn>
                <a:cxn ang="0">
                  <a:pos x="0" y="94"/>
                </a:cxn>
                <a:cxn ang="0">
                  <a:pos x="0" y="86"/>
                </a:cxn>
                <a:cxn ang="0">
                  <a:pos x="0" y="76"/>
                </a:cxn>
                <a:cxn ang="0">
                  <a:pos x="4" y="58"/>
                </a:cxn>
                <a:cxn ang="0">
                  <a:pos x="8" y="50"/>
                </a:cxn>
                <a:cxn ang="0">
                  <a:pos x="14" y="44"/>
                </a:cxn>
                <a:cxn ang="0">
                  <a:pos x="28" y="36"/>
                </a:cxn>
                <a:cxn ang="0">
                  <a:pos x="36" y="34"/>
                </a:cxn>
                <a:cxn ang="0">
                  <a:pos x="44" y="32"/>
                </a:cxn>
                <a:cxn ang="0">
                  <a:pos x="52" y="32"/>
                </a:cxn>
                <a:cxn ang="0">
                  <a:pos x="68" y="0"/>
                </a:cxn>
                <a:cxn ang="0">
                  <a:pos x="80" y="0"/>
                </a:cxn>
                <a:cxn ang="0">
                  <a:pos x="78" y="16"/>
                </a:cxn>
                <a:cxn ang="0">
                  <a:pos x="76" y="38"/>
                </a:cxn>
                <a:cxn ang="0">
                  <a:pos x="72" y="62"/>
                </a:cxn>
                <a:cxn ang="0">
                  <a:pos x="70" y="84"/>
                </a:cxn>
                <a:cxn ang="0">
                  <a:pos x="68" y="102"/>
                </a:cxn>
                <a:cxn ang="0">
                  <a:pos x="66" y="114"/>
                </a:cxn>
                <a:cxn ang="0">
                  <a:pos x="62" y="44"/>
                </a:cxn>
                <a:cxn ang="0">
                  <a:pos x="54" y="42"/>
                </a:cxn>
                <a:cxn ang="0">
                  <a:pos x="46" y="42"/>
                </a:cxn>
                <a:cxn ang="0">
                  <a:pos x="28" y="46"/>
                </a:cxn>
                <a:cxn ang="0">
                  <a:pos x="24" y="50"/>
                </a:cxn>
                <a:cxn ang="0">
                  <a:pos x="16" y="60"/>
                </a:cxn>
                <a:cxn ang="0">
                  <a:pos x="12" y="76"/>
                </a:cxn>
                <a:cxn ang="0">
                  <a:pos x="14" y="88"/>
                </a:cxn>
                <a:cxn ang="0">
                  <a:pos x="18" y="100"/>
                </a:cxn>
                <a:cxn ang="0">
                  <a:pos x="22" y="104"/>
                </a:cxn>
                <a:cxn ang="0">
                  <a:pos x="26" y="106"/>
                </a:cxn>
                <a:cxn ang="0">
                  <a:pos x="40" y="108"/>
                </a:cxn>
                <a:cxn ang="0">
                  <a:pos x="46" y="108"/>
                </a:cxn>
                <a:cxn ang="0">
                  <a:pos x="56" y="108"/>
                </a:cxn>
              </a:cxnLst>
              <a:rect l="0" t="0" r="r" b="b"/>
              <a:pathLst>
                <a:path w="80" h="118">
                  <a:moveTo>
                    <a:pt x="66" y="114"/>
                  </a:moveTo>
                  <a:lnTo>
                    <a:pt x="66" y="114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28" y="116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14" y="112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4" y="100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6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8" y="50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0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64" y="34"/>
                  </a:lnTo>
                  <a:lnTo>
                    <a:pt x="68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6" y="114"/>
                  </a:lnTo>
                  <a:lnTo>
                    <a:pt x="66" y="114"/>
                  </a:lnTo>
                  <a:close/>
                  <a:moveTo>
                    <a:pt x="62" y="44"/>
                  </a:moveTo>
                  <a:lnTo>
                    <a:pt x="62" y="44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4" y="44"/>
                  </a:lnTo>
                  <a:lnTo>
                    <a:pt x="28" y="46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54"/>
                  </a:lnTo>
                  <a:lnTo>
                    <a:pt x="16" y="60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6" y="94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22" y="104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32" y="108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6" y="108"/>
                  </a:lnTo>
                  <a:lnTo>
                    <a:pt x="62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8902042" y="754969"/>
              <a:ext cx="51702" cy="70940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70" y="16"/>
                </a:cxn>
                <a:cxn ang="0">
                  <a:pos x="72" y="28"/>
                </a:cxn>
                <a:cxn ang="0">
                  <a:pos x="68" y="40"/>
                </a:cxn>
                <a:cxn ang="0">
                  <a:pos x="60" y="50"/>
                </a:cxn>
                <a:cxn ang="0">
                  <a:pos x="48" y="54"/>
                </a:cxn>
                <a:cxn ang="0">
                  <a:pos x="30" y="56"/>
                </a:cxn>
                <a:cxn ang="0">
                  <a:pos x="26" y="54"/>
                </a:cxn>
                <a:cxn ang="0">
                  <a:pos x="16" y="64"/>
                </a:cxn>
                <a:cxn ang="0">
                  <a:pos x="16" y="70"/>
                </a:cxn>
                <a:cxn ang="0">
                  <a:pos x="26" y="74"/>
                </a:cxn>
                <a:cxn ang="0">
                  <a:pos x="36" y="76"/>
                </a:cxn>
                <a:cxn ang="0">
                  <a:pos x="52" y="76"/>
                </a:cxn>
                <a:cxn ang="0">
                  <a:pos x="64" y="78"/>
                </a:cxn>
                <a:cxn ang="0">
                  <a:pos x="70" y="82"/>
                </a:cxn>
                <a:cxn ang="0">
                  <a:pos x="72" y="92"/>
                </a:cxn>
                <a:cxn ang="0">
                  <a:pos x="68" y="106"/>
                </a:cxn>
                <a:cxn ang="0">
                  <a:pos x="56" y="114"/>
                </a:cxn>
                <a:cxn ang="0">
                  <a:pos x="30" y="118"/>
                </a:cxn>
                <a:cxn ang="0">
                  <a:pos x="14" y="118"/>
                </a:cxn>
                <a:cxn ang="0">
                  <a:pos x="0" y="106"/>
                </a:cxn>
                <a:cxn ang="0">
                  <a:pos x="28" y="110"/>
                </a:cxn>
                <a:cxn ang="0">
                  <a:pos x="36" y="110"/>
                </a:cxn>
                <a:cxn ang="0">
                  <a:pos x="56" y="102"/>
                </a:cxn>
                <a:cxn ang="0">
                  <a:pos x="60" y="96"/>
                </a:cxn>
                <a:cxn ang="0">
                  <a:pos x="58" y="90"/>
                </a:cxn>
                <a:cxn ang="0">
                  <a:pos x="48" y="86"/>
                </a:cxn>
                <a:cxn ang="0">
                  <a:pos x="40" y="86"/>
                </a:cxn>
                <a:cxn ang="0">
                  <a:pos x="28" y="86"/>
                </a:cxn>
                <a:cxn ang="0">
                  <a:pos x="20" y="86"/>
                </a:cxn>
                <a:cxn ang="0">
                  <a:pos x="4" y="80"/>
                </a:cxn>
                <a:cxn ang="0">
                  <a:pos x="2" y="70"/>
                </a:cxn>
                <a:cxn ang="0">
                  <a:pos x="8" y="60"/>
                </a:cxn>
                <a:cxn ang="0">
                  <a:pos x="18" y="52"/>
                </a:cxn>
                <a:cxn ang="0">
                  <a:pos x="8" y="42"/>
                </a:cxn>
                <a:cxn ang="0">
                  <a:pos x="4" y="28"/>
                </a:cxn>
                <a:cxn ang="0">
                  <a:pos x="8" y="16"/>
                </a:cxn>
                <a:cxn ang="0">
                  <a:pos x="18" y="8"/>
                </a:cxn>
                <a:cxn ang="0">
                  <a:pos x="42" y="0"/>
                </a:cxn>
                <a:cxn ang="0">
                  <a:pos x="48" y="2"/>
                </a:cxn>
                <a:cxn ang="0">
                  <a:pos x="84" y="10"/>
                </a:cxn>
                <a:cxn ang="0">
                  <a:pos x="74" y="8"/>
                </a:cxn>
                <a:cxn ang="0">
                  <a:pos x="58" y="20"/>
                </a:cxn>
                <a:cxn ang="0">
                  <a:pos x="50" y="10"/>
                </a:cxn>
                <a:cxn ang="0">
                  <a:pos x="32" y="10"/>
                </a:cxn>
                <a:cxn ang="0">
                  <a:pos x="22" y="20"/>
                </a:cxn>
                <a:cxn ang="0">
                  <a:pos x="20" y="36"/>
                </a:cxn>
                <a:cxn ang="0">
                  <a:pos x="28" y="46"/>
                </a:cxn>
                <a:cxn ang="0">
                  <a:pos x="46" y="46"/>
                </a:cxn>
                <a:cxn ang="0">
                  <a:pos x="60" y="28"/>
                </a:cxn>
              </a:cxnLst>
              <a:rect l="0" t="0" r="r" b="b"/>
              <a:pathLst>
                <a:path w="86" h="118">
                  <a:moveTo>
                    <a:pt x="74" y="8"/>
                  </a:moveTo>
                  <a:lnTo>
                    <a:pt x="7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2" y="2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0" y="3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4" y="46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6" y="64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8" y="80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2" y="86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100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2" y="110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0" y="11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8" y="100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2" y="76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2" y="48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4" y="3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4" y="2"/>
                  </a:lnTo>
                  <a:lnTo>
                    <a:pt x="86" y="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74" y="8"/>
                  </a:lnTo>
                  <a:lnTo>
                    <a:pt x="74" y="8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58" y="20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0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20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20" y="36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6" y="46"/>
                  </a:lnTo>
                  <a:lnTo>
                    <a:pt x="52" y="42"/>
                  </a:lnTo>
                  <a:lnTo>
                    <a:pt x="56" y="36"/>
                  </a:lnTo>
                  <a:lnTo>
                    <a:pt x="60" y="28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8" name="Freeform 77"/>
            <p:cNvSpPr>
              <a:spLocks noEditPoints="1"/>
            </p:cNvSpPr>
            <p:nvPr/>
          </p:nvSpPr>
          <p:spPr bwMode="auto">
            <a:xfrm>
              <a:off x="8957351" y="754969"/>
              <a:ext cx="44488" cy="51702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4" y="64"/>
                </a:cxn>
                <a:cxn ang="0">
                  <a:pos x="18" y="70"/>
                </a:cxn>
                <a:cxn ang="0">
                  <a:pos x="22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4" y="76"/>
                </a:cxn>
                <a:cxn ang="0">
                  <a:pos x="64" y="74"/>
                </a:cxn>
                <a:cxn ang="0">
                  <a:pos x="64" y="82"/>
                </a:cxn>
                <a:cxn ang="0">
                  <a:pos x="50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6" y="74"/>
                </a:cxn>
                <a:cxn ang="0">
                  <a:pos x="2" y="68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4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58" y="4"/>
                </a:cxn>
                <a:cxn ang="0">
                  <a:pos x="70" y="12"/>
                </a:cxn>
                <a:cxn ang="0">
                  <a:pos x="72" y="18"/>
                </a:cxn>
                <a:cxn ang="0">
                  <a:pos x="74" y="26"/>
                </a:cxn>
                <a:cxn ang="0">
                  <a:pos x="74" y="46"/>
                </a:cxn>
                <a:cxn ang="0">
                  <a:pos x="62" y="26"/>
                </a:cxn>
                <a:cxn ang="0">
                  <a:pos x="58" y="18"/>
                </a:cxn>
                <a:cxn ang="0">
                  <a:pos x="56" y="14"/>
                </a:cxn>
                <a:cxn ang="0">
                  <a:pos x="52" y="10"/>
                </a:cxn>
                <a:cxn ang="0">
                  <a:pos x="40" y="8"/>
                </a:cxn>
                <a:cxn ang="0">
                  <a:pos x="30" y="10"/>
                </a:cxn>
                <a:cxn ang="0">
                  <a:pos x="22" y="16"/>
                </a:cxn>
                <a:cxn ang="0">
                  <a:pos x="14" y="38"/>
                </a:cxn>
                <a:cxn ang="0">
                  <a:pos x="60" y="38"/>
                </a:cxn>
                <a:cxn ang="0">
                  <a:pos x="62" y="26"/>
                </a:cxn>
              </a:cxnLst>
              <a:rect l="0" t="0" r="r" b="b"/>
              <a:pathLst>
                <a:path w="74" h="86">
                  <a:moveTo>
                    <a:pt x="12" y="46"/>
                  </a:moveTo>
                  <a:lnTo>
                    <a:pt x="12" y="46"/>
                  </a:lnTo>
                  <a:lnTo>
                    <a:pt x="12" y="56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8" y="70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64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2" y="80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20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44"/>
                  </a:lnTo>
                  <a:lnTo>
                    <a:pt x="74" y="46"/>
                  </a:lnTo>
                  <a:lnTo>
                    <a:pt x="12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6" y="14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16" y="26"/>
                  </a:lnTo>
                  <a:lnTo>
                    <a:pt x="14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9" name="Freeform 27"/>
            <p:cNvSpPr>
              <a:spLocks noEditPoints="1"/>
            </p:cNvSpPr>
            <p:nvPr userDrawn="1"/>
          </p:nvSpPr>
          <p:spPr bwMode="auto">
            <a:xfrm>
              <a:off x="9001484" y="729148"/>
              <a:ext cx="34940" cy="34940"/>
            </a:xfrm>
            <a:custGeom>
              <a:avLst/>
              <a:gdLst/>
              <a:ahLst/>
              <a:cxnLst>
                <a:cxn ang="0">
                  <a:pos x="104" y="63"/>
                </a:cxn>
                <a:cxn ang="0">
                  <a:pos x="96" y="81"/>
                </a:cxn>
                <a:cxn ang="0">
                  <a:pos x="82" y="95"/>
                </a:cxn>
                <a:cxn ang="0">
                  <a:pos x="62" y="103"/>
                </a:cxn>
                <a:cxn ang="0">
                  <a:pos x="42" y="103"/>
                </a:cxn>
                <a:cxn ang="0">
                  <a:pos x="24" y="95"/>
                </a:cxn>
                <a:cxn ang="0">
                  <a:pos x="9" y="81"/>
                </a:cxn>
                <a:cxn ang="0">
                  <a:pos x="0" y="63"/>
                </a:cxn>
                <a:cxn ang="0">
                  <a:pos x="0" y="42"/>
                </a:cxn>
                <a:cxn ang="0">
                  <a:pos x="9" y="23"/>
                </a:cxn>
                <a:cxn ang="0">
                  <a:pos x="24" y="9"/>
                </a:cxn>
                <a:cxn ang="0">
                  <a:pos x="42" y="1"/>
                </a:cxn>
                <a:cxn ang="0">
                  <a:pos x="62" y="1"/>
                </a:cxn>
                <a:cxn ang="0">
                  <a:pos x="82" y="9"/>
                </a:cxn>
                <a:cxn ang="0">
                  <a:pos x="96" y="23"/>
                </a:cxn>
                <a:cxn ang="0">
                  <a:pos x="104" y="42"/>
                </a:cxn>
                <a:cxn ang="0">
                  <a:pos x="96" y="53"/>
                </a:cxn>
                <a:cxn ang="0">
                  <a:pos x="93" y="36"/>
                </a:cxn>
                <a:cxn ang="0">
                  <a:pos x="83" y="22"/>
                </a:cxn>
                <a:cxn ang="0">
                  <a:pos x="69" y="11"/>
                </a:cxn>
                <a:cxn ang="0">
                  <a:pos x="52" y="9"/>
                </a:cxn>
                <a:cxn ang="0">
                  <a:pos x="35" y="11"/>
                </a:cxn>
                <a:cxn ang="0">
                  <a:pos x="21" y="22"/>
                </a:cxn>
                <a:cxn ang="0">
                  <a:pos x="12" y="36"/>
                </a:cxn>
                <a:cxn ang="0">
                  <a:pos x="8" y="53"/>
                </a:cxn>
                <a:cxn ang="0">
                  <a:pos x="12" y="69"/>
                </a:cxn>
                <a:cxn ang="0">
                  <a:pos x="21" y="84"/>
                </a:cxn>
                <a:cxn ang="0">
                  <a:pos x="35" y="93"/>
                </a:cxn>
                <a:cxn ang="0">
                  <a:pos x="52" y="96"/>
                </a:cxn>
                <a:cxn ang="0">
                  <a:pos x="69" y="93"/>
                </a:cxn>
                <a:cxn ang="0">
                  <a:pos x="83" y="84"/>
                </a:cxn>
                <a:cxn ang="0">
                  <a:pos x="93" y="69"/>
                </a:cxn>
                <a:cxn ang="0">
                  <a:pos x="96" y="53"/>
                </a:cxn>
                <a:cxn ang="0">
                  <a:pos x="51" y="58"/>
                </a:cxn>
                <a:cxn ang="0">
                  <a:pos x="34" y="78"/>
                </a:cxn>
                <a:cxn ang="0">
                  <a:pos x="52" y="24"/>
                </a:cxn>
                <a:cxn ang="0">
                  <a:pos x="68" y="28"/>
                </a:cxn>
                <a:cxn ang="0">
                  <a:pos x="73" y="37"/>
                </a:cxn>
                <a:cxn ang="0">
                  <a:pos x="71" y="46"/>
                </a:cxn>
                <a:cxn ang="0">
                  <a:pos x="66" y="54"/>
                </a:cxn>
                <a:cxn ang="0">
                  <a:pos x="65" y="78"/>
                </a:cxn>
                <a:cxn ang="0">
                  <a:pos x="62" y="36"/>
                </a:cxn>
                <a:cxn ang="0">
                  <a:pos x="56" y="31"/>
                </a:cxn>
                <a:cxn ang="0">
                  <a:pos x="43" y="51"/>
                </a:cxn>
                <a:cxn ang="0">
                  <a:pos x="56" y="51"/>
                </a:cxn>
                <a:cxn ang="0">
                  <a:pos x="62" y="46"/>
                </a:cxn>
              </a:cxnLst>
              <a:rect l="0" t="0" r="r" b="b"/>
              <a:pathLst>
                <a:path w="105" h="104">
                  <a:moveTo>
                    <a:pt x="105" y="53"/>
                  </a:moveTo>
                  <a:lnTo>
                    <a:pt x="105" y="53"/>
                  </a:lnTo>
                  <a:lnTo>
                    <a:pt x="104" y="63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96" y="81"/>
                  </a:lnTo>
                  <a:lnTo>
                    <a:pt x="90" y="89"/>
                  </a:lnTo>
                  <a:lnTo>
                    <a:pt x="90" y="89"/>
                  </a:lnTo>
                  <a:lnTo>
                    <a:pt x="82" y="95"/>
                  </a:lnTo>
                  <a:lnTo>
                    <a:pt x="73" y="100"/>
                  </a:lnTo>
                  <a:lnTo>
                    <a:pt x="73" y="100"/>
                  </a:lnTo>
                  <a:lnTo>
                    <a:pt x="62" y="103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42" y="103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24" y="95"/>
                  </a:lnTo>
                  <a:lnTo>
                    <a:pt x="16" y="89"/>
                  </a:lnTo>
                  <a:lnTo>
                    <a:pt x="16" y="89"/>
                  </a:lnTo>
                  <a:lnTo>
                    <a:pt x="9" y="81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0" y="6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4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9" y="23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24" y="9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82" y="9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6" y="23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4" y="42"/>
                  </a:lnTo>
                  <a:lnTo>
                    <a:pt x="105" y="53"/>
                  </a:lnTo>
                  <a:lnTo>
                    <a:pt x="105" y="53"/>
                  </a:lnTo>
                  <a:close/>
                  <a:moveTo>
                    <a:pt x="96" y="53"/>
                  </a:moveTo>
                  <a:lnTo>
                    <a:pt x="96" y="53"/>
                  </a:lnTo>
                  <a:lnTo>
                    <a:pt x="96" y="44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88" y="28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77" y="17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61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43" y="9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28" y="17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9" y="44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9" y="62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6" y="77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28" y="89"/>
                  </a:lnTo>
                  <a:lnTo>
                    <a:pt x="35" y="93"/>
                  </a:lnTo>
                  <a:lnTo>
                    <a:pt x="35" y="93"/>
                  </a:lnTo>
                  <a:lnTo>
                    <a:pt x="43" y="95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61" y="95"/>
                  </a:lnTo>
                  <a:lnTo>
                    <a:pt x="69" y="93"/>
                  </a:lnTo>
                  <a:lnTo>
                    <a:pt x="69" y="93"/>
                  </a:lnTo>
                  <a:lnTo>
                    <a:pt x="77" y="89"/>
                  </a:lnTo>
                  <a:lnTo>
                    <a:pt x="83" y="84"/>
                  </a:lnTo>
                  <a:lnTo>
                    <a:pt x="83" y="84"/>
                  </a:lnTo>
                  <a:lnTo>
                    <a:pt x="88" y="77"/>
                  </a:lnTo>
                  <a:lnTo>
                    <a:pt x="93" y="69"/>
                  </a:lnTo>
                  <a:lnTo>
                    <a:pt x="93" y="69"/>
                  </a:lnTo>
                  <a:lnTo>
                    <a:pt x="96" y="62"/>
                  </a:lnTo>
                  <a:lnTo>
                    <a:pt x="96" y="53"/>
                  </a:lnTo>
                  <a:lnTo>
                    <a:pt x="96" y="53"/>
                  </a:lnTo>
                  <a:close/>
                  <a:moveTo>
                    <a:pt x="65" y="78"/>
                  </a:moveTo>
                  <a:lnTo>
                    <a:pt x="51" y="58"/>
                  </a:lnTo>
                  <a:lnTo>
                    <a:pt x="43" y="58"/>
                  </a:lnTo>
                  <a:lnTo>
                    <a:pt x="43" y="78"/>
                  </a:lnTo>
                  <a:lnTo>
                    <a:pt x="34" y="78"/>
                  </a:lnTo>
                  <a:lnTo>
                    <a:pt x="34" y="24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61" y="26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70" y="31"/>
                  </a:lnTo>
                  <a:lnTo>
                    <a:pt x="71" y="33"/>
                  </a:lnTo>
                  <a:lnTo>
                    <a:pt x="73" y="37"/>
                  </a:lnTo>
                  <a:lnTo>
                    <a:pt x="73" y="41"/>
                  </a:lnTo>
                  <a:lnTo>
                    <a:pt x="73" y="41"/>
                  </a:lnTo>
                  <a:lnTo>
                    <a:pt x="71" y="46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66" y="54"/>
                  </a:lnTo>
                  <a:lnTo>
                    <a:pt x="60" y="57"/>
                  </a:lnTo>
                  <a:lnTo>
                    <a:pt x="77" y="78"/>
                  </a:lnTo>
                  <a:lnTo>
                    <a:pt x="65" y="78"/>
                  </a:lnTo>
                  <a:close/>
                  <a:moveTo>
                    <a:pt x="64" y="41"/>
                  </a:moveTo>
                  <a:lnTo>
                    <a:pt x="64" y="41"/>
                  </a:lnTo>
                  <a:lnTo>
                    <a:pt x="62" y="36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56" y="31"/>
                  </a:lnTo>
                  <a:lnTo>
                    <a:pt x="51" y="31"/>
                  </a:lnTo>
                  <a:lnTo>
                    <a:pt x="43" y="3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6" y="51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2" y="46"/>
                  </a:lnTo>
                  <a:lnTo>
                    <a:pt x="64" y="41"/>
                  </a:lnTo>
                  <a:lnTo>
                    <a:pt x="64" y="4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8" name="Title 13"/>
          <p:cNvSpPr>
            <a:spLocks noGrp="1"/>
          </p:cNvSpPr>
          <p:nvPr>
            <p:ph type="title" hasCustomPrompt="1"/>
          </p:nvPr>
        </p:nvSpPr>
        <p:spPr>
          <a:xfrm>
            <a:off x="1086190" y="1215690"/>
            <a:ext cx="6944401" cy="1697825"/>
          </a:xfrm>
          <a:prstGeom prst="rect">
            <a:avLst/>
          </a:prstGeom>
          <a:noFill/>
        </p:spPr>
        <p:txBody>
          <a:bodyPr anchor="ctr" anchorCtr="0"/>
          <a:lstStyle>
            <a:lvl1pPr algn="l">
              <a:lnSpc>
                <a:spcPct val="80000"/>
              </a:lnSpc>
              <a:defRPr sz="435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SP separator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916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 Separato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86"/>
          <a:stretch/>
        </p:blipFill>
        <p:spPr>
          <a:xfrm>
            <a:off x="3" y="0"/>
            <a:ext cx="9134272" cy="6858000"/>
          </a:xfrm>
          <a:prstGeom prst="rect">
            <a:avLst/>
          </a:prstGeom>
        </p:spPr>
      </p:pic>
      <p:sp>
        <p:nvSpPr>
          <p:cNvPr id="42" name="Rectangle 41"/>
          <p:cNvSpPr/>
          <p:nvPr userDrawn="1"/>
        </p:nvSpPr>
        <p:spPr>
          <a:xfrm rot="5400000">
            <a:off x="5692143" y="3406144"/>
            <a:ext cx="6857997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1" name="Rectangle 40"/>
          <p:cNvSpPr/>
          <p:nvPr userDrawn="1"/>
        </p:nvSpPr>
        <p:spPr>
          <a:xfrm flipH="1">
            <a:off x="965343" y="1396800"/>
            <a:ext cx="103318" cy="1188000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3" name="Title 13"/>
          <p:cNvSpPr>
            <a:spLocks noGrp="1"/>
          </p:cNvSpPr>
          <p:nvPr>
            <p:ph type="title" hasCustomPrompt="1"/>
          </p:nvPr>
        </p:nvSpPr>
        <p:spPr>
          <a:xfrm>
            <a:off x="1086190" y="1215690"/>
            <a:ext cx="6944401" cy="1697825"/>
          </a:xfrm>
          <a:prstGeom prst="rect">
            <a:avLst/>
          </a:prstGeom>
          <a:noFill/>
        </p:spPr>
        <p:txBody>
          <a:bodyPr anchor="ctr" anchorCtr="0"/>
          <a:lstStyle>
            <a:lvl1pPr algn="l">
              <a:lnSpc>
                <a:spcPct val="80000"/>
              </a:lnSpc>
              <a:defRPr sz="435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CI separator</a:t>
            </a:r>
            <a:endParaRPr lang="en-US" dirty="0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8030589" y="266113"/>
            <a:ext cx="939972" cy="848073"/>
            <a:chOff x="8096452" y="189854"/>
            <a:chExt cx="939972" cy="636055"/>
          </a:xfrm>
        </p:grpSpPr>
        <p:sp>
          <p:nvSpPr>
            <p:cNvPr id="38" name="Freeform 37"/>
            <p:cNvSpPr/>
            <p:nvPr userDrawn="1"/>
          </p:nvSpPr>
          <p:spPr>
            <a:xfrm>
              <a:off x="8172639" y="311881"/>
              <a:ext cx="756157" cy="329104"/>
            </a:xfrm>
            <a:custGeom>
              <a:avLst/>
              <a:gdLst>
                <a:gd name="connsiteX0" fmla="*/ 0 w 813268"/>
                <a:gd name="connsiteY0" fmla="*/ 353961 h 353961"/>
                <a:gd name="connsiteX1" fmla="*/ 813268 w 813268"/>
                <a:gd name="connsiteY1" fmla="*/ 307609 h 353961"/>
                <a:gd name="connsiteX2" fmla="*/ 800627 w 813268"/>
                <a:gd name="connsiteY2" fmla="*/ 0 h 353961"/>
                <a:gd name="connsiteX3" fmla="*/ 46352 w 813268"/>
                <a:gd name="connsiteY3" fmla="*/ 12642 h 353961"/>
                <a:gd name="connsiteX4" fmla="*/ 0 w 813268"/>
                <a:gd name="connsiteY4" fmla="*/ 353961 h 3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268" h="353961">
                  <a:moveTo>
                    <a:pt x="0" y="353961"/>
                  </a:moveTo>
                  <a:lnTo>
                    <a:pt x="813268" y="307609"/>
                  </a:lnTo>
                  <a:lnTo>
                    <a:pt x="800627" y="0"/>
                  </a:lnTo>
                  <a:lnTo>
                    <a:pt x="46352" y="12642"/>
                  </a:lnTo>
                  <a:lnTo>
                    <a:pt x="0" y="3539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dist="508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172202" y="212699"/>
              <a:ext cx="753888" cy="430450"/>
            </a:xfrm>
            <a:custGeom>
              <a:avLst/>
              <a:gdLst/>
              <a:ahLst/>
              <a:cxnLst>
                <a:cxn ang="0">
                  <a:pos x="64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4" y="0"/>
                </a:cxn>
                <a:cxn ang="0">
                  <a:pos x="64" y="70"/>
                </a:cxn>
              </a:cxnLst>
              <a:rect l="0" t="0" r="r" b="b"/>
              <a:pathLst>
                <a:path w="1254" h="716">
                  <a:moveTo>
                    <a:pt x="64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4" y="0"/>
                  </a:lnTo>
                  <a:lnTo>
                    <a:pt x="64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8138535" y="189854"/>
              <a:ext cx="822423" cy="47012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6" y="0"/>
                </a:cxn>
                <a:cxn ang="0">
                  <a:pos x="1276" y="0"/>
                </a:cxn>
                <a:cxn ang="0">
                  <a:pos x="1294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0" y="26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0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4" y="780"/>
                </a:cxn>
                <a:cxn ang="0">
                  <a:pos x="1276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0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6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6" y="0"/>
                  </a:lnTo>
                  <a:lnTo>
                    <a:pt x="1276" y="0"/>
                  </a:lnTo>
                  <a:lnTo>
                    <a:pt x="1294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0" y="26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0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4" y="780"/>
                  </a:lnTo>
                  <a:lnTo>
                    <a:pt x="1276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0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6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8197451" y="254782"/>
              <a:ext cx="704591" cy="340271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76"/>
                </a:cxn>
                <a:cxn ang="0">
                  <a:pos x="772" y="490"/>
                </a:cxn>
                <a:cxn ang="0">
                  <a:pos x="524" y="0"/>
                </a:cxn>
                <a:cxn ang="0">
                  <a:pos x="368" y="49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56" y="308"/>
                </a:cxn>
                <a:cxn ang="0">
                  <a:pos x="334" y="292"/>
                </a:cxn>
                <a:cxn ang="0">
                  <a:pos x="318" y="284"/>
                </a:cxn>
                <a:cxn ang="0">
                  <a:pos x="346" y="270"/>
                </a:cxn>
                <a:cxn ang="0">
                  <a:pos x="362" y="258"/>
                </a:cxn>
                <a:cxn ang="0">
                  <a:pos x="368" y="244"/>
                </a:cxn>
                <a:cxn ang="0">
                  <a:pos x="368" y="76"/>
                </a:cxn>
                <a:cxn ang="0">
                  <a:pos x="368" y="60"/>
                </a:cxn>
                <a:cxn ang="0">
                  <a:pos x="360" y="32"/>
                </a:cxn>
                <a:cxn ang="0">
                  <a:pos x="344" y="12"/>
                </a:cxn>
                <a:cxn ang="0">
                  <a:pos x="314" y="2"/>
                </a:cxn>
                <a:cxn ang="0">
                  <a:pos x="0" y="0"/>
                </a:cxn>
                <a:cxn ang="0">
                  <a:pos x="34" y="76"/>
                </a:cxn>
                <a:cxn ang="0">
                  <a:pos x="0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60" y="322"/>
                </a:cxn>
                <a:cxn ang="0">
                  <a:pos x="276" y="330"/>
                </a:cxn>
                <a:cxn ang="0">
                  <a:pos x="284" y="344"/>
                </a:cxn>
                <a:cxn ang="0">
                  <a:pos x="288" y="372"/>
                </a:cxn>
                <a:cxn ang="0">
                  <a:pos x="470" y="566"/>
                </a:cxn>
                <a:cxn ang="0">
                  <a:pos x="660" y="394"/>
                </a:cxn>
                <a:cxn ang="0">
                  <a:pos x="1096" y="566"/>
                </a:cxn>
                <a:cxn ang="0">
                  <a:pos x="1114" y="566"/>
                </a:cxn>
                <a:cxn ang="0">
                  <a:pos x="1142" y="560"/>
                </a:cxn>
                <a:cxn ang="0">
                  <a:pos x="1162" y="544"/>
                </a:cxn>
                <a:cxn ang="0">
                  <a:pos x="1170" y="512"/>
                </a:cxn>
                <a:cxn ang="0">
                  <a:pos x="1172" y="76"/>
                </a:cxn>
                <a:cxn ang="0">
                  <a:pos x="1170" y="64"/>
                </a:cxn>
                <a:cxn ang="0">
                  <a:pos x="1162" y="38"/>
                </a:cxn>
                <a:cxn ang="0">
                  <a:pos x="1148" y="18"/>
                </a:cxn>
                <a:cxn ang="0">
                  <a:pos x="1132" y="8"/>
                </a:cxn>
                <a:cxn ang="0">
                  <a:pos x="1110" y="2"/>
                </a:cxn>
                <a:cxn ang="0">
                  <a:pos x="1096" y="0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772" y="0"/>
                  </a:lnTo>
                  <a:lnTo>
                    <a:pt x="772" y="76"/>
                  </a:lnTo>
                  <a:lnTo>
                    <a:pt x="806" y="76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0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2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0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0" y="32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6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2" y="336"/>
                  </a:lnTo>
                  <a:lnTo>
                    <a:pt x="284" y="344"/>
                  </a:lnTo>
                  <a:lnTo>
                    <a:pt x="288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2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0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0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0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8197451" y="254782"/>
              <a:ext cx="704591" cy="340271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490"/>
                </a:cxn>
                <a:cxn ang="0">
                  <a:pos x="524" y="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46" y="300"/>
                </a:cxn>
                <a:cxn ang="0">
                  <a:pos x="318" y="284"/>
                </a:cxn>
                <a:cxn ang="0">
                  <a:pos x="334" y="278"/>
                </a:cxn>
                <a:cxn ang="0">
                  <a:pos x="362" y="258"/>
                </a:cxn>
                <a:cxn ang="0">
                  <a:pos x="368" y="230"/>
                </a:cxn>
                <a:cxn ang="0">
                  <a:pos x="368" y="60"/>
                </a:cxn>
                <a:cxn ang="0">
                  <a:pos x="354" y="20"/>
                </a:cxn>
                <a:cxn ang="0">
                  <a:pos x="330" y="6"/>
                </a:cxn>
                <a:cxn ang="0">
                  <a:pos x="0" y="0"/>
                </a:cxn>
                <a:cxn ang="0">
                  <a:pos x="34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76" y="330"/>
                </a:cxn>
                <a:cxn ang="0">
                  <a:pos x="286" y="352"/>
                </a:cxn>
                <a:cxn ang="0">
                  <a:pos x="470" y="566"/>
                </a:cxn>
                <a:cxn ang="0">
                  <a:pos x="708" y="566"/>
                </a:cxn>
                <a:cxn ang="0">
                  <a:pos x="1114" y="566"/>
                </a:cxn>
                <a:cxn ang="0">
                  <a:pos x="1154" y="554"/>
                </a:cxn>
                <a:cxn ang="0">
                  <a:pos x="1168" y="530"/>
                </a:cxn>
                <a:cxn ang="0">
                  <a:pos x="1172" y="76"/>
                </a:cxn>
                <a:cxn ang="0">
                  <a:pos x="1168" y="52"/>
                </a:cxn>
                <a:cxn ang="0">
                  <a:pos x="1154" y="24"/>
                </a:cxn>
                <a:cxn ang="0">
                  <a:pos x="1132" y="8"/>
                </a:cxn>
                <a:cxn ang="0">
                  <a:pos x="1096" y="0"/>
                </a:cxn>
                <a:cxn ang="0">
                  <a:pos x="1096" y="2"/>
                </a:cxn>
                <a:cxn ang="0">
                  <a:pos x="1130" y="8"/>
                </a:cxn>
                <a:cxn ang="0">
                  <a:pos x="1154" y="24"/>
                </a:cxn>
                <a:cxn ang="0">
                  <a:pos x="1168" y="52"/>
                </a:cxn>
                <a:cxn ang="0">
                  <a:pos x="1172" y="76"/>
                </a:cxn>
                <a:cxn ang="0">
                  <a:pos x="1170" y="512"/>
                </a:cxn>
                <a:cxn ang="0">
                  <a:pos x="1152" y="552"/>
                </a:cxn>
                <a:cxn ang="0">
                  <a:pos x="1130" y="564"/>
                </a:cxn>
                <a:cxn ang="0">
                  <a:pos x="708" y="566"/>
                </a:cxn>
                <a:cxn ang="0">
                  <a:pos x="470" y="566"/>
                </a:cxn>
                <a:cxn ang="0">
                  <a:pos x="290" y="372"/>
                </a:cxn>
                <a:cxn ang="0">
                  <a:pos x="282" y="336"/>
                </a:cxn>
                <a:cxn ang="0">
                  <a:pos x="268" y="326"/>
                </a:cxn>
                <a:cxn ang="0">
                  <a:pos x="114" y="322"/>
                </a:cxn>
                <a:cxn ang="0">
                  <a:pos x="0" y="490"/>
                </a:cxn>
                <a:cxn ang="0">
                  <a:pos x="0" y="80"/>
                </a:cxn>
                <a:cxn ang="0">
                  <a:pos x="292" y="2"/>
                </a:cxn>
                <a:cxn ang="0">
                  <a:pos x="344" y="12"/>
                </a:cxn>
                <a:cxn ang="0">
                  <a:pos x="360" y="32"/>
                </a:cxn>
                <a:cxn ang="0">
                  <a:pos x="368" y="76"/>
                </a:cxn>
                <a:cxn ang="0">
                  <a:pos x="366" y="244"/>
                </a:cxn>
                <a:cxn ang="0">
                  <a:pos x="356" y="264"/>
                </a:cxn>
                <a:cxn ang="0">
                  <a:pos x="318" y="284"/>
                </a:cxn>
                <a:cxn ang="0">
                  <a:pos x="334" y="292"/>
                </a:cxn>
                <a:cxn ang="0">
                  <a:pos x="362" y="316"/>
                </a:cxn>
                <a:cxn ang="0">
                  <a:pos x="366" y="330"/>
                </a:cxn>
                <a:cxn ang="0">
                  <a:pos x="368" y="490"/>
                </a:cxn>
                <a:cxn ang="0">
                  <a:pos x="650" y="2"/>
                </a:cxn>
                <a:cxn ang="0">
                  <a:pos x="808" y="76"/>
                </a:cxn>
                <a:cxn ang="0">
                  <a:pos x="1096" y="2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1096" y="0"/>
                  </a:lnTo>
                  <a:lnTo>
                    <a:pt x="772" y="0"/>
                  </a:lnTo>
                  <a:lnTo>
                    <a:pt x="772" y="78"/>
                  </a:lnTo>
                  <a:lnTo>
                    <a:pt x="806" y="78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2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0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2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2" y="32"/>
                  </a:lnTo>
                  <a:lnTo>
                    <a:pt x="354" y="20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8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0" y="336"/>
                  </a:lnTo>
                  <a:lnTo>
                    <a:pt x="284" y="344"/>
                  </a:lnTo>
                  <a:lnTo>
                    <a:pt x="286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4" y="554"/>
                  </a:lnTo>
                  <a:lnTo>
                    <a:pt x="1154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2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2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2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096" y="2"/>
                  </a:lnTo>
                  <a:lnTo>
                    <a:pt x="1096" y="2"/>
                  </a:lnTo>
                  <a:lnTo>
                    <a:pt x="1110" y="2"/>
                  </a:lnTo>
                  <a:lnTo>
                    <a:pt x="1120" y="4"/>
                  </a:lnTo>
                  <a:lnTo>
                    <a:pt x="1130" y="8"/>
                  </a:lnTo>
                  <a:lnTo>
                    <a:pt x="1140" y="12"/>
                  </a:lnTo>
                  <a:lnTo>
                    <a:pt x="1146" y="18"/>
                  </a:lnTo>
                  <a:lnTo>
                    <a:pt x="1154" y="24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68" y="52"/>
                  </a:lnTo>
                  <a:lnTo>
                    <a:pt x="1170" y="66"/>
                  </a:lnTo>
                  <a:lnTo>
                    <a:pt x="1170" y="66"/>
                  </a:lnTo>
                  <a:lnTo>
                    <a:pt x="1172" y="76"/>
                  </a:lnTo>
                  <a:lnTo>
                    <a:pt x="1172" y="490"/>
                  </a:lnTo>
                  <a:lnTo>
                    <a:pt x="1172" y="490"/>
                  </a:lnTo>
                  <a:lnTo>
                    <a:pt x="1170" y="512"/>
                  </a:lnTo>
                  <a:lnTo>
                    <a:pt x="1166" y="530"/>
                  </a:lnTo>
                  <a:lnTo>
                    <a:pt x="1160" y="544"/>
                  </a:lnTo>
                  <a:lnTo>
                    <a:pt x="1152" y="552"/>
                  </a:lnTo>
                  <a:lnTo>
                    <a:pt x="1152" y="552"/>
                  </a:lnTo>
                  <a:lnTo>
                    <a:pt x="1142" y="560"/>
                  </a:lnTo>
                  <a:lnTo>
                    <a:pt x="1130" y="564"/>
                  </a:lnTo>
                  <a:lnTo>
                    <a:pt x="1114" y="566"/>
                  </a:lnTo>
                  <a:lnTo>
                    <a:pt x="1096" y="566"/>
                  </a:lnTo>
                  <a:lnTo>
                    <a:pt x="708" y="566"/>
                  </a:lnTo>
                  <a:lnTo>
                    <a:pt x="660" y="394"/>
                  </a:lnTo>
                  <a:lnTo>
                    <a:pt x="510" y="394"/>
                  </a:lnTo>
                  <a:lnTo>
                    <a:pt x="470" y="566"/>
                  </a:lnTo>
                  <a:lnTo>
                    <a:pt x="290" y="566"/>
                  </a:lnTo>
                  <a:lnTo>
                    <a:pt x="290" y="372"/>
                  </a:lnTo>
                  <a:lnTo>
                    <a:pt x="290" y="372"/>
                  </a:lnTo>
                  <a:lnTo>
                    <a:pt x="288" y="352"/>
                  </a:lnTo>
                  <a:lnTo>
                    <a:pt x="286" y="344"/>
                  </a:lnTo>
                  <a:lnTo>
                    <a:pt x="282" y="336"/>
                  </a:lnTo>
                  <a:lnTo>
                    <a:pt x="282" y="336"/>
                  </a:lnTo>
                  <a:lnTo>
                    <a:pt x="276" y="330"/>
                  </a:lnTo>
                  <a:lnTo>
                    <a:pt x="268" y="326"/>
                  </a:lnTo>
                  <a:lnTo>
                    <a:pt x="260" y="322"/>
                  </a:lnTo>
                  <a:lnTo>
                    <a:pt x="248" y="322"/>
                  </a:lnTo>
                  <a:lnTo>
                    <a:pt x="114" y="322"/>
                  </a:lnTo>
                  <a:lnTo>
                    <a:pt x="114" y="566"/>
                  </a:lnTo>
                  <a:lnTo>
                    <a:pt x="0" y="566"/>
                  </a:lnTo>
                  <a:lnTo>
                    <a:pt x="0" y="490"/>
                  </a:lnTo>
                  <a:lnTo>
                    <a:pt x="34" y="490"/>
                  </a:lnTo>
                  <a:lnTo>
                    <a:pt x="34" y="76"/>
                  </a:lnTo>
                  <a:lnTo>
                    <a:pt x="0" y="80"/>
                  </a:lnTo>
                  <a:lnTo>
                    <a:pt x="0" y="2"/>
                  </a:lnTo>
                  <a:lnTo>
                    <a:pt x="292" y="2"/>
                  </a:lnTo>
                  <a:lnTo>
                    <a:pt x="292" y="2"/>
                  </a:lnTo>
                  <a:lnTo>
                    <a:pt x="314" y="2"/>
                  </a:lnTo>
                  <a:lnTo>
                    <a:pt x="330" y="6"/>
                  </a:lnTo>
                  <a:lnTo>
                    <a:pt x="344" y="12"/>
                  </a:lnTo>
                  <a:lnTo>
                    <a:pt x="354" y="22"/>
                  </a:lnTo>
                  <a:lnTo>
                    <a:pt x="354" y="22"/>
                  </a:lnTo>
                  <a:lnTo>
                    <a:pt x="360" y="32"/>
                  </a:lnTo>
                  <a:lnTo>
                    <a:pt x="364" y="44"/>
                  </a:lnTo>
                  <a:lnTo>
                    <a:pt x="368" y="60"/>
                  </a:lnTo>
                  <a:lnTo>
                    <a:pt x="368" y="76"/>
                  </a:lnTo>
                  <a:lnTo>
                    <a:pt x="368" y="230"/>
                  </a:lnTo>
                  <a:lnTo>
                    <a:pt x="368" y="230"/>
                  </a:lnTo>
                  <a:lnTo>
                    <a:pt x="366" y="244"/>
                  </a:lnTo>
                  <a:lnTo>
                    <a:pt x="366" y="250"/>
                  </a:lnTo>
                  <a:lnTo>
                    <a:pt x="362" y="258"/>
                  </a:lnTo>
                  <a:lnTo>
                    <a:pt x="356" y="264"/>
                  </a:lnTo>
                  <a:lnTo>
                    <a:pt x="346" y="270"/>
                  </a:lnTo>
                  <a:lnTo>
                    <a:pt x="334" y="276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92"/>
                  </a:lnTo>
                  <a:lnTo>
                    <a:pt x="346" y="300"/>
                  </a:lnTo>
                  <a:lnTo>
                    <a:pt x="356" y="308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6" y="324"/>
                  </a:lnTo>
                  <a:lnTo>
                    <a:pt x="366" y="330"/>
                  </a:lnTo>
                  <a:lnTo>
                    <a:pt x="366" y="330"/>
                  </a:lnTo>
                  <a:lnTo>
                    <a:pt x="368" y="334"/>
                  </a:lnTo>
                  <a:lnTo>
                    <a:pt x="368" y="490"/>
                  </a:lnTo>
                  <a:lnTo>
                    <a:pt x="406" y="490"/>
                  </a:lnTo>
                  <a:lnTo>
                    <a:pt x="524" y="2"/>
                  </a:lnTo>
                  <a:lnTo>
                    <a:pt x="650" y="2"/>
                  </a:lnTo>
                  <a:lnTo>
                    <a:pt x="772" y="490"/>
                  </a:lnTo>
                  <a:lnTo>
                    <a:pt x="808" y="490"/>
                  </a:lnTo>
                  <a:lnTo>
                    <a:pt x="808" y="76"/>
                  </a:lnTo>
                  <a:lnTo>
                    <a:pt x="772" y="76"/>
                  </a:lnTo>
                  <a:lnTo>
                    <a:pt x="772" y="2"/>
                  </a:lnTo>
                  <a:lnTo>
                    <a:pt x="1096" y="2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8510068" y="284842"/>
              <a:ext cx="74547" cy="16953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6" y="0"/>
                </a:cxn>
              </a:cxnLst>
              <a:rect l="0" t="0" r="r" b="b"/>
              <a:pathLst>
                <a:path w="124" h="282">
                  <a:moveTo>
                    <a:pt x="66" y="0"/>
                  </a:moveTo>
                  <a:lnTo>
                    <a:pt x="124" y="282"/>
                  </a:lnTo>
                  <a:lnTo>
                    <a:pt x="0" y="28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8510068" y="284842"/>
              <a:ext cx="74547" cy="170737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0" y="284"/>
                </a:cxn>
                <a:cxn ang="0">
                  <a:pos x="124" y="284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124" h="284">
                  <a:moveTo>
                    <a:pt x="66" y="0"/>
                  </a:moveTo>
                  <a:lnTo>
                    <a:pt x="66" y="0"/>
                  </a:lnTo>
                  <a:lnTo>
                    <a:pt x="124" y="282"/>
                  </a:lnTo>
                  <a:lnTo>
                    <a:pt x="0" y="282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284"/>
                  </a:lnTo>
                  <a:lnTo>
                    <a:pt x="124" y="284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8730102" y="300472"/>
              <a:ext cx="123844" cy="2476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2"/>
                </a:cxn>
                <a:cxn ang="0">
                  <a:pos x="168" y="412"/>
                </a:cxn>
                <a:cxn ang="0">
                  <a:pos x="168" y="412"/>
                </a:cxn>
                <a:cxn ang="0">
                  <a:pos x="180" y="410"/>
                </a:cxn>
                <a:cxn ang="0">
                  <a:pos x="190" y="408"/>
                </a:cxn>
                <a:cxn ang="0">
                  <a:pos x="196" y="404"/>
                </a:cxn>
                <a:cxn ang="0">
                  <a:pos x="202" y="398"/>
                </a:cxn>
                <a:cxn ang="0">
                  <a:pos x="204" y="394"/>
                </a:cxn>
                <a:cxn ang="0">
                  <a:pos x="206" y="386"/>
                </a:cxn>
                <a:cxn ang="0">
                  <a:pos x="206" y="372"/>
                </a:cxn>
                <a:cxn ang="0">
                  <a:pos x="206" y="44"/>
                </a:cxn>
                <a:cxn ang="0">
                  <a:pos x="206" y="44"/>
                </a:cxn>
                <a:cxn ang="0">
                  <a:pos x="206" y="30"/>
                </a:cxn>
                <a:cxn ang="0">
                  <a:pos x="204" y="22"/>
                </a:cxn>
                <a:cxn ang="0">
                  <a:pos x="200" y="16"/>
                </a:cxn>
                <a:cxn ang="0">
                  <a:pos x="194" y="10"/>
                </a:cxn>
                <a:cxn ang="0">
                  <a:pos x="186" y="4"/>
                </a:cxn>
                <a:cxn ang="0">
                  <a:pos x="174" y="0"/>
                </a:cxn>
                <a:cxn ang="0">
                  <a:pos x="158" y="0"/>
                </a:cxn>
                <a:cxn ang="0">
                  <a:pos x="0" y="0"/>
                </a:cxn>
              </a:cxnLst>
              <a:rect l="0" t="0" r="r" b="b"/>
              <a:pathLst>
                <a:path w="206" h="412">
                  <a:moveTo>
                    <a:pt x="0" y="0"/>
                  </a:moveTo>
                  <a:lnTo>
                    <a:pt x="0" y="412"/>
                  </a:lnTo>
                  <a:lnTo>
                    <a:pt x="168" y="412"/>
                  </a:lnTo>
                  <a:lnTo>
                    <a:pt x="168" y="412"/>
                  </a:lnTo>
                  <a:lnTo>
                    <a:pt x="180" y="410"/>
                  </a:lnTo>
                  <a:lnTo>
                    <a:pt x="190" y="408"/>
                  </a:lnTo>
                  <a:lnTo>
                    <a:pt x="196" y="404"/>
                  </a:lnTo>
                  <a:lnTo>
                    <a:pt x="202" y="398"/>
                  </a:lnTo>
                  <a:lnTo>
                    <a:pt x="204" y="394"/>
                  </a:lnTo>
                  <a:lnTo>
                    <a:pt x="206" y="386"/>
                  </a:lnTo>
                  <a:lnTo>
                    <a:pt x="206" y="372"/>
                  </a:lnTo>
                  <a:lnTo>
                    <a:pt x="206" y="44"/>
                  </a:lnTo>
                  <a:lnTo>
                    <a:pt x="206" y="44"/>
                  </a:lnTo>
                  <a:lnTo>
                    <a:pt x="206" y="30"/>
                  </a:lnTo>
                  <a:lnTo>
                    <a:pt x="204" y="22"/>
                  </a:lnTo>
                  <a:lnTo>
                    <a:pt x="200" y="16"/>
                  </a:lnTo>
                  <a:lnTo>
                    <a:pt x="194" y="10"/>
                  </a:lnTo>
                  <a:lnTo>
                    <a:pt x="186" y="4"/>
                  </a:lnTo>
                  <a:lnTo>
                    <a:pt x="174" y="0"/>
                  </a:lnTo>
                  <a:lnTo>
                    <a:pt x="1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8730102" y="299270"/>
              <a:ext cx="123844" cy="24889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80" y="412"/>
                </a:cxn>
                <a:cxn ang="0">
                  <a:pos x="190" y="410"/>
                </a:cxn>
                <a:cxn ang="0">
                  <a:pos x="198" y="406"/>
                </a:cxn>
                <a:cxn ang="0">
                  <a:pos x="202" y="402"/>
                </a:cxn>
                <a:cxn ang="0">
                  <a:pos x="202" y="402"/>
                </a:cxn>
                <a:cxn ang="0">
                  <a:pos x="204" y="396"/>
                </a:cxn>
                <a:cxn ang="0">
                  <a:pos x="206" y="388"/>
                </a:cxn>
                <a:cxn ang="0">
                  <a:pos x="206" y="374"/>
                </a:cxn>
                <a:cxn ang="0">
                  <a:pos x="206" y="46"/>
                </a:cxn>
                <a:cxn ang="0">
                  <a:pos x="206" y="46"/>
                </a:cxn>
                <a:cxn ang="0">
                  <a:pos x="206" y="32"/>
                </a:cxn>
                <a:cxn ang="0">
                  <a:pos x="204" y="24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194" y="10"/>
                </a:cxn>
                <a:cxn ang="0">
                  <a:pos x="186" y="6"/>
                </a:cxn>
                <a:cxn ang="0">
                  <a:pos x="174" y="2"/>
                </a:cxn>
                <a:cxn ang="0">
                  <a:pos x="15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58" y="2"/>
                </a:cxn>
                <a:cxn ang="0">
                  <a:pos x="158" y="2"/>
                </a:cxn>
                <a:cxn ang="0">
                  <a:pos x="174" y="2"/>
                </a:cxn>
                <a:cxn ang="0">
                  <a:pos x="186" y="6"/>
                </a:cxn>
                <a:cxn ang="0">
                  <a:pos x="194" y="12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204" y="24"/>
                </a:cxn>
                <a:cxn ang="0">
                  <a:pos x="204" y="32"/>
                </a:cxn>
                <a:cxn ang="0">
                  <a:pos x="206" y="46"/>
                </a:cxn>
                <a:cxn ang="0">
                  <a:pos x="206" y="374"/>
                </a:cxn>
                <a:cxn ang="0">
                  <a:pos x="206" y="374"/>
                </a:cxn>
                <a:cxn ang="0">
                  <a:pos x="206" y="388"/>
                </a:cxn>
                <a:cxn ang="0">
                  <a:pos x="204" y="394"/>
                </a:cxn>
                <a:cxn ang="0">
                  <a:pos x="202" y="400"/>
                </a:cxn>
                <a:cxn ang="0">
                  <a:pos x="202" y="400"/>
                </a:cxn>
                <a:cxn ang="0">
                  <a:pos x="196" y="406"/>
                </a:cxn>
                <a:cxn ang="0">
                  <a:pos x="190" y="410"/>
                </a:cxn>
                <a:cxn ang="0">
                  <a:pos x="180" y="412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0" y="41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06" h="414">
                  <a:moveTo>
                    <a:pt x="0" y="2"/>
                  </a:moveTo>
                  <a:lnTo>
                    <a:pt x="0" y="2"/>
                  </a:lnTo>
                  <a:lnTo>
                    <a:pt x="0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80" y="412"/>
                  </a:lnTo>
                  <a:lnTo>
                    <a:pt x="190" y="410"/>
                  </a:lnTo>
                  <a:lnTo>
                    <a:pt x="198" y="406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4" y="396"/>
                  </a:lnTo>
                  <a:lnTo>
                    <a:pt x="206" y="388"/>
                  </a:lnTo>
                  <a:lnTo>
                    <a:pt x="206" y="374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6" y="32"/>
                  </a:lnTo>
                  <a:lnTo>
                    <a:pt x="204" y="24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194" y="10"/>
                  </a:lnTo>
                  <a:lnTo>
                    <a:pt x="186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194" y="12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204" y="24"/>
                  </a:lnTo>
                  <a:lnTo>
                    <a:pt x="204" y="32"/>
                  </a:lnTo>
                  <a:lnTo>
                    <a:pt x="206" y="46"/>
                  </a:lnTo>
                  <a:lnTo>
                    <a:pt x="206" y="374"/>
                  </a:lnTo>
                  <a:lnTo>
                    <a:pt x="206" y="374"/>
                  </a:lnTo>
                  <a:lnTo>
                    <a:pt x="206" y="388"/>
                  </a:lnTo>
                  <a:lnTo>
                    <a:pt x="204" y="394"/>
                  </a:lnTo>
                  <a:lnTo>
                    <a:pt x="202" y="400"/>
                  </a:lnTo>
                  <a:lnTo>
                    <a:pt x="202" y="400"/>
                  </a:lnTo>
                  <a:lnTo>
                    <a:pt x="196" y="406"/>
                  </a:lnTo>
                  <a:lnTo>
                    <a:pt x="190" y="410"/>
                  </a:lnTo>
                  <a:lnTo>
                    <a:pt x="180" y="412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0" y="41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8262379" y="300472"/>
              <a:ext cx="107011" cy="1022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0"/>
                </a:cxn>
                <a:cxn ang="0">
                  <a:pos x="142" y="170"/>
                </a:cxn>
                <a:cxn ang="0">
                  <a:pos x="142" y="170"/>
                </a:cxn>
                <a:cxn ang="0">
                  <a:pos x="152" y="168"/>
                </a:cxn>
                <a:cxn ang="0">
                  <a:pos x="162" y="164"/>
                </a:cxn>
                <a:cxn ang="0">
                  <a:pos x="168" y="160"/>
                </a:cxn>
                <a:cxn ang="0">
                  <a:pos x="172" y="154"/>
                </a:cxn>
                <a:cxn ang="0">
                  <a:pos x="174" y="148"/>
                </a:cxn>
                <a:cxn ang="0">
                  <a:pos x="176" y="140"/>
                </a:cxn>
                <a:cxn ang="0">
                  <a:pos x="178" y="126"/>
                </a:cxn>
                <a:cxn ang="0">
                  <a:pos x="178" y="38"/>
                </a:cxn>
                <a:cxn ang="0">
                  <a:pos x="178" y="38"/>
                </a:cxn>
                <a:cxn ang="0">
                  <a:pos x="174" y="24"/>
                </a:cxn>
                <a:cxn ang="0">
                  <a:pos x="172" y="18"/>
                </a:cxn>
                <a:cxn ang="0">
                  <a:pos x="168" y="12"/>
                </a:cxn>
                <a:cxn ang="0">
                  <a:pos x="164" y="8"/>
                </a:cxn>
                <a:cxn ang="0">
                  <a:pos x="156" y="2"/>
                </a:cxn>
                <a:cxn ang="0">
                  <a:pos x="148" y="0"/>
                </a:cxn>
                <a:cxn ang="0">
                  <a:pos x="136" y="0"/>
                </a:cxn>
                <a:cxn ang="0">
                  <a:pos x="0" y="0"/>
                </a:cxn>
              </a:cxnLst>
              <a:rect l="0" t="0" r="r" b="b"/>
              <a:pathLst>
                <a:path w="178" h="170">
                  <a:moveTo>
                    <a:pt x="0" y="0"/>
                  </a:moveTo>
                  <a:lnTo>
                    <a:pt x="0" y="170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2" y="168"/>
                  </a:lnTo>
                  <a:lnTo>
                    <a:pt x="162" y="164"/>
                  </a:lnTo>
                  <a:lnTo>
                    <a:pt x="168" y="160"/>
                  </a:lnTo>
                  <a:lnTo>
                    <a:pt x="172" y="154"/>
                  </a:lnTo>
                  <a:lnTo>
                    <a:pt x="174" y="148"/>
                  </a:lnTo>
                  <a:lnTo>
                    <a:pt x="176" y="140"/>
                  </a:lnTo>
                  <a:lnTo>
                    <a:pt x="178" y="126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174" y="24"/>
                  </a:lnTo>
                  <a:lnTo>
                    <a:pt x="172" y="18"/>
                  </a:lnTo>
                  <a:lnTo>
                    <a:pt x="168" y="12"/>
                  </a:lnTo>
                  <a:lnTo>
                    <a:pt x="164" y="8"/>
                  </a:lnTo>
                  <a:lnTo>
                    <a:pt x="156" y="2"/>
                  </a:lnTo>
                  <a:lnTo>
                    <a:pt x="148" y="0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8261177" y="299270"/>
              <a:ext cx="108213" cy="104606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0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54" y="170"/>
                </a:cxn>
                <a:cxn ang="0">
                  <a:pos x="164" y="166"/>
                </a:cxn>
                <a:cxn ang="0">
                  <a:pos x="170" y="162"/>
                </a:cxn>
                <a:cxn ang="0">
                  <a:pos x="174" y="156"/>
                </a:cxn>
                <a:cxn ang="0">
                  <a:pos x="176" y="150"/>
                </a:cxn>
                <a:cxn ang="0">
                  <a:pos x="178" y="142"/>
                </a:cxn>
                <a:cxn ang="0">
                  <a:pos x="180" y="128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76" y="26"/>
                </a:cxn>
                <a:cxn ang="0">
                  <a:pos x="174" y="20"/>
                </a:cxn>
                <a:cxn ang="0">
                  <a:pos x="170" y="14"/>
                </a:cxn>
                <a:cxn ang="0">
                  <a:pos x="166" y="8"/>
                </a:cxn>
                <a:cxn ang="0">
                  <a:pos x="158" y="4"/>
                </a:cxn>
                <a:cxn ang="0">
                  <a:pos x="150" y="2"/>
                </a:cxn>
                <a:cxn ang="0">
                  <a:pos x="13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8" y="2"/>
                </a:cxn>
                <a:cxn ang="0">
                  <a:pos x="138" y="2"/>
                </a:cxn>
                <a:cxn ang="0">
                  <a:pos x="150" y="2"/>
                </a:cxn>
                <a:cxn ang="0">
                  <a:pos x="158" y="6"/>
                </a:cxn>
                <a:cxn ang="0">
                  <a:pos x="166" y="10"/>
                </a:cxn>
                <a:cxn ang="0">
                  <a:pos x="170" y="14"/>
                </a:cxn>
                <a:cxn ang="0">
                  <a:pos x="174" y="20"/>
                </a:cxn>
                <a:cxn ang="0">
                  <a:pos x="176" y="26"/>
                </a:cxn>
                <a:cxn ang="0">
                  <a:pos x="178" y="40"/>
                </a:cxn>
                <a:cxn ang="0">
                  <a:pos x="180" y="40"/>
                </a:cxn>
                <a:cxn ang="0">
                  <a:pos x="178" y="40"/>
                </a:cxn>
                <a:cxn ang="0">
                  <a:pos x="178" y="128"/>
                </a:cxn>
                <a:cxn ang="0">
                  <a:pos x="178" y="128"/>
                </a:cxn>
                <a:cxn ang="0">
                  <a:pos x="178" y="142"/>
                </a:cxn>
                <a:cxn ang="0">
                  <a:pos x="176" y="150"/>
                </a:cxn>
                <a:cxn ang="0">
                  <a:pos x="174" y="156"/>
                </a:cxn>
                <a:cxn ang="0">
                  <a:pos x="168" y="160"/>
                </a:cxn>
                <a:cxn ang="0">
                  <a:pos x="162" y="166"/>
                </a:cxn>
                <a:cxn ang="0">
                  <a:pos x="154" y="170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2" y="17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0" h="174">
                  <a:moveTo>
                    <a:pt x="2" y="2"/>
                  </a:moveTo>
                  <a:lnTo>
                    <a:pt x="0" y="2"/>
                  </a:lnTo>
                  <a:lnTo>
                    <a:pt x="0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54" y="170"/>
                  </a:lnTo>
                  <a:lnTo>
                    <a:pt x="164" y="166"/>
                  </a:lnTo>
                  <a:lnTo>
                    <a:pt x="170" y="162"/>
                  </a:lnTo>
                  <a:lnTo>
                    <a:pt x="174" y="156"/>
                  </a:lnTo>
                  <a:lnTo>
                    <a:pt x="176" y="150"/>
                  </a:lnTo>
                  <a:lnTo>
                    <a:pt x="178" y="142"/>
                  </a:lnTo>
                  <a:lnTo>
                    <a:pt x="180" y="128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76" y="26"/>
                  </a:lnTo>
                  <a:lnTo>
                    <a:pt x="174" y="20"/>
                  </a:lnTo>
                  <a:lnTo>
                    <a:pt x="170" y="14"/>
                  </a:lnTo>
                  <a:lnTo>
                    <a:pt x="166" y="8"/>
                  </a:lnTo>
                  <a:lnTo>
                    <a:pt x="158" y="4"/>
                  </a:lnTo>
                  <a:lnTo>
                    <a:pt x="150" y="2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50" y="2"/>
                  </a:lnTo>
                  <a:lnTo>
                    <a:pt x="158" y="6"/>
                  </a:lnTo>
                  <a:lnTo>
                    <a:pt x="166" y="10"/>
                  </a:lnTo>
                  <a:lnTo>
                    <a:pt x="170" y="14"/>
                  </a:lnTo>
                  <a:lnTo>
                    <a:pt x="174" y="20"/>
                  </a:lnTo>
                  <a:lnTo>
                    <a:pt x="176" y="26"/>
                  </a:lnTo>
                  <a:lnTo>
                    <a:pt x="178" y="40"/>
                  </a:lnTo>
                  <a:lnTo>
                    <a:pt x="180" y="40"/>
                  </a:lnTo>
                  <a:lnTo>
                    <a:pt x="178" y="40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42"/>
                  </a:lnTo>
                  <a:lnTo>
                    <a:pt x="176" y="150"/>
                  </a:lnTo>
                  <a:lnTo>
                    <a:pt x="174" y="156"/>
                  </a:lnTo>
                  <a:lnTo>
                    <a:pt x="168" y="160"/>
                  </a:lnTo>
                  <a:lnTo>
                    <a:pt x="162" y="166"/>
                  </a:lnTo>
                  <a:lnTo>
                    <a:pt x="154" y="170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2" y="17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8096452" y="740541"/>
              <a:ext cx="52905" cy="64928"/>
            </a:xfrm>
            <a:custGeom>
              <a:avLst/>
              <a:gdLst/>
              <a:ahLst/>
              <a:cxnLst>
                <a:cxn ang="0">
                  <a:pos x="42" y="66"/>
                </a:cxn>
                <a:cxn ang="0">
                  <a:pos x="38" y="108"/>
                </a:cxn>
                <a:cxn ang="0">
                  <a:pos x="24" y="108"/>
                </a:cxn>
                <a:cxn ang="0">
                  <a:pos x="30" y="66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38" y="54"/>
                </a:cxn>
                <a:cxn ang="0">
                  <a:pos x="38" y="54"/>
                </a:cxn>
                <a:cxn ang="0">
                  <a:pos x="74" y="0"/>
                </a:cxn>
                <a:cxn ang="0">
                  <a:pos x="88" y="0"/>
                </a:cxn>
                <a:cxn ang="0">
                  <a:pos x="42" y="66"/>
                </a:cxn>
              </a:cxnLst>
              <a:rect l="0" t="0" r="r" b="b"/>
              <a:pathLst>
                <a:path w="88" h="108">
                  <a:moveTo>
                    <a:pt x="42" y="66"/>
                  </a:moveTo>
                  <a:lnTo>
                    <a:pt x="38" y="108"/>
                  </a:lnTo>
                  <a:lnTo>
                    <a:pt x="24" y="108"/>
                  </a:lnTo>
                  <a:lnTo>
                    <a:pt x="30" y="6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74" y="0"/>
                  </a:lnTo>
                  <a:lnTo>
                    <a:pt x="88" y="0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8142142" y="754969"/>
              <a:ext cx="48095" cy="51702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8" y="14"/>
                </a:cxn>
                <a:cxn ang="0">
                  <a:pos x="54" y="12"/>
                </a:cxn>
                <a:cxn ang="0">
                  <a:pos x="44" y="8"/>
                </a:cxn>
                <a:cxn ang="0">
                  <a:pos x="38" y="10"/>
                </a:cxn>
                <a:cxn ang="0">
                  <a:pos x="28" y="14"/>
                </a:cxn>
                <a:cxn ang="0">
                  <a:pos x="22" y="18"/>
                </a:cxn>
                <a:cxn ang="0">
                  <a:pos x="14" y="42"/>
                </a:cxn>
                <a:cxn ang="0">
                  <a:pos x="14" y="56"/>
                </a:cxn>
                <a:cxn ang="0">
                  <a:pos x="16" y="68"/>
                </a:cxn>
                <a:cxn ang="0">
                  <a:pos x="20" y="72"/>
                </a:cxn>
                <a:cxn ang="0">
                  <a:pos x="24" y="74"/>
                </a:cxn>
                <a:cxn ang="0">
                  <a:pos x="36" y="78"/>
                </a:cxn>
                <a:cxn ang="0">
                  <a:pos x="42" y="76"/>
                </a:cxn>
                <a:cxn ang="0">
                  <a:pos x="48" y="74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4" y="22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8201058" y="756171"/>
              <a:ext cx="44488" cy="49297"/>
            </a:xfrm>
            <a:custGeom>
              <a:avLst/>
              <a:gdLst/>
              <a:ahLst/>
              <a:cxnLst>
                <a:cxn ang="0">
                  <a:pos x="54" y="82"/>
                </a:cxn>
                <a:cxn ang="0">
                  <a:pos x="54" y="72"/>
                </a:cxn>
                <a:cxn ang="0">
                  <a:pos x="54" y="72"/>
                </a:cxn>
                <a:cxn ang="0">
                  <a:pos x="44" y="78"/>
                </a:cxn>
                <a:cxn ang="0">
                  <a:pos x="44" y="78"/>
                </a:cxn>
                <a:cxn ang="0">
                  <a:pos x="34" y="82"/>
                </a:cxn>
                <a:cxn ang="0">
                  <a:pos x="34" y="82"/>
                </a:cxn>
                <a:cxn ang="0">
                  <a:pos x="28" y="82"/>
                </a:cxn>
                <a:cxn ang="0">
                  <a:pos x="28" y="82"/>
                </a:cxn>
                <a:cxn ang="0">
                  <a:pos x="20" y="82"/>
                </a:cxn>
                <a:cxn ang="0">
                  <a:pos x="20" y="82"/>
                </a:cxn>
                <a:cxn ang="0">
                  <a:pos x="12" y="82"/>
                </a:cxn>
                <a:cxn ang="0">
                  <a:pos x="12" y="82"/>
                </a:cxn>
                <a:cxn ang="0">
                  <a:pos x="6" y="78"/>
                </a:cxn>
                <a:cxn ang="0">
                  <a:pos x="6" y="78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0" y="58"/>
                </a:cxn>
                <a:cxn ang="0">
                  <a:pos x="8" y="0"/>
                </a:cxn>
                <a:cxn ang="0">
                  <a:pos x="20" y="0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4" y="66"/>
                </a:cxn>
                <a:cxn ang="0">
                  <a:pos x="14" y="66"/>
                </a:cxn>
                <a:cxn ang="0">
                  <a:pos x="16" y="70"/>
                </a:cxn>
                <a:cxn ang="0">
                  <a:pos x="16" y="70"/>
                </a:cxn>
                <a:cxn ang="0">
                  <a:pos x="20" y="72"/>
                </a:cxn>
                <a:cxn ang="0">
                  <a:pos x="24" y="72"/>
                </a:cxn>
                <a:cxn ang="0">
                  <a:pos x="24" y="72"/>
                </a:cxn>
                <a:cxn ang="0">
                  <a:pos x="34" y="72"/>
                </a:cxn>
                <a:cxn ang="0">
                  <a:pos x="34" y="72"/>
                </a:cxn>
                <a:cxn ang="0">
                  <a:pos x="42" y="70"/>
                </a:cxn>
                <a:cxn ang="0">
                  <a:pos x="42" y="70"/>
                </a:cxn>
                <a:cxn ang="0">
                  <a:pos x="48" y="66"/>
                </a:cxn>
                <a:cxn ang="0">
                  <a:pos x="48" y="66"/>
                </a:cxn>
                <a:cxn ang="0">
                  <a:pos x="54" y="64"/>
                </a:cxn>
                <a:cxn ang="0">
                  <a:pos x="62" y="0"/>
                </a:cxn>
                <a:cxn ang="0">
                  <a:pos x="74" y="0"/>
                </a:cxn>
                <a:cxn ang="0">
                  <a:pos x="64" y="82"/>
                </a:cxn>
                <a:cxn ang="0">
                  <a:pos x="54" y="82"/>
                </a:cxn>
              </a:cxnLst>
              <a:rect l="0" t="0" r="r" b="b"/>
              <a:pathLst>
                <a:path w="74" h="82">
                  <a:moveTo>
                    <a:pt x="54" y="82"/>
                  </a:moveTo>
                  <a:lnTo>
                    <a:pt x="54" y="72"/>
                  </a:lnTo>
                  <a:lnTo>
                    <a:pt x="54" y="72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8" y="0"/>
                  </a:lnTo>
                  <a:lnTo>
                    <a:pt x="20" y="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54" y="64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64" y="82"/>
                  </a:lnTo>
                  <a:lnTo>
                    <a:pt x="54" y="8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8255165" y="756171"/>
              <a:ext cx="32464" cy="49297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6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6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8322498" y="740541"/>
              <a:ext cx="58916" cy="64928"/>
            </a:xfrm>
            <a:custGeom>
              <a:avLst/>
              <a:gdLst/>
              <a:ahLst/>
              <a:cxnLst>
                <a:cxn ang="0">
                  <a:pos x="84" y="108"/>
                </a:cxn>
                <a:cxn ang="0">
                  <a:pos x="66" y="108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12" y="108"/>
                </a:cxn>
                <a:cxn ang="0">
                  <a:pos x="0" y="108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74" y="94"/>
                </a:cxn>
                <a:cxn ang="0">
                  <a:pos x="76" y="94"/>
                </a:cxn>
                <a:cxn ang="0">
                  <a:pos x="86" y="0"/>
                </a:cxn>
                <a:cxn ang="0">
                  <a:pos x="98" y="0"/>
                </a:cxn>
                <a:cxn ang="0">
                  <a:pos x="84" y="108"/>
                </a:cxn>
              </a:cxnLst>
              <a:rect l="0" t="0" r="r" b="b"/>
              <a:pathLst>
                <a:path w="98" h="108">
                  <a:moveTo>
                    <a:pt x="84" y="108"/>
                  </a:moveTo>
                  <a:lnTo>
                    <a:pt x="66" y="10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12" y="108"/>
                  </a:lnTo>
                  <a:lnTo>
                    <a:pt x="0" y="108"/>
                  </a:lnTo>
                  <a:lnTo>
                    <a:pt x="14" y="0"/>
                  </a:lnTo>
                  <a:lnTo>
                    <a:pt x="32" y="0"/>
                  </a:lnTo>
                  <a:lnTo>
                    <a:pt x="74" y="94"/>
                  </a:lnTo>
                  <a:lnTo>
                    <a:pt x="76" y="94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84" y="10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8388629" y="754969"/>
              <a:ext cx="45690" cy="51702"/>
            </a:xfrm>
            <a:custGeom>
              <a:avLst/>
              <a:gdLst/>
              <a:ahLst/>
              <a:cxnLst>
                <a:cxn ang="0">
                  <a:pos x="14" y="46"/>
                </a:cxn>
                <a:cxn ang="0">
                  <a:pos x="16" y="64"/>
                </a:cxn>
                <a:cxn ang="0">
                  <a:pos x="20" y="70"/>
                </a:cxn>
                <a:cxn ang="0">
                  <a:pos x="24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6" y="76"/>
                </a:cxn>
                <a:cxn ang="0">
                  <a:pos x="66" y="74"/>
                </a:cxn>
                <a:cxn ang="0">
                  <a:pos x="64" y="82"/>
                </a:cxn>
                <a:cxn ang="0">
                  <a:pos x="52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8" y="74"/>
                </a:cxn>
                <a:cxn ang="0">
                  <a:pos x="4" y="68"/>
                </a:cxn>
                <a:cxn ang="0">
                  <a:pos x="0" y="52"/>
                </a:cxn>
                <a:cxn ang="0">
                  <a:pos x="2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6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2" y="2"/>
                </a:cxn>
                <a:cxn ang="0">
                  <a:pos x="60" y="4"/>
                </a:cxn>
                <a:cxn ang="0">
                  <a:pos x="70" y="12"/>
                </a:cxn>
                <a:cxn ang="0">
                  <a:pos x="74" y="18"/>
                </a:cxn>
                <a:cxn ang="0">
                  <a:pos x="76" y="26"/>
                </a:cxn>
                <a:cxn ang="0">
                  <a:pos x="76" y="44"/>
                </a:cxn>
                <a:cxn ang="0">
                  <a:pos x="14" y="46"/>
                </a:cxn>
                <a:cxn ang="0">
                  <a:pos x="62" y="26"/>
                </a:cxn>
                <a:cxn ang="0">
                  <a:pos x="60" y="18"/>
                </a:cxn>
                <a:cxn ang="0">
                  <a:pos x="54" y="10"/>
                </a:cxn>
                <a:cxn ang="0">
                  <a:pos x="48" y="10"/>
                </a:cxn>
                <a:cxn ang="0">
                  <a:pos x="42" y="8"/>
                </a:cxn>
                <a:cxn ang="0">
                  <a:pos x="24" y="16"/>
                </a:cxn>
                <a:cxn ang="0">
                  <a:pos x="18" y="26"/>
                </a:cxn>
                <a:cxn ang="0">
                  <a:pos x="62" y="38"/>
                </a:cxn>
                <a:cxn ang="0">
                  <a:pos x="62" y="26"/>
                </a:cxn>
              </a:cxnLst>
              <a:rect l="0" t="0" r="r" b="b"/>
              <a:pathLst>
                <a:path w="76" h="86">
                  <a:moveTo>
                    <a:pt x="14" y="46"/>
                  </a:moveTo>
                  <a:lnTo>
                    <a:pt x="14" y="46"/>
                  </a:lnTo>
                  <a:lnTo>
                    <a:pt x="14" y="56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20" y="70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66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4" y="80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4" y="1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34"/>
                  </a:lnTo>
                  <a:lnTo>
                    <a:pt x="76" y="44"/>
                  </a:lnTo>
                  <a:lnTo>
                    <a:pt x="74" y="46"/>
                  </a:lnTo>
                  <a:lnTo>
                    <a:pt x="14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8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8" y="26"/>
                  </a:lnTo>
                  <a:lnTo>
                    <a:pt x="14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8441533" y="739339"/>
              <a:ext cx="32464" cy="66130"/>
            </a:xfrm>
            <a:custGeom>
              <a:avLst/>
              <a:gdLst/>
              <a:ahLst/>
              <a:cxnLst>
                <a:cxn ang="0">
                  <a:pos x="30" y="38"/>
                </a:cxn>
                <a:cxn ang="0">
                  <a:pos x="22" y="90"/>
                </a:cxn>
                <a:cxn ang="0">
                  <a:pos x="22" y="90"/>
                </a:cxn>
                <a:cxn ang="0">
                  <a:pos x="22" y="96"/>
                </a:cxn>
                <a:cxn ang="0">
                  <a:pos x="22" y="96"/>
                </a:cxn>
                <a:cxn ang="0">
                  <a:pos x="24" y="100"/>
                </a:cxn>
                <a:cxn ang="0">
                  <a:pos x="24" y="100"/>
                </a:cxn>
                <a:cxn ang="0">
                  <a:pos x="28" y="100"/>
                </a:cxn>
                <a:cxn ang="0">
                  <a:pos x="28" y="100"/>
                </a:cxn>
                <a:cxn ang="0">
                  <a:pos x="34" y="100"/>
                </a:cxn>
                <a:cxn ang="0">
                  <a:pos x="44" y="100"/>
                </a:cxn>
                <a:cxn ang="0">
                  <a:pos x="44" y="110"/>
                </a:cxn>
                <a:cxn ang="0">
                  <a:pos x="32" y="110"/>
                </a:cxn>
                <a:cxn ang="0">
                  <a:pos x="32" y="110"/>
                </a:cxn>
                <a:cxn ang="0">
                  <a:pos x="20" y="110"/>
                </a:cxn>
                <a:cxn ang="0">
                  <a:pos x="20" y="110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2" y="104"/>
                </a:cxn>
                <a:cxn ang="0">
                  <a:pos x="10" y="102"/>
                </a:cxn>
                <a:cxn ang="0">
                  <a:pos x="10" y="102"/>
                </a:cxn>
                <a:cxn ang="0">
                  <a:pos x="10" y="90"/>
                </a:cxn>
                <a:cxn ang="0">
                  <a:pos x="18" y="38"/>
                </a:cxn>
                <a:cxn ang="0">
                  <a:pos x="0" y="38"/>
                </a:cxn>
                <a:cxn ang="0">
                  <a:pos x="2" y="28"/>
                </a:cxn>
                <a:cxn ang="0">
                  <a:pos x="18" y="2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0" y="28"/>
                </a:cxn>
                <a:cxn ang="0">
                  <a:pos x="54" y="28"/>
                </a:cxn>
                <a:cxn ang="0">
                  <a:pos x="52" y="38"/>
                </a:cxn>
                <a:cxn ang="0">
                  <a:pos x="30" y="38"/>
                </a:cxn>
              </a:cxnLst>
              <a:rect l="0" t="0" r="r" b="b"/>
              <a:pathLst>
                <a:path w="54" h="110">
                  <a:moveTo>
                    <a:pt x="30" y="38"/>
                  </a:moveTo>
                  <a:lnTo>
                    <a:pt x="22" y="90"/>
                  </a:lnTo>
                  <a:lnTo>
                    <a:pt x="22" y="90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8" y="100"/>
                  </a:lnTo>
                  <a:lnTo>
                    <a:pt x="28" y="100"/>
                  </a:lnTo>
                  <a:lnTo>
                    <a:pt x="34" y="100"/>
                  </a:lnTo>
                  <a:lnTo>
                    <a:pt x="44" y="100"/>
                  </a:lnTo>
                  <a:lnTo>
                    <a:pt x="44" y="110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2" y="104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0" y="90"/>
                  </a:lnTo>
                  <a:lnTo>
                    <a:pt x="18" y="3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18" y="2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0" y="28"/>
                  </a:lnTo>
                  <a:lnTo>
                    <a:pt x="54" y="28"/>
                  </a:lnTo>
                  <a:lnTo>
                    <a:pt x="52" y="38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8478806" y="756171"/>
              <a:ext cx="70940" cy="49297"/>
            </a:xfrm>
            <a:custGeom>
              <a:avLst/>
              <a:gdLst/>
              <a:ahLst/>
              <a:cxnLst>
                <a:cxn ang="0">
                  <a:pos x="88" y="82"/>
                </a:cxn>
                <a:cxn ang="0">
                  <a:pos x="70" y="82"/>
                </a:cxn>
                <a:cxn ang="0">
                  <a:pos x="58" y="12"/>
                </a:cxn>
                <a:cxn ang="0">
                  <a:pos x="56" y="12"/>
                </a:cxn>
                <a:cxn ang="0">
                  <a:pos x="30" y="82"/>
                </a:cxn>
                <a:cxn ang="0">
                  <a:pos x="10" y="82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18" y="56"/>
                </a:cxn>
                <a:cxn ang="0">
                  <a:pos x="18" y="56"/>
                </a:cxn>
                <a:cxn ang="0">
                  <a:pos x="20" y="72"/>
                </a:cxn>
                <a:cxn ang="0">
                  <a:pos x="22" y="72"/>
                </a:cxn>
                <a:cxn ang="0">
                  <a:pos x="22" y="72"/>
                </a:cxn>
                <a:cxn ang="0">
                  <a:pos x="28" y="56"/>
                </a:cxn>
                <a:cxn ang="0">
                  <a:pos x="28" y="56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42" y="26"/>
                </a:cxn>
                <a:cxn ang="0">
                  <a:pos x="42" y="26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50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70" y="10"/>
                </a:cxn>
                <a:cxn ang="0">
                  <a:pos x="70" y="10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74" y="42"/>
                </a:cxn>
                <a:cxn ang="0">
                  <a:pos x="74" y="42"/>
                </a:cxn>
                <a:cxn ang="0">
                  <a:pos x="76" y="56"/>
                </a:cxn>
                <a:cxn ang="0">
                  <a:pos x="76" y="56"/>
                </a:cxn>
                <a:cxn ang="0">
                  <a:pos x="80" y="72"/>
                </a:cxn>
                <a:cxn ang="0">
                  <a:pos x="82" y="72"/>
                </a:cxn>
                <a:cxn ang="0">
                  <a:pos x="82" y="72"/>
                </a:cxn>
                <a:cxn ang="0">
                  <a:pos x="88" y="58"/>
                </a:cxn>
                <a:cxn ang="0">
                  <a:pos x="88" y="58"/>
                </a:cxn>
                <a:cxn ang="0">
                  <a:pos x="92" y="42"/>
                </a:cxn>
                <a:cxn ang="0">
                  <a:pos x="92" y="42"/>
                </a:cxn>
                <a:cxn ang="0">
                  <a:pos x="98" y="26"/>
                </a:cxn>
                <a:cxn ang="0">
                  <a:pos x="98" y="26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6" y="0"/>
                </a:cxn>
                <a:cxn ang="0">
                  <a:pos x="118" y="0"/>
                </a:cxn>
                <a:cxn ang="0">
                  <a:pos x="88" y="82"/>
                </a:cxn>
              </a:cxnLst>
              <a:rect l="0" t="0" r="r" b="b"/>
              <a:pathLst>
                <a:path w="118" h="82">
                  <a:moveTo>
                    <a:pt x="88" y="82"/>
                  </a:moveTo>
                  <a:lnTo>
                    <a:pt x="70" y="82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30" y="82"/>
                  </a:lnTo>
                  <a:lnTo>
                    <a:pt x="10" y="8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80" y="72"/>
                  </a:lnTo>
                  <a:lnTo>
                    <a:pt x="82" y="72"/>
                  </a:lnTo>
                  <a:lnTo>
                    <a:pt x="82" y="72"/>
                  </a:lnTo>
                  <a:lnTo>
                    <a:pt x="88" y="58"/>
                  </a:lnTo>
                  <a:lnTo>
                    <a:pt x="88" y="58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88" y="8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0" name="Freeform 89"/>
            <p:cNvSpPr>
              <a:spLocks noEditPoints="1"/>
            </p:cNvSpPr>
            <p:nvPr/>
          </p:nvSpPr>
          <p:spPr bwMode="auto">
            <a:xfrm>
              <a:off x="8554556" y="754969"/>
              <a:ext cx="48095" cy="51702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4" y="12"/>
                </a:cxn>
                <a:cxn ang="0">
                  <a:pos x="50" y="10"/>
                </a:cxn>
                <a:cxn ang="0">
                  <a:pos x="44" y="8"/>
                </a:cxn>
                <a:cxn ang="0">
                  <a:pos x="32" y="12"/>
                </a:cxn>
                <a:cxn ang="0">
                  <a:pos x="22" y="18"/>
                </a:cxn>
                <a:cxn ang="0">
                  <a:pos x="16" y="28"/>
                </a:cxn>
                <a:cxn ang="0">
                  <a:pos x="14" y="42"/>
                </a:cxn>
                <a:cxn ang="0">
                  <a:pos x="12" y="56"/>
                </a:cxn>
                <a:cxn ang="0">
                  <a:pos x="16" y="68"/>
                </a:cxn>
                <a:cxn ang="0">
                  <a:pos x="24" y="74"/>
                </a:cxn>
                <a:cxn ang="0">
                  <a:pos x="30" y="76"/>
                </a:cxn>
                <a:cxn ang="0">
                  <a:pos x="36" y="78"/>
                </a:cxn>
                <a:cxn ang="0">
                  <a:pos x="48" y="74"/>
                </a:cxn>
                <a:cxn ang="0">
                  <a:pos x="52" y="72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8611068" y="756171"/>
              <a:ext cx="32464" cy="49297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8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2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8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8645937" y="735731"/>
              <a:ext cx="45690" cy="69738"/>
            </a:xfrm>
            <a:custGeom>
              <a:avLst/>
              <a:gdLst/>
              <a:ahLst/>
              <a:cxnLst>
                <a:cxn ang="0">
                  <a:pos x="52" y="116"/>
                </a:cxn>
                <a:cxn ang="0">
                  <a:pos x="16" y="72"/>
                </a:cxn>
                <a:cxn ang="0">
                  <a:pos x="12" y="116"/>
                </a:cxn>
                <a:cxn ang="0">
                  <a:pos x="0" y="1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16" y="70"/>
                </a:cxn>
                <a:cxn ang="0">
                  <a:pos x="60" y="34"/>
                </a:cxn>
                <a:cxn ang="0">
                  <a:pos x="76" y="34"/>
                </a:cxn>
                <a:cxn ang="0">
                  <a:pos x="32" y="70"/>
                </a:cxn>
                <a:cxn ang="0">
                  <a:pos x="70" y="116"/>
                </a:cxn>
                <a:cxn ang="0">
                  <a:pos x="52" y="116"/>
                </a:cxn>
              </a:cxnLst>
              <a:rect l="0" t="0" r="r" b="b"/>
              <a:pathLst>
                <a:path w="76" h="116">
                  <a:moveTo>
                    <a:pt x="52" y="116"/>
                  </a:moveTo>
                  <a:lnTo>
                    <a:pt x="16" y="72"/>
                  </a:lnTo>
                  <a:lnTo>
                    <a:pt x="12" y="116"/>
                  </a:lnTo>
                  <a:lnTo>
                    <a:pt x="0" y="1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16" y="70"/>
                  </a:lnTo>
                  <a:lnTo>
                    <a:pt x="60" y="34"/>
                  </a:lnTo>
                  <a:lnTo>
                    <a:pt x="76" y="34"/>
                  </a:lnTo>
                  <a:lnTo>
                    <a:pt x="32" y="70"/>
                  </a:lnTo>
                  <a:lnTo>
                    <a:pt x="70" y="116"/>
                  </a:lnTo>
                  <a:lnTo>
                    <a:pt x="52" y="1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8698841" y="739339"/>
              <a:ext cx="13226" cy="21643"/>
            </a:xfrm>
            <a:custGeom>
              <a:avLst/>
              <a:gdLst/>
              <a:ahLst/>
              <a:cxnLst>
                <a:cxn ang="0">
                  <a:pos x="8" y="36"/>
                </a:cxn>
                <a:cxn ang="0">
                  <a:pos x="0" y="36"/>
                </a:cxn>
                <a:cxn ang="0">
                  <a:pos x="8" y="0"/>
                </a:cxn>
                <a:cxn ang="0">
                  <a:pos x="22" y="0"/>
                </a:cxn>
                <a:cxn ang="0">
                  <a:pos x="8" y="36"/>
                </a:cxn>
              </a:cxnLst>
              <a:rect l="0" t="0" r="r" b="b"/>
              <a:pathLst>
                <a:path w="22" h="36">
                  <a:moveTo>
                    <a:pt x="8" y="36"/>
                  </a:moveTo>
                  <a:lnTo>
                    <a:pt x="0" y="36"/>
                  </a:lnTo>
                  <a:lnTo>
                    <a:pt x="8" y="0"/>
                  </a:lnTo>
                  <a:lnTo>
                    <a:pt x="22" y="0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8718078" y="754969"/>
              <a:ext cx="39678" cy="51702"/>
            </a:xfrm>
            <a:custGeom>
              <a:avLst/>
              <a:gdLst/>
              <a:ahLst/>
              <a:cxnLst>
                <a:cxn ang="0">
                  <a:pos x="64" y="60"/>
                </a:cxn>
                <a:cxn ang="0">
                  <a:pos x="54" y="78"/>
                </a:cxn>
                <a:cxn ang="0">
                  <a:pos x="48" y="82"/>
                </a:cxn>
                <a:cxn ang="0">
                  <a:pos x="26" y="86"/>
                </a:cxn>
                <a:cxn ang="0">
                  <a:pos x="12" y="84"/>
                </a:cxn>
                <a:cxn ang="0">
                  <a:pos x="0" y="82"/>
                </a:cxn>
                <a:cxn ang="0">
                  <a:pos x="2" y="74"/>
                </a:cxn>
                <a:cxn ang="0">
                  <a:pos x="12" y="76"/>
                </a:cxn>
                <a:cxn ang="0">
                  <a:pos x="24" y="76"/>
                </a:cxn>
                <a:cxn ang="0">
                  <a:pos x="34" y="76"/>
                </a:cxn>
                <a:cxn ang="0">
                  <a:pos x="42" y="74"/>
                </a:cxn>
                <a:cxn ang="0">
                  <a:pos x="48" y="70"/>
                </a:cxn>
                <a:cxn ang="0">
                  <a:pos x="52" y="62"/>
                </a:cxn>
                <a:cxn ang="0">
                  <a:pos x="52" y="58"/>
                </a:cxn>
                <a:cxn ang="0">
                  <a:pos x="50" y="54"/>
                </a:cxn>
                <a:cxn ang="0">
                  <a:pos x="44" y="50"/>
                </a:cxn>
                <a:cxn ang="0">
                  <a:pos x="34" y="48"/>
                </a:cxn>
                <a:cxn ang="0">
                  <a:pos x="28" y="46"/>
                </a:cxn>
                <a:cxn ang="0">
                  <a:pos x="20" y="44"/>
                </a:cxn>
                <a:cxn ang="0">
                  <a:pos x="12" y="40"/>
                </a:cxn>
                <a:cxn ang="0">
                  <a:pos x="8" y="34"/>
                </a:cxn>
                <a:cxn ang="0">
                  <a:pos x="6" y="24"/>
                </a:cxn>
                <a:cxn ang="0">
                  <a:pos x="8" y="18"/>
                </a:cxn>
                <a:cxn ang="0">
                  <a:pos x="12" y="12"/>
                </a:cxn>
                <a:cxn ang="0">
                  <a:pos x="20" y="6"/>
                </a:cxn>
                <a:cxn ang="0">
                  <a:pos x="30" y="2"/>
                </a:cxn>
                <a:cxn ang="0">
                  <a:pos x="42" y="0"/>
                </a:cxn>
                <a:cxn ang="0">
                  <a:pos x="56" y="2"/>
                </a:cxn>
                <a:cxn ang="0">
                  <a:pos x="64" y="12"/>
                </a:cxn>
                <a:cxn ang="0">
                  <a:pos x="54" y="10"/>
                </a:cxn>
                <a:cxn ang="0">
                  <a:pos x="44" y="10"/>
                </a:cxn>
                <a:cxn ang="0">
                  <a:pos x="36" y="10"/>
                </a:cxn>
                <a:cxn ang="0">
                  <a:pos x="28" y="12"/>
                </a:cxn>
                <a:cxn ang="0">
                  <a:pos x="22" y="16"/>
                </a:cxn>
                <a:cxn ang="0">
                  <a:pos x="20" y="18"/>
                </a:cxn>
                <a:cxn ang="0">
                  <a:pos x="20" y="22"/>
                </a:cxn>
                <a:cxn ang="0">
                  <a:pos x="20" y="28"/>
                </a:cxn>
                <a:cxn ang="0">
                  <a:pos x="26" y="32"/>
                </a:cxn>
                <a:cxn ang="0">
                  <a:pos x="32" y="36"/>
                </a:cxn>
                <a:cxn ang="0">
                  <a:pos x="38" y="36"/>
                </a:cxn>
                <a:cxn ang="0">
                  <a:pos x="48" y="38"/>
                </a:cxn>
                <a:cxn ang="0">
                  <a:pos x="56" y="42"/>
                </a:cxn>
                <a:cxn ang="0">
                  <a:pos x="62" y="50"/>
                </a:cxn>
                <a:cxn ang="0">
                  <a:pos x="64" y="54"/>
                </a:cxn>
                <a:cxn ang="0">
                  <a:pos x="64" y="60"/>
                </a:cxn>
              </a:cxnLst>
              <a:rect l="0" t="0" r="r" b="b"/>
              <a:pathLst>
                <a:path w="66" h="86">
                  <a:moveTo>
                    <a:pt x="64" y="60"/>
                  </a:moveTo>
                  <a:lnTo>
                    <a:pt x="64" y="60"/>
                  </a:lnTo>
                  <a:lnTo>
                    <a:pt x="60" y="70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48" y="82"/>
                  </a:lnTo>
                  <a:lnTo>
                    <a:pt x="42" y="84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6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2" y="58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2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66" y="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4" y="54"/>
                  </a:lnTo>
                  <a:lnTo>
                    <a:pt x="64" y="60"/>
                  </a:lnTo>
                  <a:lnTo>
                    <a:pt x="64" y="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8798638" y="740541"/>
              <a:ext cx="46892" cy="64928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4" y="0"/>
                </a:cxn>
                <a:cxn ang="0">
                  <a:pos x="78" y="0"/>
                </a:cxn>
                <a:cxn ang="0">
                  <a:pos x="76" y="8"/>
                </a:cxn>
                <a:cxn ang="0">
                  <a:pos x="24" y="8"/>
                </a:cxn>
                <a:cxn ang="0">
                  <a:pos x="20" y="48"/>
                </a:cxn>
                <a:cxn ang="0">
                  <a:pos x="60" y="48"/>
                </a:cxn>
                <a:cxn ang="0">
                  <a:pos x="58" y="56"/>
                </a:cxn>
                <a:cxn ang="0">
                  <a:pos x="18" y="56"/>
                </a:cxn>
                <a:cxn ang="0">
                  <a:pos x="14" y="98"/>
                </a:cxn>
                <a:cxn ang="0">
                  <a:pos x="66" y="98"/>
                </a:cxn>
                <a:cxn ang="0">
                  <a:pos x="66" y="108"/>
                </a:cxn>
                <a:cxn ang="0">
                  <a:pos x="0" y="108"/>
                </a:cxn>
              </a:cxnLst>
              <a:rect l="0" t="0" r="r" b="b"/>
              <a:pathLst>
                <a:path w="78" h="108">
                  <a:moveTo>
                    <a:pt x="0" y="108"/>
                  </a:moveTo>
                  <a:lnTo>
                    <a:pt x="14" y="0"/>
                  </a:lnTo>
                  <a:lnTo>
                    <a:pt x="78" y="0"/>
                  </a:lnTo>
                  <a:lnTo>
                    <a:pt x="76" y="8"/>
                  </a:lnTo>
                  <a:lnTo>
                    <a:pt x="24" y="8"/>
                  </a:lnTo>
                  <a:lnTo>
                    <a:pt x="20" y="48"/>
                  </a:lnTo>
                  <a:lnTo>
                    <a:pt x="60" y="48"/>
                  </a:lnTo>
                  <a:lnTo>
                    <a:pt x="58" y="56"/>
                  </a:lnTo>
                  <a:lnTo>
                    <a:pt x="18" y="56"/>
                  </a:lnTo>
                  <a:lnTo>
                    <a:pt x="14" y="98"/>
                  </a:lnTo>
                  <a:lnTo>
                    <a:pt x="66" y="98"/>
                  </a:lnTo>
                  <a:lnTo>
                    <a:pt x="66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6" name="Freeform 95"/>
            <p:cNvSpPr>
              <a:spLocks noEditPoints="1"/>
            </p:cNvSpPr>
            <p:nvPr/>
          </p:nvSpPr>
          <p:spPr bwMode="auto">
            <a:xfrm>
              <a:off x="8847935" y="735731"/>
              <a:ext cx="48095" cy="70940"/>
            </a:xfrm>
            <a:custGeom>
              <a:avLst/>
              <a:gdLst/>
              <a:ahLst/>
              <a:cxnLst>
                <a:cxn ang="0">
                  <a:pos x="66" y="114"/>
                </a:cxn>
                <a:cxn ang="0">
                  <a:pos x="60" y="116"/>
                </a:cxn>
                <a:cxn ang="0">
                  <a:pos x="52" y="116"/>
                </a:cxn>
                <a:cxn ang="0">
                  <a:pos x="46" y="118"/>
                </a:cxn>
                <a:cxn ang="0">
                  <a:pos x="38" y="118"/>
                </a:cxn>
                <a:cxn ang="0">
                  <a:pos x="20" y="114"/>
                </a:cxn>
                <a:cxn ang="0">
                  <a:pos x="14" y="112"/>
                </a:cxn>
                <a:cxn ang="0">
                  <a:pos x="8" y="106"/>
                </a:cxn>
                <a:cxn ang="0">
                  <a:pos x="0" y="94"/>
                </a:cxn>
                <a:cxn ang="0">
                  <a:pos x="0" y="86"/>
                </a:cxn>
                <a:cxn ang="0">
                  <a:pos x="0" y="76"/>
                </a:cxn>
                <a:cxn ang="0">
                  <a:pos x="4" y="58"/>
                </a:cxn>
                <a:cxn ang="0">
                  <a:pos x="8" y="50"/>
                </a:cxn>
                <a:cxn ang="0">
                  <a:pos x="14" y="44"/>
                </a:cxn>
                <a:cxn ang="0">
                  <a:pos x="28" y="36"/>
                </a:cxn>
                <a:cxn ang="0">
                  <a:pos x="36" y="34"/>
                </a:cxn>
                <a:cxn ang="0">
                  <a:pos x="44" y="32"/>
                </a:cxn>
                <a:cxn ang="0">
                  <a:pos x="52" y="32"/>
                </a:cxn>
                <a:cxn ang="0">
                  <a:pos x="68" y="0"/>
                </a:cxn>
                <a:cxn ang="0">
                  <a:pos x="80" y="0"/>
                </a:cxn>
                <a:cxn ang="0">
                  <a:pos x="78" y="16"/>
                </a:cxn>
                <a:cxn ang="0">
                  <a:pos x="76" y="38"/>
                </a:cxn>
                <a:cxn ang="0">
                  <a:pos x="72" y="62"/>
                </a:cxn>
                <a:cxn ang="0">
                  <a:pos x="70" y="84"/>
                </a:cxn>
                <a:cxn ang="0">
                  <a:pos x="68" y="102"/>
                </a:cxn>
                <a:cxn ang="0">
                  <a:pos x="66" y="114"/>
                </a:cxn>
                <a:cxn ang="0">
                  <a:pos x="62" y="44"/>
                </a:cxn>
                <a:cxn ang="0">
                  <a:pos x="54" y="42"/>
                </a:cxn>
                <a:cxn ang="0">
                  <a:pos x="46" y="42"/>
                </a:cxn>
                <a:cxn ang="0">
                  <a:pos x="28" y="46"/>
                </a:cxn>
                <a:cxn ang="0">
                  <a:pos x="24" y="50"/>
                </a:cxn>
                <a:cxn ang="0">
                  <a:pos x="16" y="60"/>
                </a:cxn>
                <a:cxn ang="0">
                  <a:pos x="12" y="76"/>
                </a:cxn>
                <a:cxn ang="0">
                  <a:pos x="14" y="88"/>
                </a:cxn>
                <a:cxn ang="0">
                  <a:pos x="18" y="100"/>
                </a:cxn>
                <a:cxn ang="0">
                  <a:pos x="22" y="104"/>
                </a:cxn>
                <a:cxn ang="0">
                  <a:pos x="26" y="106"/>
                </a:cxn>
                <a:cxn ang="0">
                  <a:pos x="40" y="108"/>
                </a:cxn>
                <a:cxn ang="0">
                  <a:pos x="46" y="108"/>
                </a:cxn>
                <a:cxn ang="0">
                  <a:pos x="56" y="108"/>
                </a:cxn>
              </a:cxnLst>
              <a:rect l="0" t="0" r="r" b="b"/>
              <a:pathLst>
                <a:path w="80" h="118">
                  <a:moveTo>
                    <a:pt x="66" y="114"/>
                  </a:moveTo>
                  <a:lnTo>
                    <a:pt x="66" y="114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28" y="116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14" y="112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4" y="100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6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8" y="50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0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64" y="34"/>
                  </a:lnTo>
                  <a:lnTo>
                    <a:pt x="68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6" y="114"/>
                  </a:lnTo>
                  <a:lnTo>
                    <a:pt x="66" y="114"/>
                  </a:lnTo>
                  <a:close/>
                  <a:moveTo>
                    <a:pt x="62" y="44"/>
                  </a:moveTo>
                  <a:lnTo>
                    <a:pt x="62" y="44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4" y="44"/>
                  </a:lnTo>
                  <a:lnTo>
                    <a:pt x="28" y="46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54"/>
                  </a:lnTo>
                  <a:lnTo>
                    <a:pt x="16" y="60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6" y="94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22" y="104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32" y="108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6" y="108"/>
                  </a:lnTo>
                  <a:lnTo>
                    <a:pt x="62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7" name="Freeform 96"/>
            <p:cNvSpPr>
              <a:spLocks noEditPoints="1"/>
            </p:cNvSpPr>
            <p:nvPr/>
          </p:nvSpPr>
          <p:spPr bwMode="auto">
            <a:xfrm>
              <a:off x="8902042" y="754969"/>
              <a:ext cx="51702" cy="70940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70" y="16"/>
                </a:cxn>
                <a:cxn ang="0">
                  <a:pos x="72" y="28"/>
                </a:cxn>
                <a:cxn ang="0">
                  <a:pos x="68" y="40"/>
                </a:cxn>
                <a:cxn ang="0">
                  <a:pos x="60" y="50"/>
                </a:cxn>
                <a:cxn ang="0">
                  <a:pos x="48" y="54"/>
                </a:cxn>
                <a:cxn ang="0">
                  <a:pos x="30" y="56"/>
                </a:cxn>
                <a:cxn ang="0">
                  <a:pos x="26" y="54"/>
                </a:cxn>
                <a:cxn ang="0">
                  <a:pos x="16" y="64"/>
                </a:cxn>
                <a:cxn ang="0">
                  <a:pos x="16" y="70"/>
                </a:cxn>
                <a:cxn ang="0">
                  <a:pos x="26" y="74"/>
                </a:cxn>
                <a:cxn ang="0">
                  <a:pos x="36" y="76"/>
                </a:cxn>
                <a:cxn ang="0">
                  <a:pos x="52" y="76"/>
                </a:cxn>
                <a:cxn ang="0">
                  <a:pos x="64" y="78"/>
                </a:cxn>
                <a:cxn ang="0">
                  <a:pos x="70" y="82"/>
                </a:cxn>
                <a:cxn ang="0">
                  <a:pos x="72" y="92"/>
                </a:cxn>
                <a:cxn ang="0">
                  <a:pos x="68" y="106"/>
                </a:cxn>
                <a:cxn ang="0">
                  <a:pos x="56" y="114"/>
                </a:cxn>
                <a:cxn ang="0">
                  <a:pos x="30" y="118"/>
                </a:cxn>
                <a:cxn ang="0">
                  <a:pos x="14" y="118"/>
                </a:cxn>
                <a:cxn ang="0">
                  <a:pos x="0" y="106"/>
                </a:cxn>
                <a:cxn ang="0">
                  <a:pos x="28" y="110"/>
                </a:cxn>
                <a:cxn ang="0">
                  <a:pos x="36" y="110"/>
                </a:cxn>
                <a:cxn ang="0">
                  <a:pos x="56" y="102"/>
                </a:cxn>
                <a:cxn ang="0">
                  <a:pos x="60" y="96"/>
                </a:cxn>
                <a:cxn ang="0">
                  <a:pos x="58" y="90"/>
                </a:cxn>
                <a:cxn ang="0">
                  <a:pos x="48" y="86"/>
                </a:cxn>
                <a:cxn ang="0">
                  <a:pos x="40" y="86"/>
                </a:cxn>
                <a:cxn ang="0">
                  <a:pos x="28" y="86"/>
                </a:cxn>
                <a:cxn ang="0">
                  <a:pos x="20" y="86"/>
                </a:cxn>
                <a:cxn ang="0">
                  <a:pos x="4" y="80"/>
                </a:cxn>
                <a:cxn ang="0">
                  <a:pos x="2" y="70"/>
                </a:cxn>
                <a:cxn ang="0">
                  <a:pos x="8" y="60"/>
                </a:cxn>
                <a:cxn ang="0">
                  <a:pos x="18" y="52"/>
                </a:cxn>
                <a:cxn ang="0">
                  <a:pos x="8" y="42"/>
                </a:cxn>
                <a:cxn ang="0">
                  <a:pos x="4" y="28"/>
                </a:cxn>
                <a:cxn ang="0">
                  <a:pos x="8" y="16"/>
                </a:cxn>
                <a:cxn ang="0">
                  <a:pos x="18" y="8"/>
                </a:cxn>
                <a:cxn ang="0">
                  <a:pos x="42" y="0"/>
                </a:cxn>
                <a:cxn ang="0">
                  <a:pos x="48" y="2"/>
                </a:cxn>
                <a:cxn ang="0">
                  <a:pos x="84" y="10"/>
                </a:cxn>
                <a:cxn ang="0">
                  <a:pos x="74" y="8"/>
                </a:cxn>
                <a:cxn ang="0">
                  <a:pos x="58" y="20"/>
                </a:cxn>
                <a:cxn ang="0">
                  <a:pos x="50" y="10"/>
                </a:cxn>
                <a:cxn ang="0">
                  <a:pos x="32" y="10"/>
                </a:cxn>
                <a:cxn ang="0">
                  <a:pos x="22" y="20"/>
                </a:cxn>
                <a:cxn ang="0">
                  <a:pos x="20" y="36"/>
                </a:cxn>
                <a:cxn ang="0">
                  <a:pos x="28" y="46"/>
                </a:cxn>
                <a:cxn ang="0">
                  <a:pos x="46" y="46"/>
                </a:cxn>
                <a:cxn ang="0">
                  <a:pos x="60" y="28"/>
                </a:cxn>
              </a:cxnLst>
              <a:rect l="0" t="0" r="r" b="b"/>
              <a:pathLst>
                <a:path w="86" h="118">
                  <a:moveTo>
                    <a:pt x="74" y="8"/>
                  </a:moveTo>
                  <a:lnTo>
                    <a:pt x="7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2" y="2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0" y="3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4" y="46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6" y="64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8" y="80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2" y="86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100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2" y="110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0" y="11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8" y="100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2" y="76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2" y="48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4" y="3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4" y="2"/>
                  </a:lnTo>
                  <a:lnTo>
                    <a:pt x="86" y="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74" y="8"/>
                  </a:lnTo>
                  <a:lnTo>
                    <a:pt x="74" y="8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58" y="20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0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20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20" y="36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6" y="46"/>
                  </a:lnTo>
                  <a:lnTo>
                    <a:pt x="52" y="42"/>
                  </a:lnTo>
                  <a:lnTo>
                    <a:pt x="56" y="36"/>
                  </a:lnTo>
                  <a:lnTo>
                    <a:pt x="60" y="28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8" name="Freeform 97"/>
            <p:cNvSpPr>
              <a:spLocks noEditPoints="1"/>
            </p:cNvSpPr>
            <p:nvPr/>
          </p:nvSpPr>
          <p:spPr bwMode="auto">
            <a:xfrm>
              <a:off x="8957351" y="754969"/>
              <a:ext cx="44488" cy="51702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4" y="64"/>
                </a:cxn>
                <a:cxn ang="0">
                  <a:pos x="18" y="70"/>
                </a:cxn>
                <a:cxn ang="0">
                  <a:pos x="22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4" y="76"/>
                </a:cxn>
                <a:cxn ang="0">
                  <a:pos x="64" y="74"/>
                </a:cxn>
                <a:cxn ang="0">
                  <a:pos x="64" y="82"/>
                </a:cxn>
                <a:cxn ang="0">
                  <a:pos x="50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6" y="74"/>
                </a:cxn>
                <a:cxn ang="0">
                  <a:pos x="2" y="68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4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58" y="4"/>
                </a:cxn>
                <a:cxn ang="0">
                  <a:pos x="70" y="12"/>
                </a:cxn>
                <a:cxn ang="0">
                  <a:pos x="72" y="18"/>
                </a:cxn>
                <a:cxn ang="0">
                  <a:pos x="74" y="26"/>
                </a:cxn>
                <a:cxn ang="0">
                  <a:pos x="74" y="46"/>
                </a:cxn>
                <a:cxn ang="0">
                  <a:pos x="62" y="26"/>
                </a:cxn>
                <a:cxn ang="0">
                  <a:pos x="58" y="18"/>
                </a:cxn>
                <a:cxn ang="0">
                  <a:pos x="56" y="14"/>
                </a:cxn>
                <a:cxn ang="0">
                  <a:pos x="52" y="10"/>
                </a:cxn>
                <a:cxn ang="0">
                  <a:pos x="40" y="8"/>
                </a:cxn>
                <a:cxn ang="0">
                  <a:pos x="30" y="10"/>
                </a:cxn>
                <a:cxn ang="0">
                  <a:pos x="22" y="16"/>
                </a:cxn>
                <a:cxn ang="0">
                  <a:pos x="14" y="38"/>
                </a:cxn>
                <a:cxn ang="0">
                  <a:pos x="60" y="38"/>
                </a:cxn>
                <a:cxn ang="0">
                  <a:pos x="62" y="26"/>
                </a:cxn>
              </a:cxnLst>
              <a:rect l="0" t="0" r="r" b="b"/>
              <a:pathLst>
                <a:path w="74" h="86">
                  <a:moveTo>
                    <a:pt x="12" y="46"/>
                  </a:moveTo>
                  <a:lnTo>
                    <a:pt x="12" y="46"/>
                  </a:lnTo>
                  <a:lnTo>
                    <a:pt x="12" y="56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8" y="70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64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2" y="80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20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44"/>
                  </a:lnTo>
                  <a:lnTo>
                    <a:pt x="74" y="46"/>
                  </a:lnTo>
                  <a:lnTo>
                    <a:pt x="12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6" y="14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16" y="26"/>
                  </a:lnTo>
                  <a:lnTo>
                    <a:pt x="14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9" name="Freeform 27"/>
            <p:cNvSpPr>
              <a:spLocks noEditPoints="1"/>
            </p:cNvSpPr>
            <p:nvPr userDrawn="1"/>
          </p:nvSpPr>
          <p:spPr bwMode="auto">
            <a:xfrm>
              <a:off x="9001484" y="729148"/>
              <a:ext cx="34940" cy="34940"/>
            </a:xfrm>
            <a:custGeom>
              <a:avLst/>
              <a:gdLst/>
              <a:ahLst/>
              <a:cxnLst>
                <a:cxn ang="0">
                  <a:pos x="104" y="63"/>
                </a:cxn>
                <a:cxn ang="0">
                  <a:pos x="96" y="81"/>
                </a:cxn>
                <a:cxn ang="0">
                  <a:pos x="82" y="95"/>
                </a:cxn>
                <a:cxn ang="0">
                  <a:pos x="62" y="103"/>
                </a:cxn>
                <a:cxn ang="0">
                  <a:pos x="42" y="103"/>
                </a:cxn>
                <a:cxn ang="0">
                  <a:pos x="24" y="95"/>
                </a:cxn>
                <a:cxn ang="0">
                  <a:pos x="9" y="81"/>
                </a:cxn>
                <a:cxn ang="0">
                  <a:pos x="0" y="63"/>
                </a:cxn>
                <a:cxn ang="0">
                  <a:pos x="0" y="42"/>
                </a:cxn>
                <a:cxn ang="0">
                  <a:pos x="9" y="23"/>
                </a:cxn>
                <a:cxn ang="0">
                  <a:pos x="24" y="9"/>
                </a:cxn>
                <a:cxn ang="0">
                  <a:pos x="42" y="1"/>
                </a:cxn>
                <a:cxn ang="0">
                  <a:pos x="62" y="1"/>
                </a:cxn>
                <a:cxn ang="0">
                  <a:pos x="82" y="9"/>
                </a:cxn>
                <a:cxn ang="0">
                  <a:pos x="96" y="23"/>
                </a:cxn>
                <a:cxn ang="0">
                  <a:pos x="104" y="42"/>
                </a:cxn>
                <a:cxn ang="0">
                  <a:pos x="96" y="53"/>
                </a:cxn>
                <a:cxn ang="0">
                  <a:pos x="93" y="36"/>
                </a:cxn>
                <a:cxn ang="0">
                  <a:pos x="83" y="22"/>
                </a:cxn>
                <a:cxn ang="0">
                  <a:pos x="69" y="11"/>
                </a:cxn>
                <a:cxn ang="0">
                  <a:pos x="52" y="9"/>
                </a:cxn>
                <a:cxn ang="0">
                  <a:pos x="35" y="11"/>
                </a:cxn>
                <a:cxn ang="0">
                  <a:pos x="21" y="22"/>
                </a:cxn>
                <a:cxn ang="0">
                  <a:pos x="12" y="36"/>
                </a:cxn>
                <a:cxn ang="0">
                  <a:pos x="8" y="53"/>
                </a:cxn>
                <a:cxn ang="0">
                  <a:pos x="12" y="69"/>
                </a:cxn>
                <a:cxn ang="0">
                  <a:pos x="21" y="84"/>
                </a:cxn>
                <a:cxn ang="0">
                  <a:pos x="35" y="93"/>
                </a:cxn>
                <a:cxn ang="0">
                  <a:pos x="52" y="96"/>
                </a:cxn>
                <a:cxn ang="0">
                  <a:pos x="69" y="93"/>
                </a:cxn>
                <a:cxn ang="0">
                  <a:pos x="83" y="84"/>
                </a:cxn>
                <a:cxn ang="0">
                  <a:pos x="93" y="69"/>
                </a:cxn>
                <a:cxn ang="0">
                  <a:pos x="96" y="53"/>
                </a:cxn>
                <a:cxn ang="0">
                  <a:pos x="51" y="58"/>
                </a:cxn>
                <a:cxn ang="0">
                  <a:pos x="34" y="78"/>
                </a:cxn>
                <a:cxn ang="0">
                  <a:pos x="52" y="24"/>
                </a:cxn>
                <a:cxn ang="0">
                  <a:pos x="68" y="28"/>
                </a:cxn>
                <a:cxn ang="0">
                  <a:pos x="73" y="37"/>
                </a:cxn>
                <a:cxn ang="0">
                  <a:pos x="71" y="46"/>
                </a:cxn>
                <a:cxn ang="0">
                  <a:pos x="66" y="54"/>
                </a:cxn>
                <a:cxn ang="0">
                  <a:pos x="65" y="78"/>
                </a:cxn>
                <a:cxn ang="0">
                  <a:pos x="62" y="36"/>
                </a:cxn>
                <a:cxn ang="0">
                  <a:pos x="56" y="31"/>
                </a:cxn>
                <a:cxn ang="0">
                  <a:pos x="43" y="51"/>
                </a:cxn>
                <a:cxn ang="0">
                  <a:pos x="56" y="51"/>
                </a:cxn>
                <a:cxn ang="0">
                  <a:pos x="62" y="46"/>
                </a:cxn>
              </a:cxnLst>
              <a:rect l="0" t="0" r="r" b="b"/>
              <a:pathLst>
                <a:path w="105" h="104">
                  <a:moveTo>
                    <a:pt x="105" y="53"/>
                  </a:moveTo>
                  <a:lnTo>
                    <a:pt x="105" y="53"/>
                  </a:lnTo>
                  <a:lnTo>
                    <a:pt x="104" y="63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96" y="81"/>
                  </a:lnTo>
                  <a:lnTo>
                    <a:pt x="90" y="89"/>
                  </a:lnTo>
                  <a:lnTo>
                    <a:pt x="90" y="89"/>
                  </a:lnTo>
                  <a:lnTo>
                    <a:pt x="82" y="95"/>
                  </a:lnTo>
                  <a:lnTo>
                    <a:pt x="73" y="100"/>
                  </a:lnTo>
                  <a:lnTo>
                    <a:pt x="73" y="100"/>
                  </a:lnTo>
                  <a:lnTo>
                    <a:pt x="62" y="103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42" y="103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24" y="95"/>
                  </a:lnTo>
                  <a:lnTo>
                    <a:pt x="16" y="89"/>
                  </a:lnTo>
                  <a:lnTo>
                    <a:pt x="16" y="89"/>
                  </a:lnTo>
                  <a:lnTo>
                    <a:pt x="9" y="81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0" y="6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4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9" y="23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24" y="9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82" y="9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6" y="23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4" y="42"/>
                  </a:lnTo>
                  <a:lnTo>
                    <a:pt x="105" y="53"/>
                  </a:lnTo>
                  <a:lnTo>
                    <a:pt x="105" y="53"/>
                  </a:lnTo>
                  <a:close/>
                  <a:moveTo>
                    <a:pt x="96" y="53"/>
                  </a:moveTo>
                  <a:lnTo>
                    <a:pt x="96" y="53"/>
                  </a:lnTo>
                  <a:lnTo>
                    <a:pt x="96" y="44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88" y="28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77" y="17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61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43" y="9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28" y="17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9" y="44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9" y="62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6" y="77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28" y="89"/>
                  </a:lnTo>
                  <a:lnTo>
                    <a:pt x="35" y="93"/>
                  </a:lnTo>
                  <a:lnTo>
                    <a:pt x="35" y="93"/>
                  </a:lnTo>
                  <a:lnTo>
                    <a:pt x="43" y="95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61" y="95"/>
                  </a:lnTo>
                  <a:lnTo>
                    <a:pt x="69" y="93"/>
                  </a:lnTo>
                  <a:lnTo>
                    <a:pt x="69" y="93"/>
                  </a:lnTo>
                  <a:lnTo>
                    <a:pt x="77" y="89"/>
                  </a:lnTo>
                  <a:lnTo>
                    <a:pt x="83" y="84"/>
                  </a:lnTo>
                  <a:lnTo>
                    <a:pt x="83" y="84"/>
                  </a:lnTo>
                  <a:lnTo>
                    <a:pt x="88" y="77"/>
                  </a:lnTo>
                  <a:lnTo>
                    <a:pt x="93" y="69"/>
                  </a:lnTo>
                  <a:lnTo>
                    <a:pt x="93" y="69"/>
                  </a:lnTo>
                  <a:lnTo>
                    <a:pt x="96" y="62"/>
                  </a:lnTo>
                  <a:lnTo>
                    <a:pt x="96" y="53"/>
                  </a:lnTo>
                  <a:lnTo>
                    <a:pt x="96" y="53"/>
                  </a:lnTo>
                  <a:close/>
                  <a:moveTo>
                    <a:pt x="65" y="78"/>
                  </a:moveTo>
                  <a:lnTo>
                    <a:pt x="51" y="58"/>
                  </a:lnTo>
                  <a:lnTo>
                    <a:pt x="43" y="58"/>
                  </a:lnTo>
                  <a:lnTo>
                    <a:pt x="43" y="78"/>
                  </a:lnTo>
                  <a:lnTo>
                    <a:pt x="34" y="78"/>
                  </a:lnTo>
                  <a:lnTo>
                    <a:pt x="34" y="24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61" y="26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70" y="31"/>
                  </a:lnTo>
                  <a:lnTo>
                    <a:pt x="71" y="33"/>
                  </a:lnTo>
                  <a:lnTo>
                    <a:pt x="73" y="37"/>
                  </a:lnTo>
                  <a:lnTo>
                    <a:pt x="73" y="41"/>
                  </a:lnTo>
                  <a:lnTo>
                    <a:pt x="73" y="41"/>
                  </a:lnTo>
                  <a:lnTo>
                    <a:pt x="71" y="46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66" y="54"/>
                  </a:lnTo>
                  <a:lnTo>
                    <a:pt x="60" y="57"/>
                  </a:lnTo>
                  <a:lnTo>
                    <a:pt x="77" y="78"/>
                  </a:lnTo>
                  <a:lnTo>
                    <a:pt x="65" y="78"/>
                  </a:lnTo>
                  <a:close/>
                  <a:moveTo>
                    <a:pt x="64" y="41"/>
                  </a:moveTo>
                  <a:lnTo>
                    <a:pt x="64" y="41"/>
                  </a:lnTo>
                  <a:lnTo>
                    <a:pt x="62" y="36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56" y="31"/>
                  </a:lnTo>
                  <a:lnTo>
                    <a:pt x="51" y="31"/>
                  </a:lnTo>
                  <a:lnTo>
                    <a:pt x="43" y="3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6" y="51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2" y="46"/>
                  </a:lnTo>
                  <a:lnTo>
                    <a:pt x="64" y="41"/>
                  </a:lnTo>
                  <a:lnTo>
                    <a:pt x="64" y="4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918" y="3011416"/>
            <a:ext cx="6640724" cy="214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242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"/>
          <p:cNvSpPr>
            <a:spLocks noGrp="1"/>
          </p:cNvSpPr>
          <p:nvPr userDrawn="1">
            <p:ph type="body" sz="quarter" idx="10"/>
          </p:nvPr>
        </p:nvSpPr>
        <p:spPr>
          <a:xfrm>
            <a:off x="361378" y="1774556"/>
            <a:ext cx="8442288" cy="4194028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buClr>
                <a:srgbClr val="C00000"/>
              </a:buClr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450"/>
              </a:spcBef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450"/>
              </a:spcBef>
              <a:buClr>
                <a:srgbClr val="C00000"/>
              </a:buClr>
              <a:defRPr sz="16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450"/>
              </a:spcBef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450"/>
              </a:spcBef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1" name="Title 44"/>
          <p:cNvSpPr>
            <a:spLocks noGrp="1"/>
          </p:cNvSpPr>
          <p:nvPr>
            <p:ph type="title"/>
          </p:nvPr>
        </p:nvSpPr>
        <p:spPr>
          <a:xfrm>
            <a:off x="361379" y="197592"/>
            <a:ext cx="6922443" cy="78722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5000"/>
              </a:lnSpc>
              <a:defRPr lang="en-US" sz="3000" b="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04372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4"/>
          <p:cNvSpPr>
            <a:spLocks noGrp="1"/>
          </p:cNvSpPr>
          <p:nvPr>
            <p:ph type="title"/>
          </p:nvPr>
        </p:nvSpPr>
        <p:spPr>
          <a:xfrm>
            <a:off x="361379" y="197592"/>
            <a:ext cx="6922443" cy="78722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5000"/>
              </a:lnSpc>
              <a:defRPr lang="en-US" sz="3000" b="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057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4"/>
          <p:cNvSpPr>
            <a:spLocks noGrp="1"/>
          </p:cNvSpPr>
          <p:nvPr>
            <p:ph type="title"/>
          </p:nvPr>
        </p:nvSpPr>
        <p:spPr>
          <a:xfrm>
            <a:off x="361379" y="197592"/>
            <a:ext cx="6922443" cy="78722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5000"/>
              </a:lnSpc>
              <a:defRPr lang="en-US" sz="3000" b="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168842"/>
            <a:ext cx="7883718" cy="477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258568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able Placeholder 3"/>
          <p:cNvSpPr>
            <a:spLocks noGrp="1"/>
          </p:cNvSpPr>
          <p:nvPr userDrawn="1">
            <p:ph type="tbl" sz="quarter" idx="11"/>
          </p:nvPr>
        </p:nvSpPr>
        <p:spPr>
          <a:xfrm>
            <a:off x="361378" y="1581124"/>
            <a:ext cx="8429822" cy="4622375"/>
          </a:xfrm>
          <a:prstGeom prst="rect">
            <a:avLst/>
          </a:prstGeom>
        </p:spPr>
        <p:txBody>
          <a:bodyPr/>
          <a:lstStyle>
            <a:lvl1pPr marL="0" algn="l" defTabSz="685783" rtl="0" eaLnBrk="1" latinLnBrk="0" hangingPunct="1">
              <a:buClr>
                <a:srgbClr val="C00000"/>
              </a:buClr>
              <a:defRPr lang="en-US" sz="12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Title 44"/>
          <p:cNvSpPr>
            <a:spLocks noGrp="1"/>
          </p:cNvSpPr>
          <p:nvPr>
            <p:ph type="title"/>
          </p:nvPr>
        </p:nvSpPr>
        <p:spPr>
          <a:xfrm>
            <a:off x="361379" y="197592"/>
            <a:ext cx="6922443" cy="78722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5000"/>
              </a:lnSpc>
              <a:defRPr lang="en-US" sz="3000" b="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01505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0"/>
          <p:cNvSpPr txBox="1">
            <a:spLocks noChangeArrowheads="1"/>
          </p:cNvSpPr>
          <p:nvPr/>
        </p:nvSpPr>
        <p:spPr bwMode="auto">
          <a:xfrm>
            <a:off x="8765435" y="6618515"/>
            <a:ext cx="290442" cy="20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fld id="{1FEB4FD2-243B-450F-B334-AD0C10AF24B3}" type="slidenum">
              <a:rPr lang="en-US" sz="700" smtClean="0">
                <a:solidFill>
                  <a:schemeClr val="bg1">
                    <a:lumMod val="65000"/>
                  </a:schemeClr>
                </a:solidFill>
                <a:latin typeface="+mj-lt"/>
                <a:cs typeface="Arial" charset="0"/>
              </a:rPr>
              <a:pPr algn="ctr">
                <a:defRPr/>
              </a:pPr>
              <a:t>‹#›</a:t>
            </a:fld>
            <a:endParaRPr lang="en-US" sz="700" dirty="0">
              <a:solidFill>
                <a:schemeClr val="bg1">
                  <a:lumMod val="65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0" y="1252263"/>
            <a:ext cx="9144000" cy="406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378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0" name="Rectangle 99"/>
          <p:cNvSpPr/>
          <p:nvPr userDrawn="1"/>
        </p:nvSpPr>
        <p:spPr>
          <a:xfrm rot="5400000">
            <a:off x="5692143" y="3406144"/>
            <a:ext cx="6857997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1" name="Text Box 40"/>
          <p:cNvSpPr txBox="1">
            <a:spLocks noChangeArrowheads="1"/>
          </p:cNvSpPr>
          <p:nvPr userDrawn="1"/>
        </p:nvSpPr>
        <p:spPr bwMode="auto">
          <a:xfrm>
            <a:off x="6488074" y="6613004"/>
            <a:ext cx="2385494" cy="20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4" rIns="91429" bIns="45714">
            <a:spAutoFit/>
          </a:bodyPr>
          <a:lstStyle/>
          <a:p>
            <a:pPr algn="r">
              <a:defRPr/>
            </a:pP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</a:rPr>
              <a:t>5G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9" r:id="rId2"/>
    <p:sldLayoutId id="2147483695" r:id="rId3"/>
    <p:sldLayoutId id="2147483700" r:id="rId4"/>
    <p:sldLayoutId id="2147483701" r:id="rId5"/>
    <p:sldLayoutId id="2147483696" r:id="rId6"/>
    <p:sldLayoutId id="2147483697" r:id="rId7"/>
    <p:sldLayoutId id="2147483704" r:id="rId8"/>
    <p:sldLayoutId id="2147483698" r:id="rId9"/>
    <p:sldLayoutId id="2147483665" r:id="rId1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892" indent="-342892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972" indent="-228594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348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3gpp.org/specifications/specification-numberin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5107" y="1121195"/>
            <a:ext cx="7307838" cy="1697825"/>
          </a:xfrm>
        </p:spPr>
        <p:txBody>
          <a:bodyPr/>
          <a:lstStyle/>
          <a:p>
            <a:r>
              <a:rPr lang="en-US" dirty="0" smtClean="0"/>
              <a:t>Introduction to 5G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27208" y="2819020"/>
            <a:ext cx="5025360" cy="525693"/>
          </a:xfrm>
        </p:spPr>
        <p:txBody>
          <a:bodyPr/>
          <a:lstStyle/>
          <a:p>
            <a:r>
              <a:rPr lang="en-US" sz="2100" dirty="0"/>
              <a:t>Yaakov (J) Stein</a:t>
            </a:r>
          </a:p>
          <a:p>
            <a:r>
              <a:rPr lang="en-US" sz="2100" dirty="0"/>
              <a:t>CTO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275010" y="1583708"/>
            <a:ext cx="4710494" cy="495120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NR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38.101-1 Range 1 (&lt; 6GHz) spectrum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38.101-2 </a:t>
            </a:r>
            <a:r>
              <a:rPr lang="en-US" sz="1800" dirty="0"/>
              <a:t>Range </a:t>
            </a:r>
            <a:r>
              <a:rPr lang="en-US" sz="1800" dirty="0" smtClean="0"/>
              <a:t>2 (&gt; </a:t>
            </a:r>
            <a:r>
              <a:rPr lang="en-US" sz="1800" dirty="0"/>
              <a:t>6GHz) </a:t>
            </a:r>
            <a:r>
              <a:rPr lang="en-US" sz="1800" dirty="0" smtClean="0"/>
              <a:t>spectrum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38.201 Physical layer; General </a:t>
            </a:r>
            <a:r>
              <a:rPr lang="en-US" sz="1800" dirty="0" smtClean="0"/>
              <a:t>description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38.202 Services provided by the physical layer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38.211 Physical channels and modulation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38.212 Multiplexing and channel coding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38.213 Physical layer procedures for control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38.214 Physical layer procedures for data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38.215 Physical layer measurements</a:t>
            </a:r>
          </a:p>
          <a:p>
            <a:pPr marL="0" indent="0">
              <a:buNone/>
            </a:pPr>
            <a:r>
              <a:rPr lang="en-US" dirty="0" smtClean="0"/>
              <a:t>38.801 Report (including migration options)</a:t>
            </a:r>
          </a:p>
          <a:p>
            <a:pPr marL="0" indent="0">
              <a:buNone/>
            </a:pPr>
            <a:r>
              <a:rPr lang="en-US" dirty="0" smtClean="0"/>
              <a:t>38.806 Functional splits report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38.816 Lower layer split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important 3GPP documents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60192" y="776432"/>
            <a:ext cx="6083808" cy="50783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consult </a:t>
            </a:r>
            <a:r>
              <a:rPr lang="en-US" sz="1600" dirty="0">
                <a:hlinkClick r:id="rId2"/>
              </a:rPr>
              <a:t>http://www.3gpp.org/specifications/specification-numbering</a:t>
            </a:r>
            <a:r>
              <a:rPr lang="en-US" sz="1600" dirty="0"/>
              <a:t> </a:t>
            </a:r>
          </a:p>
          <a:p>
            <a:endParaRPr lang="en-US" sz="1100" b="1" kern="0" dirty="0" smtClean="0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245554" y="1837623"/>
            <a:ext cx="3802190" cy="4697287"/>
          </a:xfrm>
          <a:prstGeom prst="rect">
            <a:avLst/>
          </a:prstGeom>
        </p:spPr>
        <p:txBody>
          <a:bodyPr/>
          <a:lstStyle>
            <a:lvl1pPr marL="342892" indent="-342892" algn="l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C00000"/>
              </a:buClr>
              <a:buChar char="•"/>
              <a:defRPr sz="19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1" indent="-285743" algn="l" rtl="0" eaLnBrk="1" fontAlgn="base" hangingPunct="1">
              <a:spcBef>
                <a:spcPts val="450"/>
              </a:spcBef>
              <a:spcAft>
                <a:spcPct val="0"/>
              </a:spcAft>
              <a:buChar char="–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2pPr>
            <a:lvl3pPr marL="1142972" indent="-228594" algn="l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C00000"/>
              </a:buClr>
              <a:buChar char="•"/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3pPr>
            <a:lvl4pPr marL="1600160" indent="-228594" algn="l" rtl="0" eaLnBrk="1" fontAlgn="base" hangingPunct="1">
              <a:spcBef>
                <a:spcPts val="450"/>
              </a:spcBef>
              <a:spcAft>
                <a:spcPct val="0"/>
              </a:spcAft>
              <a:buChar char="–"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4pPr>
            <a:lvl5pPr marL="2057348" indent="-228594" algn="l" rtl="0" eaLnBrk="1" fontAlgn="base" hangingPunct="1">
              <a:spcBef>
                <a:spcPts val="450"/>
              </a:spcBef>
              <a:spcAft>
                <a:spcPct val="0"/>
              </a:spcAft>
              <a:buChar char="»"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defTabSz="914400">
              <a:buFontTx/>
              <a:buNone/>
            </a:pPr>
            <a:r>
              <a:rPr lang="en-US" b="1" kern="0" dirty="0" smtClean="0"/>
              <a:t>Requirements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800" kern="0" dirty="0" smtClean="0"/>
              <a:t>22.261 General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800" kern="0" dirty="0" smtClean="0"/>
              <a:t>22.861 </a:t>
            </a:r>
            <a:r>
              <a:rPr lang="en-US" sz="1800" kern="0" dirty="0" err="1" smtClean="0"/>
              <a:t>IoT</a:t>
            </a:r>
            <a:endParaRPr lang="en-US" sz="1800" kern="0" dirty="0" smtClean="0"/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800" kern="0" dirty="0" smtClean="0"/>
              <a:t>22.862 Critical communications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800" kern="0" dirty="0" smtClean="0"/>
              <a:t>22.863 </a:t>
            </a:r>
            <a:r>
              <a:rPr lang="en-US" sz="1800" kern="0" dirty="0" err="1" smtClean="0"/>
              <a:t>eMBB</a:t>
            </a:r>
            <a:endParaRPr lang="en-US" sz="1800" kern="0" dirty="0" smtClean="0"/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800" kern="0" dirty="0" smtClean="0"/>
              <a:t>22.886 V2V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800" kern="0" dirty="0" smtClean="0"/>
              <a:t>38.913 Access Technologies</a:t>
            </a:r>
          </a:p>
          <a:p>
            <a:pPr marL="0" indent="0" defTabSz="914400">
              <a:spcBef>
                <a:spcPts val="1200"/>
              </a:spcBef>
              <a:buFontTx/>
              <a:buNone/>
            </a:pPr>
            <a:r>
              <a:rPr lang="en-US" b="1" kern="0" dirty="0" smtClean="0"/>
              <a:t>Architecture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kern="0" dirty="0" smtClean="0"/>
              <a:t>23.799 Study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kern="0" dirty="0" smtClean="0"/>
              <a:t>23.501 System Architecture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kern="0" dirty="0" smtClean="0"/>
              <a:t>23.502 System Flows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Security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33.899 Study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33.501 </a:t>
            </a:r>
            <a:r>
              <a:rPr lang="en-US" dirty="0" smtClean="0"/>
              <a:t>normative doc</a:t>
            </a:r>
            <a:endParaRPr lang="en-US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kern="0" dirty="0" smtClean="0"/>
          </a:p>
          <a:p>
            <a:pPr marL="0" indent="0" defTabSz="914400">
              <a:buFontTx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203229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1378" y="1463597"/>
            <a:ext cx="8419207" cy="499581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How can we improve the radio link from the </a:t>
            </a:r>
            <a:r>
              <a:rPr lang="en-US" sz="2000" dirty="0" err="1" smtClean="0"/>
              <a:t>gNb</a:t>
            </a:r>
            <a:r>
              <a:rPr lang="en-US" sz="2000" dirty="0" smtClean="0"/>
              <a:t> to UE ?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more efficient modulation (</a:t>
            </a:r>
            <a:r>
              <a:rPr lang="en-US" sz="2000" b="1" dirty="0" smtClean="0"/>
              <a:t>N</a:t>
            </a:r>
            <a:r>
              <a:rPr lang="en-US" sz="2000" dirty="0" smtClean="0"/>
              <a:t>ew </a:t>
            </a:r>
            <a:r>
              <a:rPr lang="en-US" sz="2000" b="1" dirty="0" smtClean="0"/>
              <a:t>R</a:t>
            </a:r>
            <a:r>
              <a:rPr lang="en-US" sz="2000" dirty="0" smtClean="0"/>
              <a:t>adio)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wider spectral bands </a:t>
            </a:r>
            <a:r>
              <a:rPr lang="en-US" sz="1800" dirty="0" smtClean="0"/>
              <a:t>(100 </a:t>
            </a:r>
            <a:r>
              <a:rPr lang="en-US" sz="1800" dirty="0" err="1" smtClean="0"/>
              <a:t>Mhz</a:t>
            </a:r>
            <a:r>
              <a:rPr lang="en-US" sz="1800" dirty="0" smtClean="0"/>
              <a:t>, 1GHz)</a:t>
            </a:r>
            <a:r>
              <a:rPr lang="en-US" sz="2000" dirty="0" smtClean="0"/>
              <a:t>,</a:t>
            </a:r>
            <a:r>
              <a:rPr lang="en-US" sz="1800" dirty="0" smtClean="0"/>
              <a:t> </a:t>
            </a:r>
            <a:r>
              <a:rPr lang="en-US" sz="2000" dirty="0" smtClean="0"/>
              <a:t>which requires </a:t>
            </a:r>
          </a:p>
          <a:p>
            <a:pPr lvl="1">
              <a:spcBef>
                <a:spcPts val="0"/>
              </a:spcBef>
            </a:pPr>
            <a:r>
              <a:rPr lang="en-US" dirty="0"/>
              <a:t>new RF bands </a:t>
            </a:r>
            <a:r>
              <a:rPr lang="en-US" dirty="0" smtClean="0"/>
              <a:t>(sub-1GHz, 24/28 GHz </a:t>
            </a:r>
            <a:r>
              <a:rPr lang="en-US" dirty="0" err="1" smtClean="0"/>
              <a:t>mmWave</a:t>
            </a:r>
            <a:r>
              <a:rPr lang="en-US" dirty="0" smtClean="0"/>
              <a:t>, 30-90GHz ?) 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use of licensed/unlicensed  unshared/shared spectrum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higher cell density (i.e., many more antennas)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small cells</a:t>
            </a:r>
          </a:p>
          <a:p>
            <a:pPr lvl="1">
              <a:spcBef>
                <a:spcPts val="0"/>
              </a:spcBef>
            </a:pPr>
            <a:r>
              <a:rPr lang="en-US" dirty="0" err="1" smtClean="0"/>
              <a:t>HetNets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massive MIMO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massive is defined as 16 or more antennas (4-by-4 array)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5G envisages up to 256 antennas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LTE: 4UL/8DL  802.11n: 4, 802.11ac: 8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in LTE’s </a:t>
            </a:r>
            <a:r>
              <a:rPr lang="en-US" dirty="0" err="1" smtClean="0"/>
              <a:t>CoMP</a:t>
            </a:r>
            <a:r>
              <a:rPr lang="en-US" dirty="0" smtClean="0"/>
              <a:t> UE connects to </a:t>
            </a:r>
            <a:r>
              <a:rPr lang="en-US" dirty="0"/>
              <a:t>multiple cells to reduce </a:t>
            </a:r>
            <a:r>
              <a:rPr lang="en-US" dirty="0" err="1" smtClean="0"/>
              <a:t>intercell</a:t>
            </a:r>
            <a:r>
              <a:rPr lang="en-US" dirty="0" smtClean="0"/>
              <a:t> interference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&lt; 6 GHz use multipath for spatial mux and multiuser MIMO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&gt; 6 GHz </a:t>
            </a:r>
            <a:r>
              <a:rPr lang="en-US" dirty="0"/>
              <a:t>use </a:t>
            </a:r>
            <a:r>
              <a:rPr lang="en-US" i="1" dirty="0"/>
              <a:t>coherent beamforming </a:t>
            </a:r>
            <a:r>
              <a:rPr lang="en-US" dirty="0" smtClean="0"/>
              <a:t>(i.e., personal cells)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Upgrading the air interface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541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1378" y="4343400"/>
            <a:ext cx="8473340" cy="2057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Unlike previous generations, 5G physical layer builds on the 4G one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However, it frees up many of the constraints in order to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enable higher data rates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enable lower latencies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reduce power consumption per bit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enable co-existence of multiple application requirements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 evolved from LTE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074685"/>
              </p:ext>
            </p:extLst>
          </p:nvPr>
        </p:nvGraphicFramePr>
        <p:xfrm>
          <a:off x="361378" y="1397000"/>
          <a:ext cx="8190951" cy="2778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286"/>
                <a:gridCol w="2120578"/>
                <a:gridCol w="1600958"/>
                <a:gridCol w="1653714"/>
                <a:gridCol w="17964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Duplexing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MIMO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analog FM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FDD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FDMA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ym typeface="Mathematica1" panose="05000502060100000001" pitchFamily="2" charset="2"/>
                        </a:rPr>
                        <a:t>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QPSK/MSK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FDD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TD/FD/CD-MA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ym typeface="Mathematica1" panose="05000502060100000001" pitchFamily="2" charset="2"/>
                        </a:rPr>
                        <a:t>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xPSK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FDD/TDD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WCDMA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ym typeface="Mathematica1" panose="05000502060100000001" pitchFamily="2" charset="2"/>
                        </a:rPr>
                        <a:t>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4G - 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OFDM </a:t>
                      </a:r>
                      <a:r>
                        <a:rPr lang="en-US" sz="1600" dirty="0" smtClean="0"/>
                        <a:t>QPSK/16QAM/64QAM</a:t>
                      </a:r>
                      <a:endParaRPr lang="en-U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FDD/TDD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OFDMA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1x1/2x2/4x4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4G - 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SC-OFDM</a:t>
                      </a:r>
                    </a:p>
                    <a:p>
                      <a:pPr algn="ctr"/>
                      <a:r>
                        <a:rPr lang="en-US" sz="1600" dirty="0" smtClean="0"/>
                        <a:t>QPSK/16QAM/64QAM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SC-FDMA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5712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1379" y="1369441"/>
            <a:ext cx="8493256" cy="476514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LTE defined 1.4, 3, 5, 10, 15, and 20 MHz channel bandwidths</a:t>
            </a:r>
          </a:p>
          <a:p>
            <a:pPr marL="0" indent="0">
              <a:buNone/>
            </a:pPr>
            <a:r>
              <a:rPr lang="en-US" sz="2000" dirty="0" smtClean="0"/>
              <a:t>Subcarrier spacing is always 15 kHz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and thus OFDM requires the symbol rate to be 15 </a:t>
            </a:r>
            <a:r>
              <a:rPr lang="en-US" sz="2000" dirty="0" err="1" smtClean="0"/>
              <a:t>ksps</a:t>
            </a:r>
            <a:r>
              <a:rPr lang="en-US" sz="2000" dirty="0" smtClean="0"/>
              <a:t> (</a:t>
            </a:r>
            <a:r>
              <a:rPr lang="en-US" sz="2000" dirty="0"/>
              <a:t>30, 60, or 90 kbps</a:t>
            </a:r>
            <a:r>
              <a:rPr lang="en-US" sz="2000" dirty="0" smtClean="0"/>
              <a:t>)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and the symbol duration to be 1/15kHz = 66.7 </a:t>
            </a:r>
            <a:r>
              <a:rPr lang="el-GR" sz="2000" dirty="0" smtClean="0"/>
              <a:t>μ</a:t>
            </a:r>
            <a:r>
              <a:rPr lang="en-US" sz="2000" dirty="0" smtClean="0"/>
              <a:t>sec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sz="2000" dirty="0" smtClean="0"/>
              <a:t>The total number of subcarriers is constrained to be a multiple of 12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(subcarriers are allocated in blocks of 12 subcarriers each)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LTE OFDM scheme (1)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125878"/>
              </p:ext>
            </p:extLst>
          </p:nvPr>
        </p:nvGraphicFramePr>
        <p:xfrm>
          <a:off x="1238492" y="3449255"/>
          <a:ext cx="5532698" cy="3217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2675"/>
                <a:gridCol w="1428207"/>
                <a:gridCol w="733404"/>
                <a:gridCol w="1698412"/>
              </a:tblGrid>
              <a:tr h="7327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Channel</a:t>
                      </a:r>
                      <a:r>
                        <a:rPr lang="en-US" sz="2000" baseline="0" dirty="0" smtClean="0"/>
                        <a:t> BW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subcarriers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RBs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useable BW </a:t>
                      </a:r>
                    </a:p>
                    <a:p>
                      <a:pPr algn="ctr"/>
                      <a:r>
                        <a:rPr lang="en-US" sz="1600" dirty="0" smtClean="0"/>
                        <a:t>(- guard)</a:t>
                      </a:r>
                      <a:endParaRPr lang="en-US" sz="2000" dirty="0"/>
                    </a:p>
                  </a:txBody>
                  <a:tcPr anchor="ctr"/>
                </a:tc>
              </a:tr>
              <a:tr h="4141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1.4 MHz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72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1.08 MHz</a:t>
                      </a:r>
                      <a:endParaRPr lang="en-US" sz="2000" dirty="0"/>
                    </a:p>
                  </a:txBody>
                  <a:tcPr/>
                </a:tc>
              </a:tr>
              <a:tr h="4141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 MHz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2.7 MHz</a:t>
                      </a:r>
                      <a:endParaRPr lang="en-US" sz="2000" dirty="0"/>
                    </a:p>
                  </a:txBody>
                  <a:tcPr/>
                </a:tc>
              </a:tr>
              <a:tr h="4141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 MHz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4.5 MHz</a:t>
                      </a:r>
                      <a:endParaRPr lang="en-US" sz="2000" dirty="0"/>
                    </a:p>
                  </a:txBody>
                  <a:tcPr/>
                </a:tc>
              </a:tr>
              <a:tr h="4141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 MHz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  9 MHz</a:t>
                      </a:r>
                      <a:endParaRPr lang="en-US" sz="2000" dirty="0"/>
                    </a:p>
                  </a:txBody>
                  <a:tcPr/>
                </a:tc>
              </a:tr>
              <a:tr h="4141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 MHz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13.5 MHz</a:t>
                      </a:r>
                      <a:endParaRPr lang="en-US" sz="2000" dirty="0"/>
                    </a:p>
                  </a:txBody>
                  <a:tcPr/>
                </a:tc>
              </a:tr>
              <a:tr h="4141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 MHz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 MHz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431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1379" y="1311567"/>
            <a:ext cx="8435380" cy="544804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time/frequency plane </a:t>
            </a:r>
            <a:r>
              <a:rPr lang="en-US" sz="2000" dirty="0" smtClean="0"/>
              <a:t>is naturally divided into </a:t>
            </a:r>
            <a:r>
              <a:rPr lang="en-US" sz="2000" b="1" dirty="0"/>
              <a:t>R</a:t>
            </a:r>
            <a:r>
              <a:rPr lang="en-US" sz="2000" dirty="0"/>
              <a:t>esource </a:t>
            </a:r>
            <a:r>
              <a:rPr lang="en-US" sz="2000" b="1" dirty="0" smtClean="0"/>
              <a:t>E</a:t>
            </a:r>
            <a:r>
              <a:rPr lang="en-US" sz="2000" dirty="0" smtClean="0"/>
              <a:t>lements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sz="2000" dirty="0" smtClean="0"/>
              <a:t>	of 66.7 </a:t>
            </a:r>
            <a:r>
              <a:rPr lang="el-GR" sz="2000" dirty="0" smtClean="0"/>
              <a:t>μ</a:t>
            </a:r>
            <a:r>
              <a:rPr lang="en-US" sz="2000" dirty="0" smtClean="0"/>
              <a:t>sec by 15 kHz (i.e., 1 symbol on 1 subcarrier)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Each symbol is divided into 2048 times </a:t>
            </a:r>
            <a:r>
              <a:rPr lang="en-US" sz="2000" dirty="0" err="1" smtClean="0"/>
              <a:t>Ts</a:t>
            </a:r>
            <a:r>
              <a:rPr lang="en-US" sz="2000" dirty="0" smtClean="0"/>
              <a:t>, so the </a:t>
            </a:r>
            <a:r>
              <a:rPr lang="en-US" sz="2000" i="1" dirty="0" smtClean="0"/>
              <a:t>sampling</a:t>
            </a:r>
            <a:r>
              <a:rPr lang="en-US" sz="2000" dirty="0" smtClean="0"/>
              <a:t> rate is 30.720 MHz</a:t>
            </a:r>
          </a:p>
          <a:p>
            <a:pPr marL="0" indent="0">
              <a:buNone/>
            </a:pPr>
            <a:r>
              <a:rPr lang="en-US" sz="2000" dirty="0" smtClean="0"/>
              <a:t>Due </a:t>
            </a:r>
            <a:r>
              <a:rPr lang="en-US" sz="2000" dirty="0"/>
              <a:t>to several </a:t>
            </a:r>
            <a:r>
              <a:rPr lang="el-GR" sz="2000" dirty="0"/>
              <a:t>μ</a:t>
            </a:r>
            <a:r>
              <a:rPr lang="en-US" sz="2000" dirty="0"/>
              <a:t>sec </a:t>
            </a:r>
            <a:r>
              <a:rPr lang="en-US" sz="2000" dirty="0" smtClean="0"/>
              <a:t>of multipath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we </a:t>
            </a:r>
            <a:r>
              <a:rPr lang="en-US" sz="2000" dirty="0"/>
              <a:t>need to add a </a:t>
            </a:r>
            <a:r>
              <a:rPr lang="en-US" sz="2000" b="1" dirty="0"/>
              <a:t>C</a:t>
            </a:r>
            <a:r>
              <a:rPr lang="en-US" sz="2000" dirty="0"/>
              <a:t>yclic </a:t>
            </a:r>
            <a:r>
              <a:rPr lang="en-US" sz="2000" b="1" dirty="0"/>
              <a:t>P</a:t>
            </a:r>
            <a:r>
              <a:rPr lang="en-US" sz="2000" dirty="0"/>
              <a:t>refix </a:t>
            </a:r>
            <a:r>
              <a:rPr lang="en-US" sz="2000" dirty="0" smtClean="0"/>
              <a:t>to each symbol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An LTE </a:t>
            </a:r>
            <a:r>
              <a:rPr lang="en-US" sz="2000" i="1" dirty="0" smtClean="0"/>
              <a:t>slot</a:t>
            </a:r>
            <a:r>
              <a:rPr lang="en-US" sz="2000" dirty="0" smtClean="0"/>
              <a:t> is 0.5 </a:t>
            </a:r>
            <a:r>
              <a:rPr lang="en-US" sz="2000" dirty="0" err="1" smtClean="0"/>
              <a:t>ms</a:t>
            </a:r>
            <a:r>
              <a:rPr lang="en-US" sz="2000" dirty="0" smtClean="0"/>
              <a:t> in duration 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and contains 6 or 7 symbols with their </a:t>
            </a:r>
            <a:r>
              <a:rPr lang="en-US" sz="2000" dirty="0"/>
              <a:t>Cyclic Prefix (CP)</a:t>
            </a:r>
          </a:p>
          <a:p>
            <a:pPr defTabSz="463550">
              <a:spcBef>
                <a:spcPts val="0"/>
              </a:spcBef>
            </a:pPr>
            <a:r>
              <a:rPr lang="en-US" sz="2000" dirty="0" smtClean="0"/>
              <a:t>normal mode:  1 long CP of 160 </a:t>
            </a:r>
            <a:r>
              <a:rPr lang="en-US" sz="2000" dirty="0" err="1" smtClean="0"/>
              <a:t>Ts</a:t>
            </a:r>
            <a:r>
              <a:rPr lang="en-US" sz="2000" dirty="0" smtClean="0"/>
              <a:t> = 5.2 </a:t>
            </a:r>
            <a:r>
              <a:rPr lang="el-GR" sz="2000" dirty="0"/>
              <a:t>μ</a:t>
            </a:r>
            <a:r>
              <a:rPr lang="en-US" sz="2000" dirty="0" smtClean="0"/>
              <a:t>s + 6 regular CP of 144 </a:t>
            </a:r>
            <a:r>
              <a:rPr lang="en-US" sz="2000" dirty="0" err="1"/>
              <a:t>Ts</a:t>
            </a:r>
            <a:r>
              <a:rPr lang="en-US" sz="2000" dirty="0"/>
              <a:t> = </a:t>
            </a:r>
            <a:r>
              <a:rPr lang="en-US" sz="2000" dirty="0" smtClean="0"/>
              <a:t>4.7 </a:t>
            </a:r>
            <a:r>
              <a:rPr lang="el-GR" sz="2000" dirty="0"/>
              <a:t>μ</a:t>
            </a:r>
            <a:r>
              <a:rPr lang="en-US" sz="2000" dirty="0" smtClean="0"/>
              <a:t>s</a:t>
            </a:r>
          </a:p>
          <a:p>
            <a:pPr defTabSz="463550">
              <a:spcBef>
                <a:spcPts val="0"/>
              </a:spcBef>
            </a:pPr>
            <a:r>
              <a:rPr lang="en-US" sz="2000" dirty="0" smtClean="0"/>
              <a:t>extended mode:  6 CP of 512 </a:t>
            </a:r>
            <a:r>
              <a:rPr lang="en-US" sz="2000" dirty="0" err="1" smtClean="0"/>
              <a:t>Ts</a:t>
            </a:r>
            <a:r>
              <a:rPr lang="en-US" sz="2000" dirty="0" smtClean="0"/>
              <a:t> = 16.7 </a:t>
            </a:r>
            <a:r>
              <a:rPr lang="el-GR" sz="2000" dirty="0"/>
              <a:t>μ</a:t>
            </a:r>
            <a:r>
              <a:rPr lang="en-US" sz="2000" dirty="0" smtClean="0"/>
              <a:t>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LTE OFDM scheme (2)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939351"/>
              </p:ext>
            </p:extLst>
          </p:nvPr>
        </p:nvGraphicFramePr>
        <p:xfrm>
          <a:off x="1308000" y="2207228"/>
          <a:ext cx="50292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</a:tblGrid>
              <a:tr h="3543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3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3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3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3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1250066" y="4247909"/>
            <a:ext cx="5798916" cy="0"/>
          </a:xfrm>
          <a:prstGeom prst="straightConnector1">
            <a:avLst/>
          </a:prstGeom>
          <a:ln w="76200">
            <a:solidFill>
              <a:srgbClr val="4D49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56658" y="2921573"/>
            <a:ext cx="465942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b="1" kern="0" dirty="0" smtClean="0"/>
              <a:t>RE</a:t>
            </a:r>
            <a:endParaRPr lang="en-US" sz="1100" b="1" kern="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062033" y="4030848"/>
            <a:ext cx="875635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b="1" kern="0" dirty="0" smtClean="0"/>
              <a:t>time</a:t>
            </a:r>
            <a:endParaRPr lang="en-US" sz="1100" b="1" kern="0" dirty="0" smtClean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041722" y="2207228"/>
            <a:ext cx="0" cy="1828800"/>
          </a:xfrm>
          <a:prstGeom prst="straightConnector1">
            <a:avLst/>
          </a:prstGeom>
          <a:ln w="76200">
            <a:solidFill>
              <a:srgbClr val="4D49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-152095" y="2721517"/>
            <a:ext cx="1801609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b="1" kern="0" dirty="0" smtClean="0"/>
              <a:t>frequency</a:t>
            </a:r>
            <a:endParaRPr lang="en-US" sz="1100" b="1" kern="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750147" y="4011164"/>
            <a:ext cx="720192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050" b="1" kern="0" dirty="0" smtClean="0"/>
              <a:t>1 symbol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6285842" y="3349610"/>
            <a:ext cx="889186" cy="253916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050" b="1" kern="0" dirty="0" smtClean="0"/>
              <a:t>1 subcarrier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337200" y="3121628"/>
            <a:ext cx="358212" cy="200055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37200" y="3684416"/>
            <a:ext cx="393235" cy="236745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397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261359" y="4034534"/>
            <a:ext cx="1553108" cy="2530840"/>
          </a:xfrm>
          <a:prstGeom prst="rect">
            <a:avLst/>
          </a:prstGeom>
          <a:solidFill>
            <a:srgbClr val="0CC0E4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1379" y="1360078"/>
            <a:ext cx="8442288" cy="419402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smallest unit that can be allocated to a user is a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b="1" dirty="0"/>
              <a:t>R</a:t>
            </a:r>
            <a:r>
              <a:rPr lang="en-US" sz="2000" dirty="0"/>
              <a:t>esource </a:t>
            </a:r>
            <a:r>
              <a:rPr lang="en-US" sz="2000" b="1" dirty="0" smtClean="0"/>
              <a:t>B</a:t>
            </a:r>
            <a:r>
              <a:rPr lang="en-US" sz="2000" dirty="0" smtClean="0"/>
              <a:t>lock = </a:t>
            </a:r>
            <a:r>
              <a:rPr lang="en-US" sz="2000" dirty="0"/>
              <a:t>12 subcarriers (180 kHz) * 1 slot (0.5 </a:t>
            </a:r>
            <a:r>
              <a:rPr lang="en-US" sz="2000" dirty="0" err="1"/>
              <a:t>ms</a:t>
            </a:r>
            <a:r>
              <a:rPr lang="en-US" sz="2000" dirty="0"/>
              <a:t>)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sz="2000" dirty="0" smtClean="0"/>
              <a:t>	1 </a:t>
            </a:r>
            <a:r>
              <a:rPr lang="en-US" sz="2000" dirty="0"/>
              <a:t>RB = </a:t>
            </a:r>
            <a:r>
              <a:rPr lang="en-US" sz="2000" dirty="0" smtClean="0"/>
              <a:t>12*7 REs = 84 </a:t>
            </a:r>
            <a:r>
              <a:rPr lang="en-US" sz="2000" dirty="0"/>
              <a:t>REs</a:t>
            </a:r>
          </a:p>
          <a:p>
            <a:pPr marL="0" indent="0" defTabSz="463550">
              <a:buNone/>
            </a:pPr>
            <a:r>
              <a:rPr lang="en-US" sz="2000" dirty="0" smtClean="0"/>
              <a:t>While allocation is per RB, scheduling </a:t>
            </a:r>
            <a:r>
              <a:rPr lang="en-US" sz="2000" dirty="0"/>
              <a:t>is </a:t>
            </a:r>
            <a:r>
              <a:rPr lang="en-US" sz="2000" dirty="0" smtClean="0"/>
              <a:t>per </a:t>
            </a:r>
            <a:r>
              <a:rPr lang="en-US" sz="2000" dirty="0" err="1"/>
              <a:t>subframe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An </a:t>
            </a:r>
            <a:r>
              <a:rPr lang="en-US" sz="2000" dirty="0"/>
              <a:t>LTE frame is always 10 </a:t>
            </a:r>
            <a:r>
              <a:rPr lang="en-US" sz="2000" dirty="0" err="1"/>
              <a:t>ms</a:t>
            </a:r>
            <a:r>
              <a:rPr lang="en-US" sz="2000" dirty="0"/>
              <a:t> and </a:t>
            </a:r>
            <a:r>
              <a:rPr lang="en-US" sz="2000" dirty="0" err="1"/>
              <a:t>subframe</a:t>
            </a:r>
            <a:r>
              <a:rPr lang="en-US" sz="2000" dirty="0"/>
              <a:t> 1 </a:t>
            </a:r>
            <a:r>
              <a:rPr lang="en-US" sz="2000" dirty="0" err="1"/>
              <a:t>ms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FDD frames have ten 1 </a:t>
            </a:r>
            <a:r>
              <a:rPr lang="en-US" sz="2000" dirty="0" err="1"/>
              <a:t>ms</a:t>
            </a:r>
            <a:r>
              <a:rPr lang="en-US" sz="2000" dirty="0"/>
              <a:t> </a:t>
            </a:r>
            <a:r>
              <a:rPr lang="en-US" sz="2000" dirty="0" err="1"/>
              <a:t>subframes</a:t>
            </a:r>
            <a:r>
              <a:rPr lang="en-US" sz="2000" dirty="0"/>
              <a:t> of 2 slots each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TDD frames have two 5 </a:t>
            </a:r>
            <a:r>
              <a:rPr lang="en-US" sz="2000" dirty="0" err="1"/>
              <a:t>ms</a:t>
            </a:r>
            <a:r>
              <a:rPr lang="en-US" sz="2000" dirty="0"/>
              <a:t> half-frames of 5 </a:t>
            </a:r>
            <a:r>
              <a:rPr lang="en-US" sz="2000" dirty="0" err="1"/>
              <a:t>subframes</a:t>
            </a:r>
            <a:r>
              <a:rPr lang="en-US" sz="2000" dirty="0"/>
              <a:t> each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LTE OFDM scheme </a:t>
            </a:r>
            <a:r>
              <a:rPr lang="en-US" dirty="0" smtClean="0"/>
              <a:t>(3)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812045"/>
              </p:ext>
            </p:extLst>
          </p:nvPr>
        </p:nvGraphicFramePr>
        <p:xfrm>
          <a:off x="2260018" y="4039562"/>
          <a:ext cx="3125164" cy="2491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26"/>
                <a:gridCol w="223226"/>
                <a:gridCol w="223226"/>
                <a:gridCol w="223226"/>
                <a:gridCol w="223226"/>
                <a:gridCol w="223226"/>
                <a:gridCol w="223226"/>
                <a:gridCol w="223226"/>
                <a:gridCol w="223226"/>
                <a:gridCol w="223226"/>
                <a:gridCol w="223226"/>
                <a:gridCol w="223226"/>
                <a:gridCol w="223226"/>
                <a:gridCol w="223226"/>
              </a:tblGrid>
              <a:tr h="2057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</a:tr>
              <a:tr h="2057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</a:tr>
              <a:tr h="2057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</a:tr>
              <a:tr h="2057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</a:tr>
              <a:tr h="2057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</a:tr>
              <a:tr h="2057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</a:tr>
              <a:tr h="2057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</a:tr>
              <a:tr h="2057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</a:tr>
              <a:tr h="2057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</a:tr>
              <a:tr h="2057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</a:tr>
              <a:tr h="2057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</a:tr>
              <a:tr h="2057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4747" marR="24747" marT="12375" marB="1237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4747" marR="24747" marT="12375" marB="12375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50604" y="5480940"/>
            <a:ext cx="347240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b="1" kern="0" dirty="0" smtClean="0"/>
              <a:t>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5295" y="6531122"/>
            <a:ext cx="347240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b="1" kern="0" dirty="0" smtClean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65502" y="6529146"/>
            <a:ext cx="347240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b="1" kern="0" dirty="0" smtClean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9798" y="6524168"/>
            <a:ext cx="347240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b="1" kern="0" dirty="0" smtClean="0"/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34184" y="6526145"/>
            <a:ext cx="347240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b="1" kern="0" dirty="0" smtClean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9695" y="6526145"/>
            <a:ext cx="347240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b="1" kern="0" dirty="0" smtClean="0"/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90204" y="6531122"/>
            <a:ext cx="347240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b="1" kern="0" dirty="0" smtClean="0"/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52922" y="6529146"/>
            <a:ext cx="347240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b="1" kern="0" dirty="0" smtClean="0"/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5088" y="6303764"/>
            <a:ext cx="347240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b="1" kern="0" dirty="0" smtClean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0355" y="6099556"/>
            <a:ext cx="347240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b="1" kern="0" dirty="0" smtClean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75438" y="5889006"/>
            <a:ext cx="347240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b="1" kern="0" dirty="0" smtClean="0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70705" y="5684798"/>
            <a:ext cx="347240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b="1" kern="0" dirty="0" smtClean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75438" y="5460673"/>
            <a:ext cx="347240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b="1" kern="0" dirty="0" smtClean="0"/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70705" y="5256465"/>
            <a:ext cx="347240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b="1" kern="0" dirty="0" smtClean="0"/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65788" y="5045915"/>
            <a:ext cx="347240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b="1" kern="0" dirty="0" smtClean="0"/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61055" y="4841707"/>
            <a:ext cx="347240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b="1" kern="0" dirty="0" smtClean="0"/>
              <a:t>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76911" y="4653500"/>
            <a:ext cx="347240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b="1" kern="0" dirty="0" smtClean="0"/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14303" y="4449292"/>
            <a:ext cx="347240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b="1" kern="0" dirty="0" smtClean="0"/>
              <a:t>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09386" y="4238742"/>
            <a:ext cx="347240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b="1" kern="0" dirty="0" smtClean="0"/>
              <a:t>11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04653" y="4034534"/>
            <a:ext cx="347240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b="1" kern="0" dirty="0" smtClean="0"/>
              <a:t>12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39695" y="3766752"/>
            <a:ext cx="3003013" cy="26478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b="1" kern="0" dirty="0" err="1" smtClean="0"/>
              <a:t>subframe</a:t>
            </a:r>
            <a:r>
              <a:rPr lang="en-US" sz="1100" b="1" kern="0" dirty="0" smtClean="0"/>
              <a:t> = 2 slots</a:t>
            </a:r>
          </a:p>
        </p:txBody>
      </p:sp>
    </p:spTree>
    <p:extLst>
      <p:ext uri="{BB962C8B-B14F-4D97-AF65-F5344CB8AC3E}">
        <p14:creationId xmlns:p14="http://schemas.microsoft.com/office/powerpoint/2010/main" val="1694522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1379" y="1492166"/>
            <a:ext cx="8473339" cy="511034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Channel BW can be 5, 10, 15, 20, 25, 30, 40, 50, 60, 80, 100, 200, 400 MHz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2000" dirty="0" smtClean="0"/>
              <a:t>	&lt;6GHz 5 ... 100 MHz   &gt;6GHz 50, 100, 200, 400 MHz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5G has subcarrier spacing of 2</a:t>
            </a:r>
            <a:r>
              <a:rPr lang="en-US" sz="2000" b="1" baseline="30000" dirty="0" smtClean="0"/>
              <a:t>n</a:t>
            </a:r>
            <a:r>
              <a:rPr lang="en-US" sz="2000" dirty="0" smtClean="0"/>
              <a:t> * 15 kHz where n=0...5 (0 ... 2 for sub 6 GHz)</a:t>
            </a:r>
          </a:p>
          <a:p>
            <a:pPr marL="0" indent="0"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i.e., 15, 30, 60 (optional), 120, 240, 480 kHz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All cases use normal CP except n=2 (60 kHz) which can use an extended CP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Each subcarrier can use </a:t>
            </a:r>
            <a:r>
              <a:rPr lang="en-US" sz="2000" i="1" dirty="0" smtClean="0"/>
              <a:t>higher order </a:t>
            </a:r>
            <a:r>
              <a:rPr lang="en-US" sz="2000" dirty="0" smtClean="0"/>
              <a:t>modulation (up to 256 QAM)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Each slot is 14 symbols for normal CP (and 12 symbols for extended CP)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Thus a slot lasts 1 </a:t>
            </a:r>
            <a:r>
              <a:rPr lang="en-US" sz="2000" dirty="0" err="1" smtClean="0"/>
              <a:t>ms</a:t>
            </a:r>
            <a:r>
              <a:rPr lang="en-US" sz="2000" dirty="0" smtClean="0"/>
              <a:t> (15 kHz), 500 </a:t>
            </a:r>
            <a:r>
              <a:rPr lang="el-GR" sz="2000" dirty="0"/>
              <a:t>μ</a:t>
            </a:r>
            <a:r>
              <a:rPr lang="en-US" sz="2000" dirty="0"/>
              <a:t>sec</a:t>
            </a:r>
            <a:r>
              <a:rPr lang="en-US" sz="2000" dirty="0" smtClean="0"/>
              <a:t> (30 kHz), 250 </a:t>
            </a:r>
            <a:r>
              <a:rPr lang="el-GR" sz="2000" dirty="0"/>
              <a:t>μ</a:t>
            </a:r>
            <a:r>
              <a:rPr lang="en-US" sz="2000" dirty="0"/>
              <a:t>sec </a:t>
            </a:r>
            <a:r>
              <a:rPr lang="en-US" sz="2000" dirty="0" smtClean="0"/>
              <a:t>(60 </a:t>
            </a:r>
            <a:r>
              <a:rPr lang="en-US" sz="2000" dirty="0"/>
              <a:t>kHz), </a:t>
            </a:r>
            <a:r>
              <a:rPr lang="en-US" sz="2000" dirty="0" smtClean="0"/>
              <a:t>...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So, for </a:t>
            </a:r>
            <a:r>
              <a:rPr lang="en-US" sz="2000" dirty="0"/>
              <a:t>15 kHz 1 1 </a:t>
            </a:r>
            <a:r>
              <a:rPr lang="en-US" sz="2000" dirty="0" err="1"/>
              <a:t>ms</a:t>
            </a:r>
            <a:r>
              <a:rPr lang="en-US" sz="2000" dirty="0"/>
              <a:t> </a:t>
            </a:r>
            <a:r>
              <a:rPr lang="en-US" sz="2000" dirty="0" err="1"/>
              <a:t>subframe</a:t>
            </a:r>
            <a:r>
              <a:rPr lang="en-US" sz="2000" dirty="0"/>
              <a:t> is 1 </a:t>
            </a:r>
            <a:r>
              <a:rPr lang="en-US" sz="2000" dirty="0" smtClean="0"/>
              <a:t>slot, for </a:t>
            </a:r>
            <a:r>
              <a:rPr lang="en-US" sz="2000" dirty="0"/>
              <a:t>30 KHz it is 2 </a:t>
            </a:r>
            <a:r>
              <a:rPr lang="en-US" sz="2000" dirty="0" smtClean="0"/>
              <a:t>slots, ...</a:t>
            </a:r>
            <a:endParaRPr lang="en-US" sz="20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A slot can be DL, UL, or flexible (mixed)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S</a:t>
            </a:r>
            <a:r>
              <a:rPr lang="en-US" sz="2000" dirty="0" smtClean="0"/>
              <a:t>lots can be </a:t>
            </a:r>
            <a:r>
              <a:rPr lang="en-US" sz="2000" i="1" dirty="0" smtClean="0"/>
              <a:t>aggregated</a:t>
            </a:r>
            <a:r>
              <a:rPr lang="en-US" sz="2000" dirty="0" smtClean="0"/>
              <a:t> for higher data rates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For low latency, allocation can also be per </a:t>
            </a:r>
            <a:r>
              <a:rPr lang="en-US" sz="2000" dirty="0" err="1" smtClean="0"/>
              <a:t>minislot</a:t>
            </a:r>
            <a:r>
              <a:rPr lang="en-US" sz="2000" dirty="0" smtClean="0"/>
              <a:t> (2, 4, or 7 OFDM symbols)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2000" dirty="0" smtClean="0"/>
              <a:t>	to achieve low latency </a:t>
            </a:r>
            <a:r>
              <a:rPr lang="en-US" sz="1600" dirty="0" smtClean="0"/>
              <a:t>(LTE now has </a:t>
            </a:r>
            <a:r>
              <a:rPr lang="en-US" sz="1600" dirty="0" err="1" smtClean="0"/>
              <a:t>sTTI</a:t>
            </a:r>
            <a:r>
              <a:rPr lang="en-US" sz="1600" dirty="0" smtClean="0"/>
              <a:t> for similar reasons)</a:t>
            </a:r>
            <a:endParaRPr lang="en-US" sz="20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REs are grouped into </a:t>
            </a:r>
            <a:r>
              <a:rPr lang="en-US" sz="2000" b="1" dirty="0" smtClean="0"/>
              <a:t>P</a:t>
            </a:r>
            <a:r>
              <a:rPr lang="en-US" sz="2000" dirty="0" smtClean="0"/>
              <a:t>hysical </a:t>
            </a:r>
            <a:r>
              <a:rPr lang="en-US" sz="2000" b="1" dirty="0" smtClean="0"/>
              <a:t>R</a:t>
            </a:r>
            <a:r>
              <a:rPr lang="en-US" sz="2000" dirty="0" smtClean="0"/>
              <a:t>esource </a:t>
            </a:r>
            <a:r>
              <a:rPr lang="en-US" sz="2000" b="1" dirty="0" smtClean="0"/>
              <a:t>B</a:t>
            </a:r>
            <a:r>
              <a:rPr lang="en-US" sz="2000" dirty="0" smtClean="0"/>
              <a:t>locks of 12 subcarriers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5G OFDM scheme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885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time unit</a:t>
            </a:r>
            <a:endParaRPr lang="en-US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5075" y="1455590"/>
            <a:ext cx="8709469" cy="5110340"/>
          </a:xfrm>
        </p:spPr>
        <p:txBody>
          <a:bodyPr/>
          <a:lstStyle/>
          <a:p>
            <a:pPr marL="0" indent="0" defTabSz="463550">
              <a:spcBef>
                <a:spcPts val="0"/>
              </a:spcBef>
              <a:buNone/>
            </a:pPr>
            <a:r>
              <a:rPr lang="en-US" sz="2000" dirty="0" smtClean="0"/>
              <a:t>In LTE that subcarrier size is 15 kHz and the FFT is 2048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so the basic time unit is based on Fs = 15KHz * 2048 = 30.720 MHz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sz="2000" dirty="0" smtClean="0"/>
              <a:t>	so that  </a:t>
            </a:r>
            <a:r>
              <a:rPr lang="en-US" sz="2000" dirty="0" err="1" smtClean="0"/>
              <a:t>Ts</a:t>
            </a:r>
            <a:r>
              <a:rPr lang="en-US" sz="2000" dirty="0" smtClean="0"/>
              <a:t> = 32.552 ns</a:t>
            </a:r>
            <a:endParaRPr lang="en-US" sz="2000" dirty="0"/>
          </a:p>
          <a:p>
            <a:pPr marL="0" indent="0" defTabSz="463550">
              <a:spcBef>
                <a:spcPts val="600"/>
              </a:spcBef>
              <a:buNone/>
            </a:pPr>
            <a:r>
              <a:rPr lang="en-US" sz="2000" dirty="0" smtClean="0"/>
              <a:t>For 5G the maximum subcarrier spacing is 480 kHz, and the FFT is 4096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sz="2000" dirty="0" smtClean="0"/>
              <a:t>	so we define Fc = 480 kHz * 4096 = 1.9 GHz   64 times higher!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sz="2000" dirty="0" smtClean="0"/>
              <a:t>	and 1 / Tc = 0.509 ns</a:t>
            </a:r>
          </a:p>
          <a:p>
            <a:pPr marL="0" indent="0" defTabSz="463550">
              <a:spcBef>
                <a:spcPts val="0"/>
              </a:spcBef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6268773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1378" y="1585842"/>
            <a:ext cx="8442288" cy="212509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Another innovation enables transmission of both directions in one </a:t>
            </a:r>
            <a:r>
              <a:rPr lang="en-US" dirty="0" err="1" smtClean="0"/>
              <a:t>subframe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enables for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URLLC: quick acknowledgements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unlicensed spectrum: </a:t>
            </a:r>
            <a:r>
              <a:rPr lang="en-US" dirty="0"/>
              <a:t>blank </a:t>
            </a:r>
            <a:r>
              <a:rPr lang="en-US" dirty="0" err="1" smtClean="0"/>
              <a:t>subframes</a:t>
            </a:r>
            <a:r>
              <a:rPr lang="en-US" dirty="0" smtClean="0"/>
              <a:t> and messaging for </a:t>
            </a:r>
            <a:r>
              <a:rPr lang="en-US" b="1" dirty="0" smtClean="0"/>
              <a:t>L</a:t>
            </a:r>
            <a:r>
              <a:rPr lang="en-US" dirty="0" smtClean="0"/>
              <a:t>isten </a:t>
            </a:r>
            <a:r>
              <a:rPr lang="en-US" b="1" dirty="0" smtClean="0"/>
              <a:t>B</a:t>
            </a:r>
            <a:r>
              <a:rPr lang="en-US" dirty="0" smtClean="0"/>
              <a:t>efore </a:t>
            </a:r>
            <a:r>
              <a:rPr lang="en-US" b="1" dirty="0" smtClean="0"/>
              <a:t>T</a:t>
            </a:r>
            <a:r>
              <a:rPr lang="en-US" dirty="0" smtClean="0"/>
              <a:t>alk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device-device communications: link direction and scheduling messaging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massive MIMO: UL control and sounding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contained integrated </a:t>
            </a:r>
            <a:r>
              <a:rPr lang="en-US" dirty="0" err="1" smtClean="0"/>
              <a:t>subframe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2027810" y="3764721"/>
            <a:ext cx="5109423" cy="2057398"/>
            <a:chOff x="361378" y="4424502"/>
            <a:chExt cx="5109423" cy="2057398"/>
          </a:xfrm>
        </p:grpSpPr>
        <p:sp>
          <p:nvSpPr>
            <p:cNvPr id="4" name="TextBox 3"/>
            <p:cNvSpPr txBox="1"/>
            <p:nvPr/>
          </p:nvSpPr>
          <p:spPr>
            <a:xfrm>
              <a:off x="361378" y="4689384"/>
              <a:ext cx="2554942" cy="400110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r>
                <a:rPr lang="en-US" sz="2000" b="1" kern="0" dirty="0" smtClean="0"/>
                <a:t>DL-centric </a:t>
              </a:r>
              <a:r>
                <a:rPr lang="en-US" sz="2000" b="1" kern="0" dirty="0" err="1" smtClean="0"/>
                <a:t>subframe</a:t>
              </a:r>
              <a:endParaRPr lang="en-US" sz="2000" b="1" kern="0" dirty="0" smtClean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1378" y="5796523"/>
              <a:ext cx="2554942" cy="400110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r>
                <a:rPr lang="en-US" sz="2000" b="1" kern="0" dirty="0" smtClean="0"/>
                <a:t>UL-centric </a:t>
              </a:r>
              <a:r>
                <a:rPr lang="en-US" sz="2000" b="1" kern="0" dirty="0" err="1" smtClean="0"/>
                <a:t>subframe</a:t>
              </a:r>
              <a:endParaRPr lang="en-US" sz="2000" b="1" kern="0" dirty="0" smtClean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89415" y="4487679"/>
              <a:ext cx="551330" cy="8239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35627" y="4607246"/>
              <a:ext cx="658906" cy="584775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kern="0" dirty="0" smtClean="0"/>
                <a:t>DL</a:t>
              </a:r>
            </a:p>
            <a:p>
              <a:pPr algn="ctr"/>
              <a:r>
                <a:rPr lang="en-US" sz="1600" b="1" kern="0" dirty="0" smtClean="0"/>
                <a:t>CTRL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93898" y="5594816"/>
              <a:ext cx="551330" cy="8239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40110" y="5714383"/>
              <a:ext cx="658906" cy="584775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kern="0" dirty="0" smtClean="0"/>
                <a:t>DL</a:t>
              </a:r>
            </a:p>
            <a:p>
              <a:pPr algn="ctr"/>
              <a:r>
                <a:rPr lang="en-US" sz="1600" b="1" kern="0" dirty="0" smtClean="0"/>
                <a:t>CTRL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45225" y="4492162"/>
              <a:ext cx="1326778" cy="8239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53103" y="4608701"/>
              <a:ext cx="950261" cy="584775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kern="0" dirty="0" smtClean="0"/>
                <a:t>DL</a:t>
              </a:r>
            </a:p>
            <a:p>
              <a:pPr algn="ctr"/>
              <a:r>
                <a:rPr lang="en-US" sz="1600" b="1" kern="0" dirty="0" smtClean="0"/>
                <a:t>DATA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5400000">
              <a:off x="4239206" y="4730356"/>
              <a:ext cx="950261" cy="338554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kern="0" dirty="0" smtClean="0"/>
                <a:t>GUARD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72320" y="4492162"/>
              <a:ext cx="551330" cy="8239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11895" y="4607246"/>
              <a:ext cx="658906" cy="584775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kern="0" dirty="0" smtClean="0"/>
                <a:t>UL</a:t>
              </a:r>
            </a:p>
            <a:p>
              <a:pPr algn="ctr"/>
              <a:r>
                <a:rPr lang="en-US" sz="1600" b="1" kern="0" dirty="0" smtClean="0"/>
                <a:t>CTRL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5400000">
              <a:off x="2934891" y="5837493"/>
              <a:ext cx="950261" cy="338554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kern="0" dirty="0" smtClean="0"/>
                <a:t>GUARD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38268" y="5594816"/>
              <a:ext cx="1326778" cy="8239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stCxn id="16" idx="1"/>
              <a:endCxn id="16" idx="3"/>
            </p:cNvCxnSpPr>
            <p:nvPr/>
          </p:nvCxnSpPr>
          <p:spPr>
            <a:xfrm>
              <a:off x="3538268" y="6006771"/>
              <a:ext cx="1326778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42751" y="6253300"/>
              <a:ext cx="1326778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497927" y="5636629"/>
              <a:ext cx="1343019" cy="338554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kern="0" dirty="0" smtClean="0"/>
                <a:t>UL DATA 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11324" y="5977507"/>
              <a:ext cx="1343019" cy="338554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kern="0" dirty="0" smtClean="0"/>
                <a:t>UL DATA 2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63356" y="5599299"/>
              <a:ext cx="551330" cy="8194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02931" y="5714383"/>
              <a:ext cx="658906" cy="584775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kern="0" dirty="0" smtClean="0"/>
                <a:t>UL</a:t>
              </a:r>
            </a:p>
            <a:p>
              <a:pPr algn="ctr"/>
              <a:r>
                <a:rPr lang="en-US" sz="1600" b="1" kern="0" dirty="0" smtClean="0"/>
                <a:t>CTRL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7608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5G needs support for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higher reliability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lower SNRs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higher rates (lower complexity)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LTE used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Turbo codes for data channels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Reed Muller or tail-biting convolutional codes for control channels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5G uses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L</a:t>
            </a:r>
            <a:r>
              <a:rPr lang="en-US" dirty="0" smtClean="0"/>
              <a:t>ow </a:t>
            </a:r>
            <a:r>
              <a:rPr lang="en-US" b="1" dirty="0" smtClean="0"/>
              <a:t>D</a:t>
            </a:r>
            <a:r>
              <a:rPr lang="en-US" dirty="0" smtClean="0"/>
              <a:t>ensity </a:t>
            </a:r>
            <a:r>
              <a:rPr lang="en-US" b="1" dirty="0" smtClean="0"/>
              <a:t>P</a:t>
            </a:r>
            <a:r>
              <a:rPr lang="en-US" dirty="0" smtClean="0"/>
              <a:t>arity </a:t>
            </a:r>
            <a:r>
              <a:rPr lang="en-US" b="1" dirty="0" smtClean="0"/>
              <a:t>C</a:t>
            </a:r>
            <a:r>
              <a:rPr lang="en-US" dirty="0" smtClean="0"/>
              <a:t>heck codes for data channels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Polar codes for control channels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LTE has </a:t>
            </a:r>
            <a:r>
              <a:rPr lang="en-US" dirty="0"/>
              <a:t>HARQ feedback for fast retransmission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5G has enhanced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26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51046" y="1611823"/>
            <a:ext cx="6731103" cy="417203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 smtClean="0"/>
              <a:t>Generations of cellular technologies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5G? Why?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5G goals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NR air interface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RAN and Functional splits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5G NG core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Network slicing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Timing 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RAD directions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900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defTabSz="463550">
              <a:spcBef>
                <a:spcPts val="600"/>
              </a:spcBef>
              <a:buNone/>
            </a:pPr>
            <a:r>
              <a:rPr lang="en-US" sz="2000" dirty="0" smtClean="0"/>
              <a:t>CA was introduced in LTE-A Release </a:t>
            </a:r>
            <a:r>
              <a:rPr lang="en-US" sz="2000" dirty="0"/>
              <a:t>10 </a:t>
            </a:r>
            <a:r>
              <a:rPr lang="en-US" sz="2000" dirty="0" smtClean="0"/>
              <a:t>and </a:t>
            </a:r>
            <a:r>
              <a:rPr lang="en-US" sz="2000" dirty="0"/>
              <a:t>enhanced </a:t>
            </a:r>
            <a:r>
              <a:rPr lang="en-US" sz="2000" dirty="0" smtClean="0"/>
              <a:t>Release 11</a:t>
            </a:r>
          </a:p>
          <a:p>
            <a:pPr marL="0" indent="0" defTabSz="463550">
              <a:spcBef>
                <a:spcPts val="600"/>
              </a:spcBef>
              <a:buNone/>
            </a:pPr>
            <a:r>
              <a:rPr lang="en-US" sz="2000" dirty="0" smtClean="0"/>
              <a:t>We saw that LTE spectrum is allocated in units of 20MHz</a:t>
            </a:r>
          </a:p>
          <a:p>
            <a:pPr marL="0" indent="0" defTabSz="463550">
              <a:spcBef>
                <a:spcPts val="600"/>
              </a:spcBef>
              <a:buNone/>
            </a:pPr>
            <a:r>
              <a:rPr lang="en-US" sz="2000" dirty="0" smtClean="0"/>
              <a:t>A mobile operator may have 2 contiguous units 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but more probably has noncontiguous units – even in different RF ranges</a:t>
            </a:r>
          </a:p>
          <a:p>
            <a:pPr marL="0" indent="0" defTabSz="463550">
              <a:spcBef>
                <a:spcPts val="600"/>
              </a:spcBef>
              <a:buNone/>
            </a:pPr>
            <a:r>
              <a:rPr lang="en-US" sz="2000" dirty="0" smtClean="0"/>
              <a:t>CA </a:t>
            </a:r>
            <a:r>
              <a:rPr lang="en-US" sz="2000" dirty="0"/>
              <a:t>enables a network operator to combine radio channels </a:t>
            </a:r>
            <a:r>
              <a:rPr lang="en-US" sz="2000" dirty="0" smtClean="0"/>
              <a:t>(FDD or TDD)</a:t>
            </a:r>
          </a:p>
          <a:p>
            <a:pPr defTabSz="463550">
              <a:spcBef>
                <a:spcPts val="0"/>
              </a:spcBef>
            </a:pPr>
            <a:r>
              <a:rPr lang="en-US" sz="2000" dirty="0" smtClean="0"/>
              <a:t>contiguous </a:t>
            </a:r>
          </a:p>
          <a:p>
            <a:pPr defTabSz="463550">
              <a:spcBef>
                <a:spcPts val="0"/>
              </a:spcBef>
            </a:pPr>
            <a:r>
              <a:rPr lang="en-US" sz="2000" dirty="0" smtClean="0"/>
              <a:t>noncontiguous within </a:t>
            </a:r>
            <a:r>
              <a:rPr lang="en-US" sz="2000" dirty="0"/>
              <a:t>the same frequency band </a:t>
            </a:r>
            <a:endParaRPr lang="en-US" sz="2000" dirty="0" smtClean="0"/>
          </a:p>
          <a:p>
            <a:pPr defTabSz="463550">
              <a:spcBef>
                <a:spcPts val="0"/>
              </a:spcBef>
            </a:pPr>
            <a:r>
              <a:rPr lang="en-US" sz="2000" dirty="0" smtClean="0"/>
              <a:t>across </a:t>
            </a:r>
            <a:r>
              <a:rPr lang="en-US" sz="2000" dirty="0"/>
              <a:t>different bands </a:t>
            </a:r>
            <a:endParaRPr lang="en-US" sz="2000" dirty="0" smtClean="0"/>
          </a:p>
          <a:p>
            <a:pPr defTabSz="463550">
              <a:spcBef>
                <a:spcPts val="0"/>
              </a:spcBef>
            </a:pPr>
            <a:r>
              <a:rPr lang="en-US" sz="2000" dirty="0" smtClean="0"/>
              <a:t>between licensed and unlicensed bands</a:t>
            </a:r>
          </a:p>
          <a:p>
            <a:pPr defTabSz="463550">
              <a:spcBef>
                <a:spcPts val="0"/>
              </a:spcBef>
            </a:pPr>
            <a:r>
              <a:rPr lang="en-US" sz="2000" dirty="0" smtClean="0"/>
              <a:t>across cells (e.g., to support </a:t>
            </a:r>
            <a:r>
              <a:rPr lang="en-US" sz="2000" dirty="0" err="1" smtClean="0"/>
              <a:t>HetNets</a:t>
            </a:r>
            <a:r>
              <a:rPr lang="en-US" sz="2000" dirty="0" smtClean="0"/>
              <a:t>)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sz="2000" dirty="0" smtClean="0"/>
              <a:t>Note that 4G/5G </a:t>
            </a:r>
            <a:r>
              <a:rPr lang="en-US" sz="2000" i="1" dirty="0" smtClean="0"/>
              <a:t>dual connectivity </a:t>
            </a:r>
            <a:r>
              <a:rPr lang="en-US" sz="2000" dirty="0" smtClean="0"/>
              <a:t>is </a:t>
            </a:r>
            <a:r>
              <a:rPr lang="en-US" sz="2000" i="1" dirty="0" smtClean="0"/>
              <a:t>not</a:t>
            </a:r>
            <a:r>
              <a:rPr lang="en-US" sz="2000" dirty="0" smtClean="0"/>
              <a:t> CA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Carrier Aggregation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0804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01712" y="1478711"/>
            <a:ext cx="8021374" cy="518334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Before 5G, cellular traffic was limited to 300 MHz – 3 GHz licensed bands</a:t>
            </a:r>
          </a:p>
          <a:p>
            <a:pPr marL="0" indent="0">
              <a:buNone/>
            </a:pPr>
            <a:r>
              <a:rPr lang="en-US" dirty="0" smtClean="0"/>
              <a:t>5G needs bandwidth, and can use anything it can get</a:t>
            </a:r>
          </a:p>
          <a:p>
            <a:pPr marL="0" indent="0">
              <a:buNone/>
            </a:pPr>
            <a:r>
              <a:rPr lang="en-US" dirty="0" smtClean="0"/>
              <a:t>This includes licensed, unlicensed, and shared spectrum</a:t>
            </a:r>
          </a:p>
          <a:p>
            <a:pPr marL="0" indent="0">
              <a:buNone/>
            </a:pPr>
            <a:r>
              <a:rPr lang="en-US" dirty="0" smtClean="0"/>
              <a:t>RF ranges include: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low and mid frequencies for macro cells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mm waves for small and ultra-small cells </a:t>
            </a:r>
            <a:r>
              <a:rPr lang="en-US" sz="1800" dirty="0" smtClean="0"/>
              <a:t>(</a:t>
            </a:r>
            <a:r>
              <a:rPr lang="en-US" sz="1800" dirty="0" err="1" smtClean="0"/>
              <a:t>LoS</a:t>
            </a:r>
            <a:r>
              <a:rPr lang="en-US" sz="1800" dirty="0" smtClean="0"/>
              <a:t> 300m, urban multipath 150m)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ITU-R is working on allocation, for now, bands being considered: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Note: WiFi 802.11ad already operates in the 60 GHz band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Spectrum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95021"/>
              </p:ext>
            </p:extLst>
          </p:nvPr>
        </p:nvGraphicFramePr>
        <p:xfrm>
          <a:off x="1043541" y="4061012"/>
          <a:ext cx="6509223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5907"/>
                <a:gridCol w="1378424"/>
                <a:gridCol w="1756445"/>
                <a:gridCol w="191844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low (MHz)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mid (GHz)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high (GHz)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US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28, 37-40, 64-71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EU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700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3.4-3.8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24.25-27.5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China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3.4-3.6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24.25-27.5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Japan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3.6-4.2, 4.4-4.9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27.25-29.5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South Korea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28, 37.5-40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579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1378" y="1774556"/>
            <a:ext cx="8376222" cy="4640758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 smtClean="0"/>
              <a:t>LTE defined 2x2 (2 transmit antennas + 2 receive antennas) and 4x4 MIMO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smtClean="0"/>
              <a:t>MIMO was used for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single user – to exploit spatial diversity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multiple user (MU-MIMO) – to conserve bandwidth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smtClean="0"/>
              <a:t>5G allows more advanced MIMO</a:t>
            </a:r>
          </a:p>
          <a:p>
            <a:pPr>
              <a:spcBef>
                <a:spcPts val="300"/>
              </a:spcBef>
            </a:pPr>
            <a:r>
              <a:rPr lang="en-US" sz="2400" dirty="0" smtClean="0"/>
              <a:t>spectral reuse and cell edge improvement</a:t>
            </a:r>
          </a:p>
          <a:p>
            <a:pPr>
              <a:spcBef>
                <a:spcPts val="300"/>
              </a:spcBef>
            </a:pPr>
            <a:r>
              <a:rPr lang="en-US" sz="2400" dirty="0" smtClean="0"/>
              <a:t>massive MIMO – up to 256 antennas</a:t>
            </a:r>
          </a:p>
          <a:p>
            <a:pPr>
              <a:spcBef>
                <a:spcPts val="300"/>
              </a:spcBef>
            </a:pPr>
            <a:r>
              <a:rPr lang="en-US" sz="2400" dirty="0" smtClean="0"/>
              <a:t>&gt;6GHz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smaller antennas so higher order MIMO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beamforming </a:t>
            </a:r>
            <a:r>
              <a:rPr lang="en-US" sz="2400" dirty="0"/>
              <a:t>and beam-tracking</a:t>
            </a:r>
            <a:endParaRPr lang="en-US" sz="2400" dirty="0" smtClean="0"/>
          </a:p>
          <a:p>
            <a:pPr>
              <a:spcBef>
                <a:spcPts val="300"/>
              </a:spcBef>
            </a:pPr>
            <a:r>
              <a:rPr lang="en-US" sz="2400" dirty="0" smtClean="0"/>
              <a:t>2D antenna arrays for 3D </a:t>
            </a:r>
            <a:r>
              <a:rPr lang="en-US" sz="2400" dirty="0"/>
              <a:t>beamforming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8424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LTE  uses </a:t>
            </a:r>
            <a:r>
              <a:rPr lang="en-US" sz="2400" i="1" dirty="0" smtClean="0"/>
              <a:t>network-centric mobility</a:t>
            </a:r>
          </a:p>
          <a:p>
            <a:pPr>
              <a:spcBef>
                <a:spcPts val="0"/>
              </a:spcBef>
            </a:pPr>
            <a:r>
              <a:rPr lang="en-US" sz="2400" dirty="0" err="1" smtClean="0"/>
              <a:t>Nbs</a:t>
            </a:r>
            <a:r>
              <a:rPr lang="en-US" sz="2400" dirty="0" smtClean="0"/>
              <a:t> periodically transmit reference signals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UE receives reference signals from all cells in its neighborhood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UE sends measurements to network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network triggers handover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smtClean="0"/>
              <a:t>5G uses </a:t>
            </a:r>
            <a:r>
              <a:rPr lang="en-US" sz="2400" i="1" dirty="0" smtClean="0"/>
              <a:t>device-centric mobility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UE periodically transmits reference signals</a:t>
            </a:r>
          </a:p>
          <a:p>
            <a:pPr>
              <a:spcBef>
                <a:spcPts val="0"/>
              </a:spcBef>
            </a:pPr>
            <a:r>
              <a:rPr lang="en-US" sz="2400" dirty="0" err="1" smtClean="0"/>
              <a:t>gNbs</a:t>
            </a:r>
            <a:r>
              <a:rPr lang="en-US" sz="2400" dirty="0" smtClean="0"/>
              <a:t> measure strength and trigger handover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Since </a:t>
            </a:r>
            <a:r>
              <a:rPr lang="en-US" sz="2400" dirty="0" err="1" smtClean="0"/>
              <a:t>gNbs</a:t>
            </a:r>
            <a:r>
              <a:rPr lang="en-US" sz="2400" dirty="0" smtClean="0"/>
              <a:t> don’t need to transmit reference signals</a:t>
            </a:r>
          </a:p>
          <a:p>
            <a:pPr marL="0" indent="0">
              <a:spcBef>
                <a:spcPts val="0"/>
              </a:spcBef>
              <a:buNone/>
              <a:tabLst>
                <a:tab pos="465138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they transmit only initial discovery beacon</a:t>
            </a:r>
          </a:p>
          <a:p>
            <a:pPr marL="0" indent="0">
              <a:spcBef>
                <a:spcPts val="0"/>
              </a:spcBef>
              <a:buNone/>
              <a:tabLst>
                <a:tab pos="465138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full information transmitted on-demand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centric mobility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341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LTE Architecture and Interfaces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5661" y="5650173"/>
            <a:ext cx="8502554" cy="1047608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600" b="1" dirty="0" smtClean="0"/>
              <a:t>P</a:t>
            </a:r>
            <a:r>
              <a:rPr lang="en-US" sz="1600" dirty="0" smtClean="0"/>
              <a:t>olicy &amp; </a:t>
            </a:r>
            <a:r>
              <a:rPr lang="en-US" sz="1600" b="1" dirty="0" smtClean="0"/>
              <a:t>C</a:t>
            </a:r>
            <a:r>
              <a:rPr lang="en-US" sz="1600" dirty="0" smtClean="0"/>
              <a:t>harging </a:t>
            </a:r>
            <a:r>
              <a:rPr lang="en-US" sz="1600" b="1" dirty="0" smtClean="0"/>
              <a:t>R</a:t>
            </a:r>
            <a:r>
              <a:rPr lang="en-US" sz="1600" dirty="0" smtClean="0"/>
              <a:t>ules </a:t>
            </a:r>
            <a:r>
              <a:rPr lang="en-US" sz="1600" b="1" dirty="0" smtClean="0"/>
              <a:t>F</a:t>
            </a:r>
            <a:r>
              <a:rPr lang="en-US" sz="1600" dirty="0" smtClean="0"/>
              <a:t>unction    </a:t>
            </a:r>
            <a:r>
              <a:rPr lang="en-US" sz="1600" b="1" dirty="0" smtClean="0"/>
              <a:t>P</a:t>
            </a:r>
            <a:r>
              <a:rPr lang="en-US" sz="1600" dirty="0" smtClean="0"/>
              <a:t>&amp;</a:t>
            </a:r>
            <a:r>
              <a:rPr lang="en-US" sz="1600" b="1" dirty="0" smtClean="0"/>
              <a:t>C</a:t>
            </a:r>
            <a:r>
              <a:rPr lang="en-US" sz="1600" dirty="0" smtClean="0"/>
              <a:t> </a:t>
            </a:r>
            <a:r>
              <a:rPr lang="en-US" sz="1600" b="1" dirty="0" smtClean="0"/>
              <a:t>E</a:t>
            </a:r>
            <a:r>
              <a:rPr lang="en-US" sz="1600" dirty="0" smtClean="0"/>
              <a:t>nforcement </a:t>
            </a:r>
            <a:r>
              <a:rPr lang="en-US" sz="1600" b="1" dirty="0"/>
              <a:t>F</a:t>
            </a:r>
            <a:r>
              <a:rPr lang="en-US" sz="1600" dirty="0"/>
              <a:t>unction </a:t>
            </a:r>
            <a:r>
              <a:rPr lang="en-US" sz="1600" dirty="0" smtClean="0"/>
              <a:t>  </a:t>
            </a:r>
            <a:r>
              <a:rPr lang="en-US" sz="1600" b="1" dirty="0" smtClean="0"/>
              <a:t>S</a:t>
            </a:r>
            <a:r>
              <a:rPr lang="en-US" sz="1600" dirty="0" smtClean="0"/>
              <a:t>ubscriber </a:t>
            </a:r>
            <a:r>
              <a:rPr lang="en-US" sz="1600" b="1" dirty="0"/>
              <a:t>P</a:t>
            </a:r>
            <a:r>
              <a:rPr lang="en-US" sz="1600" dirty="0"/>
              <a:t>rofile </a:t>
            </a:r>
            <a:r>
              <a:rPr lang="en-US" sz="1600" b="1" dirty="0" smtClean="0"/>
              <a:t>R</a:t>
            </a:r>
            <a:r>
              <a:rPr lang="en-US" sz="1600" dirty="0" smtClean="0"/>
              <a:t>epository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600" b="1" dirty="0" smtClean="0"/>
              <a:t>S</a:t>
            </a:r>
            <a:r>
              <a:rPr lang="en-US" sz="1600" dirty="0" smtClean="0"/>
              <a:t>erving </a:t>
            </a:r>
            <a:r>
              <a:rPr lang="en-US" sz="1600" b="1" dirty="0" smtClean="0"/>
              <a:t>G</a:t>
            </a:r>
            <a:r>
              <a:rPr lang="en-US" sz="1600" dirty="0" smtClean="0"/>
              <a:t>PRS </a:t>
            </a:r>
            <a:r>
              <a:rPr lang="en-US" sz="1600" b="1" dirty="0" smtClean="0"/>
              <a:t>S</a:t>
            </a:r>
            <a:r>
              <a:rPr lang="en-US" sz="1600" dirty="0" smtClean="0"/>
              <a:t>upport </a:t>
            </a:r>
            <a:r>
              <a:rPr lang="en-US" sz="1600" b="1" dirty="0" smtClean="0"/>
              <a:t>N</a:t>
            </a:r>
            <a:r>
              <a:rPr lang="en-US" sz="1600" dirty="0" smtClean="0"/>
              <a:t>ode</a:t>
            </a:r>
            <a:r>
              <a:rPr lang="en-US" sz="1600" b="1" dirty="0" smtClean="0"/>
              <a:t>	H</a:t>
            </a:r>
            <a:r>
              <a:rPr lang="en-US" sz="1600" dirty="0" smtClean="0"/>
              <a:t>ome </a:t>
            </a:r>
            <a:r>
              <a:rPr lang="en-US" sz="1600" b="1" dirty="0" smtClean="0"/>
              <a:t>S</a:t>
            </a:r>
            <a:r>
              <a:rPr lang="en-US" sz="1600" dirty="0" smtClean="0"/>
              <a:t>ubscriber </a:t>
            </a:r>
            <a:r>
              <a:rPr lang="en-US" sz="1600" b="1" dirty="0" smtClean="0"/>
              <a:t>S</a:t>
            </a:r>
            <a:r>
              <a:rPr lang="en-US" sz="1600" dirty="0" smtClean="0"/>
              <a:t>erver    </a:t>
            </a:r>
            <a:r>
              <a:rPr lang="en-US" sz="1600" b="1" dirty="0" smtClean="0"/>
              <a:t>P</a:t>
            </a:r>
            <a:r>
              <a:rPr lang="en-US" sz="1600" dirty="0" smtClean="0"/>
              <a:t>acket </a:t>
            </a:r>
            <a:r>
              <a:rPr lang="en-US" sz="1600" b="1" dirty="0" smtClean="0"/>
              <a:t>D</a:t>
            </a:r>
            <a:r>
              <a:rPr lang="en-US" sz="1600" dirty="0" smtClean="0"/>
              <a:t>ata  </a:t>
            </a:r>
            <a:r>
              <a:rPr lang="en-US" sz="1600" b="1" dirty="0" smtClean="0"/>
              <a:t>G</a:t>
            </a:r>
            <a:r>
              <a:rPr lang="en-US" sz="1600" dirty="0" smtClean="0"/>
              <a:t>ateway / </a:t>
            </a:r>
            <a:r>
              <a:rPr lang="en-US" sz="1600" b="1" dirty="0" smtClean="0"/>
              <a:t>N</a:t>
            </a:r>
            <a:r>
              <a:rPr lang="en-US" sz="1600" dirty="0" smtClean="0"/>
              <a:t>etwork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600" b="1" dirty="0"/>
              <a:t>E</a:t>
            </a:r>
            <a:r>
              <a:rPr lang="en-US" sz="1600" dirty="0"/>
              <a:t>volved</a:t>
            </a:r>
            <a:r>
              <a:rPr lang="en-US" sz="1600" b="1" dirty="0"/>
              <a:t> U</a:t>
            </a:r>
            <a:r>
              <a:rPr lang="en-US" sz="1600" dirty="0"/>
              <a:t>MTS</a:t>
            </a:r>
            <a:r>
              <a:rPr lang="en-US" sz="1600" b="1" dirty="0"/>
              <a:t> T</a:t>
            </a:r>
            <a:r>
              <a:rPr lang="en-US" sz="1600" dirty="0"/>
              <a:t>errestrial</a:t>
            </a:r>
            <a:r>
              <a:rPr lang="en-US" sz="1600" b="1" dirty="0"/>
              <a:t> R</a:t>
            </a:r>
            <a:r>
              <a:rPr lang="en-US" sz="1600" dirty="0"/>
              <a:t>adio</a:t>
            </a:r>
            <a:r>
              <a:rPr lang="en-US" sz="1600" b="1" dirty="0"/>
              <a:t> A</a:t>
            </a:r>
            <a:r>
              <a:rPr lang="en-US" sz="1600" dirty="0"/>
              <a:t>ccess</a:t>
            </a:r>
            <a:r>
              <a:rPr lang="en-US" sz="1600" b="1" dirty="0"/>
              <a:t> </a:t>
            </a:r>
            <a:r>
              <a:rPr lang="en-US" sz="1600" b="1" dirty="0" smtClean="0"/>
              <a:t>N</a:t>
            </a:r>
            <a:r>
              <a:rPr lang="en-US" sz="1600" dirty="0" smtClean="0"/>
              <a:t>etwork           </a:t>
            </a:r>
            <a:r>
              <a:rPr lang="en-US" sz="1600" b="1" dirty="0" smtClean="0"/>
              <a:t>B</a:t>
            </a:r>
            <a:r>
              <a:rPr lang="en-US" sz="1600" dirty="0" smtClean="0"/>
              <a:t>earer </a:t>
            </a:r>
            <a:r>
              <a:rPr lang="en-US" sz="1600" b="1" dirty="0"/>
              <a:t>B</a:t>
            </a:r>
            <a:r>
              <a:rPr lang="en-US" sz="1600" dirty="0"/>
              <a:t>inding </a:t>
            </a:r>
            <a:r>
              <a:rPr lang="en-US" sz="1600" dirty="0" smtClean="0"/>
              <a:t>&amp; </a:t>
            </a:r>
            <a:r>
              <a:rPr lang="en-US" sz="1600" b="1" dirty="0" smtClean="0"/>
              <a:t>E</a:t>
            </a:r>
            <a:r>
              <a:rPr lang="en-US" sz="1600" dirty="0" smtClean="0"/>
              <a:t>vent </a:t>
            </a:r>
            <a:r>
              <a:rPr lang="en-US" sz="1600" b="1" dirty="0"/>
              <a:t>R</a:t>
            </a:r>
            <a:r>
              <a:rPr lang="en-US" sz="1600" dirty="0"/>
              <a:t>eporting </a:t>
            </a:r>
            <a:r>
              <a:rPr lang="en-US" sz="1600" b="1" dirty="0"/>
              <a:t>F</a:t>
            </a:r>
            <a:r>
              <a:rPr lang="en-US" sz="1600" dirty="0"/>
              <a:t>unction </a:t>
            </a:r>
            <a:endParaRPr lang="en-US" sz="1600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600" b="1" dirty="0"/>
              <a:t>U</a:t>
            </a:r>
            <a:r>
              <a:rPr lang="en-US" sz="1600" dirty="0"/>
              <a:t>ser</a:t>
            </a:r>
            <a:r>
              <a:rPr lang="en-US" sz="1600" b="1" dirty="0"/>
              <a:t> E</a:t>
            </a:r>
            <a:r>
              <a:rPr lang="en-US" sz="1600" dirty="0"/>
              <a:t>quipment </a:t>
            </a:r>
            <a:r>
              <a:rPr lang="en-US" sz="1600" dirty="0" smtClean="0"/>
              <a:t> </a:t>
            </a:r>
            <a:r>
              <a:rPr lang="en-US" sz="1600" b="1" dirty="0" smtClean="0"/>
              <a:t>M</a:t>
            </a:r>
            <a:r>
              <a:rPr lang="en-US" sz="1600" dirty="0" smtClean="0"/>
              <a:t>obility</a:t>
            </a:r>
            <a:r>
              <a:rPr lang="en-US" sz="1600" b="1" dirty="0" smtClean="0"/>
              <a:t> M</a:t>
            </a:r>
            <a:r>
              <a:rPr lang="en-US" sz="1600" dirty="0" smtClean="0"/>
              <a:t>anagement </a:t>
            </a:r>
            <a:r>
              <a:rPr lang="en-US" sz="1600" b="1" dirty="0" smtClean="0"/>
              <a:t>E</a:t>
            </a:r>
            <a:r>
              <a:rPr lang="en-US" sz="1600" dirty="0" smtClean="0"/>
              <a:t>ntity    </a:t>
            </a:r>
            <a:r>
              <a:rPr lang="en-US" sz="1600" b="1" dirty="0" smtClean="0"/>
              <a:t>S</a:t>
            </a:r>
            <a:r>
              <a:rPr lang="en-US" sz="1600" dirty="0" smtClean="0"/>
              <a:t>erving </a:t>
            </a:r>
            <a:r>
              <a:rPr lang="en-US" sz="1600" b="1" dirty="0" smtClean="0"/>
              <a:t>– </a:t>
            </a:r>
            <a:r>
              <a:rPr lang="en-US" sz="1600" b="1" dirty="0" err="1" smtClean="0"/>
              <a:t>G</a:t>
            </a:r>
            <a:r>
              <a:rPr lang="en-US" sz="1600" dirty="0" err="1" smtClean="0"/>
              <a:t>ate</a:t>
            </a:r>
            <a:r>
              <a:rPr lang="en-US" sz="1600" b="1" dirty="0" err="1" smtClean="0"/>
              <a:t>W</a:t>
            </a:r>
            <a:r>
              <a:rPr lang="en-US" sz="1600" dirty="0" err="1" smtClean="0"/>
              <a:t>ay</a:t>
            </a:r>
            <a:r>
              <a:rPr lang="en-US" sz="1600" dirty="0" smtClean="0"/>
              <a:t>    </a:t>
            </a:r>
            <a:r>
              <a:rPr lang="en-US" sz="1600" b="1" dirty="0" smtClean="0"/>
              <a:t> </a:t>
            </a:r>
            <a:r>
              <a:rPr lang="en-US" sz="1600" b="1" dirty="0"/>
              <a:t>P</a:t>
            </a:r>
            <a:r>
              <a:rPr lang="en-US" sz="1600" dirty="0"/>
              <a:t>DN </a:t>
            </a:r>
            <a:r>
              <a:rPr lang="en-US" sz="1600" b="1" dirty="0"/>
              <a:t>- </a:t>
            </a:r>
            <a:r>
              <a:rPr lang="en-US" sz="1600" b="1" dirty="0" err="1"/>
              <a:t>G</a:t>
            </a:r>
            <a:r>
              <a:rPr lang="en-US" sz="1600" dirty="0" err="1"/>
              <a:t>ate</a:t>
            </a:r>
            <a:r>
              <a:rPr lang="en-US" sz="1600" b="1" dirty="0" err="1"/>
              <a:t>W</a:t>
            </a:r>
            <a:r>
              <a:rPr lang="en-US" sz="1600" dirty="0" err="1"/>
              <a:t>ay</a:t>
            </a:r>
            <a:endParaRPr lang="en-US" sz="1600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600" b="1" dirty="0" smtClean="0"/>
              <a:t>	 </a:t>
            </a:r>
            <a:r>
              <a:rPr lang="en-US" sz="1600" b="1" dirty="0"/>
              <a:t> </a:t>
            </a:r>
            <a:endParaRPr lang="en-US" sz="1600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1600" b="1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1600" b="1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1600" b="1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644" y="1441758"/>
            <a:ext cx="5392343" cy="420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42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1378" y="1774556"/>
            <a:ext cx="8433301" cy="4770082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Modular Function design based on </a:t>
            </a:r>
            <a:r>
              <a:rPr lang="en-US" sz="2000" b="1" dirty="0" smtClean="0"/>
              <a:t>N</a:t>
            </a:r>
            <a:r>
              <a:rPr lang="en-US" sz="2000" dirty="0" smtClean="0"/>
              <a:t>etwork </a:t>
            </a:r>
            <a:r>
              <a:rPr lang="en-US" sz="2000" b="1" dirty="0" smtClean="0"/>
              <a:t>F</a:t>
            </a:r>
            <a:r>
              <a:rPr lang="en-US" sz="2000" dirty="0" smtClean="0"/>
              <a:t>unctions – not boxes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NF can be hardware or (virtual) software – even in cloud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reference points between NFs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function separation for scaling (e.g., AMF/SMF, AUSF/PCF)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Service based architecture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define procedures as services (enable reuse)</a:t>
            </a:r>
          </a:p>
          <a:p>
            <a:pPr>
              <a:spcBef>
                <a:spcPts val="0"/>
              </a:spcBef>
            </a:pPr>
            <a:r>
              <a:rPr lang="en-GB" sz="2000" dirty="0" smtClean="0"/>
              <a:t>NFs in </a:t>
            </a:r>
            <a:r>
              <a:rPr lang="en-GB" sz="2000" b="1" dirty="0" smtClean="0"/>
              <a:t>C</a:t>
            </a:r>
            <a:r>
              <a:rPr lang="en-GB" sz="2000" dirty="0" smtClean="0"/>
              <a:t>ontrol </a:t>
            </a:r>
            <a:r>
              <a:rPr lang="en-GB" sz="2000" b="1" dirty="0"/>
              <a:t>P</a:t>
            </a:r>
            <a:r>
              <a:rPr lang="en-GB" sz="2000" dirty="0"/>
              <a:t>lane </a:t>
            </a:r>
            <a:r>
              <a:rPr lang="en-GB" sz="2000" dirty="0" smtClean="0"/>
              <a:t>enable </a:t>
            </a:r>
            <a:r>
              <a:rPr lang="en-GB" sz="2000" dirty="0"/>
              <a:t>authorized </a:t>
            </a:r>
            <a:r>
              <a:rPr lang="en-GB" sz="2000" dirty="0" smtClean="0"/>
              <a:t>functions </a:t>
            </a:r>
            <a:r>
              <a:rPr lang="en-GB" sz="2000" dirty="0"/>
              <a:t>to </a:t>
            </a:r>
            <a:r>
              <a:rPr lang="en-GB" sz="2000" dirty="0" smtClean="0"/>
              <a:t>directly access services</a:t>
            </a:r>
            <a:endParaRPr lang="en-US" sz="2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Minimize dependencies between Access Network and Core Network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Multiple access technologies (multi-RAT)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interwork with previous 3GPP generations 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interwork with non-3GPP networks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Support diverging architectures and new services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Automation and programmability designed into architecture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5G Architecture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0055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5G Architecture and Interfaces</a:t>
            </a:r>
            <a:endParaRPr lang="en-US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5661" y="5092092"/>
            <a:ext cx="8693624" cy="1605689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1600" b="1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600" b="1" dirty="0" smtClean="0"/>
              <a:t>N</a:t>
            </a:r>
            <a:r>
              <a:rPr lang="en-US" sz="1600" dirty="0" smtClean="0"/>
              <a:t>etwork</a:t>
            </a:r>
            <a:r>
              <a:rPr lang="en-US" sz="1600" b="1" dirty="0" smtClean="0"/>
              <a:t> S</a:t>
            </a:r>
            <a:r>
              <a:rPr lang="en-US" sz="1600" dirty="0" smtClean="0"/>
              <a:t>lice</a:t>
            </a:r>
            <a:r>
              <a:rPr lang="en-US" sz="1600" b="1" dirty="0" smtClean="0"/>
              <a:t> S</a:t>
            </a:r>
            <a:r>
              <a:rPr lang="en-US" sz="1600" dirty="0" smtClean="0"/>
              <a:t>election</a:t>
            </a:r>
            <a:r>
              <a:rPr lang="en-US" sz="1600" b="1" dirty="0" smtClean="0"/>
              <a:t> F</a:t>
            </a:r>
            <a:r>
              <a:rPr lang="en-US" sz="1600" dirty="0" smtClean="0"/>
              <a:t>unction           </a:t>
            </a:r>
            <a:r>
              <a:rPr lang="en-US" sz="1600" b="1" dirty="0" smtClean="0"/>
              <a:t>N</a:t>
            </a:r>
            <a:r>
              <a:rPr lang="en-US" sz="1600" dirty="0" smtClean="0"/>
              <a:t>etwork </a:t>
            </a:r>
            <a:r>
              <a:rPr lang="en-US" sz="1600" b="1" dirty="0" smtClean="0"/>
              <a:t>E</a:t>
            </a:r>
            <a:r>
              <a:rPr lang="en-US" sz="1600" dirty="0" smtClean="0"/>
              <a:t>xposure </a:t>
            </a:r>
            <a:r>
              <a:rPr lang="en-US" sz="1600" b="1" dirty="0" smtClean="0"/>
              <a:t>F</a:t>
            </a:r>
            <a:r>
              <a:rPr lang="en-US" sz="1600" dirty="0" smtClean="0"/>
              <a:t>unction           </a:t>
            </a:r>
            <a:r>
              <a:rPr lang="en-US" sz="1600" b="1" dirty="0" smtClean="0"/>
              <a:t>N</a:t>
            </a:r>
            <a:r>
              <a:rPr lang="en-US" sz="1600" dirty="0" smtClean="0"/>
              <a:t>F </a:t>
            </a:r>
            <a:r>
              <a:rPr lang="en-US" sz="1600" b="1" dirty="0" smtClean="0"/>
              <a:t>R</a:t>
            </a:r>
            <a:r>
              <a:rPr lang="en-US" sz="1600" dirty="0" smtClean="0"/>
              <a:t>epository </a:t>
            </a:r>
            <a:r>
              <a:rPr lang="en-US" sz="1600" b="1" dirty="0" smtClean="0"/>
              <a:t>F</a:t>
            </a:r>
            <a:r>
              <a:rPr lang="en-US" sz="1600" dirty="0" smtClean="0"/>
              <a:t>unction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600" b="1" dirty="0" smtClean="0"/>
              <a:t>P</a:t>
            </a:r>
            <a:r>
              <a:rPr lang="en-US" sz="1600" dirty="0" smtClean="0"/>
              <a:t>olicy</a:t>
            </a:r>
            <a:r>
              <a:rPr lang="en-US" sz="1600" b="1" dirty="0" smtClean="0"/>
              <a:t> </a:t>
            </a:r>
            <a:r>
              <a:rPr lang="en-US" sz="1600" b="1" dirty="0"/>
              <a:t>C</a:t>
            </a:r>
            <a:r>
              <a:rPr lang="en-US" sz="1600" dirty="0"/>
              <a:t>ontrol</a:t>
            </a:r>
            <a:r>
              <a:rPr lang="en-US" sz="1600" b="1" dirty="0"/>
              <a:t> </a:t>
            </a:r>
            <a:r>
              <a:rPr lang="en-US" sz="1600" b="1" dirty="0" smtClean="0"/>
              <a:t>F</a:t>
            </a:r>
            <a:r>
              <a:rPr lang="en-US" sz="1600" dirty="0" smtClean="0"/>
              <a:t>unction        </a:t>
            </a:r>
            <a:r>
              <a:rPr lang="en-US" sz="1600" b="1" dirty="0" smtClean="0"/>
              <a:t>U</a:t>
            </a:r>
            <a:r>
              <a:rPr lang="en-US" sz="1600" dirty="0" smtClean="0"/>
              <a:t>nified</a:t>
            </a:r>
            <a:r>
              <a:rPr lang="en-US" sz="1600" b="1" dirty="0" smtClean="0"/>
              <a:t> </a:t>
            </a:r>
            <a:r>
              <a:rPr lang="en-US" sz="1600" b="1" dirty="0"/>
              <a:t>D</a:t>
            </a:r>
            <a:r>
              <a:rPr lang="en-US" sz="1600" dirty="0"/>
              <a:t>ata</a:t>
            </a:r>
            <a:r>
              <a:rPr lang="en-US" sz="1600" b="1" dirty="0"/>
              <a:t> M</a:t>
            </a:r>
            <a:r>
              <a:rPr lang="en-US" sz="1600" dirty="0"/>
              <a:t>anagement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1600" b="1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600" b="1" dirty="0" smtClean="0"/>
              <a:t>A</a:t>
            </a:r>
            <a:r>
              <a:rPr lang="en-US" sz="1600" dirty="0" smtClean="0"/>
              <a:t>uthentication</a:t>
            </a:r>
            <a:r>
              <a:rPr lang="en-US" sz="1600" b="1" dirty="0" smtClean="0"/>
              <a:t> </a:t>
            </a:r>
            <a:r>
              <a:rPr lang="en-US" sz="1600" b="1" dirty="0"/>
              <a:t>S</a:t>
            </a:r>
            <a:r>
              <a:rPr lang="en-US" sz="1600" dirty="0"/>
              <a:t>erver</a:t>
            </a:r>
            <a:r>
              <a:rPr lang="en-US" sz="1600" b="1" dirty="0"/>
              <a:t> </a:t>
            </a:r>
            <a:r>
              <a:rPr lang="en-US" sz="1600" b="1" dirty="0" smtClean="0"/>
              <a:t>F</a:t>
            </a:r>
            <a:r>
              <a:rPr lang="en-US" sz="1600" dirty="0" smtClean="0"/>
              <a:t>unction	</a:t>
            </a:r>
            <a:r>
              <a:rPr lang="en-US" sz="1600" b="1" dirty="0" smtClean="0"/>
              <a:t>A</a:t>
            </a:r>
            <a:r>
              <a:rPr lang="en-US" sz="1600" dirty="0" smtClean="0"/>
              <a:t>ccess &amp; Mobility </a:t>
            </a:r>
            <a:r>
              <a:rPr lang="en-US" sz="1600" b="1" dirty="0" err="1" smtClean="0"/>
              <a:t>M</a:t>
            </a:r>
            <a:r>
              <a:rPr lang="en-US" sz="1600" dirty="0" err="1" smtClean="0"/>
              <a:t>ngment</a:t>
            </a:r>
            <a:r>
              <a:rPr lang="en-US" sz="1600" dirty="0" smtClean="0"/>
              <a:t> </a:t>
            </a:r>
            <a:r>
              <a:rPr lang="en-US" sz="1600" b="1" dirty="0" smtClean="0"/>
              <a:t>F</a:t>
            </a:r>
            <a:r>
              <a:rPr lang="en-US" sz="1600" dirty="0" smtClean="0"/>
              <a:t>unction</a:t>
            </a:r>
            <a:r>
              <a:rPr lang="en-US" sz="1600" b="1" dirty="0"/>
              <a:t> </a:t>
            </a:r>
            <a:r>
              <a:rPr lang="en-US" sz="1600" b="1" dirty="0" smtClean="0"/>
              <a:t>   S</a:t>
            </a:r>
            <a:r>
              <a:rPr lang="en-US" sz="1600" dirty="0" smtClean="0"/>
              <a:t>ession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</a:t>
            </a:r>
            <a:r>
              <a:rPr lang="en-US" sz="1600" dirty="0" err="1" smtClean="0"/>
              <a:t>ngment</a:t>
            </a:r>
            <a:r>
              <a:rPr lang="en-US" sz="1600" b="1" dirty="0" smtClean="0"/>
              <a:t> </a:t>
            </a:r>
            <a:r>
              <a:rPr lang="en-US" sz="1600" b="1" dirty="0"/>
              <a:t>F</a:t>
            </a:r>
            <a:r>
              <a:rPr lang="en-US" sz="1600" dirty="0"/>
              <a:t>unction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1600" b="1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600" b="1" dirty="0" smtClean="0"/>
              <a:t>U</a:t>
            </a:r>
            <a:r>
              <a:rPr lang="en-US" sz="1600" dirty="0" smtClean="0"/>
              <a:t>ser</a:t>
            </a:r>
            <a:r>
              <a:rPr lang="en-US" sz="1600" b="1" dirty="0" smtClean="0"/>
              <a:t> E</a:t>
            </a:r>
            <a:r>
              <a:rPr lang="en-US" sz="1600" dirty="0" smtClean="0"/>
              <a:t>quipment</a:t>
            </a:r>
            <a:r>
              <a:rPr lang="en-US" sz="1600" b="1" dirty="0" smtClean="0"/>
              <a:t>	 (</a:t>
            </a:r>
            <a:r>
              <a:rPr lang="en-US" sz="1600" b="1" dirty="0"/>
              <a:t>R</a:t>
            </a:r>
            <a:r>
              <a:rPr lang="en-US" sz="1600" dirty="0"/>
              <a:t>adio</a:t>
            </a:r>
            <a:r>
              <a:rPr lang="en-US" sz="1600" b="1" dirty="0"/>
              <a:t>) A</a:t>
            </a:r>
            <a:r>
              <a:rPr lang="en-US" sz="1600" dirty="0"/>
              <a:t>ccess</a:t>
            </a:r>
            <a:r>
              <a:rPr lang="en-US" sz="1600" b="1" dirty="0"/>
              <a:t> </a:t>
            </a:r>
            <a:r>
              <a:rPr lang="en-US" sz="1600" b="1" dirty="0" smtClean="0"/>
              <a:t>N</a:t>
            </a:r>
            <a:r>
              <a:rPr lang="en-US" sz="1600" dirty="0" smtClean="0"/>
              <a:t>etwork	</a:t>
            </a:r>
            <a:r>
              <a:rPr lang="en-US" sz="1600" b="1" dirty="0" smtClean="0"/>
              <a:t>U</a:t>
            </a:r>
            <a:r>
              <a:rPr lang="en-US" sz="1600" dirty="0" smtClean="0"/>
              <a:t>ser</a:t>
            </a:r>
            <a:r>
              <a:rPr lang="en-US" sz="1600" b="1" dirty="0" smtClean="0"/>
              <a:t> </a:t>
            </a:r>
            <a:r>
              <a:rPr lang="en-US" sz="1600" b="1" dirty="0"/>
              <a:t>P</a:t>
            </a:r>
            <a:r>
              <a:rPr lang="en-US" sz="1600" dirty="0"/>
              <a:t>lane </a:t>
            </a:r>
            <a:r>
              <a:rPr lang="en-US" sz="1600" b="1" dirty="0" smtClean="0"/>
              <a:t>F</a:t>
            </a:r>
            <a:r>
              <a:rPr lang="en-US" sz="1600" dirty="0" smtClean="0"/>
              <a:t>unction		</a:t>
            </a:r>
            <a:r>
              <a:rPr lang="en-US" sz="1600" b="1" dirty="0" smtClean="0"/>
              <a:t>D</a:t>
            </a:r>
            <a:r>
              <a:rPr lang="en-US" sz="1600" dirty="0" smtClean="0"/>
              <a:t>ata</a:t>
            </a:r>
            <a:r>
              <a:rPr lang="en-US" sz="1600" b="1" dirty="0" smtClean="0"/>
              <a:t> N</a:t>
            </a:r>
            <a:r>
              <a:rPr lang="en-US" sz="1600" dirty="0" smtClean="0"/>
              <a:t>etwork</a:t>
            </a:r>
            <a:endParaRPr lang="en-US" sz="1600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1600" b="1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1600" b="1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1600" b="1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237027" y="2990437"/>
            <a:ext cx="2361063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800" i="1" kern="0" dirty="0" smtClean="0"/>
              <a:t>non-roaming case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14674" y="2254711"/>
            <a:ext cx="13558548" cy="5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142867"/>
              </p:ext>
            </p:extLst>
          </p:nvPr>
        </p:nvGraphicFramePr>
        <p:xfrm>
          <a:off x="773423" y="1596788"/>
          <a:ext cx="7727456" cy="3495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r:id="rId4" imgW="3895787" imgH="1762126" progId="Visio.Drawing.11">
                  <p:embed/>
                </p:oleObj>
              </mc:Choice>
              <mc:Fallback>
                <p:oleObj r:id="rId4" imgW="3895787" imgH="176212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423" y="1596788"/>
                        <a:ext cx="7727456" cy="34953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1373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way to look at it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37229" y="1951629"/>
            <a:ext cx="105673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989284"/>
              </p:ext>
            </p:extLst>
          </p:nvPr>
        </p:nvGraphicFramePr>
        <p:xfrm>
          <a:off x="1037230" y="1951630"/>
          <a:ext cx="7753519" cy="4148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3" imgW="6648374" imgH="3571761" progId="Visio.Drawing.11">
                  <p:embed/>
                </p:oleObj>
              </mc:Choice>
              <mc:Fallback>
                <p:oleObj r:id="rId3" imgW="6648374" imgH="3571761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7230" y="1951630"/>
                        <a:ext cx="7753519" cy="41489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0580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1378" y="1774555"/>
            <a:ext cx="8441659" cy="492071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b="1" dirty="0" smtClean="0"/>
              <a:t>AMF</a:t>
            </a:r>
            <a:r>
              <a:rPr lang="en-US" sz="2000" dirty="0" smtClean="0"/>
              <a:t> provides authentication</a:t>
            </a:r>
            <a:r>
              <a:rPr lang="en-US" sz="2000" dirty="0"/>
              <a:t>, authorization, mobility </a:t>
            </a:r>
            <a:r>
              <a:rPr lang="en-US" sz="2000" dirty="0" smtClean="0"/>
              <a:t>management of UE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UE (even with multiple </a:t>
            </a:r>
            <a:r>
              <a:rPr lang="en-US" sz="2000" dirty="0"/>
              <a:t>access </a:t>
            </a:r>
            <a:r>
              <a:rPr lang="en-US" sz="2000" dirty="0" smtClean="0"/>
              <a:t>technologies) connected </a:t>
            </a:r>
            <a:r>
              <a:rPr lang="en-US" sz="2000" dirty="0"/>
              <a:t>to </a:t>
            </a:r>
            <a:r>
              <a:rPr lang="en-US" sz="2000" dirty="0" smtClean="0"/>
              <a:t>single </a:t>
            </a:r>
            <a:r>
              <a:rPr lang="en-US" sz="2000" dirty="0"/>
              <a:t>AMF </a:t>
            </a:r>
            <a:endParaRPr lang="en-US" sz="2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 smtClean="0"/>
              <a:t>SMF</a:t>
            </a:r>
            <a:r>
              <a:rPr lang="en-US" sz="2000" dirty="0" smtClean="0"/>
              <a:t> provides </a:t>
            </a:r>
            <a:r>
              <a:rPr lang="en-US" sz="2000" dirty="0"/>
              <a:t>session </a:t>
            </a:r>
            <a:r>
              <a:rPr lang="en-US" sz="2000" dirty="0" smtClean="0"/>
              <a:t>management, IP address allocation, selects/controls UPF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UE with multiple sessions may connect to multiple SMFs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 smtClean="0"/>
              <a:t>UPF</a:t>
            </a:r>
            <a:r>
              <a:rPr lang="en-US" sz="2000" dirty="0" smtClean="0"/>
              <a:t> provide data transfer functionalities, e.g., routing, NAT, DPI, firewall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 smtClean="0"/>
              <a:t>AF</a:t>
            </a:r>
            <a:r>
              <a:rPr lang="en-US" sz="2000" dirty="0" smtClean="0"/>
              <a:t> </a:t>
            </a:r>
            <a:r>
              <a:rPr lang="en-US" sz="2000" dirty="0"/>
              <a:t>provides </a:t>
            </a:r>
            <a:r>
              <a:rPr lang="en-US" sz="2000" dirty="0" smtClean="0"/>
              <a:t>packet flow information to </a:t>
            </a:r>
            <a:r>
              <a:rPr lang="en-US" sz="2000" dirty="0"/>
              <a:t>PCF </a:t>
            </a:r>
            <a:r>
              <a:rPr lang="en-US" sz="2000" dirty="0" smtClean="0"/>
              <a:t>to </a:t>
            </a:r>
            <a:r>
              <a:rPr lang="en-US" sz="2000" dirty="0"/>
              <a:t>support </a:t>
            </a:r>
            <a:r>
              <a:rPr lang="en-US" sz="2000" dirty="0" err="1" smtClean="0"/>
              <a:t>QoS</a:t>
            </a:r>
            <a:endParaRPr lang="en-US" sz="2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 smtClean="0"/>
              <a:t>PCF</a:t>
            </a:r>
            <a:r>
              <a:rPr lang="en-US" sz="2000" dirty="0" smtClean="0"/>
              <a:t> </a:t>
            </a:r>
            <a:r>
              <a:rPr lang="en-US" sz="2000" dirty="0"/>
              <a:t>determines </a:t>
            </a:r>
            <a:r>
              <a:rPr lang="en-US" sz="2000" dirty="0" smtClean="0"/>
              <a:t>(mobility, session) policies so AMF </a:t>
            </a:r>
            <a:r>
              <a:rPr lang="en-US" sz="2000" dirty="0"/>
              <a:t>and SMF </a:t>
            </a:r>
            <a:r>
              <a:rPr lang="en-US" sz="2000" dirty="0" smtClean="0"/>
              <a:t>work properly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 smtClean="0"/>
              <a:t>AUSF</a:t>
            </a:r>
            <a:r>
              <a:rPr lang="en-US" sz="2000" dirty="0" smtClean="0"/>
              <a:t> </a:t>
            </a:r>
            <a:r>
              <a:rPr lang="en-US" sz="2000" dirty="0"/>
              <a:t>stores </a:t>
            </a:r>
            <a:r>
              <a:rPr lang="en-US" sz="2000" dirty="0" smtClean="0"/>
              <a:t>UE authentication data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 smtClean="0"/>
              <a:t>UDM</a:t>
            </a:r>
            <a:r>
              <a:rPr lang="en-US" sz="2000" dirty="0" smtClean="0"/>
              <a:t> </a:t>
            </a:r>
            <a:r>
              <a:rPr lang="en-US" sz="2000" dirty="0"/>
              <a:t>stores </a:t>
            </a:r>
            <a:r>
              <a:rPr lang="en-US" sz="2000" dirty="0" smtClean="0"/>
              <a:t>UE subscription </a:t>
            </a:r>
            <a:r>
              <a:rPr lang="en-US" sz="2000" dirty="0"/>
              <a:t>data </a:t>
            </a:r>
            <a:r>
              <a:rPr lang="en-US" sz="2000" smtClean="0"/>
              <a:t>(replaces HLR/HSS)</a:t>
            </a:r>
            <a:endParaRPr lang="en-US" sz="2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 smtClean="0"/>
              <a:t>DN</a:t>
            </a:r>
            <a:r>
              <a:rPr lang="en-US" sz="2000" dirty="0" smtClean="0"/>
              <a:t> provides </a:t>
            </a:r>
            <a:r>
              <a:rPr lang="en-US" sz="2000" dirty="0"/>
              <a:t>Internet </a:t>
            </a:r>
            <a:r>
              <a:rPr lang="en-US" sz="2000" dirty="0" smtClean="0"/>
              <a:t>access.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 smtClean="0"/>
              <a:t>NEF</a:t>
            </a:r>
            <a:r>
              <a:rPr lang="en-US" sz="2000" dirty="0" smtClean="0"/>
              <a:t> expose capabilities to partners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 smtClean="0"/>
              <a:t>NSSF</a:t>
            </a:r>
            <a:r>
              <a:rPr lang="en-US" sz="2000" dirty="0" smtClean="0"/>
              <a:t> Network Slice Selection Function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 smtClean="0"/>
              <a:t>NRF  </a:t>
            </a:r>
            <a:r>
              <a:rPr lang="en-US" sz="2000" dirty="0" smtClean="0"/>
              <a:t>Network repository function for subscribe to/for service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NFs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0076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1379" y="1513299"/>
            <a:ext cx="8442288" cy="140737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5G NGC core will only be defined in Release 16</a:t>
            </a:r>
          </a:p>
          <a:p>
            <a:pPr marL="0" indent="0">
              <a:spcBef>
                <a:spcPts val="0"/>
              </a:spcBef>
              <a:buNone/>
              <a:tabLst>
                <a:tab pos="465138" algn="l"/>
              </a:tabLst>
            </a:pPr>
            <a:r>
              <a:rPr lang="en-US" dirty="0"/>
              <a:t>	</a:t>
            </a:r>
            <a:r>
              <a:rPr lang="en-US" dirty="0" smtClean="0"/>
              <a:t>so in the meantime 5G is based on </a:t>
            </a:r>
            <a:r>
              <a:rPr lang="en-US" i="1" dirty="0" smtClean="0"/>
              <a:t>non-standalone</a:t>
            </a:r>
            <a:r>
              <a:rPr lang="en-US" dirty="0" smtClean="0"/>
              <a:t> (NSA) mode</a:t>
            </a:r>
          </a:p>
          <a:p>
            <a:pPr marL="0" indent="0">
              <a:spcBef>
                <a:spcPts val="0"/>
              </a:spcBef>
              <a:buNone/>
              <a:tabLst>
                <a:tab pos="465138" algn="l"/>
              </a:tabLst>
            </a:pPr>
            <a:r>
              <a:rPr lang="en-US" dirty="0"/>
              <a:t>	</a:t>
            </a:r>
            <a:r>
              <a:rPr lang="en-US" dirty="0" smtClean="0"/>
              <a:t>where the </a:t>
            </a:r>
            <a:r>
              <a:rPr lang="en-US" dirty="0" err="1" smtClean="0"/>
              <a:t>gNb</a:t>
            </a:r>
            <a:r>
              <a:rPr lang="en-US" dirty="0" smtClean="0"/>
              <a:t> connects to a 4G EPC</a:t>
            </a:r>
          </a:p>
          <a:p>
            <a:pPr marL="0" indent="0">
              <a:buNone/>
              <a:tabLst>
                <a:tab pos="465138" algn="l"/>
              </a:tabLst>
            </a:pPr>
            <a:r>
              <a:rPr lang="en-US" dirty="0" smtClean="0"/>
              <a:t>Once the 5G core is introduced, multiple options have been defined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options for core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27" y="2920673"/>
            <a:ext cx="7441615" cy="3937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73886" y="3666148"/>
            <a:ext cx="821932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b="1" kern="0" dirty="0">
                <a:solidFill>
                  <a:srgbClr val="0000FF"/>
                </a:solidFill>
              </a:rPr>
              <a:t>PURE </a:t>
            </a:r>
            <a:r>
              <a:rPr lang="en-US" sz="1100" b="1" kern="0" dirty="0" smtClean="0">
                <a:solidFill>
                  <a:srgbClr val="0000FF"/>
                </a:solidFill>
              </a:rPr>
              <a:t>4G</a:t>
            </a:r>
            <a:endParaRPr lang="en-US" sz="1100" b="1" kern="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3886" y="4582220"/>
            <a:ext cx="821932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b="1" kern="0" dirty="0">
                <a:solidFill>
                  <a:srgbClr val="0000FF"/>
                </a:solidFill>
              </a:rPr>
              <a:t>PURE </a:t>
            </a:r>
            <a:r>
              <a:rPr lang="en-US" sz="1100" b="1" kern="0" dirty="0" smtClean="0">
                <a:solidFill>
                  <a:srgbClr val="0000FF"/>
                </a:solidFill>
              </a:rPr>
              <a:t>5G</a:t>
            </a:r>
            <a:endParaRPr lang="en-US" sz="1100" b="1" kern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54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53556">
            <a:off x="6278668" y="3964461"/>
            <a:ext cx="1000365" cy="14064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26107">
            <a:off x="5166792" y="3828843"/>
            <a:ext cx="434711" cy="162351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Generations of cellular technologies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392305"/>
              </p:ext>
            </p:extLst>
          </p:nvPr>
        </p:nvGraphicFramePr>
        <p:xfrm>
          <a:off x="372530" y="1359005"/>
          <a:ext cx="8580602" cy="52759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0100"/>
                <a:gridCol w="1430100"/>
                <a:gridCol w="1430100"/>
                <a:gridCol w="1430100"/>
                <a:gridCol w="1470460"/>
                <a:gridCol w="1389742"/>
              </a:tblGrid>
              <a:tr h="5997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0" dirty="0" smtClean="0"/>
                        <a:t>1G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0" dirty="0" smtClean="0"/>
                        <a:t>2G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0" dirty="0" smtClean="0"/>
                        <a:t>3G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0" dirty="0" smtClean="0"/>
                        <a:t>4G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0" dirty="0" smtClean="0"/>
                        <a:t>5G</a:t>
                      </a:r>
                    </a:p>
                  </a:txBody>
                  <a:tcPr/>
                </a:tc>
              </a:tr>
              <a:tr h="379251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3GPP releases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</a:t>
                      </a:r>
                      <a:r>
                        <a:rPr lang="en-US" baseline="0" dirty="0" smtClean="0"/>
                        <a:t> - 7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8-</a:t>
                      </a:r>
                      <a:r>
                        <a:rPr lang="en-US" baseline="0" dirty="0" smtClean="0"/>
                        <a:t>9, 10-</a:t>
                      </a:r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15, 16</a:t>
                      </a:r>
                      <a:endParaRPr lang="en-US" dirty="0"/>
                    </a:p>
                  </a:txBody>
                  <a:tcPr/>
                </a:tc>
              </a:tr>
              <a:tr h="4966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0" dirty="0" smtClean="0"/>
                        <a:t>1980s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0" dirty="0" smtClean="0"/>
                        <a:t>1990s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0" dirty="0" smtClean="0"/>
                        <a:t>2000s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0" dirty="0" smtClean="0"/>
                        <a:t>2010s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0" dirty="0" smtClean="0"/>
                        <a:t>2020s</a:t>
                      </a:r>
                    </a:p>
                  </a:txBody>
                  <a:tcPr/>
                </a:tc>
              </a:tr>
              <a:tr h="93704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services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analog</a:t>
                      </a:r>
                      <a:r>
                        <a:rPr lang="en-US" baseline="0" dirty="0" smtClean="0"/>
                        <a:t> voice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digital</a:t>
                      </a:r>
                      <a:r>
                        <a:rPr lang="en-US" baseline="0" dirty="0" smtClean="0"/>
                        <a:t> voice</a:t>
                      </a:r>
                    </a:p>
                    <a:p>
                      <a:pPr algn="ctr"/>
                      <a:r>
                        <a:rPr lang="en-US" baseline="0" dirty="0" smtClean="0"/>
                        <a:t>messages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WB</a:t>
                      </a:r>
                      <a:r>
                        <a:rPr lang="en-US" baseline="0" dirty="0" smtClean="0"/>
                        <a:t> voice</a:t>
                      </a:r>
                    </a:p>
                    <a:p>
                      <a:pPr algn="ctr"/>
                      <a:r>
                        <a:rPr lang="en-US" baseline="0" dirty="0" smtClean="0"/>
                        <a:t>packet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voice, video</a:t>
                      </a:r>
                    </a:p>
                    <a:p>
                      <a:pPr algn="ctr"/>
                      <a:r>
                        <a:rPr lang="en-US" dirty="0" smtClean="0"/>
                        <a:t>Internet, apps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everything</a:t>
                      </a:r>
                      <a:endParaRPr lang="en-US" dirty="0"/>
                    </a:p>
                  </a:txBody>
                  <a:tcPr/>
                </a:tc>
              </a:tr>
              <a:tr h="169329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devices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081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data rate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 kbps (GPRS)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Mbps (HSPA)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100+ Mbps</a:t>
                      </a:r>
                    </a:p>
                    <a:p>
                      <a:pPr algn="ctr"/>
                      <a:r>
                        <a:rPr lang="en-US" dirty="0" smtClean="0"/>
                        <a:t>(LTE/LTE-A)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</a:t>
                      </a:r>
                      <a:r>
                        <a:rPr lang="en-US" dirty="0" err="1" smtClean="0"/>
                        <a:t>Gbps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(NR)</a:t>
                      </a:r>
                      <a:endParaRPr lang="en-US" dirty="0"/>
                    </a:p>
                  </a:txBody>
                  <a:tcPr/>
                </a:tc>
              </a:tr>
              <a:tr h="42920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delay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10s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45324">
            <a:off x="2198002" y="3824010"/>
            <a:ext cx="517897" cy="15481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21" y="3855929"/>
            <a:ext cx="713632" cy="151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7971" y="3797406"/>
            <a:ext cx="271633" cy="4008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3144961">
            <a:off x="7654499" y="4293055"/>
            <a:ext cx="609728" cy="4457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49091" y="5092922"/>
            <a:ext cx="413428" cy="3271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61238" y="3810643"/>
            <a:ext cx="679113" cy="4343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0684" y="4795438"/>
            <a:ext cx="698425" cy="5453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39845" y="4730213"/>
            <a:ext cx="551400" cy="3484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08810" y="4145979"/>
            <a:ext cx="279306" cy="5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17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Hexagon 71"/>
          <p:cNvSpPr/>
          <p:nvPr/>
        </p:nvSpPr>
        <p:spPr>
          <a:xfrm>
            <a:off x="7007002" y="3926329"/>
            <a:ext cx="778476" cy="679621"/>
          </a:xfrm>
          <a:prstGeom prst="hexagon">
            <a:avLst/>
          </a:prstGeom>
          <a:solidFill>
            <a:schemeClr val="bg1"/>
          </a:solidFill>
          <a:ln w="38100">
            <a:solidFill>
              <a:srgbClr val="00AF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Hexagon 72"/>
          <p:cNvSpPr/>
          <p:nvPr/>
        </p:nvSpPr>
        <p:spPr>
          <a:xfrm>
            <a:off x="6983611" y="4639743"/>
            <a:ext cx="778476" cy="679621"/>
          </a:xfrm>
          <a:prstGeom prst="hexagon">
            <a:avLst/>
          </a:prstGeom>
          <a:solidFill>
            <a:schemeClr val="bg1"/>
          </a:solidFill>
          <a:ln w="38100">
            <a:solidFill>
              <a:srgbClr val="044BB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Hexagon 73"/>
          <p:cNvSpPr/>
          <p:nvPr/>
        </p:nvSpPr>
        <p:spPr>
          <a:xfrm>
            <a:off x="7633488" y="4963439"/>
            <a:ext cx="778476" cy="679621"/>
          </a:xfrm>
          <a:prstGeom prst="hexagon">
            <a:avLst/>
          </a:prstGeom>
          <a:solidFill>
            <a:schemeClr val="bg1"/>
          </a:solidFill>
          <a:ln w="38100">
            <a:solidFill>
              <a:srgbClr val="FF9A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Hexagon 74"/>
          <p:cNvSpPr/>
          <p:nvPr/>
        </p:nvSpPr>
        <p:spPr>
          <a:xfrm>
            <a:off x="7617990" y="4272688"/>
            <a:ext cx="778476" cy="679621"/>
          </a:xfrm>
          <a:prstGeom prst="hexagon">
            <a:avLst/>
          </a:prstGeom>
          <a:solidFill>
            <a:schemeClr val="bg1"/>
          </a:solidFill>
          <a:ln w="38100">
            <a:solidFill>
              <a:srgbClr val="B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Hexagon 66"/>
          <p:cNvSpPr/>
          <p:nvPr/>
        </p:nvSpPr>
        <p:spPr>
          <a:xfrm>
            <a:off x="6210179" y="1691829"/>
            <a:ext cx="778476" cy="679621"/>
          </a:xfrm>
          <a:prstGeom prst="hexagon">
            <a:avLst/>
          </a:prstGeom>
          <a:solidFill>
            <a:schemeClr val="bg1"/>
          </a:solidFill>
          <a:ln w="38100">
            <a:solidFill>
              <a:srgbClr val="00AF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Hexagon 65"/>
          <p:cNvSpPr/>
          <p:nvPr/>
        </p:nvSpPr>
        <p:spPr>
          <a:xfrm>
            <a:off x="6217784" y="2405243"/>
            <a:ext cx="778476" cy="679621"/>
          </a:xfrm>
          <a:prstGeom prst="hexagon">
            <a:avLst/>
          </a:prstGeom>
          <a:solidFill>
            <a:schemeClr val="bg1"/>
          </a:solidFill>
          <a:ln w="38100">
            <a:solidFill>
              <a:srgbClr val="044BB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Hexagon 64"/>
          <p:cNvSpPr/>
          <p:nvPr/>
        </p:nvSpPr>
        <p:spPr>
          <a:xfrm>
            <a:off x="6836665" y="2728939"/>
            <a:ext cx="778476" cy="679621"/>
          </a:xfrm>
          <a:prstGeom prst="hexagon">
            <a:avLst/>
          </a:prstGeom>
          <a:solidFill>
            <a:schemeClr val="bg1"/>
          </a:solidFill>
          <a:ln w="38100">
            <a:solidFill>
              <a:srgbClr val="FF9A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Hexagon 63"/>
          <p:cNvSpPr/>
          <p:nvPr/>
        </p:nvSpPr>
        <p:spPr>
          <a:xfrm>
            <a:off x="6821167" y="2038188"/>
            <a:ext cx="778476" cy="679621"/>
          </a:xfrm>
          <a:prstGeom prst="hexagon">
            <a:avLst/>
          </a:prstGeom>
          <a:solidFill>
            <a:schemeClr val="bg1"/>
          </a:solidFill>
          <a:ln w="38100">
            <a:solidFill>
              <a:srgbClr val="B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up the RAN (1)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488003" y="1605315"/>
            <a:ext cx="8442288" cy="488999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har char="–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har char="»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 dirty="0" smtClean="0"/>
              <a:t>In 3G the RAN was a pure </a:t>
            </a:r>
            <a:r>
              <a:rPr lang="en-US" sz="2000" i="1" kern="0" dirty="0" smtClean="0"/>
              <a:t>backhaul</a:t>
            </a:r>
            <a:r>
              <a:rPr lang="en-US" sz="2000" kern="0" dirty="0" smtClean="0"/>
              <a:t> network </a:t>
            </a:r>
          </a:p>
          <a:p>
            <a:pPr marL="0" indent="0">
              <a:buFontTx/>
              <a:buNone/>
            </a:pPr>
            <a:endParaRPr lang="en-US" sz="2000" kern="0" dirty="0" smtClean="0"/>
          </a:p>
          <a:p>
            <a:pPr marL="0" indent="0">
              <a:buFontTx/>
              <a:buNone/>
            </a:pPr>
            <a:endParaRPr lang="en-US" sz="2000" kern="0" dirty="0" smtClean="0"/>
          </a:p>
          <a:p>
            <a:pPr marL="0" indent="0">
              <a:buFontTx/>
              <a:buNone/>
            </a:pPr>
            <a:r>
              <a:rPr lang="en-US" sz="2000" kern="0" dirty="0" smtClean="0"/>
              <a:t>In 4G this changed in 2 ways </a:t>
            </a:r>
          </a:p>
          <a:p>
            <a:r>
              <a:rPr lang="en-US" sz="2000" kern="0" dirty="0" smtClean="0"/>
              <a:t>the X2 interface interconnected </a:t>
            </a:r>
            <a:r>
              <a:rPr lang="en-US" sz="2000" kern="0" dirty="0" err="1" smtClean="0"/>
              <a:t>eNBs</a:t>
            </a:r>
            <a:r>
              <a:rPr lang="en-US" sz="2000" kern="0" dirty="0" smtClean="0"/>
              <a:t> (at least logically)</a:t>
            </a:r>
          </a:p>
          <a:p>
            <a:endParaRPr lang="en-US" sz="2000" kern="0" dirty="0" smtClean="0"/>
          </a:p>
          <a:p>
            <a:r>
              <a:rPr lang="en-US" sz="2000" kern="0" dirty="0" err="1" smtClean="0"/>
              <a:t>fronthaul</a:t>
            </a:r>
            <a:r>
              <a:rPr lang="en-US" sz="2000" kern="0" dirty="0" smtClean="0"/>
              <a:t> (CPRI)</a:t>
            </a:r>
          </a:p>
          <a:p>
            <a:pPr marL="0" indent="0">
              <a:buNone/>
            </a:pPr>
            <a:endParaRPr lang="en-US" sz="2000" kern="0" dirty="0" smtClean="0"/>
          </a:p>
          <a:p>
            <a:pPr marL="0" indent="0">
              <a:buNone/>
            </a:pPr>
            <a:endParaRPr lang="en-US" sz="2000" kern="0" dirty="0"/>
          </a:p>
          <a:p>
            <a:pPr marL="0" indent="0">
              <a:buNone/>
            </a:pPr>
            <a:endParaRPr lang="en-US" sz="2000" kern="0" dirty="0" smtClean="0"/>
          </a:p>
          <a:p>
            <a:pPr marL="0" indent="0">
              <a:buNone/>
            </a:pPr>
            <a:r>
              <a:rPr lang="en-US" sz="2000" kern="0" dirty="0" smtClean="0"/>
              <a:t>In 5G this must change more drastically</a:t>
            </a:r>
            <a:endParaRPr lang="en-US" sz="1800" kern="0" dirty="0" smtClean="0">
              <a:solidFill>
                <a:srgbClr val="044ABC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708687" y="2028025"/>
            <a:ext cx="728191" cy="41599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5708687" y="2444015"/>
            <a:ext cx="696374" cy="251712"/>
          </a:xfrm>
          <a:prstGeom prst="line">
            <a:avLst/>
          </a:prstGeom>
          <a:ln w="19050">
            <a:solidFill>
              <a:srgbClr val="044A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9" idx="1"/>
          </p:cNvCxnSpPr>
          <p:nvPr/>
        </p:nvCxnSpPr>
        <p:spPr>
          <a:xfrm flipH="1">
            <a:off x="5708687" y="2345947"/>
            <a:ext cx="1323606" cy="980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8" idx="1"/>
          </p:cNvCxnSpPr>
          <p:nvPr/>
        </p:nvCxnSpPr>
        <p:spPr>
          <a:xfrm flipH="1" flipV="1">
            <a:off x="5708687" y="2444015"/>
            <a:ext cx="1342994" cy="600253"/>
          </a:xfrm>
          <a:prstGeom prst="line">
            <a:avLst/>
          </a:prstGeom>
          <a:ln w="190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flipH="1">
            <a:off x="5212374" y="2633653"/>
            <a:ext cx="517737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kern="0" dirty="0" smtClean="0"/>
              <a:t>RNC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7038668" y="3147503"/>
            <a:ext cx="340237" cy="24622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000" kern="0" dirty="0" smtClean="0"/>
              <a:t>NB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6392407" y="2862243"/>
            <a:ext cx="340237" cy="24622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000" kern="0" dirty="0" smtClean="0"/>
              <a:t>NB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7034149" y="2449506"/>
            <a:ext cx="340237" cy="24622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000" kern="0" dirty="0" smtClean="0"/>
              <a:t>NB</a:t>
            </a:r>
          </a:p>
        </p:txBody>
      </p:sp>
      <p:sp>
        <p:nvSpPr>
          <p:cNvPr id="23" name="TextBox 22"/>
          <p:cNvSpPr txBox="1"/>
          <p:nvPr/>
        </p:nvSpPr>
        <p:spPr>
          <a:xfrm flipH="1">
            <a:off x="6428254" y="2101273"/>
            <a:ext cx="340237" cy="24622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000" kern="0" dirty="0" smtClean="0"/>
              <a:t>NB</a:t>
            </a:r>
          </a:p>
        </p:txBody>
      </p:sp>
      <p:pic>
        <p:nvPicPr>
          <p:cNvPr id="24" name="Picture 15" descr="m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77996" y="2224383"/>
            <a:ext cx="62706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 flipH="1">
            <a:off x="3981160" y="2614930"/>
            <a:ext cx="833310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kern="0" dirty="0" smtClean="0"/>
              <a:t>MSC/SGSN</a:t>
            </a:r>
          </a:p>
        </p:txBody>
      </p:sp>
      <p:cxnSp>
        <p:nvCxnSpPr>
          <p:cNvPr id="26" name="Straight Connector 25"/>
          <p:cNvCxnSpPr>
            <a:stCxn id="101" idx="1"/>
            <a:endCxn id="24" idx="1"/>
          </p:cNvCxnSpPr>
          <p:nvPr/>
        </p:nvCxnSpPr>
        <p:spPr>
          <a:xfrm flipH="1" flipV="1">
            <a:off x="4705059" y="2445840"/>
            <a:ext cx="645888" cy="13758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673585" y="4804877"/>
            <a:ext cx="4627054" cy="1091346"/>
            <a:chOff x="4344012" y="2724910"/>
            <a:chExt cx="4627054" cy="1091346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4609070" y="3423338"/>
              <a:ext cx="4003619" cy="0"/>
            </a:xfrm>
            <a:prstGeom prst="straightConnector1">
              <a:avLst/>
            </a:prstGeom>
            <a:ln w="38100">
              <a:solidFill>
                <a:srgbClr val="4D4948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7698264" y="3165999"/>
              <a:ext cx="94415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err="1" smtClean="0">
                  <a:solidFill>
                    <a:srgbClr val="0070C0"/>
                  </a:solidFill>
                </a:rPr>
                <a:t>fronthaul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024193" y="3529821"/>
              <a:ext cx="4587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/>
                <a:t>BBU</a:t>
              </a:r>
              <a:endParaRPr lang="en-US" sz="1200" b="1" dirty="0"/>
            </a:p>
          </p:txBody>
        </p:sp>
        <p:pic>
          <p:nvPicPr>
            <p:cNvPr id="33" name="Picture 32" descr="rack-dev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0189" y="3098246"/>
              <a:ext cx="966787" cy="47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5536835" y="3165999"/>
              <a:ext cx="102328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70C0"/>
                  </a:solidFill>
                </a:rPr>
                <a:t>backhaul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35" name="Freeform 2"/>
            <p:cNvSpPr>
              <a:spLocks/>
            </p:cNvSpPr>
            <p:nvPr/>
          </p:nvSpPr>
          <p:spPr bwMode="auto">
            <a:xfrm rot="64793">
              <a:off x="4344012" y="3086270"/>
              <a:ext cx="994443" cy="729986"/>
            </a:xfrm>
            <a:custGeom>
              <a:avLst/>
              <a:gdLst>
                <a:gd name="T0" fmla="*/ 294 w 1034"/>
                <a:gd name="T1" fmla="*/ 88 h 737"/>
                <a:gd name="T2" fmla="*/ 223 w 1034"/>
                <a:gd name="T3" fmla="*/ 89 h 737"/>
                <a:gd name="T4" fmla="*/ 150 w 1034"/>
                <a:gd name="T5" fmla="*/ 123 h 737"/>
                <a:gd name="T6" fmla="*/ 94 w 1034"/>
                <a:gd name="T7" fmla="*/ 177 h 737"/>
                <a:gd name="T8" fmla="*/ 67 w 1034"/>
                <a:gd name="T9" fmla="*/ 246 h 737"/>
                <a:gd name="T10" fmla="*/ 58 w 1034"/>
                <a:gd name="T11" fmla="*/ 304 h 737"/>
                <a:gd name="T12" fmla="*/ 17 w 1034"/>
                <a:gd name="T13" fmla="*/ 343 h 737"/>
                <a:gd name="T14" fmla="*/ 0 w 1034"/>
                <a:gd name="T15" fmla="*/ 395 h 737"/>
                <a:gd name="T16" fmla="*/ 9 w 1034"/>
                <a:gd name="T17" fmla="*/ 449 h 737"/>
                <a:gd name="T18" fmla="*/ 51 w 1034"/>
                <a:gd name="T19" fmla="*/ 503 h 737"/>
                <a:gd name="T20" fmla="*/ 127 w 1034"/>
                <a:gd name="T21" fmla="*/ 546 h 737"/>
                <a:gd name="T22" fmla="*/ 125 w 1034"/>
                <a:gd name="T23" fmla="*/ 604 h 737"/>
                <a:gd name="T24" fmla="*/ 163 w 1034"/>
                <a:gd name="T25" fmla="*/ 648 h 737"/>
                <a:gd name="T26" fmla="*/ 219 w 1034"/>
                <a:gd name="T27" fmla="*/ 675 h 737"/>
                <a:gd name="T28" fmla="*/ 284 w 1034"/>
                <a:gd name="T29" fmla="*/ 682 h 737"/>
                <a:gd name="T30" fmla="*/ 337 w 1034"/>
                <a:gd name="T31" fmla="*/ 665 h 737"/>
                <a:gd name="T32" fmla="*/ 395 w 1034"/>
                <a:gd name="T33" fmla="*/ 693 h 737"/>
                <a:gd name="T34" fmla="*/ 472 w 1034"/>
                <a:gd name="T35" fmla="*/ 729 h 737"/>
                <a:gd name="T36" fmla="*/ 550 w 1034"/>
                <a:gd name="T37" fmla="*/ 736 h 737"/>
                <a:gd name="T38" fmla="*/ 629 w 1034"/>
                <a:gd name="T39" fmla="*/ 721 h 737"/>
                <a:gd name="T40" fmla="*/ 702 w 1034"/>
                <a:gd name="T41" fmla="*/ 688 h 737"/>
                <a:gd name="T42" fmla="*/ 765 w 1034"/>
                <a:gd name="T43" fmla="*/ 665 h 737"/>
                <a:gd name="T44" fmla="*/ 825 w 1034"/>
                <a:gd name="T45" fmla="*/ 676 h 737"/>
                <a:gd name="T46" fmla="*/ 889 w 1034"/>
                <a:gd name="T47" fmla="*/ 656 h 737"/>
                <a:gd name="T48" fmla="*/ 939 w 1034"/>
                <a:gd name="T49" fmla="*/ 613 h 737"/>
                <a:gd name="T50" fmla="*/ 971 w 1034"/>
                <a:gd name="T51" fmla="*/ 555 h 737"/>
                <a:gd name="T52" fmla="*/ 966 w 1034"/>
                <a:gd name="T53" fmla="*/ 492 h 737"/>
                <a:gd name="T54" fmla="*/ 1011 w 1034"/>
                <a:gd name="T55" fmla="*/ 430 h 737"/>
                <a:gd name="T56" fmla="*/ 1031 w 1034"/>
                <a:gd name="T57" fmla="*/ 367 h 737"/>
                <a:gd name="T58" fmla="*/ 1027 w 1034"/>
                <a:gd name="T59" fmla="*/ 306 h 737"/>
                <a:gd name="T60" fmla="*/ 999 w 1034"/>
                <a:gd name="T61" fmla="*/ 253 h 737"/>
                <a:gd name="T62" fmla="*/ 951 w 1034"/>
                <a:gd name="T63" fmla="*/ 212 h 737"/>
                <a:gd name="T64" fmla="*/ 936 w 1034"/>
                <a:gd name="T65" fmla="*/ 158 h 737"/>
                <a:gd name="T66" fmla="*/ 904 w 1034"/>
                <a:gd name="T67" fmla="*/ 99 h 737"/>
                <a:gd name="T68" fmla="*/ 846 w 1034"/>
                <a:gd name="T69" fmla="*/ 58 h 737"/>
                <a:gd name="T70" fmla="*/ 773 w 1034"/>
                <a:gd name="T71" fmla="*/ 41 h 737"/>
                <a:gd name="T72" fmla="*/ 702 w 1034"/>
                <a:gd name="T73" fmla="*/ 54 h 737"/>
                <a:gd name="T74" fmla="*/ 642 w 1034"/>
                <a:gd name="T75" fmla="*/ 61 h 737"/>
                <a:gd name="T76" fmla="*/ 575 w 1034"/>
                <a:gd name="T77" fmla="*/ 17 h 737"/>
                <a:gd name="T78" fmla="*/ 513 w 1034"/>
                <a:gd name="T79" fmla="*/ 0 h 737"/>
                <a:gd name="T80" fmla="*/ 451 w 1034"/>
                <a:gd name="T81" fmla="*/ 11 h 737"/>
                <a:gd name="T82" fmla="*/ 389 w 1034"/>
                <a:gd name="T83" fmla="*/ 48 h 737"/>
                <a:gd name="T84" fmla="*/ 331 w 1034"/>
                <a:gd name="T85" fmla="*/ 108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4" h="737">
                  <a:moveTo>
                    <a:pt x="331" y="108"/>
                  </a:moveTo>
                  <a:lnTo>
                    <a:pt x="314" y="95"/>
                  </a:lnTo>
                  <a:lnTo>
                    <a:pt x="294" y="88"/>
                  </a:lnTo>
                  <a:lnTo>
                    <a:pt x="271" y="84"/>
                  </a:lnTo>
                  <a:lnTo>
                    <a:pt x="247" y="86"/>
                  </a:lnTo>
                  <a:lnTo>
                    <a:pt x="223" y="89"/>
                  </a:lnTo>
                  <a:lnTo>
                    <a:pt x="196" y="97"/>
                  </a:lnTo>
                  <a:lnTo>
                    <a:pt x="172" y="110"/>
                  </a:lnTo>
                  <a:lnTo>
                    <a:pt x="150" y="123"/>
                  </a:lnTo>
                  <a:lnTo>
                    <a:pt x="129" y="140"/>
                  </a:lnTo>
                  <a:lnTo>
                    <a:pt x="109" y="158"/>
                  </a:lnTo>
                  <a:lnTo>
                    <a:pt x="94" y="177"/>
                  </a:lnTo>
                  <a:lnTo>
                    <a:pt x="80" y="199"/>
                  </a:lnTo>
                  <a:lnTo>
                    <a:pt x="71" y="222"/>
                  </a:lnTo>
                  <a:lnTo>
                    <a:pt x="67" y="246"/>
                  </a:lnTo>
                  <a:lnTo>
                    <a:pt x="67" y="268"/>
                  </a:lnTo>
                  <a:lnTo>
                    <a:pt x="75" y="293"/>
                  </a:lnTo>
                  <a:lnTo>
                    <a:pt x="58" y="304"/>
                  </a:lnTo>
                  <a:lnTo>
                    <a:pt x="43" y="315"/>
                  </a:lnTo>
                  <a:lnTo>
                    <a:pt x="30" y="328"/>
                  </a:lnTo>
                  <a:lnTo>
                    <a:pt x="17" y="343"/>
                  </a:lnTo>
                  <a:lnTo>
                    <a:pt x="9" y="360"/>
                  </a:lnTo>
                  <a:lnTo>
                    <a:pt x="2" y="376"/>
                  </a:lnTo>
                  <a:lnTo>
                    <a:pt x="0" y="395"/>
                  </a:lnTo>
                  <a:lnTo>
                    <a:pt x="0" y="412"/>
                  </a:lnTo>
                  <a:lnTo>
                    <a:pt x="2" y="432"/>
                  </a:lnTo>
                  <a:lnTo>
                    <a:pt x="9" y="449"/>
                  </a:lnTo>
                  <a:lnTo>
                    <a:pt x="19" y="468"/>
                  </a:lnTo>
                  <a:lnTo>
                    <a:pt x="32" y="486"/>
                  </a:lnTo>
                  <a:lnTo>
                    <a:pt x="51" y="503"/>
                  </a:lnTo>
                  <a:lnTo>
                    <a:pt x="71" y="518"/>
                  </a:lnTo>
                  <a:lnTo>
                    <a:pt x="97" y="533"/>
                  </a:lnTo>
                  <a:lnTo>
                    <a:pt x="127" y="546"/>
                  </a:lnTo>
                  <a:lnTo>
                    <a:pt x="122" y="566"/>
                  </a:lnTo>
                  <a:lnTo>
                    <a:pt x="122" y="585"/>
                  </a:lnTo>
                  <a:lnTo>
                    <a:pt x="125" y="604"/>
                  </a:lnTo>
                  <a:lnTo>
                    <a:pt x="135" y="620"/>
                  </a:lnTo>
                  <a:lnTo>
                    <a:pt x="146" y="635"/>
                  </a:lnTo>
                  <a:lnTo>
                    <a:pt x="163" y="648"/>
                  </a:lnTo>
                  <a:lnTo>
                    <a:pt x="180" y="660"/>
                  </a:lnTo>
                  <a:lnTo>
                    <a:pt x="198" y="669"/>
                  </a:lnTo>
                  <a:lnTo>
                    <a:pt x="219" y="675"/>
                  </a:lnTo>
                  <a:lnTo>
                    <a:pt x="241" y="680"/>
                  </a:lnTo>
                  <a:lnTo>
                    <a:pt x="262" y="682"/>
                  </a:lnTo>
                  <a:lnTo>
                    <a:pt x="284" y="682"/>
                  </a:lnTo>
                  <a:lnTo>
                    <a:pt x="303" y="678"/>
                  </a:lnTo>
                  <a:lnTo>
                    <a:pt x="322" y="673"/>
                  </a:lnTo>
                  <a:lnTo>
                    <a:pt x="337" y="665"/>
                  </a:lnTo>
                  <a:lnTo>
                    <a:pt x="350" y="654"/>
                  </a:lnTo>
                  <a:lnTo>
                    <a:pt x="372" y="676"/>
                  </a:lnTo>
                  <a:lnTo>
                    <a:pt x="395" y="693"/>
                  </a:lnTo>
                  <a:lnTo>
                    <a:pt x="421" y="708"/>
                  </a:lnTo>
                  <a:lnTo>
                    <a:pt x="445" y="721"/>
                  </a:lnTo>
                  <a:lnTo>
                    <a:pt x="472" y="729"/>
                  </a:lnTo>
                  <a:lnTo>
                    <a:pt x="498" y="734"/>
                  </a:lnTo>
                  <a:lnTo>
                    <a:pt x="524" y="736"/>
                  </a:lnTo>
                  <a:lnTo>
                    <a:pt x="550" y="736"/>
                  </a:lnTo>
                  <a:lnTo>
                    <a:pt x="576" y="734"/>
                  </a:lnTo>
                  <a:lnTo>
                    <a:pt x="603" y="729"/>
                  </a:lnTo>
                  <a:lnTo>
                    <a:pt x="629" y="721"/>
                  </a:lnTo>
                  <a:lnTo>
                    <a:pt x="653" y="712"/>
                  </a:lnTo>
                  <a:lnTo>
                    <a:pt x="677" y="701"/>
                  </a:lnTo>
                  <a:lnTo>
                    <a:pt x="702" y="688"/>
                  </a:lnTo>
                  <a:lnTo>
                    <a:pt x="724" y="671"/>
                  </a:lnTo>
                  <a:lnTo>
                    <a:pt x="747" y="654"/>
                  </a:lnTo>
                  <a:lnTo>
                    <a:pt x="765" y="665"/>
                  </a:lnTo>
                  <a:lnTo>
                    <a:pt x="784" y="673"/>
                  </a:lnTo>
                  <a:lnTo>
                    <a:pt x="805" y="678"/>
                  </a:lnTo>
                  <a:lnTo>
                    <a:pt x="825" y="676"/>
                  </a:lnTo>
                  <a:lnTo>
                    <a:pt x="846" y="673"/>
                  </a:lnTo>
                  <a:lnTo>
                    <a:pt x="868" y="665"/>
                  </a:lnTo>
                  <a:lnTo>
                    <a:pt x="889" y="656"/>
                  </a:lnTo>
                  <a:lnTo>
                    <a:pt x="908" y="643"/>
                  </a:lnTo>
                  <a:lnTo>
                    <a:pt x="924" y="628"/>
                  </a:lnTo>
                  <a:lnTo>
                    <a:pt x="939" y="613"/>
                  </a:lnTo>
                  <a:lnTo>
                    <a:pt x="953" y="594"/>
                  </a:lnTo>
                  <a:lnTo>
                    <a:pt x="964" y="576"/>
                  </a:lnTo>
                  <a:lnTo>
                    <a:pt x="971" y="555"/>
                  </a:lnTo>
                  <a:lnTo>
                    <a:pt x="973" y="533"/>
                  </a:lnTo>
                  <a:lnTo>
                    <a:pt x="971" y="512"/>
                  </a:lnTo>
                  <a:lnTo>
                    <a:pt x="966" y="492"/>
                  </a:lnTo>
                  <a:lnTo>
                    <a:pt x="982" y="471"/>
                  </a:lnTo>
                  <a:lnTo>
                    <a:pt x="999" y="451"/>
                  </a:lnTo>
                  <a:lnTo>
                    <a:pt x="1011" y="430"/>
                  </a:lnTo>
                  <a:lnTo>
                    <a:pt x="1022" y="410"/>
                  </a:lnTo>
                  <a:lnTo>
                    <a:pt x="1027" y="388"/>
                  </a:lnTo>
                  <a:lnTo>
                    <a:pt x="1031" y="367"/>
                  </a:lnTo>
                  <a:lnTo>
                    <a:pt x="1033" y="347"/>
                  </a:lnTo>
                  <a:lnTo>
                    <a:pt x="1031" y="326"/>
                  </a:lnTo>
                  <a:lnTo>
                    <a:pt x="1027" y="306"/>
                  </a:lnTo>
                  <a:lnTo>
                    <a:pt x="1022" y="289"/>
                  </a:lnTo>
                  <a:lnTo>
                    <a:pt x="1011" y="270"/>
                  </a:lnTo>
                  <a:lnTo>
                    <a:pt x="999" y="253"/>
                  </a:lnTo>
                  <a:lnTo>
                    <a:pt x="986" y="239"/>
                  </a:lnTo>
                  <a:lnTo>
                    <a:pt x="969" y="225"/>
                  </a:lnTo>
                  <a:lnTo>
                    <a:pt x="951" y="212"/>
                  </a:lnTo>
                  <a:lnTo>
                    <a:pt x="930" y="203"/>
                  </a:lnTo>
                  <a:lnTo>
                    <a:pt x="936" y="181"/>
                  </a:lnTo>
                  <a:lnTo>
                    <a:pt x="936" y="158"/>
                  </a:lnTo>
                  <a:lnTo>
                    <a:pt x="930" y="138"/>
                  </a:lnTo>
                  <a:lnTo>
                    <a:pt x="919" y="117"/>
                  </a:lnTo>
                  <a:lnTo>
                    <a:pt x="904" y="99"/>
                  </a:lnTo>
                  <a:lnTo>
                    <a:pt x="887" y="84"/>
                  </a:lnTo>
                  <a:lnTo>
                    <a:pt x="868" y="69"/>
                  </a:lnTo>
                  <a:lnTo>
                    <a:pt x="846" y="58"/>
                  </a:lnTo>
                  <a:lnTo>
                    <a:pt x="822" y="48"/>
                  </a:lnTo>
                  <a:lnTo>
                    <a:pt x="799" y="45"/>
                  </a:lnTo>
                  <a:lnTo>
                    <a:pt x="773" y="41"/>
                  </a:lnTo>
                  <a:lnTo>
                    <a:pt x="747" y="43"/>
                  </a:lnTo>
                  <a:lnTo>
                    <a:pt x="724" y="47"/>
                  </a:lnTo>
                  <a:lnTo>
                    <a:pt x="702" y="54"/>
                  </a:lnTo>
                  <a:lnTo>
                    <a:pt x="681" y="67"/>
                  </a:lnTo>
                  <a:lnTo>
                    <a:pt x="662" y="84"/>
                  </a:lnTo>
                  <a:lnTo>
                    <a:pt x="642" y="61"/>
                  </a:lnTo>
                  <a:lnTo>
                    <a:pt x="618" y="43"/>
                  </a:lnTo>
                  <a:lnTo>
                    <a:pt x="597" y="28"/>
                  </a:lnTo>
                  <a:lnTo>
                    <a:pt x="575" y="17"/>
                  </a:lnTo>
                  <a:lnTo>
                    <a:pt x="554" y="7"/>
                  </a:lnTo>
                  <a:lnTo>
                    <a:pt x="533" y="2"/>
                  </a:lnTo>
                  <a:lnTo>
                    <a:pt x="513" y="0"/>
                  </a:lnTo>
                  <a:lnTo>
                    <a:pt x="492" y="2"/>
                  </a:lnTo>
                  <a:lnTo>
                    <a:pt x="472" y="6"/>
                  </a:lnTo>
                  <a:lnTo>
                    <a:pt x="451" y="11"/>
                  </a:lnTo>
                  <a:lnTo>
                    <a:pt x="430" y="22"/>
                  </a:lnTo>
                  <a:lnTo>
                    <a:pt x="410" y="34"/>
                  </a:lnTo>
                  <a:lnTo>
                    <a:pt x="389" y="48"/>
                  </a:lnTo>
                  <a:lnTo>
                    <a:pt x="371" y="65"/>
                  </a:lnTo>
                  <a:lnTo>
                    <a:pt x="352" y="86"/>
                  </a:lnTo>
                  <a:lnTo>
                    <a:pt x="331" y="108"/>
                  </a:lnTo>
                </a:path>
              </a:pathLst>
            </a:cu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91240B29-F687-4F45-9708-019B960494DF}">
                <a14:hiddenLine xmlns:a14="http://schemas.microsoft.com/office/drawing/2010/main" w="12700" cap="rnd" cmpd="sng">
                  <a:noFill/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466422" y="3223283"/>
              <a:ext cx="76149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/>
                <a:t>CORE</a:t>
              </a:r>
              <a:endParaRPr lang="en-US" sz="2000" b="1" dirty="0"/>
            </a:p>
          </p:txBody>
        </p:sp>
        <p:pic>
          <p:nvPicPr>
            <p:cNvPr id="37" name="Picture 2" descr="Image result for cellular antenna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2075" y="2724910"/>
              <a:ext cx="658991" cy="804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8457064" y="3435304"/>
              <a:ext cx="36901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/>
                <a:t>RH</a:t>
              </a:r>
              <a:endParaRPr lang="en-US" sz="1200" b="1" dirty="0"/>
            </a:p>
          </p:txBody>
        </p:sp>
      </p:grpSp>
      <p:pic>
        <p:nvPicPr>
          <p:cNvPr id="49" name="Picture 26" descr="rn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6084" y="4390288"/>
            <a:ext cx="544513" cy="55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Connector 49"/>
          <p:cNvCxnSpPr>
            <a:stCxn id="83" idx="1"/>
            <a:endCxn id="49" idx="1"/>
          </p:cNvCxnSpPr>
          <p:nvPr/>
        </p:nvCxnSpPr>
        <p:spPr>
          <a:xfrm flipH="1">
            <a:off x="6490597" y="4247946"/>
            <a:ext cx="726127" cy="41777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77" idx="1"/>
            <a:endCxn id="49" idx="1"/>
          </p:cNvCxnSpPr>
          <p:nvPr/>
        </p:nvCxnSpPr>
        <p:spPr>
          <a:xfrm flipH="1" flipV="1">
            <a:off x="6490597" y="4665720"/>
            <a:ext cx="719972" cy="287994"/>
          </a:xfrm>
          <a:prstGeom prst="line">
            <a:avLst/>
          </a:prstGeom>
          <a:ln w="19050">
            <a:solidFill>
              <a:srgbClr val="044A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49" idx="1"/>
          </p:cNvCxnSpPr>
          <p:nvPr/>
        </p:nvCxnSpPr>
        <p:spPr>
          <a:xfrm flipH="1">
            <a:off x="6490597" y="4650798"/>
            <a:ext cx="1350576" cy="1492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81" idx="1"/>
            <a:endCxn id="49" idx="1"/>
          </p:cNvCxnSpPr>
          <p:nvPr/>
        </p:nvCxnSpPr>
        <p:spPr>
          <a:xfrm flipH="1" flipV="1">
            <a:off x="6490597" y="4665720"/>
            <a:ext cx="1355387" cy="609352"/>
          </a:xfrm>
          <a:prstGeom prst="line">
            <a:avLst/>
          </a:prstGeom>
          <a:ln w="190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flipH="1">
            <a:off x="7824201" y="5430632"/>
            <a:ext cx="418499" cy="24622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000" kern="0" dirty="0" err="1" smtClean="0"/>
              <a:t>eNB</a:t>
            </a:r>
            <a:endParaRPr lang="en-US" sz="1000" kern="0" dirty="0" smtClean="0"/>
          </a:p>
        </p:txBody>
      </p:sp>
      <p:sp>
        <p:nvSpPr>
          <p:cNvPr id="55" name="TextBox 54"/>
          <p:cNvSpPr txBox="1"/>
          <p:nvPr/>
        </p:nvSpPr>
        <p:spPr>
          <a:xfrm flipH="1">
            <a:off x="7174733" y="5084116"/>
            <a:ext cx="402000" cy="24622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000" kern="0" dirty="0" err="1" smtClean="0"/>
              <a:t>eNB</a:t>
            </a:r>
            <a:endParaRPr lang="en-US" sz="1000" kern="0" dirty="0" smtClean="0"/>
          </a:p>
        </p:txBody>
      </p:sp>
      <p:sp>
        <p:nvSpPr>
          <p:cNvPr id="56" name="TextBox 55"/>
          <p:cNvSpPr txBox="1"/>
          <p:nvPr/>
        </p:nvSpPr>
        <p:spPr>
          <a:xfrm flipH="1">
            <a:off x="7816058" y="4717705"/>
            <a:ext cx="411841" cy="24622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000" kern="0" dirty="0" err="1" smtClean="0"/>
              <a:t>eNB</a:t>
            </a:r>
            <a:endParaRPr lang="en-US" sz="1000" kern="0" dirty="0" smtClean="0"/>
          </a:p>
        </p:txBody>
      </p:sp>
      <p:sp>
        <p:nvSpPr>
          <p:cNvPr id="57" name="TextBox 56"/>
          <p:cNvSpPr txBox="1"/>
          <p:nvPr/>
        </p:nvSpPr>
        <p:spPr>
          <a:xfrm flipH="1">
            <a:off x="7192119" y="4396344"/>
            <a:ext cx="420033" cy="24622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000" kern="0" dirty="0" err="1" smtClean="0"/>
              <a:t>eNB</a:t>
            </a:r>
            <a:endParaRPr lang="en-US" sz="1000" kern="0" dirty="0" smtClean="0"/>
          </a:p>
        </p:txBody>
      </p:sp>
      <p:cxnSp>
        <p:nvCxnSpPr>
          <p:cNvPr id="58" name="Straight Connector 57"/>
          <p:cNvCxnSpPr>
            <a:stCxn id="83" idx="3"/>
            <a:endCxn id="82" idx="1"/>
          </p:cNvCxnSpPr>
          <p:nvPr/>
        </p:nvCxnSpPr>
        <p:spPr>
          <a:xfrm>
            <a:off x="7576389" y="4247946"/>
            <a:ext cx="262670" cy="342762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77" idx="3"/>
          </p:cNvCxnSpPr>
          <p:nvPr/>
        </p:nvCxnSpPr>
        <p:spPr>
          <a:xfrm>
            <a:off x="7570234" y="4953714"/>
            <a:ext cx="261289" cy="291314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77" idx="3"/>
            <a:endCxn id="82" idx="1"/>
          </p:cNvCxnSpPr>
          <p:nvPr/>
        </p:nvCxnSpPr>
        <p:spPr>
          <a:xfrm flipV="1">
            <a:off x="7570234" y="4590708"/>
            <a:ext cx="268825" cy="363006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81" idx="1"/>
          </p:cNvCxnSpPr>
          <p:nvPr/>
        </p:nvCxnSpPr>
        <p:spPr>
          <a:xfrm>
            <a:off x="7591194" y="4267824"/>
            <a:ext cx="254790" cy="1007248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 flipH="1">
            <a:off x="7374299" y="5330419"/>
            <a:ext cx="398912" cy="30777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400" b="1" kern="0" dirty="0" smtClean="0"/>
              <a:t>X2</a:t>
            </a:r>
          </a:p>
        </p:txBody>
      </p:sp>
      <p:sp>
        <p:nvSpPr>
          <p:cNvPr id="63" name="TextBox 62"/>
          <p:cNvSpPr txBox="1"/>
          <p:nvPr/>
        </p:nvSpPr>
        <p:spPr>
          <a:xfrm flipH="1">
            <a:off x="6699805" y="4406304"/>
            <a:ext cx="398912" cy="30777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400" b="1" kern="0" dirty="0" smtClean="0"/>
              <a:t>S1</a:t>
            </a:r>
          </a:p>
        </p:txBody>
      </p:sp>
      <p:pic>
        <p:nvPicPr>
          <p:cNvPr id="76" name="Picture 75" descr="Node 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36878" y="1832445"/>
            <a:ext cx="359665" cy="359665"/>
          </a:xfrm>
          <a:prstGeom prst="rect">
            <a:avLst/>
          </a:prstGeom>
        </p:spPr>
      </p:pic>
      <p:pic>
        <p:nvPicPr>
          <p:cNvPr id="77" name="Picture 76" descr="Node 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10569" y="4773881"/>
            <a:ext cx="359665" cy="359665"/>
          </a:xfrm>
          <a:prstGeom prst="rect">
            <a:avLst/>
          </a:prstGeom>
        </p:spPr>
      </p:pic>
      <p:pic>
        <p:nvPicPr>
          <p:cNvPr id="78" name="Picture 77" descr="Node 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51681" y="2864435"/>
            <a:ext cx="359665" cy="359665"/>
          </a:xfrm>
          <a:prstGeom prst="rect">
            <a:avLst/>
          </a:prstGeom>
        </p:spPr>
      </p:pic>
      <p:pic>
        <p:nvPicPr>
          <p:cNvPr id="79" name="Picture 78" descr="Node 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32293" y="2166114"/>
            <a:ext cx="359665" cy="359665"/>
          </a:xfrm>
          <a:prstGeom prst="rect">
            <a:avLst/>
          </a:prstGeom>
        </p:spPr>
      </p:pic>
      <p:pic>
        <p:nvPicPr>
          <p:cNvPr id="80" name="Picture 79" descr="Node 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09563" y="2564953"/>
            <a:ext cx="359665" cy="359665"/>
          </a:xfrm>
          <a:prstGeom prst="rect">
            <a:avLst/>
          </a:prstGeom>
        </p:spPr>
      </p:pic>
      <p:pic>
        <p:nvPicPr>
          <p:cNvPr id="81" name="Picture 80" descr="Node 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45984" y="5095239"/>
            <a:ext cx="359665" cy="359665"/>
          </a:xfrm>
          <a:prstGeom prst="rect">
            <a:avLst/>
          </a:prstGeom>
        </p:spPr>
      </p:pic>
      <p:pic>
        <p:nvPicPr>
          <p:cNvPr id="82" name="Picture 81" descr="Node 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39059" y="4410875"/>
            <a:ext cx="359665" cy="359665"/>
          </a:xfrm>
          <a:prstGeom prst="rect">
            <a:avLst/>
          </a:prstGeom>
        </p:spPr>
      </p:pic>
      <p:pic>
        <p:nvPicPr>
          <p:cNvPr id="83" name="Picture 82" descr="Node 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16724" y="4068113"/>
            <a:ext cx="359665" cy="359665"/>
          </a:xfrm>
          <a:prstGeom prst="rect">
            <a:avLst/>
          </a:prstGeom>
        </p:spPr>
      </p:pic>
      <p:pic>
        <p:nvPicPr>
          <p:cNvPr id="101" name="Picture 100" descr="BS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50947" y="2279765"/>
            <a:ext cx="35966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596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up the RAN (2)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498278" y="1454257"/>
            <a:ext cx="8477555" cy="51567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har char="–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har char="»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kern="0" dirty="0" err="1" smtClean="0"/>
              <a:t>Fronthaul</a:t>
            </a:r>
            <a:r>
              <a:rPr lang="en-US" sz="2000" kern="0" dirty="0" smtClean="0"/>
              <a:t> originated as a digital interface </a:t>
            </a:r>
          </a:p>
          <a:p>
            <a:pPr marL="0" indent="0" defTabSz="339725">
              <a:spcBef>
                <a:spcPts val="0"/>
              </a:spcBef>
              <a:buNone/>
            </a:pPr>
            <a:r>
              <a:rPr lang="en-US" sz="2000" kern="0" dirty="0"/>
              <a:t>	</a:t>
            </a:r>
            <a:r>
              <a:rPr lang="en-US" sz="2000" kern="0" dirty="0" smtClean="0"/>
              <a:t>to connect the antenna to the BBU at the foot of the tower</a:t>
            </a:r>
          </a:p>
          <a:p>
            <a:pPr marL="0" indent="0">
              <a:buNone/>
            </a:pPr>
            <a:r>
              <a:rPr lang="en-US" sz="2000" kern="0" dirty="0" smtClean="0">
                <a:solidFill>
                  <a:schemeClr val="tx1"/>
                </a:solidFill>
              </a:rPr>
              <a:t>But then it was realized that is advantageous to </a:t>
            </a:r>
            <a:r>
              <a:rPr lang="en-US" sz="2000" kern="0" dirty="0" err="1" smtClean="0">
                <a:solidFill>
                  <a:schemeClr val="tx1"/>
                </a:solidFill>
              </a:rPr>
              <a:t>fronthaul</a:t>
            </a:r>
            <a:r>
              <a:rPr lang="en-US" sz="2000" kern="0" dirty="0" smtClean="0">
                <a:solidFill>
                  <a:schemeClr val="tx1"/>
                </a:solidFill>
              </a:rPr>
              <a:t> further</a:t>
            </a:r>
          </a:p>
          <a:p>
            <a:pPr>
              <a:spcBef>
                <a:spcPts val="0"/>
              </a:spcBef>
            </a:pPr>
            <a:r>
              <a:rPr lang="en-US" sz="2000" kern="0" dirty="0" smtClean="0">
                <a:solidFill>
                  <a:schemeClr val="tx1"/>
                </a:solidFill>
              </a:rPr>
              <a:t>share processing resources</a:t>
            </a:r>
          </a:p>
          <a:p>
            <a:pPr>
              <a:spcBef>
                <a:spcPts val="0"/>
              </a:spcBef>
            </a:pPr>
            <a:r>
              <a:rPr lang="en-US" sz="2000" kern="0" dirty="0" smtClean="0">
                <a:solidFill>
                  <a:schemeClr val="tx1"/>
                </a:solidFill>
              </a:rPr>
              <a:t>reduce effective delay for </a:t>
            </a:r>
            <a:r>
              <a:rPr lang="en-US" sz="2000" kern="0" dirty="0" err="1" smtClean="0">
                <a:solidFill>
                  <a:schemeClr val="tx1"/>
                </a:solidFill>
              </a:rPr>
              <a:t>CoMP</a:t>
            </a:r>
            <a:endParaRPr lang="en-US" sz="2000" kern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kern="0" dirty="0" smtClean="0">
                <a:solidFill>
                  <a:schemeClr val="tx1"/>
                </a:solidFill>
              </a:rPr>
              <a:t>This led to new cost/energy-saving network architectures:</a:t>
            </a:r>
          </a:p>
          <a:p>
            <a:pPr>
              <a:spcBef>
                <a:spcPts val="0"/>
              </a:spcBef>
            </a:pPr>
            <a:r>
              <a:rPr lang="en-US" sz="2000" kern="0" dirty="0" err="1">
                <a:solidFill>
                  <a:schemeClr val="tx1"/>
                </a:solidFill>
              </a:rPr>
              <a:t>cRAN</a:t>
            </a:r>
            <a:r>
              <a:rPr lang="en-US" sz="2000" kern="0" dirty="0">
                <a:solidFill>
                  <a:schemeClr val="tx1"/>
                </a:solidFill>
              </a:rPr>
              <a:t> / cloud-RAN (BBU </a:t>
            </a:r>
            <a:r>
              <a:rPr lang="en-US" sz="2000" kern="0" dirty="0" smtClean="0">
                <a:solidFill>
                  <a:schemeClr val="tx1"/>
                </a:solidFill>
              </a:rPr>
              <a:t>pooling, BBU hosteling)</a:t>
            </a:r>
            <a:endParaRPr lang="en-US" sz="2000" kern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kern="0" dirty="0" err="1" smtClean="0">
                <a:solidFill>
                  <a:schemeClr val="tx1"/>
                </a:solidFill>
              </a:rPr>
              <a:t>vRAN</a:t>
            </a:r>
            <a:r>
              <a:rPr lang="en-US" sz="2000" kern="0" dirty="0" smtClean="0">
                <a:solidFill>
                  <a:schemeClr val="tx1"/>
                </a:solidFill>
              </a:rPr>
              <a:t> / virtualized RAN (software BBU)</a:t>
            </a:r>
          </a:p>
          <a:p>
            <a:pPr marL="0" indent="0">
              <a:buNone/>
            </a:pPr>
            <a:r>
              <a:rPr lang="en-US" sz="2000" kern="0" dirty="0" smtClean="0">
                <a:solidFill>
                  <a:schemeClr val="tx1"/>
                </a:solidFill>
              </a:rPr>
              <a:t>Unfortunately, there is a problem with 5G </a:t>
            </a:r>
            <a:r>
              <a:rPr lang="en-US" sz="2000" kern="0" dirty="0" err="1" smtClean="0">
                <a:solidFill>
                  <a:schemeClr val="tx1"/>
                </a:solidFill>
              </a:rPr>
              <a:t>fronthaul</a:t>
            </a:r>
            <a:r>
              <a:rPr lang="en-US" sz="2000" kern="0" dirty="0" smtClean="0">
                <a:solidFill>
                  <a:schemeClr val="tx1"/>
                </a:solidFill>
              </a:rPr>
              <a:t> 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kern="0" dirty="0" smtClean="0">
                <a:solidFill>
                  <a:schemeClr val="tx1"/>
                </a:solidFill>
              </a:rPr>
              <a:t>The </a:t>
            </a:r>
            <a:r>
              <a:rPr lang="en-US" sz="1800" i="1" kern="0" dirty="0" smtClean="0">
                <a:solidFill>
                  <a:schemeClr val="tx1"/>
                </a:solidFill>
              </a:rPr>
              <a:t>sampling theorem </a:t>
            </a:r>
            <a:r>
              <a:rPr lang="en-US" sz="1800" kern="0" dirty="0" smtClean="0">
                <a:solidFill>
                  <a:schemeClr val="tx1"/>
                </a:solidFill>
              </a:rPr>
              <a:t>tells us that we need to sample at least twice the BW</a:t>
            </a:r>
          </a:p>
          <a:p>
            <a:pPr marL="0" indent="0" defTabSz="339725">
              <a:spcBef>
                <a:spcPts val="0"/>
              </a:spcBef>
              <a:buNone/>
            </a:pPr>
            <a:r>
              <a:rPr lang="en-US" sz="1800" kern="0" dirty="0">
                <a:solidFill>
                  <a:schemeClr val="tx1"/>
                </a:solidFill>
              </a:rPr>
              <a:t>	</a:t>
            </a:r>
            <a:r>
              <a:rPr lang="en-US" sz="1800" kern="0" dirty="0" smtClean="0">
                <a:solidFill>
                  <a:schemeClr val="tx1"/>
                </a:solidFill>
              </a:rPr>
              <a:t>so a single 100 MHz signal requires 200 </a:t>
            </a:r>
            <a:r>
              <a:rPr lang="en-US" sz="1800" kern="0" dirty="0" err="1" smtClean="0">
                <a:solidFill>
                  <a:schemeClr val="tx1"/>
                </a:solidFill>
              </a:rPr>
              <a:t>Msps</a:t>
            </a:r>
            <a:r>
              <a:rPr lang="en-US" sz="1800" kern="0" dirty="0" smtClean="0">
                <a:solidFill>
                  <a:schemeClr val="tx1"/>
                </a:solidFill>
              </a:rPr>
              <a:t> or 3.2 </a:t>
            </a:r>
            <a:r>
              <a:rPr lang="en-US" sz="1800" kern="0" dirty="0" err="1" smtClean="0">
                <a:solidFill>
                  <a:schemeClr val="tx1"/>
                </a:solidFill>
              </a:rPr>
              <a:t>Gbps</a:t>
            </a:r>
            <a:r>
              <a:rPr lang="en-US" sz="1800" kern="0" dirty="0">
                <a:solidFill>
                  <a:schemeClr val="tx1"/>
                </a:solidFill>
              </a:rPr>
              <a:t> </a:t>
            </a:r>
            <a:r>
              <a:rPr lang="en-US" sz="1600" kern="0" dirty="0" smtClean="0">
                <a:solidFill>
                  <a:schemeClr val="tx1"/>
                </a:solidFill>
              </a:rPr>
              <a:t>(without overhead)</a:t>
            </a:r>
            <a:endParaRPr lang="en-US" sz="1800" kern="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kern="0" dirty="0" smtClean="0">
                <a:solidFill>
                  <a:schemeClr val="tx1"/>
                </a:solidFill>
              </a:rPr>
              <a:t>Assuming </a:t>
            </a:r>
            <a:r>
              <a:rPr lang="en-US" sz="1800" kern="0" dirty="0">
                <a:solidFill>
                  <a:schemeClr val="tx1"/>
                </a:solidFill>
              </a:rPr>
              <a:t>3 sectors </a:t>
            </a:r>
            <a:r>
              <a:rPr lang="en-US" sz="1800" kern="0" dirty="0" smtClean="0">
                <a:solidFill>
                  <a:schemeClr val="tx1"/>
                </a:solidFill>
              </a:rPr>
              <a:t>each with 16 MIMO antennas : &gt; 150 </a:t>
            </a:r>
            <a:r>
              <a:rPr lang="en-US" sz="1800" kern="0" dirty="0" err="1" smtClean="0">
                <a:solidFill>
                  <a:schemeClr val="tx1"/>
                </a:solidFill>
              </a:rPr>
              <a:t>Gbps</a:t>
            </a:r>
            <a:endParaRPr lang="en-US" sz="1800" kern="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kern="0" dirty="0" smtClean="0">
                <a:solidFill>
                  <a:schemeClr val="tx1"/>
                </a:solidFill>
              </a:rPr>
              <a:t>Assuming </a:t>
            </a:r>
            <a:r>
              <a:rPr lang="en-US" sz="1800" kern="0" dirty="0">
                <a:solidFill>
                  <a:schemeClr val="tx1"/>
                </a:solidFill>
              </a:rPr>
              <a:t>3 sectors each with </a:t>
            </a:r>
            <a:r>
              <a:rPr lang="en-US" sz="1800" kern="0" dirty="0" smtClean="0">
                <a:solidFill>
                  <a:schemeClr val="tx1"/>
                </a:solidFill>
              </a:rPr>
              <a:t>256 </a:t>
            </a:r>
            <a:r>
              <a:rPr lang="en-US" sz="1800" kern="0" dirty="0">
                <a:solidFill>
                  <a:schemeClr val="tx1"/>
                </a:solidFill>
              </a:rPr>
              <a:t>MIMO antennas : </a:t>
            </a:r>
            <a:r>
              <a:rPr lang="en-US" sz="1800" kern="0" dirty="0" smtClean="0">
                <a:solidFill>
                  <a:schemeClr val="tx1"/>
                </a:solidFill>
              </a:rPr>
              <a:t>&gt; 2.5 </a:t>
            </a:r>
            <a:r>
              <a:rPr lang="en-US" sz="1800" kern="0" dirty="0" err="1" smtClean="0">
                <a:solidFill>
                  <a:schemeClr val="tx1"/>
                </a:solidFill>
              </a:rPr>
              <a:t>Tbps</a:t>
            </a:r>
            <a:endParaRPr lang="en-US" sz="1800" kern="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800" kern="0" dirty="0" smtClean="0">
                <a:solidFill>
                  <a:schemeClr val="tx1"/>
                </a:solidFill>
              </a:rPr>
              <a:t>Assuming 1 GHz bandwidth, 3 sectors, 256 </a:t>
            </a:r>
            <a:r>
              <a:rPr lang="en-US" sz="1800" kern="0" dirty="0">
                <a:solidFill>
                  <a:schemeClr val="tx1"/>
                </a:solidFill>
              </a:rPr>
              <a:t>MIMO antennas : &gt; </a:t>
            </a:r>
            <a:r>
              <a:rPr lang="en-US" sz="1800" kern="0" dirty="0" smtClean="0">
                <a:solidFill>
                  <a:schemeClr val="tx1"/>
                </a:solidFill>
              </a:rPr>
              <a:t>25 </a:t>
            </a:r>
            <a:r>
              <a:rPr lang="en-US" sz="1800" kern="0" dirty="0" err="1">
                <a:solidFill>
                  <a:schemeClr val="tx1"/>
                </a:solidFill>
              </a:rPr>
              <a:t>Tbps</a:t>
            </a:r>
            <a:endParaRPr lang="en-US" sz="1800" kern="0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000" kern="0" dirty="0" smtClean="0">
                <a:solidFill>
                  <a:schemeClr val="tx1"/>
                </a:solidFill>
              </a:rPr>
              <a:t>So, we need a new kind of </a:t>
            </a:r>
            <a:r>
              <a:rPr lang="en-US" sz="2000" i="1" kern="0" dirty="0" err="1" smtClean="0">
                <a:solidFill>
                  <a:schemeClr val="tx1"/>
                </a:solidFill>
              </a:rPr>
              <a:t>front</a:t>
            </a:r>
            <a:r>
              <a:rPr lang="en-US" sz="2000" kern="0" dirty="0" err="1" smtClean="0">
                <a:solidFill>
                  <a:schemeClr val="tx1"/>
                </a:solidFill>
              </a:rPr>
              <a:t>haul</a:t>
            </a:r>
            <a:endParaRPr lang="en-US" sz="2000" kern="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1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Arrow Connector 74"/>
          <p:cNvCxnSpPr/>
          <p:nvPr/>
        </p:nvCxnSpPr>
        <p:spPr>
          <a:xfrm>
            <a:off x="2232855" y="4679648"/>
            <a:ext cx="973624" cy="0"/>
          </a:xfrm>
          <a:prstGeom prst="straightConnector1">
            <a:avLst/>
          </a:prstGeom>
          <a:ln w="38100">
            <a:solidFill>
              <a:srgbClr val="4D49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 RAN Functional </a:t>
            </a:r>
            <a:r>
              <a:rPr lang="en-US" dirty="0" smtClean="0"/>
              <a:t>Splits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49044" y="3879408"/>
            <a:ext cx="579664" cy="489857"/>
          </a:xfrm>
          <a:prstGeom prst="rect">
            <a:avLst/>
          </a:prstGeom>
          <a:solidFill>
            <a:srgbClr val="553797"/>
          </a:solidFill>
          <a:ln w="9525">
            <a:solidFill>
              <a:srgbClr val="E3DD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↓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A/D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>
            <a:endCxn id="4" idx="3"/>
          </p:cNvCxnSpPr>
          <p:nvPr/>
        </p:nvCxnSpPr>
        <p:spPr>
          <a:xfrm flipH="1">
            <a:off x="8428708" y="4124336"/>
            <a:ext cx="317137" cy="1"/>
          </a:xfrm>
          <a:prstGeom prst="straightConnector1">
            <a:avLst/>
          </a:prstGeom>
          <a:ln w="19050">
            <a:solidFill>
              <a:srgbClr val="4D4948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019262" y="2978040"/>
            <a:ext cx="701731" cy="1894820"/>
            <a:chOff x="5216845" y="1075701"/>
            <a:chExt cx="701731" cy="1894820"/>
          </a:xfrm>
        </p:grpSpPr>
        <p:sp>
          <p:nvSpPr>
            <p:cNvPr id="7" name="Rectangle 6"/>
            <p:cNvSpPr/>
            <p:nvPr/>
          </p:nvSpPr>
          <p:spPr>
            <a:xfrm>
              <a:off x="5216845" y="1075701"/>
              <a:ext cx="7017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Option</a:t>
              </a:r>
            </a:p>
            <a:p>
              <a:pPr algn="ctr"/>
              <a:r>
                <a:rPr lang="en-US" sz="1400" b="1" dirty="0"/>
                <a:t>1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5567710" y="1598921"/>
              <a:ext cx="0" cy="1371600"/>
            </a:xfrm>
            <a:prstGeom prst="line">
              <a:avLst/>
            </a:prstGeom>
            <a:ln w="25400">
              <a:solidFill>
                <a:srgbClr val="044AB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6934656" y="3888775"/>
            <a:ext cx="579664" cy="489857"/>
          </a:xfrm>
          <a:prstGeom prst="rect">
            <a:avLst/>
          </a:prstGeom>
          <a:solidFill>
            <a:srgbClr val="553797"/>
          </a:solidFill>
          <a:ln w="9525">
            <a:solidFill>
              <a:srgbClr val="E3DD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Low-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PHY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514320" y="4133703"/>
            <a:ext cx="317137" cy="1"/>
          </a:xfrm>
          <a:prstGeom prst="straightConnector1">
            <a:avLst/>
          </a:prstGeom>
          <a:ln w="19050">
            <a:solidFill>
              <a:srgbClr val="4D4948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027864" y="3888775"/>
            <a:ext cx="579664" cy="489857"/>
          </a:xfrm>
          <a:prstGeom prst="rect">
            <a:avLst/>
          </a:prstGeom>
          <a:solidFill>
            <a:srgbClr val="553797"/>
          </a:solidFill>
          <a:ln w="9525">
            <a:solidFill>
              <a:srgbClr val="E3DD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High-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PHY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607528" y="4133703"/>
            <a:ext cx="317137" cy="1"/>
          </a:xfrm>
          <a:prstGeom prst="straightConnector1">
            <a:avLst/>
          </a:prstGeom>
          <a:ln w="19050">
            <a:solidFill>
              <a:srgbClr val="4D4948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118544" y="3881860"/>
            <a:ext cx="579664" cy="489857"/>
          </a:xfrm>
          <a:prstGeom prst="rect">
            <a:avLst/>
          </a:prstGeom>
          <a:solidFill>
            <a:srgbClr val="553797"/>
          </a:solidFill>
          <a:ln w="9525">
            <a:solidFill>
              <a:srgbClr val="E3DD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Low-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698208" y="4126788"/>
            <a:ext cx="317137" cy="1"/>
          </a:xfrm>
          <a:prstGeom prst="straightConnector1">
            <a:avLst/>
          </a:prstGeom>
          <a:ln w="19050">
            <a:solidFill>
              <a:srgbClr val="4D4948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214848" y="3891227"/>
            <a:ext cx="579664" cy="489857"/>
          </a:xfrm>
          <a:prstGeom prst="rect">
            <a:avLst/>
          </a:prstGeom>
          <a:solidFill>
            <a:srgbClr val="553797"/>
          </a:solidFill>
          <a:ln w="9525">
            <a:solidFill>
              <a:srgbClr val="E3DD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High-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794512" y="4136155"/>
            <a:ext cx="317137" cy="1"/>
          </a:xfrm>
          <a:prstGeom prst="straightConnector1">
            <a:avLst/>
          </a:prstGeom>
          <a:ln w="19050">
            <a:solidFill>
              <a:srgbClr val="4D4948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305528" y="3891227"/>
            <a:ext cx="579664" cy="489857"/>
          </a:xfrm>
          <a:prstGeom prst="rect">
            <a:avLst/>
          </a:prstGeom>
          <a:solidFill>
            <a:srgbClr val="553797"/>
          </a:solidFill>
          <a:ln w="9525">
            <a:solidFill>
              <a:srgbClr val="E3DD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Low-RLC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885192" y="4136155"/>
            <a:ext cx="317137" cy="1"/>
          </a:xfrm>
          <a:prstGeom prst="straightConnector1">
            <a:avLst/>
          </a:prstGeom>
          <a:ln w="19050">
            <a:solidFill>
              <a:srgbClr val="4D4948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408092" y="3888775"/>
            <a:ext cx="579664" cy="489857"/>
          </a:xfrm>
          <a:prstGeom prst="rect">
            <a:avLst/>
          </a:prstGeom>
          <a:solidFill>
            <a:srgbClr val="553797"/>
          </a:solidFill>
          <a:ln w="9525">
            <a:solidFill>
              <a:srgbClr val="E3DD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High-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RLC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987756" y="4133703"/>
            <a:ext cx="317137" cy="1"/>
          </a:xfrm>
          <a:prstGeom prst="straightConnector1">
            <a:avLst/>
          </a:prstGeom>
          <a:ln w="19050">
            <a:solidFill>
              <a:srgbClr val="4D4948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491877" y="3898142"/>
            <a:ext cx="592183" cy="489857"/>
          </a:xfrm>
          <a:prstGeom prst="rect">
            <a:avLst/>
          </a:prstGeom>
          <a:solidFill>
            <a:srgbClr val="553797"/>
          </a:solidFill>
          <a:ln w="9525">
            <a:solidFill>
              <a:srgbClr val="E3DD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PDCP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084060" y="4143070"/>
            <a:ext cx="317138" cy="1"/>
          </a:xfrm>
          <a:prstGeom prst="straightConnector1">
            <a:avLst/>
          </a:prstGeom>
          <a:ln w="19050">
            <a:solidFill>
              <a:srgbClr val="4D4948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41097" y="3429950"/>
            <a:ext cx="579664" cy="489857"/>
          </a:xfrm>
          <a:prstGeom prst="rect">
            <a:avLst/>
          </a:prstGeom>
          <a:solidFill>
            <a:srgbClr val="553797"/>
          </a:solidFill>
          <a:ln w="9525">
            <a:solidFill>
              <a:srgbClr val="E3DD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RRC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/>
          <p:cNvCxnSpPr>
            <a:stCxn id="21" idx="1"/>
            <a:endCxn id="23" idx="3"/>
          </p:cNvCxnSpPr>
          <p:nvPr/>
        </p:nvCxnSpPr>
        <p:spPr>
          <a:xfrm flipH="1" flipV="1">
            <a:off x="1120761" y="3674879"/>
            <a:ext cx="371116" cy="468192"/>
          </a:xfrm>
          <a:prstGeom prst="straightConnector1">
            <a:avLst/>
          </a:prstGeom>
          <a:ln w="19050">
            <a:solidFill>
              <a:srgbClr val="4D4948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41097" y="4378632"/>
            <a:ext cx="579664" cy="489857"/>
          </a:xfrm>
          <a:prstGeom prst="rect">
            <a:avLst/>
          </a:prstGeom>
          <a:solidFill>
            <a:srgbClr val="553797"/>
          </a:solidFill>
          <a:ln w="9525">
            <a:solidFill>
              <a:srgbClr val="E3DD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Data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>
            <a:stCxn id="21" idx="1"/>
            <a:endCxn id="25" idx="3"/>
          </p:cNvCxnSpPr>
          <p:nvPr/>
        </p:nvCxnSpPr>
        <p:spPr>
          <a:xfrm flipH="1">
            <a:off x="1120761" y="4143071"/>
            <a:ext cx="371116" cy="480490"/>
          </a:xfrm>
          <a:prstGeom prst="straightConnector1">
            <a:avLst/>
          </a:prstGeom>
          <a:ln w="19050">
            <a:solidFill>
              <a:srgbClr val="4D4948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881990" y="2978040"/>
            <a:ext cx="701731" cy="1529060"/>
            <a:chOff x="5216845" y="1075701"/>
            <a:chExt cx="701731" cy="1529060"/>
          </a:xfrm>
        </p:grpSpPr>
        <p:sp>
          <p:nvSpPr>
            <p:cNvPr id="28" name="Rectangle 27"/>
            <p:cNvSpPr/>
            <p:nvPr/>
          </p:nvSpPr>
          <p:spPr>
            <a:xfrm>
              <a:off x="5216845" y="1075701"/>
              <a:ext cx="7017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Option</a:t>
              </a:r>
            </a:p>
            <a:p>
              <a:pPr algn="ctr"/>
              <a:r>
                <a:rPr lang="en-US" sz="1400" b="1" dirty="0" smtClean="0"/>
                <a:t>2</a:t>
              </a:r>
              <a:endParaRPr lang="en-US" sz="1400" b="1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>
              <a:off x="5567710" y="1598921"/>
              <a:ext cx="0" cy="1005840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578259" y="2978040"/>
            <a:ext cx="701731" cy="1529060"/>
            <a:chOff x="5216845" y="1075701"/>
            <a:chExt cx="701731" cy="1529060"/>
          </a:xfrm>
        </p:grpSpPr>
        <p:sp>
          <p:nvSpPr>
            <p:cNvPr id="31" name="Rectangle 30"/>
            <p:cNvSpPr/>
            <p:nvPr/>
          </p:nvSpPr>
          <p:spPr>
            <a:xfrm>
              <a:off x="5216845" y="1075701"/>
              <a:ext cx="7017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Option</a:t>
              </a:r>
            </a:p>
            <a:p>
              <a:pPr algn="ctr"/>
              <a:r>
                <a:rPr lang="en-US" sz="1400" b="1" dirty="0" smtClean="0"/>
                <a:t>5</a:t>
              </a:r>
              <a:endParaRPr lang="en-US" sz="1400" b="1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 flipH="1">
              <a:off x="5567710" y="1598921"/>
              <a:ext cx="0" cy="1005840"/>
            </a:xfrm>
            <a:prstGeom prst="line">
              <a:avLst/>
            </a:prstGeom>
            <a:ln w="25400">
              <a:solidFill>
                <a:srgbClr val="EA9C9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5504768" y="2978040"/>
            <a:ext cx="701731" cy="1529060"/>
            <a:chOff x="5216845" y="1075701"/>
            <a:chExt cx="701731" cy="1529060"/>
          </a:xfrm>
        </p:grpSpPr>
        <p:sp>
          <p:nvSpPr>
            <p:cNvPr id="34" name="Rectangle 33"/>
            <p:cNvSpPr/>
            <p:nvPr/>
          </p:nvSpPr>
          <p:spPr>
            <a:xfrm>
              <a:off x="5216845" y="1075701"/>
              <a:ext cx="7017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Option</a:t>
              </a:r>
            </a:p>
            <a:p>
              <a:pPr algn="ctr"/>
              <a:r>
                <a:rPr lang="en-US" sz="1400" b="1" dirty="0" smtClean="0"/>
                <a:t>6</a:t>
              </a:r>
              <a:endParaRPr lang="en-US" sz="1400" b="1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H="1">
              <a:off x="5567710" y="1598921"/>
              <a:ext cx="0" cy="1005840"/>
            </a:xfrm>
            <a:prstGeom prst="line">
              <a:avLst/>
            </a:prstGeom>
            <a:ln w="25400">
              <a:solidFill>
                <a:srgbClr val="EA9C9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6414561" y="2978040"/>
            <a:ext cx="773866" cy="1529060"/>
            <a:chOff x="5216845" y="1075701"/>
            <a:chExt cx="773866" cy="1529060"/>
          </a:xfrm>
        </p:grpSpPr>
        <p:sp>
          <p:nvSpPr>
            <p:cNvPr id="37" name="Rectangle 36"/>
            <p:cNvSpPr/>
            <p:nvPr/>
          </p:nvSpPr>
          <p:spPr>
            <a:xfrm>
              <a:off x="5216845" y="1075701"/>
              <a:ext cx="77386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Options</a:t>
              </a:r>
            </a:p>
            <a:p>
              <a:pPr algn="ctr"/>
              <a:r>
                <a:rPr lang="en-US" sz="1400" b="1" dirty="0" smtClean="0"/>
                <a:t>7.x</a:t>
              </a:r>
              <a:endParaRPr lang="en-US" sz="1400" b="1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>
              <a:off x="5567710" y="1598921"/>
              <a:ext cx="0" cy="1005840"/>
            </a:xfrm>
            <a:prstGeom prst="line">
              <a:avLst/>
            </a:prstGeom>
            <a:ln w="25400">
              <a:solidFill>
                <a:srgbClr val="EA9C9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7316217" y="2978040"/>
            <a:ext cx="701731" cy="1894820"/>
            <a:chOff x="5216845" y="1075701"/>
            <a:chExt cx="701731" cy="1894820"/>
          </a:xfrm>
        </p:grpSpPr>
        <p:sp>
          <p:nvSpPr>
            <p:cNvPr id="40" name="Rectangle 39"/>
            <p:cNvSpPr/>
            <p:nvPr/>
          </p:nvSpPr>
          <p:spPr>
            <a:xfrm>
              <a:off x="5216845" y="1075701"/>
              <a:ext cx="7017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Option</a:t>
              </a:r>
            </a:p>
            <a:p>
              <a:pPr algn="ctr"/>
              <a:r>
                <a:rPr lang="en-US" sz="1400" b="1" dirty="0" smtClean="0"/>
                <a:t>8</a:t>
              </a:r>
              <a:endParaRPr lang="en-US" sz="1400" b="1" dirty="0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H="1">
              <a:off x="5567710" y="1598921"/>
              <a:ext cx="0" cy="1371600"/>
            </a:xfrm>
            <a:prstGeom prst="line">
              <a:avLst/>
            </a:prstGeom>
            <a:ln w="38100">
              <a:solidFill>
                <a:srgbClr val="044AB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795223" y="2978040"/>
            <a:ext cx="701731" cy="1529060"/>
            <a:chOff x="5216845" y="1075701"/>
            <a:chExt cx="701731" cy="1529060"/>
          </a:xfrm>
        </p:grpSpPr>
        <p:sp>
          <p:nvSpPr>
            <p:cNvPr id="43" name="Rectangle 42"/>
            <p:cNvSpPr/>
            <p:nvPr/>
          </p:nvSpPr>
          <p:spPr>
            <a:xfrm>
              <a:off x="5216845" y="1075701"/>
              <a:ext cx="7017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Option</a:t>
              </a:r>
            </a:p>
            <a:p>
              <a:pPr algn="ctr"/>
              <a:r>
                <a:rPr lang="en-US" sz="1400" b="1" dirty="0" smtClean="0"/>
                <a:t>3</a:t>
              </a:r>
              <a:endParaRPr lang="en-US" sz="1400" b="1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H="1">
              <a:off x="5567710" y="1598921"/>
              <a:ext cx="0" cy="1005840"/>
            </a:xfrm>
            <a:prstGeom prst="line">
              <a:avLst/>
            </a:prstGeom>
            <a:ln w="25400">
              <a:solidFill>
                <a:srgbClr val="EA9C9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3691428" y="2978040"/>
            <a:ext cx="701731" cy="1529060"/>
            <a:chOff x="5216845" y="1075701"/>
            <a:chExt cx="701731" cy="1529060"/>
          </a:xfrm>
        </p:grpSpPr>
        <p:sp>
          <p:nvSpPr>
            <p:cNvPr id="46" name="Rectangle 45"/>
            <p:cNvSpPr/>
            <p:nvPr/>
          </p:nvSpPr>
          <p:spPr>
            <a:xfrm>
              <a:off x="5216845" y="1075701"/>
              <a:ext cx="7017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Option</a:t>
              </a:r>
            </a:p>
            <a:p>
              <a:pPr algn="ctr"/>
              <a:r>
                <a:rPr lang="en-US" sz="1400" b="1" dirty="0" smtClean="0"/>
                <a:t>4</a:t>
              </a:r>
              <a:endParaRPr lang="en-US" sz="1400" b="1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5567710" y="1598921"/>
              <a:ext cx="0" cy="1005840"/>
            </a:xfrm>
            <a:prstGeom prst="line">
              <a:avLst/>
            </a:prstGeom>
            <a:ln w="25400">
              <a:solidFill>
                <a:srgbClr val="EA9C9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2" descr="Image result for cellular antenna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61" y="3476952"/>
            <a:ext cx="658991" cy="80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ight Arrow 49"/>
          <p:cNvSpPr/>
          <p:nvPr/>
        </p:nvSpPr>
        <p:spPr>
          <a:xfrm>
            <a:off x="5893902" y="1745181"/>
            <a:ext cx="2589050" cy="665458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10800000">
            <a:off x="798442" y="2329041"/>
            <a:ext cx="7651208" cy="665458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591675" y="2493810"/>
            <a:ext cx="25182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Latency tolerance increases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99644" y="5256777"/>
            <a:ext cx="4091065" cy="137509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600" b="1" dirty="0" smtClean="0"/>
              <a:t>Decomposed base station transceiver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600" dirty="0" smtClean="0"/>
              <a:t>PHY – Physical layer processing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600" dirty="0" smtClean="0"/>
              <a:t>MAC – Medium Access Control 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600" dirty="0" smtClean="0"/>
              <a:t>RLC </a:t>
            </a:r>
            <a:r>
              <a:rPr lang="en-US" sz="1600" dirty="0"/>
              <a:t>– Radio Link Control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600" dirty="0"/>
              <a:t>PDCP – Packet Data Convergence Protocol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600" b="1" dirty="0" smtClean="0"/>
              <a:t>Network based control functionality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1600" dirty="0" smtClean="0"/>
              <a:t>RRC </a:t>
            </a:r>
            <a:r>
              <a:rPr lang="en-US" sz="1600" dirty="0"/>
              <a:t>– Radio Resource </a:t>
            </a:r>
            <a:r>
              <a:rPr lang="en-US" sz="1600" dirty="0" smtClean="0"/>
              <a:t>Control</a:t>
            </a:r>
            <a:endParaRPr lang="en-US" sz="1600" dirty="0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6027865" y="3685854"/>
            <a:ext cx="2400843" cy="0"/>
          </a:xfrm>
          <a:prstGeom prst="line">
            <a:avLst/>
          </a:prstGeom>
          <a:ln w="19050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1"/>
          <p:cNvSpPr txBox="1">
            <a:spLocks/>
          </p:cNvSpPr>
          <p:nvPr/>
        </p:nvSpPr>
        <p:spPr>
          <a:xfrm>
            <a:off x="6982577" y="3498720"/>
            <a:ext cx="445646" cy="4087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har char="–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har char="»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600" b="1" kern="0" dirty="0" smtClean="0">
                <a:solidFill>
                  <a:srgbClr val="ED1C24"/>
                </a:solidFill>
              </a:rPr>
              <a:t>L1</a:t>
            </a:r>
          </a:p>
        </p:txBody>
      </p:sp>
      <p:sp>
        <p:nvSpPr>
          <p:cNvPr id="61" name="Text Placeholder 1"/>
          <p:cNvSpPr txBox="1">
            <a:spLocks/>
          </p:cNvSpPr>
          <p:nvPr/>
        </p:nvSpPr>
        <p:spPr>
          <a:xfrm>
            <a:off x="7015626" y="4766147"/>
            <a:ext cx="1302912" cy="65328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har char="–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har char="»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600" b="1" kern="0" dirty="0" smtClean="0">
                <a:solidFill>
                  <a:srgbClr val="044ABC"/>
                </a:solidFill>
              </a:rPr>
              <a:t>conventional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b="1" kern="0" dirty="0" err="1" smtClean="0">
                <a:solidFill>
                  <a:srgbClr val="044ABC"/>
                </a:solidFill>
              </a:rPr>
              <a:t>fronthauling</a:t>
            </a:r>
            <a:endParaRPr lang="en-US" sz="1600" b="1" kern="0" dirty="0" smtClean="0">
              <a:solidFill>
                <a:srgbClr val="044ABC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2408092" y="3677613"/>
            <a:ext cx="3290117" cy="0"/>
          </a:xfrm>
          <a:prstGeom prst="line">
            <a:avLst/>
          </a:prstGeom>
          <a:ln w="19050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1"/>
          <p:cNvSpPr txBox="1">
            <a:spLocks/>
          </p:cNvSpPr>
          <p:nvPr/>
        </p:nvSpPr>
        <p:spPr>
          <a:xfrm>
            <a:off x="3439964" y="3530914"/>
            <a:ext cx="423505" cy="34849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har char="–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har char="»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600" b="1" kern="0" dirty="0" smtClean="0">
                <a:solidFill>
                  <a:srgbClr val="ED1C24"/>
                </a:solidFill>
              </a:rPr>
              <a:t>L2</a:t>
            </a:r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1120761" y="3697631"/>
            <a:ext cx="963300" cy="0"/>
          </a:xfrm>
          <a:prstGeom prst="line">
            <a:avLst/>
          </a:prstGeom>
          <a:ln w="19050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Placeholder 1"/>
          <p:cNvSpPr txBox="1">
            <a:spLocks/>
          </p:cNvSpPr>
          <p:nvPr/>
        </p:nvSpPr>
        <p:spPr>
          <a:xfrm>
            <a:off x="1454754" y="3526239"/>
            <a:ext cx="385062" cy="35316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har char="–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har char="»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600" b="1" kern="0" dirty="0" smtClean="0">
                <a:solidFill>
                  <a:srgbClr val="ED1C24"/>
                </a:solidFill>
              </a:rPr>
              <a:t>L3</a:t>
            </a:r>
          </a:p>
        </p:txBody>
      </p:sp>
      <p:sp>
        <p:nvSpPr>
          <p:cNvPr id="62" name="Text Placeholder 1"/>
          <p:cNvSpPr txBox="1">
            <a:spLocks/>
          </p:cNvSpPr>
          <p:nvPr/>
        </p:nvSpPr>
        <p:spPr>
          <a:xfrm>
            <a:off x="793475" y="4791147"/>
            <a:ext cx="1302912" cy="65328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har char="–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har char="»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600" b="1" kern="0" dirty="0" smtClean="0">
                <a:solidFill>
                  <a:srgbClr val="044ABC"/>
                </a:solidFill>
              </a:rPr>
              <a:t>conventional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b="1" kern="0" dirty="0" smtClean="0">
                <a:solidFill>
                  <a:srgbClr val="044ABC"/>
                </a:solidFill>
              </a:rPr>
              <a:t>backhauling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345753" y="4518147"/>
            <a:ext cx="62540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1400" b="1" kern="0" dirty="0" err="1" smtClean="0"/>
              <a:t>CoMP</a:t>
            </a:r>
            <a:endParaRPr lang="en-US" sz="1400" b="1" kern="0" dirty="0" smtClean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2232855" y="4593151"/>
            <a:ext cx="0" cy="148281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4922965" y="4687698"/>
            <a:ext cx="973624" cy="0"/>
          </a:xfrm>
          <a:prstGeom prst="straightConnector1">
            <a:avLst/>
          </a:prstGeom>
          <a:ln w="38100">
            <a:solidFill>
              <a:srgbClr val="4D49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021633" y="4524432"/>
            <a:ext cx="6448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1400" b="1" kern="0" dirty="0" smtClean="0"/>
              <a:t>HARQ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4922965" y="4601201"/>
            <a:ext cx="0" cy="148281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ight Arrow 82"/>
          <p:cNvSpPr/>
          <p:nvPr/>
        </p:nvSpPr>
        <p:spPr>
          <a:xfrm>
            <a:off x="919934" y="1748689"/>
            <a:ext cx="5040060" cy="665458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573639" y="1918176"/>
            <a:ext cx="33443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Bandwidth increases with user traffic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902333" y="1906769"/>
            <a:ext cx="2479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Bandwidth PHY dependent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8586547" y="4187060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RU</a:t>
            </a:r>
            <a:endParaRPr lang="en-US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211393" y="4805652"/>
            <a:ext cx="1652337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b="1" kern="0" dirty="0" err="1">
                <a:solidFill>
                  <a:srgbClr val="044ABC"/>
                </a:solidFill>
              </a:rPr>
              <a:t>xHauling</a:t>
            </a:r>
            <a:endParaRPr lang="en-US" b="1" kern="0" dirty="0">
              <a:solidFill>
                <a:srgbClr val="044ABC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5551663"/>
            <a:ext cx="3202151" cy="83099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600" b="1" kern="0" dirty="0" smtClean="0"/>
              <a:t>LTE uses splits 1 and 8</a:t>
            </a:r>
          </a:p>
          <a:p>
            <a:r>
              <a:rPr lang="en-US" sz="1600" b="1" kern="0" dirty="0" smtClean="0">
                <a:solidFill>
                  <a:srgbClr val="0000FF"/>
                </a:solidFill>
              </a:rPr>
              <a:t>3GPP is working on split 2</a:t>
            </a:r>
          </a:p>
          <a:p>
            <a:r>
              <a:rPr lang="en-US" sz="1600" b="1" kern="0" dirty="0" err="1" smtClean="0">
                <a:solidFill>
                  <a:srgbClr val="0000FF"/>
                </a:solidFill>
              </a:rPr>
              <a:t>xRAN</a:t>
            </a:r>
            <a:r>
              <a:rPr lang="en-US" sz="1600" b="1" kern="0" dirty="0" smtClean="0">
                <a:solidFill>
                  <a:srgbClr val="0000FF"/>
                </a:solidFill>
              </a:rPr>
              <a:t> </a:t>
            </a:r>
            <a:r>
              <a:rPr lang="en-US" sz="1200" b="1" kern="0" dirty="0" smtClean="0">
                <a:solidFill>
                  <a:srgbClr val="0000FF"/>
                </a:solidFill>
              </a:rPr>
              <a:t>(ORAN) </a:t>
            </a:r>
            <a:r>
              <a:rPr lang="en-US" sz="1600" b="1" kern="0" dirty="0" smtClean="0">
                <a:solidFill>
                  <a:srgbClr val="0000FF"/>
                </a:solidFill>
              </a:rPr>
              <a:t>is working on split 7.2</a:t>
            </a:r>
          </a:p>
        </p:txBody>
      </p:sp>
    </p:spTree>
    <p:extLst>
      <p:ext uri="{BB962C8B-B14F-4D97-AF65-F5344CB8AC3E}">
        <p14:creationId xmlns:p14="http://schemas.microsoft.com/office/powerpoint/2010/main" val="908528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1378" y="1580827"/>
            <a:ext cx="8457158" cy="485097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What transport functionality is required for the Radio Access Network</a:t>
            </a:r>
            <a:r>
              <a:rPr lang="en-US" sz="2000" dirty="0" smtClean="0">
                <a:solidFill>
                  <a:srgbClr val="044ABC"/>
                </a:solidFill>
              </a:rPr>
              <a:t>*</a:t>
            </a:r>
            <a:r>
              <a:rPr lang="en-US" sz="2000" dirty="0" smtClean="0"/>
              <a:t> ?</a:t>
            </a:r>
          </a:p>
          <a:p>
            <a:r>
              <a:rPr lang="en-US" sz="2000" dirty="0" smtClean="0"/>
              <a:t>XG-PON/XGS-PON/NG-PON2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but 10 </a:t>
            </a:r>
            <a:r>
              <a:rPr lang="en-US" dirty="0" err="1" smtClean="0"/>
              <a:t>Gbps</a:t>
            </a:r>
            <a:r>
              <a:rPr lang="en-US" dirty="0" smtClean="0"/>
              <a:t> will only be satisfactory for initial 5G deployments</a:t>
            </a:r>
          </a:p>
          <a:p>
            <a:r>
              <a:rPr lang="en-US" sz="2000" dirty="0" smtClean="0"/>
              <a:t>25 </a:t>
            </a:r>
            <a:r>
              <a:rPr lang="en-US" sz="2000" dirty="0" err="1" smtClean="0"/>
              <a:t>GbE</a:t>
            </a:r>
            <a:r>
              <a:rPr lang="en-US" sz="2000" dirty="0" smtClean="0"/>
              <a:t> (</a:t>
            </a:r>
            <a:r>
              <a:rPr lang="en-US" sz="2000" dirty="0"/>
              <a:t>802.3by</a:t>
            </a:r>
            <a:r>
              <a:rPr lang="en-US" sz="2000" dirty="0" smtClean="0"/>
              <a:t>), 1-lane 50 </a:t>
            </a:r>
            <a:r>
              <a:rPr lang="en-US" sz="2000" dirty="0" err="1" smtClean="0"/>
              <a:t>GbE</a:t>
            </a:r>
            <a:r>
              <a:rPr lang="en-US" sz="2000" dirty="0" smtClean="0"/>
              <a:t> (</a:t>
            </a:r>
            <a:r>
              <a:rPr lang="en-US" sz="2000" dirty="0"/>
              <a:t>802.3cd</a:t>
            </a:r>
            <a:r>
              <a:rPr lang="en-US" sz="2000" dirty="0" smtClean="0"/>
              <a:t>), NG 100/200/400 </a:t>
            </a:r>
            <a:r>
              <a:rPr lang="en-US" sz="2000" dirty="0" err="1" smtClean="0"/>
              <a:t>GbE</a:t>
            </a:r>
            <a:r>
              <a:rPr lang="en-US" sz="2000" dirty="0" smtClean="0"/>
              <a:t> (802.3bs)</a:t>
            </a:r>
            <a:endParaRPr lang="en-US" sz="2000" dirty="0"/>
          </a:p>
          <a:p>
            <a:r>
              <a:rPr lang="en-US" sz="2000" dirty="0" err="1"/>
              <a:t>FlexE</a:t>
            </a:r>
            <a:r>
              <a:rPr lang="en-US" sz="2000" dirty="0"/>
              <a:t> </a:t>
            </a:r>
            <a:r>
              <a:rPr lang="en-US" sz="2000" dirty="0" smtClean="0"/>
              <a:t>(bonding, sub-rating, channelization, TDM </a:t>
            </a:r>
            <a:r>
              <a:rPr lang="en-US" sz="2000" i="1" dirty="0" smtClean="0"/>
              <a:t>calendar</a:t>
            </a:r>
            <a:r>
              <a:rPr lang="en-US" sz="2000" dirty="0" smtClean="0"/>
              <a:t>) </a:t>
            </a:r>
            <a:endParaRPr lang="en-US" sz="2000" dirty="0"/>
          </a:p>
          <a:p>
            <a:r>
              <a:rPr lang="en-US" sz="2000" dirty="0" err="1" smtClean="0"/>
              <a:t>eCPRI</a:t>
            </a:r>
            <a:r>
              <a:rPr lang="en-US" sz="2000" dirty="0" smtClean="0"/>
              <a:t> and IEEE </a:t>
            </a:r>
            <a:r>
              <a:rPr lang="en-US" sz="2000" dirty="0"/>
              <a:t>1914 Radio over Ethernet</a:t>
            </a:r>
          </a:p>
          <a:p>
            <a:r>
              <a:rPr lang="en-US" sz="2000" dirty="0" smtClean="0"/>
              <a:t>Time </a:t>
            </a:r>
            <a:r>
              <a:rPr lang="en-US" sz="2000" dirty="0"/>
              <a:t>Sensitive Networking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IEEE 802.1CM for Ethernet </a:t>
            </a:r>
            <a:r>
              <a:rPr lang="en-US" dirty="0" err="1" smtClean="0"/>
              <a:t>fronthaul</a:t>
            </a:r>
            <a:r>
              <a:rPr lang="en-US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IEEE 802.1Qbv scheduled traffic enhancements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IEEE 802.1Qbu frame pre-emption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IETF </a:t>
            </a:r>
            <a:r>
              <a:rPr lang="en-US" dirty="0" err="1" smtClean="0"/>
              <a:t>DetNet</a:t>
            </a:r>
            <a:r>
              <a:rPr lang="en-US" dirty="0" smtClean="0"/>
              <a:t> (Deterministic </a:t>
            </a:r>
            <a:r>
              <a:rPr lang="en-US" dirty="0"/>
              <a:t>Networking) </a:t>
            </a:r>
            <a:r>
              <a:rPr lang="en-US" dirty="0" smtClean="0"/>
              <a:t>for IP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44ABC"/>
                </a:solidFill>
              </a:rPr>
              <a:t>* we’ll mention upgrading the core later on in the context of slicing/SDN/NFV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RAN transport technologies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575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OBERT~1.COO\AppData\Local\Temp\Figure 4 png final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161" y="1961002"/>
            <a:ext cx="3393195" cy="24126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1378" y="1580827"/>
            <a:ext cx="8529234" cy="491912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We already said that 5G can’t reach all of its goals simultaneously</a:t>
            </a:r>
          </a:p>
          <a:p>
            <a:pPr marL="0" indent="0" defTabSz="341313">
              <a:spcBef>
                <a:spcPts val="0"/>
              </a:spcBef>
              <a:buNone/>
            </a:pPr>
            <a:r>
              <a:rPr lang="en-US" sz="2000" dirty="0" smtClean="0"/>
              <a:t>	but it doesn’t have to</a:t>
            </a:r>
          </a:p>
          <a:p>
            <a:pPr marL="0" indent="0" defTabSz="341313">
              <a:spcBef>
                <a:spcPts val="600"/>
              </a:spcBef>
              <a:buNone/>
            </a:pPr>
            <a:r>
              <a:rPr lang="en-US" sz="2000" dirty="0" smtClean="0"/>
              <a:t>For example:</a:t>
            </a:r>
          </a:p>
          <a:p>
            <a:pPr defTabSz="341313">
              <a:spcBef>
                <a:spcPts val="0"/>
              </a:spcBef>
            </a:pPr>
            <a:r>
              <a:rPr lang="en-US" sz="1800" dirty="0" smtClean="0"/>
              <a:t>enhanced mobile broadband</a:t>
            </a:r>
          </a:p>
          <a:p>
            <a:pPr lvl="1" defTabSz="341313">
              <a:spcBef>
                <a:spcPts val="0"/>
              </a:spcBef>
            </a:pPr>
            <a:r>
              <a:rPr lang="en-US" sz="1600" dirty="0" smtClean="0"/>
              <a:t>needs high data rates</a:t>
            </a:r>
          </a:p>
          <a:p>
            <a:pPr lvl="1" defTabSz="341313">
              <a:spcBef>
                <a:spcPts val="0"/>
              </a:spcBef>
            </a:pPr>
            <a:r>
              <a:rPr lang="en-US" sz="1600" dirty="0" smtClean="0"/>
              <a:t>doesn’t need very low latency</a:t>
            </a:r>
          </a:p>
          <a:p>
            <a:pPr defTabSz="341313">
              <a:spcBef>
                <a:spcPts val="0"/>
              </a:spcBef>
            </a:pPr>
            <a:r>
              <a:rPr lang="en-US" sz="2000" dirty="0" smtClean="0"/>
              <a:t>massive </a:t>
            </a:r>
            <a:r>
              <a:rPr lang="en-US" sz="2000" dirty="0" err="1" smtClean="0"/>
              <a:t>IoT</a:t>
            </a:r>
            <a:endParaRPr lang="en-US" sz="2000" dirty="0" smtClean="0"/>
          </a:p>
          <a:p>
            <a:pPr lvl="1" defTabSz="341313">
              <a:spcBef>
                <a:spcPts val="0"/>
              </a:spcBef>
            </a:pPr>
            <a:r>
              <a:rPr lang="en-US" sz="1600" dirty="0" smtClean="0"/>
              <a:t>needs high connection density</a:t>
            </a:r>
          </a:p>
          <a:p>
            <a:pPr lvl="1" defTabSz="341313">
              <a:spcBef>
                <a:spcPts val="0"/>
              </a:spcBef>
            </a:pPr>
            <a:r>
              <a:rPr lang="en-US" sz="1600" dirty="0" smtClean="0"/>
              <a:t>doesn’t need high data rates</a:t>
            </a:r>
          </a:p>
          <a:p>
            <a:pPr marL="57150" indent="0" defTabSz="341313">
              <a:spcBef>
                <a:spcPts val="1200"/>
              </a:spcBef>
              <a:buNone/>
            </a:pPr>
            <a:r>
              <a:rPr lang="en-US" dirty="0" smtClean="0"/>
              <a:t>So, 5G using </a:t>
            </a:r>
            <a:r>
              <a:rPr lang="en-US" i="1" dirty="0" smtClean="0"/>
              <a:t>network slicing </a:t>
            </a:r>
            <a:r>
              <a:rPr lang="en-US" dirty="0" smtClean="0"/>
              <a:t>to satisfy needs of different devices/apps</a:t>
            </a:r>
          </a:p>
          <a:p>
            <a:pPr marL="57150" indent="0" defTabSz="341313">
              <a:buNone/>
            </a:pPr>
            <a:r>
              <a:rPr lang="en-US" sz="2000" dirty="0" smtClean="0"/>
              <a:t>Network slicing means:</a:t>
            </a:r>
          </a:p>
          <a:p>
            <a:pPr marL="400050" defTabSz="341313">
              <a:spcBef>
                <a:spcPts val="0"/>
              </a:spcBef>
            </a:pPr>
            <a:r>
              <a:rPr lang="en-US" sz="2000" i="1" dirty="0" smtClean="0"/>
              <a:t>on-demand</a:t>
            </a:r>
            <a:r>
              <a:rPr lang="en-US" sz="2000" dirty="0" smtClean="0"/>
              <a:t> assignment </a:t>
            </a:r>
            <a:r>
              <a:rPr lang="en-US" sz="2000" dirty="0"/>
              <a:t>of </a:t>
            </a:r>
            <a:r>
              <a:rPr lang="en-US" sz="2000" dirty="0" smtClean="0"/>
              <a:t>networking/computational resources</a:t>
            </a:r>
          </a:p>
          <a:p>
            <a:pPr marL="800100" lvl="1" defTabSz="341313">
              <a:spcBef>
                <a:spcPts val="0"/>
              </a:spcBef>
            </a:pPr>
            <a:r>
              <a:rPr lang="en-US" sz="1800" dirty="0" smtClean="0"/>
              <a:t>resources: bandwidth, forwarding tables, processing capacity, etc.</a:t>
            </a:r>
          </a:p>
          <a:p>
            <a:pPr marL="400050" defTabSz="341313">
              <a:spcBef>
                <a:spcPts val="0"/>
              </a:spcBef>
            </a:pPr>
            <a:r>
              <a:rPr lang="en-US" sz="2000" dirty="0" smtClean="0"/>
              <a:t>resources can be physical or virtual, but </a:t>
            </a:r>
          </a:p>
          <a:p>
            <a:pPr marL="400050" defTabSz="341313">
              <a:spcBef>
                <a:spcPts val="0"/>
              </a:spcBef>
            </a:pPr>
            <a:r>
              <a:rPr lang="en-US" sz="2000" dirty="0" smtClean="0"/>
              <a:t>each slices acts as a strongly isolated network or cloud</a:t>
            </a:r>
          </a:p>
          <a:p>
            <a:pPr marL="800100" lvl="1" defTabSz="341313">
              <a:spcBef>
                <a:spcPts val="0"/>
              </a:spcBef>
            </a:pPr>
            <a:r>
              <a:rPr lang="en-US" sz="1800" dirty="0" smtClean="0"/>
              <a:t>isolation of performance, security, and management aspects</a:t>
            </a:r>
            <a:endParaRPr lang="en-US" sz="1800" dirty="0"/>
          </a:p>
          <a:p>
            <a:pPr marL="0" indent="0">
              <a:buNone/>
            </a:pPr>
            <a:endParaRPr lang="en-US" sz="2000" dirty="0" smtClean="0"/>
          </a:p>
          <a:p>
            <a:pPr marL="800100" lvl="1" defTabSz="341313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</a:t>
            </a:r>
            <a:r>
              <a:rPr lang="en-US" dirty="0" smtClean="0"/>
              <a:t>slicing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8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1378" y="1464590"/>
            <a:ext cx="8442288" cy="358062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Different network slices cater to different service needs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latency (1 </a:t>
            </a:r>
            <a:r>
              <a:rPr lang="en-US" sz="1800" dirty="0" err="1" smtClean="0"/>
              <a:t>ms</a:t>
            </a:r>
            <a:r>
              <a:rPr lang="en-US" sz="1800" dirty="0" smtClean="0"/>
              <a:t> – 10 </a:t>
            </a:r>
            <a:r>
              <a:rPr lang="en-US" sz="1800" dirty="0" err="1" smtClean="0"/>
              <a:t>ms</a:t>
            </a:r>
            <a:r>
              <a:rPr lang="en-US" sz="1800" dirty="0" smtClean="0"/>
              <a:t> </a:t>
            </a:r>
            <a:r>
              <a:rPr lang="en-US" sz="1800" dirty="0"/>
              <a:t>– </a:t>
            </a:r>
            <a:r>
              <a:rPr lang="en-US" sz="1800" dirty="0" smtClean="0"/>
              <a:t>non-delay sensitive)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data </a:t>
            </a:r>
            <a:r>
              <a:rPr lang="en-US" sz="1800" dirty="0" smtClean="0"/>
              <a:t>rate (kbps – Mbps </a:t>
            </a:r>
            <a:r>
              <a:rPr lang="en-US" sz="1800" dirty="0"/>
              <a:t>– </a:t>
            </a:r>
            <a:r>
              <a:rPr lang="en-US" sz="1800" dirty="0" err="1" smtClean="0"/>
              <a:t>Gbps</a:t>
            </a:r>
            <a:r>
              <a:rPr lang="en-US" sz="1800" dirty="0" smtClean="0"/>
              <a:t>)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 err="1" smtClean="0"/>
              <a:t>QoS</a:t>
            </a:r>
            <a:r>
              <a:rPr lang="en-US" sz="1800" dirty="0" smtClean="0"/>
              <a:t> parameters (or Best Effort)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battery usage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 smtClean="0"/>
              <a:t>mobility (stationary – mobile – high speed)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 smtClean="0"/>
              <a:t>range (150m – 1 km – long range)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 smtClean="0"/>
              <a:t>service pricing</a:t>
            </a:r>
          </a:p>
          <a:p>
            <a:pPr marL="0" indent="0">
              <a:buNone/>
            </a:pPr>
            <a:r>
              <a:rPr lang="en-GB" sz="2000" dirty="0"/>
              <a:t>23.501: S-NSSAI identifies a slice, and is composed of: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GB" sz="1800" dirty="0"/>
              <a:t>Slice/Service type (SST) expected slice behaviour (features and services)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GB" sz="1800" dirty="0"/>
              <a:t>Slice Differentiator (SD) optional information to </a:t>
            </a:r>
            <a:r>
              <a:rPr lang="en-US" sz="1800" dirty="0"/>
              <a:t>differentiate </a:t>
            </a:r>
          </a:p>
          <a:p>
            <a:pPr marL="1828754" lvl="4" indent="0">
              <a:spcBef>
                <a:spcPts val="0"/>
              </a:spcBef>
              <a:buNone/>
            </a:pPr>
            <a:r>
              <a:rPr lang="en-US" sz="1800" dirty="0"/>
              <a:t>	  between slices of the same </a:t>
            </a:r>
            <a:r>
              <a:rPr lang="x-none" sz="1800" dirty="0"/>
              <a:t>Slice/Service </a:t>
            </a:r>
            <a:r>
              <a:rPr lang="x-none" sz="1800" dirty="0" smtClean="0"/>
              <a:t>type</a:t>
            </a:r>
            <a:endParaRPr lang="en-US" sz="1800" dirty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slicing in 5G?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68117"/>
              </p:ext>
            </p:extLst>
          </p:nvPr>
        </p:nvGraphicFramePr>
        <p:xfrm>
          <a:off x="726627" y="5045211"/>
          <a:ext cx="7711790" cy="16592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65628"/>
                <a:gridCol w="1325053"/>
                <a:gridCol w="4521109"/>
              </a:tblGrid>
              <a:tr h="277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Slice/Service type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SST value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Characteristics.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5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eMBB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slice </a:t>
                      </a:r>
                      <a:r>
                        <a:rPr lang="en-GB" sz="1800" dirty="0">
                          <a:effectLst/>
                        </a:rPr>
                        <a:t>suitable for the handling of 5G enhanced Mobile Broadband.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URLLC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slice </a:t>
                      </a:r>
                      <a:r>
                        <a:rPr lang="en-GB" sz="1800" dirty="0">
                          <a:effectLst/>
                        </a:rPr>
                        <a:t>suitable for the handling of ultra- reliable low latency communications.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MIoT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slice </a:t>
                      </a:r>
                      <a:r>
                        <a:rPr lang="en-GB" sz="1800" dirty="0">
                          <a:effectLst/>
                        </a:rPr>
                        <a:t>suitable for the handling of massive </a:t>
                      </a:r>
                      <a:r>
                        <a:rPr lang="en-GB" sz="1800" dirty="0" err="1">
                          <a:effectLst/>
                        </a:rPr>
                        <a:t>IoT</a:t>
                      </a:r>
                      <a:r>
                        <a:rPr lang="en-GB" sz="1800" dirty="0">
                          <a:effectLst/>
                        </a:rPr>
                        <a:t>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6746607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1378" y="1580827"/>
            <a:ext cx="8595336" cy="494115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In 5G, slicing is end-to-end, i.e., both RAN and core network must support slicing</a:t>
            </a:r>
          </a:p>
          <a:p>
            <a:pPr marL="0" indent="0">
              <a:buNone/>
            </a:pPr>
            <a:r>
              <a:rPr lang="en-US" sz="2000" dirty="0" smtClean="0"/>
              <a:t>Slicing requires </a:t>
            </a:r>
            <a:r>
              <a:rPr lang="en-US" sz="2000" dirty="0"/>
              <a:t>programmability, flexibility, and modularity </a:t>
            </a:r>
            <a:endParaRPr lang="en-US" sz="2000" dirty="0" smtClean="0"/>
          </a:p>
          <a:p>
            <a:pPr marL="0" indent="0" defTabSz="341313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in order to </a:t>
            </a:r>
            <a:r>
              <a:rPr lang="en-US" sz="2000" dirty="0"/>
              <a:t>create multiple </a:t>
            </a:r>
            <a:r>
              <a:rPr lang="en-US" sz="2000" dirty="0" smtClean="0"/>
              <a:t>virtual networks, each </a:t>
            </a:r>
            <a:r>
              <a:rPr lang="en-US" sz="2000" dirty="0"/>
              <a:t>tailored for a given use </a:t>
            </a:r>
            <a:r>
              <a:rPr lang="en-US" sz="2000" dirty="0" smtClean="0"/>
              <a:t>case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on </a:t>
            </a:r>
            <a:r>
              <a:rPr lang="en-US" sz="2000" dirty="0"/>
              <a:t>top of a common </a:t>
            </a:r>
            <a:r>
              <a:rPr lang="en-US" sz="2000" dirty="0" smtClean="0"/>
              <a:t>network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Different slices can be labeled using VLAN ID, VXLAN, IPv6 flow label, DSCP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2000" dirty="0" smtClean="0"/>
              <a:t>	but a slice is different from a separate physical network or a VPN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</a:tabLst>
            </a:pPr>
            <a:r>
              <a:rPr lang="en-US" sz="2000" dirty="0" smtClean="0"/>
              <a:t>because of dynamic set-up / release requirement</a:t>
            </a:r>
          </a:p>
          <a:p>
            <a:pPr marL="0" indent="0">
              <a:buNone/>
            </a:pPr>
            <a:r>
              <a:rPr lang="en-US" sz="2000" dirty="0" smtClean="0"/>
              <a:t>SDN </a:t>
            </a:r>
            <a:r>
              <a:rPr lang="en-US" sz="2000" dirty="0"/>
              <a:t>techniques </a:t>
            </a:r>
            <a:r>
              <a:rPr lang="en-US" sz="2000" dirty="0" smtClean="0"/>
              <a:t>(AKA network </a:t>
            </a:r>
            <a:r>
              <a:rPr lang="en-US" sz="2000" dirty="0" err="1" smtClean="0"/>
              <a:t>softwarization</a:t>
            </a:r>
            <a:r>
              <a:rPr lang="en-US" sz="2000" dirty="0" smtClean="0"/>
              <a:t>) will </a:t>
            </a:r>
            <a:r>
              <a:rPr lang="en-US" sz="2000" dirty="0"/>
              <a:t>be used to achieve </a:t>
            </a:r>
            <a:r>
              <a:rPr lang="en-US" sz="2000" dirty="0" smtClean="0"/>
              <a:t>slicing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APIs provided to specify requirements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rich service includes </a:t>
            </a:r>
            <a:r>
              <a:rPr lang="en-US" sz="2000" dirty="0"/>
              <a:t>NFV/MEC </a:t>
            </a:r>
            <a:r>
              <a:rPr lang="en-US" sz="2000" dirty="0" smtClean="0"/>
              <a:t>elements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low latency apps benefit from server allocation close to UE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parts of mobile L1/L2/L3 stack itself can be virtualized and optimally located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global orchestrator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has universal knowledge of network allocations and loads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enables rapid yet highly optimized slice creation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slicing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680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1377" y="1580827"/>
            <a:ext cx="8634341" cy="495589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RAN </a:t>
            </a:r>
            <a:r>
              <a:rPr lang="en-US" sz="2000" dirty="0"/>
              <a:t>timing requirements </a:t>
            </a:r>
            <a:r>
              <a:rPr lang="en-US" sz="2000" dirty="0" smtClean="0"/>
              <a:t>are becoming stricter from generation to generation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Frequency </a:t>
            </a:r>
            <a:r>
              <a:rPr lang="en-US" sz="2000" dirty="0"/>
              <a:t>and Time requirements </a:t>
            </a:r>
            <a:r>
              <a:rPr lang="en-US" sz="2000" dirty="0" smtClean="0"/>
              <a:t>are </a:t>
            </a:r>
            <a:r>
              <a:rPr lang="en-US" sz="2000" dirty="0"/>
              <a:t>defined 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  <a:tabLst>
                <a:tab pos="346075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to </a:t>
            </a:r>
            <a:r>
              <a:rPr lang="en-US" sz="2000" dirty="0"/>
              <a:t>assure efficient and proper functioning of the </a:t>
            </a:r>
            <a:r>
              <a:rPr lang="en-US" sz="2000" dirty="0" smtClean="0"/>
              <a:t>air interface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Base </a:t>
            </a:r>
            <a:r>
              <a:rPr lang="en-US" sz="2000" dirty="0"/>
              <a:t>stations require more and more accurate timing in order to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maximize data-rates </a:t>
            </a:r>
          </a:p>
          <a:p>
            <a:pPr lvl="1">
              <a:spcBef>
                <a:spcPts val="0"/>
              </a:spcBef>
            </a:pPr>
            <a:r>
              <a:rPr lang="en-US" dirty="0"/>
              <a:t>minimize guard frequencies/times in order to maximize spectral efficiency</a:t>
            </a:r>
          </a:p>
          <a:p>
            <a:pPr lvl="1">
              <a:spcBef>
                <a:spcPts val="0"/>
              </a:spcBef>
            </a:pPr>
            <a:r>
              <a:rPr lang="en-US" dirty="0"/>
              <a:t>utilize BW </a:t>
            </a:r>
            <a:r>
              <a:rPr lang="en-US" dirty="0">
                <a:solidFill>
                  <a:schemeClr val="tx1"/>
                </a:solidFill>
              </a:rPr>
              <a:t>boosting technologies like Carrier Aggregation (CA) and </a:t>
            </a:r>
            <a:r>
              <a:rPr lang="en-US" dirty="0" smtClean="0">
                <a:solidFill>
                  <a:schemeClr val="tx1"/>
                </a:solidFill>
              </a:rPr>
              <a:t>MIMO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/>
              <a:t>optimize user experience </a:t>
            </a:r>
          </a:p>
          <a:p>
            <a:pPr lvl="1">
              <a:spcBef>
                <a:spcPts val="0"/>
              </a:spcBef>
            </a:pPr>
            <a:r>
              <a:rPr lang="en-US" dirty="0"/>
              <a:t>smooth handover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reduced delay</a:t>
            </a:r>
          </a:p>
          <a:p>
            <a:pPr lvl="1">
              <a:spcBef>
                <a:spcPts val="0"/>
              </a:spcBef>
            </a:pPr>
            <a:r>
              <a:rPr lang="en-US" dirty="0"/>
              <a:t>Location Based Services (LBS)</a:t>
            </a:r>
          </a:p>
          <a:p>
            <a:pPr marL="0" indent="0">
              <a:buNone/>
            </a:pPr>
            <a:r>
              <a:rPr lang="en-US" sz="2000" dirty="0"/>
              <a:t>Base stations (including </a:t>
            </a:r>
            <a:r>
              <a:rPr lang="en-US" sz="2000" dirty="0" err="1"/>
              <a:t>NodeB</a:t>
            </a:r>
            <a:r>
              <a:rPr lang="en-US" sz="2000" dirty="0"/>
              <a:t>, </a:t>
            </a:r>
            <a:r>
              <a:rPr lang="en-US" sz="2000" dirty="0" err="1"/>
              <a:t>eNodeB</a:t>
            </a:r>
            <a:r>
              <a:rPr lang="en-US" sz="2000" dirty="0"/>
              <a:t>, </a:t>
            </a:r>
            <a:r>
              <a:rPr lang="en-US" sz="2000" dirty="0" err="1"/>
              <a:t>gNodeB</a:t>
            </a:r>
            <a:r>
              <a:rPr lang="en-US" sz="2000" dirty="0"/>
              <a:t>) obtain timing from the RAN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sz="2000" dirty="0"/>
              <a:t>	(unless they have a local source of timing, e.g., GNSS</a:t>
            </a:r>
            <a:r>
              <a:rPr lang="en-US" sz="2000" dirty="0" smtClean="0"/>
              <a:t>)</a:t>
            </a:r>
          </a:p>
          <a:p>
            <a:pPr marL="0" indent="0" defTabSz="463550">
              <a:buNone/>
            </a:pPr>
            <a:r>
              <a:rPr lang="en-US" sz="2000" dirty="0" smtClean="0"/>
              <a:t>So the RAN must deliver ever more accurate timing!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for 5G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121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1377" y="1580827"/>
            <a:ext cx="8634341" cy="457232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5G requirements will be at least as strict as 4G</a:t>
            </a:r>
          </a:p>
          <a:p>
            <a:pPr marL="0" indent="0" defTabSz="346075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and some experts are speaking of them becoming significantly stricter</a:t>
            </a:r>
          </a:p>
          <a:p>
            <a:pPr marL="0" indent="0">
              <a:buNone/>
            </a:pPr>
            <a:r>
              <a:rPr lang="en-US" sz="2000" dirty="0" smtClean="0"/>
              <a:t>CPRI </a:t>
            </a:r>
            <a:r>
              <a:rPr lang="en-US" sz="2000" dirty="0"/>
              <a:t>interfaces require very strict transport delay accuracy of 16 nanoseconds</a:t>
            </a:r>
          </a:p>
          <a:p>
            <a:pPr marL="0" indent="0">
              <a:buNone/>
            </a:pPr>
            <a:r>
              <a:rPr lang="en-US" sz="2000" dirty="0"/>
              <a:t>Even if this requirement will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be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/>
              <a:t>relaxed </a:t>
            </a:r>
            <a:r>
              <a:rPr lang="en-US" sz="2000" dirty="0">
                <a:solidFill>
                  <a:schemeClr val="tx1"/>
                </a:solidFill>
              </a:rPr>
              <a:t>for some 5G splits                   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indent="0" defTabSz="346075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/>
              <a:t>it </a:t>
            </a:r>
            <a:r>
              <a:rPr lang="en-US" sz="2000" dirty="0"/>
              <a:t>is still likely to be a few dozens of nanoseconds</a:t>
            </a:r>
          </a:p>
          <a:p>
            <a:pPr marL="0" indent="0">
              <a:buNone/>
            </a:pPr>
            <a:r>
              <a:rPr lang="en-US" sz="2000" dirty="0" smtClean="0"/>
              <a:t>So </a:t>
            </a:r>
            <a:r>
              <a:rPr lang="en-US" sz="2000" dirty="0"/>
              <a:t>5G </a:t>
            </a:r>
            <a:r>
              <a:rPr lang="en-US" sz="2000" dirty="0" err="1" smtClean="0"/>
              <a:t>xhaul</a:t>
            </a:r>
            <a:r>
              <a:rPr lang="en-US" sz="2000" dirty="0" smtClean="0"/>
              <a:t> will need </a:t>
            </a:r>
            <a:r>
              <a:rPr lang="en-US" sz="2000" dirty="0"/>
              <a:t>to support extremely accurate time distribution</a:t>
            </a:r>
          </a:p>
          <a:p>
            <a:pPr marL="0" indent="0">
              <a:buNone/>
            </a:pPr>
            <a:r>
              <a:rPr lang="en-US" sz="2000" dirty="0" smtClean="0"/>
              <a:t>The centralized </a:t>
            </a:r>
            <a:r>
              <a:rPr lang="en-US" sz="2000" dirty="0" err="1" smtClean="0"/>
              <a:t>GrandMaster</a:t>
            </a:r>
            <a:r>
              <a:rPr lang="en-US" sz="2000" dirty="0" smtClean="0"/>
              <a:t> model will </a:t>
            </a:r>
            <a:r>
              <a:rPr lang="en-US" sz="2000" dirty="0"/>
              <a:t>require on-path support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Distributed GM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</a:rPr>
              <a:t>MiCLK</a:t>
            </a:r>
            <a:r>
              <a:rPr lang="en-US" sz="2000" dirty="0" smtClean="0">
                <a:solidFill>
                  <a:schemeClr val="tx1"/>
                </a:solidFill>
              </a:rPr>
              <a:t>) </a:t>
            </a:r>
            <a:r>
              <a:rPr lang="en-US" sz="2000" dirty="0">
                <a:solidFill>
                  <a:schemeClr val="tx1"/>
                </a:solidFill>
              </a:rPr>
              <a:t>approach is </a:t>
            </a:r>
            <a:r>
              <a:rPr lang="en-US" sz="2000" dirty="0" smtClean="0">
                <a:solidFill>
                  <a:schemeClr val="tx1"/>
                </a:solidFill>
              </a:rPr>
              <a:t>advantageous if GNSS can be secured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&lt; </a:t>
            </a:r>
            <a:r>
              <a:rPr lang="en-US" sz="2000" dirty="0"/>
              <a:t>50 </a:t>
            </a:r>
            <a:r>
              <a:rPr lang="en-US" sz="2000" dirty="0" err="1"/>
              <a:t>nsec</a:t>
            </a:r>
            <a:r>
              <a:rPr lang="en-US" sz="2000" dirty="0"/>
              <a:t> accuracy  guaranteed for </a:t>
            </a:r>
            <a:r>
              <a:rPr lang="en-US" sz="2000" dirty="0" err="1" smtClean="0"/>
              <a:t>gNBs</a:t>
            </a:r>
            <a:r>
              <a:rPr lang="en-US" sz="2000" dirty="0" smtClean="0"/>
              <a:t> served by same </a:t>
            </a:r>
            <a:r>
              <a:rPr lang="en-US" sz="2000" dirty="0" err="1" smtClean="0"/>
              <a:t>MiCLK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±125 </a:t>
            </a:r>
            <a:r>
              <a:rPr lang="en-US" sz="2000" dirty="0" err="1"/>
              <a:t>nsec</a:t>
            </a:r>
            <a:r>
              <a:rPr lang="en-US" sz="2000" dirty="0"/>
              <a:t> accuracy guaranteed for </a:t>
            </a:r>
            <a:r>
              <a:rPr lang="en-US" sz="2000" dirty="0" err="1" smtClean="0"/>
              <a:t>gNBs</a:t>
            </a:r>
            <a:r>
              <a:rPr lang="en-US" sz="2000" dirty="0" smtClean="0"/>
              <a:t> served by different </a:t>
            </a:r>
            <a:r>
              <a:rPr lang="en-US" sz="2000" dirty="0" err="1" smtClean="0"/>
              <a:t>MiCLK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 smtClean="0"/>
              <a:t>Note that GNSS at </a:t>
            </a:r>
            <a:r>
              <a:rPr lang="en-US" sz="2000" dirty="0"/>
              <a:t>every site </a:t>
            </a:r>
            <a:endParaRPr lang="en-US" sz="2000" dirty="0" smtClean="0"/>
          </a:p>
          <a:p>
            <a:pPr marL="0" indent="0" defTabSz="346075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only guarantees </a:t>
            </a:r>
            <a:r>
              <a:rPr lang="en-US" sz="2000" dirty="0"/>
              <a:t>± 100 </a:t>
            </a:r>
            <a:r>
              <a:rPr lang="en-US" sz="2000" dirty="0" err="1"/>
              <a:t>nsec</a:t>
            </a:r>
            <a:r>
              <a:rPr lang="en-US" sz="2000" dirty="0"/>
              <a:t> accuracy between  neighboring </a:t>
            </a:r>
            <a:r>
              <a:rPr lang="en-US" sz="2000" dirty="0" err="1"/>
              <a:t>eNBs</a:t>
            </a:r>
            <a:r>
              <a:rPr lang="en-US" sz="2000" dirty="0"/>
              <a:t>!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for 5G (2)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264" y="1580827"/>
            <a:ext cx="751221" cy="84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31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ounded Rectangle 96"/>
          <p:cNvSpPr/>
          <p:nvPr/>
        </p:nvSpPr>
        <p:spPr>
          <a:xfrm>
            <a:off x="3770272" y="1204219"/>
            <a:ext cx="5113227" cy="2470901"/>
          </a:xfrm>
          <a:prstGeom prst="roundRect">
            <a:avLst>
              <a:gd name="adj" fmla="val 3192"/>
            </a:avLst>
          </a:prstGeom>
          <a:solidFill>
            <a:srgbClr val="E3D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91181" y="1185757"/>
            <a:ext cx="5092318" cy="2482849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lphaUcPeriod"/>
            </a:pPr>
            <a:r>
              <a:rPr lang="en-US" sz="1800" b="1" dirty="0" smtClean="0"/>
              <a:t>Backhaul Cell Site Gateway </a:t>
            </a:r>
            <a:r>
              <a:rPr lang="en-US" sz="1800" dirty="0" smtClean="0"/>
              <a:t>(splits 1 and 2)</a:t>
            </a:r>
          </a:p>
          <a:p>
            <a:pPr marL="457200" indent="-457200">
              <a:spcBef>
                <a:spcPts val="0"/>
              </a:spcBef>
              <a:buFont typeface="+mj-lt"/>
              <a:buAutoNum type="alphaUcPeriod"/>
            </a:pPr>
            <a:r>
              <a:rPr lang="en-US" sz="1800" b="1" dirty="0" smtClean="0"/>
              <a:t>Backhaul Aggregator </a:t>
            </a:r>
            <a:r>
              <a:rPr lang="en-US" sz="1800" dirty="0" smtClean="0"/>
              <a:t>(splits 1 and 2) for multiple sites and/or cross-generation/RAT</a:t>
            </a:r>
          </a:p>
          <a:p>
            <a:pPr marL="857250" lvl="1" indent="-457200">
              <a:spcBef>
                <a:spcPts val="0"/>
              </a:spcBef>
            </a:pPr>
            <a:r>
              <a:rPr lang="en-US" sz="1600" dirty="0" smtClean="0"/>
              <a:t>Optional </a:t>
            </a:r>
            <a:r>
              <a:rPr lang="en-US" sz="1600" dirty="0"/>
              <a:t>NFVI for MEC and other functionality</a:t>
            </a:r>
          </a:p>
          <a:p>
            <a:pPr marL="457200" indent="-457200">
              <a:spcBef>
                <a:spcPts val="0"/>
              </a:spcBef>
              <a:buFont typeface="+mj-lt"/>
              <a:buAutoNum type="alphaUcPeriod"/>
            </a:pPr>
            <a:r>
              <a:rPr lang="en-US" sz="1800" b="1" dirty="0" smtClean="0"/>
              <a:t>xHaul Gateway </a:t>
            </a:r>
            <a:r>
              <a:rPr lang="en-US" sz="1800" dirty="0" smtClean="0"/>
              <a:t>straddles splits 1 and 2 </a:t>
            </a:r>
            <a:r>
              <a:rPr lang="en-US" sz="1800" dirty="0"/>
              <a:t>with embedded PDCP functionality (for LTE and 5G) </a:t>
            </a:r>
            <a:endParaRPr lang="en-US" sz="1800" dirty="0" smtClean="0"/>
          </a:p>
          <a:p>
            <a:pPr marL="857250" lvl="1" indent="-457200">
              <a:spcBef>
                <a:spcPts val="0"/>
              </a:spcBef>
            </a:pPr>
            <a:r>
              <a:rPr lang="en-US" sz="1600" dirty="0" smtClean="0"/>
              <a:t>Optional </a:t>
            </a:r>
            <a:r>
              <a:rPr lang="en-US" sz="1600" dirty="0"/>
              <a:t>NFVI for MEC and other functionality</a:t>
            </a:r>
          </a:p>
          <a:p>
            <a:pPr marL="457200" indent="-457200">
              <a:spcBef>
                <a:spcPts val="0"/>
              </a:spcBef>
              <a:buFont typeface="+mj-lt"/>
              <a:buAutoNum type="alphaUcPeriod"/>
            </a:pPr>
            <a:r>
              <a:rPr lang="en-US" sz="1800" b="1" dirty="0" smtClean="0"/>
              <a:t>xHaul</a:t>
            </a:r>
            <a:r>
              <a:rPr lang="en-US" sz="1800" dirty="0" smtClean="0"/>
              <a:t> [Fronthaul] </a:t>
            </a:r>
            <a:r>
              <a:rPr lang="en-US" sz="1800" b="1" dirty="0"/>
              <a:t>T</a:t>
            </a:r>
            <a:r>
              <a:rPr lang="en-US" sz="1800" b="1" dirty="0" smtClean="0"/>
              <a:t>ransport Node </a:t>
            </a:r>
            <a:r>
              <a:rPr lang="en-US" sz="1800" dirty="0" smtClean="0"/>
              <a:t>for splits 2-7</a:t>
            </a:r>
          </a:p>
          <a:p>
            <a:pPr marL="457200" indent="-457200">
              <a:spcBef>
                <a:spcPts val="0"/>
              </a:spcBef>
              <a:buFont typeface="+mj-lt"/>
              <a:buAutoNum type="alphaUcPeriod"/>
            </a:pPr>
            <a:r>
              <a:rPr lang="en-US" sz="1800" b="1" dirty="0" err="1" smtClean="0"/>
              <a:t>fronthaul</a:t>
            </a:r>
            <a:r>
              <a:rPr lang="en-US" sz="1800" dirty="0" smtClean="0"/>
              <a:t> CPRI - </a:t>
            </a:r>
            <a:r>
              <a:rPr lang="en-US" sz="1800" dirty="0" err="1" smtClean="0"/>
              <a:t>FlexE</a:t>
            </a:r>
            <a:r>
              <a:rPr lang="en-US" sz="1800" dirty="0" smtClean="0"/>
              <a:t> Gateway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 5G directions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8216455" y="4468044"/>
            <a:ext cx="579664" cy="489857"/>
          </a:xfrm>
          <a:prstGeom prst="rect">
            <a:avLst/>
          </a:prstGeom>
          <a:solidFill>
            <a:srgbClr val="553797"/>
          </a:solidFill>
          <a:ln w="9525">
            <a:solidFill>
              <a:srgbClr val="E3DD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RF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31244" y="3866564"/>
            <a:ext cx="701731" cy="1346180"/>
            <a:chOff x="5216845" y="1075701"/>
            <a:chExt cx="701731" cy="1346180"/>
          </a:xfrm>
        </p:grpSpPr>
        <p:sp>
          <p:nvSpPr>
            <p:cNvPr id="30" name="Rectangle 29"/>
            <p:cNvSpPr/>
            <p:nvPr/>
          </p:nvSpPr>
          <p:spPr>
            <a:xfrm>
              <a:off x="5216845" y="1075701"/>
              <a:ext cx="7017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Option</a:t>
              </a:r>
            </a:p>
            <a:p>
              <a:pPr algn="ctr"/>
              <a:r>
                <a:rPr lang="en-US" sz="1400" b="1" dirty="0"/>
                <a:t>1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>
              <a:off x="5567710" y="1598921"/>
              <a:ext cx="0" cy="82296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7400035" y="4477411"/>
            <a:ext cx="579664" cy="489857"/>
          </a:xfrm>
          <a:prstGeom prst="rect">
            <a:avLst/>
          </a:prstGeom>
          <a:solidFill>
            <a:srgbClr val="553797"/>
          </a:solidFill>
          <a:ln w="9525">
            <a:solidFill>
              <a:srgbClr val="E3DD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Low-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PHY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>
            <a:endCxn id="32" idx="3"/>
          </p:cNvCxnSpPr>
          <p:nvPr/>
        </p:nvCxnSpPr>
        <p:spPr>
          <a:xfrm flipH="1">
            <a:off x="7979699" y="4722339"/>
            <a:ext cx="317137" cy="1"/>
          </a:xfrm>
          <a:prstGeom prst="straightConnector1">
            <a:avLst/>
          </a:prstGeom>
          <a:ln w="19050">
            <a:solidFill>
              <a:srgbClr val="4D494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493243" y="4477411"/>
            <a:ext cx="579664" cy="489857"/>
          </a:xfrm>
          <a:prstGeom prst="rect">
            <a:avLst/>
          </a:prstGeom>
          <a:solidFill>
            <a:srgbClr val="553797"/>
          </a:solidFill>
          <a:ln w="9525">
            <a:solidFill>
              <a:srgbClr val="E3DD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High-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PHY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/>
          <p:cNvCxnSpPr>
            <a:endCxn id="34" idx="3"/>
          </p:cNvCxnSpPr>
          <p:nvPr/>
        </p:nvCxnSpPr>
        <p:spPr>
          <a:xfrm flipH="1">
            <a:off x="7072907" y="4722339"/>
            <a:ext cx="317137" cy="1"/>
          </a:xfrm>
          <a:prstGeom prst="straightConnector1">
            <a:avLst/>
          </a:prstGeom>
          <a:ln w="19050">
            <a:solidFill>
              <a:srgbClr val="4D494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583923" y="4470496"/>
            <a:ext cx="579664" cy="489857"/>
          </a:xfrm>
          <a:prstGeom prst="rect">
            <a:avLst/>
          </a:prstGeom>
          <a:solidFill>
            <a:srgbClr val="553797"/>
          </a:solidFill>
          <a:ln w="9525">
            <a:solidFill>
              <a:srgbClr val="E3DD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Low-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37" name="Straight Arrow Connector 36"/>
          <p:cNvCxnSpPr>
            <a:endCxn id="36" idx="3"/>
          </p:cNvCxnSpPr>
          <p:nvPr/>
        </p:nvCxnSpPr>
        <p:spPr>
          <a:xfrm flipH="1">
            <a:off x="6163587" y="4715424"/>
            <a:ext cx="317137" cy="1"/>
          </a:xfrm>
          <a:prstGeom prst="straightConnector1">
            <a:avLst/>
          </a:prstGeom>
          <a:ln w="19050">
            <a:solidFill>
              <a:srgbClr val="4D494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680227" y="4479863"/>
            <a:ext cx="579664" cy="489857"/>
          </a:xfrm>
          <a:prstGeom prst="rect">
            <a:avLst/>
          </a:prstGeom>
          <a:solidFill>
            <a:srgbClr val="553797"/>
          </a:solidFill>
          <a:ln w="9525">
            <a:solidFill>
              <a:srgbClr val="E3DD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High-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39" name="Straight Arrow Connector 38"/>
          <p:cNvCxnSpPr>
            <a:endCxn id="38" idx="3"/>
          </p:cNvCxnSpPr>
          <p:nvPr/>
        </p:nvCxnSpPr>
        <p:spPr>
          <a:xfrm flipH="1">
            <a:off x="5259891" y="4724791"/>
            <a:ext cx="317137" cy="1"/>
          </a:xfrm>
          <a:prstGeom prst="straightConnector1">
            <a:avLst/>
          </a:prstGeom>
          <a:ln w="19050">
            <a:solidFill>
              <a:srgbClr val="4D494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770907" y="4479863"/>
            <a:ext cx="579664" cy="489857"/>
          </a:xfrm>
          <a:prstGeom prst="rect">
            <a:avLst/>
          </a:prstGeom>
          <a:solidFill>
            <a:srgbClr val="553797"/>
          </a:solidFill>
          <a:ln w="9525">
            <a:solidFill>
              <a:srgbClr val="E3DD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Low-RLC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41" name="Straight Arrow Connector 40"/>
          <p:cNvCxnSpPr>
            <a:endCxn id="40" idx="3"/>
          </p:cNvCxnSpPr>
          <p:nvPr/>
        </p:nvCxnSpPr>
        <p:spPr>
          <a:xfrm flipH="1">
            <a:off x="4350571" y="4724791"/>
            <a:ext cx="317137" cy="1"/>
          </a:xfrm>
          <a:prstGeom prst="straightConnector1">
            <a:avLst/>
          </a:prstGeom>
          <a:ln w="19050">
            <a:solidFill>
              <a:srgbClr val="4D494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873471" y="4477411"/>
            <a:ext cx="579664" cy="489857"/>
          </a:xfrm>
          <a:prstGeom prst="rect">
            <a:avLst/>
          </a:prstGeom>
          <a:solidFill>
            <a:srgbClr val="553797"/>
          </a:solidFill>
          <a:ln w="9525">
            <a:solidFill>
              <a:srgbClr val="E3DD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High-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RLC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43" name="Straight Arrow Connector 42"/>
          <p:cNvCxnSpPr>
            <a:endCxn id="42" idx="3"/>
          </p:cNvCxnSpPr>
          <p:nvPr/>
        </p:nvCxnSpPr>
        <p:spPr>
          <a:xfrm flipH="1">
            <a:off x="3453135" y="4722339"/>
            <a:ext cx="317137" cy="1"/>
          </a:xfrm>
          <a:prstGeom prst="straightConnector1">
            <a:avLst/>
          </a:prstGeom>
          <a:ln w="19050">
            <a:solidFill>
              <a:srgbClr val="4D494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720855" y="4477409"/>
            <a:ext cx="592183" cy="489857"/>
          </a:xfrm>
          <a:prstGeom prst="rect">
            <a:avLst/>
          </a:prstGeom>
          <a:solidFill>
            <a:srgbClr val="553797"/>
          </a:solidFill>
          <a:ln w="9525">
            <a:solidFill>
              <a:srgbClr val="E3DD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PDCP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45" name="Straight Arrow Connector 44"/>
          <p:cNvCxnSpPr>
            <a:endCxn id="44" idx="3"/>
          </p:cNvCxnSpPr>
          <p:nvPr/>
        </p:nvCxnSpPr>
        <p:spPr>
          <a:xfrm flipH="1">
            <a:off x="2313038" y="4722337"/>
            <a:ext cx="822960" cy="1"/>
          </a:xfrm>
          <a:prstGeom prst="straightConnector1">
            <a:avLst/>
          </a:prstGeom>
          <a:ln w="19050">
            <a:solidFill>
              <a:srgbClr val="4D494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5751" y="4018586"/>
            <a:ext cx="579664" cy="489857"/>
          </a:xfrm>
          <a:prstGeom prst="rect">
            <a:avLst/>
          </a:prstGeom>
          <a:solidFill>
            <a:srgbClr val="553797"/>
          </a:solidFill>
          <a:ln w="9525">
            <a:solidFill>
              <a:srgbClr val="E3DD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RRC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47" name="Straight Arrow Connector 46"/>
          <p:cNvCxnSpPr>
            <a:stCxn id="44" idx="1"/>
            <a:endCxn id="46" idx="3"/>
          </p:cNvCxnSpPr>
          <p:nvPr/>
        </p:nvCxnSpPr>
        <p:spPr>
          <a:xfrm flipH="1" flipV="1">
            <a:off x="655415" y="4263515"/>
            <a:ext cx="1065440" cy="458823"/>
          </a:xfrm>
          <a:prstGeom prst="straightConnector1">
            <a:avLst/>
          </a:prstGeom>
          <a:ln w="19050">
            <a:solidFill>
              <a:srgbClr val="4D494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5751" y="4967268"/>
            <a:ext cx="579664" cy="489857"/>
          </a:xfrm>
          <a:prstGeom prst="rect">
            <a:avLst/>
          </a:prstGeom>
          <a:solidFill>
            <a:srgbClr val="553797"/>
          </a:solidFill>
          <a:ln w="9525">
            <a:solidFill>
              <a:srgbClr val="E3DD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Data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>
            <a:stCxn id="44" idx="1"/>
            <a:endCxn id="48" idx="3"/>
          </p:cNvCxnSpPr>
          <p:nvPr/>
        </p:nvCxnSpPr>
        <p:spPr>
          <a:xfrm flipH="1">
            <a:off x="655415" y="4722338"/>
            <a:ext cx="1065440" cy="489859"/>
          </a:xfrm>
          <a:prstGeom prst="straightConnector1">
            <a:avLst/>
          </a:prstGeom>
          <a:ln w="19050">
            <a:solidFill>
              <a:srgbClr val="4D494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363549" y="3855239"/>
            <a:ext cx="701731" cy="1437620"/>
            <a:chOff x="5216845" y="1075701"/>
            <a:chExt cx="701731" cy="1437620"/>
          </a:xfrm>
        </p:grpSpPr>
        <p:sp>
          <p:nvSpPr>
            <p:cNvPr id="51" name="Rectangle 50"/>
            <p:cNvSpPr/>
            <p:nvPr/>
          </p:nvSpPr>
          <p:spPr>
            <a:xfrm>
              <a:off x="5216845" y="1075701"/>
              <a:ext cx="7017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Option</a:t>
              </a:r>
            </a:p>
            <a:p>
              <a:pPr algn="ctr"/>
              <a:r>
                <a:rPr lang="en-US" sz="1400" b="1" dirty="0" smtClean="0"/>
                <a:t>2</a:t>
              </a:r>
              <a:endParaRPr lang="en-US" sz="1400" b="1" dirty="0"/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>
              <a:off x="5567710" y="1598921"/>
              <a:ext cx="0" cy="914400"/>
            </a:xfrm>
            <a:prstGeom prst="line">
              <a:avLst/>
            </a:prstGeom>
            <a:ln w="25400">
              <a:solidFill>
                <a:srgbClr val="EA9C9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5084458" y="3844266"/>
            <a:ext cx="701731" cy="1346180"/>
            <a:chOff x="5216845" y="1075701"/>
            <a:chExt cx="701731" cy="1346180"/>
          </a:xfrm>
        </p:grpSpPr>
        <p:sp>
          <p:nvSpPr>
            <p:cNvPr id="54" name="Rectangle 53"/>
            <p:cNvSpPr/>
            <p:nvPr/>
          </p:nvSpPr>
          <p:spPr>
            <a:xfrm>
              <a:off x="5216845" y="1075701"/>
              <a:ext cx="7017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Option</a:t>
              </a:r>
            </a:p>
            <a:p>
              <a:pPr algn="ctr"/>
              <a:r>
                <a:rPr lang="en-US" sz="1400" b="1" dirty="0" smtClean="0"/>
                <a:t>5</a:t>
              </a:r>
              <a:endParaRPr lang="en-US" sz="1400" b="1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 flipH="1">
              <a:off x="5567710" y="1598921"/>
              <a:ext cx="0" cy="822960"/>
            </a:xfrm>
            <a:prstGeom prst="line">
              <a:avLst/>
            </a:prstGeom>
            <a:ln w="25400">
              <a:solidFill>
                <a:srgbClr val="EA9C9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6010967" y="3844266"/>
            <a:ext cx="701731" cy="1346180"/>
            <a:chOff x="5216845" y="1075701"/>
            <a:chExt cx="701731" cy="1346180"/>
          </a:xfrm>
        </p:grpSpPr>
        <p:sp>
          <p:nvSpPr>
            <p:cNvPr id="57" name="Rectangle 56"/>
            <p:cNvSpPr/>
            <p:nvPr/>
          </p:nvSpPr>
          <p:spPr>
            <a:xfrm>
              <a:off x="5216845" y="1075701"/>
              <a:ext cx="7017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Option</a:t>
              </a:r>
            </a:p>
            <a:p>
              <a:pPr algn="ctr"/>
              <a:r>
                <a:rPr lang="en-US" sz="1400" b="1" dirty="0" smtClean="0"/>
                <a:t>6</a:t>
              </a:r>
              <a:endParaRPr lang="en-US" sz="1400" b="1" dirty="0"/>
            </a:p>
          </p:txBody>
        </p:sp>
        <p:cxnSp>
          <p:nvCxnSpPr>
            <p:cNvPr id="58" name="Straight Connector 57"/>
            <p:cNvCxnSpPr/>
            <p:nvPr/>
          </p:nvCxnSpPr>
          <p:spPr>
            <a:xfrm flipH="1">
              <a:off x="5543218" y="1598921"/>
              <a:ext cx="0" cy="822960"/>
            </a:xfrm>
            <a:prstGeom prst="line">
              <a:avLst/>
            </a:prstGeom>
            <a:ln w="25400">
              <a:solidFill>
                <a:srgbClr val="EA9C9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6928924" y="3844266"/>
            <a:ext cx="701731" cy="1346180"/>
            <a:chOff x="5216845" y="1075701"/>
            <a:chExt cx="701731" cy="1346180"/>
          </a:xfrm>
        </p:grpSpPr>
        <p:sp>
          <p:nvSpPr>
            <p:cNvPr id="60" name="Rectangle 59"/>
            <p:cNvSpPr/>
            <p:nvPr/>
          </p:nvSpPr>
          <p:spPr>
            <a:xfrm>
              <a:off x="5216845" y="1075701"/>
              <a:ext cx="7017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Option</a:t>
              </a:r>
            </a:p>
            <a:p>
              <a:pPr algn="ctr"/>
              <a:r>
                <a:rPr lang="en-US" sz="1400" b="1" dirty="0" smtClean="0"/>
                <a:t>7</a:t>
              </a:r>
              <a:endParaRPr lang="en-US" sz="1400" b="1" dirty="0"/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5567710" y="1598921"/>
              <a:ext cx="0" cy="822960"/>
            </a:xfrm>
            <a:prstGeom prst="line">
              <a:avLst/>
            </a:prstGeom>
            <a:ln w="25400">
              <a:solidFill>
                <a:srgbClr val="EA9C9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7789760" y="3844266"/>
            <a:ext cx="701731" cy="1346180"/>
            <a:chOff x="5216845" y="1075701"/>
            <a:chExt cx="701731" cy="1346180"/>
          </a:xfrm>
        </p:grpSpPr>
        <p:sp>
          <p:nvSpPr>
            <p:cNvPr id="63" name="Rectangle 62"/>
            <p:cNvSpPr/>
            <p:nvPr/>
          </p:nvSpPr>
          <p:spPr>
            <a:xfrm>
              <a:off x="5216845" y="1075701"/>
              <a:ext cx="7017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Option</a:t>
              </a:r>
            </a:p>
            <a:p>
              <a:pPr algn="ctr"/>
              <a:r>
                <a:rPr lang="en-US" sz="1400" b="1" dirty="0" smtClean="0"/>
                <a:t>8</a:t>
              </a:r>
              <a:endParaRPr lang="en-US" sz="1400" b="1" dirty="0"/>
            </a:p>
          </p:txBody>
        </p:sp>
        <p:cxnSp>
          <p:nvCxnSpPr>
            <p:cNvPr id="64" name="Straight Connector 63"/>
            <p:cNvCxnSpPr/>
            <p:nvPr/>
          </p:nvCxnSpPr>
          <p:spPr>
            <a:xfrm flipH="1">
              <a:off x="5567710" y="1598921"/>
              <a:ext cx="0" cy="822960"/>
            </a:xfrm>
            <a:prstGeom prst="line">
              <a:avLst/>
            </a:prstGeom>
            <a:ln w="25400">
              <a:solidFill>
                <a:srgbClr val="EA9C9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3301422" y="3844266"/>
            <a:ext cx="701731" cy="1346180"/>
            <a:chOff x="5216845" y="1075701"/>
            <a:chExt cx="701731" cy="1346180"/>
          </a:xfrm>
        </p:grpSpPr>
        <p:sp>
          <p:nvSpPr>
            <p:cNvPr id="66" name="Rectangle 65"/>
            <p:cNvSpPr/>
            <p:nvPr/>
          </p:nvSpPr>
          <p:spPr>
            <a:xfrm>
              <a:off x="5216845" y="1075701"/>
              <a:ext cx="7017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Option</a:t>
              </a:r>
            </a:p>
            <a:p>
              <a:pPr algn="ctr"/>
              <a:r>
                <a:rPr lang="en-US" sz="1400" b="1" dirty="0" smtClean="0"/>
                <a:t>3</a:t>
              </a:r>
              <a:endParaRPr lang="en-US" sz="1400" b="1" dirty="0"/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>
              <a:off x="5567710" y="1598921"/>
              <a:ext cx="0" cy="822960"/>
            </a:xfrm>
            <a:prstGeom prst="line">
              <a:avLst/>
            </a:prstGeom>
            <a:ln w="25400">
              <a:solidFill>
                <a:srgbClr val="EA9C9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4197627" y="3844266"/>
            <a:ext cx="701731" cy="1346180"/>
            <a:chOff x="5216845" y="1075701"/>
            <a:chExt cx="701731" cy="1346180"/>
          </a:xfrm>
        </p:grpSpPr>
        <p:sp>
          <p:nvSpPr>
            <p:cNvPr id="69" name="Rectangle 68"/>
            <p:cNvSpPr/>
            <p:nvPr/>
          </p:nvSpPr>
          <p:spPr>
            <a:xfrm>
              <a:off x="5216845" y="1075701"/>
              <a:ext cx="7017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Option</a:t>
              </a:r>
            </a:p>
            <a:p>
              <a:pPr algn="ctr"/>
              <a:r>
                <a:rPr lang="en-US" sz="1400" b="1" dirty="0" smtClean="0"/>
                <a:t>4</a:t>
              </a:r>
              <a:endParaRPr lang="en-US" sz="1400" b="1" dirty="0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H="1">
              <a:off x="5567710" y="1598921"/>
              <a:ext cx="0" cy="822960"/>
            </a:xfrm>
            <a:prstGeom prst="line">
              <a:avLst/>
            </a:prstGeom>
            <a:ln w="25400">
              <a:solidFill>
                <a:srgbClr val="EA9C9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961503" y="2381990"/>
            <a:ext cx="1898170" cy="2032290"/>
            <a:chOff x="961503" y="2381990"/>
            <a:chExt cx="1898170" cy="2032290"/>
          </a:xfrm>
        </p:grpSpPr>
        <p:sp>
          <p:nvSpPr>
            <p:cNvPr id="94" name="Rounded Rectangle 93"/>
            <p:cNvSpPr/>
            <p:nvPr/>
          </p:nvSpPr>
          <p:spPr>
            <a:xfrm>
              <a:off x="1036981" y="2381990"/>
              <a:ext cx="1747215" cy="1177771"/>
            </a:xfrm>
            <a:prstGeom prst="roundRect">
              <a:avLst>
                <a:gd name="adj" fmla="val 8801"/>
              </a:avLst>
            </a:prstGeom>
            <a:solidFill>
              <a:srgbClr val="C2FA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8122" y="2749845"/>
              <a:ext cx="700126" cy="430988"/>
            </a:xfrm>
            <a:prstGeom prst="rect">
              <a:avLst/>
            </a:prstGeom>
          </p:spPr>
        </p:pic>
        <p:sp>
          <p:nvSpPr>
            <p:cNvPr id="77" name="Rectangle 76"/>
            <p:cNvSpPr/>
            <p:nvPr/>
          </p:nvSpPr>
          <p:spPr>
            <a:xfrm>
              <a:off x="961503" y="3180035"/>
              <a:ext cx="18981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 smtClean="0"/>
                <a:t>xHaul Gateway</a:t>
              </a:r>
              <a:endParaRPr lang="en-US" sz="1800" b="1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132608" y="2534502"/>
              <a:ext cx="3207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</a:rPr>
                <a:t>C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4" name="Down Arrow 3"/>
            <p:cNvSpPr/>
            <p:nvPr/>
          </p:nvSpPr>
          <p:spPr>
            <a:xfrm>
              <a:off x="1716812" y="3626939"/>
              <a:ext cx="661069" cy="787341"/>
            </a:xfrm>
            <a:prstGeom prst="down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0051F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71" descr="RAD 1U_Wid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4286" y="2486350"/>
              <a:ext cx="686829" cy="199011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75535" y="5229504"/>
            <a:ext cx="2211413" cy="1516123"/>
            <a:chOff x="475535" y="5229504"/>
            <a:chExt cx="2211413" cy="1516123"/>
          </a:xfrm>
        </p:grpSpPr>
        <p:sp>
          <p:nvSpPr>
            <p:cNvPr id="19" name="Rounded Rectangle 18"/>
            <p:cNvSpPr/>
            <p:nvPr/>
          </p:nvSpPr>
          <p:spPr>
            <a:xfrm>
              <a:off x="504137" y="5540892"/>
              <a:ext cx="1858637" cy="1204735"/>
            </a:xfrm>
            <a:prstGeom prst="roundRect">
              <a:avLst>
                <a:gd name="adj" fmla="val 11423"/>
              </a:avLst>
            </a:prstGeom>
            <a:solidFill>
              <a:srgbClr val="C2FA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95926" y="5548895"/>
              <a:ext cx="46519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</a:rPr>
                <a:t>A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75535" y="6099296"/>
              <a:ext cx="194640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 smtClean="0"/>
                <a:t>Backhaul Cell Site Gateway</a:t>
              </a:r>
              <a:endParaRPr lang="en-US" sz="1800" b="1" dirty="0"/>
            </a:p>
          </p:txBody>
        </p:sp>
        <p:cxnSp>
          <p:nvCxnSpPr>
            <p:cNvPr id="9" name="Straight Arrow Connector 8"/>
            <p:cNvCxnSpPr>
              <a:stCxn id="74" idx="0"/>
            </p:cNvCxnSpPr>
            <p:nvPr/>
          </p:nvCxnSpPr>
          <p:spPr>
            <a:xfrm flipH="1" flipV="1">
              <a:off x="1129248" y="5301101"/>
              <a:ext cx="409913" cy="389154"/>
            </a:xfrm>
            <a:prstGeom prst="straightConnector1">
              <a:avLst/>
            </a:prstGeom>
            <a:ln w="28575">
              <a:solidFill>
                <a:srgbClr val="0051F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74" idx="0"/>
            </p:cNvCxnSpPr>
            <p:nvPr/>
          </p:nvCxnSpPr>
          <p:spPr>
            <a:xfrm flipV="1">
              <a:off x="1539161" y="5229504"/>
              <a:ext cx="1147787" cy="460751"/>
            </a:xfrm>
            <a:prstGeom prst="straightConnector1">
              <a:avLst/>
            </a:prstGeom>
            <a:ln w="28575">
              <a:solidFill>
                <a:srgbClr val="0051F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73" descr="RAD 1U_Wid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5746" y="5690255"/>
              <a:ext cx="686829" cy="199011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161118" y="5242279"/>
            <a:ext cx="3565912" cy="1525954"/>
            <a:chOff x="1528968" y="5284319"/>
            <a:chExt cx="3565912" cy="1525954"/>
          </a:xfrm>
        </p:grpSpPr>
        <p:sp>
          <p:nvSpPr>
            <p:cNvPr id="95" name="Rounded Rectangle 94"/>
            <p:cNvSpPr/>
            <p:nvPr/>
          </p:nvSpPr>
          <p:spPr>
            <a:xfrm>
              <a:off x="2835547" y="5563340"/>
              <a:ext cx="2233291" cy="1246933"/>
            </a:xfrm>
            <a:prstGeom prst="roundRect">
              <a:avLst>
                <a:gd name="adj" fmla="val 8810"/>
              </a:avLst>
            </a:prstGeom>
            <a:solidFill>
              <a:srgbClr val="C2FA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745059" y="6395469"/>
              <a:ext cx="234982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 smtClean="0"/>
                <a:t>Backhaul Aggregator</a:t>
              </a:r>
              <a:endParaRPr lang="en-US" sz="1800" b="1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983143" y="5590480"/>
              <a:ext cx="4427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</a:rPr>
                <a:t>B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3" name="Straight Arrow Connector 82"/>
            <p:cNvCxnSpPr>
              <a:stCxn id="71" idx="0"/>
            </p:cNvCxnSpPr>
            <p:nvPr/>
          </p:nvCxnSpPr>
          <p:spPr>
            <a:xfrm flipH="1" flipV="1">
              <a:off x="1528968" y="5284319"/>
              <a:ext cx="2507921" cy="373320"/>
            </a:xfrm>
            <a:prstGeom prst="straightConnector1">
              <a:avLst/>
            </a:prstGeom>
            <a:ln w="28575">
              <a:solidFill>
                <a:srgbClr val="0051F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1" idx="0"/>
            </p:cNvCxnSpPr>
            <p:nvPr/>
          </p:nvCxnSpPr>
          <p:spPr>
            <a:xfrm flipH="1" flipV="1">
              <a:off x="3121436" y="5393320"/>
              <a:ext cx="915453" cy="264319"/>
            </a:xfrm>
            <a:prstGeom prst="straightConnector1">
              <a:avLst/>
            </a:prstGeom>
            <a:ln w="28575">
              <a:solidFill>
                <a:srgbClr val="0051F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70" descr="RAD 1U_Wid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3474" y="5657639"/>
              <a:ext cx="686829" cy="199011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125" y="5919010"/>
              <a:ext cx="700126" cy="430988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2748557" y="5188366"/>
            <a:ext cx="4531232" cy="1443558"/>
            <a:chOff x="2853657" y="5188366"/>
            <a:chExt cx="4531232" cy="1443558"/>
          </a:xfrm>
        </p:grpSpPr>
        <p:grpSp>
          <p:nvGrpSpPr>
            <p:cNvPr id="10" name="Group 9"/>
            <p:cNvGrpSpPr/>
            <p:nvPr/>
          </p:nvGrpSpPr>
          <p:grpSpPr>
            <a:xfrm>
              <a:off x="3781620" y="5188366"/>
              <a:ext cx="3603269" cy="1443558"/>
              <a:chOff x="3781620" y="5188366"/>
              <a:chExt cx="3603269" cy="1443558"/>
            </a:xfrm>
          </p:grpSpPr>
          <p:sp>
            <p:nvSpPr>
              <p:cNvPr id="96" name="Rounded Rectangle 95"/>
              <p:cNvSpPr/>
              <p:nvPr/>
            </p:nvSpPr>
            <p:spPr>
              <a:xfrm>
                <a:off x="4864633" y="5593717"/>
                <a:ext cx="2253722" cy="1021234"/>
              </a:xfrm>
              <a:prstGeom prst="roundRect">
                <a:avLst>
                  <a:gd name="adj" fmla="val 9970"/>
                </a:avLst>
              </a:prstGeom>
              <a:solidFill>
                <a:srgbClr val="C2FA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 descr="RAD 1U_Wide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191111" y="5759202"/>
                <a:ext cx="686829" cy="199011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4848156" y="6262592"/>
                <a:ext cx="228403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dirty="0" smtClean="0"/>
                  <a:t>xHaul Transport Node</a:t>
                </a:r>
                <a:endParaRPr lang="en-US" sz="1800" b="1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4848577" y="5593717"/>
                <a:ext cx="47641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</a:rPr>
                  <a:t>D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85" name="Straight Arrow Connector 84"/>
              <p:cNvCxnSpPr>
                <a:stCxn id="7" idx="0"/>
              </p:cNvCxnSpPr>
              <p:nvPr/>
            </p:nvCxnSpPr>
            <p:spPr>
              <a:xfrm flipH="1" flipV="1">
                <a:off x="6442440" y="5242279"/>
                <a:ext cx="92086" cy="516923"/>
              </a:xfrm>
              <a:prstGeom prst="straightConnector1">
                <a:avLst/>
              </a:prstGeom>
              <a:ln w="28575">
                <a:solidFill>
                  <a:srgbClr val="0051F2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>
                <a:stCxn id="7" idx="0"/>
              </p:cNvCxnSpPr>
              <p:nvPr/>
            </p:nvCxnSpPr>
            <p:spPr>
              <a:xfrm flipV="1">
                <a:off x="6534526" y="5188366"/>
                <a:ext cx="850363" cy="570836"/>
              </a:xfrm>
              <a:prstGeom prst="straightConnector1">
                <a:avLst/>
              </a:prstGeom>
              <a:ln w="28575">
                <a:solidFill>
                  <a:srgbClr val="0051F2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>
                <a:stCxn id="7" idx="0"/>
              </p:cNvCxnSpPr>
              <p:nvPr/>
            </p:nvCxnSpPr>
            <p:spPr>
              <a:xfrm flipH="1" flipV="1">
                <a:off x="4679284" y="5212196"/>
                <a:ext cx="1855242" cy="547006"/>
              </a:xfrm>
              <a:prstGeom prst="straightConnector1">
                <a:avLst/>
              </a:prstGeom>
              <a:ln w="28575">
                <a:solidFill>
                  <a:srgbClr val="0051F2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>
                <a:stCxn id="7" idx="0"/>
              </p:cNvCxnSpPr>
              <p:nvPr/>
            </p:nvCxnSpPr>
            <p:spPr>
              <a:xfrm flipH="1" flipV="1">
                <a:off x="5538027" y="5225306"/>
                <a:ext cx="996499" cy="533896"/>
              </a:xfrm>
              <a:prstGeom prst="straightConnector1">
                <a:avLst/>
              </a:prstGeom>
              <a:ln w="28575">
                <a:solidFill>
                  <a:srgbClr val="0051F2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>
                <a:stCxn id="7" idx="0"/>
              </p:cNvCxnSpPr>
              <p:nvPr/>
            </p:nvCxnSpPr>
            <p:spPr>
              <a:xfrm flipH="1" flipV="1">
                <a:off x="3781620" y="5221453"/>
                <a:ext cx="2752906" cy="537749"/>
              </a:xfrm>
              <a:prstGeom prst="straightConnector1">
                <a:avLst/>
              </a:prstGeom>
              <a:ln w="28575">
                <a:solidFill>
                  <a:srgbClr val="0051F2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Straight Arrow Connector 80"/>
            <p:cNvCxnSpPr/>
            <p:nvPr/>
          </p:nvCxnSpPr>
          <p:spPr>
            <a:xfrm flipH="1" flipV="1">
              <a:off x="2853657" y="5263080"/>
              <a:ext cx="3651255" cy="455799"/>
            </a:xfrm>
            <a:prstGeom prst="straightConnector1">
              <a:avLst/>
            </a:prstGeom>
            <a:ln w="28575">
              <a:solidFill>
                <a:srgbClr val="0051F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6912705" y="5229504"/>
            <a:ext cx="2349821" cy="1386699"/>
            <a:chOff x="2745059" y="5423574"/>
            <a:chExt cx="2349821" cy="1386699"/>
          </a:xfrm>
        </p:grpSpPr>
        <p:sp>
          <p:nvSpPr>
            <p:cNvPr id="88" name="Rounded Rectangle 87"/>
            <p:cNvSpPr/>
            <p:nvPr/>
          </p:nvSpPr>
          <p:spPr>
            <a:xfrm>
              <a:off x="2905984" y="5563340"/>
              <a:ext cx="1977241" cy="1246933"/>
            </a:xfrm>
            <a:prstGeom prst="roundRect">
              <a:avLst>
                <a:gd name="adj" fmla="val 8810"/>
              </a:avLst>
            </a:prstGeom>
            <a:solidFill>
              <a:srgbClr val="C2FA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745059" y="6395469"/>
              <a:ext cx="234982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 err="1" smtClean="0"/>
                <a:t>frontHaul</a:t>
              </a:r>
              <a:r>
                <a:rPr lang="en-US" sz="1800" b="1" dirty="0" smtClean="0"/>
                <a:t> Gateway</a:t>
              </a:r>
              <a:endParaRPr lang="en-US" sz="1800" b="1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983143" y="5590480"/>
              <a:ext cx="40908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</a:rPr>
                <a:t>E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00" name="Straight Arrow Connector 99"/>
            <p:cNvCxnSpPr>
              <a:stCxn id="101" idx="0"/>
            </p:cNvCxnSpPr>
            <p:nvPr/>
          </p:nvCxnSpPr>
          <p:spPr>
            <a:xfrm flipH="1" flipV="1">
              <a:off x="3982636" y="5423574"/>
              <a:ext cx="1" cy="443463"/>
            </a:xfrm>
            <a:prstGeom prst="straightConnector1">
              <a:avLst/>
            </a:prstGeom>
            <a:ln w="28575">
              <a:solidFill>
                <a:srgbClr val="0051F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1" name="Picture 100" descr="RAD 1U_Wid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39222" y="5867037"/>
              <a:ext cx="686829" cy="360084"/>
            </a:xfrm>
            <a:prstGeom prst="rect">
              <a:avLst/>
            </a:prstGeom>
          </p:spPr>
        </p:pic>
      </p:grpSp>
      <p:cxnSp>
        <p:nvCxnSpPr>
          <p:cNvPr id="99" name="Straight Arrow Connector 98"/>
          <p:cNvCxnSpPr/>
          <p:nvPr/>
        </p:nvCxnSpPr>
        <p:spPr>
          <a:xfrm flipH="1" flipV="1">
            <a:off x="7325630" y="5222757"/>
            <a:ext cx="776172" cy="433237"/>
          </a:xfrm>
          <a:prstGeom prst="straightConnector1">
            <a:avLst/>
          </a:prstGeom>
          <a:ln w="28575">
            <a:solidFill>
              <a:srgbClr val="0051F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5108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1377" y="1580827"/>
            <a:ext cx="8621257" cy="496882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4G made possible: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fast Internet access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video reception and creation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apps relying on location and identity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always-on behavior</a:t>
            </a:r>
          </a:p>
          <a:p>
            <a:pPr marL="0" indent="0">
              <a:buNone/>
            </a:pPr>
            <a:r>
              <a:rPr lang="en-US" sz="2000" dirty="0" smtClean="0"/>
              <a:t>but suffers from numerous limitations: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for some </a:t>
            </a:r>
            <a:r>
              <a:rPr lang="en-US" sz="2000" dirty="0" smtClean="0"/>
              <a:t>applications: data-rate too low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for some applications: delay too </a:t>
            </a:r>
            <a:r>
              <a:rPr lang="en-US" sz="2000" dirty="0" smtClean="0"/>
              <a:t>high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too few simultaneous connections (insufficient density)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coverage too low / drop rate too high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weak (if any) </a:t>
            </a:r>
            <a:r>
              <a:rPr lang="en-US" sz="2000" dirty="0" err="1" smtClean="0"/>
              <a:t>QoS</a:t>
            </a:r>
            <a:r>
              <a:rPr lang="en-US" sz="2000" dirty="0" smtClean="0"/>
              <a:t> guarantees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price per bit too high (inefficient spectral use)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power consumption too high (and thus battery life too low)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poor support for new applications/markets (e.g., </a:t>
            </a:r>
            <a:r>
              <a:rPr lang="en-US" sz="2000" dirty="0" err="1" smtClean="0"/>
              <a:t>IoT</a:t>
            </a:r>
            <a:r>
              <a:rPr lang="en-US" sz="2000" dirty="0" smtClean="0"/>
              <a:t>, AR/VR, connected cars)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no support for new mobility requirements (mobile hot spots, high speed)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insufficient security/privacy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wrong with 4G?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950661">
            <a:off x="5295985" y="2919907"/>
            <a:ext cx="3975675" cy="95410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800" kern="0" dirty="0" smtClean="0">
                <a:solidFill>
                  <a:srgbClr val="044ABC"/>
                </a:solidFill>
              </a:rPr>
              <a:t>5G is being developed    to address 4G limitations</a:t>
            </a:r>
          </a:p>
        </p:txBody>
      </p:sp>
    </p:spTree>
    <p:extLst>
      <p:ext uri="{BB962C8B-B14F-4D97-AF65-F5344CB8AC3E}">
        <p14:creationId xmlns:p14="http://schemas.microsoft.com/office/powerpoint/2010/main" val="27966624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E-mail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1378" y="1774555"/>
            <a:ext cx="8470388" cy="4871571"/>
          </a:xfrm>
        </p:spPr>
        <p:txBody>
          <a:bodyPr/>
          <a:lstStyle/>
          <a:p>
            <a:pPr marL="0" indent="0" defTabSz="339725">
              <a:buNone/>
            </a:pPr>
            <a:r>
              <a:rPr lang="en-US" sz="2000" dirty="0" smtClean="0"/>
              <a:t>5G </a:t>
            </a:r>
            <a:r>
              <a:rPr lang="en-US" sz="2000" dirty="0"/>
              <a:t>will enable </a:t>
            </a:r>
            <a:r>
              <a:rPr lang="en-US" sz="2000" dirty="0" smtClean="0"/>
              <a:t>entirely new </a:t>
            </a:r>
            <a:r>
              <a:rPr lang="en-US" sz="2000" dirty="0"/>
              <a:t>market segments</a:t>
            </a:r>
          </a:p>
          <a:p>
            <a:pPr>
              <a:spcBef>
                <a:spcPts val="600"/>
              </a:spcBef>
            </a:pPr>
            <a:r>
              <a:rPr lang="en-US" sz="2000" i="1" dirty="0" smtClean="0"/>
              <a:t>ubiquitous</a:t>
            </a:r>
            <a:r>
              <a:rPr lang="en-US" sz="2000" dirty="0" smtClean="0"/>
              <a:t> wireless broadband (</a:t>
            </a:r>
            <a:r>
              <a:rPr lang="en-US" sz="2000" dirty="0" err="1" smtClean="0"/>
              <a:t>eMBB</a:t>
            </a:r>
            <a:r>
              <a:rPr lang="en-US" sz="2000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Wireless-to-the-Premises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broadband on high-speed trains, at events and in crowds</a:t>
            </a:r>
          </a:p>
          <a:p>
            <a:pPr>
              <a:spcBef>
                <a:spcPts val="600"/>
              </a:spcBef>
            </a:pPr>
            <a:r>
              <a:rPr lang="en-US" sz="2000" i="1" dirty="0" smtClean="0"/>
              <a:t>massive</a:t>
            </a:r>
            <a:r>
              <a:rPr lang="en-US" sz="2000" dirty="0" smtClean="0"/>
              <a:t> </a:t>
            </a:r>
            <a:r>
              <a:rPr lang="en-US" sz="2000" dirty="0" err="1"/>
              <a:t>IoT</a:t>
            </a:r>
            <a:r>
              <a:rPr lang="en-US" sz="2000" dirty="0"/>
              <a:t> (20 B </a:t>
            </a:r>
            <a:r>
              <a:rPr lang="en-US" sz="2000" dirty="0" err="1" smtClean="0"/>
              <a:t>IoT</a:t>
            </a:r>
            <a:r>
              <a:rPr lang="en-US" sz="2000" dirty="0" smtClean="0"/>
              <a:t> devices connected </a:t>
            </a:r>
            <a:r>
              <a:rPr lang="en-US" sz="2000" dirty="0"/>
              <a:t>by 2020)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V2X </a:t>
            </a:r>
            <a:r>
              <a:rPr lang="en-US" sz="2000" dirty="0"/>
              <a:t>(vehicle to vehicle, vehicle </a:t>
            </a:r>
            <a:r>
              <a:rPr lang="en-US" sz="2000" dirty="0" smtClean="0"/>
              <a:t>to </a:t>
            </a:r>
            <a:r>
              <a:rPr lang="en-US" sz="2000" dirty="0"/>
              <a:t>infrastructure</a:t>
            </a:r>
            <a:r>
              <a:rPr lang="en-US" sz="2000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Virtual Reality / Augmented Reality</a:t>
            </a:r>
            <a:endParaRPr lang="en-US" sz="2000" dirty="0"/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 smtClean="0"/>
              <a:t>A study led by Qualcomm finds that by 2035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$3.5 trillion in </a:t>
            </a:r>
            <a:r>
              <a:rPr lang="en-US" sz="2000" dirty="0" smtClean="0"/>
              <a:t>5G direct yearly revenues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$</a:t>
            </a:r>
            <a:r>
              <a:rPr lang="en-US" sz="2000" dirty="0"/>
              <a:t>12.3 trillion worth of goods and services </a:t>
            </a:r>
            <a:r>
              <a:rPr lang="en-US" sz="2000" dirty="0" smtClean="0"/>
              <a:t>will be enabled </a:t>
            </a:r>
            <a:r>
              <a:rPr lang="en-US" sz="2000" dirty="0"/>
              <a:t>by </a:t>
            </a:r>
            <a:r>
              <a:rPr lang="en-US" sz="2000" dirty="0" smtClean="0"/>
              <a:t>5G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22 </a:t>
            </a:r>
            <a:r>
              <a:rPr lang="en-US" sz="2000" dirty="0"/>
              <a:t>million </a:t>
            </a:r>
            <a:r>
              <a:rPr lang="en-US" sz="2000" dirty="0" smtClean="0"/>
              <a:t>jobs will be attributable to 5G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5G will boost global </a:t>
            </a:r>
            <a:r>
              <a:rPr lang="en-US" sz="2000" dirty="0"/>
              <a:t>GDP growth by $3 </a:t>
            </a:r>
            <a:r>
              <a:rPr lang="en-US" sz="2000" dirty="0" smtClean="0"/>
              <a:t>trillion (compared to 2020) </a:t>
            </a:r>
          </a:p>
          <a:p>
            <a:pPr marL="0" indent="0" defTabSz="339725">
              <a:spcBef>
                <a:spcPts val="0"/>
              </a:spcBef>
              <a:buNone/>
            </a:pPr>
            <a:r>
              <a:rPr lang="en-US" sz="2000" dirty="0" smtClean="0"/>
              <a:t>	</a:t>
            </a:r>
            <a:r>
              <a:rPr lang="en-US" sz="1800" dirty="0" smtClean="0"/>
              <a:t>about the GDP of India</a:t>
            </a:r>
            <a:endParaRPr lang="en-US" sz="2000" dirty="0" smtClean="0"/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 marL="0" indent="0" defTabSz="339725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5G importance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6279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1378" y="1536583"/>
            <a:ext cx="8384416" cy="504119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You may think that 5G is </a:t>
            </a:r>
            <a:r>
              <a:rPr lang="en-US" sz="2000" i="1" dirty="0" smtClean="0"/>
              <a:t>futuristic</a:t>
            </a:r>
            <a:r>
              <a:rPr lang="en-US" sz="2000" dirty="0" smtClean="0"/>
              <a:t>, but it is coming </a:t>
            </a:r>
            <a:r>
              <a:rPr lang="en-US" sz="2000" i="1" dirty="0" smtClean="0"/>
              <a:t>fast</a:t>
            </a:r>
          </a:p>
          <a:p>
            <a:pPr marL="0" indent="0">
              <a:buNone/>
            </a:pPr>
            <a:r>
              <a:rPr lang="en-US" sz="2000" dirty="0"/>
              <a:t>In June </a:t>
            </a:r>
            <a:r>
              <a:rPr lang="en-US" sz="2000" dirty="0" smtClean="0"/>
              <a:t>2016</a:t>
            </a:r>
            <a:r>
              <a:rPr lang="en-US" sz="2000" dirty="0"/>
              <a:t>, </a:t>
            </a:r>
            <a:r>
              <a:rPr lang="en-US" sz="2000" dirty="0" smtClean="0"/>
              <a:t>3GPP accelerated the standardization work-plan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5G phase </a:t>
            </a:r>
            <a:r>
              <a:rPr lang="en-US" sz="2000" dirty="0"/>
              <a:t>1 </a:t>
            </a:r>
            <a:r>
              <a:rPr lang="en-US" sz="2000" dirty="0" smtClean="0"/>
              <a:t>(release 15</a:t>
            </a:r>
            <a:r>
              <a:rPr lang="en-US" sz="2000" dirty="0"/>
              <a:t>) </a:t>
            </a:r>
            <a:r>
              <a:rPr lang="en-US" sz="2000" dirty="0" smtClean="0"/>
              <a:t>finished by </a:t>
            </a:r>
            <a:r>
              <a:rPr lang="en-US" sz="2000" dirty="0"/>
              <a:t>June </a:t>
            </a:r>
            <a:r>
              <a:rPr lang="en-US" sz="2000" dirty="0" smtClean="0"/>
              <a:t>2018 for trials in 2019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 smtClean="0"/>
              <a:t>5G phase </a:t>
            </a:r>
            <a:r>
              <a:rPr lang="en-US" sz="2000" dirty="0"/>
              <a:t>2 </a:t>
            </a:r>
            <a:r>
              <a:rPr lang="en-US" sz="2000" dirty="0" smtClean="0"/>
              <a:t>(release 16</a:t>
            </a:r>
            <a:r>
              <a:rPr lang="en-US" sz="2000" dirty="0"/>
              <a:t>) finished by </a:t>
            </a:r>
            <a:r>
              <a:rPr lang="en-US" sz="2000" dirty="0" smtClean="0"/>
              <a:t>March 2020</a:t>
            </a:r>
          </a:p>
          <a:p>
            <a:pPr marL="0" indent="0">
              <a:buNone/>
            </a:pPr>
            <a:r>
              <a:rPr lang="en-US" sz="2000" dirty="0" smtClean="0"/>
              <a:t>and SPs/vendors are not even waiting for 2019!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AT&amp;T (Ericsson</a:t>
            </a:r>
            <a:r>
              <a:rPr lang="en-US" sz="2000" dirty="0"/>
              <a:t>, Samsung, </a:t>
            </a:r>
            <a:r>
              <a:rPr lang="en-US" sz="2000" dirty="0" smtClean="0"/>
              <a:t>Nokia, Intel) are in trials in 5 cities</a:t>
            </a:r>
          </a:p>
          <a:p>
            <a:pPr marL="0" indent="0" defTabSz="339725">
              <a:spcBef>
                <a:spcPts val="0"/>
              </a:spcBef>
              <a:buNone/>
            </a:pPr>
            <a:r>
              <a:rPr lang="en-US" sz="2000" dirty="0" smtClean="0"/>
              <a:t>	and hope </a:t>
            </a:r>
            <a:r>
              <a:rPr lang="en-US" sz="2000" dirty="0"/>
              <a:t>to roll out </a:t>
            </a:r>
            <a:r>
              <a:rPr lang="en-US" sz="2000" dirty="0" smtClean="0"/>
              <a:t>nationwide </a:t>
            </a:r>
            <a:r>
              <a:rPr lang="en-US" sz="2000" dirty="0"/>
              <a:t>by late 2018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Verizon (Nokia, Ericsson) conducting WTTP trials (10G connectivity!)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 err="1"/>
              <a:t>Telus</a:t>
            </a:r>
            <a:r>
              <a:rPr lang="en-US" sz="2000" dirty="0"/>
              <a:t> </a:t>
            </a:r>
            <a:r>
              <a:rPr lang="en-US" sz="2000" dirty="0" smtClean="0"/>
              <a:t>(Huawei) demoed Wireless-to-the-Premises </a:t>
            </a:r>
            <a:r>
              <a:rPr lang="en-US" sz="2000" dirty="0"/>
              <a:t>with Huawei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Orange (Ericsson) </a:t>
            </a:r>
            <a:r>
              <a:rPr lang="en-US" sz="2000" dirty="0"/>
              <a:t>announced </a:t>
            </a:r>
            <a:r>
              <a:rPr lang="en-US" sz="2000" dirty="0" smtClean="0"/>
              <a:t>testing </a:t>
            </a:r>
            <a:r>
              <a:rPr lang="en-US" sz="2000" dirty="0"/>
              <a:t>of selected </a:t>
            </a:r>
            <a:r>
              <a:rPr lang="en-US" sz="2000" dirty="0" smtClean="0"/>
              <a:t>use cases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Softbank </a:t>
            </a:r>
            <a:r>
              <a:rPr lang="en-US" sz="2000" dirty="0" smtClean="0"/>
              <a:t>and </a:t>
            </a:r>
            <a:r>
              <a:rPr lang="en-US" sz="2000" dirty="0"/>
              <a:t>China Mobile </a:t>
            </a:r>
            <a:r>
              <a:rPr lang="en-US" sz="2000" dirty="0" smtClean="0"/>
              <a:t>installing </a:t>
            </a:r>
            <a:r>
              <a:rPr lang="en-US" sz="2000" dirty="0"/>
              <a:t>thousands of </a:t>
            </a:r>
            <a:r>
              <a:rPr lang="en-US" sz="2000" dirty="0" smtClean="0"/>
              <a:t>massive </a:t>
            </a:r>
            <a:r>
              <a:rPr lang="en-US" sz="2000" dirty="0"/>
              <a:t>MIMO </a:t>
            </a:r>
            <a:r>
              <a:rPr lang="en-US" sz="2000" dirty="0" smtClean="0"/>
              <a:t>towers 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NTT DOCOMO </a:t>
            </a:r>
            <a:r>
              <a:rPr lang="en-US" sz="2000" dirty="0" smtClean="0"/>
              <a:t>(Ericsson, Intel) trial </a:t>
            </a:r>
            <a:r>
              <a:rPr lang="en-US" sz="2000" dirty="0"/>
              <a:t>environment in central </a:t>
            </a:r>
            <a:r>
              <a:rPr lang="en-US" sz="2000" dirty="0" smtClean="0"/>
              <a:t>Tokyo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 smtClean="0"/>
              <a:t>KT promised 5G </a:t>
            </a:r>
            <a:r>
              <a:rPr lang="en-US" sz="2000" dirty="0"/>
              <a:t>coverage along Highway </a:t>
            </a:r>
            <a:r>
              <a:rPr lang="en-US" sz="2000" dirty="0" smtClean="0"/>
              <a:t>50 ahead of 2018 Olympic games</a:t>
            </a:r>
          </a:p>
          <a:p>
            <a:pPr>
              <a:spcBef>
                <a:spcPts val="0"/>
              </a:spcBef>
            </a:pPr>
            <a:r>
              <a:rPr lang="en-US" sz="2000" dirty="0" err="1" smtClean="0"/>
              <a:t>AirtelBSE</a:t>
            </a:r>
            <a:r>
              <a:rPr lang="en-US" sz="2000" dirty="0" smtClean="0"/>
              <a:t>, </a:t>
            </a:r>
            <a:r>
              <a:rPr lang="en-US" sz="2000" dirty="0"/>
              <a:t>Vodafone </a:t>
            </a:r>
            <a:r>
              <a:rPr lang="en-US" sz="2000" dirty="0" smtClean="0"/>
              <a:t>India, Reliance </a:t>
            </a:r>
            <a:r>
              <a:rPr lang="en-US" sz="2000" dirty="0" err="1" smtClean="0"/>
              <a:t>Jio</a:t>
            </a:r>
            <a:r>
              <a:rPr lang="en-US" sz="2000" dirty="0" smtClean="0"/>
              <a:t> (ZTE) have conducted trials </a:t>
            </a:r>
          </a:p>
          <a:p>
            <a:pPr>
              <a:spcBef>
                <a:spcPts val="600"/>
              </a:spcBef>
            </a:pPr>
            <a:r>
              <a:rPr lang="en-US" sz="2000" b="1" i="1" dirty="0" smtClean="0">
                <a:solidFill>
                  <a:srgbClr val="044ABC"/>
                </a:solidFill>
              </a:rPr>
              <a:t>You’ll </a:t>
            </a:r>
            <a:r>
              <a:rPr lang="en-US" sz="2000" b="1" i="1" dirty="0">
                <a:solidFill>
                  <a:srgbClr val="044ABC"/>
                </a:solidFill>
              </a:rPr>
              <a:t>see 5G in 2019 for </a:t>
            </a:r>
            <a:r>
              <a:rPr lang="en-US" sz="2000" b="1" i="1" dirty="0" smtClean="0">
                <a:solidFill>
                  <a:srgbClr val="044ABC"/>
                </a:solidFill>
              </a:rPr>
              <a:t>sure</a:t>
            </a:r>
            <a:r>
              <a:rPr lang="en-US" sz="2000" b="1" dirty="0" smtClean="0">
                <a:solidFill>
                  <a:srgbClr val="044ABC"/>
                </a:solidFill>
              </a:rPr>
              <a:t>   </a:t>
            </a:r>
            <a:r>
              <a:rPr lang="en-US" sz="1800" dirty="0" smtClean="0">
                <a:solidFill>
                  <a:srgbClr val="044ABC"/>
                </a:solidFill>
              </a:rPr>
              <a:t>Qualcomm </a:t>
            </a:r>
            <a:r>
              <a:rPr lang="en-US" sz="1800" dirty="0">
                <a:solidFill>
                  <a:srgbClr val="044ABC"/>
                </a:solidFill>
              </a:rPr>
              <a:t>CEO Steve </a:t>
            </a:r>
            <a:r>
              <a:rPr lang="en-US" sz="1800" dirty="0" err="1">
                <a:solidFill>
                  <a:srgbClr val="044ABC"/>
                </a:solidFill>
              </a:rPr>
              <a:t>Mollenkopf</a:t>
            </a:r>
            <a:r>
              <a:rPr lang="en-US" sz="1800" dirty="0">
                <a:solidFill>
                  <a:srgbClr val="044ABC"/>
                </a:solidFill>
              </a:rPr>
              <a:t> </a:t>
            </a:r>
            <a:r>
              <a:rPr lang="en-US" sz="1800" dirty="0" smtClean="0">
                <a:solidFill>
                  <a:srgbClr val="044ABC"/>
                </a:solidFill>
              </a:rPr>
              <a:t> </a:t>
            </a:r>
            <a:endParaRPr lang="en-US" sz="2000" dirty="0" smtClean="0">
              <a:solidFill>
                <a:srgbClr val="044AB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5G is coming fast!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097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Robert.cooper\AppData\Local\Microsoft\Windows\Temporary Internet Files\Content.Outlook\1JROWM5E\Evolution figure_rev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897" y="1150661"/>
            <a:ext cx="3509318" cy="28173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1377" y="1580827"/>
            <a:ext cx="8609627" cy="5005324"/>
          </a:xfrm>
        </p:spPr>
        <p:txBody>
          <a:bodyPr/>
          <a:lstStyle/>
          <a:p>
            <a:pPr marL="0" indent="0">
              <a:buNone/>
              <a:tabLst>
                <a:tab pos="457200" algn="l"/>
              </a:tabLst>
            </a:pPr>
            <a:r>
              <a:rPr lang="en-US" sz="2000" dirty="0" smtClean="0"/>
              <a:t>The ITU is defining performance </a:t>
            </a:r>
            <a:r>
              <a:rPr lang="en-US" sz="2000" dirty="0"/>
              <a:t>targets </a:t>
            </a:r>
            <a:r>
              <a:rPr lang="en-US" sz="2000" dirty="0" smtClean="0"/>
              <a:t>for 5G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that are 10 to 100 times </a:t>
            </a:r>
            <a:r>
              <a:rPr lang="en-US" sz="2000" i="1" dirty="0" smtClean="0"/>
              <a:t>more</a:t>
            </a:r>
            <a:r>
              <a:rPr lang="en-US" sz="2000" dirty="0" smtClean="0"/>
              <a:t> than 4G</a:t>
            </a:r>
            <a:r>
              <a:rPr lang="en-US" sz="2000" dirty="0" smtClean="0">
                <a:solidFill>
                  <a:srgbClr val="0098A1"/>
                </a:solidFill>
              </a:rPr>
              <a:t>*</a:t>
            </a:r>
            <a:r>
              <a:rPr lang="en-US" sz="2000" dirty="0" smtClean="0"/>
              <a:t> : </a:t>
            </a:r>
          </a:p>
          <a:p>
            <a:pPr>
              <a:tabLst>
                <a:tab pos="457200" algn="l"/>
              </a:tabLst>
            </a:pPr>
            <a:r>
              <a:rPr lang="en-US" sz="2000" b="1" dirty="0"/>
              <a:t>Peak data rate </a:t>
            </a:r>
            <a:r>
              <a:rPr lang="en-US" sz="2000" dirty="0" smtClean="0"/>
              <a:t>(20 </a:t>
            </a:r>
            <a:r>
              <a:rPr lang="en-US" sz="2000" dirty="0" err="1" smtClean="0"/>
              <a:t>Gbps</a:t>
            </a:r>
            <a:r>
              <a:rPr lang="en-US" sz="2000" dirty="0" smtClean="0"/>
              <a:t>/device)  </a:t>
            </a:r>
            <a:endParaRPr lang="en-US" sz="2000" dirty="0">
              <a:solidFill>
                <a:srgbClr val="044ABC"/>
              </a:solidFill>
            </a:endParaRP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sz="2000" b="1" dirty="0" smtClean="0"/>
              <a:t>User </a:t>
            </a:r>
            <a:r>
              <a:rPr lang="en-US" sz="2000" b="1" dirty="0"/>
              <a:t>experienced data rate </a:t>
            </a:r>
            <a:r>
              <a:rPr lang="en-US" sz="2000" dirty="0" smtClean="0"/>
              <a:t>(100 Mbps)  </a:t>
            </a:r>
            <a:endParaRPr lang="en-US" sz="2000" dirty="0"/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sz="2000" b="1" dirty="0" smtClean="0"/>
              <a:t>Latency </a:t>
            </a:r>
            <a:r>
              <a:rPr lang="en-US" sz="2000" dirty="0" smtClean="0"/>
              <a:t>(1 </a:t>
            </a:r>
            <a:r>
              <a:rPr lang="en-US" sz="2000" dirty="0" err="1" smtClean="0"/>
              <a:t>ms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sz="2000" b="1" dirty="0" smtClean="0"/>
              <a:t>Mobility </a:t>
            </a:r>
            <a:r>
              <a:rPr lang="en-US" sz="2000" dirty="0" smtClean="0"/>
              <a:t>(500 km/h and seamless transfer)</a:t>
            </a:r>
            <a:endParaRPr lang="en-US" sz="2000" dirty="0"/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sz="2000" b="1" dirty="0" smtClean="0"/>
              <a:t>Connection </a:t>
            </a:r>
            <a:r>
              <a:rPr lang="en-US" sz="2000" b="1" dirty="0"/>
              <a:t>density </a:t>
            </a:r>
            <a:r>
              <a:rPr lang="en-US" sz="2000" dirty="0" smtClean="0"/>
              <a:t>(10</a:t>
            </a:r>
            <a:r>
              <a:rPr lang="en-US" sz="2000" baseline="30000" dirty="0" smtClean="0"/>
              <a:t>6</a:t>
            </a:r>
            <a:r>
              <a:rPr lang="en-US" sz="2000" dirty="0" smtClean="0"/>
              <a:t> devices/km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sz="2000" b="1" dirty="0" smtClean="0"/>
              <a:t>Energy </a:t>
            </a:r>
            <a:r>
              <a:rPr lang="en-US" sz="2000" b="1" dirty="0"/>
              <a:t>efficiency </a:t>
            </a:r>
            <a:r>
              <a:rPr lang="en-US" sz="2000" dirty="0" smtClean="0"/>
              <a:t>(1/100 Joule/bit for both air interface and network)</a:t>
            </a:r>
            <a:endParaRPr lang="en-US" sz="2000" dirty="0"/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sz="2000" b="1" dirty="0" smtClean="0"/>
              <a:t>Spectrum </a:t>
            </a:r>
            <a:r>
              <a:rPr lang="en-US" sz="2000" b="1" dirty="0"/>
              <a:t>efficiency </a:t>
            </a:r>
            <a:r>
              <a:rPr lang="en-US" sz="2000" dirty="0" smtClean="0"/>
              <a:t>(3 times the bps/Hz of LTE-A)</a:t>
            </a:r>
            <a:endParaRPr lang="en-US" sz="2000" dirty="0"/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sz="2000" b="1" dirty="0" smtClean="0"/>
              <a:t>Area </a:t>
            </a:r>
            <a:r>
              <a:rPr lang="en-US" sz="2000" b="1" dirty="0"/>
              <a:t>traffic </a:t>
            </a:r>
            <a:r>
              <a:rPr lang="en-US" sz="2000" b="1" dirty="0" smtClean="0"/>
              <a:t>capacity </a:t>
            </a:r>
            <a:r>
              <a:rPr lang="en-US" sz="2000" dirty="0" smtClean="0"/>
              <a:t>(10 Mbps/m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2000" dirty="0" smtClean="0"/>
              <a:t>However, it is not possible to attain all of these </a:t>
            </a:r>
            <a:r>
              <a:rPr lang="en-US" sz="2000" i="1" dirty="0" smtClean="0"/>
              <a:t>at the same time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so 5G recognizes usage scenarios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and includes mechanisms to separate traffic types (slicing)</a:t>
            </a:r>
          </a:p>
          <a:p>
            <a:pPr marL="0" indent="0">
              <a:spcBef>
                <a:spcPts val="1800"/>
              </a:spcBef>
              <a:buNone/>
              <a:tabLst>
                <a:tab pos="457200" algn="l"/>
              </a:tabLst>
            </a:pPr>
            <a:r>
              <a:rPr lang="en-US" sz="1600" dirty="0" smtClean="0">
                <a:solidFill>
                  <a:srgbClr val="0098A1"/>
                </a:solidFill>
              </a:rPr>
              <a:t>								* ITU-R M.2083-0</a:t>
            </a:r>
            <a:endParaRPr lang="en-US" sz="1600" dirty="0">
              <a:solidFill>
                <a:srgbClr val="0098A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IMT-2020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26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7"/>
          <p:cNvSpPr>
            <a:spLocks/>
          </p:cNvSpPr>
          <p:nvPr/>
        </p:nvSpPr>
        <p:spPr bwMode="auto">
          <a:xfrm>
            <a:off x="3941489" y="1496983"/>
            <a:ext cx="4660069" cy="1878297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44450">
            <a:solidFill>
              <a:srgbClr val="96959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8" name="Freeform 7"/>
          <p:cNvSpPr>
            <a:spLocks/>
          </p:cNvSpPr>
          <p:nvPr/>
        </p:nvSpPr>
        <p:spPr bwMode="auto">
          <a:xfrm>
            <a:off x="6341330" y="3375280"/>
            <a:ext cx="2694184" cy="1244994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4445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5G changes all cellular segments</a:t>
            </a:r>
            <a:endParaRPr lang="en-US" dirty="0"/>
          </a:p>
        </p:txBody>
      </p:sp>
      <p:pic>
        <p:nvPicPr>
          <p:cNvPr id="4" name="Picture 7" descr="bts-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356" y="1642301"/>
            <a:ext cx="751874" cy="197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12084">
            <a:off x="754350" y="1920226"/>
            <a:ext cx="525538" cy="7388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723" y="2726281"/>
            <a:ext cx="1915297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b="1" kern="0" dirty="0" smtClean="0"/>
              <a:t>U</a:t>
            </a:r>
            <a:r>
              <a:rPr lang="en-US" sz="2000" kern="0" dirty="0" smtClean="0"/>
              <a:t>ser </a:t>
            </a:r>
            <a:r>
              <a:rPr lang="en-US" sz="2000" b="1" kern="0" dirty="0" smtClean="0"/>
              <a:t>E</a:t>
            </a:r>
            <a:r>
              <a:rPr lang="en-US" sz="2000" kern="0" dirty="0" smtClean="0"/>
              <a:t>quipment</a:t>
            </a:r>
          </a:p>
        </p:txBody>
      </p:sp>
      <p:pic>
        <p:nvPicPr>
          <p:cNvPr id="1026" name="Picture 2" descr="Image result for lightning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302">
            <a:off x="1629802" y="1419823"/>
            <a:ext cx="1222177" cy="122217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576842" y="2294927"/>
            <a:ext cx="1515009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b="1" kern="0" dirty="0" smtClean="0"/>
              <a:t>A</a:t>
            </a:r>
            <a:r>
              <a:rPr lang="en-US" sz="2000" kern="0" dirty="0" smtClean="0"/>
              <a:t>ir</a:t>
            </a:r>
            <a:r>
              <a:rPr lang="en-US" sz="2000" b="1" kern="0" dirty="0" smtClean="0"/>
              <a:t> I</a:t>
            </a:r>
            <a:r>
              <a:rPr lang="en-US" sz="2000" kern="0" dirty="0" smtClean="0"/>
              <a:t>nterface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8923" y="3618569"/>
            <a:ext cx="2132847" cy="707886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kern="0" dirty="0" smtClean="0"/>
              <a:t>Base Station</a:t>
            </a:r>
          </a:p>
          <a:p>
            <a:pPr algn="ctr"/>
            <a:r>
              <a:rPr lang="en-US" sz="2000" kern="0" dirty="0" smtClean="0"/>
              <a:t>BTS, NB, </a:t>
            </a:r>
            <a:r>
              <a:rPr lang="en-US" sz="2000" kern="0" dirty="0" err="1" smtClean="0"/>
              <a:t>eNB</a:t>
            </a:r>
            <a:r>
              <a:rPr lang="en-US" sz="2000" kern="0" dirty="0" smtClean="0"/>
              <a:t>, </a:t>
            </a:r>
            <a:r>
              <a:rPr lang="en-US" sz="2000" b="1" kern="0" dirty="0" err="1" smtClean="0">
                <a:solidFill>
                  <a:srgbClr val="FF0000"/>
                </a:solidFill>
              </a:rPr>
              <a:t>gNB</a:t>
            </a:r>
            <a:endParaRPr lang="en-US" sz="2000" kern="0" dirty="0" smtClean="0">
              <a:solidFill>
                <a:srgbClr val="FF0000"/>
              </a:solidFill>
            </a:endParaRPr>
          </a:p>
        </p:txBody>
      </p:sp>
      <p:pic>
        <p:nvPicPr>
          <p:cNvPr id="17" name="Picture 70" descr="rad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07" y="2882309"/>
            <a:ext cx="330618" cy="1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24296" y="1496983"/>
            <a:ext cx="2567556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kern="0" dirty="0" smtClean="0"/>
              <a:t>FDMA, TDMA, CDMA, </a:t>
            </a:r>
            <a:r>
              <a:rPr lang="en-US" sz="1800" b="1" kern="0" dirty="0" smtClean="0">
                <a:solidFill>
                  <a:srgbClr val="FF0000"/>
                </a:solidFill>
              </a:rPr>
              <a:t>NR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34661" y="2048604"/>
            <a:ext cx="3472608" cy="1338828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kern="0" dirty="0" smtClean="0"/>
              <a:t>Radio Access Network</a:t>
            </a:r>
          </a:p>
          <a:p>
            <a:pPr algn="ctr"/>
            <a:r>
              <a:rPr lang="en-US" sz="2000" i="1" kern="0" dirty="0" smtClean="0"/>
              <a:t>(back</a:t>
            </a:r>
            <a:r>
              <a:rPr lang="en-US" sz="2000" kern="0" dirty="0" smtClean="0"/>
              <a:t>hauling</a:t>
            </a:r>
            <a:r>
              <a:rPr lang="en-US" sz="2000" i="1" kern="0" dirty="0" smtClean="0"/>
              <a:t>)</a:t>
            </a:r>
          </a:p>
          <a:p>
            <a:pPr algn="ctr">
              <a:spcBef>
                <a:spcPts val="600"/>
              </a:spcBef>
            </a:pPr>
            <a:r>
              <a:rPr lang="en-US" sz="1400" kern="0" dirty="0" smtClean="0"/>
              <a:t>GRAN, GERAN, UTRAN, E-UTRAN, </a:t>
            </a:r>
          </a:p>
          <a:p>
            <a:pPr algn="ctr"/>
            <a:r>
              <a:rPr lang="en-US" sz="1400" b="1" kern="0" dirty="0" err="1" smtClean="0">
                <a:solidFill>
                  <a:srgbClr val="FF0000"/>
                </a:solidFill>
              </a:rPr>
              <a:t>NextGen</a:t>
            </a:r>
            <a:r>
              <a:rPr lang="en-US" sz="1400" b="1" kern="0" dirty="0" smtClean="0">
                <a:solidFill>
                  <a:srgbClr val="FF0000"/>
                </a:solidFill>
              </a:rPr>
              <a:t> (R)AN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17840" y="3791003"/>
            <a:ext cx="2541163" cy="800219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kern="0" dirty="0" smtClean="0"/>
              <a:t>core network</a:t>
            </a:r>
          </a:p>
          <a:p>
            <a:pPr algn="ctr"/>
            <a:r>
              <a:rPr lang="en-US" sz="1400" kern="0" dirty="0" smtClean="0"/>
              <a:t>NSS, UMTS core, EPC, </a:t>
            </a:r>
            <a:r>
              <a:rPr lang="en-US" sz="1400" b="1" kern="0" dirty="0" smtClean="0">
                <a:solidFill>
                  <a:srgbClr val="FF0000"/>
                </a:solidFill>
              </a:rPr>
              <a:t>NGCN</a:t>
            </a:r>
          </a:p>
        </p:txBody>
      </p:sp>
      <p:sp>
        <p:nvSpPr>
          <p:cNvPr id="2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7385" y="5083642"/>
            <a:ext cx="7833599" cy="165111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Multiple 4G/5G co-existence options have been proposed</a:t>
            </a:r>
          </a:p>
          <a:p>
            <a:pPr marL="234950" indent="-234950">
              <a:spcBef>
                <a:spcPts val="600"/>
              </a:spcBef>
              <a:tabLst>
                <a:tab pos="914400" algn="l"/>
              </a:tabLst>
            </a:pPr>
            <a:r>
              <a:rPr lang="en-US" sz="2000" dirty="0" smtClean="0"/>
              <a:t>Standalone (e.g., </a:t>
            </a:r>
            <a:r>
              <a:rPr lang="en-US" sz="2000" dirty="0" err="1" smtClean="0"/>
              <a:t>eNB</a:t>
            </a:r>
            <a:r>
              <a:rPr lang="en-US" sz="2000" dirty="0" smtClean="0"/>
              <a:t>-EPC and </a:t>
            </a:r>
            <a:r>
              <a:rPr lang="en-US" sz="2000" dirty="0" err="1" smtClean="0"/>
              <a:t>gNB</a:t>
            </a:r>
            <a:r>
              <a:rPr lang="en-US" sz="2000" dirty="0" smtClean="0"/>
              <a:t>-NGCN)</a:t>
            </a:r>
          </a:p>
          <a:p>
            <a:pPr marL="234950" indent="-234950">
              <a:spcBef>
                <a:spcPts val="600"/>
              </a:spcBef>
              <a:tabLst>
                <a:tab pos="914400" algn="l"/>
              </a:tabLst>
            </a:pPr>
            <a:r>
              <a:rPr lang="en-US" sz="2000" dirty="0" smtClean="0"/>
              <a:t>Non-Standalone (</a:t>
            </a:r>
            <a:r>
              <a:rPr lang="en-US" sz="2000" dirty="0" err="1" smtClean="0"/>
              <a:t>gNB</a:t>
            </a:r>
            <a:r>
              <a:rPr lang="en-US" sz="2000" dirty="0" smtClean="0"/>
              <a:t>-LTE-EPC, </a:t>
            </a:r>
            <a:r>
              <a:rPr lang="en-US" sz="2000" dirty="0" err="1" smtClean="0"/>
              <a:t>gNB</a:t>
            </a:r>
            <a:r>
              <a:rPr lang="en-US" sz="2000" dirty="0" smtClean="0"/>
              <a:t>-EPC, </a:t>
            </a:r>
            <a:r>
              <a:rPr lang="en-US" sz="2000" dirty="0" err="1" smtClean="0"/>
              <a:t>eNB</a:t>
            </a:r>
            <a:r>
              <a:rPr lang="en-US" sz="2000" dirty="0" smtClean="0"/>
              <a:t>-NR, </a:t>
            </a:r>
            <a:r>
              <a:rPr lang="en-US" sz="2000" dirty="0" err="1" smtClean="0"/>
              <a:t>eNB</a:t>
            </a:r>
            <a:r>
              <a:rPr lang="en-US" sz="2000" dirty="0" smtClean="0"/>
              <a:t>-NGCN, ...)</a:t>
            </a:r>
          </a:p>
          <a:p>
            <a:pPr marL="0" indent="0">
              <a:spcBef>
                <a:spcPts val="600"/>
              </a:spcBef>
              <a:buNone/>
              <a:tabLst>
                <a:tab pos="914400" algn="l"/>
              </a:tabLst>
            </a:pPr>
            <a:r>
              <a:rPr lang="en-US" sz="2000" dirty="0" smtClean="0"/>
              <a:t>Initial 5G </a:t>
            </a:r>
            <a:r>
              <a:rPr lang="en-US" sz="2000" dirty="0"/>
              <a:t>will be Non-Standalone </a:t>
            </a:r>
            <a:r>
              <a:rPr lang="en-US" sz="2000" dirty="0" err="1" smtClean="0"/>
              <a:t>gNB</a:t>
            </a:r>
            <a:r>
              <a:rPr lang="en-US" sz="2000" dirty="0" smtClean="0"/>
              <a:t> connecting to LTE RAN and EPC</a:t>
            </a:r>
          </a:p>
        </p:txBody>
      </p:sp>
    </p:spTree>
    <p:extLst>
      <p:ext uri="{BB962C8B-B14F-4D97-AF65-F5344CB8AC3E}">
        <p14:creationId xmlns:p14="http://schemas.microsoft.com/office/powerpoint/2010/main" val="10914327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3GPP organization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80" y="2126932"/>
            <a:ext cx="719137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64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2016-template">
  <a:themeElements>
    <a:clrScheme name="Custom 1">
      <a:dk1>
        <a:srgbClr val="000000"/>
      </a:dk1>
      <a:lt1>
        <a:srgbClr val="FFFFFF"/>
      </a:lt1>
      <a:dk2>
        <a:srgbClr val="C00000"/>
      </a:dk2>
      <a:lt2>
        <a:srgbClr val="969696"/>
      </a:lt2>
      <a:accent1>
        <a:srgbClr val="C00000"/>
      </a:accent1>
      <a:accent2>
        <a:srgbClr val="0098A1"/>
      </a:accent2>
      <a:accent3>
        <a:srgbClr val="FFFFFF"/>
      </a:accent3>
      <a:accent4>
        <a:srgbClr val="000000"/>
      </a:accent4>
      <a:accent5>
        <a:srgbClr val="DCAAAA"/>
      </a:accent5>
      <a:accent6>
        <a:srgbClr val="008991"/>
      </a:accent6>
      <a:hlink>
        <a:srgbClr val="008991"/>
      </a:hlink>
      <a:folHlink>
        <a:srgbClr val="0098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4D494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rtlCol="0" anchor="ctr">
        <a:spAutoFit/>
      </a:bodyPr>
      <a:lstStyle>
        <a:defPPr>
          <a:defRPr sz="1100" b="1" kern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ADtemplate_2018 Widescreen.potx" id="{D4FB0455-5378-4576-A779-E0CF6ECCCF69}" vid="{F493D3EE-F48E-4E96-AE2A-6E3B714E1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2480</TotalTime>
  <Words>3019</Words>
  <Application>Microsoft Office PowerPoint</Application>
  <PresentationFormat>On-screen Show (4:3)</PresentationFormat>
  <Paragraphs>831</Paragraphs>
  <Slides>40</Slides>
  <Notes>20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Mathematica1</vt:lpstr>
      <vt:lpstr>Times New Roman</vt:lpstr>
      <vt:lpstr>PM2016-template</vt:lpstr>
      <vt:lpstr>Visio.Drawing.11</vt:lpstr>
      <vt:lpstr>Introduction to 5G</vt:lpstr>
      <vt:lpstr>Agenda</vt:lpstr>
      <vt:lpstr>Generations of cellular technologies</vt:lpstr>
      <vt:lpstr>What’s wrong with 4G?</vt:lpstr>
      <vt:lpstr>5G importance</vt:lpstr>
      <vt:lpstr>5G is coming fast!</vt:lpstr>
      <vt:lpstr>IMT-2020 goals</vt:lpstr>
      <vt:lpstr>5G changes all cellular segments</vt:lpstr>
      <vt:lpstr>3GPP organization</vt:lpstr>
      <vt:lpstr>Some important 3GPP documents </vt:lpstr>
      <vt:lpstr>Upgrading the air interface </vt:lpstr>
      <vt:lpstr>NR evolved from LTE</vt:lpstr>
      <vt:lpstr>LTE OFDM scheme (1)</vt:lpstr>
      <vt:lpstr>LTE OFDM scheme (2)</vt:lpstr>
      <vt:lpstr>LTE OFDM scheme (3)</vt:lpstr>
      <vt:lpstr>5G OFDM scheme</vt:lpstr>
      <vt:lpstr>Basic time unit</vt:lpstr>
      <vt:lpstr>Self contained integrated subframe</vt:lpstr>
      <vt:lpstr>New FEC</vt:lpstr>
      <vt:lpstr>Carrier Aggregation</vt:lpstr>
      <vt:lpstr>Spectrum</vt:lpstr>
      <vt:lpstr>MIMO</vt:lpstr>
      <vt:lpstr>Device centric mobility</vt:lpstr>
      <vt:lpstr>LTE Architecture and Interfaces</vt:lpstr>
      <vt:lpstr>5G Architecture Principles</vt:lpstr>
      <vt:lpstr>5G Architecture and Interfaces</vt:lpstr>
      <vt:lpstr>Another way to look at it</vt:lpstr>
      <vt:lpstr>What the NFs do</vt:lpstr>
      <vt:lpstr>Migration options for core</vt:lpstr>
      <vt:lpstr>Splitting up the RAN (1)</vt:lpstr>
      <vt:lpstr>Splitting up the RAN (2)</vt:lpstr>
      <vt:lpstr>5G RAN Functional Splits</vt:lpstr>
      <vt:lpstr>Potential RAN transport technologies</vt:lpstr>
      <vt:lpstr>Network slicing</vt:lpstr>
      <vt:lpstr>Why slicing in 5G?</vt:lpstr>
      <vt:lpstr>Implementing slicing</vt:lpstr>
      <vt:lpstr>Timing for 5G (1)</vt:lpstr>
      <vt:lpstr>Timing for 5G (2)</vt:lpstr>
      <vt:lpstr>RAD 5G directions</vt:lpstr>
      <vt:lpstr>PowerPoint Presentation</vt:lpstr>
    </vt:vector>
  </TitlesOfParts>
  <Company>RAD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vAccess</dc:title>
  <dc:creator>Yaakov Stein</dc:creator>
  <cp:lastModifiedBy>Yaakov Stein</cp:lastModifiedBy>
  <cp:revision>234</cp:revision>
  <dcterms:created xsi:type="dcterms:W3CDTF">2017-11-28T06:05:41Z</dcterms:created>
  <dcterms:modified xsi:type="dcterms:W3CDTF">2018-05-28T11:54:25Z</dcterms:modified>
</cp:coreProperties>
</file>